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56" r:id="rId2"/>
    <p:sldId id="1774" r:id="rId3"/>
    <p:sldId id="1721" r:id="rId4"/>
    <p:sldId id="12316" r:id="rId5"/>
    <p:sldId id="12296" r:id="rId6"/>
    <p:sldId id="12304" r:id="rId7"/>
    <p:sldId id="12297" r:id="rId8"/>
    <p:sldId id="12305" r:id="rId9"/>
    <p:sldId id="12318" r:id="rId10"/>
    <p:sldId id="12319" r:id="rId11"/>
    <p:sldId id="12320" r:id="rId12"/>
    <p:sldId id="12321" r:id="rId13"/>
    <p:sldId id="12317" r:id="rId14"/>
    <p:sldId id="12301" r:id="rId15"/>
    <p:sldId id="12306" r:id="rId16"/>
    <p:sldId id="12307" r:id="rId17"/>
    <p:sldId id="12308" r:id="rId18"/>
    <p:sldId id="12302" r:id="rId19"/>
    <p:sldId id="12309" r:id="rId20"/>
    <p:sldId id="12310" r:id="rId21"/>
    <p:sldId id="12311" r:id="rId22"/>
    <p:sldId id="12294" r:id="rId23"/>
    <p:sldId id="280" r:id="rId24"/>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65" userDrawn="1">
          <p15:clr>
            <a:srgbClr val="A4A3A4"/>
          </p15:clr>
        </p15:guide>
        <p15:guide id="3" pos="5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Grootscholten" initials="KG" lastIdx="1" clrIdx="0">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FF"/>
    <a:srgbClr val="C9E5F3"/>
    <a:srgbClr val="000000"/>
    <a:srgbClr val="2E7B8E"/>
    <a:srgbClr val="FFA402"/>
    <a:srgbClr val="03C750"/>
    <a:srgbClr val="C7573C"/>
    <a:srgbClr val="5D8298"/>
    <a:srgbClr val="505050"/>
    <a:srgbClr val="FF3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686" autoAdjust="0"/>
    <p:restoredTop sz="93091" autoAdjust="0"/>
  </p:normalViewPr>
  <p:slideViewPr>
    <p:cSldViewPr snapToGrid="0" snapToObjects="1">
      <p:cViewPr varScale="1">
        <p:scale>
          <a:sx n="105" d="100"/>
          <a:sy n="105" d="100"/>
        </p:scale>
        <p:origin x="600" y="192"/>
      </p:cViewPr>
      <p:guideLst>
        <p:guide orient="horz" pos="2160"/>
        <p:guide pos="4565"/>
        <p:guide pos="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werkblad.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c:v>
                </c:pt>
              </c:strCache>
            </c:strRef>
          </c:tx>
          <c:spPr>
            <a:solidFill>
              <a:schemeClr val="accent6"/>
            </a:solidFill>
            <a:ln>
              <a:noFill/>
            </a:ln>
            <a:effectLst/>
          </c:spPr>
          <c:invertIfNegative val="0"/>
          <c:dLbls>
            <c:dLbl>
              <c:idx val="0"/>
              <c:tx>
                <c:rich>
                  <a:bodyPr/>
                  <a:lstStyle/>
                  <a:p>
                    <a:fld id="{AFA303B0-1527-6247-9EC7-A5853842AF10}" type="VALUE">
                      <a:rPr lang="en-US" smtClean="0"/>
                      <a:pPr/>
                      <a:t>[WAARDE]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A2C-164E-91D5-7DFD711176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3.1</c:v>
                </c:pt>
              </c:numCache>
            </c:numRef>
          </c:val>
          <c:extLst>
            <c:ext xmlns:c16="http://schemas.microsoft.com/office/drawing/2014/chart" uri="{C3380CC4-5D6E-409C-BE32-E72D297353CC}">
              <c16:uniqueId val="{00000000-AA2C-164E-91D5-7DFD711176BA}"/>
            </c:ext>
          </c:extLst>
        </c:ser>
        <c:ser>
          <c:idx val="1"/>
          <c:order val="1"/>
          <c:tx>
            <c:strRef>
              <c:f>Sheet1!$C$1</c:f>
              <c:strCache>
                <c:ptCount val="1"/>
                <c:pt idx="0">
                  <c:v>VGPR</c:v>
                </c:pt>
              </c:strCache>
            </c:strRef>
          </c:tx>
          <c:spPr>
            <a:solidFill>
              <a:schemeClr val="accent1"/>
            </a:solidFill>
            <a:ln>
              <a:noFill/>
            </a:ln>
            <a:effectLst/>
          </c:spPr>
          <c:invertIfNegative val="0"/>
          <c:dLbls>
            <c:dLbl>
              <c:idx val="0"/>
              <c:tx>
                <c:rich>
                  <a:bodyPr/>
                  <a:lstStyle/>
                  <a:p>
                    <a:fld id="{1751001D-71F3-3A4A-920A-36B5BA62A795}" type="VALUE">
                      <a:rPr lang="en-US" smtClean="0"/>
                      <a:pPr/>
                      <a:t>[WAARDE]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A2C-164E-91D5-7DFD711176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14.4</c:v>
                </c:pt>
              </c:numCache>
            </c:numRef>
          </c:val>
          <c:extLst>
            <c:ext xmlns:c16="http://schemas.microsoft.com/office/drawing/2014/chart" uri="{C3380CC4-5D6E-409C-BE32-E72D297353CC}">
              <c16:uniqueId val="{00000001-AA2C-164E-91D5-7DFD711176BA}"/>
            </c:ext>
          </c:extLst>
        </c:ser>
        <c:ser>
          <c:idx val="2"/>
          <c:order val="2"/>
          <c:tx>
            <c:strRef>
              <c:f>Sheet1!$D$1</c:f>
              <c:strCache>
                <c:ptCount val="1"/>
                <c:pt idx="0">
                  <c:v>CR/sCR</c:v>
                </c:pt>
              </c:strCache>
            </c:strRef>
          </c:tx>
          <c:spPr>
            <a:solidFill>
              <a:schemeClr val="tx2"/>
            </a:solidFill>
            <a:ln>
              <a:noFill/>
            </a:ln>
            <a:effectLst/>
          </c:spPr>
          <c:invertIfNegative val="0"/>
          <c:dLbls>
            <c:dLbl>
              <c:idx val="0"/>
              <c:tx>
                <c:rich>
                  <a:bodyPr/>
                  <a:lstStyle/>
                  <a:p>
                    <a:fld id="{ED1C67DE-0018-2143-A235-D9A3FDCC0761}" type="VALUE">
                      <a:rPr lang="en-US" smtClean="0"/>
                      <a:pPr/>
                      <a:t>[WAARDE]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A2C-164E-91D5-7DFD711176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80.400000000000006</c:v>
                </c:pt>
              </c:numCache>
            </c:numRef>
          </c:val>
          <c:extLst>
            <c:ext xmlns:c16="http://schemas.microsoft.com/office/drawing/2014/chart" uri="{C3380CC4-5D6E-409C-BE32-E72D297353CC}">
              <c16:uniqueId val="{00000002-AA2C-164E-91D5-7DFD711176BA}"/>
            </c:ext>
          </c:extLst>
        </c:ser>
        <c:dLbls>
          <c:dLblPos val="ctr"/>
          <c:showLegendKey val="0"/>
          <c:showVal val="1"/>
          <c:showCatName val="0"/>
          <c:showSerName val="0"/>
          <c:showPercent val="0"/>
          <c:showBubbleSize val="0"/>
        </c:dLbls>
        <c:gapWidth val="116"/>
        <c:overlap val="100"/>
        <c:axId val="1424455168"/>
        <c:axId val="1424456256"/>
      </c:barChart>
      <c:catAx>
        <c:axId val="1424455168"/>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424456256"/>
        <c:crosses val="autoZero"/>
        <c:auto val="1"/>
        <c:lblAlgn val="ctr"/>
        <c:lblOffset val="100"/>
        <c:noMultiLvlLbl val="0"/>
      </c:catAx>
      <c:valAx>
        <c:axId val="1424456256"/>
        <c:scaling>
          <c:orientation val="minMax"/>
          <c:max val="10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42445516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5095DF-7993-9B4F-98A7-7986EBCC415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l-NL"/>
        </a:p>
      </dgm:t>
    </dgm:pt>
    <dgm:pt modelId="{245F68FF-2A64-9044-87AD-D53438FEF6F7}">
      <dgm:prSet/>
      <dgm:spPr>
        <a:solidFill>
          <a:srgbClr val="C9E5F3"/>
        </a:solidFill>
      </dgm:spPr>
      <dgm:t>
        <a:bodyPr/>
        <a:lstStyle/>
        <a:p>
          <a:r>
            <a:rPr lang="en-GB" dirty="0">
              <a:solidFill>
                <a:schemeClr val="tx2"/>
              </a:solidFill>
            </a:rPr>
            <a:t>After ~5 years of follow-up, D-Rd vs Rd showed a </a:t>
          </a:r>
          <a:r>
            <a:rPr lang="en-GB" b="1" dirty="0">
              <a:solidFill>
                <a:schemeClr val="tx2"/>
              </a:solidFill>
            </a:rPr>
            <a:t>clinically meaningful PFS and significant OS improvement</a:t>
          </a:r>
          <a:endParaRPr lang="nl-NL" b="1" dirty="0">
            <a:solidFill>
              <a:schemeClr val="tx2"/>
            </a:solidFill>
          </a:endParaRPr>
        </a:p>
      </dgm:t>
    </dgm:pt>
    <dgm:pt modelId="{C7377550-1685-A647-A00C-01438FE20D43}" type="sibTrans" cxnId="{BD608BD8-7FFA-AD4D-ABDB-D5235691836F}">
      <dgm:prSet/>
      <dgm:spPr/>
      <dgm:t>
        <a:bodyPr/>
        <a:lstStyle/>
        <a:p>
          <a:endParaRPr lang="nl-NL"/>
        </a:p>
      </dgm:t>
    </dgm:pt>
    <dgm:pt modelId="{3C3351A4-D5A1-A447-84A6-D1838C15F96F}" type="parTrans" cxnId="{BD608BD8-7FFA-AD4D-ABDB-D5235691836F}">
      <dgm:prSet/>
      <dgm:spPr/>
      <dgm:t>
        <a:bodyPr/>
        <a:lstStyle/>
        <a:p>
          <a:endParaRPr lang="nl-NL"/>
        </a:p>
      </dgm:t>
    </dgm:pt>
    <dgm:pt modelId="{FBC93C22-CDA7-714E-8138-50B700E2EA8E}">
      <dgm:prSet/>
      <dgm:spPr>
        <a:solidFill>
          <a:srgbClr val="C9E5F3"/>
        </a:solidFill>
      </dgm:spPr>
      <dgm:t>
        <a:bodyPr/>
        <a:lstStyle/>
        <a:p>
          <a:r>
            <a:rPr lang="en-GB">
              <a:solidFill>
                <a:schemeClr val="tx2"/>
              </a:solidFill>
            </a:rPr>
            <a:t>The favourable benefit-risk profile </a:t>
          </a:r>
          <a:r>
            <a:rPr lang="en-GB" b="1">
              <a:solidFill>
                <a:schemeClr val="tx2"/>
              </a:solidFill>
            </a:rPr>
            <a:t>supports the frontline use of D-Rd </a:t>
          </a:r>
          <a:r>
            <a:rPr lang="en-GB">
              <a:solidFill>
                <a:schemeClr val="tx2"/>
              </a:solidFill>
            </a:rPr>
            <a:t>in transplant-ineligible patients with NDMM</a:t>
          </a:r>
          <a:endParaRPr lang="nl-NL" b="1">
            <a:solidFill>
              <a:schemeClr val="tx2"/>
            </a:solidFill>
          </a:endParaRPr>
        </a:p>
      </dgm:t>
    </dgm:pt>
    <dgm:pt modelId="{D7F6D290-C689-BF4F-9235-36DDCBB79372}" type="parTrans" cxnId="{7F777A6B-AE0F-D24F-B97A-A3777E6B151C}">
      <dgm:prSet/>
      <dgm:spPr/>
      <dgm:t>
        <a:bodyPr/>
        <a:lstStyle/>
        <a:p>
          <a:endParaRPr lang="nl-NL"/>
        </a:p>
      </dgm:t>
    </dgm:pt>
    <dgm:pt modelId="{B3366368-8DD2-9347-8BED-0A9FCC872616}" type="sibTrans" cxnId="{7F777A6B-AE0F-D24F-B97A-A3777E6B151C}">
      <dgm:prSet/>
      <dgm:spPr/>
      <dgm:t>
        <a:bodyPr/>
        <a:lstStyle/>
        <a:p>
          <a:endParaRPr lang="nl-NL"/>
        </a:p>
      </dgm:t>
    </dgm:pt>
    <dgm:pt modelId="{F448E37C-77D8-7346-BA34-60F88A33C9F8}" type="pres">
      <dgm:prSet presAssocID="{AD5095DF-7993-9B4F-98A7-7986EBCC4150}" presName="linearFlow" presStyleCnt="0">
        <dgm:presLayoutVars>
          <dgm:dir/>
          <dgm:resizeHandles val="exact"/>
        </dgm:presLayoutVars>
      </dgm:prSet>
      <dgm:spPr/>
    </dgm:pt>
    <dgm:pt modelId="{07BC7AAA-42B7-AD4D-9788-88CC799660AE}" type="pres">
      <dgm:prSet presAssocID="{245F68FF-2A64-9044-87AD-D53438FEF6F7}" presName="composite" presStyleCnt="0"/>
      <dgm:spPr/>
    </dgm:pt>
    <dgm:pt modelId="{BAAF4BBF-A831-9044-9EEB-E247D52BB1D6}" type="pres">
      <dgm:prSet presAssocID="{245F68FF-2A64-9044-87AD-D53438FEF6F7}"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1A2D159F-E5BA-1E44-AAC3-9E61E4FB5A4B}" type="pres">
      <dgm:prSet presAssocID="{245F68FF-2A64-9044-87AD-D53438FEF6F7}" presName="txShp" presStyleLbl="node1" presStyleIdx="0" presStyleCnt="2">
        <dgm:presLayoutVars>
          <dgm:bulletEnabled val="1"/>
        </dgm:presLayoutVars>
      </dgm:prSet>
      <dgm:spPr/>
    </dgm:pt>
    <dgm:pt modelId="{7EC21FE9-056A-E849-AD0A-22BA0D33FA89}" type="pres">
      <dgm:prSet presAssocID="{C7377550-1685-A647-A00C-01438FE20D43}" presName="spacing" presStyleCnt="0"/>
      <dgm:spPr/>
    </dgm:pt>
    <dgm:pt modelId="{C3BF82FF-AD74-8748-94F3-ED0DBE900CB1}" type="pres">
      <dgm:prSet presAssocID="{FBC93C22-CDA7-714E-8138-50B700E2EA8E}" presName="composite" presStyleCnt="0"/>
      <dgm:spPr/>
    </dgm:pt>
    <dgm:pt modelId="{DC465F4D-3E04-AC41-85D7-4679814BEF46}" type="pres">
      <dgm:prSet presAssocID="{FBC93C22-CDA7-714E-8138-50B700E2EA8E}" presName="imgShp"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F9E98C3C-848D-804D-8028-EA98E52FF66A}" type="pres">
      <dgm:prSet presAssocID="{FBC93C22-CDA7-714E-8138-50B700E2EA8E}" presName="txShp" presStyleLbl="node1" presStyleIdx="1" presStyleCnt="2">
        <dgm:presLayoutVars>
          <dgm:bulletEnabled val="1"/>
        </dgm:presLayoutVars>
      </dgm:prSet>
      <dgm:spPr/>
    </dgm:pt>
  </dgm:ptLst>
  <dgm:cxnLst>
    <dgm:cxn modelId="{238F251E-43F9-5949-B280-488E5667A66B}" type="presOf" srcId="{AD5095DF-7993-9B4F-98A7-7986EBCC4150}" destId="{F448E37C-77D8-7346-BA34-60F88A33C9F8}" srcOrd="0" destOrd="0" presId="urn:microsoft.com/office/officeart/2005/8/layout/vList3"/>
    <dgm:cxn modelId="{1ABA4F25-E90D-064D-B9A9-DBCEEC5E32C9}" type="presOf" srcId="{FBC93C22-CDA7-714E-8138-50B700E2EA8E}" destId="{F9E98C3C-848D-804D-8028-EA98E52FF66A}" srcOrd="0" destOrd="0" presId="urn:microsoft.com/office/officeart/2005/8/layout/vList3"/>
    <dgm:cxn modelId="{7F777A6B-AE0F-D24F-B97A-A3777E6B151C}" srcId="{AD5095DF-7993-9B4F-98A7-7986EBCC4150}" destId="{FBC93C22-CDA7-714E-8138-50B700E2EA8E}" srcOrd="1" destOrd="0" parTransId="{D7F6D290-C689-BF4F-9235-36DDCBB79372}" sibTransId="{B3366368-8DD2-9347-8BED-0A9FCC872616}"/>
    <dgm:cxn modelId="{377E60AF-11FA-3D40-A94B-65CA28CB6E44}" type="presOf" srcId="{245F68FF-2A64-9044-87AD-D53438FEF6F7}" destId="{1A2D159F-E5BA-1E44-AAC3-9E61E4FB5A4B}" srcOrd="0" destOrd="0" presId="urn:microsoft.com/office/officeart/2005/8/layout/vList3"/>
    <dgm:cxn modelId="{BD608BD8-7FFA-AD4D-ABDB-D5235691836F}" srcId="{AD5095DF-7993-9B4F-98A7-7986EBCC4150}" destId="{245F68FF-2A64-9044-87AD-D53438FEF6F7}" srcOrd="0" destOrd="0" parTransId="{3C3351A4-D5A1-A447-84A6-D1838C15F96F}" sibTransId="{C7377550-1685-A647-A00C-01438FE20D43}"/>
    <dgm:cxn modelId="{25C44082-E722-7F43-BADE-917943F33B06}" type="presParOf" srcId="{F448E37C-77D8-7346-BA34-60F88A33C9F8}" destId="{07BC7AAA-42B7-AD4D-9788-88CC799660AE}" srcOrd="0" destOrd="0" presId="urn:microsoft.com/office/officeart/2005/8/layout/vList3"/>
    <dgm:cxn modelId="{233FB30B-BF3F-BF49-AB3C-610E92638160}" type="presParOf" srcId="{07BC7AAA-42B7-AD4D-9788-88CC799660AE}" destId="{BAAF4BBF-A831-9044-9EEB-E247D52BB1D6}" srcOrd="0" destOrd="0" presId="urn:microsoft.com/office/officeart/2005/8/layout/vList3"/>
    <dgm:cxn modelId="{CBACD158-273D-F24C-B94F-FA05B16FB336}" type="presParOf" srcId="{07BC7AAA-42B7-AD4D-9788-88CC799660AE}" destId="{1A2D159F-E5BA-1E44-AAC3-9E61E4FB5A4B}" srcOrd="1" destOrd="0" presId="urn:microsoft.com/office/officeart/2005/8/layout/vList3"/>
    <dgm:cxn modelId="{53B249D8-7D55-4C4A-A73F-95AF7DA382A1}" type="presParOf" srcId="{F448E37C-77D8-7346-BA34-60F88A33C9F8}" destId="{7EC21FE9-056A-E849-AD0A-22BA0D33FA89}" srcOrd="1" destOrd="0" presId="urn:microsoft.com/office/officeart/2005/8/layout/vList3"/>
    <dgm:cxn modelId="{4F4537A2-7133-9245-95C9-A49A6BEEBFA9}" type="presParOf" srcId="{F448E37C-77D8-7346-BA34-60F88A33C9F8}" destId="{C3BF82FF-AD74-8748-94F3-ED0DBE900CB1}" srcOrd="2" destOrd="0" presId="urn:microsoft.com/office/officeart/2005/8/layout/vList3"/>
    <dgm:cxn modelId="{268975A7-9037-2B4D-AB13-96228052F7B8}" type="presParOf" srcId="{C3BF82FF-AD74-8748-94F3-ED0DBE900CB1}" destId="{DC465F4D-3E04-AC41-85D7-4679814BEF46}" srcOrd="0" destOrd="0" presId="urn:microsoft.com/office/officeart/2005/8/layout/vList3"/>
    <dgm:cxn modelId="{39B0F543-98A4-D744-BFED-8F2DFF25EC71}" type="presParOf" srcId="{C3BF82FF-AD74-8748-94F3-ED0DBE900CB1}" destId="{F9E98C3C-848D-804D-8028-EA98E52FF66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5095DF-7993-9B4F-98A7-7986EBCC415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l-NL"/>
        </a:p>
      </dgm:t>
    </dgm:pt>
    <dgm:pt modelId="{245F68FF-2A64-9044-87AD-D53438FEF6F7}">
      <dgm:prSet/>
      <dgm:spPr>
        <a:solidFill>
          <a:srgbClr val="C9E5F3"/>
        </a:solidFill>
      </dgm:spPr>
      <dgm:t>
        <a:bodyPr/>
        <a:lstStyle/>
        <a:p>
          <a:r>
            <a:rPr lang="en-GB" noProof="0" dirty="0">
              <a:solidFill>
                <a:schemeClr val="tx2"/>
              </a:solidFill>
            </a:rPr>
            <a:t>Monoclonal antibody-based quadruplet therapy, ASCT and MRD response-adapted consolidation therapy leads to </a:t>
          </a:r>
          <a:r>
            <a:rPr lang="en-GB" b="1" noProof="0" dirty="0">
              <a:solidFill>
                <a:schemeClr val="tx2"/>
              </a:solidFill>
            </a:rPr>
            <a:t>high rate of MRD-negativity in NDMM</a:t>
          </a:r>
        </a:p>
      </dgm:t>
    </dgm:pt>
    <dgm:pt modelId="{C7377550-1685-A647-A00C-01438FE20D43}" type="sibTrans" cxnId="{BD608BD8-7FFA-AD4D-ABDB-D5235691836F}">
      <dgm:prSet/>
      <dgm:spPr/>
      <dgm:t>
        <a:bodyPr/>
        <a:lstStyle/>
        <a:p>
          <a:endParaRPr lang="en-GB" noProof="0" dirty="0"/>
        </a:p>
      </dgm:t>
    </dgm:pt>
    <dgm:pt modelId="{3C3351A4-D5A1-A447-84A6-D1838C15F96F}" type="parTrans" cxnId="{BD608BD8-7FFA-AD4D-ABDB-D5235691836F}">
      <dgm:prSet/>
      <dgm:spPr/>
      <dgm:t>
        <a:bodyPr/>
        <a:lstStyle/>
        <a:p>
          <a:endParaRPr lang="en-GB" noProof="0" dirty="0"/>
        </a:p>
      </dgm:t>
    </dgm:pt>
    <dgm:pt modelId="{FBC93C22-CDA7-714E-8138-50B700E2EA8E}">
      <dgm:prSet/>
      <dgm:spPr>
        <a:solidFill>
          <a:srgbClr val="C9E5F3"/>
        </a:solidFill>
      </dgm:spPr>
      <dgm:t>
        <a:bodyPr/>
        <a:lstStyle/>
        <a:p>
          <a:r>
            <a:rPr lang="en-GB" noProof="0" dirty="0">
              <a:solidFill>
                <a:schemeClr val="tx2"/>
              </a:solidFill>
            </a:rPr>
            <a:t>For most patients with NDMM, </a:t>
          </a:r>
          <a:r>
            <a:rPr lang="en-GB" b="1" noProof="0" dirty="0">
              <a:solidFill>
                <a:schemeClr val="tx2"/>
              </a:solidFill>
            </a:rPr>
            <a:t>MRD-directed adaptive treatment </a:t>
          </a:r>
          <a:r>
            <a:rPr lang="en-GB" noProof="0" dirty="0">
              <a:solidFill>
                <a:schemeClr val="tx2"/>
              </a:solidFill>
            </a:rPr>
            <a:t>offers the prospect of confirmed deep responses and investigation of </a:t>
          </a:r>
          <a:r>
            <a:rPr lang="en-GB" b="1" noProof="0" dirty="0">
              <a:solidFill>
                <a:schemeClr val="tx2"/>
              </a:solidFill>
            </a:rPr>
            <a:t>MRD surveillance as an alternative to indefinite maintenance</a:t>
          </a:r>
        </a:p>
      </dgm:t>
    </dgm:pt>
    <dgm:pt modelId="{D7F6D290-C689-BF4F-9235-36DDCBB79372}" type="parTrans" cxnId="{7F777A6B-AE0F-D24F-B97A-A3777E6B151C}">
      <dgm:prSet/>
      <dgm:spPr/>
      <dgm:t>
        <a:bodyPr/>
        <a:lstStyle/>
        <a:p>
          <a:endParaRPr lang="en-GB" noProof="0" dirty="0"/>
        </a:p>
      </dgm:t>
    </dgm:pt>
    <dgm:pt modelId="{B3366368-8DD2-9347-8BED-0A9FCC872616}" type="sibTrans" cxnId="{7F777A6B-AE0F-D24F-B97A-A3777E6B151C}">
      <dgm:prSet/>
      <dgm:spPr/>
      <dgm:t>
        <a:bodyPr/>
        <a:lstStyle/>
        <a:p>
          <a:endParaRPr lang="en-GB" noProof="0" dirty="0"/>
        </a:p>
      </dgm:t>
    </dgm:pt>
    <dgm:pt modelId="{F448E37C-77D8-7346-BA34-60F88A33C9F8}" type="pres">
      <dgm:prSet presAssocID="{AD5095DF-7993-9B4F-98A7-7986EBCC4150}" presName="linearFlow" presStyleCnt="0">
        <dgm:presLayoutVars>
          <dgm:dir/>
          <dgm:resizeHandles val="exact"/>
        </dgm:presLayoutVars>
      </dgm:prSet>
      <dgm:spPr/>
    </dgm:pt>
    <dgm:pt modelId="{07BC7AAA-42B7-AD4D-9788-88CC799660AE}" type="pres">
      <dgm:prSet presAssocID="{245F68FF-2A64-9044-87AD-D53438FEF6F7}" presName="composite" presStyleCnt="0"/>
      <dgm:spPr/>
    </dgm:pt>
    <dgm:pt modelId="{BAAF4BBF-A831-9044-9EEB-E247D52BB1D6}" type="pres">
      <dgm:prSet presAssocID="{245F68FF-2A64-9044-87AD-D53438FEF6F7}" presName="imgShp"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Vergrootglas met effen opvulling"/>
        </a:ext>
      </dgm:extLst>
    </dgm:pt>
    <dgm:pt modelId="{1A2D159F-E5BA-1E44-AAC3-9E61E4FB5A4B}" type="pres">
      <dgm:prSet presAssocID="{245F68FF-2A64-9044-87AD-D53438FEF6F7}" presName="txShp" presStyleLbl="node1" presStyleIdx="0" presStyleCnt="2">
        <dgm:presLayoutVars>
          <dgm:bulletEnabled val="1"/>
        </dgm:presLayoutVars>
      </dgm:prSet>
      <dgm:spPr/>
    </dgm:pt>
    <dgm:pt modelId="{7EC21FE9-056A-E849-AD0A-22BA0D33FA89}" type="pres">
      <dgm:prSet presAssocID="{C7377550-1685-A647-A00C-01438FE20D43}" presName="spacing" presStyleCnt="0"/>
      <dgm:spPr/>
    </dgm:pt>
    <dgm:pt modelId="{C3BF82FF-AD74-8748-94F3-ED0DBE900CB1}" type="pres">
      <dgm:prSet presAssocID="{FBC93C22-CDA7-714E-8138-50B700E2EA8E}" presName="composite" presStyleCnt="0"/>
      <dgm:spPr/>
    </dgm:pt>
    <dgm:pt modelId="{DC465F4D-3E04-AC41-85D7-4679814BEF46}" type="pres">
      <dgm:prSet presAssocID="{FBC93C22-CDA7-714E-8138-50B700E2EA8E}" presName="imgShp"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F9E98C3C-848D-804D-8028-EA98E52FF66A}" type="pres">
      <dgm:prSet presAssocID="{FBC93C22-CDA7-714E-8138-50B700E2EA8E}" presName="txShp" presStyleLbl="node1" presStyleIdx="1" presStyleCnt="2">
        <dgm:presLayoutVars>
          <dgm:bulletEnabled val="1"/>
        </dgm:presLayoutVars>
      </dgm:prSet>
      <dgm:spPr/>
    </dgm:pt>
  </dgm:ptLst>
  <dgm:cxnLst>
    <dgm:cxn modelId="{238F251E-43F9-5949-B280-488E5667A66B}" type="presOf" srcId="{AD5095DF-7993-9B4F-98A7-7986EBCC4150}" destId="{F448E37C-77D8-7346-BA34-60F88A33C9F8}" srcOrd="0" destOrd="0" presId="urn:microsoft.com/office/officeart/2005/8/layout/vList3"/>
    <dgm:cxn modelId="{1ABA4F25-E90D-064D-B9A9-DBCEEC5E32C9}" type="presOf" srcId="{FBC93C22-CDA7-714E-8138-50B700E2EA8E}" destId="{F9E98C3C-848D-804D-8028-EA98E52FF66A}" srcOrd="0" destOrd="0" presId="urn:microsoft.com/office/officeart/2005/8/layout/vList3"/>
    <dgm:cxn modelId="{7F777A6B-AE0F-D24F-B97A-A3777E6B151C}" srcId="{AD5095DF-7993-9B4F-98A7-7986EBCC4150}" destId="{FBC93C22-CDA7-714E-8138-50B700E2EA8E}" srcOrd="1" destOrd="0" parTransId="{D7F6D290-C689-BF4F-9235-36DDCBB79372}" sibTransId="{B3366368-8DD2-9347-8BED-0A9FCC872616}"/>
    <dgm:cxn modelId="{377E60AF-11FA-3D40-A94B-65CA28CB6E44}" type="presOf" srcId="{245F68FF-2A64-9044-87AD-D53438FEF6F7}" destId="{1A2D159F-E5BA-1E44-AAC3-9E61E4FB5A4B}" srcOrd="0" destOrd="0" presId="urn:microsoft.com/office/officeart/2005/8/layout/vList3"/>
    <dgm:cxn modelId="{BD608BD8-7FFA-AD4D-ABDB-D5235691836F}" srcId="{AD5095DF-7993-9B4F-98A7-7986EBCC4150}" destId="{245F68FF-2A64-9044-87AD-D53438FEF6F7}" srcOrd="0" destOrd="0" parTransId="{3C3351A4-D5A1-A447-84A6-D1838C15F96F}" sibTransId="{C7377550-1685-A647-A00C-01438FE20D43}"/>
    <dgm:cxn modelId="{25C44082-E722-7F43-BADE-917943F33B06}" type="presParOf" srcId="{F448E37C-77D8-7346-BA34-60F88A33C9F8}" destId="{07BC7AAA-42B7-AD4D-9788-88CC799660AE}" srcOrd="0" destOrd="0" presId="urn:microsoft.com/office/officeart/2005/8/layout/vList3"/>
    <dgm:cxn modelId="{233FB30B-BF3F-BF49-AB3C-610E92638160}" type="presParOf" srcId="{07BC7AAA-42B7-AD4D-9788-88CC799660AE}" destId="{BAAF4BBF-A831-9044-9EEB-E247D52BB1D6}" srcOrd="0" destOrd="0" presId="urn:microsoft.com/office/officeart/2005/8/layout/vList3"/>
    <dgm:cxn modelId="{CBACD158-273D-F24C-B94F-FA05B16FB336}" type="presParOf" srcId="{07BC7AAA-42B7-AD4D-9788-88CC799660AE}" destId="{1A2D159F-E5BA-1E44-AAC3-9E61E4FB5A4B}" srcOrd="1" destOrd="0" presId="urn:microsoft.com/office/officeart/2005/8/layout/vList3"/>
    <dgm:cxn modelId="{53B249D8-7D55-4C4A-A73F-95AF7DA382A1}" type="presParOf" srcId="{F448E37C-77D8-7346-BA34-60F88A33C9F8}" destId="{7EC21FE9-056A-E849-AD0A-22BA0D33FA89}" srcOrd="1" destOrd="0" presId="urn:microsoft.com/office/officeart/2005/8/layout/vList3"/>
    <dgm:cxn modelId="{4F4537A2-7133-9245-95C9-A49A6BEEBFA9}" type="presParOf" srcId="{F448E37C-77D8-7346-BA34-60F88A33C9F8}" destId="{C3BF82FF-AD74-8748-94F3-ED0DBE900CB1}" srcOrd="2" destOrd="0" presId="urn:microsoft.com/office/officeart/2005/8/layout/vList3"/>
    <dgm:cxn modelId="{268975A7-9037-2B4D-AB13-96228052F7B8}" type="presParOf" srcId="{C3BF82FF-AD74-8748-94F3-ED0DBE900CB1}" destId="{DC465F4D-3E04-AC41-85D7-4679814BEF46}" srcOrd="0" destOrd="0" presId="urn:microsoft.com/office/officeart/2005/8/layout/vList3"/>
    <dgm:cxn modelId="{39B0F543-98A4-D744-BFED-8F2DFF25EC71}" type="presParOf" srcId="{C3BF82FF-AD74-8748-94F3-ED0DBE900CB1}" destId="{F9E98C3C-848D-804D-8028-EA98E52FF66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5095DF-7993-9B4F-98A7-7986EBCC415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l-NL"/>
        </a:p>
      </dgm:t>
    </dgm:pt>
    <dgm:pt modelId="{245F68FF-2A64-9044-87AD-D53438FEF6F7}">
      <dgm:prSet custT="1"/>
      <dgm:spPr>
        <a:solidFill>
          <a:srgbClr val="C9E5F3"/>
        </a:solidFill>
      </dgm:spPr>
      <dgm:t>
        <a:bodyPr/>
        <a:lstStyle/>
        <a:p>
          <a:r>
            <a:rPr lang="en-GB" sz="2800" b="0" i="0" u="none" noProof="0" dirty="0">
              <a:solidFill>
                <a:schemeClr val="tx2"/>
              </a:solidFill>
            </a:rPr>
            <a:t>A single infusion of </a:t>
          </a:r>
          <a:r>
            <a:rPr lang="en-GB" sz="2800" b="0" i="0" u="none" noProof="0" dirty="0" err="1">
              <a:solidFill>
                <a:schemeClr val="tx2"/>
              </a:solidFill>
            </a:rPr>
            <a:t>cilta-cel</a:t>
          </a:r>
          <a:r>
            <a:rPr lang="en-GB" sz="2800" b="0" i="0" u="none" noProof="0" dirty="0">
              <a:solidFill>
                <a:schemeClr val="tx2"/>
              </a:solidFill>
            </a:rPr>
            <a:t> yielded </a:t>
          </a:r>
          <a:r>
            <a:rPr lang="en-GB" sz="2800" b="1" i="0" u="none" noProof="0" dirty="0">
              <a:solidFill>
                <a:schemeClr val="tx2"/>
              </a:solidFill>
            </a:rPr>
            <a:t>early, deep, and durable responses</a:t>
          </a:r>
          <a:r>
            <a:rPr lang="en-GB" sz="2800" b="0" i="0" u="none" noProof="0" dirty="0">
              <a:solidFill>
                <a:schemeClr val="tx2"/>
              </a:solidFill>
            </a:rPr>
            <a:t> in heavily </a:t>
          </a:r>
          <a:r>
            <a:rPr lang="en-GB" sz="2800" b="0" i="0" u="none" noProof="0" dirty="0" err="1">
              <a:solidFill>
                <a:schemeClr val="tx2"/>
              </a:solidFill>
            </a:rPr>
            <a:t>pretreated</a:t>
          </a:r>
          <a:r>
            <a:rPr lang="en-GB" sz="2800" b="0" i="0" u="none" noProof="0" dirty="0">
              <a:solidFill>
                <a:schemeClr val="tx2"/>
              </a:solidFill>
            </a:rPr>
            <a:t> patients with RRMM, with manageable safety</a:t>
          </a:r>
        </a:p>
      </dgm:t>
    </dgm:pt>
    <dgm:pt modelId="{C7377550-1685-A647-A00C-01438FE20D43}" type="sibTrans" cxnId="{BD608BD8-7FFA-AD4D-ABDB-D5235691836F}">
      <dgm:prSet/>
      <dgm:spPr/>
      <dgm:t>
        <a:bodyPr/>
        <a:lstStyle/>
        <a:p>
          <a:endParaRPr lang="en-GB" sz="1600" noProof="0" dirty="0"/>
        </a:p>
      </dgm:t>
    </dgm:pt>
    <dgm:pt modelId="{3C3351A4-D5A1-A447-84A6-D1838C15F96F}" type="parTrans" cxnId="{BD608BD8-7FFA-AD4D-ABDB-D5235691836F}">
      <dgm:prSet/>
      <dgm:spPr/>
      <dgm:t>
        <a:bodyPr/>
        <a:lstStyle/>
        <a:p>
          <a:endParaRPr lang="en-GB" sz="1600" noProof="0" dirty="0"/>
        </a:p>
      </dgm:t>
    </dgm:pt>
    <dgm:pt modelId="{085B4A0C-149E-8345-AD9D-7D0B518151E0}">
      <dgm:prSet custT="1"/>
      <dgm:spPr>
        <a:solidFill>
          <a:srgbClr val="C9E5F3"/>
        </a:solidFill>
      </dgm:spPr>
      <dgm:t>
        <a:bodyPr/>
        <a:lstStyle/>
        <a:p>
          <a:r>
            <a:rPr lang="en-GB" sz="2800" noProof="0" dirty="0" err="1">
              <a:solidFill>
                <a:schemeClr val="tx2"/>
              </a:solidFill>
            </a:rPr>
            <a:t>Cilta-cel</a:t>
          </a:r>
          <a:r>
            <a:rPr lang="en-GB" sz="2800" noProof="0" dirty="0">
              <a:solidFill>
                <a:schemeClr val="tx2"/>
              </a:solidFill>
            </a:rPr>
            <a:t> is being investigated in </a:t>
          </a:r>
          <a:r>
            <a:rPr lang="en-GB" sz="2800" b="1" noProof="0" dirty="0">
              <a:solidFill>
                <a:schemeClr val="tx2"/>
              </a:solidFill>
            </a:rPr>
            <a:t>earlier lines of therapy </a:t>
          </a:r>
          <a:r>
            <a:rPr lang="en-GB" sz="2800" noProof="0" dirty="0">
              <a:solidFill>
                <a:schemeClr val="tx2"/>
              </a:solidFill>
            </a:rPr>
            <a:t>and in </a:t>
          </a:r>
          <a:r>
            <a:rPr lang="en-GB" sz="2800" b="1" noProof="0" dirty="0">
              <a:solidFill>
                <a:schemeClr val="tx2"/>
              </a:solidFill>
            </a:rPr>
            <a:t>outpatient settings</a:t>
          </a:r>
        </a:p>
      </dgm:t>
    </dgm:pt>
    <dgm:pt modelId="{033DEC14-53D8-9942-BB0B-6CAA2D6E4CA4}" type="parTrans" cxnId="{14867D87-5545-294C-A81D-62465F18CBDA}">
      <dgm:prSet/>
      <dgm:spPr/>
      <dgm:t>
        <a:bodyPr/>
        <a:lstStyle/>
        <a:p>
          <a:endParaRPr lang="en-GB" sz="1600" noProof="0" dirty="0"/>
        </a:p>
      </dgm:t>
    </dgm:pt>
    <dgm:pt modelId="{15B3FC87-54D2-D84C-B59D-5D96006EAC01}" type="sibTrans" cxnId="{14867D87-5545-294C-A81D-62465F18CBDA}">
      <dgm:prSet/>
      <dgm:spPr/>
      <dgm:t>
        <a:bodyPr/>
        <a:lstStyle/>
        <a:p>
          <a:endParaRPr lang="en-GB" sz="1600" noProof="0" dirty="0"/>
        </a:p>
      </dgm:t>
    </dgm:pt>
    <dgm:pt modelId="{F448E37C-77D8-7346-BA34-60F88A33C9F8}" type="pres">
      <dgm:prSet presAssocID="{AD5095DF-7993-9B4F-98A7-7986EBCC4150}" presName="linearFlow" presStyleCnt="0">
        <dgm:presLayoutVars>
          <dgm:dir/>
          <dgm:resizeHandles val="exact"/>
        </dgm:presLayoutVars>
      </dgm:prSet>
      <dgm:spPr/>
    </dgm:pt>
    <dgm:pt modelId="{07BC7AAA-42B7-AD4D-9788-88CC799660AE}" type="pres">
      <dgm:prSet presAssocID="{245F68FF-2A64-9044-87AD-D53438FEF6F7}" presName="composite" presStyleCnt="0"/>
      <dgm:spPr/>
    </dgm:pt>
    <dgm:pt modelId="{BAAF4BBF-A831-9044-9EEB-E247D52BB1D6}" type="pres">
      <dgm:prSet presAssocID="{245F68FF-2A64-9044-87AD-D53438FEF6F7}" presName="imgShp"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adge volgen silhouet"/>
        </a:ext>
      </dgm:extLst>
    </dgm:pt>
    <dgm:pt modelId="{1A2D159F-E5BA-1E44-AAC3-9E61E4FB5A4B}" type="pres">
      <dgm:prSet presAssocID="{245F68FF-2A64-9044-87AD-D53438FEF6F7}" presName="txShp" presStyleLbl="node1" presStyleIdx="0" presStyleCnt="2">
        <dgm:presLayoutVars>
          <dgm:bulletEnabled val="1"/>
        </dgm:presLayoutVars>
      </dgm:prSet>
      <dgm:spPr/>
    </dgm:pt>
    <dgm:pt modelId="{2130DC84-5A9A-9F40-AA95-9543204105FD}" type="pres">
      <dgm:prSet presAssocID="{C7377550-1685-A647-A00C-01438FE20D43}" presName="spacing" presStyleCnt="0"/>
      <dgm:spPr/>
    </dgm:pt>
    <dgm:pt modelId="{073306A1-012C-B542-86F8-527234BB4032}" type="pres">
      <dgm:prSet presAssocID="{085B4A0C-149E-8345-AD9D-7D0B518151E0}" presName="composite" presStyleCnt="0"/>
      <dgm:spPr/>
    </dgm:pt>
    <dgm:pt modelId="{93822CB7-2C65-A648-9ABC-7717118AFFD5}" type="pres">
      <dgm:prSet presAssocID="{085B4A0C-149E-8345-AD9D-7D0B518151E0}" presName="imgShp"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gafoon met effen opvulling"/>
        </a:ext>
      </dgm:extLst>
    </dgm:pt>
    <dgm:pt modelId="{5B16CA54-98C5-5C4C-8D0F-89E57264BEE2}" type="pres">
      <dgm:prSet presAssocID="{085B4A0C-149E-8345-AD9D-7D0B518151E0}" presName="txShp" presStyleLbl="node1" presStyleIdx="1" presStyleCnt="2">
        <dgm:presLayoutVars>
          <dgm:bulletEnabled val="1"/>
        </dgm:presLayoutVars>
      </dgm:prSet>
      <dgm:spPr/>
    </dgm:pt>
  </dgm:ptLst>
  <dgm:cxnLst>
    <dgm:cxn modelId="{238F251E-43F9-5949-B280-488E5667A66B}" type="presOf" srcId="{AD5095DF-7993-9B4F-98A7-7986EBCC4150}" destId="{F448E37C-77D8-7346-BA34-60F88A33C9F8}" srcOrd="0" destOrd="0" presId="urn:microsoft.com/office/officeart/2005/8/layout/vList3"/>
    <dgm:cxn modelId="{0A2C8A5D-91E0-C04D-B1D5-02B7ACC262EC}" type="presOf" srcId="{085B4A0C-149E-8345-AD9D-7D0B518151E0}" destId="{5B16CA54-98C5-5C4C-8D0F-89E57264BEE2}" srcOrd="0" destOrd="0" presId="urn:microsoft.com/office/officeart/2005/8/layout/vList3"/>
    <dgm:cxn modelId="{14867D87-5545-294C-A81D-62465F18CBDA}" srcId="{AD5095DF-7993-9B4F-98A7-7986EBCC4150}" destId="{085B4A0C-149E-8345-AD9D-7D0B518151E0}" srcOrd="1" destOrd="0" parTransId="{033DEC14-53D8-9942-BB0B-6CAA2D6E4CA4}" sibTransId="{15B3FC87-54D2-D84C-B59D-5D96006EAC01}"/>
    <dgm:cxn modelId="{377E60AF-11FA-3D40-A94B-65CA28CB6E44}" type="presOf" srcId="{245F68FF-2A64-9044-87AD-D53438FEF6F7}" destId="{1A2D159F-E5BA-1E44-AAC3-9E61E4FB5A4B}" srcOrd="0" destOrd="0" presId="urn:microsoft.com/office/officeart/2005/8/layout/vList3"/>
    <dgm:cxn modelId="{BD608BD8-7FFA-AD4D-ABDB-D5235691836F}" srcId="{AD5095DF-7993-9B4F-98A7-7986EBCC4150}" destId="{245F68FF-2A64-9044-87AD-D53438FEF6F7}" srcOrd="0" destOrd="0" parTransId="{3C3351A4-D5A1-A447-84A6-D1838C15F96F}" sibTransId="{C7377550-1685-A647-A00C-01438FE20D43}"/>
    <dgm:cxn modelId="{25C44082-E722-7F43-BADE-917943F33B06}" type="presParOf" srcId="{F448E37C-77D8-7346-BA34-60F88A33C9F8}" destId="{07BC7AAA-42B7-AD4D-9788-88CC799660AE}" srcOrd="0" destOrd="0" presId="urn:microsoft.com/office/officeart/2005/8/layout/vList3"/>
    <dgm:cxn modelId="{233FB30B-BF3F-BF49-AB3C-610E92638160}" type="presParOf" srcId="{07BC7AAA-42B7-AD4D-9788-88CC799660AE}" destId="{BAAF4BBF-A831-9044-9EEB-E247D52BB1D6}" srcOrd="0" destOrd="0" presId="urn:microsoft.com/office/officeart/2005/8/layout/vList3"/>
    <dgm:cxn modelId="{CBACD158-273D-F24C-B94F-FA05B16FB336}" type="presParOf" srcId="{07BC7AAA-42B7-AD4D-9788-88CC799660AE}" destId="{1A2D159F-E5BA-1E44-AAC3-9E61E4FB5A4B}" srcOrd="1" destOrd="0" presId="urn:microsoft.com/office/officeart/2005/8/layout/vList3"/>
    <dgm:cxn modelId="{DC715CAA-A61D-BA4F-B272-B95E3AF4DD3E}" type="presParOf" srcId="{F448E37C-77D8-7346-BA34-60F88A33C9F8}" destId="{2130DC84-5A9A-9F40-AA95-9543204105FD}" srcOrd="1" destOrd="0" presId="urn:microsoft.com/office/officeart/2005/8/layout/vList3"/>
    <dgm:cxn modelId="{61FD2293-A0CE-4748-8335-2203A5BE00BE}" type="presParOf" srcId="{F448E37C-77D8-7346-BA34-60F88A33C9F8}" destId="{073306A1-012C-B542-86F8-527234BB4032}" srcOrd="2" destOrd="0" presId="urn:microsoft.com/office/officeart/2005/8/layout/vList3"/>
    <dgm:cxn modelId="{291C06F6-AE78-C240-AAD3-2708A971E26E}" type="presParOf" srcId="{073306A1-012C-B542-86F8-527234BB4032}" destId="{93822CB7-2C65-A648-9ABC-7717118AFFD5}" srcOrd="0" destOrd="0" presId="urn:microsoft.com/office/officeart/2005/8/layout/vList3"/>
    <dgm:cxn modelId="{91004731-0EFE-4E42-B63D-D794F373AABB}" type="presParOf" srcId="{073306A1-012C-B542-86F8-527234BB4032}" destId="{5B16CA54-98C5-5C4C-8D0F-89E57264BEE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19F420-5ECA-E44F-8BB1-40091124608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nl-NL"/>
        </a:p>
      </dgm:t>
    </dgm:pt>
    <dgm:pt modelId="{CA3A60A0-A1C6-7143-B3AC-ABB3D8D5AEE9}">
      <dgm:prSet/>
      <dgm:spPr/>
      <dgm:t>
        <a:bodyPr/>
        <a:lstStyle/>
        <a:p>
          <a:r>
            <a:rPr lang="en-GB" b="1" dirty="0" err="1"/>
            <a:t>IberDd</a:t>
          </a:r>
          <a:r>
            <a:rPr lang="en-GB" b="1" dirty="0"/>
            <a:t> cohort - 28-day cycles</a:t>
          </a:r>
          <a:endParaRPr lang="nl-NL" b="1" dirty="0"/>
        </a:p>
      </dgm:t>
    </dgm:pt>
    <dgm:pt modelId="{6EA4E495-7373-2A41-99E6-963033C7ED35}" type="parTrans" cxnId="{BB251FAE-8219-4241-923D-CA936F217799}">
      <dgm:prSet/>
      <dgm:spPr/>
      <dgm:t>
        <a:bodyPr/>
        <a:lstStyle/>
        <a:p>
          <a:endParaRPr lang="nl-NL"/>
        </a:p>
      </dgm:t>
    </dgm:pt>
    <dgm:pt modelId="{1470206A-562C-8349-8C19-4295CF173F4F}" type="sibTrans" cxnId="{BB251FAE-8219-4241-923D-CA936F217799}">
      <dgm:prSet/>
      <dgm:spPr/>
      <dgm:t>
        <a:bodyPr/>
        <a:lstStyle/>
        <a:p>
          <a:endParaRPr lang="nl-NL"/>
        </a:p>
      </dgm:t>
    </dgm:pt>
    <dgm:pt modelId="{451552F9-0B0C-214F-B7E7-72BBA5B29B89}">
      <dgm:prSet/>
      <dgm:spPr/>
      <dgm:t>
        <a:bodyPr/>
        <a:lstStyle/>
        <a:p>
          <a:r>
            <a:rPr lang="en-GB" dirty="0"/>
            <a:t>Escalating doses of </a:t>
          </a:r>
          <a:r>
            <a:rPr lang="en-GB" dirty="0" err="1">
              <a:solidFill>
                <a:schemeClr val="bg1"/>
              </a:solidFill>
            </a:rPr>
            <a:t>Iber</a:t>
          </a:r>
          <a:r>
            <a:rPr lang="en-GB" dirty="0">
              <a:solidFill>
                <a:schemeClr val="bg1"/>
              </a:solidFill>
            </a:rPr>
            <a:t> on Day 1-21</a:t>
          </a:r>
          <a:endParaRPr lang="nl-NL" dirty="0">
            <a:solidFill>
              <a:schemeClr val="bg1"/>
            </a:solidFill>
          </a:endParaRPr>
        </a:p>
      </dgm:t>
    </dgm:pt>
    <dgm:pt modelId="{F85F9FD5-7FC8-2D4F-8A30-E5055D1A5F3B}" type="parTrans" cxnId="{0DE01A5C-DEC2-204E-ACA8-05DD20B259EA}">
      <dgm:prSet/>
      <dgm:spPr/>
      <dgm:t>
        <a:bodyPr/>
        <a:lstStyle/>
        <a:p>
          <a:endParaRPr lang="nl-NL"/>
        </a:p>
      </dgm:t>
    </dgm:pt>
    <dgm:pt modelId="{5F82B0D5-75BC-1549-A73E-C24FFF8B27DA}" type="sibTrans" cxnId="{0DE01A5C-DEC2-204E-ACA8-05DD20B259EA}">
      <dgm:prSet/>
      <dgm:spPr/>
      <dgm:t>
        <a:bodyPr/>
        <a:lstStyle/>
        <a:p>
          <a:endParaRPr lang="nl-NL"/>
        </a:p>
      </dgm:t>
    </dgm:pt>
    <dgm:pt modelId="{A58829E1-2CCB-0D4F-ACFE-F0C6FC4992CB}">
      <dgm:prSet/>
      <dgm:spPr/>
      <dgm:t>
        <a:bodyPr/>
        <a:lstStyle/>
        <a:p>
          <a:r>
            <a:rPr lang="en-GB" dirty="0">
              <a:solidFill>
                <a:schemeClr val="bg1"/>
              </a:solidFill>
            </a:rPr>
            <a:t>Weekly DARA at Cycle 1-2</a:t>
          </a:r>
          <a:r>
            <a:rPr lang="en-GB" dirty="0"/>
            <a:t>; biweekly DARA at Cycle 3-6; DARA on Day 1 at Cycle ≥7</a:t>
          </a:r>
          <a:endParaRPr lang="nl-NL" dirty="0"/>
        </a:p>
      </dgm:t>
    </dgm:pt>
    <dgm:pt modelId="{3BFF8AC7-36A8-7E4C-82FD-88AB1FFCBD86}" type="parTrans" cxnId="{52BFE807-2C97-0542-A4DE-415CF0E1ABB1}">
      <dgm:prSet/>
      <dgm:spPr/>
      <dgm:t>
        <a:bodyPr/>
        <a:lstStyle/>
        <a:p>
          <a:endParaRPr lang="nl-NL"/>
        </a:p>
      </dgm:t>
    </dgm:pt>
    <dgm:pt modelId="{399249AF-BD1A-2543-9917-6C2E5BB088BA}" type="sibTrans" cxnId="{52BFE807-2C97-0542-A4DE-415CF0E1ABB1}">
      <dgm:prSet/>
      <dgm:spPr/>
      <dgm:t>
        <a:bodyPr/>
        <a:lstStyle/>
        <a:p>
          <a:endParaRPr lang="nl-NL"/>
        </a:p>
      </dgm:t>
    </dgm:pt>
    <dgm:pt modelId="{CBCDAF5A-440D-6548-9A5B-158DDF937CEE}">
      <dgm:prSet/>
      <dgm:spPr/>
      <dgm:t>
        <a:bodyPr/>
        <a:lstStyle/>
        <a:p>
          <a:r>
            <a:rPr lang="en-GB"/>
            <a:t>Weekly DEX</a:t>
          </a:r>
          <a:endParaRPr lang="nl-NL"/>
        </a:p>
      </dgm:t>
    </dgm:pt>
    <dgm:pt modelId="{B9AD3386-F939-E042-AD9B-7EC294AC0216}" type="parTrans" cxnId="{84E2D1AC-8C52-704C-8D27-25BC0551ABBD}">
      <dgm:prSet/>
      <dgm:spPr/>
      <dgm:t>
        <a:bodyPr/>
        <a:lstStyle/>
        <a:p>
          <a:endParaRPr lang="nl-NL"/>
        </a:p>
      </dgm:t>
    </dgm:pt>
    <dgm:pt modelId="{1042DD32-3CBF-7240-996F-7DAE58A0B5E4}" type="sibTrans" cxnId="{84E2D1AC-8C52-704C-8D27-25BC0551ABBD}">
      <dgm:prSet/>
      <dgm:spPr/>
      <dgm:t>
        <a:bodyPr/>
        <a:lstStyle/>
        <a:p>
          <a:endParaRPr lang="nl-NL"/>
        </a:p>
      </dgm:t>
    </dgm:pt>
    <dgm:pt modelId="{DB4DAE81-1317-FB42-B2F1-0E89749503DC}">
      <dgm:prSet/>
      <dgm:spPr/>
      <dgm:t>
        <a:bodyPr/>
        <a:lstStyle/>
        <a:p>
          <a:r>
            <a:rPr lang="en-GB" b="1" dirty="0" err="1"/>
            <a:t>IberKd</a:t>
          </a:r>
          <a:r>
            <a:rPr lang="en-GB" b="1" dirty="0"/>
            <a:t> cohort - 28-day cycles</a:t>
          </a:r>
          <a:endParaRPr lang="nl-NL" b="1" dirty="0"/>
        </a:p>
      </dgm:t>
    </dgm:pt>
    <dgm:pt modelId="{7777A86B-AFCA-5C4D-87DD-B28314FB4511}" type="parTrans" cxnId="{43296F55-C8DF-9341-8223-5C2C74A2C7B7}">
      <dgm:prSet/>
      <dgm:spPr/>
      <dgm:t>
        <a:bodyPr/>
        <a:lstStyle/>
        <a:p>
          <a:endParaRPr lang="nl-NL"/>
        </a:p>
      </dgm:t>
    </dgm:pt>
    <dgm:pt modelId="{4E3CDBB3-C38C-D34E-AC9D-5E3FDF99F23D}" type="sibTrans" cxnId="{43296F55-C8DF-9341-8223-5C2C74A2C7B7}">
      <dgm:prSet/>
      <dgm:spPr/>
      <dgm:t>
        <a:bodyPr/>
        <a:lstStyle/>
        <a:p>
          <a:endParaRPr lang="nl-NL"/>
        </a:p>
      </dgm:t>
    </dgm:pt>
    <dgm:pt modelId="{6C12E783-7D77-9747-BBC5-699147E0669B}">
      <dgm:prSet/>
      <dgm:spPr/>
      <dgm:t>
        <a:bodyPr/>
        <a:lstStyle/>
        <a:p>
          <a:r>
            <a:rPr lang="en-GB" dirty="0"/>
            <a:t>Escalating doses of </a:t>
          </a:r>
          <a:r>
            <a:rPr lang="en-GB" dirty="0" err="1"/>
            <a:t>Iber</a:t>
          </a:r>
          <a:r>
            <a:rPr lang="en-GB" dirty="0"/>
            <a:t> on </a:t>
          </a:r>
          <a:r>
            <a:rPr lang="en-GB" dirty="0">
              <a:solidFill>
                <a:schemeClr val="bg1"/>
              </a:solidFill>
            </a:rPr>
            <a:t>Day 1-21</a:t>
          </a:r>
          <a:endParaRPr lang="nl-NL" dirty="0">
            <a:solidFill>
              <a:schemeClr val="bg1"/>
            </a:solidFill>
          </a:endParaRPr>
        </a:p>
      </dgm:t>
    </dgm:pt>
    <dgm:pt modelId="{EC273A40-470B-3944-81A3-68A357F22EC0}" type="parTrans" cxnId="{E077275A-1645-6247-811F-C2351BCA10BD}">
      <dgm:prSet/>
      <dgm:spPr/>
      <dgm:t>
        <a:bodyPr/>
        <a:lstStyle/>
        <a:p>
          <a:endParaRPr lang="nl-NL"/>
        </a:p>
      </dgm:t>
    </dgm:pt>
    <dgm:pt modelId="{3F69CCAD-FF35-094F-AA7B-930E8057F5F8}" type="sibTrans" cxnId="{E077275A-1645-6247-811F-C2351BCA10BD}">
      <dgm:prSet/>
      <dgm:spPr/>
      <dgm:t>
        <a:bodyPr/>
        <a:lstStyle/>
        <a:p>
          <a:endParaRPr lang="nl-NL"/>
        </a:p>
      </dgm:t>
    </dgm:pt>
    <dgm:pt modelId="{27C9A338-8364-374E-8D64-2D0772B5A2D2}">
      <dgm:prSet/>
      <dgm:spPr/>
      <dgm:t>
        <a:bodyPr/>
        <a:lstStyle/>
        <a:p>
          <a:r>
            <a:rPr lang="en-GB">
              <a:solidFill>
                <a:schemeClr val="bg1"/>
              </a:solidFill>
            </a:rPr>
            <a:t>Weekly CFZ</a:t>
          </a:r>
          <a:endParaRPr lang="nl-NL">
            <a:solidFill>
              <a:schemeClr val="bg1"/>
            </a:solidFill>
          </a:endParaRPr>
        </a:p>
      </dgm:t>
    </dgm:pt>
    <dgm:pt modelId="{FE61EC89-6C83-044B-B6F0-08828936C65D}" type="parTrans" cxnId="{E465EEB9-7AA1-D647-8C9E-C0D6C41EEBF8}">
      <dgm:prSet/>
      <dgm:spPr/>
      <dgm:t>
        <a:bodyPr/>
        <a:lstStyle/>
        <a:p>
          <a:endParaRPr lang="nl-NL"/>
        </a:p>
      </dgm:t>
    </dgm:pt>
    <dgm:pt modelId="{9CC73053-68F6-F744-BE0E-738B48E36461}" type="sibTrans" cxnId="{E465EEB9-7AA1-D647-8C9E-C0D6C41EEBF8}">
      <dgm:prSet/>
      <dgm:spPr/>
      <dgm:t>
        <a:bodyPr/>
        <a:lstStyle/>
        <a:p>
          <a:endParaRPr lang="nl-NL"/>
        </a:p>
      </dgm:t>
    </dgm:pt>
    <dgm:pt modelId="{D43289CF-F4B3-4D4C-80FB-A46FDEB24C75}">
      <dgm:prSet/>
      <dgm:spPr/>
      <dgm:t>
        <a:bodyPr/>
        <a:lstStyle/>
        <a:p>
          <a:r>
            <a:rPr lang="en-GB" dirty="0"/>
            <a:t>Weekly DEX</a:t>
          </a:r>
          <a:endParaRPr lang="nl-NL" dirty="0"/>
        </a:p>
      </dgm:t>
    </dgm:pt>
    <dgm:pt modelId="{C6913D28-F501-EB4B-840A-42CA754A02E6}" type="parTrans" cxnId="{ADE20DC0-7BEA-F841-8FA9-A644CB008271}">
      <dgm:prSet/>
      <dgm:spPr/>
      <dgm:t>
        <a:bodyPr/>
        <a:lstStyle/>
        <a:p>
          <a:endParaRPr lang="nl-NL"/>
        </a:p>
      </dgm:t>
    </dgm:pt>
    <dgm:pt modelId="{B75347E2-3D7F-6B4E-8D5A-D3D75AFD7680}" type="sibTrans" cxnId="{ADE20DC0-7BEA-F841-8FA9-A644CB008271}">
      <dgm:prSet/>
      <dgm:spPr/>
      <dgm:t>
        <a:bodyPr/>
        <a:lstStyle/>
        <a:p>
          <a:endParaRPr lang="nl-NL"/>
        </a:p>
      </dgm:t>
    </dgm:pt>
    <dgm:pt modelId="{C6A78C89-6FC1-BA4F-A96E-276A9DFDDDEC}">
      <dgm:prSet/>
      <dgm:spPr/>
      <dgm:t>
        <a:bodyPr/>
        <a:lstStyle/>
        <a:p>
          <a:r>
            <a:rPr lang="en-GB" b="1" dirty="0" err="1"/>
            <a:t>IberVd</a:t>
          </a:r>
          <a:r>
            <a:rPr lang="en-GB" b="1" dirty="0"/>
            <a:t> cohort - 21-day cycles</a:t>
          </a:r>
          <a:endParaRPr lang="nl-NL" b="1" dirty="0"/>
        </a:p>
      </dgm:t>
    </dgm:pt>
    <dgm:pt modelId="{86ABC14C-3B8E-5246-B0DD-743530C628A4}" type="parTrans" cxnId="{E2F30F96-524B-4E44-8D49-B1321F17FD3E}">
      <dgm:prSet/>
      <dgm:spPr/>
      <dgm:t>
        <a:bodyPr/>
        <a:lstStyle/>
        <a:p>
          <a:endParaRPr lang="nl-NL"/>
        </a:p>
      </dgm:t>
    </dgm:pt>
    <dgm:pt modelId="{530F57A7-E7C5-B24D-9677-61338B850AA6}" type="sibTrans" cxnId="{E2F30F96-524B-4E44-8D49-B1321F17FD3E}">
      <dgm:prSet/>
      <dgm:spPr/>
      <dgm:t>
        <a:bodyPr/>
        <a:lstStyle/>
        <a:p>
          <a:endParaRPr lang="nl-NL"/>
        </a:p>
      </dgm:t>
    </dgm:pt>
    <dgm:pt modelId="{212A9100-75AB-1540-9A59-BAEB1475F273}">
      <dgm:prSet/>
      <dgm:spPr/>
      <dgm:t>
        <a:bodyPr/>
        <a:lstStyle/>
        <a:p>
          <a:r>
            <a:rPr lang="en-GB" dirty="0"/>
            <a:t>Escalating doses of </a:t>
          </a:r>
          <a:r>
            <a:rPr lang="en-GB" dirty="0" err="1"/>
            <a:t>Iber</a:t>
          </a:r>
          <a:r>
            <a:rPr lang="en-GB" dirty="0"/>
            <a:t> </a:t>
          </a:r>
          <a:r>
            <a:rPr lang="en-GB" dirty="0">
              <a:solidFill>
                <a:schemeClr val="bg1"/>
              </a:solidFill>
            </a:rPr>
            <a:t>on Day 1-14</a:t>
          </a:r>
          <a:endParaRPr lang="nl-NL" dirty="0">
            <a:solidFill>
              <a:schemeClr val="bg1"/>
            </a:solidFill>
          </a:endParaRPr>
        </a:p>
      </dgm:t>
    </dgm:pt>
    <dgm:pt modelId="{EC2F7C53-B5F9-F047-8D87-0913EF741704}" type="parTrans" cxnId="{77290B5A-A5B6-F941-98C8-EFB13452A8D9}">
      <dgm:prSet/>
      <dgm:spPr/>
      <dgm:t>
        <a:bodyPr/>
        <a:lstStyle/>
        <a:p>
          <a:endParaRPr lang="nl-NL"/>
        </a:p>
      </dgm:t>
    </dgm:pt>
    <dgm:pt modelId="{060591D2-9779-D541-92D4-8BCD78281751}" type="sibTrans" cxnId="{77290B5A-A5B6-F941-98C8-EFB13452A8D9}">
      <dgm:prSet/>
      <dgm:spPr/>
      <dgm:t>
        <a:bodyPr/>
        <a:lstStyle/>
        <a:p>
          <a:endParaRPr lang="nl-NL"/>
        </a:p>
      </dgm:t>
    </dgm:pt>
    <dgm:pt modelId="{850C0530-F731-624E-B635-80A003276155}">
      <dgm:prSet/>
      <dgm:spPr/>
      <dgm:t>
        <a:bodyPr/>
        <a:lstStyle/>
        <a:p>
          <a:r>
            <a:rPr lang="en-GB" dirty="0">
              <a:solidFill>
                <a:schemeClr val="bg1"/>
              </a:solidFill>
            </a:rPr>
            <a:t>BORT twice a week for the first 2 weeks of Cycle 1-8, and weekly for the first 2 weeks of Cycle ≥9</a:t>
          </a:r>
          <a:endParaRPr lang="nl-NL" dirty="0">
            <a:solidFill>
              <a:schemeClr val="bg1"/>
            </a:solidFill>
          </a:endParaRPr>
        </a:p>
      </dgm:t>
    </dgm:pt>
    <dgm:pt modelId="{63937FEA-AE70-F041-A5DE-8706533B1EF9}" type="parTrans" cxnId="{1E894DD8-2EEB-354F-BB0E-DBC269614103}">
      <dgm:prSet/>
      <dgm:spPr/>
      <dgm:t>
        <a:bodyPr/>
        <a:lstStyle/>
        <a:p>
          <a:endParaRPr lang="nl-NL"/>
        </a:p>
      </dgm:t>
    </dgm:pt>
    <dgm:pt modelId="{7D5D8450-674E-A145-BFC7-2B1F0DE7C956}" type="sibTrans" cxnId="{1E894DD8-2EEB-354F-BB0E-DBC269614103}">
      <dgm:prSet/>
      <dgm:spPr/>
      <dgm:t>
        <a:bodyPr/>
        <a:lstStyle/>
        <a:p>
          <a:endParaRPr lang="nl-NL"/>
        </a:p>
      </dgm:t>
    </dgm:pt>
    <dgm:pt modelId="{049BF358-2348-3341-A790-34225E2631DE}">
      <dgm:prSet/>
      <dgm:spPr/>
      <dgm:t>
        <a:bodyPr/>
        <a:lstStyle/>
        <a:p>
          <a:r>
            <a:rPr lang="en-GB" dirty="0">
              <a:solidFill>
                <a:schemeClr val="bg1"/>
              </a:solidFill>
            </a:rPr>
            <a:t>Weekly DEX</a:t>
          </a:r>
          <a:endParaRPr lang="nl-NL" dirty="0">
            <a:solidFill>
              <a:schemeClr val="bg1"/>
            </a:solidFill>
          </a:endParaRPr>
        </a:p>
      </dgm:t>
    </dgm:pt>
    <dgm:pt modelId="{3A417B89-0636-554C-BD9D-CE12D6209E2B}" type="parTrans" cxnId="{95610858-1D61-7D4E-A837-739E18A330F3}">
      <dgm:prSet/>
      <dgm:spPr/>
      <dgm:t>
        <a:bodyPr/>
        <a:lstStyle/>
        <a:p>
          <a:endParaRPr lang="nl-NL"/>
        </a:p>
      </dgm:t>
    </dgm:pt>
    <dgm:pt modelId="{C4EA3A49-74A4-594E-8E39-1FFAD605566A}" type="sibTrans" cxnId="{95610858-1D61-7D4E-A837-739E18A330F3}">
      <dgm:prSet/>
      <dgm:spPr/>
      <dgm:t>
        <a:bodyPr/>
        <a:lstStyle/>
        <a:p>
          <a:endParaRPr lang="nl-NL"/>
        </a:p>
      </dgm:t>
    </dgm:pt>
    <dgm:pt modelId="{3A9500CD-2E4E-F041-B1E4-130CA3BC1470}" type="pres">
      <dgm:prSet presAssocID="{A319F420-5ECA-E44F-8BB1-40091124608E}" presName="diagram" presStyleCnt="0">
        <dgm:presLayoutVars>
          <dgm:dir/>
          <dgm:resizeHandles val="exact"/>
        </dgm:presLayoutVars>
      </dgm:prSet>
      <dgm:spPr/>
    </dgm:pt>
    <dgm:pt modelId="{FAACA3F0-BB9E-B74B-83DA-58FD02176BCF}" type="pres">
      <dgm:prSet presAssocID="{CA3A60A0-A1C6-7143-B3AC-ABB3D8D5AEE9}" presName="node" presStyleLbl="node1" presStyleIdx="0" presStyleCnt="3">
        <dgm:presLayoutVars>
          <dgm:bulletEnabled val="1"/>
        </dgm:presLayoutVars>
      </dgm:prSet>
      <dgm:spPr/>
    </dgm:pt>
    <dgm:pt modelId="{57E79F04-CF6F-C94D-9DB5-DE3CD1FEE8D8}" type="pres">
      <dgm:prSet presAssocID="{1470206A-562C-8349-8C19-4295CF173F4F}" presName="sibTrans" presStyleCnt="0"/>
      <dgm:spPr/>
    </dgm:pt>
    <dgm:pt modelId="{F886F339-1390-AA45-B12F-755495989C4D}" type="pres">
      <dgm:prSet presAssocID="{DB4DAE81-1317-FB42-B2F1-0E89749503DC}" presName="node" presStyleLbl="node1" presStyleIdx="1" presStyleCnt="3">
        <dgm:presLayoutVars>
          <dgm:bulletEnabled val="1"/>
        </dgm:presLayoutVars>
      </dgm:prSet>
      <dgm:spPr/>
    </dgm:pt>
    <dgm:pt modelId="{62CA4DF5-34CF-E542-A262-31A6863D0A8D}" type="pres">
      <dgm:prSet presAssocID="{4E3CDBB3-C38C-D34E-AC9D-5E3FDF99F23D}" presName="sibTrans" presStyleCnt="0"/>
      <dgm:spPr/>
    </dgm:pt>
    <dgm:pt modelId="{D94F586A-8BEE-9D4B-AF23-398BA1F52855}" type="pres">
      <dgm:prSet presAssocID="{C6A78C89-6FC1-BA4F-A96E-276A9DFDDDEC}" presName="node" presStyleLbl="node1" presStyleIdx="2" presStyleCnt="3">
        <dgm:presLayoutVars>
          <dgm:bulletEnabled val="1"/>
        </dgm:presLayoutVars>
      </dgm:prSet>
      <dgm:spPr/>
    </dgm:pt>
  </dgm:ptLst>
  <dgm:cxnLst>
    <dgm:cxn modelId="{52BFE807-2C97-0542-A4DE-415CF0E1ABB1}" srcId="{CA3A60A0-A1C6-7143-B3AC-ABB3D8D5AEE9}" destId="{A58829E1-2CCB-0D4F-ACFE-F0C6FC4992CB}" srcOrd="1" destOrd="0" parTransId="{3BFF8AC7-36A8-7E4C-82FD-88AB1FFCBD86}" sibTransId="{399249AF-BD1A-2543-9917-6C2E5BB088BA}"/>
    <dgm:cxn modelId="{C41F9E2E-12F7-4B47-9DC8-307CDB897DD4}" type="presOf" srcId="{C6A78C89-6FC1-BA4F-A96E-276A9DFDDDEC}" destId="{D94F586A-8BEE-9D4B-AF23-398BA1F52855}" srcOrd="0" destOrd="0" presId="urn:microsoft.com/office/officeart/2005/8/layout/default"/>
    <dgm:cxn modelId="{427C6231-F954-8C41-A527-8D3EAB568852}" type="presOf" srcId="{CBCDAF5A-440D-6548-9A5B-158DDF937CEE}" destId="{FAACA3F0-BB9E-B74B-83DA-58FD02176BCF}" srcOrd="0" destOrd="3" presId="urn:microsoft.com/office/officeart/2005/8/layout/default"/>
    <dgm:cxn modelId="{43296F55-C8DF-9341-8223-5C2C74A2C7B7}" srcId="{A319F420-5ECA-E44F-8BB1-40091124608E}" destId="{DB4DAE81-1317-FB42-B2F1-0E89749503DC}" srcOrd="1" destOrd="0" parTransId="{7777A86B-AFCA-5C4D-87DD-B28314FB4511}" sibTransId="{4E3CDBB3-C38C-D34E-AC9D-5E3FDF99F23D}"/>
    <dgm:cxn modelId="{95610858-1D61-7D4E-A837-739E18A330F3}" srcId="{C6A78C89-6FC1-BA4F-A96E-276A9DFDDDEC}" destId="{049BF358-2348-3341-A790-34225E2631DE}" srcOrd="2" destOrd="0" parTransId="{3A417B89-0636-554C-BD9D-CE12D6209E2B}" sibTransId="{C4EA3A49-74A4-594E-8E39-1FFAD605566A}"/>
    <dgm:cxn modelId="{77290B5A-A5B6-F941-98C8-EFB13452A8D9}" srcId="{C6A78C89-6FC1-BA4F-A96E-276A9DFDDDEC}" destId="{212A9100-75AB-1540-9A59-BAEB1475F273}" srcOrd="0" destOrd="0" parTransId="{EC2F7C53-B5F9-F047-8D87-0913EF741704}" sibTransId="{060591D2-9779-D541-92D4-8BCD78281751}"/>
    <dgm:cxn modelId="{E077275A-1645-6247-811F-C2351BCA10BD}" srcId="{DB4DAE81-1317-FB42-B2F1-0E89749503DC}" destId="{6C12E783-7D77-9747-BBC5-699147E0669B}" srcOrd="0" destOrd="0" parTransId="{EC273A40-470B-3944-81A3-68A357F22EC0}" sibTransId="{3F69CCAD-FF35-094F-AA7B-930E8057F5F8}"/>
    <dgm:cxn modelId="{0DE01A5C-DEC2-204E-ACA8-05DD20B259EA}" srcId="{CA3A60A0-A1C6-7143-B3AC-ABB3D8D5AEE9}" destId="{451552F9-0B0C-214F-B7E7-72BBA5B29B89}" srcOrd="0" destOrd="0" parTransId="{F85F9FD5-7FC8-2D4F-8A30-E5055D1A5F3B}" sibTransId="{5F82B0D5-75BC-1549-A73E-C24FFF8B27DA}"/>
    <dgm:cxn modelId="{9C79D172-F3B4-644F-870A-8A6AE87AD2FA}" type="presOf" srcId="{A319F420-5ECA-E44F-8BB1-40091124608E}" destId="{3A9500CD-2E4E-F041-B1E4-130CA3BC1470}" srcOrd="0" destOrd="0" presId="urn:microsoft.com/office/officeart/2005/8/layout/default"/>
    <dgm:cxn modelId="{39CBF078-F3FB-B542-AC67-1296B2D3D8F4}" type="presOf" srcId="{DB4DAE81-1317-FB42-B2F1-0E89749503DC}" destId="{F886F339-1390-AA45-B12F-755495989C4D}" srcOrd="0" destOrd="0" presId="urn:microsoft.com/office/officeart/2005/8/layout/default"/>
    <dgm:cxn modelId="{3E0F8F8E-147B-AA4B-B044-B1B208590BA0}" type="presOf" srcId="{CA3A60A0-A1C6-7143-B3AC-ABB3D8D5AEE9}" destId="{FAACA3F0-BB9E-B74B-83DA-58FD02176BCF}" srcOrd="0" destOrd="0" presId="urn:microsoft.com/office/officeart/2005/8/layout/default"/>
    <dgm:cxn modelId="{5A198B91-F20F-4145-9980-EF792716D90A}" type="presOf" srcId="{850C0530-F731-624E-B635-80A003276155}" destId="{D94F586A-8BEE-9D4B-AF23-398BA1F52855}" srcOrd="0" destOrd="2" presId="urn:microsoft.com/office/officeart/2005/8/layout/default"/>
    <dgm:cxn modelId="{E2F30F96-524B-4E44-8D49-B1321F17FD3E}" srcId="{A319F420-5ECA-E44F-8BB1-40091124608E}" destId="{C6A78C89-6FC1-BA4F-A96E-276A9DFDDDEC}" srcOrd="2" destOrd="0" parTransId="{86ABC14C-3B8E-5246-B0DD-743530C628A4}" sibTransId="{530F57A7-E7C5-B24D-9677-61338B850AA6}"/>
    <dgm:cxn modelId="{84E2D1AC-8C52-704C-8D27-25BC0551ABBD}" srcId="{CA3A60A0-A1C6-7143-B3AC-ABB3D8D5AEE9}" destId="{CBCDAF5A-440D-6548-9A5B-158DDF937CEE}" srcOrd="2" destOrd="0" parTransId="{B9AD3386-F939-E042-AD9B-7EC294AC0216}" sibTransId="{1042DD32-3CBF-7240-996F-7DAE58A0B5E4}"/>
    <dgm:cxn modelId="{BB251FAE-8219-4241-923D-CA936F217799}" srcId="{A319F420-5ECA-E44F-8BB1-40091124608E}" destId="{CA3A60A0-A1C6-7143-B3AC-ABB3D8D5AEE9}" srcOrd="0" destOrd="0" parTransId="{6EA4E495-7373-2A41-99E6-963033C7ED35}" sibTransId="{1470206A-562C-8349-8C19-4295CF173F4F}"/>
    <dgm:cxn modelId="{5081D4B2-D448-474C-949B-77261EFD8CBF}" type="presOf" srcId="{212A9100-75AB-1540-9A59-BAEB1475F273}" destId="{D94F586A-8BEE-9D4B-AF23-398BA1F52855}" srcOrd="0" destOrd="1" presId="urn:microsoft.com/office/officeart/2005/8/layout/default"/>
    <dgm:cxn modelId="{E465EEB9-7AA1-D647-8C9E-C0D6C41EEBF8}" srcId="{DB4DAE81-1317-FB42-B2F1-0E89749503DC}" destId="{27C9A338-8364-374E-8D64-2D0772B5A2D2}" srcOrd="1" destOrd="0" parTransId="{FE61EC89-6C83-044B-B6F0-08828936C65D}" sibTransId="{9CC73053-68F6-F744-BE0E-738B48E36461}"/>
    <dgm:cxn modelId="{ADE20DC0-7BEA-F841-8FA9-A644CB008271}" srcId="{DB4DAE81-1317-FB42-B2F1-0E89749503DC}" destId="{D43289CF-F4B3-4D4C-80FB-A46FDEB24C75}" srcOrd="2" destOrd="0" parTransId="{C6913D28-F501-EB4B-840A-42CA754A02E6}" sibTransId="{B75347E2-3D7F-6B4E-8D5A-D3D75AFD7680}"/>
    <dgm:cxn modelId="{54D46DC3-F3E9-F949-BCC0-5347FEF19796}" type="presOf" srcId="{6C12E783-7D77-9747-BBC5-699147E0669B}" destId="{F886F339-1390-AA45-B12F-755495989C4D}" srcOrd="0" destOrd="1" presId="urn:microsoft.com/office/officeart/2005/8/layout/default"/>
    <dgm:cxn modelId="{D430F7CE-884F-ED47-BEBC-498604F40B5F}" type="presOf" srcId="{451552F9-0B0C-214F-B7E7-72BBA5B29B89}" destId="{FAACA3F0-BB9E-B74B-83DA-58FD02176BCF}" srcOrd="0" destOrd="1" presId="urn:microsoft.com/office/officeart/2005/8/layout/default"/>
    <dgm:cxn modelId="{1E894DD8-2EEB-354F-BB0E-DBC269614103}" srcId="{C6A78C89-6FC1-BA4F-A96E-276A9DFDDDEC}" destId="{850C0530-F731-624E-B635-80A003276155}" srcOrd="1" destOrd="0" parTransId="{63937FEA-AE70-F041-A5DE-8706533B1EF9}" sibTransId="{7D5D8450-674E-A145-BFC7-2B1F0DE7C956}"/>
    <dgm:cxn modelId="{5A4071DA-D11B-F342-B31F-447ACD01F795}" type="presOf" srcId="{A58829E1-2CCB-0D4F-ACFE-F0C6FC4992CB}" destId="{FAACA3F0-BB9E-B74B-83DA-58FD02176BCF}" srcOrd="0" destOrd="2" presId="urn:microsoft.com/office/officeart/2005/8/layout/default"/>
    <dgm:cxn modelId="{D6D1B5E2-93E0-0342-9869-E8F287729DFA}" type="presOf" srcId="{D43289CF-F4B3-4D4C-80FB-A46FDEB24C75}" destId="{F886F339-1390-AA45-B12F-755495989C4D}" srcOrd="0" destOrd="3" presId="urn:microsoft.com/office/officeart/2005/8/layout/default"/>
    <dgm:cxn modelId="{5F019AEB-8B67-9947-966A-82F74AC8B1E6}" type="presOf" srcId="{049BF358-2348-3341-A790-34225E2631DE}" destId="{D94F586A-8BEE-9D4B-AF23-398BA1F52855}" srcOrd="0" destOrd="3" presId="urn:microsoft.com/office/officeart/2005/8/layout/default"/>
    <dgm:cxn modelId="{328766FC-0FD3-A641-92D1-156F5216A688}" type="presOf" srcId="{27C9A338-8364-374E-8D64-2D0772B5A2D2}" destId="{F886F339-1390-AA45-B12F-755495989C4D}" srcOrd="0" destOrd="2" presId="urn:microsoft.com/office/officeart/2005/8/layout/default"/>
    <dgm:cxn modelId="{6F57903D-1D2C-3A42-B4FB-45F896D384D9}" type="presParOf" srcId="{3A9500CD-2E4E-F041-B1E4-130CA3BC1470}" destId="{FAACA3F0-BB9E-B74B-83DA-58FD02176BCF}" srcOrd="0" destOrd="0" presId="urn:microsoft.com/office/officeart/2005/8/layout/default"/>
    <dgm:cxn modelId="{C2EFE1BD-F8F3-1D4C-91F5-C01D45F41DD5}" type="presParOf" srcId="{3A9500CD-2E4E-F041-B1E4-130CA3BC1470}" destId="{57E79F04-CF6F-C94D-9DB5-DE3CD1FEE8D8}" srcOrd="1" destOrd="0" presId="urn:microsoft.com/office/officeart/2005/8/layout/default"/>
    <dgm:cxn modelId="{6BE3A535-5F8D-BB46-9A91-BC8863D7D942}" type="presParOf" srcId="{3A9500CD-2E4E-F041-B1E4-130CA3BC1470}" destId="{F886F339-1390-AA45-B12F-755495989C4D}" srcOrd="2" destOrd="0" presId="urn:microsoft.com/office/officeart/2005/8/layout/default"/>
    <dgm:cxn modelId="{124204A0-3D14-6C4F-BD60-288A754FB633}" type="presParOf" srcId="{3A9500CD-2E4E-F041-B1E4-130CA3BC1470}" destId="{62CA4DF5-34CF-E542-A262-31A6863D0A8D}" srcOrd="3" destOrd="0" presId="urn:microsoft.com/office/officeart/2005/8/layout/default"/>
    <dgm:cxn modelId="{19559897-DEEA-3245-B64A-87901AAE54A4}" type="presParOf" srcId="{3A9500CD-2E4E-F041-B1E4-130CA3BC1470}" destId="{D94F586A-8BEE-9D4B-AF23-398BA1F5285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5095DF-7993-9B4F-98A7-7986EBCC415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l-NL"/>
        </a:p>
      </dgm:t>
    </dgm:pt>
    <dgm:pt modelId="{245F68FF-2A64-9044-87AD-D53438FEF6F7}">
      <dgm:prSet/>
      <dgm:spPr>
        <a:solidFill>
          <a:srgbClr val="C9E5F3"/>
        </a:solidFill>
      </dgm:spPr>
      <dgm:t>
        <a:bodyPr/>
        <a:lstStyle/>
        <a:p>
          <a:r>
            <a:rPr lang="en-GB" noProof="0" dirty="0" err="1">
              <a:solidFill>
                <a:schemeClr val="tx2"/>
              </a:solidFill>
            </a:rPr>
            <a:t>IberDd</a:t>
          </a:r>
          <a:r>
            <a:rPr lang="en-GB" noProof="0" dirty="0">
              <a:solidFill>
                <a:schemeClr val="tx2"/>
              </a:solidFill>
            </a:rPr>
            <a:t>, </a:t>
          </a:r>
          <a:r>
            <a:rPr lang="en-GB" noProof="0" dirty="0" err="1">
              <a:solidFill>
                <a:schemeClr val="tx2"/>
              </a:solidFill>
            </a:rPr>
            <a:t>IberVd</a:t>
          </a:r>
          <a:r>
            <a:rPr lang="en-GB" noProof="0" dirty="0">
              <a:solidFill>
                <a:schemeClr val="tx2"/>
              </a:solidFill>
            </a:rPr>
            <a:t>, and </a:t>
          </a:r>
          <a:r>
            <a:rPr lang="en-GB" noProof="0" dirty="0" err="1">
              <a:solidFill>
                <a:schemeClr val="tx2"/>
              </a:solidFill>
            </a:rPr>
            <a:t>IberKd</a:t>
          </a:r>
          <a:r>
            <a:rPr lang="en-GB" noProof="0" dirty="0">
              <a:solidFill>
                <a:schemeClr val="tx2"/>
              </a:solidFill>
            </a:rPr>
            <a:t> showed a </a:t>
          </a:r>
          <a:r>
            <a:rPr lang="en-GB" b="1" noProof="0" dirty="0">
              <a:solidFill>
                <a:schemeClr val="tx2"/>
              </a:solidFill>
            </a:rPr>
            <a:t>tolerable safety profile and promising efficacy </a:t>
          </a:r>
          <a:r>
            <a:rPr lang="en-GB" noProof="0" dirty="0">
              <a:solidFill>
                <a:schemeClr val="tx2"/>
              </a:solidFill>
            </a:rPr>
            <a:t>in heavily pre-treated RRMM</a:t>
          </a:r>
          <a:endParaRPr lang="en-GB" b="0" i="0" u="none" noProof="0" dirty="0">
            <a:solidFill>
              <a:schemeClr val="tx2"/>
            </a:solidFill>
          </a:endParaRPr>
        </a:p>
      </dgm:t>
    </dgm:pt>
    <dgm:pt modelId="{C7377550-1685-A647-A00C-01438FE20D43}" type="sibTrans" cxnId="{BD608BD8-7FFA-AD4D-ABDB-D5235691836F}">
      <dgm:prSet/>
      <dgm:spPr/>
      <dgm:t>
        <a:bodyPr/>
        <a:lstStyle/>
        <a:p>
          <a:endParaRPr lang="en-GB" noProof="0" dirty="0"/>
        </a:p>
      </dgm:t>
    </dgm:pt>
    <dgm:pt modelId="{3C3351A4-D5A1-A447-84A6-D1838C15F96F}" type="parTrans" cxnId="{BD608BD8-7FFA-AD4D-ABDB-D5235691836F}">
      <dgm:prSet/>
      <dgm:spPr/>
      <dgm:t>
        <a:bodyPr/>
        <a:lstStyle/>
        <a:p>
          <a:endParaRPr lang="en-GB" noProof="0" dirty="0"/>
        </a:p>
      </dgm:t>
    </dgm:pt>
    <dgm:pt modelId="{085B4A0C-149E-8345-AD9D-7D0B518151E0}">
      <dgm:prSet/>
      <dgm:spPr>
        <a:solidFill>
          <a:srgbClr val="C9E5F3"/>
        </a:solidFill>
      </dgm:spPr>
      <dgm:t>
        <a:bodyPr/>
        <a:lstStyle/>
        <a:p>
          <a:r>
            <a:rPr lang="en-GB" noProof="0" dirty="0">
              <a:solidFill>
                <a:schemeClr val="tx2"/>
              </a:solidFill>
            </a:rPr>
            <a:t>These results </a:t>
          </a:r>
          <a:r>
            <a:rPr lang="en-GB" b="1" noProof="0" dirty="0">
              <a:solidFill>
                <a:schemeClr val="tx2"/>
              </a:solidFill>
            </a:rPr>
            <a:t>support further development </a:t>
          </a:r>
          <a:r>
            <a:rPr lang="en-GB" noProof="0" dirty="0">
              <a:solidFill>
                <a:schemeClr val="tx2"/>
              </a:solidFill>
            </a:rPr>
            <a:t>of </a:t>
          </a:r>
          <a:r>
            <a:rPr lang="en-GB" noProof="0" dirty="0" err="1">
              <a:solidFill>
                <a:schemeClr val="tx2"/>
              </a:solidFill>
            </a:rPr>
            <a:t>Iber</a:t>
          </a:r>
          <a:r>
            <a:rPr lang="en-GB" noProof="0" dirty="0">
              <a:solidFill>
                <a:schemeClr val="tx2"/>
              </a:solidFill>
            </a:rPr>
            <a:t>-based regimens in MM, including Phase 3 combination studies </a:t>
          </a:r>
          <a:endParaRPr lang="en-GB" b="1" noProof="0" dirty="0">
            <a:solidFill>
              <a:schemeClr val="tx2"/>
            </a:solidFill>
          </a:endParaRPr>
        </a:p>
      </dgm:t>
    </dgm:pt>
    <dgm:pt modelId="{033DEC14-53D8-9942-BB0B-6CAA2D6E4CA4}" type="parTrans" cxnId="{14867D87-5545-294C-A81D-62465F18CBDA}">
      <dgm:prSet/>
      <dgm:spPr/>
      <dgm:t>
        <a:bodyPr/>
        <a:lstStyle/>
        <a:p>
          <a:endParaRPr lang="en-GB" noProof="0" dirty="0"/>
        </a:p>
      </dgm:t>
    </dgm:pt>
    <dgm:pt modelId="{15B3FC87-54D2-D84C-B59D-5D96006EAC01}" type="sibTrans" cxnId="{14867D87-5545-294C-A81D-62465F18CBDA}">
      <dgm:prSet/>
      <dgm:spPr/>
      <dgm:t>
        <a:bodyPr/>
        <a:lstStyle/>
        <a:p>
          <a:endParaRPr lang="en-GB" noProof="0" dirty="0"/>
        </a:p>
      </dgm:t>
    </dgm:pt>
    <dgm:pt modelId="{F448E37C-77D8-7346-BA34-60F88A33C9F8}" type="pres">
      <dgm:prSet presAssocID="{AD5095DF-7993-9B4F-98A7-7986EBCC4150}" presName="linearFlow" presStyleCnt="0">
        <dgm:presLayoutVars>
          <dgm:dir/>
          <dgm:resizeHandles val="exact"/>
        </dgm:presLayoutVars>
      </dgm:prSet>
      <dgm:spPr/>
    </dgm:pt>
    <dgm:pt modelId="{07BC7AAA-42B7-AD4D-9788-88CC799660AE}" type="pres">
      <dgm:prSet presAssocID="{245F68FF-2A64-9044-87AD-D53438FEF6F7}" presName="composite" presStyleCnt="0"/>
      <dgm:spPr/>
    </dgm:pt>
    <dgm:pt modelId="{BAAF4BBF-A831-9044-9EEB-E247D52BB1D6}" type="pres">
      <dgm:prSet presAssocID="{245F68FF-2A64-9044-87AD-D53438FEF6F7}" presName="imgShp"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Badge volgen silhouet"/>
        </a:ext>
      </dgm:extLst>
    </dgm:pt>
    <dgm:pt modelId="{1A2D159F-E5BA-1E44-AAC3-9E61E4FB5A4B}" type="pres">
      <dgm:prSet presAssocID="{245F68FF-2A64-9044-87AD-D53438FEF6F7}" presName="txShp" presStyleLbl="node1" presStyleIdx="0" presStyleCnt="2">
        <dgm:presLayoutVars>
          <dgm:bulletEnabled val="1"/>
        </dgm:presLayoutVars>
      </dgm:prSet>
      <dgm:spPr/>
    </dgm:pt>
    <dgm:pt modelId="{2130DC84-5A9A-9F40-AA95-9543204105FD}" type="pres">
      <dgm:prSet presAssocID="{C7377550-1685-A647-A00C-01438FE20D43}" presName="spacing" presStyleCnt="0"/>
      <dgm:spPr/>
    </dgm:pt>
    <dgm:pt modelId="{073306A1-012C-B542-86F8-527234BB4032}" type="pres">
      <dgm:prSet presAssocID="{085B4A0C-149E-8345-AD9D-7D0B518151E0}" presName="composite" presStyleCnt="0"/>
      <dgm:spPr/>
    </dgm:pt>
    <dgm:pt modelId="{93822CB7-2C65-A648-9ABC-7717118AFFD5}" type="pres">
      <dgm:prSet presAssocID="{085B4A0C-149E-8345-AD9D-7D0B518151E0}" presName="imgShp" presStyleLbl="fgImgPlace1" presStyleIdx="1" presStyleCnt="2"/>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gafoon met effen opvulling"/>
        </a:ext>
      </dgm:extLst>
    </dgm:pt>
    <dgm:pt modelId="{5B16CA54-98C5-5C4C-8D0F-89E57264BEE2}" type="pres">
      <dgm:prSet presAssocID="{085B4A0C-149E-8345-AD9D-7D0B518151E0}" presName="txShp" presStyleLbl="node1" presStyleIdx="1" presStyleCnt="2">
        <dgm:presLayoutVars>
          <dgm:bulletEnabled val="1"/>
        </dgm:presLayoutVars>
      </dgm:prSet>
      <dgm:spPr/>
    </dgm:pt>
  </dgm:ptLst>
  <dgm:cxnLst>
    <dgm:cxn modelId="{238F251E-43F9-5949-B280-488E5667A66B}" type="presOf" srcId="{AD5095DF-7993-9B4F-98A7-7986EBCC4150}" destId="{F448E37C-77D8-7346-BA34-60F88A33C9F8}" srcOrd="0" destOrd="0" presId="urn:microsoft.com/office/officeart/2005/8/layout/vList3"/>
    <dgm:cxn modelId="{0A2C8A5D-91E0-C04D-B1D5-02B7ACC262EC}" type="presOf" srcId="{085B4A0C-149E-8345-AD9D-7D0B518151E0}" destId="{5B16CA54-98C5-5C4C-8D0F-89E57264BEE2}" srcOrd="0" destOrd="0" presId="urn:microsoft.com/office/officeart/2005/8/layout/vList3"/>
    <dgm:cxn modelId="{14867D87-5545-294C-A81D-62465F18CBDA}" srcId="{AD5095DF-7993-9B4F-98A7-7986EBCC4150}" destId="{085B4A0C-149E-8345-AD9D-7D0B518151E0}" srcOrd="1" destOrd="0" parTransId="{033DEC14-53D8-9942-BB0B-6CAA2D6E4CA4}" sibTransId="{15B3FC87-54D2-D84C-B59D-5D96006EAC01}"/>
    <dgm:cxn modelId="{377E60AF-11FA-3D40-A94B-65CA28CB6E44}" type="presOf" srcId="{245F68FF-2A64-9044-87AD-D53438FEF6F7}" destId="{1A2D159F-E5BA-1E44-AAC3-9E61E4FB5A4B}" srcOrd="0" destOrd="0" presId="urn:microsoft.com/office/officeart/2005/8/layout/vList3"/>
    <dgm:cxn modelId="{BD608BD8-7FFA-AD4D-ABDB-D5235691836F}" srcId="{AD5095DF-7993-9B4F-98A7-7986EBCC4150}" destId="{245F68FF-2A64-9044-87AD-D53438FEF6F7}" srcOrd="0" destOrd="0" parTransId="{3C3351A4-D5A1-A447-84A6-D1838C15F96F}" sibTransId="{C7377550-1685-A647-A00C-01438FE20D43}"/>
    <dgm:cxn modelId="{25C44082-E722-7F43-BADE-917943F33B06}" type="presParOf" srcId="{F448E37C-77D8-7346-BA34-60F88A33C9F8}" destId="{07BC7AAA-42B7-AD4D-9788-88CC799660AE}" srcOrd="0" destOrd="0" presId="urn:microsoft.com/office/officeart/2005/8/layout/vList3"/>
    <dgm:cxn modelId="{233FB30B-BF3F-BF49-AB3C-610E92638160}" type="presParOf" srcId="{07BC7AAA-42B7-AD4D-9788-88CC799660AE}" destId="{BAAF4BBF-A831-9044-9EEB-E247D52BB1D6}" srcOrd="0" destOrd="0" presId="urn:microsoft.com/office/officeart/2005/8/layout/vList3"/>
    <dgm:cxn modelId="{CBACD158-273D-F24C-B94F-FA05B16FB336}" type="presParOf" srcId="{07BC7AAA-42B7-AD4D-9788-88CC799660AE}" destId="{1A2D159F-E5BA-1E44-AAC3-9E61E4FB5A4B}" srcOrd="1" destOrd="0" presId="urn:microsoft.com/office/officeart/2005/8/layout/vList3"/>
    <dgm:cxn modelId="{DC715CAA-A61D-BA4F-B272-B95E3AF4DD3E}" type="presParOf" srcId="{F448E37C-77D8-7346-BA34-60F88A33C9F8}" destId="{2130DC84-5A9A-9F40-AA95-9543204105FD}" srcOrd="1" destOrd="0" presId="urn:microsoft.com/office/officeart/2005/8/layout/vList3"/>
    <dgm:cxn modelId="{61FD2293-A0CE-4748-8335-2203A5BE00BE}" type="presParOf" srcId="{F448E37C-77D8-7346-BA34-60F88A33C9F8}" destId="{073306A1-012C-B542-86F8-527234BB4032}" srcOrd="2" destOrd="0" presId="urn:microsoft.com/office/officeart/2005/8/layout/vList3"/>
    <dgm:cxn modelId="{291C06F6-AE78-C240-AAD3-2708A971E26E}" type="presParOf" srcId="{073306A1-012C-B542-86F8-527234BB4032}" destId="{93822CB7-2C65-A648-9ABC-7717118AFFD5}" srcOrd="0" destOrd="0" presId="urn:microsoft.com/office/officeart/2005/8/layout/vList3"/>
    <dgm:cxn modelId="{91004731-0EFE-4E42-B63D-D794F373AABB}" type="presParOf" srcId="{073306A1-012C-B542-86F8-527234BB4032}" destId="{5B16CA54-98C5-5C4C-8D0F-89E57264BEE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159F-E5BA-1E44-AAC3-9E61E4FB5A4B}">
      <dsp:nvSpPr>
        <dsp:cNvPr id="0" name=""/>
        <dsp:cNvSpPr/>
      </dsp:nvSpPr>
      <dsp:spPr>
        <a:xfrm rot="10800000">
          <a:off x="2327699" y="3756"/>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114300" rIns="21336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solidFill>
                <a:schemeClr val="tx2"/>
              </a:solidFill>
            </a:rPr>
            <a:t>After ~5 years of follow-up, D-Rd vs Rd showed a </a:t>
          </a:r>
          <a:r>
            <a:rPr lang="en-GB" sz="3000" b="1" kern="1200" dirty="0">
              <a:solidFill>
                <a:schemeClr val="tx2"/>
              </a:solidFill>
            </a:rPr>
            <a:t>clinically meaningful PFS and significant OS improvement</a:t>
          </a:r>
          <a:endParaRPr lang="nl-NL" sz="3000" b="1" kern="1200" dirty="0">
            <a:solidFill>
              <a:schemeClr val="tx2"/>
            </a:solidFill>
          </a:endParaRPr>
        </a:p>
      </dsp:txBody>
      <dsp:txXfrm rot="10800000">
        <a:off x="2819062" y="3756"/>
        <a:ext cx="6799165" cy="1965453"/>
      </dsp:txXfrm>
    </dsp:sp>
    <dsp:sp modelId="{BAAF4BBF-A831-9044-9EEB-E247D52BB1D6}">
      <dsp:nvSpPr>
        <dsp:cNvPr id="0" name=""/>
        <dsp:cNvSpPr/>
      </dsp:nvSpPr>
      <dsp:spPr>
        <a:xfrm>
          <a:off x="1344972" y="3756"/>
          <a:ext cx="1965453" cy="196545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E98C3C-848D-804D-8028-EA98E52FF66A}">
      <dsp:nvSpPr>
        <dsp:cNvPr id="0" name=""/>
        <dsp:cNvSpPr/>
      </dsp:nvSpPr>
      <dsp:spPr>
        <a:xfrm rot="10800000">
          <a:off x="2327699" y="2555912"/>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114300" rIns="213360" bIns="114300" numCol="1" spcCol="1270" anchor="ctr" anchorCtr="0">
          <a:noAutofit/>
        </a:bodyPr>
        <a:lstStyle/>
        <a:p>
          <a:pPr marL="0" lvl="0" indent="0" algn="ctr" defTabSz="1333500">
            <a:lnSpc>
              <a:spcPct val="90000"/>
            </a:lnSpc>
            <a:spcBef>
              <a:spcPct val="0"/>
            </a:spcBef>
            <a:spcAft>
              <a:spcPct val="35000"/>
            </a:spcAft>
            <a:buNone/>
          </a:pPr>
          <a:r>
            <a:rPr lang="en-GB" sz="3000" kern="1200">
              <a:solidFill>
                <a:schemeClr val="tx2"/>
              </a:solidFill>
            </a:rPr>
            <a:t>The favourable benefit-risk profile </a:t>
          </a:r>
          <a:r>
            <a:rPr lang="en-GB" sz="3000" b="1" kern="1200">
              <a:solidFill>
                <a:schemeClr val="tx2"/>
              </a:solidFill>
            </a:rPr>
            <a:t>supports the frontline use of D-Rd </a:t>
          </a:r>
          <a:r>
            <a:rPr lang="en-GB" sz="3000" kern="1200">
              <a:solidFill>
                <a:schemeClr val="tx2"/>
              </a:solidFill>
            </a:rPr>
            <a:t>in transplant-ineligible patients with NDMM</a:t>
          </a:r>
          <a:endParaRPr lang="nl-NL" sz="3000" b="1" kern="1200">
            <a:solidFill>
              <a:schemeClr val="tx2"/>
            </a:solidFill>
          </a:endParaRPr>
        </a:p>
      </dsp:txBody>
      <dsp:txXfrm rot="10800000">
        <a:off x="2819062" y="2555912"/>
        <a:ext cx="6799165" cy="1965453"/>
      </dsp:txXfrm>
    </dsp:sp>
    <dsp:sp modelId="{DC465F4D-3E04-AC41-85D7-4679814BEF46}">
      <dsp:nvSpPr>
        <dsp:cNvPr id="0" name=""/>
        <dsp:cNvSpPr/>
      </dsp:nvSpPr>
      <dsp:spPr>
        <a:xfrm>
          <a:off x="1344972" y="2555912"/>
          <a:ext cx="1965453" cy="1965453"/>
        </a:xfrm>
        <a:prstGeom prst="ellipse">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159F-E5BA-1E44-AAC3-9E61E4FB5A4B}">
      <dsp:nvSpPr>
        <dsp:cNvPr id="0" name=""/>
        <dsp:cNvSpPr/>
      </dsp:nvSpPr>
      <dsp:spPr>
        <a:xfrm rot="10800000">
          <a:off x="2327699" y="3756"/>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solidFill>
                <a:schemeClr val="tx2"/>
              </a:solidFill>
            </a:rPr>
            <a:t>Monoclonal antibody-based quadruplet therapy, ASCT and MRD response-adapted consolidation therapy leads to </a:t>
          </a:r>
          <a:r>
            <a:rPr lang="en-GB" sz="2500" b="1" kern="1200" noProof="0" dirty="0">
              <a:solidFill>
                <a:schemeClr val="tx2"/>
              </a:solidFill>
            </a:rPr>
            <a:t>high rate of MRD-negativity in NDMM</a:t>
          </a:r>
        </a:p>
      </dsp:txBody>
      <dsp:txXfrm rot="10800000">
        <a:off x="2819062" y="3756"/>
        <a:ext cx="6799165" cy="1965453"/>
      </dsp:txXfrm>
    </dsp:sp>
    <dsp:sp modelId="{BAAF4BBF-A831-9044-9EEB-E247D52BB1D6}">
      <dsp:nvSpPr>
        <dsp:cNvPr id="0" name=""/>
        <dsp:cNvSpPr/>
      </dsp:nvSpPr>
      <dsp:spPr>
        <a:xfrm>
          <a:off x="1344972" y="3756"/>
          <a:ext cx="1965453" cy="196545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E98C3C-848D-804D-8028-EA98E52FF66A}">
      <dsp:nvSpPr>
        <dsp:cNvPr id="0" name=""/>
        <dsp:cNvSpPr/>
      </dsp:nvSpPr>
      <dsp:spPr>
        <a:xfrm rot="10800000">
          <a:off x="2327699" y="2555912"/>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95250" rIns="177800" bIns="95250" numCol="1" spcCol="1270" anchor="ctr" anchorCtr="0">
          <a:noAutofit/>
        </a:bodyPr>
        <a:lstStyle/>
        <a:p>
          <a:pPr marL="0" lvl="0" indent="0" algn="ctr" defTabSz="1111250">
            <a:lnSpc>
              <a:spcPct val="90000"/>
            </a:lnSpc>
            <a:spcBef>
              <a:spcPct val="0"/>
            </a:spcBef>
            <a:spcAft>
              <a:spcPct val="35000"/>
            </a:spcAft>
            <a:buNone/>
          </a:pPr>
          <a:r>
            <a:rPr lang="en-GB" sz="2500" kern="1200" noProof="0" dirty="0">
              <a:solidFill>
                <a:schemeClr val="tx2"/>
              </a:solidFill>
            </a:rPr>
            <a:t>For most patients with NDMM, </a:t>
          </a:r>
          <a:r>
            <a:rPr lang="en-GB" sz="2500" b="1" kern="1200" noProof="0" dirty="0">
              <a:solidFill>
                <a:schemeClr val="tx2"/>
              </a:solidFill>
            </a:rPr>
            <a:t>MRD-directed adaptive treatment </a:t>
          </a:r>
          <a:r>
            <a:rPr lang="en-GB" sz="2500" kern="1200" noProof="0" dirty="0">
              <a:solidFill>
                <a:schemeClr val="tx2"/>
              </a:solidFill>
            </a:rPr>
            <a:t>offers the prospect of confirmed deep responses and investigation of </a:t>
          </a:r>
          <a:r>
            <a:rPr lang="en-GB" sz="2500" b="1" kern="1200" noProof="0" dirty="0">
              <a:solidFill>
                <a:schemeClr val="tx2"/>
              </a:solidFill>
            </a:rPr>
            <a:t>MRD surveillance as an alternative to indefinite maintenance</a:t>
          </a:r>
        </a:p>
      </dsp:txBody>
      <dsp:txXfrm rot="10800000">
        <a:off x="2819062" y="2555912"/>
        <a:ext cx="6799165" cy="1965453"/>
      </dsp:txXfrm>
    </dsp:sp>
    <dsp:sp modelId="{DC465F4D-3E04-AC41-85D7-4679814BEF46}">
      <dsp:nvSpPr>
        <dsp:cNvPr id="0" name=""/>
        <dsp:cNvSpPr/>
      </dsp:nvSpPr>
      <dsp:spPr>
        <a:xfrm>
          <a:off x="1344972" y="2555912"/>
          <a:ext cx="1965453" cy="1965453"/>
        </a:xfrm>
        <a:prstGeom prst="ellipse">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159F-E5BA-1E44-AAC3-9E61E4FB5A4B}">
      <dsp:nvSpPr>
        <dsp:cNvPr id="0" name=""/>
        <dsp:cNvSpPr/>
      </dsp:nvSpPr>
      <dsp:spPr>
        <a:xfrm rot="10800000">
          <a:off x="2327699" y="3756"/>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106680" rIns="199136" bIns="106680" numCol="1" spcCol="1270" anchor="ctr" anchorCtr="0">
          <a:noAutofit/>
        </a:bodyPr>
        <a:lstStyle/>
        <a:p>
          <a:pPr marL="0" lvl="0" indent="0" algn="ctr" defTabSz="1244600">
            <a:lnSpc>
              <a:spcPct val="90000"/>
            </a:lnSpc>
            <a:spcBef>
              <a:spcPct val="0"/>
            </a:spcBef>
            <a:spcAft>
              <a:spcPct val="35000"/>
            </a:spcAft>
            <a:buNone/>
          </a:pPr>
          <a:r>
            <a:rPr lang="en-GB" sz="2800" b="0" i="0" u="none" kern="1200" noProof="0" dirty="0">
              <a:solidFill>
                <a:schemeClr val="tx2"/>
              </a:solidFill>
            </a:rPr>
            <a:t>A single infusion of </a:t>
          </a:r>
          <a:r>
            <a:rPr lang="en-GB" sz="2800" b="0" i="0" u="none" kern="1200" noProof="0" dirty="0" err="1">
              <a:solidFill>
                <a:schemeClr val="tx2"/>
              </a:solidFill>
            </a:rPr>
            <a:t>cilta-cel</a:t>
          </a:r>
          <a:r>
            <a:rPr lang="en-GB" sz="2800" b="0" i="0" u="none" kern="1200" noProof="0" dirty="0">
              <a:solidFill>
                <a:schemeClr val="tx2"/>
              </a:solidFill>
            </a:rPr>
            <a:t> yielded </a:t>
          </a:r>
          <a:r>
            <a:rPr lang="en-GB" sz="2800" b="1" i="0" u="none" kern="1200" noProof="0" dirty="0">
              <a:solidFill>
                <a:schemeClr val="tx2"/>
              </a:solidFill>
            </a:rPr>
            <a:t>early, deep, and durable responses</a:t>
          </a:r>
          <a:r>
            <a:rPr lang="en-GB" sz="2800" b="0" i="0" u="none" kern="1200" noProof="0" dirty="0">
              <a:solidFill>
                <a:schemeClr val="tx2"/>
              </a:solidFill>
            </a:rPr>
            <a:t> in heavily </a:t>
          </a:r>
          <a:r>
            <a:rPr lang="en-GB" sz="2800" b="0" i="0" u="none" kern="1200" noProof="0" dirty="0" err="1">
              <a:solidFill>
                <a:schemeClr val="tx2"/>
              </a:solidFill>
            </a:rPr>
            <a:t>pretreated</a:t>
          </a:r>
          <a:r>
            <a:rPr lang="en-GB" sz="2800" b="0" i="0" u="none" kern="1200" noProof="0" dirty="0">
              <a:solidFill>
                <a:schemeClr val="tx2"/>
              </a:solidFill>
            </a:rPr>
            <a:t> patients with RRMM, with manageable safety</a:t>
          </a:r>
        </a:p>
      </dsp:txBody>
      <dsp:txXfrm rot="10800000">
        <a:off x="2819062" y="3756"/>
        <a:ext cx="6799165" cy="1965453"/>
      </dsp:txXfrm>
    </dsp:sp>
    <dsp:sp modelId="{BAAF4BBF-A831-9044-9EEB-E247D52BB1D6}">
      <dsp:nvSpPr>
        <dsp:cNvPr id="0" name=""/>
        <dsp:cNvSpPr/>
      </dsp:nvSpPr>
      <dsp:spPr>
        <a:xfrm>
          <a:off x="1344972" y="3756"/>
          <a:ext cx="1965453" cy="196545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16CA54-98C5-5C4C-8D0F-89E57264BEE2}">
      <dsp:nvSpPr>
        <dsp:cNvPr id="0" name=""/>
        <dsp:cNvSpPr/>
      </dsp:nvSpPr>
      <dsp:spPr>
        <a:xfrm rot="10800000">
          <a:off x="2327699" y="2555912"/>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106680" rIns="199136" bIns="106680" numCol="1" spcCol="1270" anchor="ctr" anchorCtr="0">
          <a:noAutofit/>
        </a:bodyPr>
        <a:lstStyle/>
        <a:p>
          <a:pPr marL="0" lvl="0" indent="0" algn="ctr" defTabSz="1244600">
            <a:lnSpc>
              <a:spcPct val="90000"/>
            </a:lnSpc>
            <a:spcBef>
              <a:spcPct val="0"/>
            </a:spcBef>
            <a:spcAft>
              <a:spcPct val="35000"/>
            </a:spcAft>
            <a:buNone/>
          </a:pPr>
          <a:r>
            <a:rPr lang="en-GB" sz="2800" kern="1200" noProof="0" dirty="0" err="1">
              <a:solidFill>
                <a:schemeClr val="tx2"/>
              </a:solidFill>
            </a:rPr>
            <a:t>Cilta-cel</a:t>
          </a:r>
          <a:r>
            <a:rPr lang="en-GB" sz="2800" kern="1200" noProof="0" dirty="0">
              <a:solidFill>
                <a:schemeClr val="tx2"/>
              </a:solidFill>
            </a:rPr>
            <a:t> is being investigated in </a:t>
          </a:r>
          <a:r>
            <a:rPr lang="en-GB" sz="2800" b="1" kern="1200" noProof="0" dirty="0">
              <a:solidFill>
                <a:schemeClr val="tx2"/>
              </a:solidFill>
            </a:rPr>
            <a:t>earlier lines of therapy </a:t>
          </a:r>
          <a:r>
            <a:rPr lang="en-GB" sz="2800" kern="1200" noProof="0" dirty="0">
              <a:solidFill>
                <a:schemeClr val="tx2"/>
              </a:solidFill>
            </a:rPr>
            <a:t>and in </a:t>
          </a:r>
          <a:r>
            <a:rPr lang="en-GB" sz="2800" b="1" kern="1200" noProof="0" dirty="0">
              <a:solidFill>
                <a:schemeClr val="tx2"/>
              </a:solidFill>
            </a:rPr>
            <a:t>outpatient settings</a:t>
          </a:r>
        </a:p>
      </dsp:txBody>
      <dsp:txXfrm rot="10800000">
        <a:off x="2819062" y="2555912"/>
        <a:ext cx="6799165" cy="1965453"/>
      </dsp:txXfrm>
    </dsp:sp>
    <dsp:sp modelId="{93822CB7-2C65-A648-9ABC-7717118AFFD5}">
      <dsp:nvSpPr>
        <dsp:cNvPr id="0" name=""/>
        <dsp:cNvSpPr/>
      </dsp:nvSpPr>
      <dsp:spPr>
        <a:xfrm>
          <a:off x="1344972" y="2555912"/>
          <a:ext cx="1965453" cy="1965453"/>
        </a:xfrm>
        <a:prstGeom prst="ellipse">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CA3F0-BB9E-B74B-83DA-58FD02176BCF}">
      <dsp:nvSpPr>
        <dsp:cNvPr id="0" name=""/>
        <dsp:cNvSpPr/>
      </dsp:nvSpPr>
      <dsp:spPr>
        <a:xfrm>
          <a:off x="686494" y="881"/>
          <a:ext cx="3003413" cy="180204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err="1"/>
            <a:t>IberDd</a:t>
          </a:r>
          <a:r>
            <a:rPr lang="en-GB" sz="1800" b="1" kern="1200" dirty="0"/>
            <a:t> cohort - 28-day cycles</a:t>
          </a:r>
          <a:endParaRPr lang="nl-NL" sz="1800" b="1" kern="1200" dirty="0"/>
        </a:p>
        <a:p>
          <a:pPr marL="114300" lvl="1" indent="-114300" algn="l" defTabSz="622300">
            <a:lnSpc>
              <a:spcPct val="90000"/>
            </a:lnSpc>
            <a:spcBef>
              <a:spcPct val="0"/>
            </a:spcBef>
            <a:spcAft>
              <a:spcPct val="15000"/>
            </a:spcAft>
            <a:buChar char="•"/>
          </a:pPr>
          <a:r>
            <a:rPr lang="en-GB" sz="1400" kern="1200" dirty="0"/>
            <a:t>Escalating doses of </a:t>
          </a:r>
          <a:r>
            <a:rPr lang="en-GB" sz="1400" kern="1200" dirty="0" err="1">
              <a:solidFill>
                <a:schemeClr val="bg1"/>
              </a:solidFill>
            </a:rPr>
            <a:t>Iber</a:t>
          </a:r>
          <a:r>
            <a:rPr lang="en-GB" sz="1400" kern="1200" dirty="0">
              <a:solidFill>
                <a:schemeClr val="bg1"/>
              </a:solidFill>
            </a:rPr>
            <a:t> on Day 1-21</a:t>
          </a:r>
          <a:endParaRPr lang="nl-NL" sz="1400" kern="1200" dirty="0">
            <a:solidFill>
              <a:schemeClr val="bg1"/>
            </a:solidFill>
          </a:endParaRPr>
        </a:p>
        <a:p>
          <a:pPr marL="114300" lvl="1" indent="-114300" algn="l" defTabSz="622300">
            <a:lnSpc>
              <a:spcPct val="90000"/>
            </a:lnSpc>
            <a:spcBef>
              <a:spcPct val="0"/>
            </a:spcBef>
            <a:spcAft>
              <a:spcPct val="15000"/>
            </a:spcAft>
            <a:buChar char="•"/>
          </a:pPr>
          <a:r>
            <a:rPr lang="en-GB" sz="1400" kern="1200" dirty="0">
              <a:solidFill>
                <a:schemeClr val="bg1"/>
              </a:solidFill>
            </a:rPr>
            <a:t>Weekly DARA at Cycle 1-2</a:t>
          </a:r>
          <a:r>
            <a:rPr lang="en-GB" sz="1400" kern="1200" dirty="0"/>
            <a:t>; biweekly DARA at Cycle 3-6; DARA on Day 1 at Cycle ≥7</a:t>
          </a:r>
          <a:endParaRPr lang="nl-NL" sz="1400" kern="1200" dirty="0"/>
        </a:p>
        <a:p>
          <a:pPr marL="114300" lvl="1" indent="-114300" algn="l" defTabSz="622300">
            <a:lnSpc>
              <a:spcPct val="90000"/>
            </a:lnSpc>
            <a:spcBef>
              <a:spcPct val="0"/>
            </a:spcBef>
            <a:spcAft>
              <a:spcPct val="15000"/>
            </a:spcAft>
            <a:buChar char="•"/>
          </a:pPr>
          <a:r>
            <a:rPr lang="en-GB" sz="1400" kern="1200"/>
            <a:t>Weekly DEX</a:t>
          </a:r>
          <a:endParaRPr lang="nl-NL" sz="1400" kern="1200"/>
        </a:p>
      </dsp:txBody>
      <dsp:txXfrm>
        <a:off x="686494" y="881"/>
        <a:ext cx="3003413" cy="1802048"/>
      </dsp:txXfrm>
    </dsp:sp>
    <dsp:sp modelId="{F886F339-1390-AA45-B12F-755495989C4D}">
      <dsp:nvSpPr>
        <dsp:cNvPr id="0" name=""/>
        <dsp:cNvSpPr/>
      </dsp:nvSpPr>
      <dsp:spPr>
        <a:xfrm>
          <a:off x="3990249" y="881"/>
          <a:ext cx="3003413" cy="180204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err="1"/>
            <a:t>IberKd</a:t>
          </a:r>
          <a:r>
            <a:rPr lang="en-GB" sz="1800" b="1" kern="1200" dirty="0"/>
            <a:t> cohort - 28-day cycles</a:t>
          </a:r>
          <a:endParaRPr lang="nl-NL" sz="1800" b="1" kern="1200" dirty="0"/>
        </a:p>
        <a:p>
          <a:pPr marL="114300" lvl="1" indent="-114300" algn="l" defTabSz="622300">
            <a:lnSpc>
              <a:spcPct val="90000"/>
            </a:lnSpc>
            <a:spcBef>
              <a:spcPct val="0"/>
            </a:spcBef>
            <a:spcAft>
              <a:spcPct val="15000"/>
            </a:spcAft>
            <a:buChar char="•"/>
          </a:pPr>
          <a:r>
            <a:rPr lang="en-GB" sz="1400" kern="1200" dirty="0"/>
            <a:t>Escalating doses of </a:t>
          </a:r>
          <a:r>
            <a:rPr lang="en-GB" sz="1400" kern="1200" dirty="0" err="1"/>
            <a:t>Iber</a:t>
          </a:r>
          <a:r>
            <a:rPr lang="en-GB" sz="1400" kern="1200" dirty="0"/>
            <a:t> on </a:t>
          </a:r>
          <a:r>
            <a:rPr lang="en-GB" sz="1400" kern="1200" dirty="0">
              <a:solidFill>
                <a:schemeClr val="bg1"/>
              </a:solidFill>
            </a:rPr>
            <a:t>Day 1-21</a:t>
          </a:r>
          <a:endParaRPr lang="nl-NL" sz="1400" kern="1200" dirty="0">
            <a:solidFill>
              <a:schemeClr val="bg1"/>
            </a:solidFill>
          </a:endParaRPr>
        </a:p>
        <a:p>
          <a:pPr marL="114300" lvl="1" indent="-114300" algn="l" defTabSz="622300">
            <a:lnSpc>
              <a:spcPct val="90000"/>
            </a:lnSpc>
            <a:spcBef>
              <a:spcPct val="0"/>
            </a:spcBef>
            <a:spcAft>
              <a:spcPct val="15000"/>
            </a:spcAft>
            <a:buChar char="•"/>
          </a:pPr>
          <a:r>
            <a:rPr lang="en-GB" sz="1400" kern="1200">
              <a:solidFill>
                <a:schemeClr val="bg1"/>
              </a:solidFill>
            </a:rPr>
            <a:t>Weekly CFZ</a:t>
          </a:r>
          <a:endParaRPr lang="nl-NL" sz="1400" kern="1200">
            <a:solidFill>
              <a:schemeClr val="bg1"/>
            </a:solidFill>
          </a:endParaRPr>
        </a:p>
        <a:p>
          <a:pPr marL="114300" lvl="1" indent="-114300" algn="l" defTabSz="622300">
            <a:lnSpc>
              <a:spcPct val="90000"/>
            </a:lnSpc>
            <a:spcBef>
              <a:spcPct val="0"/>
            </a:spcBef>
            <a:spcAft>
              <a:spcPct val="15000"/>
            </a:spcAft>
            <a:buChar char="•"/>
          </a:pPr>
          <a:r>
            <a:rPr lang="en-GB" sz="1400" kern="1200" dirty="0"/>
            <a:t>Weekly DEX</a:t>
          </a:r>
          <a:endParaRPr lang="nl-NL" sz="1400" kern="1200" dirty="0"/>
        </a:p>
      </dsp:txBody>
      <dsp:txXfrm>
        <a:off x="3990249" y="881"/>
        <a:ext cx="3003413" cy="1802048"/>
      </dsp:txXfrm>
    </dsp:sp>
    <dsp:sp modelId="{D94F586A-8BEE-9D4B-AF23-398BA1F52855}">
      <dsp:nvSpPr>
        <dsp:cNvPr id="0" name=""/>
        <dsp:cNvSpPr/>
      </dsp:nvSpPr>
      <dsp:spPr>
        <a:xfrm>
          <a:off x="7294004" y="881"/>
          <a:ext cx="3003413" cy="180204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err="1"/>
            <a:t>IberVd</a:t>
          </a:r>
          <a:r>
            <a:rPr lang="en-GB" sz="1800" b="1" kern="1200" dirty="0"/>
            <a:t> cohort - 21-day cycles</a:t>
          </a:r>
          <a:endParaRPr lang="nl-NL" sz="1800" b="1" kern="1200" dirty="0"/>
        </a:p>
        <a:p>
          <a:pPr marL="114300" lvl="1" indent="-114300" algn="l" defTabSz="622300">
            <a:lnSpc>
              <a:spcPct val="90000"/>
            </a:lnSpc>
            <a:spcBef>
              <a:spcPct val="0"/>
            </a:spcBef>
            <a:spcAft>
              <a:spcPct val="15000"/>
            </a:spcAft>
            <a:buChar char="•"/>
          </a:pPr>
          <a:r>
            <a:rPr lang="en-GB" sz="1400" kern="1200" dirty="0"/>
            <a:t>Escalating doses of </a:t>
          </a:r>
          <a:r>
            <a:rPr lang="en-GB" sz="1400" kern="1200" dirty="0" err="1"/>
            <a:t>Iber</a:t>
          </a:r>
          <a:r>
            <a:rPr lang="en-GB" sz="1400" kern="1200" dirty="0"/>
            <a:t> </a:t>
          </a:r>
          <a:r>
            <a:rPr lang="en-GB" sz="1400" kern="1200" dirty="0">
              <a:solidFill>
                <a:schemeClr val="bg1"/>
              </a:solidFill>
            </a:rPr>
            <a:t>on Day 1-14</a:t>
          </a:r>
          <a:endParaRPr lang="nl-NL" sz="1400" kern="1200" dirty="0">
            <a:solidFill>
              <a:schemeClr val="bg1"/>
            </a:solidFill>
          </a:endParaRPr>
        </a:p>
        <a:p>
          <a:pPr marL="114300" lvl="1" indent="-114300" algn="l" defTabSz="622300">
            <a:lnSpc>
              <a:spcPct val="90000"/>
            </a:lnSpc>
            <a:spcBef>
              <a:spcPct val="0"/>
            </a:spcBef>
            <a:spcAft>
              <a:spcPct val="15000"/>
            </a:spcAft>
            <a:buChar char="•"/>
          </a:pPr>
          <a:r>
            <a:rPr lang="en-GB" sz="1400" kern="1200" dirty="0">
              <a:solidFill>
                <a:schemeClr val="bg1"/>
              </a:solidFill>
            </a:rPr>
            <a:t>BORT twice a week for the first 2 weeks of Cycle 1-8, and weekly for the first 2 weeks of Cycle ≥9</a:t>
          </a:r>
          <a:endParaRPr lang="nl-NL" sz="1400" kern="1200" dirty="0">
            <a:solidFill>
              <a:schemeClr val="bg1"/>
            </a:solidFill>
          </a:endParaRPr>
        </a:p>
        <a:p>
          <a:pPr marL="114300" lvl="1" indent="-114300" algn="l" defTabSz="622300">
            <a:lnSpc>
              <a:spcPct val="90000"/>
            </a:lnSpc>
            <a:spcBef>
              <a:spcPct val="0"/>
            </a:spcBef>
            <a:spcAft>
              <a:spcPct val="15000"/>
            </a:spcAft>
            <a:buChar char="•"/>
          </a:pPr>
          <a:r>
            <a:rPr lang="en-GB" sz="1400" kern="1200" dirty="0">
              <a:solidFill>
                <a:schemeClr val="bg1"/>
              </a:solidFill>
            </a:rPr>
            <a:t>Weekly DEX</a:t>
          </a:r>
          <a:endParaRPr lang="nl-NL" sz="1400" kern="1200" dirty="0">
            <a:solidFill>
              <a:schemeClr val="bg1"/>
            </a:solidFill>
          </a:endParaRPr>
        </a:p>
      </dsp:txBody>
      <dsp:txXfrm>
        <a:off x="7294004" y="881"/>
        <a:ext cx="3003413" cy="18020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D159F-E5BA-1E44-AAC3-9E61E4FB5A4B}">
      <dsp:nvSpPr>
        <dsp:cNvPr id="0" name=""/>
        <dsp:cNvSpPr/>
      </dsp:nvSpPr>
      <dsp:spPr>
        <a:xfrm rot="10800000">
          <a:off x="2327699" y="3756"/>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114300" rIns="213360" bIns="114300" numCol="1" spcCol="1270" anchor="ctr" anchorCtr="0">
          <a:noAutofit/>
        </a:bodyPr>
        <a:lstStyle/>
        <a:p>
          <a:pPr marL="0" lvl="0" indent="0" algn="ctr" defTabSz="1333500">
            <a:lnSpc>
              <a:spcPct val="90000"/>
            </a:lnSpc>
            <a:spcBef>
              <a:spcPct val="0"/>
            </a:spcBef>
            <a:spcAft>
              <a:spcPct val="35000"/>
            </a:spcAft>
            <a:buNone/>
          </a:pPr>
          <a:r>
            <a:rPr lang="en-GB" sz="3000" kern="1200" noProof="0" dirty="0" err="1">
              <a:solidFill>
                <a:schemeClr val="tx2"/>
              </a:solidFill>
            </a:rPr>
            <a:t>IberDd</a:t>
          </a:r>
          <a:r>
            <a:rPr lang="en-GB" sz="3000" kern="1200" noProof="0" dirty="0">
              <a:solidFill>
                <a:schemeClr val="tx2"/>
              </a:solidFill>
            </a:rPr>
            <a:t>, </a:t>
          </a:r>
          <a:r>
            <a:rPr lang="en-GB" sz="3000" kern="1200" noProof="0" dirty="0" err="1">
              <a:solidFill>
                <a:schemeClr val="tx2"/>
              </a:solidFill>
            </a:rPr>
            <a:t>IberVd</a:t>
          </a:r>
          <a:r>
            <a:rPr lang="en-GB" sz="3000" kern="1200" noProof="0" dirty="0">
              <a:solidFill>
                <a:schemeClr val="tx2"/>
              </a:solidFill>
            </a:rPr>
            <a:t>, and </a:t>
          </a:r>
          <a:r>
            <a:rPr lang="en-GB" sz="3000" kern="1200" noProof="0" dirty="0" err="1">
              <a:solidFill>
                <a:schemeClr val="tx2"/>
              </a:solidFill>
            </a:rPr>
            <a:t>IberKd</a:t>
          </a:r>
          <a:r>
            <a:rPr lang="en-GB" sz="3000" kern="1200" noProof="0" dirty="0">
              <a:solidFill>
                <a:schemeClr val="tx2"/>
              </a:solidFill>
            </a:rPr>
            <a:t> showed a </a:t>
          </a:r>
          <a:r>
            <a:rPr lang="en-GB" sz="3000" b="1" kern="1200" noProof="0" dirty="0">
              <a:solidFill>
                <a:schemeClr val="tx2"/>
              </a:solidFill>
            </a:rPr>
            <a:t>tolerable safety profile and promising efficacy </a:t>
          </a:r>
          <a:r>
            <a:rPr lang="en-GB" sz="3000" kern="1200" noProof="0" dirty="0">
              <a:solidFill>
                <a:schemeClr val="tx2"/>
              </a:solidFill>
            </a:rPr>
            <a:t>in heavily pre-treated RRMM</a:t>
          </a:r>
          <a:endParaRPr lang="en-GB" sz="3000" b="0" i="0" u="none" kern="1200" noProof="0" dirty="0">
            <a:solidFill>
              <a:schemeClr val="tx2"/>
            </a:solidFill>
          </a:endParaRPr>
        </a:p>
      </dsp:txBody>
      <dsp:txXfrm rot="10800000">
        <a:off x="2819062" y="3756"/>
        <a:ext cx="6799165" cy="1965453"/>
      </dsp:txXfrm>
    </dsp:sp>
    <dsp:sp modelId="{BAAF4BBF-A831-9044-9EEB-E247D52BB1D6}">
      <dsp:nvSpPr>
        <dsp:cNvPr id="0" name=""/>
        <dsp:cNvSpPr/>
      </dsp:nvSpPr>
      <dsp:spPr>
        <a:xfrm>
          <a:off x="1344972" y="3756"/>
          <a:ext cx="1965453" cy="196545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16CA54-98C5-5C4C-8D0F-89E57264BEE2}">
      <dsp:nvSpPr>
        <dsp:cNvPr id="0" name=""/>
        <dsp:cNvSpPr/>
      </dsp:nvSpPr>
      <dsp:spPr>
        <a:xfrm rot="10800000">
          <a:off x="2327699" y="2555912"/>
          <a:ext cx="7290528" cy="1965453"/>
        </a:xfrm>
        <a:prstGeom prst="homePlate">
          <a:avLst/>
        </a:prstGeom>
        <a:solidFill>
          <a:srgbClr val="C9E5F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6710" tIns="114300" rIns="213360" bIns="114300" numCol="1" spcCol="1270" anchor="ctr" anchorCtr="0">
          <a:noAutofit/>
        </a:bodyPr>
        <a:lstStyle/>
        <a:p>
          <a:pPr marL="0" lvl="0" indent="0" algn="ctr" defTabSz="1333500">
            <a:lnSpc>
              <a:spcPct val="90000"/>
            </a:lnSpc>
            <a:spcBef>
              <a:spcPct val="0"/>
            </a:spcBef>
            <a:spcAft>
              <a:spcPct val="35000"/>
            </a:spcAft>
            <a:buNone/>
          </a:pPr>
          <a:r>
            <a:rPr lang="en-GB" sz="3000" kern="1200" noProof="0" dirty="0">
              <a:solidFill>
                <a:schemeClr val="tx2"/>
              </a:solidFill>
            </a:rPr>
            <a:t>These results </a:t>
          </a:r>
          <a:r>
            <a:rPr lang="en-GB" sz="3000" b="1" kern="1200" noProof="0" dirty="0">
              <a:solidFill>
                <a:schemeClr val="tx2"/>
              </a:solidFill>
            </a:rPr>
            <a:t>support further development </a:t>
          </a:r>
          <a:r>
            <a:rPr lang="en-GB" sz="3000" kern="1200" noProof="0" dirty="0">
              <a:solidFill>
                <a:schemeClr val="tx2"/>
              </a:solidFill>
            </a:rPr>
            <a:t>of </a:t>
          </a:r>
          <a:r>
            <a:rPr lang="en-GB" sz="3000" kern="1200" noProof="0" dirty="0" err="1">
              <a:solidFill>
                <a:schemeClr val="tx2"/>
              </a:solidFill>
            </a:rPr>
            <a:t>Iber</a:t>
          </a:r>
          <a:r>
            <a:rPr lang="en-GB" sz="3000" kern="1200" noProof="0" dirty="0">
              <a:solidFill>
                <a:schemeClr val="tx2"/>
              </a:solidFill>
            </a:rPr>
            <a:t>-based regimens in MM, including Phase 3 combination studies </a:t>
          </a:r>
          <a:endParaRPr lang="en-GB" sz="3000" b="1" kern="1200" noProof="0" dirty="0">
            <a:solidFill>
              <a:schemeClr val="tx2"/>
            </a:solidFill>
          </a:endParaRPr>
        </a:p>
      </dsp:txBody>
      <dsp:txXfrm rot="10800000">
        <a:off x="2819062" y="2555912"/>
        <a:ext cx="6799165" cy="1965453"/>
      </dsp:txXfrm>
    </dsp:sp>
    <dsp:sp modelId="{93822CB7-2C65-A648-9ABC-7717118AFFD5}">
      <dsp:nvSpPr>
        <dsp:cNvPr id="0" name=""/>
        <dsp:cNvSpPr/>
      </dsp:nvSpPr>
      <dsp:spPr>
        <a:xfrm>
          <a:off x="1344972" y="2555912"/>
          <a:ext cx="1965453" cy="1965453"/>
        </a:xfrm>
        <a:prstGeom prst="ellipse">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11/5/21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‹nr.›</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11/5/21</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‹nr.›</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1</a:t>
            </a:fld>
            <a:endParaRPr lang="fr-FR"/>
          </a:p>
        </p:txBody>
      </p:sp>
    </p:spTree>
    <p:extLst>
      <p:ext uri="{BB962C8B-B14F-4D97-AF65-F5344CB8AC3E}">
        <p14:creationId xmlns:p14="http://schemas.microsoft.com/office/powerpoint/2010/main" val="160006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20</a:t>
            </a:fld>
            <a:endParaRPr lang="fr-FR"/>
          </a:p>
        </p:txBody>
      </p:sp>
    </p:spTree>
    <p:extLst>
      <p:ext uri="{BB962C8B-B14F-4D97-AF65-F5344CB8AC3E}">
        <p14:creationId xmlns:p14="http://schemas.microsoft.com/office/powerpoint/2010/main" val="1704367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3200" b="1">
                <a:solidFill>
                  <a:schemeClr val="tx1"/>
                </a:solidFill>
                <a:latin typeface="Times New Roman" charset="0"/>
                <a:ea typeface="ＭＳ Ｐゴシック" charset="0"/>
                <a:cs typeface="ＭＳ Ｐゴシック" charset="0"/>
              </a:defRPr>
            </a:lvl1pPr>
            <a:lvl2pPr marL="742950" indent="-285750">
              <a:defRPr sz="3200" b="1">
                <a:solidFill>
                  <a:schemeClr val="tx1"/>
                </a:solidFill>
                <a:latin typeface="Times New Roman" charset="0"/>
                <a:ea typeface="ＭＳ Ｐゴシック" charset="0"/>
              </a:defRPr>
            </a:lvl2pPr>
            <a:lvl3pPr marL="1143000" indent="-228600">
              <a:defRPr sz="3200" b="1">
                <a:solidFill>
                  <a:schemeClr val="tx1"/>
                </a:solidFill>
                <a:latin typeface="Times New Roman" charset="0"/>
                <a:ea typeface="ＭＳ Ｐゴシック" charset="0"/>
              </a:defRPr>
            </a:lvl3pPr>
            <a:lvl4pPr marL="1600200" indent="-228600">
              <a:defRPr sz="3200" b="1">
                <a:solidFill>
                  <a:schemeClr val="tx1"/>
                </a:solidFill>
                <a:latin typeface="Times New Roman" charset="0"/>
                <a:ea typeface="ＭＳ Ｐゴシック" charset="0"/>
              </a:defRPr>
            </a:lvl4pPr>
            <a:lvl5pPr marL="2057400" indent="-228600">
              <a:defRPr sz="3200" b="1">
                <a:solidFill>
                  <a:schemeClr val="tx1"/>
                </a:solidFill>
                <a:latin typeface="Times New Roman" charset="0"/>
                <a:ea typeface="ＭＳ Ｐゴシック" charset="0"/>
              </a:defRPr>
            </a:lvl5pPr>
            <a:lvl6pPr marL="2514600" indent="-228600" algn="ctr" eaLnBrk="0" fontAlgn="base" hangingPunct="0">
              <a:spcBef>
                <a:spcPct val="20000"/>
              </a:spcBef>
              <a:spcAft>
                <a:spcPct val="0"/>
              </a:spcAft>
              <a:defRPr sz="3200" b="1">
                <a:solidFill>
                  <a:schemeClr val="tx1"/>
                </a:solidFill>
                <a:latin typeface="Times New Roman" charset="0"/>
                <a:ea typeface="ＭＳ Ｐゴシック" charset="0"/>
              </a:defRPr>
            </a:lvl6pPr>
            <a:lvl7pPr marL="2971800" indent="-228600" algn="ctr" eaLnBrk="0" fontAlgn="base" hangingPunct="0">
              <a:spcBef>
                <a:spcPct val="20000"/>
              </a:spcBef>
              <a:spcAft>
                <a:spcPct val="0"/>
              </a:spcAft>
              <a:defRPr sz="3200" b="1">
                <a:solidFill>
                  <a:schemeClr val="tx1"/>
                </a:solidFill>
                <a:latin typeface="Times New Roman" charset="0"/>
                <a:ea typeface="ＭＳ Ｐゴシック" charset="0"/>
              </a:defRPr>
            </a:lvl7pPr>
            <a:lvl8pPr marL="3429000" indent="-228600" algn="ctr" eaLnBrk="0" fontAlgn="base" hangingPunct="0">
              <a:spcBef>
                <a:spcPct val="20000"/>
              </a:spcBef>
              <a:spcAft>
                <a:spcPct val="0"/>
              </a:spcAft>
              <a:defRPr sz="3200" b="1">
                <a:solidFill>
                  <a:schemeClr val="tx1"/>
                </a:solidFill>
                <a:latin typeface="Times New Roman" charset="0"/>
                <a:ea typeface="ＭＳ Ｐゴシック" charset="0"/>
              </a:defRPr>
            </a:lvl8pPr>
            <a:lvl9pPr marL="3886200" indent="-228600" algn="ctr" eaLnBrk="0" fontAlgn="base" hangingPunct="0">
              <a:spcBef>
                <a:spcPct val="20000"/>
              </a:spcBef>
              <a:spcAft>
                <a:spcPct val="0"/>
              </a:spcAft>
              <a:defRPr sz="3200" b="1">
                <a:solidFill>
                  <a:schemeClr val="tx1"/>
                </a:solidFill>
                <a:latin typeface="Times New Roman" charset="0"/>
                <a:ea typeface="ＭＳ Ｐゴシック" charset="0"/>
              </a:defRPr>
            </a:lvl9pPr>
          </a:lstStyle>
          <a:p>
            <a:pPr algn="r"/>
            <a:fld id="{CC40E433-9B33-1C4F-8C30-1CE7E04B6A78}" type="slidenum">
              <a:rPr lang="es-ES_tradnl" sz="1200" b="0">
                <a:solidFill>
                  <a:prstClr val="black"/>
                </a:solidFill>
              </a:rPr>
              <a:pPr algn="r"/>
              <a:t>2</a:t>
            </a:fld>
            <a:endParaRPr lang="es-ES_tradnl" sz="1200" b="0">
              <a:solidFill>
                <a:prstClr val="black"/>
              </a:solidFill>
            </a:endParaRPr>
          </a:p>
        </p:txBody>
      </p:sp>
      <p:sp>
        <p:nvSpPr>
          <p:cNvPr id="38093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b="1">
                <a:solidFill>
                  <a:schemeClr val="tx1"/>
                </a:solidFill>
                <a:latin typeface="Times New Roman" charset="0"/>
                <a:ea typeface="ＭＳ Ｐゴシック" charset="0"/>
                <a:cs typeface="ＭＳ Ｐゴシック" charset="0"/>
              </a:defRPr>
            </a:lvl1pPr>
            <a:lvl2pPr marL="742950" indent="-285750">
              <a:defRPr sz="3200" b="1">
                <a:solidFill>
                  <a:schemeClr val="tx1"/>
                </a:solidFill>
                <a:latin typeface="Times New Roman" charset="0"/>
                <a:ea typeface="ＭＳ Ｐゴシック" charset="0"/>
              </a:defRPr>
            </a:lvl2pPr>
            <a:lvl3pPr marL="1143000" indent="-228600">
              <a:defRPr sz="3200" b="1">
                <a:solidFill>
                  <a:schemeClr val="tx1"/>
                </a:solidFill>
                <a:latin typeface="Times New Roman" charset="0"/>
                <a:ea typeface="ＭＳ Ｐゴシック" charset="0"/>
              </a:defRPr>
            </a:lvl3pPr>
            <a:lvl4pPr marL="1600200" indent="-228600">
              <a:defRPr sz="3200" b="1">
                <a:solidFill>
                  <a:schemeClr val="tx1"/>
                </a:solidFill>
                <a:latin typeface="Times New Roman" charset="0"/>
                <a:ea typeface="ＭＳ Ｐゴシック" charset="0"/>
              </a:defRPr>
            </a:lvl4pPr>
            <a:lvl5pPr marL="2057400" indent="-228600">
              <a:defRPr sz="3200" b="1">
                <a:solidFill>
                  <a:schemeClr val="tx1"/>
                </a:solidFill>
                <a:latin typeface="Times New Roman" charset="0"/>
                <a:ea typeface="ＭＳ Ｐゴシック" charset="0"/>
              </a:defRPr>
            </a:lvl5pPr>
            <a:lvl6pPr marL="2514600" indent="-228600" algn="ctr" eaLnBrk="0" fontAlgn="base" hangingPunct="0">
              <a:spcBef>
                <a:spcPct val="20000"/>
              </a:spcBef>
              <a:spcAft>
                <a:spcPct val="0"/>
              </a:spcAft>
              <a:defRPr sz="3200" b="1">
                <a:solidFill>
                  <a:schemeClr val="tx1"/>
                </a:solidFill>
                <a:latin typeface="Times New Roman" charset="0"/>
                <a:ea typeface="ＭＳ Ｐゴシック" charset="0"/>
              </a:defRPr>
            </a:lvl6pPr>
            <a:lvl7pPr marL="2971800" indent="-228600" algn="ctr" eaLnBrk="0" fontAlgn="base" hangingPunct="0">
              <a:spcBef>
                <a:spcPct val="20000"/>
              </a:spcBef>
              <a:spcAft>
                <a:spcPct val="0"/>
              </a:spcAft>
              <a:defRPr sz="3200" b="1">
                <a:solidFill>
                  <a:schemeClr val="tx1"/>
                </a:solidFill>
                <a:latin typeface="Times New Roman" charset="0"/>
                <a:ea typeface="ＭＳ Ｐゴシック" charset="0"/>
              </a:defRPr>
            </a:lvl7pPr>
            <a:lvl8pPr marL="3429000" indent="-228600" algn="ctr" eaLnBrk="0" fontAlgn="base" hangingPunct="0">
              <a:spcBef>
                <a:spcPct val="20000"/>
              </a:spcBef>
              <a:spcAft>
                <a:spcPct val="0"/>
              </a:spcAft>
              <a:defRPr sz="3200" b="1">
                <a:solidFill>
                  <a:schemeClr val="tx1"/>
                </a:solidFill>
                <a:latin typeface="Times New Roman" charset="0"/>
                <a:ea typeface="ＭＳ Ｐゴシック" charset="0"/>
              </a:defRPr>
            </a:lvl8pPr>
            <a:lvl9pPr marL="3886200" indent="-228600" algn="ctr" eaLnBrk="0" fontAlgn="base" hangingPunct="0">
              <a:spcBef>
                <a:spcPct val="20000"/>
              </a:spcBef>
              <a:spcAft>
                <a:spcPct val="0"/>
              </a:spcAft>
              <a:defRPr sz="3200" b="1">
                <a:solidFill>
                  <a:schemeClr val="tx1"/>
                </a:solidFill>
                <a:latin typeface="Times New Roman" charset="0"/>
                <a:ea typeface="ＭＳ Ｐゴシック" charset="0"/>
              </a:defRPr>
            </a:lvl9pPr>
          </a:lstStyle>
          <a:p>
            <a:pPr algn="l"/>
            <a:r>
              <a:rPr lang="es-ES_tradnl" sz="1200" b="0">
                <a:solidFill>
                  <a:prstClr val="black"/>
                </a:solidFill>
              </a:rPr>
              <a:t>PHENOTYPE OF WM B-LYMPHOCYTE</a:t>
            </a:r>
          </a:p>
        </p:txBody>
      </p:sp>
      <p:sp>
        <p:nvSpPr>
          <p:cNvPr id="380931" name="Rectangle 2"/>
          <p:cNvSpPr>
            <a:spLocks noGrp="1" noRot="1" noChangeAspect="1" noChangeArrowheads="1" noTextEdit="1"/>
          </p:cNvSpPr>
          <p:nvPr>
            <p:ph type="sldImg"/>
          </p:nvPr>
        </p:nvSpPr>
        <p:spPr>
          <a:xfrm>
            <a:off x="381000" y="685800"/>
            <a:ext cx="6096000" cy="3429000"/>
          </a:xfrm>
          <a:ln/>
        </p:spPr>
      </p:sp>
      <p:sp>
        <p:nvSpPr>
          <p:cNvPr id="380932"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s-ES_tradn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0165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6</a:t>
            </a:fld>
            <a:endParaRPr lang="fr-FR"/>
          </a:p>
        </p:txBody>
      </p:sp>
    </p:spTree>
    <p:extLst>
      <p:ext uri="{BB962C8B-B14F-4D97-AF65-F5344CB8AC3E}">
        <p14:creationId xmlns:p14="http://schemas.microsoft.com/office/powerpoint/2010/main" val="2843260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7</a:t>
            </a:fld>
            <a:endParaRPr lang="fr-FR"/>
          </a:p>
        </p:txBody>
      </p:sp>
    </p:spTree>
    <p:extLst>
      <p:ext uri="{BB962C8B-B14F-4D97-AF65-F5344CB8AC3E}">
        <p14:creationId xmlns:p14="http://schemas.microsoft.com/office/powerpoint/2010/main" val="8356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10</a:t>
            </a:fld>
            <a:endParaRPr lang="fr-FR"/>
          </a:p>
        </p:txBody>
      </p:sp>
    </p:spTree>
    <p:extLst>
      <p:ext uri="{BB962C8B-B14F-4D97-AF65-F5344CB8AC3E}">
        <p14:creationId xmlns:p14="http://schemas.microsoft.com/office/powerpoint/2010/main" val="21077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11</a:t>
            </a:fld>
            <a:endParaRPr lang="fr-FR"/>
          </a:p>
        </p:txBody>
      </p:sp>
    </p:spTree>
    <p:extLst>
      <p:ext uri="{BB962C8B-B14F-4D97-AF65-F5344CB8AC3E}">
        <p14:creationId xmlns:p14="http://schemas.microsoft.com/office/powerpoint/2010/main" val="2565869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15</a:t>
            </a:fld>
            <a:endParaRPr lang="fr-FR"/>
          </a:p>
        </p:txBody>
      </p:sp>
    </p:spTree>
    <p:extLst>
      <p:ext uri="{BB962C8B-B14F-4D97-AF65-F5344CB8AC3E}">
        <p14:creationId xmlns:p14="http://schemas.microsoft.com/office/powerpoint/2010/main" val="188993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16</a:t>
            </a:fld>
            <a:endParaRPr lang="fr-FR"/>
          </a:p>
        </p:txBody>
      </p:sp>
    </p:spTree>
    <p:extLst>
      <p:ext uri="{BB962C8B-B14F-4D97-AF65-F5344CB8AC3E}">
        <p14:creationId xmlns:p14="http://schemas.microsoft.com/office/powerpoint/2010/main" val="395736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19</a:t>
            </a:fld>
            <a:endParaRPr lang="fr-FR"/>
          </a:p>
        </p:txBody>
      </p:sp>
    </p:spTree>
    <p:extLst>
      <p:ext uri="{BB962C8B-B14F-4D97-AF65-F5344CB8AC3E}">
        <p14:creationId xmlns:p14="http://schemas.microsoft.com/office/powerpoint/2010/main" val="4250180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hyperlink" Target="mailto:froukje.sosef@cor2ed.com" TargetMode="External"/><Relationship Id="rId12" Type="http://schemas.openxmlformats.org/officeDocument/2006/relationships/hyperlink" Target="https://vimeo.com/channels/lymphomaconnect" TargetMode="External"/><Relationship Id="rId17" Type="http://schemas.microsoft.com/office/2007/relationships/hdphoto" Target="../media/hdphoto1.wdp"/><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hyperlink" Target="https://twitter.com/LYM_MM_CONNECT" TargetMode="External"/><Relationship Id="rId5" Type="http://schemas.openxmlformats.org/officeDocument/2006/relationships/image" Target="../media/image5.png"/><Relationship Id="rId15" Type="http://schemas.openxmlformats.org/officeDocument/2006/relationships/image" Target="../media/image9.svg"/><Relationship Id="rId10" Type="http://schemas.openxmlformats.org/officeDocument/2006/relationships/hyperlink" Target="https://lymphomaconnect.info/" TargetMode="External"/><Relationship Id="rId19"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hyperlink" Target="https://www.linkedin.com/company/23765823" TargetMode="External"/><Relationship Id="rId1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0DAE73A-49B6-A64E-B111-4C62A024865D}"/>
              </a:ext>
            </a:extLst>
          </p:cNvPr>
          <p:cNvPicPr>
            <a:picLocks noChangeAspect="1"/>
          </p:cNvPicPr>
          <p:nvPr userDrawn="1"/>
        </p:nvPicPr>
        <p:blipFill>
          <a:blip r:embed="rId2"/>
          <a:stretch>
            <a:fillRect/>
          </a:stretch>
        </p:blipFill>
        <p:spPr>
          <a:xfrm>
            <a:off x="2682389" y="1482564"/>
            <a:ext cx="6887815" cy="2714298"/>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C7805EF8-9A6B-A545-9769-4799BC2CD614}"/>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9" name="Content Placeholder 5">
            <a:extLst>
              <a:ext uri="{FF2B5EF4-FFF2-40B4-BE49-F238E27FC236}">
                <a16:creationId xmlns:a16="http://schemas.microsoft.com/office/drawing/2014/main" id="{111F6492-A05A-7644-9F0B-20D9138E68D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3" name="Content Placeholder 5">
            <a:extLst>
              <a:ext uri="{FF2B5EF4-FFF2-40B4-BE49-F238E27FC236}">
                <a16:creationId xmlns:a16="http://schemas.microsoft.com/office/drawing/2014/main" id="{BE55B12F-A831-E44C-A880-165660CEB41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BD377D-1F9A-2944-A072-7F2A251B473F}"/>
              </a:ext>
            </a:extLst>
          </p:cNvPr>
          <p:cNvPicPr>
            <a:picLocks noChangeAspect="1"/>
          </p:cNvPicPr>
          <p:nvPr userDrawn="1"/>
        </p:nvPicPr>
        <p:blipFill>
          <a:blip r:embed="rId2"/>
          <a:stretch>
            <a:fillRect/>
          </a:stretch>
        </p:blipFill>
        <p:spPr>
          <a:xfrm>
            <a:off x="315961" y="605053"/>
            <a:ext cx="2559944" cy="1008804"/>
          </a:xfrm>
          <a:prstGeom prst="rect">
            <a:avLst/>
          </a:prstGeom>
        </p:spPr>
      </p:pic>
      <p:sp>
        <p:nvSpPr>
          <p:cNvPr id="13" name="Titre 1">
            <a:extLst>
              <a:ext uri="{FF2B5EF4-FFF2-40B4-BE49-F238E27FC236}">
                <a16:creationId xmlns:a16="http://schemas.microsoft.com/office/drawing/2014/main" id="{5B37B2B2-A9AC-914F-97CE-CE295E0D1797}"/>
              </a:ext>
            </a:extLst>
          </p:cNvPr>
          <p:cNvSpPr txBox="1">
            <a:spLocks/>
          </p:cNvSpPr>
          <p:nvPr userDrawn="1"/>
        </p:nvSpPr>
        <p:spPr>
          <a:xfrm>
            <a:off x="5087888" y="640423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3" name="Titre 1">
            <a:extLst>
              <a:ext uri="{FF2B5EF4-FFF2-40B4-BE49-F238E27FC236}">
                <a16:creationId xmlns:a16="http://schemas.microsoft.com/office/drawing/2014/main" id="{117D2599-08F4-FC4E-BCC2-5331A866D1D4}"/>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4" name="Titre 1">
            <a:extLst>
              <a:ext uri="{FF2B5EF4-FFF2-40B4-BE49-F238E27FC236}">
                <a16:creationId xmlns:a16="http://schemas.microsoft.com/office/drawing/2014/main" id="{C0684114-0633-7B40-B7D4-BD48603A562E}"/>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35" name="Titre 1">
            <a:extLst>
              <a:ext uri="{FF2B5EF4-FFF2-40B4-BE49-F238E27FC236}">
                <a16:creationId xmlns:a16="http://schemas.microsoft.com/office/drawing/2014/main" id="{41FE4121-BDD5-4448-838E-DC5F67597F91}"/>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LYMPHOMA &amp; MYELOMA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36" name="Titre 1">
            <a:extLst>
              <a:ext uri="{FF2B5EF4-FFF2-40B4-BE49-F238E27FC236}">
                <a16:creationId xmlns:a16="http://schemas.microsoft.com/office/drawing/2014/main" id="{A1BE9CBE-F341-CE49-AC83-6C362E8E7B12}"/>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Froukje</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Sosef</a:t>
            </a:r>
            <a:r>
              <a:rPr lang="en-GB" sz="1400" b="1" noProof="0" dirty="0">
                <a:solidFill>
                  <a:schemeClr val="accent1"/>
                </a:solidFill>
                <a:latin typeface="Calibri" charset="0"/>
                <a:ea typeface="Calibri" charset="0"/>
                <a:cs typeface="Calibri" charset="0"/>
              </a:rPr>
              <a:t>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7" name="Titre 1">
            <a:extLst>
              <a:ext uri="{FF2B5EF4-FFF2-40B4-BE49-F238E27FC236}">
                <a16:creationId xmlns:a16="http://schemas.microsoft.com/office/drawing/2014/main" id="{38487AC0-EF5F-E640-82B0-614613A4D2FF}"/>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38" name="Group 37">
            <a:extLst>
              <a:ext uri="{FF2B5EF4-FFF2-40B4-BE49-F238E27FC236}">
                <a16:creationId xmlns:a16="http://schemas.microsoft.com/office/drawing/2014/main" id="{5A7F6246-7783-264C-A8DF-3904629BF36E}"/>
              </a:ext>
            </a:extLst>
          </p:cNvPr>
          <p:cNvGrpSpPr/>
          <p:nvPr userDrawn="1"/>
        </p:nvGrpSpPr>
        <p:grpSpPr>
          <a:xfrm>
            <a:off x="418902" y="3063588"/>
            <a:ext cx="356400" cy="356400"/>
            <a:chOff x="761970" y="3386221"/>
            <a:chExt cx="356400" cy="356400"/>
          </a:xfrm>
        </p:grpSpPr>
        <p:sp>
          <p:nvSpPr>
            <p:cNvPr id="39" name="Oval 38">
              <a:extLst>
                <a:ext uri="{FF2B5EF4-FFF2-40B4-BE49-F238E27FC236}">
                  <a16:creationId xmlns:a16="http://schemas.microsoft.com/office/drawing/2014/main" id="{B382D02A-4E2F-1D46-8025-D62F3A315452}"/>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0" name="Graphic 39" descr="Speaker Phone">
              <a:extLst>
                <a:ext uri="{FF2B5EF4-FFF2-40B4-BE49-F238E27FC236}">
                  <a16:creationId xmlns:a16="http://schemas.microsoft.com/office/drawing/2014/main" id="{DD6BA2B4-29A6-C343-B438-FF63C5FFC5C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1" name="Oval 40">
            <a:extLst>
              <a:ext uri="{FF2B5EF4-FFF2-40B4-BE49-F238E27FC236}">
                <a16:creationId xmlns:a16="http://schemas.microsoft.com/office/drawing/2014/main" id="{CB59A8B4-4EE4-2347-A7BA-B4C64BA268F4}"/>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2" name="Graphic 41" descr="Envelope">
            <a:extLst>
              <a:ext uri="{FF2B5EF4-FFF2-40B4-BE49-F238E27FC236}">
                <a16:creationId xmlns:a16="http://schemas.microsoft.com/office/drawing/2014/main" id="{59C1DE6E-0D16-AD4D-97FB-152E45562B45}"/>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066" y="3552712"/>
            <a:ext cx="239704" cy="239704"/>
          </a:xfrm>
          <a:prstGeom prst="rect">
            <a:avLst/>
          </a:prstGeom>
        </p:spPr>
      </p:pic>
      <p:grpSp>
        <p:nvGrpSpPr>
          <p:cNvPr id="43" name="Group 42">
            <a:extLst>
              <a:ext uri="{FF2B5EF4-FFF2-40B4-BE49-F238E27FC236}">
                <a16:creationId xmlns:a16="http://schemas.microsoft.com/office/drawing/2014/main" id="{76C9099A-3FC3-C14E-91E0-CE89CD479A2F}"/>
              </a:ext>
            </a:extLst>
          </p:cNvPr>
          <p:cNvGrpSpPr/>
          <p:nvPr userDrawn="1"/>
        </p:nvGrpSpPr>
        <p:grpSpPr>
          <a:xfrm>
            <a:off x="423995" y="4414481"/>
            <a:ext cx="356400" cy="356400"/>
            <a:chOff x="761970" y="3386221"/>
            <a:chExt cx="356400" cy="356400"/>
          </a:xfrm>
        </p:grpSpPr>
        <p:sp>
          <p:nvSpPr>
            <p:cNvPr id="44" name="Oval 43">
              <a:extLst>
                <a:ext uri="{FF2B5EF4-FFF2-40B4-BE49-F238E27FC236}">
                  <a16:creationId xmlns:a16="http://schemas.microsoft.com/office/drawing/2014/main" id="{64E9DB9E-E34B-0848-9900-3AA116AE824D}"/>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5" name="Graphic 44" descr="Speaker Phone">
              <a:extLst>
                <a:ext uri="{FF2B5EF4-FFF2-40B4-BE49-F238E27FC236}">
                  <a16:creationId xmlns:a16="http://schemas.microsoft.com/office/drawing/2014/main" id="{C17E2C1A-0DAE-FF42-BD04-617DC5F23C9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6" name="Oval 45">
            <a:extLst>
              <a:ext uri="{FF2B5EF4-FFF2-40B4-BE49-F238E27FC236}">
                <a16:creationId xmlns:a16="http://schemas.microsoft.com/office/drawing/2014/main" id="{B173F492-0D81-5047-8D8D-93A20D5DB2A4}"/>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7" name="Graphic 46" descr="Envelope">
            <a:extLst>
              <a:ext uri="{FF2B5EF4-FFF2-40B4-BE49-F238E27FC236}">
                <a16:creationId xmlns:a16="http://schemas.microsoft.com/office/drawing/2014/main" id="{BFA42DD4-C22C-384B-A731-E5DDED593740}"/>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343" y="4902641"/>
            <a:ext cx="239704" cy="239704"/>
          </a:xfrm>
          <a:prstGeom prst="rect">
            <a:avLst/>
          </a:prstGeom>
        </p:spPr>
      </p:pic>
      <p:sp>
        <p:nvSpPr>
          <p:cNvPr id="48" name="Titre 1">
            <a:extLst>
              <a:ext uri="{FF2B5EF4-FFF2-40B4-BE49-F238E27FC236}">
                <a16:creationId xmlns:a16="http://schemas.microsoft.com/office/drawing/2014/main" id="{F2F9AA29-BCCD-6E41-B430-2CEC94D3AC94}"/>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49" name="Titre 1">
            <a:extLst>
              <a:ext uri="{FF2B5EF4-FFF2-40B4-BE49-F238E27FC236}">
                <a16:creationId xmlns:a16="http://schemas.microsoft.com/office/drawing/2014/main" id="{5BC75164-B35C-2540-B52E-BA6D055BF215}"/>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1" name="Rounded Rectangle 50">
            <a:extLst>
              <a:ext uri="{FF2B5EF4-FFF2-40B4-BE49-F238E27FC236}">
                <a16:creationId xmlns:a16="http://schemas.microsoft.com/office/drawing/2014/main" id="{F2154106-3F9B-8449-9B8B-4D112F462F50}"/>
              </a:ext>
            </a:extLst>
          </p:cNvPr>
          <p:cNvSpPr/>
          <p:nvPr userDrawn="1"/>
        </p:nvSpPr>
        <p:spPr>
          <a:xfrm>
            <a:off x="418160" y="541945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51">
            <a:extLst>
              <a:ext uri="{FF2B5EF4-FFF2-40B4-BE49-F238E27FC236}">
                <a16:creationId xmlns:a16="http://schemas.microsoft.com/office/drawing/2014/main" id="{C31B1D69-4EE0-A74D-8D7A-C26A932EDB42}"/>
              </a:ext>
            </a:extLst>
          </p:cNvPr>
          <p:cNvSpPr/>
          <p:nvPr userDrawn="1"/>
        </p:nvSpPr>
        <p:spPr>
          <a:xfrm>
            <a:off x="3451212"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AAAC13-66E3-2144-8F17-BD227DE0E69D}"/>
              </a:ext>
            </a:extLst>
          </p:cNvPr>
          <p:cNvSpPr txBox="1"/>
          <p:nvPr userDrawn="1"/>
        </p:nvSpPr>
        <p:spPr>
          <a:xfrm>
            <a:off x="787049" y="5406408"/>
            <a:ext cx="2634939" cy="618631"/>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@LYMPHOMA &amp; MYELOMA CONNECT</a:t>
            </a:r>
          </a:p>
        </p:txBody>
      </p:sp>
      <p:sp>
        <p:nvSpPr>
          <p:cNvPr id="54" name="TextBox 53">
            <a:extLst>
              <a:ext uri="{FF2B5EF4-FFF2-40B4-BE49-F238E27FC236}">
                <a16:creationId xmlns:a16="http://schemas.microsoft.com/office/drawing/2014/main" id="{C6EFCE03-1950-314A-8FF7-39AE6EAF62BC}"/>
              </a:ext>
            </a:extLst>
          </p:cNvPr>
          <p:cNvSpPr txBox="1"/>
          <p:nvPr userDrawn="1"/>
        </p:nvSpPr>
        <p:spPr>
          <a:xfrm>
            <a:off x="3872186" y="5406408"/>
            <a:ext cx="2634939" cy="618631"/>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marL="0" marR="0" lvl="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Vimeo @LYMPHOMA &amp; MYELOMA CONNECT</a:t>
            </a:r>
          </a:p>
        </p:txBody>
      </p:sp>
      <p:sp>
        <p:nvSpPr>
          <p:cNvPr id="55" name="Rectangle 54">
            <a:hlinkClick r:id="rId7"/>
            <a:extLst>
              <a:ext uri="{FF2B5EF4-FFF2-40B4-BE49-F238E27FC236}">
                <a16:creationId xmlns:a16="http://schemas.microsoft.com/office/drawing/2014/main" id="{0FC1E02C-29A3-5A44-9F11-1A95DD14E608}"/>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Rectangle 55">
            <a:hlinkClick r:id="rId8"/>
            <a:extLst>
              <a:ext uri="{FF2B5EF4-FFF2-40B4-BE49-F238E27FC236}">
                <a16:creationId xmlns:a16="http://schemas.microsoft.com/office/drawing/2014/main" id="{5B5DD0A6-3A5D-CF40-9535-A1B60F8CFDBF}"/>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Rectangle 56">
            <a:hlinkClick r:id="rId9"/>
            <a:extLst>
              <a:ext uri="{FF2B5EF4-FFF2-40B4-BE49-F238E27FC236}">
                <a16:creationId xmlns:a16="http://schemas.microsoft.com/office/drawing/2014/main" id="{F32F4DB5-1DAA-8344-820C-5D4AA92C25CA}"/>
              </a:ext>
            </a:extLst>
          </p:cNvPr>
          <p:cNvSpPr/>
          <p:nvPr userDrawn="1"/>
        </p:nvSpPr>
        <p:spPr>
          <a:xfrm>
            <a:off x="375696" y="5386611"/>
            <a:ext cx="2909012" cy="55504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Rounded Rectangle 57">
            <a:extLst>
              <a:ext uri="{FF2B5EF4-FFF2-40B4-BE49-F238E27FC236}">
                <a16:creationId xmlns:a16="http://schemas.microsoft.com/office/drawing/2014/main" id="{24367F9D-B811-8E4C-9EC3-B0FDCA7489F4}"/>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6F62DF2-A0EF-AB4B-99E0-8AC044270365}"/>
              </a:ext>
            </a:extLst>
          </p:cNvPr>
          <p:cNvSpPr txBox="1"/>
          <p:nvPr userDrawn="1"/>
        </p:nvSpPr>
        <p:spPr>
          <a:xfrm>
            <a:off x="805458" y="6013567"/>
            <a:ext cx="204948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err="1">
                <a:solidFill>
                  <a:schemeClr val="tx2"/>
                </a:solidFill>
                <a:ea typeface="Aileron" charset="0"/>
                <a:cs typeface="PT Sans Narrow"/>
              </a:rPr>
              <a:t>lymphomaconnect.info</a:t>
            </a:r>
            <a:endParaRPr lang="en-GB" sz="1400" dirty="0">
              <a:solidFill>
                <a:schemeClr val="tx2"/>
              </a:solidFill>
              <a:ea typeface="Aileron" charset="0"/>
              <a:cs typeface="PT Sans Narrow"/>
            </a:endParaRPr>
          </a:p>
        </p:txBody>
      </p:sp>
      <p:sp>
        <p:nvSpPr>
          <p:cNvPr id="60" name="Rectangle 59">
            <a:hlinkClick r:id="rId10"/>
            <a:extLst>
              <a:ext uri="{FF2B5EF4-FFF2-40B4-BE49-F238E27FC236}">
                <a16:creationId xmlns:a16="http://schemas.microsoft.com/office/drawing/2014/main" id="{F23CCC84-AF0F-CF44-99A2-21E695390122}"/>
              </a:ext>
            </a:extLst>
          </p:cNvPr>
          <p:cNvSpPr/>
          <p:nvPr userDrawn="1"/>
        </p:nvSpPr>
        <p:spPr>
          <a:xfrm>
            <a:off x="391316" y="6001533"/>
            <a:ext cx="227476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1" name="TextBox 60">
            <a:extLst>
              <a:ext uri="{FF2B5EF4-FFF2-40B4-BE49-F238E27FC236}">
                <a16:creationId xmlns:a16="http://schemas.microsoft.com/office/drawing/2014/main" id="{2C9CA760-6A9D-8140-A638-AFCA9FB12599}"/>
              </a:ext>
            </a:extLst>
          </p:cNvPr>
          <p:cNvSpPr txBox="1"/>
          <p:nvPr userDrawn="1"/>
        </p:nvSpPr>
        <p:spPr>
          <a:xfrm>
            <a:off x="3871999"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a:t>
            </a:r>
            <a:r>
              <a:rPr lang="en-GB" sz="1400" dirty="0" err="1">
                <a:solidFill>
                  <a:schemeClr val="tx2"/>
                </a:solidFill>
                <a:ea typeface="Aileron" charset="0"/>
                <a:cs typeface="PT Sans Narrow"/>
              </a:rPr>
              <a:t>lym_mm_connect</a:t>
            </a:r>
            <a:endParaRPr lang="en-GB" sz="1400" dirty="0">
              <a:solidFill>
                <a:schemeClr val="tx2"/>
              </a:solidFill>
              <a:ea typeface="Aileron" charset="0"/>
              <a:cs typeface="PT Sans Narrow"/>
            </a:endParaRPr>
          </a:p>
        </p:txBody>
      </p:sp>
      <p:sp>
        <p:nvSpPr>
          <p:cNvPr id="62" name="Rectangle 61">
            <a:hlinkClick r:id="rId11"/>
            <a:extLst>
              <a:ext uri="{FF2B5EF4-FFF2-40B4-BE49-F238E27FC236}">
                <a16:creationId xmlns:a16="http://schemas.microsoft.com/office/drawing/2014/main" id="{1CACD85D-EBD7-F54D-B83D-5FB6857573CB}"/>
              </a:ext>
            </a:extLst>
          </p:cNvPr>
          <p:cNvSpPr/>
          <p:nvPr userDrawn="1"/>
        </p:nvSpPr>
        <p:spPr>
          <a:xfrm>
            <a:off x="3431487" y="6011064"/>
            <a:ext cx="263493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Rounded Rectangle 62">
            <a:extLst>
              <a:ext uri="{FF2B5EF4-FFF2-40B4-BE49-F238E27FC236}">
                <a16:creationId xmlns:a16="http://schemas.microsoft.com/office/drawing/2014/main" id="{AFCBAC0B-EC10-4843-9E14-FF857F89435E}"/>
              </a:ext>
            </a:extLst>
          </p:cNvPr>
          <p:cNvSpPr/>
          <p:nvPr userDrawn="1"/>
        </p:nvSpPr>
        <p:spPr>
          <a:xfrm>
            <a:off x="3455642" y="541945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hlinkClick r:id="rId12"/>
            <a:extLst>
              <a:ext uri="{FF2B5EF4-FFF2-40B4-BE49-F238E27FC236}">
                <a16:creationId xmlns:a16="http://schemas.microsoft.com/office/drawing/2014/main" id="{138FB954-22C8-C349-ABA0-25F4D22CA17E}"/>
              </a:ext>
            </a:extLst>
          </p:cNvPr>
          <p:cNvSpPr/>
          <p:nvPr userDrawn="1"/>
        </p:nvSpPr>
        <p:spPr>
          <a:xfrm>
            <a:off x="3390609" y="5378076"/>
            <a:ext cx="2856936" cy="56357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5" name="Picture 2" descr="Linkedin logo logo website icon - Popular Social Media Flat">
            <a:extLst>
              <a:ext uri="{FF2B5EF4-FFF2-40B4-BE49-F238E27FC236}">
                <a16:creationId xmlns:a16="http://schemas.microsoft.com/office/drawing/2014/main" id="{DB7A8921-6F47-EC47-B41F-5CF7830C7963}"/>
              </a:ext>
            </a:extLst>
          </p:cNvPr>
          <p:cNvPicPr>
            <a:picLocks noChangeAspect="1" noChangeArrowheads="1"/>
          </p:cNvPicPr>
          <p:nvPr userDrawn="1"/>
        </p:nvPicPr>
        <p:blipFill>
          <a:blip r:embed="rId13">
            <a:biLevel thresh="25000"/>
            <a:extLst>
              <a:ext uri="{28A0092B-C50C-407E-A947-70E740481C1C}">
                <a14:useLocalDpi xmlns:a14="http://schemas.microsoft.com/office/drawing/2010/main" val="0"/>
              </a:ext>
            </a:extLst>
          </a:blip>
          <a:srcRect/>
          <a:stretch>
            <a:fillRect/>
          </a:stretch>
        </p:blipFill>
        <p:spPr bwMode="auto">
          <a:xfrm>
            <a:off x="341784" y="533349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66" name="Graphic 65" descr="World">
            <a:extLst>
              <a:ext uri="{FF2B5EF4-FFF2-40B4-BE49-F238E27FC236}">
                <a16:creationId xmlns:a16="http://schemas.microsoft.com/office/drawing/2014/main" id="{99794640-F4FF-F745-9641-BBC427799A35}"/>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7989" y="6070903"/>
            <a:ext cx="306593" cy="306593"/>
          </a:xfrm>
          <a:prstGeom prst="rect">
            <a:avLst/>
          </a:prstGeom>
        </p:spPr>
      </p:pic>
      <p:pic>
        <p:nvPicPr>
          <p:cNvPr id="67" name="Picture 4" descr="Vimeo Icon Logo - Free vector graphic on Pixabay">
            <a:extLst>
              <a:ext uri="{FF2B5EF4-FFF2-40B4-BE49-F238E27FC236}">
                <a16:creationId xmlns:a16="http://schemas.microsoft.com/office/drawing/2014/main" id="{CC399B1B-5D8F-FE4D-97BD-1A71FD1A7F02}"/>
              </a:ext>
            </a:extLst>
          </p:cNvPr>
          <p:cNvPicPr>
            <a:picLocks noChangeAspect="1" noChangeArrowheads="1"/>
          </p:cNvPicPr>
          <p:nvPr userDrawn="1"/>
        </p:nvPicPr>
        <p:blipFill>
          <a:blip r:embed="rId16">
            <a:biLevel thresh="25000"/>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358808" y="533349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Free White Twitter Icon - Download White Twitter Icon">
            <a:extLst>
              <a:ext uri="{FF2B5EF4-FFF2-40B4-BE49-F238E27FC236}">
                <a16:creationId xmlns:a16="http://schemas.microsoft.com/office/drawing/2014/main" id="{04E72FBD-0C89-E74A-975A-C311156DB135}"/>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493928"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ABAB9959-1AA6-449D-A5B5-8F4536952A2E}"/>
              </a:ext>
            </a:extLst>
          </p:cNvPr>
          <p:cNvPicPr>
            <a:picLocks noChangeAspect="1"/>
          </p:cNvPicPr>
          <p:nvPr userDrawn="1"/>
        </p:nvPicPr>
        <p:blipFill rotWithShape="1">
          <a:blip r:embed="rId19"/>
          <a:srcRect t="14289" r="9986" b="7406"/>
          <a:stretch/>
        </p:blipFill>
        <p:spPr>
          <a:xfrm>
            <a:off x="6080149" y="0"/>
            <a:ext cx="6111851" cy="6858000"/>
          </a:xfrm>
          <a:prstGeom prst="rect">
            <a:avLst/>
          </a:prstGeom>
        </p:spPr>
      </p:pic>
    </p:spTree>
  </p:cSld>
  <p:clrMapOvr>
    <a:masterClrMapping/>
  </p:clrMapOvr>
  <p:transition>
    <p:fade/>
  </p:transition>
  <p:extLst>
    <p:ext uri="{DCECCB84-F9BA-43D5-87BE-67443E8EF086}">
      <p15:sldGuideLst xmlns:p15="http://schemas.microsoft.com/office/powerpoint/2012/main">
        <p15:guide id="1" pos="28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3" name="Picture 2" descr="A picture containing propeller, mirror&#10;&#10;Description automatically generated">
            <a:extLst>
              <a:ext uri="{FF2B5EF4-FFF2-40B4-BE49-F238E27FC236}">
                <a16:creationId xmlns:a16="http://schemas.microsoft.com/office/drawing/2014/main" id="{D3C96B39-AC87-9847-9734-35322983DE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5"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3" name="Picture 2" descr="A picture containing propeller, mirror&#10;&#10;Description automatically generated">
            <a:extLst>
              <a:ext uri="{FF2B5EF4-FFF2-40B4-BE49-F238E27FC236}">
                <a16:creationId xmlns:a16="http://schemas.microsoft.com/office/drawing/2014/main" id="{5F963EBC-5693-ED46-8189-09D0B75EF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8"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2"/>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2"/>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2"/>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2"/>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2"/>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B3AD8C50-BE0F-3F49-AF5D-6D489CDFE28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047796E2-D4D4-9144-8DF8-E64E94E62AE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10" name="Content Placeholder 5">
            <a:extLst>
              <a:ext uri="{FF2B5EF4-FFF2-40B4-BE49-F238E27FC236}">
                <a16:creationId xmlns:a16="http://schemas.microsoft.com/office/drawing/2014/main" id="{10CD53E3-FE11-684C-B6BC-09E0CCFD6BCC}"/>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
        <p:nvSpPr>
          <p:cNvPr id="6" name="Content Placeholder 5">
            <a:extLst>
              <a:ext uri="{FF2B5EF4-FFF2-40B4-BE49-F238E27FC236}">
                <a16:creationId xmlns:a16="http://schemas.microsoft.com/office/drawing/2014/main" id="{C880E6E7-7AA7-6948-8D55-7B4F4A16609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D3E457-1B42-C24F-8FB8-64723A36E986}"/>
              </a:ext>
            </a:extLst>
          </p:cNvPr>
          <p:cNvPicPr>
            <a:picLocks noChangeAspect="1"/>
          </p:cNvPicPr>
          <p:nvPr userDrawn="1"/>
        </p:nvPicPr>
        <p:blipFill>
          <a:blip r:embed="rId15"/>
          <a:stretch>
            <a:fillRect/>
          </a:stretch>
        </p:blipFill>
        <p:spPr>
          <a:xfrm>
            <a:off x="10004103" y="274962"/>
            <a:ext cx="1781497" cy="702039"/>
          </a:xfrm>
          <a:prstGeom prst="rect">
            <a:avLst/>
          </a:prstGeom>
        </p:spPr>
      </p:pic>
      <p:cxnSp>
        <p:nvCxnSpPr>
          <p:cNvPr id="3" name="Connecteur droit 4"/>
          <p:cNvCxnSpPr/>
          <p:nvPr userDrawn="1"/>
        </p:nvCxnSpPr>
        <p:spPr>
          <a:xfrm>
            <a:off x="621215" y="6126163"/>
            <a:ext cx="109728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‹nr.›</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hyperlink" Target="https://www.linkedin.com/company/23765823" TargetMode="External"/><Relationship Id="rId7" Type="http://schemas.openxmlformats.org/officeDocument/2006/relationships/image" Target="../media/image26.wmf"/><Relationship Id="rId2" Type="http://schemas.openxmlformats.org/officeDocument/2006/relationships/hyperlink" Target="https://twitter.com/LYM_MM_CONNECT" TargetMode="External"/><Relationship Id="rId1" Type="http://schemas.openxmlformats.org/officeDocument/2006/relationships/slideLayout" Target="../slideLayouts/slideLayout2.xml"/><Relationship Id="rId6" Type="http://schemas.openxmlformats.org/officeDocument/2006/relationships/hyperlink" Target="http://www.lymphomaconnect.info/" TargetMode="External"/><Relationship Id="rId11" Type="http://schemas.openxmlformats.org/officeDocument/2006/relationships/image" Target="../media/image29.wmf"/><Relationship Id="rId5" Type="http://schemas.openxmlformats.org/officeDocument/2006/relationships/hyperlink" Target="https://vimeo.com/channels/lymphomaconnect" TargetMode="External"/><Relationship Id="rId10" Type="http://schemas.openxmlformats.org/officeDocument/2006/relationships/image" Target="../media/image28.wmf"/><Relationship Id="rId4" Type="http://schemas.openxmlformats.org/officeDocument/2006/relationships/hyperlink" Target="mailto:froukje.sosef@cor2ed.com" TargetMode="External"/><Relationship Id="rId9" Type="http://schemas.openxmlformats.org/officeDocument/2006/relationships/hyperlink" Target="https://twitter.com/lymphoma_conne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7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14">
            <a:extLst>
              <a:ext uri="{FF2B5EF4-FFF2-40B4-BE49-F238E27FC236}">
                <a16:creationId xmlns:a16="http://schemas.microsoft.com/office/drawing/2014/main" id="{1C17CBD9-87D7-EA4A-99E9-8915FDBF7123}"/>
              </a:ext>
            </a:extLst>
          </p:cNvPr>
          <p:cNvSpPr txBox="1"/>
          <p:nvPr/>
        </p:nvSpPr>
        <p:spPr bwMode="auto">
          <a:xfrm>
            <a:off x="7015847" y="1094930"/>
            <a:ext cx="2870080" cy="3095702"/>
          </a:xfrm>
          <a:prstGeom prst="roundRect">
            <a:avLst>
              <a:gd name="adj" fmla="val 9001"/>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600" kern="0" dirty="0">
                <a:solidFill>
                  <a:schemeClr val="bg1"/>
                </a:solidFill>
                <a:latin typeface="Calibri" panose="020F0502020204030204" pitchFamily="34" charset="0"/>
                <a:cs typeface="Calibri" panose="020F0502020204030204" pitchFamily="34" charset="0"/>
              </a:rPr>
              <a:t>Dara-</a:t>
            </a:r>
            <a:r>
              <a:rPr lang="en-GB" altLang="zh-CN" sz="1600" kern="0" dirty="0" err="1">
                <a:solidFill>
                  <a:schemeClr val="bg1"/>
                </a:solidFill>
                <a:latin typeface="Calibri" panose="020F0502020204030204" pitchFamily="34" charset="0"/>
                <a:cs typeface="Calibri" panose="020F0502020204030204" pitchFamily="34" charset="0"/>
              </a:rPr>
              <a:t>KRd</a:t>
            </a:r>
            <a:r>
              <a:rPr lang="en-GB" altLang="zh-CN" sz="1600" kern="0" dirty="0">
                <a:solidFill>
                  <a:schemeClr val="bg1"/>
                </a:solidFill>
                <a:latin typeface="Calibri" panose="020F0502020204030204" pitchFamily="34" charset="0"/>
                <a:cs typeface="Calibri" panose="020F0502020204030204" pitchFamily="34" charset="0"/>
              </a:rPr>
              <a:t> consolidation </a:t>
            </a:r>
            <a:br>
              <a:rPr lang="en-GB" altLang="zh-CN" sz="1600" kern="0" dirty="0">
                <a:solidFill>
                  <a:schemeClr val="bg1"/>
                </a:solidFill>
                <a:latin typeface="Calibri" panose="020F0502020204030204" pitchFamily="34" charset="0"/>
                <a:cs typeface="Calibri" panose="020F0502020204030204" pitchFamily="34" charset="0"/>
              </a:rPr>
            </a:br>
            <a:r>
              <a:rPr lang="en-GB" altLang="zh-CN" sz="1400" b="0" i="1" kern="0" dirty="0">
                <a:solidFill>
                  <a:schemeClr val="bg1"/>
                </a:solidFill>
                <a:latin typeface="Calibri" panose="020F0502020204030204" pitchFamily="34" charset="0"/>
                <a:cs typeface="Calibri" panose="020F0502020204030204" pitchFamily="34" charset="0"/>
              </a:rPr>
              <a:t>0/4/8 × 28-day cycles, </a:t>
            </a:r>
            <a:br>
              <a:rPr lang="en-GB" altLang="zh-CN" sz="1400" b="0" i="1" kern="0" dirty="0">
                <a:solidFill>
                  <a:schemeClr val="bg1"/>
                </a:solidFill>
                <a:latin typeface="Calibri" panose="020F0502020204030204" pitchFamily="34" charset="0"/>
                <a:cs typeface="Calibri" panose="020F0502020204030204" pitchFamily="34" charset="0"/>
              </a:rPr>
            </a:br>
            <a:r>
              <a:rPr lang="en-GB" altLang="zh-CN" sz="1400" b="0" i="1" kern="0" dirty="0">
                <a:solidFill>
                  <a:schemeClr val="bg1"/>
                </a:solidFill>
                <a:latin typeface="Calibri" panose="020F0502020204030204" pitchFamily="34" charset="0"/>
                <a:cs typeface="Calibri" panose="020F0502020204030204" pitchFamily="34" charset="0"/>
              </a:rPr>
              <a:t>according to MRD status</a:t>
            </a:r>
            <a:endParaRPr lang="en-GB" altLang="zh-CN" sz="1600" b="0" i="1" kern="0" dirty="0">
              <a:solidFill>
                <a:schemeClr val="bg1"/>
              </a:solidFill>
              <a:latin typeface="Calibri" panose="020F0502020204030204" pitchFamily="34" charset="0"/>
              <a:cs typeface="Calibri" panose="020F0502020204030204" pitchFamily="34" charset="0"/>
            </a:endParaRPr>
          </a:p>
          <a:p>
            <a:pPr marL="450850" indent="-450850"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Dara: 	</a:t>
            </a:r>
            <a:r>
              <a:rPr lang="en-GB" altLang="zh-CN" sz="1400" b="0" kern="0" dirty="0">
                <a:solidFill>
                  <a:schemeClr val="bg1"/>
                </a:solidFill>
                <a:latin typeface="Calibri" panose="020F0502020204030204" pitchFamily="34" charset="0"/>
                <a:cs typeface="Calibri" panose="020F0502020204030204" pitchFamily="34" charset="0"/>
              </a:rPr>
              <a:t>16 mg/kg IV</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Days 1, 8, 15, 22 </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(typical frequency reduction with subsequent cycles)</a:t>
            </a:r>
          </a:p>
          <a:p>
            <a:pPr marL="450850" indent="-450850"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K:	</a:t>
            </a:r>
            <a:r>
              <a:rPr lang="en-GB" altLang="zh-CN" sz="1400" b="0" kern="0" dirty="0">
                <a:solidFill>
                  <a:schemeClr val="bg1"/>
                </a:solidFill>
                <a:latin typeface="Calibri" panose="020F0502020204030204" pitchFamily="34" charset="0"/>
                <a:cs typeface="Calibri" panose="020F0502020204030204" pitchFamily="34" charset="0"/>
              </a:rPr>
              <a:t>56 mg/m</a:t>
            </a:r>
            <a:r>
              <a:rPr lang="en-GB" altLang="zh-CN" sz="1400" b="0" kern="0" baseline="30000" dirty="0">
                <a:solidFill>
                  <a:schemeClr val="bg1"/>
                </a:solidFill>
                <a:latin typeface="Calibri" panose="020F0502020204030204" pitchFamily="34" charset="0"/>
                <a:cs typeface="Calibri" panose="020F0502020204030204" pitchFamily="34" charset="0"/>
              </a:rPr>
              <a:t>2</a:t>
            </a:r>
            <a:r>
              <a:rPr lang="en-GB" altLang="zh-CN" sz="1400" b="0" kern="0" dirty="0">
                <a:solidFill>
                  <a:schemeClr val="bg1"/>
                </a:solidFill>
                <a:latin typeface="Calibri" panose="020F0502020204030204" pitchFamily="34" charset="0"/>
                <a:cs typeface="Calibri" panose="020F0502020204030204" pitchFamily="34" charset="0"/>
              </a:rPr>
              <a:t> IV </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Days 1, 8, 15</a:t>
            </a:r>
          </a:p>
          <a:p>
            <a:pPr marL="450850" indent="-450850"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R: 	</a:t>
            </a:r>
            <a:r>
              <a:rPr lang="en-GB" altLang="zh-CN" sz="1400" b="0" kern="0" dirty="0">
                <a:solidFill>
                  <a:schemeClr val="bg1"/>
                </a:solidFill>
                <a:latin typeface="Calibri" panose="020F0502020204030204" pitchFamily="34" charset="0"/>
                <a:cs typeface="Calibri" panose="020F0502020204030204" pitchFamily="34" charset="0"/>
              </a:rPr>
              <a:t>25 mg PO</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Days 1-21</a:t>
            </a:r>
          </a:p>
          <a:p>
            <a:pPr marL="450850" indent="-450850"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d:</a:t>
            </a:r>
            <a:r>
              <a:rPr lang="en-GB" altLang="zh-CN" sz="1400" b="0" kern="0" dirty="0">
                <a:solidFill>
                  <a:schemeClr val="bg1"/>
                </a:solidFill>
                <a:latin typeface="Calibri" panose="020F0502020204030204" pitchFamily="34" charset="0"/>
                <a:cs typeface="Calibri" panose="020F0502020204030204" pitchFamily="34" charset="0"/>
              </a:rPr>
              <a:t>	40 mg PO or IV</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Days 1, 8, 15, 22</a:t>
            </a:r>
          </a:p>
        </p:txBody>
      </p:sp>
      <p:sp>
        <p:nvSpPr>
          <p:cNvPr id="6" name="Tijdelijke aanduiding voor inhoud 5">
            <a:extLst>
              <a:ext uri="{FF2B5EF4-FFF2-40B4-BE49-F238E27FC236}">
                <a16:creationId xmlns:a16="http://schemas.microsoft.com/office/drawing/2014/main" id="{8F923DC5-44A8-5F4E-8AEE-56B34791B9D8}"/>
              </a:ext>
            </a:extLst>
          </p:cNvPr>
          <p:cNvSpPr>
            <a:spLocks noGrp="1"/>
          </p:cNvSpPr>
          <p:nvPr>
            <p:ph sz="quarter" idx="12"/>
          </p:nvPr>
        </p:nvSpPr>
        <p:spPr>
          <a:xfrm>
            <a:off x="620184" y="4681056"/>
            <a:ext cx="10963200" cy="1269743"/>
          </a:xfrm>
        </p:spPr>
        <p:txBody>
          <a:bodyPr>
            <a:normAutofit/>
          </a:bodyPr>
          <a:lstStyle/>
          <a:p>
            <a:r>
              <a:rPr lang="en-AU" dirty="0"/>
              <a:t>MRD was evaluated by NGS at end of induction, post-ASCT, and during each 4-cycle block of Dara-</a:t>
            </a:r>
            <a:r>
              <a:rPr lang="en-AU" dirty="0" err="1"/>
              <a:t>KRd</a:t>
            </a:r>
            <a:r>
              <a:rPr lang="en-AU" dirty="0"/>
              <a:t> consolidation</a:t>
            </a:r>
          </a:p>
          <a:p>
            <a:r>
              <a:rPr lang="en-AU" dirty="0"/>
              <a:t>Primary endpoint: MRD negativity </a:t>
            </a:r>
          </a:p>
        </p:txBody>
      </p:sp>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p:txBody>
          <a:bodyPr/>
          <a:lstStyle/>
          <a:p>
            <a:r>
              <a:rPr lang="nl-NL" dirty="0" err="1"/>
              <a:t>study</a:t>
            </a:r>
            <a:r>
              <a:rPr lang="nl-NL" dirty="0"/>
              <a:t> design</a:t>
            </a: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p:txBody>
          <a:bodyPr/>
          <a:lstStyle/>
          <a:p>
            <a:fld id="{FCE43C0F-8A7B-3A4B-9DB5-B3472E36E833}" type="slidenum">
              <a:rPr lang="nl-NL" smtClean="0"/>
              <a:pPr/>
              <a:t>10</a:t>
            </a:fld>
            <a:endParaRPr lang="nl-NL"/>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4" y="6182177"/>
            <a:ext cx="10671398" cy="365125"/>
          </a:xfrm>
        </p:spPr>
        <p:txBody>
          <a:bodyPr/>
          <a:lstStyle/>
          <a:p>
            <a:r>
              <a:rPr lang="en-GB" sz="1100" baseline="30000" dirty="0"/>
              <a:t>a</a:t>
            </a:r>
            <a:r>
              <a:rPr lang="en-GB" sz="1100" dirty="0"/>
              <a:t>2 consecutive MRD &lt;10</a:t>
            </a:r>
            <a:r>
              <a:rPr lang="en-GB" sz="1100" baseline="30000" dirty="0"/>
              <a:t>-5</a:t>
            </a:r>
            <a:br>
              <a:rPr lang="en-GB" sz="1100" baseline="30000" dirty="0"/>
            </a:br>
            <a:br>
              <a:rPr lang="en-GB" sz="1100" dirty="0"/>
            </a:br>
            <a:r>
              <a:rPr lang="en-GB" sz="1100" dirty="0"/>
              <a:t>ASCT, autologous transplantation; </a:t>
            </a:r>
            <a:r>
              <a:rPr lang="en-GB" sz="1100" dirty="0" err="1"/>
              <a:t>CrCl</a:t>
            </a:r>
            <a:r>
              <a:rPr lang="en-GB" sz="1100" dirty="0"/>
              <a:t>, creatinine clearance; d, dexamethasone; Dara, daratumumab; Dara-</a:t>
            </a:r>
            <a:r>
              <a:rPr lang="en-GB" sz="1100" dirty="0" err="1"/>
              <a:t>KRd</a:t>
            </a:r>
            <a:r>
              <a:rPr lang="en-GB" sz="1100" dirty="0"/>
              <a:t>, daratumumab, carfilzomib, lenalidomide, dexamethasone; ECOG PS, Eastern Cooperative Oncology Group performance status; IV, intravenous; K, carfilzomib; MRD, minimal residual disease; NDMM, newly diagnosed multiple myeloma; NGS, next-generation sequencing; PO, oral; R, lenalidomide</a:t>
            </a:r>
            <a:br>
              <a:rPr lang="en-GB" sz="1100" dirty="0"/>
            </a:br>
            <a:r>
              <a:rPr lang="en-GB" sz="1100" dirty="0"/>
              <a:t>Costa L, et al. IMW 2021. Abstract #OAB-051</a:t>
            </a:r>
          </a:p>
        </p:txBody>
      </p:sp>
      <p:cxnSp>
        <p:nvCxnSpPr>
          <p:cNvPr id="29" name="Straight Connector 39">
            <a:extLst>
              <a:ext uri="{FF2B5EF4-FFF2-40B4-BE49-F238E27FC236}">
                <a16:creationId xmlns:a16="http://schemas.microsoft.com/office/drawing/2014/main" id="{A4F75C9C-2169-B641-97FE-4458952E6957}"/>
              </a:ext>
            </a:extLst>
          </p:cNvPr>
          <p:cNvCxnSpPr>
            <a:cxnSpLocks/>
          </p:cNvCxnSpPr>
          <p:nvPr/>
        </p:nvCxnSpPr>
        <p:spPr>
          <a:xfrm>
            <a:off x="2392546" y="2642781"/>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8">
            <a:extLst>
              <a:ext uri="{FF2B5EF4-FFF2-40B4-BE49-F238E27FC236}">
                <a16:creationId xmlns:a16="http://schemas.microsoft.com/office/drawing/2014/main" id="{DFA58E4A-52EA-0846-9A66-F911BD63BFFC}"/>
              </a:ext>
            </a:extLst>
          </p:cNvPr>
          <p:cNvSpPr txBox="1">
            <a:spLocks noChangeArrowheads="1"/>
          </p:cNvSpPr>
          <p:nvPr/>
        </p:nvSpPr>
        <p:spPr bwMode="auto">
          <a:xfrm>
            <a:off x="637642" y="1094781"/>
            <a:ext cx="1753566" cy="3096000"/>
          </a:xfrm>
          <a:prstGeom prst="roundRect">
            <a:avLst>
              <a:gd name="adj" fmla="val 12640"/>
            </a:avLst>
          </a:prstGeom>
          <a:solidFill>
            <a:schemeClr val="bg1"/>
          </a:solidFill>
          <a:ln w="19050">
            <a:solidFill>
              <a:srgbClr val="595959"/>
            </a:solid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0" defTabSz="916429" eaLnBrk="0" fontAlgn="base" hangingPunct="0">
              <a:spcBef>
                <a:spcPts val="0"/>
              </a:spcBef>
              <a:spcAft>
                <a:spcPct val="0"/>
              </a:spcAft>
              <a:buClr>
                <a:schemeClr val="accent1"/>
              </a:buClr>
              <a:buNone/>
              <a:defRPr/>
            </a:pPr>
            <a:r>
              <a:rPr lang="en-US" altLang="ko-KR" sz="1400" b="1" dirty="0">
                <a:solidFill>
                  <a:srgbClr val="343333"/>
                </a:solidFill>
                <a:latin typeface="Calibri" panose="020F0502020204030204" pitchFamily="34" charset="0"/>
                <a:cs typeface="Calibri" panose="020F0502020204030204" pitchFamily="34" charset="0"/>
              </a:rPr>
              <a:t>Key eligibility criteria:</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NDMM</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ECOG PS score 0-2</a:t>
            </a:r>
          </a:p>
          <a:p>
            <a:pPr marL="241194" indent="-241194" defTabSz="916429" eaLnBrk="0" fontAlgn="base" hangingPunct="0">
              <a:spcBef>
                <a:spcPts val="0"/>
              </a:spcBef>
              <a:spcAft>
                <a:spcPct val="0"/>
              </a:spcAft>
              <a:buClr>
                <a:schemeClr val="accent1"/>
              </a:buClr>
              <a:defRPr/>
            </a:pPr>
            <a:r>
              <a:rPr lang="en-US" altLang="ko-KR" sz="1400" dirty="0" err="1">
                <a:solidFill>
                  <a:srgbClr val="343333"/>
                </a:solidFill>
                <a:latin typeface="Calibri" panose="020F0502020204030204" pitchFamily="34" charset="0"/>
                <a:cs typeface="Calibri" panose="020F0502020204030204" pitchFamily="34" charset="0"/>
              </a:rPr>
              <a:t>CrCl</a:t>
            </a:r>
            <a:r>
              <a:rPr lang="en-US" altLang="ko-KR" sz="1400" dirty="0">
                <a:solidFill>
                  <a:srgbClr val="343333"/>
                </a:solidFill>
                <a:latin typeface="Calibri" panose="020F0502020204030204" pitchFamily="34" charset="0"/>
                <a:cs typeface="Calibri" panose="020F0502020204030204" pitchFamily="34" charset="0"/>
              </a:rPr>
              <a:t> ≥30 mL/min</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Adequate organ function</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Enrichment for patients with high-risk cytogenetic abnormalities</a:t>
            </a:r>
          </a:p>
        </p:txBody>
      </p:sp>
      <p:sp>
        <p:nvSpPr>
          <p:cNvPr id="38" name="Shape 612">
            <a:extLst>
              <a:ext uri="{FF2B5EF4-FFF2-40B4-BE49-F238E27FC236}">
                <a16:creationId xmlns:a16="http://schemas.microsoft.com/office/drawing/2014/main" id="{23EB8EF8-F922-5142-B883-D1E854EB117C}"/>
              </a:ext>
            </a:extLst>
          </p:cNvPr>
          <p:cNvSpPr/>
          <p:nvPr/>
        </p:nvSpPr>
        <p:spPr>
          <a:xfrm>
            <a:off x="5997649" y="1094929"/>
            <a:ext cx="652018" cy="3095704"/>
          </a:xfrm>
          <a:prstGeom prst="roundRect">
            <a:avLst>
              <a:gd name="adj" fmla="val 6601"/>
            </a:avLst>
          </a:prstGeom>
          <a:solidFill>
            <a:srgbClr val="818181"/>
          </a:solidFill>
          <a:ln>
            <a:noFill/>
          </a:ln>
        </p:spPr>
        <p:txBody>
          <a:bodyPr spcFirstLastPara="1" lIns="47997" tIns="0" rIns="47997" bIns="0" anchor="ctr"/>
          <a:lstStyle/>
          <a:p>
            <a:pPr algn="ctr" defTabSz="806435" eaLnBrk="0" fontAlgn="base" hangingPunct="0">
              <a:lnSpc>
                <a:spcPct val="95000"/>
              </a:lnSpc>
              <a:defRPr/>
            </a:pPr>
            <a:r>
              <a:rPr lang="en-US" sz="1400" dirty="0">
                <a:solidFill>
                  <a:schemeClr val="bg1"/>
                </a:solidFill>
                <a:latin typeface="Calibri" panose="020F0502020204030204" pitchFamily="34" charset="0"/>
                <a:ea typeface="Arial"/>
                <a:cs typeface="Calibri" panose="020F0502020204030204" pitchFamily="34" charset="0"/>
                <a:sym typeface="Arial"/>
              </a:rPr>
              <a:t>ASCT</a:t>
            </a:r>
            <a:endParaRPr sz="1400" dirty="0">
              <a:solidFill>
                <a:schemeClr val="bg1"/>
              </a:solidFill>
              <a:latin typeface="Calibri" panose="020F0502020204030204" pitchFamily="34" charset="0"/>
              <a:ea typeface="Arial Unicode MS" charset="-128"/>
              <a:cs typeface="Calibri" panose="020F0502020204030204" pitchFamily="34" charset="0"/>
            </a:endParaRPr>
          </a:p>
        </p:txBody>
      </p:sp>
      <p:sp>
        <p:nvSpPr>
          <p:cNvPr id="39" name="TextBox 14">
            <a:extLst>
              <a:ext uri="{FF2B5EF4-FFF2-40B4-BE49-F238E27FC236}">
                <a16:creationId xmlns:a16="http://schemas.microsoft.com/office/drawing/2014/main" id="{8E5DC3F9-C44A-EF48-8D0F-EE6EB39D97F1}"/>
              </a:ext>
            </a:extLst>
          </p:cNvPr>
          <p:cNvSpPr txBox="1"/>
          <p:nvPr/>
        </p:nvSpPr>
        <p:spPr bwMode="auto">
          <a:xfrm>
            <a:off x="2753145" y="1094930"/>
            <a:ext cx="2870080" cy="3095702"/>
          </a:xfrm>
          <a:prstGeom prst="roundRect">
            <a:avLst>
              <a:gd name="adj" fmla="val 9001"/>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600" kern="0" dirty="0">
                <a:solidFill>
                  <a:schemeClr val="bg1"/>
                </a:solidFill>
                <a:latin typeface="Calibri" panose="020F0502020204030204" pitchFamily="34" charset="0"/>
                <a:cs typeface="Calibri" panose="020F0502020204030204" pitchFamily="34" charset="0"/>
              </a:rPr>
              <a:t>Dara-</a:t>
            </a:r>
            <a:r>
              <a:rPr lang="en-GB" altLang="zh-CN" sz="1600" kern="0" dirty="0" err="1">
                <a:solidFill>
                  <a:schemeClr val="bg1"/>
                </a:solidFill>
                <a:latin typeface="Calibri" panose="020F0502020204030204" pitchFamily="34" charset="0"/>
                <a:cs typeface="Calibri" panose="020F0502020204030204" pitchFamily="34" charset="0"/>
              </a:rPr>
              <a:t>KRd</a:t>
            </a:r>
            <a:r>
              <a:rPr lang="en-GB" altLang="zh-CN" sz="1600" kern="0" dirty="0">
                <a:solidFill>
                  <a:schemeClr val="bg1"/>
                </a:solidFill>
                <a:latin typeface="Calibri" panose="020F0502020204030204" pitchFamily="34" charset="0"/>
                <a:cs typeface="Calibri" panose="020F0502020204030204" pitchFamily="34" charset="0"/>
              </a:rPr>
              <a:t> induction </a:t>
            </a:r>
            <a:br>
              <a:rPr lang="en-GB" altLang="zh-CN" sz="1600" kern="0" dirty="0">
                <a:solidFill>
                  <a:schemeClr val="bg1"/>
                </a:solidFill>
                <a:latin typeface="Calibri" panose="020F0502020204030204" pitchFamily="34" charset="0"/>
                <a:cs typeface="Calibri" panose="020F0502020204030204" pitchFamily="34" charset="0"/>
              </a:rPr>
            </a:br>
            <a:r>
              <a:rPr lang="en-GB" altLang="zh-CN" sz="1400" b="0" i="1" kern="0" dirty="0">
                <a:solidFill>
                  <a:schemeClr val="bg1"/>
                </a:solidFill>
                <a:latin typeface="Calibri" panose="020F0502020204030204" pitchFamily="34" charset="0"/>
                <a:cs typeface="Calibri" panose="020F0502020204030204" pitchFamily="34" charset="0"/>
              </a:rPr>
              <a:t>4 × 28-day cycles</a:t>
            </a:r>
            <a:br>
              <a:rPr lang="en-GB" altLang="zh-CN" sz="1400" kern="0" dirty="0">
                <a:solidFill>
                  <a:schemeClr val="bg1"/>
                </a:solidFill>
                <a:latin typeface="Calibri" panose="020F0502020204030204" pitchFamily="34" charset="0"/>
                <a:cs typeface="Calibri" panose="020F0502020204030204" pitchFamily="34" charset="0"/>
              </a:rPr>
            </a:br>
            <a:endParaRPr lang="en-GB" altLang="zh-CN" sz="1600" kern="0" dirty="0">
              <a:solidFill>
                <a:schemeClr val="bg1"/>
              </a:solidFill>
              <a:latin typeface="Calibri" panose="020F0502020204030204" pitchFamily="34" charset="0"/>
              <a:cs typeface="Calibri" panose="020F0502020204030204" pitchFamily="34" charset="0"/>
            </a:endParaRPr>
          </a:p>
          <a:p>
            <a:pPr marL="450850" indent="-450850"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Dara: 	</a:t>
            </a:r>
            <a:r>
              <a:rPr lang="en-GB" altLang="zh-CN" sz="1400" b="0" kern="0" dirty="0">
                <a:solidFill>
                  <a:schemeClr val="bg1"/>
                </a:solidFill>
                <a:latin typeface="Calibri" panose="020F0502020204030204" pitchFamily="34" charset="0"/>
                <a:cs typeface="Calibri" panose="020F0502020204030204" pitchFamily="34" charset="0"/>
              </a:rPr>
              <a:t>16 mg/kg IV</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Days 1, 8, 15, 22 </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(typical frequency reduction with subsequent cycles)</a:t>
            </a:r>
          </a:p>
          <a:p>
            <a:pPr marL="450850" indent="-450850"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K:	</a:t>
            </a:r>
            <a:r>
              <a:rPr lang="en-GB" altLang="zh-CN" sz="1400" b="0" kern="0" dirty="0">
                <a:solidFill>
                  <a:schemeClr val="bg1"/>
                </a:solidFill>
                <a:latin typeface="Calibri" panose="020F0502020204030204" pitchFamily="34" charset="0"/>
                <a:cs typeface="Calibri" panose="020F0502020204030204" pitchFamily="34" charset="0"/>
              </a:rPr>
              <a:t>56 mg/m</a:t>
            </a:r>
            <a:r>
              <a:rPr lang="en-GB" altLang="zh-CN" sz="1400" b="0" kern="0" baseline="30000" dirty="0">
                <a:solidFill>
                  <a:schemeClr val="bg1"/>
                </a:solidFill>
                <a:latin typeface="Calibri" panose="020F0502020204030204" pitchFamily="34" charset="0"/>
                <a:cs typeface="Calibri" panose="020F0502020204030204" pitchFamily="34" charset="0"/>
              </a:rPr>
              <a:t>2</a:t>
            </a:r>
            <a:r>
              <a:rPr lang="en-GB" altLang="zh-CN" sz="1400" b="0" kern="0" dirty="0">
                <a:solidFill>
                  <a:schemeClr val="bg1"/>
                </a:solidFill>
                <a:latin typeface="Calibri" panose="020F0502020204030204" pitchFamily="34" charset="0"/>
                <a:cs typeface="Calibri" panose="020F0502020204030204" pitchFamily="34" charset="0"/>
              </a:rPr>
              <a:t> IV </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Days 1, 8, 15</a:t>
            </a:r>
          </a:p>
          <a:p>
            <a:pPr marL="450850" indent="-450850"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R: 	</a:t>
            </a:r>
            <a:r>
              <a:rPr lang="en-GB" altLang="zh-CN" sz="1400" b="0" kern="0" dirty="0">
                <a:solidFill>
                  <a:schemeClr val="bg1"/>
                </a:solidFill>
                <a:latin typeface="Calibri" panose="020F0502020204030204" pitchFamily="34" charset="0"/>
                <a:cs typeface="Calibri" panose="020F0502020204030204" pitchFamily="34" charset="0"/>
              </a:rPr>
              <a:t>25 mg PO</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Days 1-21</a:t>
            </a:r>
          </a:p>
          <a:p>
            <a:pPr marL="450850" indent="-450850"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d:</a:t>
            </a:r>
            <a:r>
              <a:rPr lang="en-GB" altLang="zh-CN" sz="1400" b="0" kern="0" dirty="0">
                <a:solidFill>
                  <a:schemeClr val="bg1"/>
                </a:solidFill>
                <a:latin typeface="Calibri" panose="020F0502020204030204" pitchFamily="34" charset="0"/>
                <a:cs typeface="Calibri" panose="020F0502020204030204" pitchFamily="34" charset="0"/>
              </a:rPr>
              <a:t>	40 mg PO or IV</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Days 1, 8, 15, 22</a:t>
            </a:r>
          </a:p>
        </p:txBody>
      </p:sp>
      <p:sp>
        <p:nvSpPr>
          <p:cNvPr id="54" name="TextBox 28">
            <a:extLst>
              <a:ext uri="{FF2B5EF4-FFF2-40B4-BE49-F238E27FC236}">
                <a16:creationId xmlns:a16="http://schemas.microsoft.com/office/drawing/2014/main" id="{CC098552-AD5D-DD47-A7EC-21CB3312D041}"/>
              </a:ext>
            </a:extLst>
          </p:cNvPr>
          <p:cNvSpPr txBox="1">
            <a:spLocks noChangeArrowheads="1"/>
          </p:cNvSpPr>
          <p:nvPr/>
        </p:nvSpPr>
        <p:spPr bwMode="auto">
          <a:xfrm>
            <a:off x="10252106" y="1120037"/>
            <a:ext cx="1795969" cy="3045488"/>
          </a:xfrm>
          <a:prstGeom prst="roundRect">
            <a:avLst>
              <a:gd name="adj" fmla="val 12640"/>
            </a:avLst>
          </a:prstGeom>
          <a:solidFill>
            <a:schemeClr val="bg1"/>
          </a:solidFill>
          <a:ln w="19050">
            <a:solidFill>
              <a:srgbClr val="595959"/>
            </a:solid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0" defTabSz="916429" eaLnBrk="0" fontAlgn="base" hangingPunct="0">
              <a:spcBef>
                <a:spcPts val="0"/>
              </a:spcBef>
              <a:spcAft>
                <a:spcPct val="0"/>
              </a:spcAft>
              <a:buClr>
                <a:schemeClr val="accent1"/>
              </a:buClr>
              <a:buNone/>
              <a:defRPr/>
            </a:pPr>
            <a:r>
              <a:rPr lang="en-US" altLang="ko-KR" sz="1400" dirty="0">
                <a:solidFill>
                  <a:srgbClr val="343333"/>
                </a:solidFill>
                <a:latin typeface="Calibri" panose="020F0502020204030204" pitchFamily="34" charset="0"/>
                <a:cs typeface="Calibri" panose="020F0502020204030204" pitchFamily="34" charset="0"/>
              </a:rPr>
              <a:t>Treatment until confirmed </a:t>
            </a:r>
            <a:br>
              <a:rPr lang="en-US" altLang="ko-KR" sz="1400" dirty="0">
                <a:solidFill>
                  <a:srgbClr val="343333"/>
                </a:solidFill>
                <a:latin typeface="Calibri" panose="020F0502020204030204" pitchFamily="34" charset="0"/>
                <a:cs typeface="Calibri" panose="020F0502020204030204" pitchFamily="34" charset="0"/>
              </a:rPr>
            </a:br>
            <a:r>
              <a:rPr lang="en-US" altLang="ko-KR" sz="1400" dirty="0">
                <a:solidFill>
                  <a:srgbClr val="343333"/>
                </a:solidFill>
                <a:latin typeface="Calibri" panose="020F0502020204030204" pitchFamily="34" charset="0"/>
                <a:cs typeface="Calibri" panose="020F0502020204030204" pitchFamily="34" charset="0"/>
              </a:rPr>
              <a:t>MRD-</a:t>
            </a:r>
            <a:r>
              <a:rPr lang="en-US" altLang="ko-KR" sz="1400" dirty="0" err="1">
                <a:solidFill>
                  <a:srgbClr val="343333"/>
                </a:solidFill>
                <a:latin typeface="Calibri" panose="020F0502020204030204" pitchFamily="34" charset="0"/>
                <a:cs typeface="Calibri" panose="020F0502020204030204" pitchFamily="34" charset="0"/>
              </a:rPr>
              <a:t>negativity</a:t>
            </a:r>
            <a:r>
              <a:rPr lang="en-US" altLang="ko-KR" sz="1400" baseline="30000" dirty="0" err="1">
                <a:solidFill>
                  <a:srgbClr val="343333"/>
                </a:solidFill>
                <a:latin typeface="Calibri" panose="020F0502020204030204" pitchFamily="34" charset="0"/>
                <a:cs typeface="Calibri" panose="020F0502020204030204" pitchFamily="34" charset="0"/>
              </a:rPr>
              <a:t>a</a:t>
            </a:r>
            <a:r>
              <a:rPr lang="en-US" altLang="ko-KR" sz="1400" baseline="30000" dirty="0">
                <a:solidFill>
                  <a:srgbClr val="343333"/>
                </a:solidFill>
                <a:latin typeface="Calibri" panose="020F0502020204030204" pitchFamily="34" charset="0"/>
                <a:cs typeface="Calibri" panose="020F0502020204030204" pitchFamily="34" charset="0"/>
              </a:rPr>
              <a:t> </a:t>
            </a:r>
            <a:r>
              <a:rPr lang="en-US" altLang="ko-KR" sz="1400" dirty="0">
                <a:solidFill>
                  <a:srgbClr val="343333"/>
                </a:solidFill>
                <a:latin typeface="Calibri" panose="020F0502020204030204" pitchFamily="34" charset="0"/>
                <a:cs typeface="Calibri" panose="020F0502020204030204" pitchFamily="34" charset="0"/>
                <a:sym typeface="Wingdings" pitchFamily="2" charset="2"/>
              </a:rPr>
              <a:t> </a:t>
            </a:r>
            <a:r>
              <a:rPr lang="en-US" altLang="ko-KR" sz="1400" dirty="0">
                <a:solidFill>
                  <a:srgbClr val="343333"/>
                </a:solidFill>
                <a:latin typeface="Calibri" panose="020F0502020204030204" pitchFamily="34" charset="0"/>
                <a:cs typeface="Calibri" panose="020F0502020204030204" pitchFamily="34" charset="0"/>
              </a:rPr>
              <a:t> treatment-free observation and surveillance </a:t>
            </a:r>
            <a:br>
              <a:rPr lang="en-US" altLang="ko-KR" sz="1400" dirty="0">
                <a:solidFill>
                  <a:srgbClr val="343333"/>
                </a:solidFill>
                <a:latin typeface="Calibri" panose="020F0502020204030204" pitchFamily="34" charset="0"/>
                <a:cs typeface="Calibri" panose="020F0502020204030204" pitchFamily="34" charset="0"/>
              </a:rPr>
            </a:br>
            <a:r>
              <a:rPr lang="en-US" altLang="ko-KR" sz="1400" b="1" dirty="0">
                <a:solidFill>
                  <a:srgbClr val="343333"/>
                </a:solidFill>
                <a:latin typeface="Calibri" panose="020F0502020204030204" pitchFamily="34" charset="0"/>
                <a:cs typeface="Calibri" panose="020F0502020204030204" pitchFamily="34" charset="0"/>
              </a:rPr>
              <a:t>“MRD-SURE” phase</a:t>
            </a:r>
          </a:p>
          <a:p>
            <a:pPr marL="0" defTabSz="916429" eaLnBrk="0" fontAlgn="base" hangingPunct="0">
              <a:spcBef>
                <a:spcPts val="0"/>
              </a:spcBef>
              <a:spcAft>
                <a:spcPct val="0"/>
              </a:spcAft>
              <a:buClr>
                <a:schemeClr val="accent1"/>
              </a:buClr>
              <a:buNone/>
              <a:defRPr/>
            </a:pPr>
            <a:endParaRPr lang="en-US" altLang="ko-KR" sz="1400" dirty="0">
              <a:solidFill>
                <a:srgbClr val="343333"/>
              </a:solidFill>
              <a:latin typeface="Calibri" panose="020F0502020204030204" pitchFamily="34" charset="0"/>
              <a:cs typeface="Calibri" panose="020F0502020204030204" pitchFamily="34" charset="0"/>
            </a:endParaRPr>
          </a:p>
          <a:p>
            <a:pPr marL="0" defTabSz="916429" eaLnBrk="0" fontAlgn="base" hangingPunct="0">
              <a:spcBef>
                <a:spcPts val="0"/>
              </a:spcBef>
              <a:spcAft>
                <a:spcPct val="0"/>
              </a:spcAft>
              <a:buClr>
                <a:schemeClr val="accent1"/>
              </a:buClr>
              <a:buNone/>
              <a:defRPr/>
            </a:pPr>
            <a:r>
              <a:rPr lang="en-US" altLang="ko-KR" sz="1200" dirty="0">
                <a:solidFill>
                  <a:srgbClr val="343333"/>
                </a:solidFill>
                <a:latin typeface="Calibri" panose="020F0502020204030204" pitchFamily="34" charset="0"/>
                <a:cs typeface="Calibri" panose="020F0502020204030204" pitchFamily="34" charset="0"/>
              </a:rPr>
              <a:t>Patients without confirmed </a:t>
            </a:r>
            <a:br>
              <a:rPr lang="en-US" altLang="ko-KR" sz="1200" dirty="0">
                <a:solidFill>
                  <a:srgbClr val="343333"/>
                </a:solidFill>
                <a:latin typeface="Calibri" panose="020F0502020204030204" pitchFamily="34" charset="0"/>
                <a:cs typeface="Calibri" panose="020F0502020204030204" pitchFamily="34" charset="0"/>
              </a:rPr>
            </a:br>
            <a:r>
              <a:rPr lang="en-US" altLang="ko-KR" sz="1200" dirty="0">
                <a:solidFill>
                  <a:srgbClr val="343333"/>
                </a:solidFill>
                <a:latin typeface="Calibri" panose="020F0502020204030204" pitchFamily="34" charset="0"/>
                <a:cs typeface="Calibri" panose="020F0502020204030204" pitchFamily="34" charset="0"/>
              </a:rPr>
              <a:t>MRD-negativity received R maintenance</a:t>
            </a:r>
          </a:p>
        </p:txBody>
      </p:sp>
      <p:cxnSp>
        <p:nvCxnSpPr>
          <p:cNvPr id="56" name="Straight Connector 50">
            <a:extLst>
              <a:ext uri="{FF2B5EF4-FFF2-40B4-BE49-F238E27FC236}">
                <a16:creationId xmlns:a16="http://schemas.microsoft.com/office/drawing/2014/main" id="{3C7E820D-1143-154B-979F-803B0847A099}"/>
              </a:ext>
            </a:extLst>
          </p:cNvPr>
          <p:cNvCxnSpPr>
            <a:cxnSpLocks/>
          </p:cNvCxnSpPr>
          <p:nvPr/>
        </p:nvCxnSpPr>
        <p:spPr>
          <a:xfrm>
            <a:off x="9885927" y="2642781"/>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0" name="Straight Connector 39">
            <a:extLst>
              <a:ext uri="{FF2B5EF4-FFF2-40B4-BE49-F238E27FC236}">
                <a16:creationId xmlns:a16="http://schemas.microsoft.com/office/drawing/2014/main" id="{541D14C9-F85C-024F-BFF8-F3202F33A7F7}"/>
              </a:ext>
            </a:extLst>
          </p:cNvPr>
          <p:cNvCxnSpPr>
            <a:cxnSpLocks/>
          </p:cNvCxnSpPr>
          <p:nvPr/>
        </p:nvCxnSpPr>
        <p:spPr>
          <a:xfrm>
            <a:off x="5623225" y="2642781"/>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Connector 39">
            <a:extLst>
              <a:ext uri="{FF2B5EF4-FFF2-40B4-BE49-F238E27FC236}">
                <a16:creationId xmlns:a16="http://schemas.microsoft.com/office/drawing/2014/main" id="{10FE7C23-8778-014F-B400-A14A9FCA4A1C}"/>
              </a:ext>
            </a:extLst>
          </p:cNvPr>
          <p:cNvCxnSpPr>
            <a:cxnSpLocks/>
          </p:cNvCxnSpPr>
          <p:nvPr/>
        </p:nvCxnSpPr>
        <p:spPr>
          <a:xfrm>
            <a:off x="6652149" y="2642781"/>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pic>
        <p:nvPicPr>
          <p:cNvPr id="16" name="Graphic 15" descr="Vergrootglas met effen opvulling">
            <a:extLst>
              <a:ext uri="{FF2B5EF4-FFF2-40B4-BE49-F238E27FC236}">
                <a16:creationId xmlns:a16="http://schemas.microsoft.com/office/drawing/2014/main" id="{95BD7100-C5E3-7148-9407-9E62F6C47F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37479" y="4155797"/>
            <a:ext cx="457200" cy="457200"/>
          </a:xfrm>
          <a:prstGeom prst="rect">
            <a:avLst/>
          </a:prstGeom>
        </p:spPr>
      </p:pic>
      <p:pic>
        <p:nvPicPr>
          <p:cNvPr id="63" name="Graphic 62" descr="Vergrootglas met effen opvulling">
            <a:extLst>
              <a:ext uri="{FF2B5EF4-FFF2-40B4-BE49-F238E27FC236}">
                <a16:creationId xmlns:a16="http://schemas.microsoft.com/office/drawing/2014/main" id="{A57ED7D4-43AF-C047-BCD8-B75DB992E1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000" y="4664179"/>
            <a:ext cx="457200" cy="457200"/>
          </a:xfrm>
          <a:prstGeom prst="rect">
            <a:avLst/>
          </a:prstGeom>
        </p:spPr>
      </p:pic>
      <p:pic>
        <p:nvPicPr>
          <p:cNvPr id="64" name="Graphic 63" descr="Vergrootglas met effen opvulling">
            <a:extLst>
              <a:ext uri="{FF2B5EF4-FFF2-40B4-BE49-F238E27FC236}">
                <a16:creationId xmlns:a16="http://schemas.microsoft.com/office/drawing/2014/main" id="{3E203ED1-4B47-984A-83F7-68C128EE4E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2288" y="4155797"/>
            <a:ext cx="457200" cy="457200"/>
          </a:xfrm>
          <a:prstGeom prst="rect">
            <a:avLst/>
          </a:prstGeom>
        </p:spPr>
      </p:pic>
      <p:pic>
        <p:nvPicPr>
          <p:cNvPr id="65" name="Graphic 64" descr="Vergrootglas met effen opvulling">
            <a:extLst>
              <a:ext uri="{FF2B5EF4-FFF2-40B4-BE49-F238E27FC236}">
                <a16:creationId xmlns:a16="http://schemas.microsoft.com/office/drawing/2014/main" id="{8EACBD07-F550-AF47-BD67-0E06B63A6E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4014" y="4155797"/>
            <a:ext cx="457200" cy="457200"/>
          </a:xfrm>
          <a:prstGeom prst="rect">
            <a:avLst/>
          </a:prstGeom>
        </p:spPr>
      </p:pic>
      <p:pic>
        <p:nvPicPr>
          <p:cNvPr id="68" name="Graphic 67" descr="Vergrootglas met effen opvulling">
            <a:extLst>
              <a:ext uri="{FF2B5EF4-FFF2-40B4-BE49-F238E27FC236}">
                <a16:creationId xmlns:a16="http://schemas.microsoft.com/office/drawing/2014/main" id="{A0AA3570-1D50-F242-979D-3355BC6124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03362" y="4151848"/>
            <a:ext cx="457200" cy="457200"/>
          </a:xfrm>
          <a:prstGeom prst="rect">
            <a:avLst/>
          </a:prstGeom>
        </p:spPr>
      </p:pic>
    </p:spTree>
    <p:extLst>
      <p:ext uri="{BB962C8B-B14F-4D97-AF65-F5344CB8AC3E}">
        <p14:creationId xmlns:p14="http://schemas.microsoft.com/office/powerpoint/2010/main" val="413790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8F923DC5-44A8-5F4E-8AEE-56B34791B9D8}"/>
              </a:ext>
            </a:extLst>
          </p:cNvPr>
          <p:cNvSpPr>
            <a:spLocks noGrp="1"/>
          </p:cNvSpPr>
          <p:nvPr>
            <p:ph sz="quarter" idx="16"/>
          </p:nvPr>
        </p:nvSpPr>
        <p:spPr>
          <a:xfrm>
            <a:off x="774184" y="1297201"/>
            <a:ext cx="10601288" cy="3003112"/>
          </a:xfrm>
        </p:spPr>
        <p:txBody>
          <a:bodyPr>
            <a:noAutofit/>
          </a:bodyPr>
          <a:lstStyle/>
          <a:p>
            <a:pPr marL="0" indent="0">
              <a:buNone/>
            </a:pPr>
            <a:r>
              <a:rPr lang="en-GB" sz="1800" b="1" dirty="0">
                <a:solidFill>
                  <a:schemeClr val="accent1"/>
                </a:solidFill>
              </a:rPr>
              <a:t>Efficacy</a:t>
            </a:r>
          </a:p>
          <a:p>
            <a:r>
              <a:rPr lang="en-GB" sz="1800" dirty="0"/>
              <a:t>123 patients included</a:t>
            </a:r>
          </a:p>
          <a:p>
            <a:pPr lvl="1"/>
            <a:r>
              <a:rPr lang="en-GB" dirty="0"/>
              <a:t>37</a:t>
            </a:r>
            <a:r>
              <a:rPr lang="en-GB" dirty="0">
                <a:solidFill>
                  <a:schemeClr val="tx2"/>
                </a:solidFill>
              </a:rPr>
              <a:t>% had 1 and 20% had </a:t>
            </a:r>
            <a:br>
              <a:rPr lang="en-GB" dirty="0">
                <a:solidFill>
                  <a:schemeClr val="tx2"/>
                </a:solidFill>
              </a:rPr>
            </a:br>
            <a:r>
              <a:rPr lang="en-GB" dirty="0">
                <a:solidFill>
                  <a:schemeClr val="tx2"/>
                </a:solidFill>
              </a:rPr>
              <a:t>2+ high-risk </a:t>
            </a:r>
            <a:r>
              <a:rPr lang="en-GB" dirty="0"/>
              <a:t>cytogenetic abnormalities</a:t>
            </a:r>
          </a:p>
          <a:p>
            <a:pPr lvl="1"/>
            <a:r>
              <a:rPr lang="en-GB" dirty="0"/>
              <a:t>Median age was 60 years (36-79)</a:t>
            </a:r>
          </a:p>
          <a:p>
            <a:r>
              <a:rPr lang="en-GB" sz="1800" dirty="0"/>
              <a:t>Median follow-up was 25.1 months</a:t>
            </a:r>
          </a:p>
        </p:txBody>
      </p:sp>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a:xfrm>
            <a:off x="619200" y="246566"/>
            <a:ext cx="8740800" cy="807285"/>
          </a:xfrm>
        </p:spPr>
        <p:txBody>
          <a:bodyPr anchor="t">
            <a:normAutofit/>
          </a:bodyPr>
          <a:lstStyle/>
          <a:p>
            <a:r>
              <a:rPr lang="en-GB" dirty="0"/>
              <a:t>Results</a:t>
            </a: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11</a:t>
            </a:fld>
            <a:endParaRPr lang="en-GB"/>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4" y="6356351"/>
            <a:ext cx="10585698" cy="365125"/>
          </a:xfrm>
        </p:spPr>
        <p:txBody>
          <a:bodyPr anchor="ctr">
            <a:noAutofit/>
          </a:bodyPr>
          <a:lstStyle/>
          <a:p>
            <a:r>
              <a:rPr lang="en-GB" dirty="0">
                <a:solidFill>
                  <a:schemeClr val="tx2"/>
                </a:solidFill>
              </a:rPr>
              <a:t>ASCT, autologous transplantation; Dara-</a:t>
            </a:r>
            <a:r>
              <a:rPr lang="en-GB" dirty="0" err="1">
                <a:solidFill>
                  <a:schemeClr val="tx2"/>
                </a:solidFill>
              </a:rPr>
              <a:t>KRd</a:t>
            </a:r>
            <a:r>
              <a:rPr lang="en-GB" dirty="0">
                <a:solidFill>
                  <a:schemeClr val="tx2"/>
                </a:solidFill>
              </a:rPr>
              <a:t>, daratumumab, carfilzomib, lenalidomide, dexamethasone; HRCA, high-risk cytogenetic abnormalities; MRD, minimal residual disease</a:t>
            </a:r>
            <a:br>
              <a:rPr lang="en-GB" dirty="0">
                <a:solidFill>
                  <a:schemeClr val="tx2"/>
                </a:solidFill>
              </a:rPr>
            </a:br>
            <a:r>
              <a:rPr lang="en-GB" dirty="0">
                <a:solidFill>
                  <a:schemeClr val="tx2"/>
                </a:solidFill>
              </a:rPr>
              <a:t>Costa L, et al</a:t>
            </a:r>
            <a:r>
              <a:rPr lang="en-GB" dirty="0"/>
              <a:t>. IMW 2021. Abstract #OAB-051</a:t>
            </a:r>
          </a:p>
        </p:txBody>
      </p:sp>
      <p:sp>
        <p:nvSpPr>
          <p:cNvPr id="16" name="Rechthoek 15">
            <a:extLst>
              <a:ext uri="{FF2B5EF4-FFF2-40B4-BE49-F238E27FC236}">
                <a16:creationId xmlns:a16="http://schemas.microsoft.com/office/drawing/2014/main" id="{422F04BF-BB6E-D24D-9AC6-C85D5FD2D008}"/>
              </a:ext>
            </a:extLst>
          </p:cNvPr>
          <p:cNvSpPr/>
          <p:nvPr/>
        </p:nvSpPr>
        <p:spPr>
          <a:xfrm>
            <a:off x="619200" y="4768882"/>
            <a:ext cx="10966763" cy="800219"/>
          </a:xfrm>
          <a:prstGeom prst="rect">
            <a:avLst/>
          </a:prstGeom>
          <a:ln w="25400">
            <a:solidFill>
              <a:srgbClr val="C9E5F3"/>
            </a:solidFill>
          </a:ln>
        </p:spPr>
        <p:txBody>
          <a:bodyPr wrap="square" lIns="144000">
            <a:spAutoFit/>
          </a:bodyPr>
          <a:lstStyle/>
          <a:p>
            <a:pPr lvl="0">
              <a:spcBef>
                <a:spcPts val="1200"/>
              </a:spcBef>
              <a:buClr>
                <a:srgbClr val="FA7C2E"/>
              </a:buClr>
            </a:pPr>
            <a:r>
              <a:rPr lang="en-GB" b="1" dirty="0">
                <a:solidFill>
                  <a:schemeClr val="accent1"/>
                </a:solidFill>
              </a:rPr>
              <a:t>Safety</a:t>
            </a:r>
          </a:p>
          <a:p>
            <a:pPr marL="288000" lvl="0" indent="-288000">
              <a:spcBef>
                <a:spcPts val="1200"/>
              </a:spcBef>
              <a:buClr>
                <a:srgbClr val="FA7C2E"/>
              </a:buClr>
              <a:buFont typeface="Arial"/>
              <a:buChar char="•"/>
            </a:pPr>
            <a:r>
              <a:rPr lang="en-GB" dirty="0">
                <a:solidFill>
                  <a:schemeClr val="tx2"/>
                </a:solidFill>
              </a:rPr>
              <a:t>Most common severe adverse events were </a:t>
            </a:r>
            <a:r>
              <a:rPr lang="en-GB" b="1" dirty="0">
                <a:solidFill>
                  <a:schemeClr val="accent1"/>
                </a:solidFill>
              </a:rPr>
              <a:t>pneumonia </a:t>
            </a:r>
            <a:r>
              <a:rPr lang="en-GB" dirty="0">
                <a:solidFill>
                  <a:schemeClr val="tx2"/>
                </a:solidFill>
              </a:rPr>
              <a:t>and</a:t>
            </a:r>
            <a:r>
              <a:rPr lang="en-GB" b="1" dirty="0">
                <a:solidFill>
                  <a:schemeClr val="accent1"/>
                </a:solidFill>
              </a:rPr>
              <a:t> venous thromboembolism </a:t>
            </a:r>
          </a:p>
        </p:txBody>
      </p:sp>
      <p:sp>
        <p:nvSpPr>
          <p:cNvPr id="152" name="Rechthoek 16">
            <a:extLst>
              <a:ext uri="{FF2B5EF4-FFF2-40B4-BE49-F238E27FC236}">
                <a16:creationId xmlns:a16="http://schemas.microsoft.com/office/drawing/2014/main" id="{B9E7C92F-0DBE-A14F-A389-4231B57BA399}"/>
              </a:ext>
            </a:extLst>
          </p:cNvPr>
          <p:cNvSpPr/>
          <p:nvPr/>
        </p:nvSpPr>
        <p:spPr>
          <a:xfrm>
            <a:off x="614400" y="1262360"/>
            <a:ext cx="10963199" cy="3172277"/>
          </a:xfrm>
          <a:prstGeom prst="rect">
            <a:avLst/>
          </a:prstGeom>
          <a:ln w="25400">
            <a:solidFill>
              <a:srgbClr val="C9E5F3"/>
            </a:solidFill>
          </a:ln>
        </p:spPr>
        <p:txBody>
          <a:bodyPr wrap="square">
            <a:noAutofit/>
          </a:bodyPr>
          <a:lstStyle/>
          <a:p>
            <a:pPr lvl="0">
              <a:spcBef>
                <a:spcPts val="1200"/>
              </a:spcBef>
              <a:buClr>
                <a:srgbClr val="FA7C2E"/>
              </a:buClr>
            </a:pPr>
            <a:endParaRPr lang="en-GB" dirty="0">
              <a:solidFill>
                <a:srgbClr val="5D8298"/>
              </a:solidFill>
            </a:endParaRPr>
          </a:p>
        </p:txBody>
      </p:sp>
      <p:graphicFrame>
        <p:nvGraphicFramePr>
          <p:cNvPr id="2" name="Tabel 2">
            <a:extLst>
              <a:ext uri="{FF2B5EF4-FFF2-40B4-BE49-F238E27FC236}">
                <a16:creationId xmlns:a16="http://schemas.microsoft.com/office/drawing/2014/main" id="{2971A2DD-6AD4-614F-ABD4-5CD5784232C9}"/>
              </a:ext>
            </a:extLst>
          </p:cNvPr>
          <p:cNvGraphicFramePr>
            <a:graphicFrameLocks noGrp="1"/>
          </p:cNvGraphicFramePr>
          <p:nvPr>
            <p:extLst>
              <p:ext uri="{D42A27DB-BD31-4B8C-83A1-F6EECF244321}">
                <p14:modId xmlns:p14="http://schemas.microsoft.com/office/powerpoint/2010/main" val="2805097481"/>
              </p:ext>
            </p:extLst>
          </p:nvPr>
        </p:nvGraphicFramePr>
        <p:xfrm>
          <a:off x="5009227" y="1427157"/>
          <a:ext cx="6516434" cy="2743200"/>
        </p:xfrm>
        <a:graphic>
          <a:graphicData uri="http://schemas.openxmlformats.org/drawingml/2006/table">
            <a:tbl>
              <a:tblPr firstRow="1" bandRow="1">
                <a:tableStyleId>{5C22544A-7EE6-4342-B048-85BDC9FD1C3A}</a:tableStyleId>
              </a:tblPr>
              <a:tblGrid>
                <a:gridCol w="3660030">
                  <a:extLst>
                    <a:ext uri="{9D8B030D-6E8A-4147-A177-3AD203B41FA5}">
                      <a16:colId xmlns:a16="http://schemas.microsoft.com/office/drawing/2014/main" val="3127661391"/>
                    </a:ext>
                  </a:extLst>
                </a:gridCol>
                <a:gridCol w="714101">
                  <a:extLst>
                    <a:ext uri="{9D8B030D-6E8A-4147-A177-3AD203B41FA5}">
                      <a16:colId xmlns:a16="http://schemas.microsoft.com/office/drawing/2014/main" val="4004628576"/>
                    </a:ext>
                  </a:extLst>
                </a:gridCol>
                <a:gridCol w="714101">
                  <a:extLst>
                    <a:ext uri="{9D8B030D-6E8A-4147-A177-3AD203B41FA5}">
                      <a16:colId xmlns:a16="http://schemas.microsoft.com/office/drawing/2014/main" val="2104790162"/>
                    </a:ext>
                  </a:extLst>
                </a:gridCol>
                <a:gridCol w="714101">
                  <a:extLst>
                    <a:ext uri="{9D8B030D-6E8A-4147-A177-3AD203B41FA5}">
                      <a16:colId xmlns:a16="http://schemas.microsoft.com/office/drawing/2014/main" val="2122991889"/>
                    </a:ext>
                  </a:extLst>
                </a:gridCol>
                <a:gridCol w="714101">
                  <a:extLst>
                    <a:ext uri="{9D8B030D-6E8A-4147-A177-3AD203B41FA5}">
                      <a16:colId xmlns:a16="http://schemas.microsoft.com/office/drawing/2014/main" val="3358314868"/>
                    </a:ext>
                  </a:extLst>
                </a:gridCol>
              </a:tblGrid>
              <a:tr h="370840">
                <a:tc>
                  <a:txBody>
                    <a:bodyPr/>
                    <a:lstStyle/>
                    <a:p>
                      <a:r>
                        <a:rPr lang="en-GB" sz="1400" noProof="0" dirty="0"/>
                        <a:t>%</a:t>
                      </a:r>
                    </a:p>
                  </a:txBody>
                  <a:tcPr/>
                </a:tc>
                <a:tc>
                  <a:txBody>
                    <a:bodyPr/>
                    <a:lstStyle/>
                    <a:p>
                      <a:pPr algn="ctr"/>
                      <a:r>
                        <a:rPr lang="en-GB" sz="1400" noProof="0" dirty="0"/>
                        <a:t>Total</a:t>
                      </a:r>
                    </a:p>
                  </a:txBody>
                  <a:tcPr/>
                </a:tc>
                <a:tc>
                  <a:txBody>
                    <a:bodyPr/>
                    <a:lstStyle/>
                    <a:p>
                      <a:pPr algn="ctr"/>
                      <a:r>
                        <a:rPr lang="en-GB" sz="1400" noProof="0" dirty="0"/>
                        <a:t>0 HRCA</a:t>
                      </a:r>
                    </a:p>
                  </a:txBody>
                  <a:tcPr/>
                </a:tc>
                <a:tc>
                  <a:txBody>
                    <a:bodyPr/>
                    <a:lstStyle/>
                    <a:p>
                      <a:pPr algn="ctr"/>
                      <a:r>
                        <a:rPr lang="en-GB" sz="1400" noProof="0" dirty="0">
                          <a:solidFill>
                            <a:schemeClr val="bg1"/>
                          </a:solidFill>
                        </a:rPr>
                        <a:t>1 HRCA</a:t>
                      </a:r>
                    </a:p>
                  </a:txBody>
                  <a:tcPr/>
                </a:tc>
                <a:tc>
                  <a:txBody>
                    <a:bodyPr/>
                    <a:lstStyle/>
                    <a:p>
                      <a:pPr algn="ctr"/>
                      <a:r>
                        <a:rPr lang="en-GB" sz="1400" noProof="0" dirty="0">
                          <a:solidFill>
                            <a:schemeClr val="bg1"/>
                          </a:solidFill>
                        </a:rPr>
                        <a:t>2+ HRCA</a:t>
                      </a:r>
                    </a:p>
                  </a:txBody>
                  <a:tcPr/>
                </a:tc>
                <a:extLst>
                  <a:ext uri="{0D108BD9-81ED-4DB2-BD59-A6C34878D82A}">
                    <a16:rowId xmlns:a16="http://schemas.microsoft.com/office/drawing/2014/main" val="2501310110"/>
                  </a:ext>
                </a:extLst>
              </a:tr>
              <a:tr h="370840">
                <a:tc>
                  <a:txBody>
                    <a:bodyPr/>
                    <a:lstStyle/>
                    <a:p>
                      <a:r>
                        <a:rPr lang="en-GB" sz="1400" noProof="0" dirty="0"/>
                        <a:t>MRD negative</a:t>
                      </a:r>
                    </a:p>
                  </a:txBody>
                  <a:tcPr/>
                </a:tc>
                <a:tc>
                  <a:txBody>
                    <a:bodyPr/>
                    <a:lstStyle/>
                    <a:p>
                      <a:pPr algn="ctr"/>
                      <a:r>
                        <a:rPr lang="en-GB" sz="1400" noProof="0"/>
                        <a:t>80</a:t>
                      </a:r>
                    </a:p>
                  </a:txBody>
                  <a:tcPr/>
                </a:tc>
                <a:tc>
                  <a:txBody>
                    <a:bodyPr/>
                    <a:lstStyle/>
                    <a:p>
                      <a:pPr algn="ctr"/>
                      <a:r>
                        <a:rPr lang="en-GB" sz="1400" noProof="0" dirty="0"/>
                        <a:t>78</a:t>
                      </a:r>
                    </a:p>
                  </a:txBody>
                  <a:tcPr/>
                </a:tc>
                <a:tc>
                  <a:txBody>
                    <a:bodyPr/>
                    <a:lstStyle/>
                    <a:p>
                      <a:pPr algn="ctr"/>
                      <a:r>
                        <a:rPr lang="en-GB" sz="1400" noProof="0"/>
                        <a:t>82</a:t>
                      </a:r>
                    </a:p>
                  </a:txBody>
                  <a:tcPr/>
                </a:tc>
                <a:tc>
                  <a:txBody>
                    <a:bodyPr/>
                    <a:lstStyle/>
                    <a:p>
                      <a:pPr algn="ctr"/>
                      <a:r>
                        <a:rPr lang="en-GB" sz="1400" noProof="0" dirty="0"/>
                        <a:t>79</a:t>
                      </a:r>
                    </a:p>
                  </a:txBody>
                  <a:tcPr/>
                </a:tc>
                <a:extLst>
                  <a:ext uri="{0D108BD9-81ED-4DB2-BD59-A6C34878D82A}">
                    <a16:rowId xmlns:a16="http://schemas.microsoft.com/office/drawing/2014/main" val="517555842"/>
                  </a:ext>
                </a:extLst>
              </a:tr>
              <a:tr h="370840">
                <a:tc>
                  <a:txBody>
                    <a:bodyPr/>
                    <a:lstStyle/>
                    <a:p>
                      <a:pPr marL="133350" indent="0">
                        <a:tabLst/>
                      </a:pPr>
                      <a:r>
                        <a:rPr lang="en-GB" sz="1400" noProof="0" dirty="0"/>
                        <a:t>Post induction</a:t>
                      </a:r>
                    </a:p>
                  </a:txBody>
                  <a:tcPr/>
                </a:tc>
                <a:tc>
                  <a:txBody>
                    <a:bodyPr/>
                    <a:lstStyle/>
                    <a:p>
                      <a:pPr algn="ctr"/>
                      <a:r>
                        <a:rPr lang="en-GB" sz="1400" noProof="0"/>
                        <a:t>38</a:t>
                      </a:r>
                    </a:p>
                  </a:txBody>
                  <a:tcPr/>
                </a:tc>
                <a:tc>
                  <a:txBody>
                    <a:bodyPr/>
                    <a:lstStyle/>
                    <a:p>
                      <a:pPr algn="ctr"/>
                      <a:endParaRPr lang="en-GB" sz="1400" noProof="0" dirty="0"/>
                    </a:p>
                  </a:txBody>
                  <a:tcPr/>
                </a:tc>
                <a:tc>
                  <a:txBody>
                    <a:bodyPr/>
                    <a:lstStyle/>
                    <a:p>
                      <a:pPr algn="ctr"/>
                      <a:endParaRPr lang="en-GB" sz="1400" noProof="0" dirty="0"/>
                    </a:p>
                  </a:txBody>
                  <a:tcPr/>
                </a:tc>
                <a:tc>
                  <a:txBody>
                    <a:bodyPr/>
                    <a:lstStyle/>
                    <a:p>
                      <a:pPr algn="ctr"/>
                      <a:endParaRPr lang="en-GB" sz="1400" noProof="0" dirty="0"/>
                    </a:p>
                  </a:txBody>
                  <a:tcPr/>
                </a:tc>
                <a:extLst>
                  <a:ext uri="{0D108BD9-81ED-4DB2-BD59-A6C34878D82A}">
                    <a16:rowId xmlns:a16="http://schemas.microsoft.com/office/drawing/2014/main" val="3096337209"/>
                  </a:ext>
                </a:extLst>
              </a:tr>
              <a:tr h="370840">
                <a:tc>
                  <a:txBody>
                    <a:bodyPr/>
                    <a:lstStyle/>
                    <a:p>
                      <a:pPr marL="133350" indent="0">
                        <a:tabLst/>
                      </a:pPr>
                      <a:r>
                        <a:rPr lang="en-GB" sz="1400" noProof="0" dirty="0"/>
                        <a:t>Post ASCT</a:t>
                      </a:r>
                    </a:p>
                  </a:txBody>
                  <a:tcPr/>
                </a:tc>
                <a:tc>
                  <a:txBody>
                    <a:bodyPr/>
                    <a:lstStyle/>
                    <a:p>
                      <a:pPr algn="ctr"/>
                      <a:r>
                        <a:rPr lang="en-GB" sz="1400" noProof="0"/>
                        <a:t>65</a:t>
                      </a:r>
                    </a:p>
                  </a:txBody>
                  <a:tcPr/>
                </a:tc>
                <a:tc>
                  <a:txBody>
                    <a:bodyPr/>
                    <a:lstStyle/>
                    <a:p>
                      <a:pPr algn="ctr"/>
                      <a:endParaRPr lang="en-GB" sz="1400" noProof="0"/>
                    </a:p>
                  </a:txBody>
                  <a:tcPr/>
                </a:tc>
                <a:tc>
                  <a:txBody>
                    <a:bodyPr/>
                    <a:lstStyle/>
                    <a:p>
                      <a:pPr algn="ctr"/>
                      <a:endParaRPr lang="en-GB" sz="1400" noProof="0" dirty="0"/>
                    </a:p>
                  </a:txBody>
                  <a:tcPr/>
                </a:tc>
                <a:tc>
                  <a:txBody>
                    <a:bodyPr/>
                    <a:lstStyle/>
                    <a:p>
                      <a:pPr algn="ctr"/>
                      <a:endParaRPr lang="en-GB" sz="1400" noProof="0" dirty="0"/>
                    </a:p>
                  </a:txBody>
                  <a:tcPr/>
                </a:tc>
                <a:extLst>
                  <a:ext uri="{0D108BD9-81ED-4DB2-BD59-A6C34878D82A}">
                    <a16:rowId xmlns:a16="http://schemas.microsoft.com/office/drawing/2014/main" val="285977360"/>
                  </a:ext>
                </a:extLst>
              </a:tr>
              <a:tr h="370840">
                <a:tc>
                  <a:txBody>
                    <a:bodyPr/>
                    <a:lstStyle/>
                    <a:p>
                      <a:pPr marL="133350" indent="0">
                        <a:tabLst/>
                      </a:pPr>
                      <a:r>
                        <a:rPr lang="en-GB" sz="1400" noProof="0" dirty="0"/>
                        <a:t>Post Dara-</a:t>
                      </a:r>
                      <a:r>
                        <a:rPr lang="en-GB" sz="1400" noProof="0" dirty="0" err="1"/>
                        <a:t>KRd</a:t>
                      </a:r>
                      <a:r>
                        <a:rPr lang="en-GB" sz="1400" noProof="0" dirty="0"/>
                        <a:t> consolidation</a:t>
                      </a:r>
                    </a:p>
                  </a:txBody>
                  <a:tcPr/>
                </a:tc>
                <a:tc>
                  <a:txBody>
                    <a:bodyPr/>
                    <a:lstStyle/>
                    <a:p>
                      <a:pPr algn="ctr"/>
                      <a:r>
                        <a:rPr lang="en-GB" sz="1400" noProof="0"/>
                        <a:t>80</a:t>
                      </a:r>
                    </a:p>
                  </a:txBody>
                  <a:tcPr/>
                </a:tc>
                <a:tc>
                  <a:txBody>
                    <a:bodyPr/>
                    <a:lstStyle/>
                    <a:p>
                      <a:pPr algn="ctr"/>
                      <a:endParaRPr lang="en-GB" sz="1400" noProof="0"/>
                    </a:p>
                  </a:txBody>
                  <a:tcPr/>
                </a:tc>
                <a:tc>
                  <a:txBody>
                    <a:bodyPr/>
                    <a:lstStyle/>
                    <a:p>
                      <a:pPr algn="ctr"/>
                      <a:endParaRPr lang="en-GB" sz="1400" noProof="0" dirty="0"/>
                    </a:p>
                  </a:txBody>
                  <a:tcPr/>
                </a:tc>
                <a:tc>
                  <a:txBody>
                    <a:bodyPr/>
                    <a:lstStyle/>
                    <a:p>
                      <a:pPr algn="ctr"/>
                      <a:endParaRPr lang="en-GB" sz="1400" noProof="0" dirty="0"/>
                    </a:p>
                  </a:txBody>
                  <a:tcPr/>
                </a:tc>
                <a:extLst>
                  <a:ext uri="{0D108BD9-81ED-4DB2-BD59-A6C34878D82A}">
                    <a16:rowId xmlns:a16="http://schemas.microsoft.com/office/drawing/2014/main" val="2113771073"/>
                  </a:ext>
                </a:extLst>
              </a:tr>
              <a:tr h="370840">
                <a:tc>
                  <a:txBody>
                    <a:bodyPr/>
                    <a:lstStyle/>
                    <a:p>
                      <a:pPr marL="133350" indent="0">
                        <a:tabLst/>
                      </a:pPr>
                      <a:r>
                        <a:rPr lang="en-GB" sz="1400" noProof="0" dirty="0"/>
                        <a:t>Confirmed MRD negative, entered MRD-SURE</a:t>
                      </a:r>
                    </a:p>
                  </a:txBody>
                  <a:tcPr/>
                </a:tc>
                <a:tc>
                  <a:txBody>
                    <a:bodyPr/>
                    <a:lstStyle/>
                    <a:p>
                      <a:pPr algn="ctr"/>
                      <a:r>
                        <a:rPr lang="en-GB" sz="1400" noProof="0"/>
                        <a:t>71</a:t>
                      </a:r>
                    </a:p>
                  </a:txBody>
                  <a:tcPr/>
                </a:tc>
                <a:tc>
                  <a:txBody>
                    <a:bodyPr/>
                    <a:lstStyle/>
                    <a:p>
                      <a:pPr algn="ctr"/>
                      <a:endParaRPr lang="en-GB" sz="1400" noProof="0"/>
                    </a:p>
                  </a:txBody>
                  <a:tcPr/>
                </a:tc>
                <a:tc>
                  <a:txBody>
                    <a:bodyPr/>
                    <a:lstStyle/>
                    <a:p>
                      <a:pPr algn="ctr"/>
                      <a:endParaRPr lang="en-GB" sz="1400" noProof="0"/>
                    </a:p>
                  </a:txBody>
                  <a:tcPr/>
                </a:tc>
                <a:tc>
                  <a:txBody>
                    <a:bodyPr/>
                    <a:lstStyle/>
                    <a:p>
                      <a:pPr algn="ctr"/>
                      <a:endParaRPr lang="en-GB" sz="1400" noProof="0" dirty="0"/>
                    </a:p>
                  </a:txBody>
                  <a:tcPr/>
                </a:tc>
                <a:extLst>
                  <a:ext uri="{0D108BD9-81ED-4DB2-BD59-A6C34878D82A}">
                    <a16:rowId xmlns:a16="http://schemas.microsoft.com/office/drawing/2014/main" val="2805043153"/>
                  </a:ext>
                </a:extLst>
              </a:tr>
              <a:tr h="370840">
                <a:tc>
                  <a:txBody>
                    <a:bodyPr/>
                    <a:lstStyle/>
                    <a:p>
                      <a:r>
                        <a:rPr lang="en-GB" sz="1400" noProof="0" dirty="0"/>
                        <a:t>MRD &lt;10</a:t>
                      </a:r>
                      <a:r>
                        <a:rPr lang="en-GB" sz="1400" baseline="30000" noProof="0" dirty="0"/>
                        <a:t>-6</a:t>
                      </a:r>
                    </a:p>
                  </a:txBody>
                  <a:tcPr/>
                </a:tc>
                <a:tc>
                  <a:txBody>
                    <a:bodyPr/>
                    <a:lstStyle/>
                    <a:p>
                      <a:pPr algn="ctr"/>
                      <a:r>
                        <a:rPr lang="en-GB" sz="1400" noProof="0"/>
                        <a:t>65</a:t>
                      </a:r>
                    </a:p>
                  </a:txBody>
                  <a:tcPr/>
                </a:tc>
                <a:tc>
                  <a:txBody>
                    <a:bodyPr/>
                    <a:lstStyle/>
                    <a:p>
                      <a:pPr algn="ctr"/>
                      <a:r>
                        <a:rPr lang="en-GB" sz="1400" noProof="0"/>
                        <a:t>62</a:t>
                      </a:r>
                    </a:p>
                  </a:txBody>
                  <a:tcPr/>
                </a:tc>
                <a:tc>
                  <a:txBody>
                    <a:bodyPr/>
                    <a:lstStyle/>
                    <a:p>
                      <a:pPr algn="ctr"/>
                      <a:r>
                        <a:rPr lang="en-GB" sz="1400" noProof="0"/>
                        <a:t>73</a:t>
                      </a:r>
                    </a:p>
                  </a:txBody>
                  <a:tcPr/>
                </a:tc>
                <a:tc>
                  <a:txBody>
                    <a:bodyPr/>
                    <a:lstStyle/>
                    <a:p>
                      <a:pPr algn="ctr"/>
                      <a:r>
                        <a:rPr lang="en-GB" sz="1400" noProof="0" dirty="0"/>
                        <a:t>58</a:t>
                      </a:r>
                    </a:p>
                  </a:txBody>
                  <a:tcPr/>
                </a:tc>
                <a:extLst>
                  <a:ext uri="{0D108BD9-81ED-4DB2-BD59-A6C34878D82A}">
                    <a16:rowId xmlns:a16="http://schemas.microsoft.com/office/drawing/2014/main" val="1291943124"/>
                  </a:ext>
                </a:extLst>
              </a:tr>
            </a:tbl>
          </a:graphicData>
        </a:graphic>
      </p:graphicFrame>
    </p:spTree>
    <p:extLst>
      <p:ext uri="{BB962C8B-B14F-4D97-AF65-F5344CB8AC3E}">
        <p14:creationId xmlns:p14="http://schemas.microsoft.com/office/powerpoint/2010/main" val="97412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9335FA9F-07C0-4541-A7E6-B75F2CC18785}"/>
              </a:ext>
            </a:extLst>
          </p:cNvPr>
          <p:cNvGraphicFramePr>
            <a:graphicFrameLocks noGrp="1"/>
          </p:cNvGraphicFramePr>
          <p:nvPr>
            <p:ph sz="quarter" idx="12"/>
            <p:extLst>
              <p:ext uri="{D42A27DB-BD31-4B8C-83A1-F6EECF244321}">
                <p14:modId xmlns:p14="http://schemas.microsoft.com/office/powerpoint/2010/main" val="2068441204"/>
              </p:ext>
            </p:extLst>
          </p:nvPr>
        </p:nvGraphicFramePr>
        <p:xfrm>
          <a:off x="620184" y="1425677"/>
          <a:ext cx="10963200" cy="4525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C9E20CDF-40E7-0D4D-B363-FFBF8BBA0013}"/>
              </a:ext>
            </a:extLst>
          </p:cNvPr>
          <p:cNvSpPr>
            <a:spLocks noGrp="1"/>
          </p:cNvSpPr>
          <p:nvPr>
            <p:ph type="title"/>
          </p:nvPr>
        </p:nvSpPr>
        <p:spPr/>
        <p:txBody>
          <a:bodyPr/>
          <a:lstStyle/>
          <a:p>
            <a:r>
              <a:rPr lang="en-GB" dirty="0"/>
              <a:t>Author’s conclusions and </a:t>
            </a:r>
            <a:br>
              <a:rPr lang="en-GB" dirty="0"/>
            </a:br>
            <a:r>
              <a:rPr lang="en-GB" dirty="0"/>
              <a:t>Clinical interpretation</a:t>
            </a:r>
          </a:p>
        </p:txBody>
      </p:sp>
      <p:sp>
        <p:nvSpPr>
          <p:cNvPr id="4" name="Tijdelijke aanduiding voor dianummer 3">
            <a:extLst>
              <a:ext uri="{FF2B5EF4-FFF2-40B4-BE49-F238E27FC236}">
                <a16:creationId xmlns:a16="http://schemas.microsoft.com/office/drawing/2014/main" id="{0359BCC4-7AE6-674C-96F7-4194FF876602}"/>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
        <p:nvSpPr>
          <p:cNvPr id="5" name="Tijdelijke aanduiding voor inhoud 4">
            <a:extLst>
              <a:ext uri="{FF2B5EF4-FFF2-40B4-BE49-F238E27FC236}">
                <a16:creationId xmlns:a16="http://schemas.microsoft.com/office/drawing/2014/main" id="{5AF9BC3A-7D5F-8543-ADD9-241A35E0AC93}"/>
              </a:ext>
            </a:extLst>
          </p:cNvPr>
          <p:cNvSpPr>
            <a:spLocks noGrp="1"/>
          </p:cNvSpPr>
          <p:nvPr>
            <p:ph sz="quarter" idx="15"/>
          </p:nvPr>
        </p:nvSpPr>
        <p:spPr>
          <a:xfrm>
            <a:off x="620183" y="6356351"/>
            <a:ext cx="9375463" cy="365125"/>
          </a:xfrm>
        </p:spPr>
        <p:txBody>
          <a:bodyPr/>
          <a:lstStyle/>
          <a:p>
            <a:r>
              <a:rPr lang="en-GB" dirty="0"/>
              <a:t>ASCT, autologous transplantation; MRD, minimal residual disease; NDMM, newly diagnosed multiple myeloma</a:t>
            </a:r>
            <a:br>
              <a:rPr lang="en-GB" dirty="0"/>
            </a:br>
            <a:r>
              <a:rPr lang="en-GB" dirty="0"/>
              <a:t>Costa L, et al. IMW 2021. Abstract #OAB-051</a:t>
            </a:r>
          </a:p>
        </p:txBody>
      </p:sp>
    </p:spTree>
    <p:extLst>
      <p:ext uri="{BB962C8B-B14F-4D97-AF65-F5344CB8AC3E}">
        <p14:creationId xmlns:p14="http://schemas.microsoft.com/office/powerpoint/2010/main" val="340017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6636D-EF47-CC4E-93C5-AEF820F20E50}"/>
              </a:ext>
            </a:extLst>
          </p:cNvPr>
          <p:cNvSpPr>
            <a:spLocks noGrp="1"/>
          </p:cNvSpPr>
          <p:nvPr>
            <p:ph type="title"/>
          </p:nvPr>
        </p:nvSpPr>
        <p:spPr/>
        <p:txBody>
          <a:bodyPr/>
          <a:lstStyle/>
          <a:p>
            <a:r>
              <a:rPr lang="en-GB" dirty="0"/>
              <a:t>Relapsed/refractory</a:t>
            </a:r>
            <a:br>
              <a:rPr lang="en-GB" dirty="0"/>
            </a:br>
            <a:r>
              <a:rPr lang="en-GB" dirty="0"/>
              <a:t>multiple myeloma</a:t>
            </a:r>
          </a:p>
        </p:txBody>
      </p:sp>
      <p:sp>
        <p:nvSpPr>
          <p:cNvPr id="3" name="Tijdelijke aanduiding voor dianummer 2">
            <a:extLst>
              <a:ext uri="{FF2B5EF4-FFF2-40B4-BE49-F238E27FC236}">
                <a16:creationId xmlns:a16="http://schemas.microsoft.com/office/drawing/2014/main" id="{F422E5E4-9E89-3549-B8D5-C2A76C6494B6}"/>
              </a:ext>
            </a:extLst>
          </p:cNvPr>
          <p:cNvSpPr>
            <a:spLocks noGrp="1"/>
          </p:cNvSpPr>
          <p:nvPr>
            <p:ph type="sldNum" sz="quarter" idx="4"/>
          </p:nvPr>
        </p:nvSpPr>
        <p:spPr/>
        <p:txBody>
          <a:bodyPr/>
          <a:lstStyle/>
          <a:p>
            <a:fld id="{FCE43C0F-8A7B-3A4B-9DB5-B3472E36E833}" type="slidenum">
              <a:rPr lang="en-GB" smtClean="0"/>
              <a:pPr/>
              <a:t>13</a:t>
            </a:fld>
            <a:endParaRPr lang="en-GB"/>
          </a:p>
        </p:txBody>
      </p:sp>
    </p:spTree>
    <p:extLst>
      <p:ext uri="{BB962C8B-B14F-4D97-AF65-F5344CB8AC3E}">
        <p14:creationId xmlns:p14="http://schemas.microsoft.com/office/powerpoint/2010/main" val="372375586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E1A79-0116-B045-BD60-9D3F21E83DD6}"/>
              </a:ext>
            </a:extLst>
          </p:cNvPr>
          <p:cNvSpPr>
            <a:spLocks noGrp="1"/>
          </p:cNvSpPr>
          <p:nvPr>
            <p:ph type="title"/>
          </p:nvPr>
        </p:nvSpPr>
        <p:spPr/>
        <p:txBody>
          <a:bodyPr>
            <a:normAutofit/>
          </a:bodyPr>
          <a:lstStyle/>
          <a:p>
            <a:r>
              <a:rPr lang="en-GB" dirty="0"/>
              <a:t>Updated results from CARTITUDE-1: </a:t>
            </a:r>
            <a:br>
              <a:rPr lang="en-GB" dirty="0"/>
            </a:br>
            <a:r>
              <a:rPr lang="en-GB" dirty="0" err="1"/>
              <a:t>Cilta-cel</a:t>
            </a:r>
            <a:r>
              <a:rPr lang="en-GB" dirty="0"/>
              <a:t>, A BCMA-directed CAR-T therapy, </a:t>
            </a:r>
            <a:br>
              <a:rPr lang="en-GB" dirty="0"/>
            </a:br>
            <a:r>
              <a:rPr lang="en-GB" dirty="0"/>
              <a:t>in RRMM</a:t>
            </a:r>
            <a:br>
              <a:rPr lang="en-GB" dirty="0"/>
            </a:br>
            <a:br>
              <a:rPr lang="en-GB" dirty="0"/>
            </a:br>
            <a:r>
              <a:rPr lang="en-GB" sz="2200" cap="none" dirty="0"/>
              <a:t>Jagannath S, et al. </a:t>
            </a:r>
            <a:br>
              <a:rPr lang="en-GB" sz="2200" cap="none" dirty="0"/>
            </a:br>
            <a:r>
              <a:rPr lang="en-GB" sz="2200" cap="none" dirty="0"/>
              <a:t>IMW 2021. Abstract #OAB-024. Oral presentation</a:t>
            </a:r>
            <a:br>
              <a:rPr lang="en-GB" sz="2200" cap="none" dirty="0"/>
            </a:br>
            <a:r>
              <a:rPr lang="en-GB" sz="2200" cap="none" dirty="0"/>
              <a:t> </a:t>
            </a:r>
            <a:endParaRPr lang="en-GB" sz="2200" dirty="0"/>
          </a:p>
        </p:txBody>
      </p:sp>
      <p:sp>
        <p:nvSpPr>
          <p:cNvPr id="4" name="Tijdelijke aanduiding voor dianummer 3">
            <a:extLst>
              <a:ext uri="{FF2B5EF4-FFF2-40B4-BE49-F238E27FC236}">
                <a16:creationId xmlns:a16="http://schemas.microsoft.com/office/drawing/2014/main" id="{EED33E0A-2F6D-3746-B543-08A26E55DEAA}"/>
              </a:ext>
            </a:extLst>
          </p:cNvPr>
          <p:cNvSpPr>
            <a:spLocks noGrp="1"/>
          </p:cNvSpPr>
          <p:nvPr>
            <p:ph type="sldNum" sz="quarter" idx="4"/>
          </p:nvPr>
        </p:nvSpPr>
        <p:spPr/>
        <p:txBody>
          <a:bodyPr/>
          <a:lstStyle/>
          <a:p>
            <a:fld id="{FCE43C0F-8A7B-3A4B-9DB5-B3472E36E833}" type="slidenum">
              <a:rPr lang="en-GB" smtClean="0"/>
              <a:pPr/>
              <a:t>14</a:t>
            </a:fld>
            <a:endParaRPr lang="en-GB"/>
          </a:p>
        </p:txBody>
      </p:sp>
      <p:sp>
        <p:nvSpPr>
          <p:cNvPr id="6" name="Tijdelijke aanduiding voor inhoud 6">
            <a:extLst>
              <a:ext uri="{FF2B5EF4-FFF2-40B4-BE49-F238E27FC236}">
                <a16:creationId xmlns:a16="http://schemas.microsoft.com/office/drawing/2014/main" id="{755124AC-A2F2-AE4E-97F6-AC0D94EAFC65}"/>
              </a:ext>
            </a:extLst>
          </p:cNvPr>
          <p:cNvSpPr txBox="1">
            <a:spLocks/>
          </p:cNvSpPr>
          <p:nvPr/>
        </p:nvSpPr>
        <p:spPr>
          <a:xfrm>
            <a:off x="620184" y="6356351"/>
            <a:ext cx="9900332" cy="365125"/>
          </a:xfrm>
          <a:prstGeom prst="rect">
            <a:avLst/>
          </a:prstGeom>
        </p:spPr>
        <p:txBody>
          <a:bodyPr vert="horz" lIns="0" tIns="0" rIns="0" bIns="0" rtlCol="0" anchor="ctr" anchorCtr="0">
            <a:noAutofit/>
          </a:bodyPr>
          <a:lstStyle>
            <a:lvl1pPr indent="0">
              <a:spcBef>
                <a:spcPts val="1200"/>
              </a:spcBef>
              <a:buClr>
                <a:schemeClr val="accent1"/>
              </a:buClr>
              <a:buFont typeface="Arial"/>
              <a:buNone/>
              <a:defRPr sz="1200" b="0" i="0">
                <a:solidFill>
                  <a:srgbClr val="5D8298"/>
                </a:solidFill>
                <a:latin typeface="Calibri" panose="020F0502020204030204" pitchFamily="34" charset="0"/>
                <a:cs typeface="Calibri" panose="020F0502020204030204" pitchFamily="34" charset="0"/>
              </a:defRPr>
            </a:lvl1pPr>
            <a:lvl2pPr indent="0">
              <a:spcBef>
                <a:spcPts val="600"/>
              </a:spcBef>
              <a:buClr>
                <a:schemeClr val="accent1"/>
              </a:buClr>
              <a:buFont typeface="Lucida Grande"/>
              <a:buNone/>
              <a:defRPr sz="1200" b="0" i="0">
                <a:solidFill>
                  <a:srgbClr val="5D8298"/>
                </a:solidFill>
                <a:latin typeface="PT Sans Narrow"/>
                <a:cs typeface="PT Sans Narrow"/>
              </a:defRPr>
            </a:lvl2pPr>
            <a:lvl3pPr indent="0">
              <a:spcBef>
                <a:spcPts val="400"/>
              </a:spcBef>
              <a:buClr>
                <a:schemeClr val="accent1"/>
              </a:buClr>
              <a:buFont typeface="Arial"/>
              <a:buNone/>
              <a:defRPr sz="1200" b="0" i="0">
                <a:solidFill>
                  <a:srgbClr val="5D8298"/>
                </a:solidFill>
                <a:latin typeface="PT Sans Narrow"/>
                <a:cs typeface="PT Sans Narrow"/>
              </a:defRPr>
            </a:lvl3pPr>
            <a:lvl4pPr indent="0">
              <a:spcBef>
                <a:spcPts val="0"/>
              </a:spcBef>
              <a:buClr>
                <a:schemeClr val="accent1"/>
              </a:buClr>
              <a:buFont typeface="Arial"/>
              <a:buNone/>
              <a:defRPr sz="1200" b="0" i="0">
                <a:solidFill>
                  <a:srgbClr val="5D8298"/>
                </a:solidFill>
                <a:latin typeface="PT Sans Narrow"/>
                <a:cs typeface="PT Sans Narrow"/>
              </a:defRPr>
            </a:lvl4pPr>
            <a:lvl5pPr indent="0">
              <a:spcBef>
                <a:spcPts val="0"/>
              </a:spcBef>
              <a:buClr>
                <a:schemeClr val="accent1"/>
              </a:buClr>
              <a:buFont typeface="Arial"/>
              <a:buNone/>
              <a:defRPr sz="1200" b="0" i="0">
                <a:solidFill>
                  <a:srgbClr val="5D8298"/>
                </a:solidFill>
                <a:latin typeface="PT Sans Narrow"/>
                <a:cs typeface="PT Sans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t> </a:t>
            </a:r>
            <a:r>
              <a:rPr lang="en-GB" dirty="0">
                <a:solidFill>
                  <a:schemeClr val="bg1"/>
                </a:solidFill>
              </a:rPr>
              <a:t>BCMA, B-cell maturation antigen; CAR-T, chimeric antigen receptor T-cell; </a:t>
            </a:r>
            <a:r>
              <a:rPr lang="en-GB" dirty="0" err="1">
                <a:solidFill>
                  <a:schemeClr val="bg1"/>
                </a:solidFill>
              </a:rPr>
              <a:t>cilta-cel</a:t>
            </a:r>
            <a:r>
              <a:rPr lang="en-GB" dirty="0">
                <a:solidFill>
                  <a:schemeClr val="bg1"/>
                </a:solidFill>
              </a:rPr>
              <a:t>, </a:t>
            </a:r>
            <a:r>
              <a:rPr lang="en-GB" dirty="0" err="1">
                <a:solidFill>
                  <a:schemeClr val="bg1"/>
                </a:solidFill>
              </a:rPr>
              <a:t>ciltacabtagene</a:t>
            </a:r>
            <a:r>
              <a:rPr lang="en-GB" dirty="0">
                <a:solidFill>
                  <a:schemeClr val="bg1"/>
                </a:solidFill>
              </a:rPr>
              <a:t> </a:t>
            </a:r>
            <a:r>
              <a:rPr lang="en-GB" dirty="0" err="1">
                <a:solidFill>
                  <a:schemeClr val="bg1"/>
                </a:solidFill>
              </a:rPr>
              <a:t>autoleucel</a:t>
            </a:r>
            <a:r>
              <a:rPr lang="en-GB" dirty="0">
                <a:solidFill>
                  <a:schemeClr val="bg1"/>
                </a:solidFill>
              </a:rPr>
              <a:t>; RRMM, relapsed/refractory multiple myeloma</a:t>
            </a:r>
          </a:p>
        </p:txBody>
      </p:sp>
    </p:spTree>
    <p:extLst>
      <p:ext uri="{BB962C8B-B14F-4D97-AF65-F5344CB8AC3E}">
        <p14:creationId xmlns:p14="http://schemas.microsoft.com/office/powerpoint/2010/main" val="309116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92A9F7C-FBD8-2C42-9E71-5D23D2633E68}"/>
              </a:ext>
            </a:extLst>
          </p:cNvPr>
          <p:cNvSpPr>
            <a:spLocks noGrp="1"/>
          </p:cNvSpPr>
          <p:nvPr>
            <p:ph type="body" idx="1"/>
          </p:nvPr>
        </p:nvSpPr>
        <p:spPr>
          <a:xfrm>
            <a:off x="609600" y="771574"/>
            <a:ext cx="10972800" cy="703262"/>
          </a:xfrm>
        </p:spPr>
        <p:txBody>
          <a:bodyPr>
            <a:normAutofit/>
          </a:bodyPr>
          <a:lstStyle/>
          <a:p>
            <a:r>
              <a:rPr lang="en-GB" dirty="0"/>
              <a:t>CARTITUDE-1: Phase 1b/2 study of </a:t>
            </a:r>
            <a:r>
              <a:rPr lang="en-GB" dirty="0" err="1"/>
              <a:t>cilta-cel</a:t>
            </a:r>
            <a:r>
              <a:rPr lang="en-GB" dirty="0"/>
              <a:t> in RRMM</a:t>
            </a:r>
          </a:p>
        </p:txBody>
      </p:sp>
      <p:sp>
        <p:nvSpPr>
          <p:cNvPr id="6" name="Tijdelijke aanduiding voor inhoud 5">
            <a:extLst>
              <a:ext uri="{FF2B5EF4-FFF2-40B4-BE49-F238E27FC236}">
                <a16:creationId xmlns:a16="http://schemas.microsoft.com/office/drawing/2014/main" id="{8F923DC5-44A8-5F4E-8AEE-56B34791B9D8}"/>
              </a:ext>
            </a:extLst>
          </p:cNvPr>
          <p:cNvSpPr>
            <a:spLocks noGrp="1"/>
          </p:cNvSpPr>
          <p:nvPr>
            <p:ph sz="quarter" idx="12"/>
          </p:nvPr>
        </p:nvSpPr>
        <p:spPr>
          <a:xfrm>
            <a:off x="620713" y="1427213"/>
            <a:ext cx="9142719" cy="4522737"/>
          </a:xfrm>
        </p:spPr>
        <p:txBody>
          <a:bodyPr>
            <a:normAutofit lnSpcReduction="10000"/>
          </a:bodyPr>
          <a:lstStyle/>
          <a:p>
            <a:r>
              <a:rPr lang="en-GB" dirty="0" err="1"/>
              <a:t>Ciltacabtagene</a:t>
            </a:r>
            <a:r>
              <a:rPr lang="en-GB" dirty="0"/>
              <a:t> </a:t>
            </a:r>
            <a:r>
              <a:rPr lang="en-GB" dirty="0" err="1"/>
              <a:t>autoleucel</a:t>
            </a:r>
            <a:r>
              <a:rPr lang="en-GB" dirty="0"/>
              <a:t> (</a:t>
            </a:r>
            <a:r>
              <a:rPr lang="en-GB" dirty="0" err="1"/>
              <a:t>cilta-cel</a:t>
            </a:r>
            <a:r>
              <a:rPr lang="en-GB" dirty="0"/>
              <a:t>) is a </a:t>
            </a:r>
            <a:r>
              <a:rPr lang="en-GB" b="1" dirty="0">
                <a:solidFill>
                  <a:schemeClr val="accent1"/>
                </a:solidFill>
              </a:rPr>
              <a:t>CAR-T cell therapy </a:t>
            </a:r>
            <a:r>
              <a:rPr lang="en-GB" dirty="0"/>
              <a:t>with two BCMA-targeting single-domain antibodies</a:t>
            </a:r>
          </a:p>
          <a:p>
            <a:pPr lvl="1"/>
            <a:r>
              <a:rPr lang="en-GB" dirty="0">
                <a:solidFill>
                  <a:schemeClr val="tx2"/>
                </a:solidFill>
              </a:rPr>
              <a:t>Eligible patients received ≥3 prior regimens </a:t>
            </a:r>
            <a:br>
              <a:rPr lang="en-GB" dirty="0">
                <a:solidFill>
                  <a:schemeClr val="tx2"/>
                </a:solidFill>
              </a:rPr>
            </a:br>
            <a:r>
              <a:rPr lang="en-GB" dirty="0">
                <a:solidFill>
                  <a:schemeClr val="tx2"/>
                </a:solidFill>
              </a:rPr>
              <a:t>(or PI and </a:t>
            </a:r>
            <a:r>
              <a:rPr lang="en-GB" dirty="0" err="1">
                <a:solidFill>
                  <a:schemeClr val="tx2"/>
                </a:solidFill>
              </a:rPr>
              <a:t>IMiD</a:t>
            </a:r>
            <a:r>
              <a:rPr lang="en-GB" dirty="0">
                <a:solidFill>
                  <a:schemeClr val="tx2"/>
                </a:solidFill>
              </a:rPr>
              <a:t> refractory) and received an anti-CD38 antibody</a:t>
            </a:r>
          </a:p>
          <a:p>
            <a:endParaRPr lang="en-GB" b="1" dirty="0">
              <a:solidFill>
                <a:schemeClr val="accent1"/>
              </a:solidFill>
            </a:endParaRPr>
          </a:p>
          <a:p>
            <a:r>
              <a:rPr lang="en-GB" b="1" dirty="0">
                <a:solidFill>
                  <a:schemeClr val="accent1"/>
                </a:solidFill>
              </a:rPr>
              <a:t>CARTITUDE-1 primary objectives:</a:t>
            </a:r>
          </a:p>
          <a:p>
            <a:pPr lvl="1"/>
            <a:r>
              <a:rPr lang="en-GB" dirty="0"/>
              <a:t>Phase 1b: safety and RP2D</a:t>
            </a:r>
          </a:p>
          <a:p>
            <a:pPr lvl="1"/>
            <a:r>
              <a:rPr lang="en-GB" dirty="0"/>
              <a:t>Phase 2: efficacy</a:t>
            </a:r>
          </a:p>
          <a:p>
            <a:r>
              <a:rPr lang="en-GB" dirty="0"/>
              <a:t>Results after </a:t>
            </a:r>
            <a:r>
              <a:rPr lang="en-GB" sz="2100" dirty="0"/>
              <a:t>median </a:t>
            </a:r>
            <a:r>
              <a:rPr lang="en-GB" b="1" dirty="0">
                <a:solidFill>
                  <a:schemeClr val="accent1"/>
                </a:solidFill>
              </a:rPr>
              <a:t>follow-up of 18 months</a:t>
            </a:r>
          </a:p>
          <a:p>
            <a:pPr marL="0" indent="0">
              <a:buNone/>
            </a:pPr>
            <a:endParaRPr lang="en-GB" dirty="0"/>
          </a:p>
          <a:p>
            <a:r>
              <a:rPr lang="en-GB" b="1" dirty="0">
                <a:solidFill>
                  <a:schemeClr val="accent1"/>
                </a:solidFill>
              </a:rPr>
              <a:t>Heavily pre-treated patients (N=97)</a:t>
            </a:r>
          </a:p>
          <a:p>
            <a:pPr lvl="1"/>
            <a:r>
              <a:rPr lang="en-GB" dirty="0"/>
              <a:t>Median of 6 prior lines of therapy</a:t>
            </a:r>
          </a:p>
        </p:txBody>
      </p:sp>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a:xfrm>
            <a:off x="619200" y="246566"/>
            <a:ext cx="8740800" cy="807285"/>
          </a:xfrm>
        </p:spPr>
        <p:txBody>
          <a:bodyPr/>
          <a:lstStyle/>
          <a:p>
            <a:r>
              <a:rPr lang="nl-NL" dirty="0"/>
              <a:t>Background </a:t>
            </a:r>
            <a:r>
              <a:rPr lang="nl-NL" dirty="0" err="1"/>
              <a:t>and</a:t>
            </a:r>
            <a:r>
              <a:rPr lang="nl-NL" dirty="0"/>
              <a:t> </a:t>
            </a:r>
            <a:r>
              <a:rPr lang="nl-NL" dirty="0" err="1"/>
              <a:t>study</a:t>
            </a:r>
            <a:r>
              <a:rPr lang="nl-NL" dirty="0"/>
              <a:t> design</a:t>
            </a: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a:xfrm>
            <a:off x="10800523" y="6428359"/>
            <a:ext cx="781877" cy="365125"/>
          </a:xfrm>
        </p:spPr>
        <p:txBody>
          <a:bodyPr/>
          <a:lstStyle/>
          <a:p>
            <a:fld id="{FCE43C0F-8A7B-3A4B-9DB5-B3472E36E833}" type="slidenum">
              <a:rPr lang="nl-NL" smtClean="0"/>
              <a:pPr/>
              <a:t>15</a:t>
            </a:fld>
            <a:endParaRPr lang="nl-NL"/>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4" y="6356351"/>
            <a:ext cx="10835216" cy="365125"/>
          </a:xfrm>
        </p:spPr>
        <p:txBody>
          <a:bodyPr/>
          <a:lstStyle/>
          <a:p>
            <a:r>
              <a:rPr lang="en-GB" sz="1100" dirty="0"/>
              <a:t>BCMA, B-cell maturation antigen; CAR, chimeric antigen receptor; </a:t>
            </a:r>
            <a:r>
              <a:rPr lang="en-GB" sz="1100" dirty="0" err="1"/>
              <a:t>cilta-cel</a:t>
            </a:r>
            <a:r>
              <a:rPr lang="en-GB" sz="1100" dirty="0"/>
              <a:t>, </a:t>
            </a:r>
            <a:r>
              <a:rPr lang="en-GB" sz="1100" dirty="0" err="1"/>
              <a:t>ciltacabtagene</a:t>
            </a:r>
            <a:r>
              <a:rPr lang="en-GB" sz="1100" dirty="0"/>
              <a:t> </a:t>
            </a:r>
            <a:r>
              <a:rPr lang="en-GB" sz="1100" dirty="0" err="1"/>
              <a:t>autoleucel</a:t>
            </a:r>
            <a:r>
              <a:rPr lang="en-GB" sz="1100" dirty="0"/>
              <a:t>; Cy, cyclophosphamide; Flu, fludarabine; </a:t>
            </a:r>
            <a:r>
              <a:rPr lang="en-GB" sz="1100" dirty="0" err="1"/>
              <a:t>IMiD</a:t>
            </a:r>
            <a:r>
              <a:rPr lang="en-GB" sz="1100" dirty="0"/>
              <a:t>, </a:t>
            </a:r>
            <a:r>
              <a:rPr lang="en-GB" sz="1100" dirty="0">
                <a:solidFill>
                  <a:schemeClr val="tx2"/>
                </a:solidFill>
              </a:rPr>
              <a:t>immunomodulatory drug; </a:t>
            </a:r>
            <a:r>
              <a:rPr lang="en-GB" sz="1100" dirty="0"/>
              <a:t>MM, multiple myeloma; PD, </a:t>
            </a:r>
            <a:r>
              <a:rPr lang="en-US" sz="1100" dirty="0"/>
              <a:t>pharmacodynamic; PI, </a:t>
            </a:r>
            <a:r>
              <a:rPr lang="en-GB" sz="1100" dirty="0">
                <a:solidFill>
                  <a:schemeClr val="tx2"/>
                </a:solidFill>
              </a:rPr>
              <a:t>proteasome inhibitor; </a:t>
            </a:r>
            <a:r>
              <a:rPr lang="en-US" sz="1100" dirty="0"/>
              <a:t>PK, pharmacokinetic; </a:t>
            </a:r>
            <a:r>
              <a:rPr lang="en-GB" sz="1100" dirty="0"/>
              <a:t>RP2D,</a:t>
            </a:r>
            <a:r>
              <a:rPr lang="en-US" sz="1100" dirty="0"/>
              <a:t> recommended phase 2 dose; </a:t>
            </a:r>
            <a:r>
              <a:rPr lang="en-GB" sz="1100" dirty="0"/>
              <a:t>RRMM, relapsed/refractory multiple myeloma</a:t>
            </a:r>
            <a:endParaRPr lang="en-GB" sz="1100" strike="sngStrike" dirty="0">
              <a:solidFill>
                <a:srgbClr val="FF0000"/>
              </a:solidFill>
            </a:endParaRPr>
          </a:p>
          <a:p>
            <a:pPr>
              <a:spcBef>
                <a:spcPts val="0"/>
              </a:spcBef>
            </a:pPr>
            <a:r>
              <a:rPr lang="en-GB" sz="1100" dirty="0"/>
              <a:t>Jagannath S, et al. IMW 2021. Abstract #OAB-024; Clinicaltrials.gov </a:t>
            </a:r>
            <a:r>
              <a:rPr lang="nl-NL" sz="1100" dirty="0"/>
              <a:t>NCT03548207</a:t>
            </a:r>
            <a:endParaRPr lang="en-GB" sz="1100" dirty="0"/>
          </a:p>
        </p:txBody>
      </p:sp>
      <p:sp>
        <p:nvSpPr>
          <p:cNvPr id="11" name="TextBox 10">
            <a:extLst>
              <a:ext uri="{FF2B5EF4-FFF2-40B4-BE49-F238E27FC236}">
                <a16:creationId xmlns:a16="http://schemas.microsoft.com/office/drawing/2014/main" id="{38E5AB8D-8792-0041-B902-2F06AC32054A}"/>
              </a:ext>
            </a:extLst>
          </p:cNvPr>
          <p:cNvSpPr txBox="1"/>
          <p:nvPr/>
        </p:nvSpPr>
        <p:spPr bwMode="auto">
          <a:xfrm>
            <a:off x="7644313" y="1993739"/>
            <a:ext cx="2743676" cy="324000"/>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Screening (28 days)</a:t>
            </a:r>
            <a:endParaRPr lang="en-GB" altLang="zh-CN" sz="1400" b="0" kern="0"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CB9BB04-8E68-1844-BB45-A01F1657CBD5}"/>
              </a:ext>
            </a:extLst>
          </p:cNvPr>
          <p:cNvSpPr txBox="1"/>
          <p:nvPr/>
        </p:nvSpPr>
        <p:spPr bwMode="auto">
          <a:xfrm>
            <a:off x="7644313" y="2488613"/>
            <a:ext cx="2743676" cy="324000"/>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Apheresis</a:t>
            </a:r>
            <a:endParaRPr lang="en-GB" altLang="zh-CN" sz="1400" b="0" kern="0" dirty="0">
              <a:solidFill>
                <a:schemeClr val="bg1"/>
              </a:solidFill>
              <a:latin typeface="Calibri" panose="020F0502020204030204" pitchFamily="34" charset="0"/>
              <a:cs typeface="Calibri" panose="020F0502020204030204" pitchFamily="34" charset="0"/>
            </a:endParaRPr>
          </a:p>
        </p:txBody>
      </p:sp>
      <p:sp>
        <p:nvSpPr>
          <p:cNvPr id="16" name="Down Arrow 15">
            <a:extLst>
              <a:ext uri="{FF2B5EF4-FFF2-40B4-BE49-F238E27FC236}">
                <a16:creationId xmlns:a16="http://schemas.microsoft.com/office/drawing/2014/main" id="{0E6DAEE7-1CA5-1545-9CE3-B777B33CF734}"/>
              </a:ext>
            </a:extLst>
          </p:cNvPr>
          <p:cNvSpPr/>
          <p:nvPr/>
        </p:nvSpPr>
        <p:spPr>
          <a:xfrm>
            <a:off x="8830172" y="2337308"/>
            <a:ext cx="371959" cy="131736"/>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C327C02A-24B1-D446-BED3-18FC6502FBF9}"/>
              </a:ext>
            </a:extLst>
          </p:cNvPr>
          <p:cNvSpPr txBox="1"/>
          <p:nvPr/>
        </p:nvSpPr>
        <p:spPr bwMode="auto">
          <a:xfrm>
            <a:off x="7644313" y="2983487"/>
            <a:ext cx="2743676" cy="324000"/>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b="0" i="1" kern="0" dirty="0">
                <a:solidFill>
                  <a:schemeClr val="bg1"/>
                </a:solidFill>
                <a:latin typeface="Calibri" panose="020F0502020204030204" pitchFamily="34" charset="0"/>
                <a:cs typeface="Calibri" panose="020F0502020204030204" pitchFamily="34" charset="0"/>
              </a:rPr>
              <a:t>Bridging therapy (as needed)</a:t>
            </a:r>
          </a:p>
        </p:txBody>
      </p:sp>
      <p:sp>
        <p:nvSpPr>
          <p:cNvPr id="21" name="Down Arrow 20">
            <a:extLst>
              <a:ext uri="{FF2B5EF4-FFF2-40B4-BE49-F238E27FC236}">
                <a16:creationId xmlns:a16="http://schemas.microsoft.com/office/drawing/2014/main" id="{A081019A-E145-F040-8294-F2D13AFA1227}"/>
              </a:ext>
            </a:extLst>
          </p:cNvPr>
          <p:cNvSpPr/>
          <p:nvPr/>
        </p:nvSpPr>
        <p:spPr>
          <a:xfrm>
            <a:off x="8830172" y="2832182"/>
            <a:ext cx="371959" cy="131736"/>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46495BB4-7AB4-4846-A4F9-67B5E5DE5870}"/>
              </a:ext>
            </a:extLst>
          </p:cNvPr>
          <p:cNvSpPr txBox="1"/>
          <p:nvPr/>
        </p:nvSpPr>
        <p:spPr bwMode="auto">
          <a:xfrm>
            <a:off x="7644313" y="3478361"/>
            <a:ext cx="2743676" cy="324000"/>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Cy (300 mg/m</a:t>
            </a:r>
            <a:r>
              <a:rPr lang="en-GB" altLang="zh-CN" sz="1400" kern="0" baseline="30000" dirty="0">
                <a:solidFill>
                  <a:schemeClr val="bg1"/>
                </a:solidFill>
                <a:latin typeface="Calibri" panose="020F0502020204030204" pitchFamily="34" charset="0"/>
                <a:cs typeface="Calibri" panose="020F0502020204030204" pitchFamily="34" charset="0"/>
              </a:rPr>
              <a:t>2</a:t>
            </a:r>
            <a:r>
              <a:rPr lang="en-GB" altLang="zh-CN" sz="1400" kern="0" dirty="0">
                <a:solidFill>
                  <a:schemeClr val="bg1"/>
                </a:solidFill>
                <a:latin typeface="Calibri" panose="020F0502020204030204" pitchFamily="34" charset="0"/>
                <a:cs typeface="Calibri" panose="020F0502020204030204" pitchFamily="34" charset="0"/>
              </a:rPr>
              <a:t>) + Flu (30 mg/m</a:t>
            </a:r>
            <a:r>
              <a:rPr lang="en-GB" altLang="zh-CN" sz="1400" kern="0" baseline="30000" dirty="0">
                <a:solidFill>
                  <a:schemeClr val="bg1"/>
                </a:solidFill>
                <a:latin typeface="Calibri" panose="020F0502020204030204" pitchFamily="34" charset="0"/>
                <a:cs typeface="Calibri" panose="020F0502020204030204" pitchFamily="34" charset="0"/>
              </a:rPr>
              <a:t>2</a:t>
            </a:r>
            <a:r>
              <a:rPr lang="en-GB" altLang="zh-CN" sz="1400" kern="0" dirty="0">
                <a:solidFill>
                  <a:schemeClr val="bg1"/>
                </a:solidFill>
                <a:latin typeface="Calibri" panose="020F0502020204030204" pitchFamily="34" charset="0"/>
                <a:cs typeface="Calibri" panose="020F0502020204030204" pitchFamily="34" charset="0"/>
              </a:rPr>
              <a:t>)</a:t>
            </a:r>
          </a:p>
        </p:txBody>
      </p:sp>
      <p:sp>
        <p:nvSpPr>
          <p:cNvPr id="23" name="Down Arrow 22">
            <a:extLst>
              <a:ext uri="{FF2B5EF4-FFF2-40B4-BE49-F238E27FC236}">
                <a16:creationId xmlns:a16="http://schemas.microsoft.com/office/drawing/2014/main" id="{7A133DB6-7FCB-504E-B3C7-C4EBA4DE05B3}"/>
              </a:ext>
            </a:extLst>
          </p:cNvPr>
          <p:cNvSpPr/>
          <p:nvPr/>
        </p:nvSpPr>
        <p:spPr>
          <a:xfrm>
            <a:off x="8830172" y="3327056"/>
            <a:ext cx="371959" cy="131736"/>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B6B51E2C-5063-AB43-8CA6-B71F5D4CD8F7}"/>
              </a:ext>
            </a:extLst>
          </p:cNvPr>
          <p:cNvGrpSpPr/>
          <p:nvPr/>
        </p:nvGrpSpPr>
        <p:grpSpPr>
          <a:xfrm>
            <a:off x="7270247" y="1992987"/>
            <a:ext cx="311742" cy="323850"/>
            <a:chOff x="5793783" y="2085975"/>
            <a:chExt cx="311742" cy="323850"/>
          </a:xfrm>
        </p:grpSpPr>
        <p:sp>
          <p:nvSpPr>
            <p:cNvPr id="9" name="Rounded Rectangle 8">
              <a:extLst>
                <a:ext uri="{FF2B5EF4-FFF2-40B4-BE49-F238E27FC236}">
                  <a16:creationId xmlns:a16="http://schemas.microsoft.com/office/drawing/2014/main" id="{7C5EC98C-5D59-724E-A8D1-F43833D5D866}"/>
                </a:ext>
              </a:extLst>
            </p:cNvPr>
            <p:cNvSpPr/>
            <p:nvPr/>
          </p:nvSpPr>
          <p:spPr>
            <a:xfrm>
              <a:off x="5793783" y="2085975"/>
              <a:ext cx="311742" cy="323850"/>
            </a:xfrm>
            <a:prstGeom prst="round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4" name="Picture 2">
              <a:extLst>
                <a:ext uri="{FF2B5EF4-FFF2-40B4-BE49-F238E27FC236}">
                  <a16:creationId xmlns:a16="http://schemas.microsoft.com/office/drawing/2014/main" id="{1072D23D-E041-0F4E-97E0-19B46BFDF4AE}"/>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7294" t="22828" r="40461" b="73022"/>
            <a:stretch/>
          </p:blipFill>
          <p:spPr bwMode="auto">
            <a:xfrm>
              <a:off x="5825921" y="2112691"/>
              <a:ext cx="250070" cy="26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32">
            <a:extLst>
              <a:ext uri="{FF2B5EF4-FFF2-40B4-BE49-F238E27FC236}">
                <a16:creationId xmlns:a16="http://schemas.microsoft.com/office/drawing/2014/main" id="{A7CF49F4-EE8E-2D40-8621-A5DC9E2B600B}"/>
              </a:ext>
            </a:extLst>
          </p:cNvPr>
          <p:cNvGrpSpPr/>
          <p:nvPr/>
        </p:nvGrpSpPr>
        <p:grpSpPr>
          <a:xfrm>
            <a:off x="7270247" y="2498457"/>
            <a:ext cx="311742" cy="323850"/>
            <a:chOff x="5793783" y="2552700"/>
            <a:chExt cx="311742" cy="323850"/>
          </a:xfrm>
        </p:grpSpPr>
        <p:sp>
          <p:nvSpPr>
            <p:cNvPr id="28" name="Rounded Rectangle 27">
              <a:extLst>
                <a:ext uri="{FF2B5EF4-FFF2-40B4-BE49-F238E27FC236}">
                  <a16:creationId xmlns:a16="http://schemas.microsoft.com/office/drawing/2014/main" id="{DFD2F000-FD2C-3645-8027-FB3EC50327A6}"/>
                </a:ext>
              </a:extLst>
            </p:cNvPr>
            <p:cNvSpPr/>
            <p:nvPr/>
          </p:nvSpPr>
          <p:spPr>
            <a:xfrm>
              <a:off x="5793783" y="2552700"/>
              <a:ext cx="311742" cy="323850"/>
            </a:xfrm>
            <a:prstGeom prst="round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9" name="Picture 2">
              <a:extLst>
                <a:ext uri="{FF2B5EF4-FFF2-40B4-BE49-F238E27FC236}">
                  <a16:creationId xmlns:a16="http://schemas.microsoft.com/office/drawing/2014/main" id="{ADD32DD6-4B9A-CD4D-AB1D-7B723060BB9F}"/>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7294" t="30379" r="40461" b="65543"/>
            <a:stretch/>
          </p:blipFill>
          <p:spPr bwMode="auto">
            <a:xfrm>
              <a:off x="5825921" y="2589214"/>
              <a:ext cx="250070" cy="25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6" name="Group 35">
            <a:extLst>
              <a:ext uri="{FF2B5EF4-FFF2-40B4-BE49-F238E27FC236}">
                <a16:creationId xmlns:a16="http://schemas.microsoft.com/office/drawing/2014/main" id="{F1A8C2A0-E648-FC4E-9235-BCFCA7655182}"/>
              </a:ext>
            </a:extLst>
          </p:cNvPr>
          <p:cNvGrpSpPr/>
          <p:nvPr/>
        </p:nvGrpSpPr>
        <p:grpSpPr>
          <a:xfrm>
            <a:off x="7270247" y="3481201"/>
            <a:ext cx="311742" cy="323850"/>
            <a:chOff x="5793783" y="3003550"/>
            <a:chExt cx="311742" cy="323850"/>
          </a:xfrm>
        </p:grpSpPr>
        <p:sp>
          <p:nvSpPr>
            <p:cNvPr id="31" name="Rounded Rectangle 30">
              <a:extLst>
                <a:ext uri="{FF2B5EF4-FFF2-40B4-BE49-F238E27FC236}">
                  <a16:creationId xmlns:a16="http://schemas.microsoft.com/office/drawing/2014/main" id="{8E0FFE90-82BF-3F4B-9DA9-3816D4949A04}"/>
                </a:ext>
              </a:extLst>
            </p:cNvPr>
            <p:cNvSpPr/>
            <p:nvPr/>
          </p:nvSpPr>
          <p:spPr>
            <a:xfrm>
              <a:off x="5793783" y="3003550"/>
              <a:ext cx="311742" cy="323850"/>
            </a:xfrm>
            <a:prstGeom prst="round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2" name="Picture 2">
              <a:extLst>
                <a:ext uri="{FF2B5EF4-FFF2-40B4-BE49-F238E27FC236}">
                  <a16:creationId xmlns:a16="http://schemas.microsoft.com/office/drawing/2014/main" id="{AA32F864-57C4-9A4F-A8CC-6C3C7444D65B}"/>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7294" t="45372" r="40461" b="50803"/>
            <a:stretch/>
          </p:blipFill>
          <p:spPr bwMode="auto">
            <a:xfrm>
              <a:off x="5825921" y="3049589"/>
              <a:ext cx="250070" cy="23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9" name="Group 48">
            <a:extLst>
              <a:ext uri="{FF2B5EF4-FFF2-40B4-BE49-F238E27FC236}">
                <a16:creationId xmlns:a16="http://schemas.microsoft.com/office/drawing/2014/main" id="{7AAB2223-34F1-2D43-AC40-9C051F91EB12}"/>
              </a:ext>
            </a:extLst>
          </p:cNvPr>
          <p:cNvGrpSpPr/>
          <p:nvPr/>
        </p:nvGrpSpPr>
        <p:grpSpPr>
          <a:xfrm>
            <a:off x="7270247" y="4170068"/>
            <a:ext cx="311742" cy="323850"/>
            <a:chOff x="5793783" y="4247558"/>
            <a:chExt cx="311742" cy="323850"/>
          </a:xfrm>
        </p:grpSpPr>
        <p:sp>
          <p:nvSpPr>
            <p:cNvPr id="34" name="Rounded Rectangle 33">
              <a:extLst>
                <a:ext uri="{FF2B5EF4-FFF2-40B4-BE49-F238E27FC236}">
                  <a16:creationId xmlns:a16="http://schemas.microsoft.com/office/drawing/2014/main" id="{5D1C9E7A-F1F5-524E-B538-CD8216E77AB0}"/>
                </a:ext>
              </a:extLst>
            </p:cNvPr>
            <p:cNvSpPr/>
            <p:nvPr/>
          </p:nvSpPr>
          <p:spPr>
            <a:xfrm>
              <a:off x="5793783" y="4247558"/>
              <a:ext cx="311742" cy="323850"/>
            </a:xfrm>
            <a:prstGeom prst="round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5" name="Picture 2">
              <a:extLst>
                <a:ext uri="{FF2B5EF4-FFF2-40B4-BE49-F238E27FC236}">
                  <a16:creationId xmlns:a16="http://schemas.microsoft.com/office/drawing/2014/main" id="{0C9281E9-7607-114D-8FC7-F7596F4FBEAE}"/>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7294" t="55021" r="40461" b="40976"/>
            <a:stretch/>
          </p:blipFill>
          <p:spPr bwMode="auto">
            <a:xfrm>
              <a:off x="5825921" y="4282484"/>
              <a:ext cx="250070" cy="25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2" name="Group 41">
            <a:extLst>
              <a:ext uri="{FF2B5EF4-FFF2-40B4-BE49-F238E27FC236}">
                <a16:creationId xmlns:a16="http://schemas.microsoft.com/office/drawing/2014/main" id="{BD8910AD-4A7C-C243-A4E1-DE7335B72CF9}"/>
              </a:ext>
            </a:extLst>
          </p:cNvPr>
          <p:cNvGrpSpPr/>
          <p:nvPr/>
        </p:nvGrpSpPr>
        <p:grpSpPr>
          <a:xfrm>
            <a:off x="7270247" y="4935835"/>
            <a:ext cx="311742" cy="323850"/>
            <a:chOff x="5793783" y="4810125"/>
            <a:chExt cx="311742" cy="323850"/>
          </a:xfrm>
        </p:grpSpPr>
        <p:sp>
          <p:nvSpPr>
            <p:cNvPr id="37" name="Rounded Rectangle 36">
              <a:extLst>
                <a:ext uri="{FF2B5EF4-FFF2-40B4-BE49-F238E27FC236}">
                  <a16:creationId xmlns:a16="http://schemas.microsoft.com/office/drawing/2014/main" id="{4758A394-B89C-E146-8F58-8FC09C596D42}"/>
                </a:ext>
              </a:extLst>
            </p:cNvPr>
            <p:cNvSpPr/>
            <p:nvPr/>
          </p:nvSpPr>
          <p:spPr>
            <a:xfrm>
              <a:off x="5793783" y="4810125"/>
              <a:ext cx="311742" cy="323850"/>
            </a:xfrm>
            <a:prstGeom prst="round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8" name="Picture 2">
              <a:extLst>
                <a:ext uri="{FF2B5EF4-FFF2-40B4-BE49-F238E27FC236}">
                  <a16:creationId xmlns:a16="http://schemas.microsoft.com/office/drawing/2014/main" id="{748F2E40-FB2C-AB40-8BC5-903B4085156D}"/>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7294" t="66626" r="40461" b="29472"/>
            <a:stretch/>
          </p:blipFill>
          <p:spPr bwMode="auto">
            <a:xfrm>
              <a:off x="5825921" y="4848225"/>
              <a:ext cx="25007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1" name="Group 40">
            <a:extLst>
              <a:ext uri="{FF2B5EF4-FFF2-40B4-BE49-F238E27FC236}">
                <a16:creationId xmlns:a16="http://schemas.microsoft.com/office/drawing/2014/main" id="{5950DA3F-5515-824B-B4F3-D589F9343D15}"/>
              </a:ext>
            </a:extLst>
          </p:cNvPr>
          <p:cNvGrpSpPr/>
          <p:nvPr/>
        </p:nvGrpSpPr>
        <p:grpSpPr>
          <a:xfrm>
            <a:off x="7270247" y="5580360"/>
            <a:ext cx="311742" cy="323850"/>
            <a:chOff x="5793783" y="5407025"/>
            <a:chExt cx="311742" cy="323850"/>
          </a:xfrm>
        </p:grpSpPr>
        <p:sp>
          <p:nvSpPr>
            <p:cNvPr id="39" name="Rounded Rectangle 38">
              <a:extLst>
                <a:ext uri="{FF2B5EF4-FFF2-40B4-BE49-F238E27FC236}">
                  <a16:creationId xmlns:a16="http://schemas.microsoft.com/office/drawing/2014/main" id="{21775951-857F-6545-88BC-92FB4096A391}"/>
                </a:ext>
              </a:extLst>
            </p:cNvPr>
            <p:cNvSpPr/>
            <p:nvPr/>
          </p:nvSpPr>
          <p:spPr>
            <a:xfrm>
              <a:off x="5793783" y="5407025"/>
              <a:ext cx="311742" cy="323850"/>
            </a:xfrm>
            <a:prstGeom prst="roundRect">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0" name="Picture 2">
              <a:extLst>
                <a:ext uri="{FF2B5EF4-FFF2-40B4-BE49-F238E27FC236}">
                  <a16:creationId xmlns:a16="http://schemas.microsoft.com/office/drawing/2014/main" id="{5178145D-AA1B-E947-8BBD-27A62941D22D}"/>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57294" t="75896" r="40461" b="20126"/>
            <a:stretch/>
          </p:blipFill>
          <p:spPr bwMode="auto">
            <a:xfrm>
              <a:off x="5825921" y="5441601"/>
              <a:ext cx="250070" cy="24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TextBox 42">
            <a:extLst>
              <a:ext uri="{FF2B5EF4-FFF2-40B4-BE49-F238E27FC236}">
                <a16:creationId xmlns:a16="http://schemas.microsoft.com/office/drawing/2014/main" id="{93D87B90-56BF-C04F-9982-3EFBD6A3D3F1}"/>
              </a:ext>
            </a:extLst>
          </p:cNvPr>
          <p:cNvSpPr txBox="1"/>
          <p:nvPr/>
        </p:nvSpPr>
        <p:spPr bwMode="auto">
          <a:xfrm>
            <a:off x="7644313" y="3973235"/>
            <a:ext cx="2743676" cy="631342"/>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err="1">
                <a:solidFill>
                  <a:schemeClr val="bg1"/>
                </a:solidFill>
                <a:latin typeface="Calibri" panose="020F0502020204030204" pitchFamily="34" charset="0"/>
                <a:cs typeface="Calibri" panose="020F0502020204030204" pitchFamily="34" charset="0"/>
              </a:rPr>
              <a:t>Cilta-cel</a:t>
            </a:r>
            <a:r>
              <a:rPr lang="en-GB" altLang="zh-CN" sz="1400" kern="0" dirty="0">
                <a:solidFill>
                  <a:schemeClr val="bg1"/>
                </a:solidFill>
                <a:latin typeface="Calibri" panose="020F0502020204030204" pitchFamily="34" charset="0"/>
                <a:cs typeface="Calibri" panose="020F0502020204030204" pitchFamily="34" charset="0"/>
              </a:rPr>
              <a:t> infusion</a:t>
            </a:r>
          </a:p>
          <a:p>
            <a:pPr defTabSz="806435" eaLnBrk="0" hangingPunct="0">
              <a:spcBef>
                <a:spcPts val="0"/>
              </a:spcBef>
              <a:spcAft>
                <a:spcPts val="0"/>
              </a:spcAft>
              <a:defRPr/>
            </a:pPr>
            <a:r>
              <a:rPr lang="en-GB" altLang="zh-CN" sz="1400" b="0" kern="0" dirty="0">
                <a:solidFill>
                  <a:schemeClr val="bg1"/>
                </a:solidFill>
                <a:latin typeface="Calibri" panose="020F0502020204030204" pitchFamily="34" charset="0"/>
                <a:cs typeface="Calibri" panose="020F0502020204030204" pitchFamily="34" charset="0"/>
              </a:rPr>
              <a:t>Target: 0.75 × 10</a:t>
            </a:r>
            <a:r>
              <a:rPr lang="en-GB" altLang="zh-CN" sz="1400" b="0" kern="0" baseline="30000" dirty="0">
                <a:solidFill>
                  <a:schemeClr val="bg1"/>
                </a:solidFill>
                <a:latin typeface="Calibri" panose="020F0502020204030204" pitchFamily="34" charset="0"/>
                <a:cs typeface="Calibri" panose="020F0502020204030204" pitchFamily="34" charset="0"/>
              </a:rPr>
              <a:t>6</a:t>
            </a:r>
            <a:r>
              <a:rPr lang="en-GB" altLang="zh-CN" sz="1400" b="0" kern="0" dirty="0">
                <a:solidFill>
                  <a:schemeClr val="bg1"/>
                </a:solidFill>
                <a:latin typeface="Calibri" panose="020F0502020204030204" pitchFamily="34" charset="0"/>
                <a:cs typeface="Calibri" panose="020F0502020204030204" pitchFamily="34" charset="0"/>
              </a:rPr>
              <a:t> (0.5-1.0 × 10</a:t>
            </a:r>
            <a:r>
              <a:rPr lang="en-GB" altLang="zh-CN" sz="1400" b="0" kern="0" baseline="30000" dirty="0">
                <a:solidFill>
                  <a:schemeClr val="bg1"/>
                </a:solidFill>
                <a:latin typeface="Calibri" panose="020F0502020204030204" pitchFamily="34" charset="0"/>
                <a:cs typeface="Calibri" panose="020F0502020204030204" pitchFamily="34" charset="0"/>
              </a:rPr>
              <a:t>6</a:t>
            </a:r>
            <a:r>
              <a:rPr lang="en-GB" altLang="zh-CN" sz="1400" b="0" kern="0" dirty="0">
                <a:solidFill>
                  <a:schemeClr val="bg1"/>
                </a:solidFill>
                <a:latin typeface="Calibri" panose="020F0502020204030204" pitchFamily="34" charset="0"/>
                <a:cs typeface="Calibri" panose="020F0502020204030204" pitchFamily="34" charset="0"/>
              </a:rPr>
              <a:t>)</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CAR+ viable T-cells/kg</a:t>
            </a:r>
          </a:p>
        </p:txBody>
      </p:sp>
      <p:sp>
        <p:nvSpPr>
          <p:cNvPr id="44" name="Down Arrow 43">
            <a:extLst>
              <a:ext uri="{FF2B5EF4-FFF2-40B4-BE49-F238E27FC236}">
                <a16:creationId xmlns:a16="http://schemas.microsoft.com/office/drawing/2014/main" id="{19EBD2F0-4BF7-7649-A1BB-A9D71125E021}"/>
              </a:ext>
            </a:extLst>
          </p:cNvPr>
          <p:cNvSpPr/>
          <p:nvPr/>
        </p:nvSpPr>
        <p:spPr>
          <a:xfrm>
            <a:off x="8830172" y="3821930"/>
            <a:ext cx="371959" cy="131736"/>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TextBox 44">
            <a:extLst>
              <a:ext uri="{FF2B5EF4-FFF2-40B4-BE49-F238E27FC236}">
                <a16:creationId xmlns:a16="http://schemas.microsoft.com/office/drawing/2014/main" id="{3B68F28A-245C-A54F-A60E-7F4743B6937C}"/>
              </a:ext>
            </a:extLst>
          </p:cNvPr>
          <p:cNvSpPr txBox="1"/>
          <p:nvPr/>
        </p:nvSpPr>
        <p:spPr bwMode="auto">
          <a:xfrm>
            <a:off x="7644313" y="4775451"/>
            <a:ext cx="2743676" cy="631342"/>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Post-infusion assessments</a:t>
            </a:r>
          </a:p>
          <a:p>
            <a:pPr defTabSz="806435" eaLnBrk="0" hangingPunct="0">
              <a:spcBef>
                <a:spcPts val="0"/>
              </a:spcBef>
              <a:spcAft>
                <a:spcPts val="0"/>
              </a:spcAft>
              <a:defRPr/>
            </a:pPr>
            <a:r>
              <a:rPr lang="en-GB" altLang="zh-CN" sz="1400" b="0" kern="0" dirty="0">
                <a:solidFill>
                  <a:schemeClr val="bg1"/>
                </a:solidFill>
                <a:latin typeface="Calibri" panose="020F0502020204030204" pitchFamily="34" charset="0"/>
                <a:cs typeface="Calibri" panose="020F0502020204030204" pitchFamily="34" charset="0"/>
              </a:rPr>
              <a:t>Safety, efficacy, PK, PD, biomarker</a:t>
            </a:r>
          </a:p>
        </p:txBody>
      </p:sp>
      <p:sp>
        <p:nvSpPr>
          <p:cNvPr id="46" name="Down Arrow 45">
            <a:extLst>
              <a:ext uri="{FF2B5EF4-FFF2-40B4-BE49-F238E27FC236}">
                <a16:creationId xmlns:a16="http://schemas.microsoft.com/office/drawing/2014/main" id="{54DDBE90-7D28-CF41-BA62-55FD077184E3}"/>
              </a:ext>
            </a:extLst>
          </p:cNvPr>
          <p:cNvSpPr/>
          <p:nvPr/>
        </p:nvSpPr>
        <p:spPr>
          <a:xfrm>
            <a:off x="8830172" y="4624146"/>
            <a:ext cx="371959" cy="131736"/>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B2A44EDF-AB90-2940-A710-387C62201F19}"/>
              </a:ext>
            </a:extLst>
          </p:cNvPr>
          <p:cNvSpPr txBox="1"/>
          <p:nvPr/>
        </p:nvSpPr>
        <p:spPr bwMode="auto">
          <a:xfrm>
            <a:off x="7644313" y="5577667"/>
            <a:ext cx="2743676" cy="324000"/>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Follow-up</a:t>
            </a:r>
          </a:p>
        </p:txBody>
      </p:sp>
      <p:sp>
        <p:nvSpPr>
          <p:cNvPr id="48" name="Down Arrow 47">
            <a:extLst>
              <a:ext uri="{FF2B5EF4-FFF2-40B4-BE49-F238E27FC236}">
                <a16:creationId xmlns:a16="http://schemas.microsoft.com/office/drawing/2014/main" id="{AC6F60A4-A938-0949-93CD-D5062B9ED3D7}"/>
              </a:ext>
            </a:extLst>
          </p:cNvPr>
          <p:cNvSpPr/>
          <p:nvPr/>
        </p:nvSpPr>
        <p:spPr>
          <a:xfrm>
            <a:off x="8830172" y="5426362"/>
            <a:ext cx="371959" cy="131736"/>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B300F60E-C4C0-494A-B99E-F6E441E11E70}"/>
              </a:ext>
            </a:extLst>
          </p:cNvPr>
          <p:cNvSpPr txBox="1"/>
          <p:nvPr/>
        </p:nvSpPr>
        <p:spPr>
          <a:xfrm>
            <a:off x="10447919" y="3583608"/>
            <a:ext cx="800058" cy="166199"/>
          </a:xfrm>
          <a:prstGeom prst="rect">
            <a:avLst/>
          </a:prstGeom>
          <a:solidFill>
            <a:schemeClr val="bg1"/>
          </a:solidFill>
        </p:spPr>
        <p:txBody>
          <a:bodyPr wrap="square" lIns="0" tIns="0" rIns="0" bIns="0" rtlCol="0">
            <a:spAutoFit/>
          </a:bodyPr>
          <a:lstStyle/>
          <a:p>
            <a:pP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Day -5 to -3</a:t>
            </a:r>
          </a:p>
        </p:txBody>
      </p:sp>
      <p:sp>
        <p:nvSpPr>
          <p:cNvPr id="51" name="TextBox 50">
            <a:extLst>
              <a:ext uri="{FF2B5EF4-FFF2-40B4-BE49-F238E27FC236}">
                <a16:creationId xmlns:a16="http://schemas.microsoft.com/office/drawing/2014/main" id="{25994CFB-D8A8-5349-A5A6-AD862705C131}"/>
              </a:ext>
            </a:extLst>
          </p:cNvPr>
          <p:cNvSpPr txBox="1"/>
          <p:nvPr/>
        </p:nvSpPr>
        <p:spPr>
          <a:xfrm>
            <a:off x="10447919" y="4203540"/>
            <a:ext cx="800058" cy="166199"/>
          </a:xfrm>
          <a:prstGeom prst="rect">
            <a:avLst/>
          </a:prstGeom>
          <a:solidFill>
            <a:schemeClr val="bg1"/>
          </a:solidFill>
        </p:spPr>
        <p:txBody>
          <a:bodyPr wrap="square" lIns="0" tIns="0" rIns="0" bIns="0" rtlCol="0">
            <a:spAutoFit/>
          </a:bodyPr>
          <a:lstStyle/>
          <a:p>
            <a:pP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Day 1</a:t>
            </a:r>
          </a:p>
        </p:txBody>
      </p:sp>
    </p:spTree>
    <p:extLst>
      <p:ext uri="{BB962C8B-B14F-4D97-AF65-F5344CB8AC3E}">
        <p14:creationId xmlns:p14="http://schemas.microsoft.com/office/powerpoint/2010/main" val="188058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8F923DC5-44A8-5F4E-8AEE-56B34791B9D8}"/>
              </a:ext>
            </a:extLst>
          </p:cNvPr>
          <p:cNvSpPr>
            <a:spLocks noGrp="1"/>
          </p:cNvSpPr>
          <p:nvPr>
            <p:ph sz="quarter" idx="16"/>
          </p:nvPr>
        </p:nvSpPr>
        <p:spPr>
          <a:xfrm>
            <a:off x="759600" y="1200451"/>
            <a:ext cx="7393450" cy="2834654"/>
          </a:xfrm>
        </p:spPr>
        <p:txBody>
          <a:bodyPr>
            <a:noAutofit/>
          </a:bodyPr>
          <a:lstStyle/>
          <a:p>
            <a:pPr marL="0" indent="0">
              <a:buNone/>
            </a:pPr>
            <a:r>
              <a:rPr lang="en-GB" sz="1600" b="1" dirty="0">
                <a:solidFill>
                  <a:schemeClr val="accent1"/>
                </a:solidFill>
              </a:rPr>
              <a:t>Efficacy</a:t>
            </a:r>
          </a:p>
          <a:p>
            <a:pPr>
              <a:spcBef>
                <a:spcPts val="600"/>
              </a:spcBef>
            </a:pPr>
            <a:r>
              <a:rPr lang="en-GB" sz="1600" b="1" dirty="0">
                <a:solidFill>
                  <a:schemeClr val="accent1"/>
                </a:solidFill>
              </a:rPr>
              <a:t>Response</a:t>
            </a:r>
          </a:p>
          <a:p>
            <a:pPr lvl="1"/>
            <a:r>
              <a:rPr lang="en-GB" sz="1600" dirty="0"/>
              <a:t>Median time to first response: 1 month (2.6 </a:t>
            </a:r>
            <a:r>
              <a:rPr lang="en-GB" sz="1600" dirty="0">
                <a:solidFill>
                  <a:schemeClr val="tx2"/>
                </a:solidFill>
              </a:rPr>
              <a:t>months to ≥CR)</a:t>
            </a:r>
          </a:p>
          <a:p>
            <a:pPr lvl="1"/>
            <a:r>
              <a:rPr lang="en-GB" sz="1600" dirty="0"/>
              <a:t>Median duration of response: 21.8 months</a:t>
            </a:r>
          </a:p>
          <a:p>
            <a:pPr>
              <a:spcBef>
                <a:spcPts val="600"/>
              </a:spcBef>
            </a:pPr>
            <a:r>
              <a:rPr lang="en-GB" sz="1600" dirty="0"/>
              <a:t>91.8% of 61 evaluable patients were </a:t>
            </a:r>
            <a:r>
              <a:rPr lang="en-GB" sz="1600" b="1" dirty="0">
                <a:solidFill>
                  <a:schemeClr val="accent1"/>
                </a:solidFill>
              </a:rPr>
              <a:t>MRD negative </a:t>
            </a:r>
            <a:r>
              <a:rPr lang="en-GB" sz="1600" dirty="0"/>
              <a:t>at 10</a:t>
            </a:r>
            <a:r>
              <a:rPr lang="en-GB" sz="1600" baseline="30000" dirty="0"/>
              <a:t>-5</a:t>
            </a:r>
          </a:p>
          <a:p>
            <a:pPr>
              <a:spcBef>
                <a:spcPts val="600"/>
              </a:spcBef>
            </a:pPr>
            <a:r>
              <a:rPr lang="en-GB" sz="1600" b="1" dirty="0">
                <a:solidFill>
                  <a:schemeClr val="accent1"/>
                </a:solidFill>
              </a:rPr>
              <a:t>18-month PFS</a:t>
            </a:r>
            <a:r>
              <a:rPr lang="en-GB" sz="1600" dirty="0"/>
              <a:t>: 66%</a:t>
            </a:r>
          </a:p>
          <a:p>
            <a:pPr lvl="1"/>
            <a:r>
              <a:rPr lang="en-GB" sz="1600" dirty="0"/>
              <a:t>Median PFS was 22.8 months; not reached for patients with </a:t>
            </a:r>
            <a:r>
              <a:rPr lang="en-GB" sz="1600" dirty="0" err="1"/>
              <a:t>sCR</a:t>
            </a:r>
            <a:endParaRPr lang="en-GB" sz="1600" dirty="0"/>
          </a:p>
          <a:p>
            <a:pPr>
              <a:spcBef>
                <a:spcPts val="600"/>
              </a:spcBef>
            </a:pPr>
            <a:r>
              <a:rPr lang="en-GB" sz="1600" b="1" dirty="0">
                <a:solidFill>
                  <a:schemeClr val="accent1"/>
                </a:solidFill>
              </a:rPr>
              <a:t>18-month OS</a:t>
            </a:r>
            <a:r>
              <a:rPr lang="en-GB" sz="1600" dirty="0"/>
              <a:t>: 81%</a:t>
            </a:r>
          </a:p>
          <a:p>
            <a:endParaRPr lang="en-GB" sz="1600" dirty="0"/>
          </a:p>
        </p:txBody>
      </p:sp>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a:xfrm>
            <a:off x="619200" y="246566"/>
            <a:ext cx="8740800" cy="807285"/>
          </a:xfrm>
        </p:spPr>
        <p:txBody>
          <a:bodyPr anchor="t">
            <a:normAutofit/>
          </a:bodyPr>
          <a:lstStyle/>
          <a:p>
            <a:r>
              <a:rPr lang="en-GB"/>
              <a:t>Results</a:t>
            </a: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16</a:t>
            </a:fld>
            <a:endParaRPr lang="en-GB"/>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4" y="6356351"/>
            <a:ext cx="10689158" cy="365125"/>
          </a:xfrm>
        </p:spPr>
        <p:txBody>
          <a:bodyPr anchor="ctr">
            <a:noAutofit/>
          </a:bodyPr>
          <a:lstStyle/>
          <a:p>
            <a:r>
              <a:rPr lang="en-GB" dirty="0"/>
              <a:t>AE, adverse event; CR, complete response; CRS, cytokine release syndrome; MRD, minimal residual disease</a:t>
            </a:r>
            <a:r>
              <a:rPr lang="en-GB" dirty="0">
                <a:solidFill>
                  <a:schemeClr val="tx2"/>
                </a:solidFill>
              </a:rPr>
              <a:t>; ORR, overall response rate; OS, </a:t>
            </a:r>
            <a:r>
              <a:rPr lang="en-GB" dirty="0"/>
              <a:t>overall survival; PFS, progression-free survival; PR, partial response; </a:t>
            </a:r>
            <a:r>
              <a:rPr lang="en-GB" dirty="0" err="1"/>
              <a:t>sCR</a:t>
            </a:r>
            <a:r>
              <a:rPr lang="en-GB" dirty="0"/>
              <a:t>, stringent complete response; VGPR, very good PR</a:t>
            </a:r>
          </a:p>
          <a:p>
            <a:pPr>
              <a:spcBef>
                <a:spcPts val="0"/>
              </a:spcBef>
            </a:pPr>
            <a:r>
              <a:rPr lang="en-GB" dirty="0"/>
              <a:t>Jagannath S, et al. IMW 2021. Abstract #OAB-024</a:t>
            </a:r>
          </a:p>
        </p:txBody>
      </p:sp>
      <p:sp>
        <p:nvSpPr>
          <p:cNvPr id="16" name="Rechthoek 15">
            <a:extLst>
              <a:ext uri="{FF2B5EF4-FFF2-40B4-BE49-F238E27FC236}">
                <a16:creationId xmlns:a16="http://schemas.microsoft.com/office/drawing/2014/main" id="{422F04BF-BB6E-D24D-9AC6-C85D5FD2D008}"/>
              </a:ext>
            </a:extLst>
          </p:cNvPr>
          <p:cNvSpPr/>
          <p:nvPr/>
        </p:nvSpPr>
        <p:spPr>
          <a:xfrm>
            <a:off x="619200" y="4048632"/>
            <a:ext cx="10963199" cy="1954381"/>
          </a:xfrm>
          <a:prstGeom prst="rect">
            <a:avLst/>
          </a:prstGeom>
          <a:ln w="25400">
            <a:solidFill>
              <a:srgbClr val="C9E5F3"/>
            </a:solidFill>
          </a:ln>
        </p:spPr>
        <p:txBody>
          <a:bodyPr wrap="square">
            <a:spAutoFit/>
          </a:bodyPr>
          <a:lstStyle/>
          <a:p>
            <a:pPr lvl="0">
              <a:spcBef>
                <a:spcPts val="1200"/>
              </a:spcBef>
              <a:buClr>
                <a:srgbClr val="FA7C2E"/>
              </a:buClr>
            </a:pPr>
            <a:r>
              <a:rPr lang="en-GB" sz="1600" b="1" dirty="0">
                <a:solidFill>
                  <a:schemeClr val="accent1"/>
                </a:solidFill>
              </a:rPr>
              <a:t>Safety</a:t>
            </a:r>
          </a:p>
          <a:p>
            <a:pPr marL="288000" lvl="0" indent="-288000">
              <a:spcBef>
                <a:spcPts val="600"/>
              </a:spcBef>
              <a:buClr>
                <a:srgbClr val="FA7C2E"/>
              </a:buClr>
              <a:buFont typeface="Arial"/>
              <a:buChar char="•"/>
            </a:pPr>
            <a:r>
              <a:rPr lang="en-GB" sz="1600" dirty="0">
                <a:solidFill>
                  <a:srgbClr val="5D8298"/>
                </a:solidFill>
              </a:rPr>
              <a:t>Most common </a:t>
            </a:r>
            <a:r>
              <a:rPr lang="en-GB" sz="1600" b="1" dirty="0">
                <a:solidFill>
                  <a:schemeClr val="accent1"/>
                </a:solidFill>
              </a:rPr>
              <a:t>grade 3/4 haematologic AEs</a:t>
            </a:r>
            <a:r>
              <a:rPr lang="en-GB" sz="1600" dirty="0">
                <a:solidFill>
                  <a:srgbClr val="5D8298"/>
                </a:solidFill>
              </a:rPr>
              <a:t>: neutropenia (95%), anaemia (68%), leukopenia (61%)</a:t>
            </a:r>
          </a:p>
          <a:p>
            <a:pPr marL="288000" indent="-288000">
              <a:spcBef>
                <a:spcPts val="600"/>
              </a:spcBef>
              <a:buClr>
                <a:srgbClr val="FA7C2E"/>
              </a:buClr>
              <a:buFont typeface="Arial"/>
              <a:buChar char="•"/>
            </a:pPr>
            <a:r>
              <a:rPr lang="en-GB" sz="1600" dirty="0">
                <a:solidFill>
                  <a:schemeClr val="tx2"/>
                </a:solidFill>
              </a:rPr>
              <a:t>95% of patients had </a:t>
            </a:r>
            <a:r>
              <a:rPr lang="en-GB" sz="1600" b="1" dirty="0">
                <a:solidFill>
                  <a:schemeClr val="accent1"/>
                </a:solidFill>
              </a:rPr>
              <a:t>CRS</a:t>
            </a:r>
            <a:r>
              <a:rPr lang="en-GB" sz="1600" dirty="0">
                <a:solidFill>
                  <a:srgbClr val="5D8298"/>
                </a:solidFill>
              </a:rPr>
              <a:t> (4% grade 3/4) and resolved in all but one (grade 5 CRS/</a:t>
            </a:r>
            <a:r>
              <a:rPr lang="en-GB" sz="1600" dirty="0" err="1">
                <a:solidFill>
                  <a:srgbClr val="5D8298"/>
                </a:solidFill>
              </a:rPr>
              <a:t>haemophagocytic</a:t>
            </a:r>
            <a:r>
              <a:rPr lang="en-GB" sz="1600" dirty="0">
                <a:solidFill>
                  <a:srgbClr val="5D8298"/>
                </a:solidFill>
              </a:rPr>
              <a:t> </a:t>
            </a:r>
            <a:r>
              <a:rPr lang="en-GB" sz="1600" dirty="0" err="1">
                <a:solidFill>
                  <a:srgbClr val="5D8298"/>
                </a:solidFill>
              </a:rPr>
              <a:t>lymphohistiocytosis</a:t>
            </a:r>
            <a:r>
              <a:rPr lang="en-GB" sz="1600" dirty="0">
                <a:solidFill>
                  <a:srgbClr val="5D8298"/>
                </a:solidFill>
              </a:rPr>
              <a:t>)</a:t>
            </a:r>
          </a:p>
          <a:p>
            <a:pPr marL="745200" lvl="1" indent="-288000">
              <a:spcBef>
                <a:spcPts val="600"/>
              </a:spcBef>
              <a:buClr>
                <a:srgbClr val="FA7C2E"/>
              </a:buClr>
              <a:buFont typeface="Arial"/>
              <a:buChar char="•"/>
            </a:pPr>
            <a:r>
              <a:rPr lang="en-GB" sz="1600" dirty="0">
                <a:solidFill>
                  <a:srgbClr val="5D8298"/>
                </a:solidFill>
              </a:rPr>
              <a:t>Median time to onset was 7 days and the median duration was 4 days</a:t>
            </a:r>
          </a:p>
          <a:p>
            <a:pPr marL="288000" lvl="0" indent="-288000">
              <a:spcBef>
                <a:spcPts val="600"/>
              </a:spcBef>
              <a:buClr>
                <a:srgbClr val="FA7C2E"/>
              </a:buClr>
              <a:buFont typeface="Arial"/>
              <a:buChar char="•"/>
            </a:pPr>
            <a:r>
              <a:rPr lang="en-GB" sz="1600" b="1" dirty="0">
                <a:solidFill>
                  <a:schemeClr val="accent1"/>
                </a:solidFill>
              </a:rPr>
              <a:t>Neurotoxicity</a:t>
            </a:r>
            <a:r>
              <a:rPr lang="en-GB" sz="1600" dirty="0">
                <a:solidFill>
                  <a:srgbClr val="5D8298"/>
                </a:solidFill>
              </a:rPr>
              <a:t> occurred in 21% of patients (10% grade ≥3)</a:t>
            </a:r>
          </a:p>
          <a:p>
            <a:pPr marL="288000" lvl="0" indent="-288000">
              <a:spcBef>
                <a:spcPts val="600"/>
              </a:spcBef>
              <a:buClr>
                <a:srgbClr val="FA7C2E"/>
              </a:buClr>
              <a:buFont typeface="Arial"/>
              <a:buChar char="•"/>
            </a:pPr>
            <a:r>
              <a:rPr lang="en-GB" sz="1600" dirty="0">
                <a:solidFill>
                  <a:srgbClr val="5D8298"/>
                </a:solidFill>
              </a:rPr>
              <a:t>21 </a:t>
            </a:r>
            <a:r>
              <a:rPr lang="en-GB" sz="1600" b="1" dirty="0">
                <a:solidFill>
                  <a:schemeClr val="accent1"/>
                </a:solidFill>
              </a:rPr>
              <a:t>deaths</a:t>
            </a:r>
            <a:r>
              <a:rPr lang="en-GB" sz="1600" dirty="0">
                <a:solidFill>
                  <a:srgbClr val="5D8298"/>
                </a:solidFill>
              </a:rPr>
              <a:t> on study; 10 due to disease progression, 6 treatment-related, 5 due to AEs unrelated to treatment</a:t>
            </a:r>
          </a:p>
        </p:txBody>
      </p:sp>
      <p:sp>
        <p:nvSpPr>
          <p:cNvPr id="18" name="Tekstvak 17">
            <a:extLst>
              <a:ext uri="{FF2B5EF4-FFF2-40B4-BE49-F238E27FC236}">
                <a16:creationId xmlns:a16="http://schemas.microsoft.com/office/drawing/2014/main" id="{97EED07D-F564-D74A-8340-7A17696CD724}"/>
              </a:ext>
            </a:extLst>
          </p:cNvPr>
          <p:cNvSpPr txBox="1"/>
          <p:nvPr/>
        </p:nvSpPr>
        <p:spPr>
          <a:xfrm rot="16200000">
            <a:off x="6630257" y="2306910"/>
            <a:ext cx="2432715" cy="369332"/>
          </a:xfrm>
          <a:prstGeom prst="rect">
            <a:avLst/>
          </a:prstGeom>
          <a:noFill/>
        </p:spPr>
        <p:txBody>
          <a:bodyPr wrap="square" rtlCol="0">
            <a:spAutoFit/>
          </a:bodyPr>
          <a:lstStyle/>
          <a:p>
            <a:pPr algn="ctr"/>
            <a:r>
              <a:rPr lang="en-GB" b="1" dirty="0">
                <a:solidFill>
                  <a:schemeClr val="tx2"/>
                </a:solidFill>
                <a:latin typeface="Calibri" panose="020F0502020204030204" pitchFamily="34" charset="0"/>
                <a:ea typeface="Aileron" charset="0"/>
                <a:cs typeface="Calibri" panose="020F0502020204030204" pitchFamily="34" charset="0"/>
              </a:rPr>
              <a:t>Best response</a:t>
            </a:r>
          </a:p>
        </p:txBody>
      </p:sp>
      <p:graphicFrame>
        <p:nvGraphicFramePr>
          <p:cNvPr id="20" name="Chart 19">
            <a:extLst>
              <a:ext uri="{FF2B5EF4-FFF2-40B4-BE49-F238E27FC236}">
                <a16:creationId xmlns:a16="http://schemas.microsoft.com/office/drawing/2014/main" id="{84AB07F3-2142-3F45-9521-44CC606470F1}"/>
              </a:ext>
            </a:extLst>
          </p:cNvPr>
          <p:cNvGraphicFramePr/>
          <p:nvPr>
            <p:extLst>
              <p:ext uri="{D42A27DB-BD31-4B8C-83A1-F6EECF244321}">
                <p14:modId xmlns:p14="http://schemas.microsoft.com/office/powerpoint/2010/main" val="667168437"/>
              </p:ext>
            </p:extLst>
          </p:nvPr>
        </p:nvGraphicFramePr>
        <p:xfrm>
          <a:off x="8393284" y="1183914"/>
          <a:ext cx="2330773" cy="2679665"/>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DB3F6003-3AF8-DD42-8DF3-B48D3AC484BF}"/>
              </a:ext>
            </a:extLst>
          </p:cNvPr>
          <p:cNvSpPr txBox="1"/>
          <p:nvPr/>
        </p:nvSpPr>
        <p:spPr>
          <a:xfrm>
            <a:off x="10282745" y="2399526"/>
            <a:ext cx="421239" cy="276999"/>
          </a:xfrm>
          <a:prstGeom prst="rect">
            <a:avLst/>
          </a:prstGeom>
          <a:solidFill>
            <a:schemeClr val="bg1"/>
          </a:solidFill>
        </p:spPr>
        <p:txBody>
          <a:bodyPr wrap="square" lIns="0" tIns="0" rIns="0" bIns="0" rtlCol="0">
            <a:spAutoFit/>
          </a:bodyPr>
          <a:lstStyle/>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94.8%</a:t>
            </a:r>
            <a:br>
              <a:rPr lang="en-GB" sz="1000" dirty="0">
                <a:solidFill>
                  <a:srgbClr val="505050"/>
                </a:solidFill>
                <a:latin typeface="Calibri" panose="020F0502020204030204" pitchFamily="34" charset="0"/>
                <a:ea typeface="Aileron" charset="0"/>
                <a:cs typeface="Calibri" panose="020F0502020204030204" pitchFamily="34" charset="0"/>
              </a:rPr>
            </a:br>
            <a:r>
              <a:rPr lang="en-GB" sz="1000" dirty="0">
                <a:solidFill>
                  <a:srgbClr val="505050"/>
                </a:solidFill>
                <a:latin typeface="Calibri" panose="020F0502020204030204" pitchFamily="34" charset="0"/>
                <a:ea typeface="Aileron" charset="0"/>
                <a:cs typeface="Calibri" panose="020F0502020204030204" pitchFamily="34" charset="0"/>
              </a:rPr>
              <a:t>≥VGPR</a:t>
            </a:r>
          </a:p>
        </p:txBody>
      </p:sp>
      <p:sp>
        <p:nvSpPr>
          <p:cNvPr id="23" name="TextBox 22">
            <a:extLst>
              <a:ext uri="{FF2B5EF4-FFF2-40B4-BE49-F238E27FC236}">
                <a16:creationId xmlns:a16="http://schemas.microsoft.com/office/drawing/2014/main" id="{3A23AB11-CEB5-D04C-B758-943A0802E93E}"/>
              </a:ext>
            </a:extLst>
          </p:cNvPr>
          <p:cNvSpPr txBox="1"/>
          <p:nvPr/>
        </p:nvSpPr>
        <p:spPr>
          <a:xfrm>
            <a:off x="9126481" y="3794715"/>
            <a:ext cx="1196374" cy="166199"/>
          </a:xfrm>
          <a:prstGeom prst="rect">
            <a:avLst/>
          </a:prstGeom>
          <a:noFill/>
        </p:spPr>
        <p:txBody>
          <a:bodyPr wrap="square" lIns="0" tIns="0" rIns="0" bIns="0" rtlCol="0">
            <a:spAutoFit/>
          </a:bodyPr>
          <a:lstStyle/>
          <a:p>
            <a:pPr algn="ct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N=97</a:t>
            </a:r>
          </a:p>
        </p:txBody>
      </p:sp>
      <p:sp>
        <p:nvSpPr>
          <p:cNvPr id="24" name="TextBox 23">
            <a:extLst>
              <a:ext uri="{FF2B5EF4-FFF2-40B4-BE49-F238E27FC236}">
                <a16:creationId xmlns:a16="http://schemas.microsoft.com/office/drawing/2014/main" id="{8AB42249-5B63-F545-B07D-EE1456A1B548}"/>
              </a:ext>
            </a:extLst>
          </p:cNvPr>
          <p:cNvSpPr txBox="1"/>
          <p:nvPr/>
        </p:nvSpPr>
        <p:spPr>
          <a:xfrm rot="16200000">
            <a:off x="7504322" y="2459955"/>
            <a:ext cx="1774825" cy="166199"/>
          </a:xfrm>
          <a:prstGeom prst="rect">
            <a:avLst/>
          </a:prstGeom>
          <a:noFill/>
        </p:spPr>
        <p:txBody>
          <a:bodyPr wrap="square" lIns="0" tIns="0" rIns="0" bIns="0" rtlCol="0">
            <a:spAutoFit/>
          </a:bodyPr>
          <a:lstStyle/>
          <a:p>
            <a:pPr algn="ctr">
              <a:lnSpc>
                <a:spcPct val="90000"/>
              </a:lnSpc>
            </a:pPr>
            <a:r>
              <a:rPr lang="en-GB" sz="1200" b="1" dirty="0">
                <a:solidFill>
                  <a:srgbClr val="505050"/>
                </a:solidFill>
                <a:latin typeface="Calibri" panose="020F0502020204030204" pitchFamily="34" charset="0"/>
                <a:ea typeface="Aileron" charset="0"/>
                <a:cs typeface="Calibri" panose="020F0502020204030204" pitchFamily="34" charset="0"/>
              </a:rPr>
              <a:t>Patients (%)</a:t>
            </a:r>
          </a:p>
        </p:txBody>
      </p:sp>
      <p:sp>
        <p:nvSpPr>
          <p:cNvPr id="25" name="TextBox 24">
            <a:extLst>
              <a:ext uri="{FF2B5EF4-FFF2-40B4-BE49-F238E27FC236}">
                <a16:creationId xmlns:a16="http://schemas.microsoft.com/office/drawing/2014/main" id="{CA725598-AFF9-AA47-BF4D-60345D25A7AD}"/>
              </a:ext>
            </a:extLst>
          </p:cNvPr>
          <p:cNvSpPr txBox="1"/>
          <p:nvPr/>
        </p:nvSpPr>
        <p:spPr>
          <a:xfrm>
            <a:off x="9399342" y="1206156"/>
            <a:ext cx="650839" cy="138499"/>
          </a:xfrm>
          <a:prstGeom prst="rect">
            <a:avLst/>
          </a:prstGeom>
          <a:solidFill>
            <a:schemeClr val="bg1"/>
          </a:solidFill>
        </p:spPr>
        <p:txBody>
          <a:bodyPr wrap="square" lIns="0" tIns="0" rIns="0" bIns="0" rtlCol="0">
            <a:spAutoFit/>
          </a:bodyPr>
          <a:lstStyle/>
          <a:p>
            <a:pPr algn="ct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ORR: 97.9%</a:t>
            </a:r>
          </a:p>
        </p:txBody>
      </p:sp>
      <p:sp>
        <p:nvSpPr>
          <p:cNvPr id="30" name="Right Bracket 29">
            <a:extLst>
              <a:ext uri="{FF2B5EF4-FFF2-40B4-BE49-F238E27FC236}">
                <a16:creationId xmlns:a16="http://schemas.microsoft.com/office/drawing/2014/main" id="{AFBB3D46-D1E6-D64D-9493-CDA285EC425B}"/>
              </a:ext>
            </a:extLst>
          </p:cNvPr>
          <p:cNvSpPr/>
          <p:nvPr/>
        </p:nvSpPr>
        <p:spPr>
          <a:xfrm>
            <a:off x="10139100" y="1400884"/>
            <a:ext cx="69742" cy="2196000"/>
          </a:xfrm>
          <a:prstGeom prst="rightBracket">
            <a:avLst/>
          </a:prstGeom>
          <a:ln w="15875">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6" name="Right Bracket 175">
            <a:extLst>
              <a:ext uri="{FF2B5EF4-FFF2-40B4-BE49-F238E27FC236}">
                <a16:creationId xmlns:a16="http://schemas.microsoft.com/office/drawing/2014/main" id="{9410165A-91AD-234C-8337-AB06995D8983}"/>
              </a:ext>
            </a:extLst>
          </p:cNvPr>
          <p:cNvSpPr/>
          <p:nvPr/>
        </p:nvSpPr>
        <p:spPr>
          <a:xfrm flipH="1">
            <a:off x="9224700" y="1400884"/>
            <a:ext cx="69742" cy="1872000"/>
          </a:xfrm>
          <a:prstGeom prst="rightBracket">
            <a:avLst/>
          </a:prstGeom>
          <a:ln w="15875">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7" name="TextBox 176">
            <a:extLst>
              <a:ext uri="{FF2B5EF4-FFF2-40B4-BE49-F238E27FC236}">
                <a16:creationId xmlns:a16="http://schemas.microsoft.com/office/drawing/2014/main" id="{4E5C7394-019A-C549-8404-4FADB6C0FEFF}"/>
              </a:ext>
            </a:extLst>
          </p:cNvPr>
          <p:cNvSpPr txBox="1"/>
          <p:nvPr/>
        </p:nvSpPr>
        <p:spPr>
          <a:xfrm>
            <a:off x="8864630" y="2182550"/>
            <a:ext cx="343768" cy="276999"/>
          </a:xfrm>
          <a:prstGeom prst="rect">
            <a:avLst/>
          </a:prstGeom>
          <a:solidFill>
            <a:schemeClr val="bg1"/>
          </a:solidFill>
        </p:spPr>
        <p:txBody>
          <a:bodyPr wrap="square" lIns="0" tIns="0" rIns="0" bIns="0" rtlCol="0">
            <a:spAutoFit/>
          </a:bodyPr>
          <a:lstStyle/>
          <a:p>
            <a:pPr algn="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80.4%</a:t>
            </a:r>
            <a:br>
              <a:rPr lang="en-GB" sz="1000" dirty="0">
                <a:solidFill>
                  <a:srgbClr val="505050"/>
                </a:solidFill>
                <a:latin typeface="Calibri" panose="020F0502020204030204" pitchFamily="34" charset="0"/>
                <a:ea typeface="Aileron" charset="0"/>
                <a:cs typeface="Calibri" panose="020F0502020204030204" pitchFamily="34" charset="0"/>
              </a:rPr>
            </a:br>
            <a:r>
              <a:rPr lang="en-GB" sz="1000" dirty="0" err="1">
                <a:solidFill>
                  <a:srgbClr val="505050"/>
                </a:solidFill>
                <a:latin typeface="Calibri" panose="020F0502020204030204" pitchFamily="34" charset="0"/>
                <a:ea typeface="Aileron" charset="0"/>
                <a:cs typeface="Calibri" panose="020F0502020204030204" pitchFamily="34" charset="0"/>
              </a:rPr>
              <a:t>sCR</a:t>
            </a:r>
            <a:endParaRPr lang="en-GB" sz="1000" dirty="0">
              <a:solidFill>
                <a:srgbClr val="505050"/>
              </a:solidFill>
              <a:latin typeface="Calibri" panose="020F0502020204030204" pitchFamily="34" charset="0"/>
              <a:ea typeface="Aileron" charset="0"/>
              <a:cs typeface="Calibri" panose="020F0502020204030204" pitchFamily="34" charset="0"/>
            </a:endParaRPr>
          </a:p>
        </p:txBody>
      </p:sp>
      <p:grpSp>
        <p:nvGrpSpPr>
          <p:cNvPr id="8" name="Group 7">
            <a:extLst>
              <a:ext uri="{FF2B5EF4-FFF2-40B4-BE49-F238E27FC236}">
                <a16:creationId xmlns:a16="http://schemas.microsoft.com/office/drawing/2014/main" id="{75121050-18B7-754D-BAB6-2D1BE8161D11}"/>
              </a:ext>
            </a:extLst>
          </p:cNvPr>
          <p:cNvGrpSpPr/>
          <p:nvPr/>
        </p:nvGrpSpPr>
        <p:grpSpPr>
          <a:xfrm>
            <a:off x="10410515" y="1500776"/>
            <a:ext cx="431970" cy="501247"/>
            <a:chOff x="4222533" y="4514376"/>
            <a:chExt cx="431970" cy="501247"/>
          </a:xfrm>
        </p:grpSpPr>
        <p:sp>
          <p:nvSpPr>
            <p:cNvPr id="21" name="TextBox 20">
              <a:extLst>
                <a:ext uri="{FF2B5EF4-FFF2-40B4-BE49-F238E27FC236}">
                  <a16:creationId xmlns:a16="http://schemas.microsoft.com/office/drawing/2014/main" id="{BB7DDA4B-F1EF-E246-903D-4B395869D3C7}"/>
                </a:ext>
              </a:extLst>
            </p:cNvPr>
            <p:cNvSpPr txBox="1"/>
            <p:nvPr/>
          </p:nvSpPr>
          <p:spPr>
            <a:xfrm>
              <a:off x="4366503" y="4514376"/>
              <a:ext cx="180000" cy="138499"/>
            </a:xfrm>
            <a:prstGeom prst="rect">
              <a:avLst/>
            </a:prstGeom>
            <a:solidFill>
              <a:schemeClr val="bg1"/>
            </a:solidFill>
          </p:spPr>
          <p:txBody>
            <a:bodyPr wrap="square" lIns="0" tIns="0" rIns="0" bIns="0" rtlCol="0">
              <a:spAutoFit/>
            </a:bodyPr>
            <a:lstStyle/>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PR</a:t>
              </a:r>
            </a:p>
          </p:txBody>
        </p:sp>
        <p:sp>
          <p:nvSpPr>
            <p:cNvPr id="27" name="Rectangle 26">
              <a:extLst>
                <a:ext uri="{FF2B5EF4-FFF2-40B4-BE49-F238E27FC236}">
                  <a16:creationId xmlns:a16="http://schemas.microsoft.com/office/drawing/2014/main" id="{01A75E6F-161A-424B-8A26-174E0B91D39B}"/>
                </a:ext>
              </a:extLst>
            </p:cNvPr>
            <p:cNvSpPr/>
            <p:nvPr/>
          </p:nvSpPr>
          <p:spPr>
            <a:xfrm>
              <a:off x="4222533" y="4539210"/>
              <a:ext cx="82550" cy="8255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8" name="TextBox 177">
              <a:extLst>
                <a:ext uri="{FF2B5EF4-FFF2-40B4-BE49-F238E27FC236}">
                  <a16:creationId xmlns:a16="http://schemas.microsoft.com/office/drawing/2014/main" id="{F5BD67D2-C8FE-054C-87EC-A55990CB1763}"/>
                </a:ext>
              </a:extLst>
            </p:cNvPr>
            <p:cNvSpPr txBox="1"/>
            <p:nvPr/>
          </p:nvSpPr>
          <p:spPr>
            <a:xfrm>
              <a:off x="4366503" y="4692215"/>
              <a:ext cx="288000" cy="138499"/>
            </a:xfrm>
            <a:prstGeom prst="rect">
              <a:avLst/>
            </a:prstGeom>
            <a:solidFill>
              <a:schemeClr val="bg1"/>
            </a:solidFill>
          </p:spPr>
          <p:txBody>
            <a:bodyPr wrap="square" lIns="0" tIns="0" rIns="0" bIns="0" rtlCol="0">
              <a:spAutoFit/>
            </a:bodyPr>
            <a:lstStyle/>
            <a:p>
              <a:pPr>
                <a:lnSpc>
                  <a:spcPct val="90000"/>
                </a:lnSpc>
              </a:pPr>
              <a:r>
                <a:rPr lang="en-GB" sz="1000" dirty="0">
                  <a:solidFill>
                    <a:srgbClr val="505050"/>
                  </a:solidFill>
                  <a:latin typeface="Calibri" panose="020F0502020204030204" pitchFamily="34" charset="0"/>
                  <a:ea typeface="Aileron" charset="0"/>
                  <a:cs typeface="Calibri" panose="020F0502020204030204" pitchFamily="34" charset="0"/>
                </a:rPr>
                <a:t>VGPR</a:t>
              </a:r>
            </a:p>
          </p:txBody>
        </p:sp>
        <p:sp>
          <p:nvSpPr>
            <p:cNvPr id="179" name="Rectangle 178">
              <a:extLst>
                <a:ext uri="{FF2B5EF4-FFF2-40B4-BE49-F238E27FC236}">
                  <a16:creationId xmlns:a16="http://schemas.microsoft.com/office/drawing/2014/main" id="{DF4BFEBE-177A-1A4A-A136-6B976AE9E4A3}"/>
                </a:ext>
              </a:extLst>
            </p:cNvPr>
            <p:cNvSpPr/>
            <p:nvPr/>
          </p:nvSpPr>
          <p:spPr>
            <a:xfrm>
              <a:off x="4222533" y="4717049"/>
              <a:ext cx="82550" cy="825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0" name="TextBox 179">
              <a:extLst>
                <a:ext uri="{FF2B5EF4-FFF2-40B4-BE49-F238E27FC236}">
                  <a16:creationId xmlns:a16="http://schemas.microsoft.com/office/drawing/2014/main" id="{A136CF34-CA0D-1D4D-9E90-2174A7AF8289}"/>
                </a:ext>
              </a:extLst>
            </p:cNvPr>
            <p:cNvSpPr txBox="1"/>
            <p:nvPr/>
          </p:nvSpPr>
          <p:spPr>
            <a:xfrm>
              <a:off x="4369392" y="4877124"/>
              <a:ext cx="216000" cy="138499"/>
            </a:xfrm>
            <a:prstGeom prst="rect">
              <a:avLst/>
            </a:prstGeom>
            <a:solidFill>
              <a:schemeClr val="bg1"/>
            </a:solidFill>
          </p:spPr>
          <p:txBody>
            <a:bodyPr wrap="square" lIns="0" tIns="0" rIns="0" bIns="0" rtlCol="0">
              <a:spAutoFit/>
            </a:bodyPr>
            <a:lstStyle/>
            <a:p>
              <a:pPr>
                <a:lnSpc>
                  <a:spcPct val="90000"/>
                </a:lnSpc>
              </a:pPr>
              <a:r>
                <a:rPr lang="en-GB" sz="1000" dirty="0" err="1">
                  <a:solidFill>
                    <a:srgbClr val="505050"/>
                  </a:solidFill>
                  <a:latin typeface="Calibri" panose="020F0502020204030204" pitchFamily="34" charset="0"/>
                  <a:ea typeface="Aileron" charset="0"/>
                  <a:cs typeface="Calibri" panose="020F0502020204030204" pitchFamily="34" charset="0"/>
                </a:rPr>
                <a:t>sCR</a:t>
              </a:r>
              <a:endParaRPr lang="en-GB" sz="1000" dirty="0">
                <a:solidFill>
                  <a:srgbClr val="505050"/>
                </a:solidFill>
                <a:latin typeface="Calibri" panose="020F0502020204030204" pitchFamily="34" charset="0"/>
                <a:ea typeface="Aileron" charset="0"/>
                <a:cs typeface="Calibri" panose="020F0502020204030204" pitchFamily="34" charset="0"/>
              </a:endParaRPr>
            </a:p>
          </p:txBody>
        </p:sp>
        <p:sp>
          <p:nvSpPr>
            <p:cNvPr id="181" name="Rectangle 180">
              <a:extLst>
                <a:ext uri="{FF2B5EF4-FFF2-40B4-BE49-F238E27FC236}">
                  <a16:creationId xmlns:a16="http://schemas.microsoft.com/office/drawing/2014/main" id="{DD38AAFA-3E5F-DC48-A22B-681E0891ED50}"/>
                </a:ext>
              </a:extLst>
            </p:cNvPr>
            <p:cNvSpPr/>
            <p:nvPr/>
          </p:nvSpPr>
          <p:spPr>
            <a:xfrm>
              <a:off x="4225423" y="4901958"/>
              <a:ext cx="82550" cy="825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83" name="Rechthoek 16">
            <a:extLst>
              <a:ext uri="{FF2B5EF4-FFF2-40B4-BE49-F238E27FC236}">
                <a16:creationId xmlns:a16="http://schemas.microsoft.com/office/drawing/2014/main" id="{93B7FD64-91D4-D744-908F-48222D2BC11F}"/>
              </a:ext>
            </a:extLst>
          </p:cNvPr>
          <p:cNvSpPr/>
          <p:nvPr/>
        </p:nvSpPr>
        <p:spPr>
          <a:xfrm>
            <a:off x="619200" y="1131377"/>
            <a:ext cx="10963199" cy="2829538"/>
          </a:xfrm>
          <a:prstGeom prst="rect">
            <a:avLst/>
          </a:prstGeom>
          <a:ln w="25400">
            <a:solidFill>
              <a:srgbClr val="C9E5F3"/>
            </a:solidFill>
          </a:ln>
        </p:spPr>
        <p:txBody>
          <a:bodyPr wrap="square">
            <a:noAutofit/>
          </a:bodyPr>
          <a:lstStyle/>
          <a:p>
            <a:pPr lvl="0">
              <a:spcBef>
                <a:spcPts val="1200"/>
              </a:spcBef>
              <a:buClr>
                <a:srgbClr val="FA7C2E"/>
              </a:buClr>
            </a:pPr>
            <a:endParaRPr lang="en-GB" sz="1700">
              <a:solidFill>
                <a:srgbClr val="5D8298"/>
              </a:solidFill>
            </a:endParaRPr>
          </a:p>
        </p:txBody>
      </p:sp>
    </p:spTree>
    <p:extLst>
      <p:ext uri="{BB962C8B-B14F-4D97-AF65-F5344CB8AC3E}">
        <p14:creationId xmlns:p14="http://schemas.microsoft.com/office/powerpoint/2010/main" val="49049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9335FA9F-07C0-4541-A7E6-B75F2CC18785}"/>
              </a:ext>
            </a:extLst>
          </p:cNvPr>
          <p:cNvGraphicFramePr>
            <a:graphicFrameLocks noGrp="1"/>
          </p:cNvGraphicFramePr>
          <p:nvPr>
            <p:ph sz="quarter" idx="12"/>
            <p:extLst>
              <p:ext uri="{D42A27DB-BD31-4B8C-83A1-F6EECF244321}">
                <p14:modId xmlns:p14="http://schemas.microsoft.com/office/powerpoint/2010/main" val="2695985429"/>
              </p:ext>
            </p:extLst>
          </p:nvPr>
        </p:nvGraphicFramePr>
        <p:xfrm>
          <a:off x="620184" y="1425677"/>
          <a:ext cx="10963200" cy="4525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C9E20CDF-40E7-0D4D-B363-FFBF8BBA0013}"/>
              </a:ext>
            </a:extLst>
          </p:cNvPr>
          <p:cNvSpPr>
            <a:spLocks noGrp="1"/>
          </p:cNvSpPr>
          <p:nvPr>
            <p:ph type="title"/>
          </p:nvPr>
        </p:nvSpPr>
        <p:spPr/>
        <p:txBody>
          <a:bodyPr/>
          <a:lstStyle/>
          <a:p>
            <a:r>
              <a:rPr lang="en-GB" dirty="0"/>
              <a:t>Author’s conclusions and </a:t>
            </a:r>
            <a:br>
              <a:rPr lang="en-GB" dirty="0"/>
            </a:br>
            <a:r>
              <a:rPr lang="en-GB" dirty="0"/>
              <a:t>Clinical interpretation</a:t>
            </a:r>
          </a:p>
        </p:txBody>
      </p:sp>
      <p:sp>
        <p:nvSpPr>
          <p:cNvPr id="4" name="Tijdelijke aanduiding voor dianummer 3">
            <a:extLst>
              <a:ext uri="{FF2B5EF4-FFF2-40B4-BE49-F238E27FC236}">
                <a16:creationId xmlns:a16="http://schemas.microsoft.com/office/drawing/2014/main" id="{0359BCC4-7AE6-674C-96F7-4194FF876602}"/>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5" name="Tijdelijke aanduiding voor inhoud 4">
            <a:extLst>
              <a:ext uri="{FF2B5EF4-FFF2-40B4-BE49-F238E27FC236}">
                <a16:creationId xmlns:a16="http://schemas.microsoft.com/office/drawing/2014/main" id="{5AF9BC3A-7D5F-8543-ADD9-241A35E0AC93}"/>
              </a:ext>
            </a:extLst>
          </p:cNvPr>
          <p:cNvSpPr>
            <a:spLocks noGrp="1"/>
          </p:cNvSpPr>
          <p:nvPr>
            <p:ph sz="quarter" idx="15"/>
          </p:nvPr>
        </p:nvSpPr>
        <p:spPr>
          <a:xfrm>
            <a:off x="620183" y="6356351"/>
            <a:ext cx="10540875" cy="365125"/>
          </a:xfrm>
        </p:spPr>
        <p:txBody>
          <a:bodyPr/>
          <a:lstStyle/>
          <a:p>
            <a:r>
              <a:rPr lang="en-GB" dirty="0" err="1"/>
              <a:t>Cilta-cel</a:t>
            </a:r>
            <a:r>
              <a:rPr lang="en-GB" dirty="0"/>
              <a:t>, </a:t>
            </a:r>
            <a:r>
              <a:rPr lang="en-GB" dirty="0" err="1"/>
              <a:t>ciltacabtagene</a:t>
            </a:r>
            <a:r>
              <a:rPr lang="en-GB" dirty="0"/>
              <a:t> </a:t>
            </a:r>
            <a:r>
              <a:rPr lang="en-GB" dirty="0" err="1"/>
              <a:t>autoleucel</a:t>
            </a:r>
            <a:r>
              <a:rPr lang="en-GB" dirty="0"/>
              <a:t>; RRMM, relapsed/refractory multiple myeloma </a:t>
            </a:r>
          </a:p>
          <a:p>
            <a:pPr>
              <a:spcBef>
                <a:spcPts val="0"/>
              </a:spcBef>
            </a:pPr>
            <a:r>
              <a:rPr lang="en-GB" dirty="0"/>
              <a:t>Jagannath S, et al. IMW 2021. Abstract #OAB-024</a:t>
            </a:r>
          </a:p>
        </p:txBody>
      </p:sp>
    </p:spTree>
    <p:extLst>
      <p:ext uri="{BB962C8B-B14F-4D97-AF65-F5344CB8AC3E}">
        <p14:creationId xmlns:p14="http://schemas.microsoft.com/office/powerpoint/2010/main" val="398011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E1A79-0116-B045-BD60-9D3F21E83DD6}"/>
              </a:ext>
            </a:extLst>
          </p:cNvPr>
          <p:cNvSpPr>
            <a:spLocks noGrp="1"/>
          </p:cNvSpPr>
          <p:nvPr>
            <p:ph type="title"/>
          </p:nvPr>
        </p:nvSpPr>
        <p:spPr/>
        <p:txBody>
          <a:bodyPr/>
          <a:lstStyle/>
          <a:p>
            <a:r>
              <a:rPr lang="en-GB" dirty="0"/>
              <a:t>IBER in combination with DEX and </a:t>
            </a:r>
            <a:br>
              <a:rPr lang="en-GB" dirty="0"/>
            </a:br>
            <a:r>
              <a:rPr lang="en-GB" dirty="0"/>
              <a:t>DARA, BORT, CFZ in patients with RRMM </a:t>
            </a:r>
            <a:br>
              <a:rPr lang="en-GB" dirty="0"/>
            </a:br>
            <a:br>
              <a:rPr lang="en-GB" dirty="0"/>
            </a:br>
            <a:br>
              <a:rPr lang="en-GB" dirty="0"/>
            </a:br>
            <a:r>
              <a:rPr lang="en-GB" sz="2200" cap="none" dirty="0" err="1"/>
              <a:t>Lonial</a:t>
            </a:r>
            <a:r>
              <a:rPr lang="en-GB" sz="2200" cap="none" dirty="0"/>
              <a:t> S, et al. </a:t>
            </a:r>
            <a:br>
              <a:rPr lang="en-GB" sz="2200" cap="none" dirty="0"/>
            </a:br>
            <a:r>
              <a:rPr lang="en-GB" sz="2200" cap="none" dirty="0"/>
              <a:t>IMW 2021. Abstract #OAB-013. Oral presentation </a:t>
            </a:r>
            <a:endParaRPr lang="en-GB" sz="2200" dirty="0"/>
          </a:p>
        </p:txBody>
      </p:sp>
      <p:sp>
        <p:nvSpPr>
          <p:cNvPr id="4" name="Tijdelijke aanduiding voor dianummer 3">
            <a:extLst>
              <a:ext uri="{FF2B5EF4-FFF2-40B4-BE49-F238E27FC236}">
                <a16:creationId xmlns:a16="http://schemas.microsoft.com/office/drawing/2014/main" id="{EED33E0A-2F6D-3746-B543-08A26E55DEAA}"/>
              </a:ext>
            </a:extLst>
          </p:cNvPr>
          <p:cNvSpPr>
            <a:spLocks noGrp="1"/>
          </p:cNvSpPr>
          <p:nvPr>
            <p:ph type="sldNum" sz="quarter" idx="4"/>
          </p:nvPr>
        </p:nvSpPr>
        <p:spPr/>
        <p:txBody>
          <a:bodyPr/>
          <a:lstStyle/>
          <a:p>
            <a:fld id="{FCE43C0F-8A7B-3A4B-9DB5-B3472E36E833}" type="slidenum">
              <a:rPr lang="en-GB" smtClean="0"/>
              <a:pPr/>
              <a:t>18</a:t>
            </a:fld>
            <a:endParaRPr lang="en-GB"/>
          </a:p>
        </p:txBody>
      </p:sp>
      <p:sp>
        <p:nvSpPr>
          <p:cNvPr id="6" name="Tijdelijke aanduiding voor inhoud 6">
            <a:extLst>
              <a:ext uri="{FF2B5EF4-FFF2-40B4-BE49-F238E27FC236}">
                <a16:creationId xmlns:a16="http://schemas.microsoft.com/office/drawing/2014/main" id="{755124AC-A2F2-AE4E-97F6-AC0D94EAFC65}"/>
              </a:ext>
            </a:extLst>
          </p:cNvPr>
          <p:cNvSpPr txBox="1">
            <a:spLocks/>
          </p:cNvSpPr>
          <p:nvPr/>
        </p:nvSpPr>
        <p:spPr>
          <a:xfrm>
            <a:off x="620183" y="6356351"/>
            <a:ext cx="9762681" cy="365125"/>
          </a:xfrm>
          <a:prstGeom prst="rect">
            <a:avLst/>
          </a:prstGeom>
        </p:spPr>
        <p:txBody>
          <a:bodyPr vert="horz" lIns="0" tIns="0" rIns="0" bIns="0" rtlCol="0" anchor="ctr" anchorCtr="0">
            <a:noAutofit/>
          </a:bodyPr>
          <a:lstStyle>
            <a:lvl1pPr indent="0">
              <a:spcBef>
                <a:spcPts val="1200"/>
              </a:spcBef>
              <a:buClr>
                <a:schemeClr val="accent1"/>
              </a:buClr>
              <a:buFont typeface="Arial"/>
              <a:buNone/>
              <a:defRPr sz="1200" b="0" i="0">
                <a:solidFill>
                  <a:srgbClr val="5D8298"/>
                </a:solidFill>
                <a:latin typeface="Calibri" panose="020F0502020204030204" pitchFamily="34" charset="0"/>
                <a:cs typeface="Calibri" panose="020F0502020204030204" pitchFamily="34" charset="0"/>
              </a:defRPr>
            </a:lvl1pPr>
            <a:lvl2pPr indent="0">
              <a:spcBef>
                <a:spcPts val="600"/>
              </a:spcBef>
              <a:buClr>
                <a:schemeClr val="accent1"/>
              </a:buClr>
              <a:buFont typeface="Lucida Grande"/>
              <a:buNone/>
              <a:defRPr sz="1200" b="0" i="0">
                <a:solidFill>
                  <a:srgbClr val="5D8298"/>
                </a:solidFill>
                <a:latin typeface="PT Sans Narrow"/>
                <a:cs typeface="PT Sans Narrow"/>
              </a:defRPr>
            </a:lvl2pPr>
            <a:lvl3pPr indent="0">
              <a:spcBef>
                <a:spcPts val="400"/>
              </a:spcBef>
              <a:buClr>
                <a:schemeClr val="accent1"/>
              </a:buClr>
              <a:buFont typeface="Arial"/>
              <a:buNone/>
              <a:defRPr sz="1200" b="0" i="0">
                <a:solidFill>
                  <a:srgbClr val="5D8298"/>
                </a:solidFill>
                <a:latin typeface="PT Sans Narrow"/>
                <a:cs typeface="PT Sans Narrow"/>
              </a:defRPr>
            </a:lvl3pPr>
            <a:lvl4pPr indent="0">
              <a:spcBef>
                <a:spcPts val="0"/>
              </a:spcBef>
              <a:buClr>
                <a:schemeClr val="accent1"/>
              </a:buClr>
              <a:buFont typeface="Arial"/>
              <a:buNone/>
              <a:defRPr sz="1200" b="0" i="0">
                <a:solidFill>
                  <a:srgbClr val="5D8298"/>
                </a:solidFill>
                <a:latin typeface="PT Sans Narrow"/>
                <a:cs typeface="PT Sans Narrow"/>
              </a:defRPr>
            </a:lvl4pPr>
            <a:lvl5pPr indent="0">
              <a:spcBef>
                <a:spcPts val="0"/>
              </a:spcBef>
              <a:buClr>
                <a:schemeClr val="accent1"/>
              </a:buClr>
              <a:buFont typeface="Arial"/>
              <a:buNone/>
              <a:defRPr sz="1200" b="0" i="0">
                <a:solidFill>
                  <a:srgbClr val="5D8298"/>
                </a:solidFill>
                <a:latin typeface="PT Sans Narrow"/>
                <a:cs typeface="PT Sans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solidFill>
                  <a:schemeClr val="bg1"/>
                </a:solidFill>
              </a:rPr>
              <a:t>BORT, bortezomib; CFZ, carfilzomib; DARA, daratumumab; DEX, dexamethasone; </a:t>
            </a:r>
            <a:r>
              <a:rPr lang="en-GB" dirty="0" err="1">
                <a:solidFill>
                  <a:schemeClr val="bg1"/>
                </a:solidFill>
              </a:rPr>
              <a:t>Iber</a:t>
            </a:r>
            <a:r>
              <a:rPr lang="en-GB" dirty="0">
                <a:solidFill>
                  <a:schemeClr val="bg1"/>
                </a:solidFill>
              </a:rPr>
              <a:t>, </a:t>
            </a:r>
            <a:r>
              <a:rPr lang="en-GB" dirty="0" err="1">
                <a:solidFill>
                  <a:schemeClr val="bg1"/>
                </a:solidFill>
              </a:rPr>
              <a:t>iberdomide</a:t>
            </a:r>
            <a:r>
              <a:rPr lang="en-GB" dirty="0">
                <a:solidFill>
                  <a:schemeClr val="bg1"/>
                </a:solidFill>
              </a:rPr>
              <a:t>; RRMM, relapsed/refractory multiple myeloma </a:t>
            </a:r>
          </a:p>
        </p:txBody>
      </p:sp>
    </p:spTree>
    <p:extLst>
      <p:ext uri="{BB962C8B-B14F-4D97-AF65-F5344CB8AC3E}">
        <p14:creationId xmlns:p14="http://schemas.microsoft.com/office/powerpoint/2010/main" val="399302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92A9F7C-FBD8-2C42-9E71-5D23D2633E68}"/>
              </a:ext>
            </a:extLst>
          </p:cNvPr>
          <p:cNvSpPr>
            <a:spLocks noGrp="1"/>
          </p:cNvSpPr>
          <p:nvPr>
            <p:ph type="body" idx="1"/>
          </p:nvPr>
        </p:nvSpPr>
        <p:spPr>
          <a:xfrm>
            <a:off x="609600" y="978051"/>
            <a:ext cx="10972800" cy="703262"/>
          </a:xfrm>
        </p:spPr>
        <p:txBody>
          <a:bodyPr>
            <a:normAutofit/>
          </a:bodyPr>
          <a:lstStyle/>
          <a:p>
            <a:r>
              <a:rPr lang="en-GB" dirty="0"/>
              <a:t>CC-220-MM-001: phase 1/2 study of </a:t>
            </a:r>
            <a:r>
              <a:rPr lang="en-GB" dirty="0" err="1"/>
              <a:t>I</a:t>
            </a:r>
            <a:r>
              <a:rPr lang="en-GB" cap="none" dirty="0" err="1"/>
              <a:t>ber</a:t>
            </a:r>
            <a:r>
              <a:rPr lang="en-GB" dirty="0" err="1"/>
              <a:t>D</a:t>
            </a:r>
            <a:r>
              <a:rPr lang="en-GB" cap="none" dirty="0" err="1"/>
              <a:t>d</a:t>
            </a:r>
            <a:r>
              <a:rPr lang="en-GB" dirty="0"/>
              <a:t> vs </a:t>
            </a:r>
            <a:r>
              <a:rPr lang="en-GB" dirty="0" err="1"/>
              <a:t>i</a:t>
            </a:r>
            <a:r>
              <a:rPr lang="en-GB" cap="none" dirty="0" err="1"/>
              <a:t>ber</a:t>
            </a:r>
            <a:r>
              <a:rPr lang="en-GB" dirty="0" err="1"/>
              <a:t>v</a:t>
            </a:r>
            <a:r>
              <a:rPr lang="en-GB" cap="none" dirty="0" err="1"/>
              <a:t>d</a:t>
            </a:r>
            <a:r>
              <a:rPr lang="en-GB" dirty="0"/>
              <a:t> vs </a:t>
            </a:r>
            <a:r>
              <a:rPr lang="en-GB" dirty="0" err="1"/>
              <a:t>i</a:t>
            </a:r>
            <a:r>
              <a:rPr lang="en-GB" cap="none" dirty="0" err="1"/>
              <a:t>ber</a:t>
            </a:r>
            <a:r>
              <a:rPr lang="en-GB" dirty="0" err="1"/>
              <a:t>k</a:t>
            </a:r>
            <a:r>
              <a:rPr lang="en-GB" cap="none" dirty="0" err="1"/>
              <a:t>d</a:t>
            </a:r>
            <a:r>
              <a:rPr lang="en-GB" cap="none" dirty="0"/>
              <a:t> IN RRMM</a:t>
            </a:r>
            <a:endParaRPr lang="en-GB" dirty="0"/>
          </a:p>
        </p:txBody>
      </p:sp>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a:xfrm>
            <a:off x="619200" y="246567"/>
            <a:ext cx="8740800" cy="525008"/>
          </a:xfrm>
        </p:spPr>
        <p:txBody>
          <a:bodyPr/>
          <a:lstStyle/>
          <a:p>
            <a:r>
              <a:rPr lang="en-GB" dirty="0"/>
              <a:t>study design</a:t>
            </a: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a:xfrm>
            <a:off x="10800523" y="6428359"/>
            <a:ext cx="781877" cy="365125"/>
          </a:xfrm>
        </p:spPr>
        <p:txBody>
          <a:bodyPr/>
          <a:lstStyle/>
          <a:p>
            <a:fld id="{FCE43C0F-8A7B-3A4B-9DB5-B3472E36E833}" type="slidenum">
              <a:rPr lang="nl-NL" smtClean="0"/>
              <a:pPr/>
              <a:t>19</a:t>
            </a:fld>
            <a:endParaRPr lang="nl-NL"/>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4" y="6356351"/>
            <a:ext cx="10713343" cy="365125"/>
          </a:xfrm>
        </p:spPr>
        <p:txBody>
          <a:bodyPr/>
          <a:lstStyle/>
          <a:p>
            <a:r>
              <a:rPr lang="en-US" sz="1050" dirty="0"/>
              <a:t>BORT, bortezomib; </a:t>
            </a:r>
            <a:r>
              <a:rPr lang="en-GB" sz="1050" dirty="0" err="1"/>
              <a:t>CELMoD</a:t>
            </a:r>
            <a:r>
              <a:rPr lang="en-GB" sz="1050" dirty="0"/>
              <a:t>, </a:t>
            </a:r>
            <a:r>
              <a:rPr lang="en-GB" sz="1050" dirty="0" err="1"/>
              <a:t>cereblon</a:t>
            </a:r>
            <a:r>
              <a:rPr lang="en-GB" sz="1050" dirty="0"/>
              <a:t> E3 ligase modulator; </a:t>
            </a:r>
            <a:r>
              <a:rPr lang="en-US" sz="1050" dirty="0"/>
              <a:t>CFZ, carfilzomib; DARA, daratumumab; DEX, dexamethasone; </a:t>
            </a:r>
            <a:r>
              <a:rPr lang="en-US" sz="1050" dirty="0" err="1"/>
              <a:t>Iber</a:t>
            </a:r>
            <a:r>
              <a:rPr lang="en-US" sz="1050" dirty="0"/>
              <a:t>, </a:t>
            </a:r>
            <a:r>
              <a:rPr lang="en-US" sz="1050" dirty="0" err="1"/>
              <a:t>iberdomide</a:t>
            </a:r>
            <a:r>
              <a:rPr lang="en-GB" sz="1050" dirty="0"/>
              <a:t> ; </a:t>
            </a:r>
            <a:r>
              <a:rPr lang="en-GB" sz="1050" dirty="0" err="1"/>
              <a:t>IberDd</a:t>
            </a:r>
            <a:r>
              <a:rPr lang="en-GB" sz="1050" dirty="0"/>
              <a:t>, </a:t>
            </a:r>
            <a:r>
              <a:rPr lang="en-US" sz="1050" dirty="0" err="1"/>
              <a:t>iberdomide</a:t>
            </a:r>
            <a:r>
              <a:rPr lang="en-US" sz="1050" dirty="0"/>
              <a:t> </a:t>
            </a:r>
            <a:r>
              <a:rPr lang="en-GB" sz="1050" dirty="0"/>
              <a:t>+</a:t>
            </a:r>
            <a:r>
              <a:rPr lang="en-US" sz="1050" dirty="0"/>
              <a:t> daratumumab </a:t>
            </a:r>
            <a:r>
              <a:rPr lang="en-GB" sz="1050" dirty="0"/>
              <a:t>+</a:t>
            </a:r>
            <a:r>
              <a:rPr lang="en-US" sz="1050" dirty="0"/>
              <a:t> dexamethasone</a:t>
            </a:r>
            <a:r>
              <a:rPr lang="en-GB" sz="1050" dirty="0"/>
              <a:t>; </a:t>
            </a:r>
            <a:r>
              <a:rPr lang="en-GB" sz="1050" dirty="0" err="1"/>
              <a:t>IberVd</a:t>
            </a:r>
            <a:r>
              <a:rPr lang="en-GB" sz="1050" dirty="0"/>
              <a:t>, </a:t>
            </a:r>
            <a:r>
              <a:rPr lang="en-US" sz="1050" dirty="0" err="1"/>
              <a:t>iberdomide</a:t>
            </a:r>
            <a:r>
              <a:rPr lang="en-US" sz="1050" dirty="0"/>
              <a:t> </a:t>
            </a:r>
            <a:r>
              <a:rPr lang="en-GB" sz="1050" dirty="0"/>
              <a:t>+</a:t>
            </a:r>
            <a:r>
              <a:rPr lang="en-US" sz="1050" dirty="0"/>
              <a:t> bortezomib </a:t>
            </a:r>
            <a:r>
              <a:rPr lang="en-GB" sz="1050" dirty="0"/>
              <a:t>+</a:t>
            </a:r>
            <a:r>
              <a:rPr lang="en-US" sz="1050" dirty="0"/>
              <a:t> dexamethasone</a:t>
            </a:r>
            <a:r>
              <a:rPr lang="en-GB" sz="1050" dirty="0"/>
              <a:t>; </a:t>
            </a:r>
            <a:r>
              <a:rPr lang="en-GB" sz="1050" dirty="0" err="1"/>
              <a:t>IberKd</a:t>
            </a:r>
            <a:r>
              <a:rPr lang="en-GB" sz="1050" dirty="0"/>
              <a:t>, </a:t>
            </a:r>
            <a:r>
              <a:rPr lang="en-US" sz="1050" dirty="0" err="1"/>
              <a:t>iberdomide</a:t>
            </a:r>
            <a:r>
              <a:rPr lang="en-US" sz="1050" dirty="0"/>
              <a:t> </a:t>
            </a:r>
            <a:r>
              <a:rPr lang="en-GB" sz="1050" dirty="0"/>
              <a:t>+</a:t>
            </a:r>
            <a:r>
              <a:rPr lang="en-US" sz="1050" dirty="0"/>
              <a:t> carfilzomib </a:t>
            </a:r>
            <a:r>
              <a:rPr lang="en-GB" sz="1050" dirty="0"/>
              <a:t>+</a:t>
            </a:r>
            <a:r>
              <a:rPr lang="en-US" sz="1050" dirty="0"/>
              <a:t> </a:t>
            </a:r>
            <a:r>
              <a:rPr lang="en-US" sz="1050" dirty="0">
                <a:solidFill>
                  <a:schemeClr val="tx2"/>
                </a:solidFill>
              </a:rPr>
              <a:t>dexamethasone</a:t>
            </a:r>
            <a:r>
              <a:rPr lang="en-GB" sz="1050" dirty="0">
                <a:solidFill>
                  <a:schemeClr val="tx2"/>
                </a:solidFill>
              </a:rPr>
              <a:t>; </a:t>
            </a:r>
            <a:r>
              <a:rPr lang="en-US" sz="1050" dirty="0">
                <a:solidFill>
                  <a:schemeClr val="tx2"/>
                </a:solidFill>
              </a:rPr>
              <a:t>MTD, </a:t>
            </a:r>
            <a:r>
              <a:rPr lang="en-GB" sz="1050" dirty="0">
                <a:solidFill>
                  <a:schemeClr val="tx2"/>
                </a:solidFill>
              </a:rPr>
              <a:t>maximum </a:t>
            </a:r>
            <a:r>
              <a:rPr lang="en-GB" sz="1050" dirty="0"/>
              <a:t>tolerated dose; RP2D, recommended phase 2 dose; </a:t>
            </a:r>
            <a:r>
              <a:rPr lang="en-US" sz="1050" dirty="0"/>
              <a:t>RRMM, relapsed/refractory multiple myeloma</a:t>
            </a:r>
            <a:br>
              <a:rPr lang="en-US" sz="1050" dirty="0"/>
            </a:br>
            <a:r>
              <a:rPr lang="en-GB" sz="1050" dirty="0" err="1"/>
              <a:t>Lonial</a:t>
            </a:r>
            <a:r>
              <a:rPr lang="en-GB" sz="1050" dirty="0"/>
              <a:t> S, et al. IMW 2021. Abstract #OAB-013; </a:t>
            </a:r>
            <a:r>
              <a:rPr lang="en-GB" sz="1050" dirty="0" err="1"/>
              <a:t>Clinicaltrials.gov</a:t>
            </a:r>
            <a:r>
              <a:rPr lang="en-GB" sz="1050" dirty="0"/>
              <a:t> NCT02773030</a:t>
            </a:r>
          </a:p>
        </p:txBody>
      </p:sp>
      <p:sp>
        <p:nvSpPr>
          <p:cNvPr id="6" name="Tijdelijke aanduiding voor inhoud 5">
            <a:extLst>
              <a:ext uri="{FF2B5EF4-FFF2-40B4-BE49-F238E27FC236}">
                <a16:creationId xmlns:a16="http://schemas.microsoft.com/office/drawing/2014/main" id="{8F923DC5-44A8-5F4E-8AEE-56B34791B9D8}"/>
              </a:ext>
            </a:extLst>
          </p:cNvPr>
          <p:cNvSpPr>
            <a:spLocks noGrp="1"/>
          </p:cNvSpPr>
          <p:nvPr>
            <p:ph sz="quarter" idx="12"/>
          </p:nvPr>
        </p:nvSpPr>
        <p:spPr>
          <a:xfrm>
            <a:off x="620713" y="1744761"/>
            <a:ext cx="10972800" cy="4205189"/>
          </a:xfrm>
        </p:spPr>
        <p:txBody>
          <a:bodyPr>
            <a:normAutofit/>
          </a:bodyPr>
          <a:lstStyle/>
          <a:p>
            <a:r>
              <a:rPr lang="en-GB" dirty="0"/>
              <a:t>Study evaluating the </a:t>
            </a:r>
            <a:r>
              <a:rPr lang="en-GB" b="1" dirty="0">
                <a:solidFill>
                  <a:schemeClr val="accent1"/>
                </a:solidFill>
              </a:rPr>
              <a:t>MTD, RP2D, safety, and preliminary efficacy</a:t>
            </a:r>
            <a:r>
              <a:rPr lang="en-GB" dirty="0"/>
              <a:t> of the oral </a:t>
            </a:r>
            <a:r>
              <a:rPr lang="en-GB" dirty="0" err="1"/>
              <a:t>CELMoD</a:t>
            </a:r>
            <a:r>
              <a:rPr lang="en-GB" dirty="0"/>
              <a:t> </a:t>
            </a:r>
            <a:r>
              <a:rPr lang="en-GB" dirty="0" err="1"/>
              <a:t>Iber</a:t>
            </a:r>
            <a:endParaRPr lang="en-GB" dirty="0"/>
          </a:p>
          <a:p>
            <a:r>
              <a:rPr lang="en-GB" b="1" dirty="0">
                <a:solidFill>
                  <a:schemeClr val="accent1"/>
                </a:solidFill>
              </a:rPr>
              <a:t>Eligibility</a:t>
            </a:r>
          </a:p>
          <a:p>
            <a:pPr lvl="1"/>
            <a:r>
              <a:rPr lang="en-GB" dirty="0"/>
              <a:t>≥2 (</a:t>
            </a:r>
            <a:r>
              <a:rPr lang="en-GB" dirty="0" err="1"/>
              <a:t>IberDd</a:t>
            </a:r>
            <a:r>
              <a:rPr lang="en-GB" dirty="0"/>
              <a:t> and </a:t>
            </a:r>
            <a:r>
              <a:rPr lang="en-GB" dirty="0" err="1"/>
              <a:t>IberKd</a:t>
            </a:r>
            <a:r>
              <a:rPr lang="en-GB" dirty="0"/>
              <a:t> cohorts) or ≥1 prior regimens (</a:t>
            </a:r>
            <a:r>
              <a:rPr lang="en-GB" dirty="0" err="1"/>
              <a:t>IberVd</a:t>
            </a:r>
            <a:r>
              <a:rPr lang="en-GB" dirty="0"/>
              <a:t> cohort), containing lenalidomide or pomalidomide, and a proteasome inhibitor</a:t>
            </a:r>
          </a:p>
          <a:p>
            <a:pPr lvl="1"/>
            <a:r>
              <a:rPr lang="en-GB" dirty="0"/>
              <a:t>Progression ≤60 days from last therapy</a:t>
            </a:r>
          </a:p>
          <a:p>
            <a:r>
              <a:rPr lang="en-GB" b="1" dirty="0">
                <a:solidFill>
                  <a:schemeClr val="accent1"/>
                </a:solidFill>
              </a:rPr>
              <a:t>Treatment</a:t>
            </a:r>
          </a:p>
        </p:txBody>
      </p:sp>
      <p:graphicFrame>
        <p:nvGraphicFramePr>
          <p:cNvPr id="10" name="Diagram 9">
            <a:extLst>
              <a:ext uri="{FF2B5EF4-FFF2-40B4-BE49-F238E27FC236}">
                <a16:creationId xmlns:a16="http://schemas.microsoft.com/office/drawing/2014/main" id="{E4D27E7C-261C-0F4F-A5D8-9AE65DB80E41}"/>
              </a:ext>
            </a:extLst>
          </p:cNvPr>
          <p:cNvGraphicFramePr/>
          <p:nvPr>
            <p:extLst>
              <p:ext uri="{D42A27DB-BD31-4B8C-83A1-F6EECF244321}">
                <p14:modId xmlns:p14="http://schemas.microsoft.com/office/powerpoint/2010/main" val="1834649448"/>
              </p:ext>
            </p:extLst>
          </p:nvPr>
        </p:nvGraphicFramePr>
        <p:xfrm>
          <a:off x="587375" y="4146138"/>
          <a:ext cx="10983912" cy="1803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628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10"/>
          <p:cNvSpPr>
            <a:spLocks noChangeArrowheads="1"/>
          </p:cNvSpPr>
          <p:nvPr/>
        </p:nvSpPr>
        <p:spPr bwMode="auto">
          <a:xfrm>
            <a:off x="952500" y="1556792"/>
            <a:ext cx="10287000" cy="2592288"/>
          </a:xfrm>
          <a:prstGeom prst="rect">
            <a:avLst/>
          </a:prstGeom>
          <a:noFill/>
          <a:ln w="9525">
            <a:noFill/>
            <a:miter lim="800000"/>
            <a:headEnd/>
            <a:tailEnd/>
          </a:ln>
        </p:spPr>
        <p:txBody>
          <a:bodyPr wrap="none" anchor="ctr"/>
          <a:lstStyle/>
          <a:p>
            <a:pPr algn="l">
              <a:spcBef>
                <a:spcPct val="0"/>
              </a:spcBef>
            </a:pPr>
            <a:endParaRPr lang="es-ES" sz="1000">
              <a:solidFill>
                <a:srgbClr val="FFFFFF"/>
              </a:solidFill>
              <a:latin typeface="Arial" charset="0"/>
            </a:endParaRPr>
          </a:p>
        </p:txBody>
      </p:sp>
      <p:sp>
        <p:nvSpPr>
          <p:cNvPr id="3" name="Title 2">
            <a:extLst>
              <a:ext uri="{FF2B5EF4-FFF2-40B4-BE49-F238E27FC236}">
                <a16:creationId xmlns:a16="http://schemas.microsoft.com/office/drawing/2014/main" id="{B4BBA156-C8B0-EC40-8276-7219AA95B7CA}"/>
              </a:ext>
            </a:extLst>
          </p:cNvPr>
          <p:cNvSpPr>
            <a:spLocks noGrp="1"/>
          </p:cNvSpPr>
          <p:nvPr>
            <p:ph type="title"/>
          </p:nvPr>
        </p:nvSpPr>
        <p:spPr/>
        <p:txBody>
          <a:bodyPr/>
          <a:lstStyle/>
          <a:p>
            <a:r>
              <a:rPr lang="en-GB" sz="3200" dirty="0"/>
              <a:t>meeting summary</a:t>
            </a:r>
            <a:br>
              <a:rPr lang="en-GB" sz="3200" dirty="0"/>
            </a:br>
            <a:r>
              <a:rPr lang="en-GB" sz="3200" dirty="0"/>
              <a:t>Autumn 2021 MEETINGS in Multiple Myeloma </a:t>
            </a:r>
            <a:br>
              <a:rPr lang="en-GB" sz="3200" dirty="0"/>
            </a:br>
            <a:r>
              <a:rPr lang="en-GB" sz="3200" dirty="0"/>
              <a:t>IMW | SOHO | SOHO Italy</a:t>
            </a:r>
            <a:br>
              <a:rPr lang="en-GB" dirty="0"/>
            </a:br>
            <a:br>
              <a:rPr lang="en-GB" dirty="0"/>
            </a:br>
            <a:r>
              <a:rPr lang="en-GB" sz="3200" cap="none" dirty="0" err="1"/>
              <a:t>Dr.</a:t>
            </a:r>
            <a:r>
              <a:rPr lang="en-GB" sz="3200" cap="none" dirty="0"/>
              <a:t> Claudio </a:t>
            </a:r>
            <a:r>
              <a:rPr lang="en-GB" sz="3200" cap="none" dirty="0" err="1"/>
              <a:t>Cerchione</a:t>
            </a:r>
            <a:r>
              <a:rPr lang="en-GB" sz="3200" cap="none" dirty="0"/>
              <a:t>, MD, PhD</a:t>
            </a:r>
            <a:br>
              <a:rPr lang="en-GB" sz="3200" cap="none" dirty="0"/>
            </a:br>
            <a:r>
              <a:rPr lang="en-GB" sz="2200" cap="none" dirty="0" err="1"/>
              <a:t>Istituto</a:t>
            </a:r>
            <a:r>
              <a:rPr lang="en-GB" sz="2200" cap="none" dirty="0"/>
              <a:t> </a:t>
            </a:r>
            <a:r>
              <a:rPr lang="en-GB" sz="2200" cap="none" dirty="0" err="1"/>
              <a:t>Scientifico</a:t>
            </a:r>
            <a:r>
              <a:rPr lang="en-GB" sz="2200" cap="none" dirty="0"/>
              <a:t> Romagnolo per lo Studio e la </a:t>
            </a:r>
            <a:r>
              <a:rPr lang="en-GB" sz="2200" cap="none" dirty="0" err="1"/>
              <a:t>Cura</a:t>
            </a:r>
            <a:r>
              <a:rPr lang="en-GB" sz="2200" cap="none" dirty="0"/>
              <a:t> </a:t>
            </a:r>
            <a:r>
              <a:rPr lang="en-GB" sz="2200" cap="none" dirty="0" err="1"/>
              <a:t>dei</a:t>
            </a:r>
            <a:r>
              <a:rPr lang="en-GB" sz="2200" cap="none" dirty="0"/>
              <a:t> </a:t>
            </a:r>
            <a:r>
              <a:rPr lang="en-GB" sz="2200" cap="none" dirty="0" err="1"/>
              <a:t>Tumori</a:t>
            </a:r>
            <a:r>
              <a:rPr lang="en-GB" sz="2200" cap="none" dirty="0"/>
              <a:t> IRCCS</a:t>
            </a:r>
            <a:br>
              <a:rPr lang="en-GB" sz="2200" cap="none" dirty="0"/>
            </a:br>
            <a:r>
              <a:rPr lang="en-GB" sz="2200" cap="none" dirty="0" err="1"/>
              <a:t>Meldola</a:t>
            </a:r>
            <a:r>
              <a:rPr lang="en-GB" sz="2200" cap="none" dirty="0"/>
              <a:t>, Italy</a:t>
            </a:r>
            <a:br>
              <a:rPr lang="en-GB" sz="2200" cap="none" dirty="0"/>
            </a:br>
            <a:br>
              <a:rPr lang="en-GB" sz="2200" cap="none" dirty="0"/>
            </a:br>
            <a:r>
              <a:rPr lang="en-GB" sz="2400" cap="none" dirty="0"/>
              <a:t>HIGHLIGHTS FROM LYMPHOMA &amp; MYELOMA CONNECT</a:t>
            </a:r>
            <a:br>
              <a:rPr lang="en-GB" sz="2400" cap="none" dirty="0"/>
            </a:br>
            <a:r>
              <a:rPr lang="en-GB" sz="2400" cap="none" dirty="0"/>
              <a:t>NOVEMBER 2021</a:t>
            </a:r>
            <a:endParaRPr lang="en-US" sz="2400" dirty="0"/>
          </a:p>
        </p:txBody>
      </p:sp>
      <p:sp>
        <p:nvSpPr>
          <p:cNvPr id="6" name="Slide Number Placeholder 5">
            <a:extLst>
              <a:ext uri="{FF2B5EF4-FFF2-40B4-BE49-F238E27FC236}">
                <a16:creationId xmlns:a16="http://schemas.microsoft.com/office/drawing/2014/main" id="{DD2C87C3-37B2-D14F-AC4D-4E77098604FF}"/>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217174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a:xfrm>
            <a:off x="619200" y="246566"/>
            <a:ext cx="8740800" cy="807285"/>
          </a:xfrm>
        </p:spPr>
        <p:txBody>
          <a:bodyPr anchor="t">
            <a:normAutofit/>
          </a:bodyPr>
          <a:lstStyle/>
          <a:p>
            <a:r>
              <a:rPr lang="en-GB"/>
              <a:t>Results</a:t>
            </a: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20</a:t>
            </a:fld>
            <a:endParaRPr lang="en-GB"/>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4" y="6356351"/>
            <a:ext cx="10622582" cy="365125"/>
          </a:xfrm>
        </p:spPr>
        <p:txBody>
          <a:bodyPr anchor="ctr">
            <a:noAutofit/>
          </a:bodyPr>
          <a:lstStyle/>
          <a:p>
            <a:pPr>
              <a:spcBef>
                <a:spcPts val="0"/>
              </a:spcBef>
            </a:pPr>
            <a:r>
              <a:rPr lang="en-GB" sz="1100" dirty="0" err="1"/>
              <a:t>DoR</a:t>
            </a:r>
            <a:r>
              <a:rPr lang="en-GB" sz="1100" dirty="0"/>
              <a:t>, duration of response; G-CSF, granulocyte colony-stimulating factor; </a:t>
            </a:r>
            <a:r>
              <a:rPr lang="en-GB" sz="1100" dirty="0" err="1"/>
              <a:t>Iber</a:t>
            </a:r>
            <a:r>
              <a:rPr lang="en-GB" sz="1100" dirty="0"/>
              <a:t>, </a:t>
            </a:r>
            <a:r>
              <a:rPr lang="en-GB" sz="1100" dirty="0" err="1"/>
              <a:t>iberdomide</a:t>
            </a:r>
            <a:r>
              <a:rPr lang="en-GB" sz="1100" dirty="0"/>
              <a:t>; </a:t>
            </a:r>
            <a:r>
              <a:rPr lang="en-GB" sz="1100" dirty="0" err="1"/>
              <a:t>IberDd</a:t>
            </a:r>
            <a:r>
              <a:rPr lang="en-GB" sz="1100" dirty="0"/>
              <a:t>, </a:t>
            </a:r>
            <a:r>
              <a:rPr lang="en-US" sz="1100" dirty="0" err="1"/>
              <a:t>iberdomide</a:t>
            </a:r>
            <a:r>
              <a:rPr lang="en-US" sz="1100" dirty="0"/>
              <a:t> </a:t>
            </a:r>
            <a:r>
              <a:rPr lang="en-GB" sz="1100" dirty="0"/>
              <a:t>+</a:t>
            </a:r>
            <a:r>
              <a:rPr lang="en-US" sz="1100" dirty="0"/>
              <a:t> daratumumab </a:t>
            </a:r>
            <a:r>
              <a:rPr lang="en-GB" sz="1100" dirty="0"/>
              <a:t>+</a:t>
            </a:r>
            <a:r>
              <a:rPr lang="en-US" sz="1100" dirty="0"/>
              <a:t> dexamethasone</a:t>
            </a:r>
            <a:r>
              <a:rPr lang="en-GB" sz="1100" dirty="0"/>
              <a:t>; </a:t>
            </a:r>
            <a:r>
              <a:rPr lang="en-GB" sz="1100" dirty="0" err="1"/>
              <a:t>IberVd</a:t>
            </a:r>
            <a:r>
              <a:rPr lang="en-GB" sz="1100" dirty="0"/>
              <a:t>, </a:t>
            </a:r>
            <a:r>
              <a:rPr lang="en-US" sz="1100" dirty="0" err="1"/>
              <a:t>iberdomide</a:t>
            </a:r>
            <a:r>
              <a:rPr lang="en-US" sz="1100" dirty="0"/>
              <a:t> </a:t>
            </a:r>
            <a:r>
              <a:rPr lang="en-GB" sz="1100" dirty="0"/>
              <a:t>+</a:t>
            </a:r>
            <a:r>
              <a:rPr lang="en-US" sz="1100" dirty="0"/>
              <a:t> bortezomib </a:t>
            </a:r>
            <a:r>
              <a:rPr lang="en-GB" sz="1100" dirty="0"/>
              <a:t>+</a:t>
            </a:r>
            <a:r>
              <a:rPr lang="en-US" sz="1100" dirty="0"/>
              <a:t> dexamethasone</a:t>
            </a:r>
            <a:r>
              <a:rPr lang="en-GB" sz="1100" dirty="0"/>
              <a:t>; </a:t>
            </a:r>
            <a:r>
              <a:rPr lang="en-GB" sz="1100" dirty="0" err="1"/>
              <a:t>IberKd</a:t>
            </a:r>
            <a:r>
              <a:rPr lang="en-GB" sz="1100" dirty="0"/>
              <a:t>, </a:t>
            </a:r>
            <a:r>
              <a:rPr lang="en-US" sz="1100" dirty="0" err="1"/>
              <a:t>iberdomide</a:t>
            </a:r>
            <a:r>
              <a:rPr lang="en-US" sz="1100" dirty="0"/>
              <a:t> </a:t>
            </a:r>
            <a:r>
              <a:rPr lang="en-GB" sz="1100" dirty="0"/>
              <a:t>+</a:t>
            </a:r>
            <a:r>
              <a:rPr lang="en-US" sz="1100" dirty="0"/>
              <a:t> carfilzomib </a:t>
            </a:r>
            <a:r>
              <a:rPr lang="en-GB" sz="1100" dirty="0"/>
              <a:t>+</a:t>
            </a:r>
            <a:r>
              <a:rPr lang="en-US" sz="1100" dirty="0"/>
              <a:t> dexamethasone</a:t>
            </a:r>
            <a:r>
              <a:rPr lang="en-GB" sz="1100" dirty="0"/>
              <a:t>; NE, not evaluated; NR, not reached; ORR, overall response rate; RP2D, recommended phase 2 dose; TEAE, treatment-emergent adverse event; VGPR, very good partial response</a:t>
            </a:r>
            <a:br>
              <a:rPr lang="en-US" sz="1100" dirty="0"/>
            </a:br>
            <a:r>
              <a:rPr lang="en-GB" sz="1100" dirty="0" err="1"/>
              <a:t>Lonial</a:t>
            </a:r>
            <a:r>
              <a:rPr lang="en-GB" sz="1100" dirty="0"/>
              <a:t> S, et al. IMW 2021. Abstract #OAB-013</a:t>
            </a:r>
          </a:p>
        </p:txBody>
      </p:sp>
      <p:sp>
        <p:nvSpPr>
          <p:cNvPr id="16" name="Rechthoek 15">
            <a:extLst>
              <a:ext uri="{FF2B5EF4-FFF2-40B4-BE49-F238E27FC236}">
                <a16:creationId xmlns:a16="http://schemas.microsoft.com/office/drawing/2014/main" id="{422F04BF-BB6E-D24D-9AC6-C85D5FD2D008}"/>
              </a:ext>
            </a:extLst>
          </p:cNvPr>
          <p:cNvSpPr/>
          <p:nvPr/>
        </p:nvSpPr>
        <p:spPr>
          <a:xfrm>
            <a:off x="619200" y="4430357"/>
            <a:ext cx="10963199" cy="1631216"/>
          </a:xfrm>
          <a:prstGeom prst="rect">
            <a:avLst/>
          </a:prstGeom>
          <a:ln w="25400">
            <a:solidFill>
              <a:srgbClr val="C9E5F3"/>
            </a:solidFill>
          </a:ln>
        </p:spPr>
        <p:txBody>
          <a:bodyPr wrap="square" lIns="144000">
            <a:spAutoFit/>
          </a:bodyPr>
          <a:lstStyle/>
          <a:p>
            <a:pPr>
              <a:spcBef>
                <a:spcPts val="600"/>
              </a:spcBef>
              <a:buClr>
                <a:srgbClr val="FA7C2E"/>
              </a:buClr>
            </a:pPr>
            <a:r>
              <a:rPr lang="en-GB" sz="1600" b="1" dirty="0">
                <a:solidFill>
                  <a:schemeClr val="accent1"/>
                </a:solidFill>
              </a:rPr>
              <a:t>Haematological grade 3/4 TEAEs of interest</a:t>
            </a:r>
          </a:p>
          <a:p>
            <a:pPr marL="288000" indent="-288000">
              <a:spcBef>
                <a:spcPts val="600"/>
              </a:spcBef>
              <a:buClr>
                <a:srgbClr val="FA7C2E"/>
              </a:buClr>
              <a:buFont typeface="Arial"/>
              <a:buChar char="•"/>
            </a:pPr>
            <a:r>
              <a:rPr lang="en-GB" sz="1600" dirty="0" err="1">
                <a:solidFill>
                  <a:srgbClr val="5D8298"/>
                </a:solidFill>
              </a:rPr>
              <a:t>IberDd</a:t>
            </a:r>
            <a:r>
              <a:rPr lang="en-GB" sz="1600" dirty="0">
                <a:solidFill>
                  <a:srgbClr val="5D8298"/>
                </a:solidFill>
              </a:rPr>
              <a:t>: neutropenia (67%), leukopenia (23%), anaemia (21%), and febrile neutropenia (5%)</a:t>
            </a:r>
          </a:p>
          <a:p>
            <a:pPr marL="288000" indent="-288000">
              <a:spcBef>
                <a:spcPts val="600"/>
              </a:spcBef>
              <a:buClr>
                <a:srgbClr val="FA7C2E"/>
              </a:buClr>
              <a:buFont typeface="Arial"/>
              <a:buChar char="•"/>
            </a:pPr>
            <a:r>
              <a:rPr lang="en-GB" sz="1600" dirty="0" err="1">
                <a:solidFill>
                  <a:srgbClr val="5D8298"/>
                </a:solidFill>
              </a:rPr>
              <a:t>IberVd</a:t>
            </a:r>
            <a:r>
              <a:rPr lang="en-GB" sz="1600" dirty="0">
                <a:solidFill>
                  <a:srgbClr val="5D8298"/>
                </a:solidFill>
              </a:rPr>
              <a:t>: neutropenia (28%) and thrombocytopenia (24%) </a:t>
            </a:r>
          </a:p>
          <a:p>
            <a:pPr marL="288000" indent="-288000">
              <a:spcBef>
                <a:spcPts val="600"/>
              </a:spcBef>
              <a:buClr>
                <a:srgbClr val="FA7C2E"/>
              </a:buClr>
              <a:buFont typeface="Arial"/>
              <a:buChar char="•"/>
            </a:pPr>
            <a:r>
              <a:rPr lang="en-GB" sz="1600" dirty="0" err="1">
                <a:solidFill>
                  <a:srgbClr val="5D8298"/>
                </a:solidFill>
              </a:rPr>
              <a:t>IberKd</a:t>
            </a:r>
            <a:r>
              <a:rPr lang="en-GB" sz="1600" dirty="0">
                <a:solidFill>
                  <a:srgbClr val="5D8298"/>
                </a:solidFill>
              </a:rPr>
              <a:t>: lymphopenia (44%) and neutropenia (33%)</a:t>
            </a:r>
          </a:p>
          <a:p>
            <a:pPr marL="288000" indent="-288000">
              <a:spcBef>
                <a:spcPts val="600"/>
              </a:spcBef>
              <a:buClr>
                <a:srgbClr val="FA7C2E"/>
              </a:buClr>
              <a:buFont typeface="Arial"/>
              <a:buChar char="•"/>
            </a:pPr>
            <a:r>
              <a:rPr lang="en-GB" sz="1600" dirty="0">
                <a:solidFill>
                  <a:srgbClr val="5D8298"/>
                </a:solidFill>
              </a:rPr>
              <a:t>Neutropenia was manageable with G-CSF</a:t>
            </a:r>
          </a:p>
        </p:txBody>
      </p:sp>
      <p:sp>
        <p:nvSpPr>
          <p:cNvPr id="19" name="Rechthoek 16">
            <a:extLst>
              <a:ext uri="{FF2B5EF4-FFF2-40B4-BE49-F238E27FC236}">
                <a16:creationId xmlns:a16="http://schemas.microsoft.com/office/drawing/2014/main" id="{A6F526D2-3E88-8C40-B34F-EFBE6A0DCD28}"/>
              </a:ext>
            </a:extLst>
          </p:cNvPr>
          <p:cNvSpPr/>
          <p:nvPr/>
        </p:nvSpPr>
        <p:spPr>
          <a:xfrm>
            <a:off x="619200" y="1125859"/>
            <a:ext cx="10963199" cy="3219259"/>
          </a:xfrm>
          <a:prstGeom prst="rect">
            <a:avLst/>
          </a:prstGeom>
          <a:ln w="25400">
            <a:solidFill>
              <a:srgbClr val="C9E5F3"/>
            </a:solidFill>
          </a:ln>
        </p:spPr>
        <p:txBody>
          <a:bodyPr wrap="square">
            <a:noAutofit/>
          </a:bodyPr>
          <a:lstStyle/>
          <a:p>
            <a:pPr lvl="0">
              <a:spcBef>
                <a:spcPts val="1200"/>
              </a:spcBef>
              <a:buClr>
                <a:srgbClr val="FA7C2E"/>
              </a:buClr>
            </a:pPr>
            <a:endParaRPr lang="en-GB" sz="1700">
              <a:solidFill>
                <a:srgbClr val="5D8298"/>
              </a:solidFill>
            </a:endParaRPr>
          </a:p>
        </p:txBody>
      </p:sp>
      <p:graphicFrame>
        <p:nvGraphicFramePr>
          <p:cNvPr id="89" name="Tabel 2">
            <a:extLst>
              <a:ext uri="{FF2B5EF4-FFF2-40B4-BE49-F238E27FC236}">
                <a16:creationId xmlns:a16="http://schemas.microsoft.com/office/drawing/2014/main" id="{C6FCB5DA-8764-664F-8A7D-995059C885B3}"/>
              </a:ext>
            </a:extLst>
          </p:cNvPr>
          <p:cNvGraphicFramePr>
            <a:graphicFrameLocks noGrp="1"/>
          </p:cNvGraphicFramePr>
          <p:nvPr>
            <p:extLst>
              <p:ext uri="{D42A27DB-BD31-4B8C-83A1-F6EECF244321}">
                <p14:modId xmlns:p14="http://schemas.microsoft.com/office/powerpoint/2010/main" val="2611743135"/>
              </p:ext>
            </p:extLst>
          </p:nvPr>
        </p:nvGraphicFramePr>
        <p:xfrm>
          <a:off x="757166" y="1286369"/>
          <a:ext cx="5547840" cy="2966720"/>
        </p:xfrm>
        <a:graphic>
          <a:graphicData uri="http://schemas.openxmlformats.org/drawingml/2006/table">
            <a:tbl>
              <a:tblPr firstRow="1" bandRow="1">
                <a:tableStyleId>{5C22544A-7EE6-4342-B048-85BDC9FD1C3A}</a:tableStyleId>
              </a:tblPr>
              <a:tblGrid>
                <a:gridCol w="3344571">
                  <a:extLst>
                    <a:ext uri="{9D8B030D-6E8A-4147-A177-3AD203B41FA5}">
                      <a16:colId xmlns:a16="http://schemas.microsoft.com/office/drawing/2014/main" val="3127661391"/>
                    </a:ext>
                  </a:extLst>
                </a:gridCol>
                <a:gridCol w="734423">
                  <a:extLst>
                    <a:ext uri="{9D8B030D-6E8A-4147-A177-3AD203B41FA5}">
                      <a16:colId xmlns:a16="http://schemas.microsoft.com/office/drawing/2014/main" val="2104790162"/>
                    </a:ext>
                  </a:extLst>
                </a:gridCol>
                <a:gridCol w="734423">
                  <a:extLst>
                    <a:ext uri="{9D8B030D-6E8A-4147-A177-3AD203B41FA5}">
                      <a16:colId xmlns:a16="http://schemas.microsoft.com/office/drawing/2014/main" val="2122991889"/>
                    </a:ext>
                  </a:extLst>
                </a:gridCol>
                <a:gridCol w="734423">
                  <a:extLst>
                    <a:ext uri="{9D8B030D-6E8A-4147-A177-3AD203B41FA5}">
                      <a16:colId xmlns:a16="http://schemas.microsoft.com/office/drawing/2014/main" val="3358314868"/>
                    </a:ext>
                  </a:extLst>
                </a:gridCol>
              </a:tblGrid>
              <a:tr h="370840">
                <a:tc>
                  <a:txBody>
                    <a:bodyPr/>
                    <a:lstStyle/>
                    <a:p>
                      <a:endParaRPr lang="en-GB" sz="1400" baseline="0" noProof="0" dirty="0"/>
                    </a:p>
                  </a:txBody>
                  <a:tcPr/>
                </a:tc>
                <a:tc>
                  <a:txBody>
                    <a:bodyPr/>
                    <a:lstStyle/>
                    <a:p>
                      <a:pPr algn="ctr"/>
                      <a:r>
                        <a:rPr lang="en-GB" sz="1400" baseline="0" dirty="0" err="1"/>
                        <a:t>IberDd</a:t>
                      </a:r>
                      <a:endParaRPr lang="en-GB" sz="1400" baseline="0" noProof="0" dirty="0"/>
                    </a:p>
                  </a:txBody>
                  <a:tcPr/>
                </a:tc>
                <a:tc>
                  <a:txBody>
                    <a:bodyPr/>
                    <a:lstStyle/>
                    <a:p>
                      <a:pPr algn="ctr"/>
                      <a:r>
                        <a:rPr lang="en-GB" sz="1400" baseline="0" dirty="0" err="1"/>
                        <a:t>IberVd</a:t>
                      </a:r>
                      <a:endParaRPr lang="en-GB" sz="1400" baseline="0" noProof="0" dirty="0"/>
                    </a:p>
                  </a:txBody>
                  <a:tcPr/>
                </a:tc>
                <a:tc>
                  <a:txBody>
                    <a:bodyPr/>
                    <a:lstStyle/>
                    <a:p>
                      <a:pPr algn="ctr"/>
                      <a:r>
                        <a:rPr lang="en-GB" sz="1400" baseline="0" dirty="0" err="1"/>
                        <a:t>IberKd</a:t>
                      </a:r>
                      <a:endParaRPr lang="en-GB" sz="1400" baseline="0" noProof="0" dirty="0"/>
                    </a:p>
                  </a:txBody>
                  <a:tcPr/>
                </a:tc>
                <a:extLst>
                  <a:ext uri="{0D108BD9-81ED-4DB2-BD59-A6C34878D82A}">
                    <a16:rowId xmlns:a16="http://schemas.microsoft.com/office/drawing/2014/main" val="2501310110"/>
                  </a:ext>
                </a:extLst>
              </a:tr>
              <a:tr h="370840">
                <a:tc>
                  <a:txBody>
                    <a:bodyPr/>
                    <a:lstStyle/>
                    <a:p>
                      <a:r>
                        <a:rPr lang="en-GB" sz="1400" baseline="0" noProof="0" dirty="0"/>
                        <a:t>Patients treated, n</a:t>
                      </a:r>
                    </a:p>
                  </a:txBody>
                  <a:tcPr/>
                </a:tc>
                <a:tc>
                  <a:txBody>
                    <a:bodyPr/>
                    <a:lstStyle/>
                    <a:p>
                      <a:pPr algn="ctr"/>
                      <a:r>
                        <a:rPr lang="en-GB" sz="1400" baseline="0" noProof="0" dirty="0"/>
                        <a:t>43</a:t>
                      </a:r>
                    </a:p>
                  </a:txBody>
                  <a:tcPr/>
                </a:tc>
                <a:tc>
                  <a:txBody>
                    <a:bodyPr/>
                    <a:lstStyle/>
                    <a:p>
                      <a:pPr algn="ctr"/>
                      <a:r>
                        <a:rPr lang="en-GB" sz="1400" baseline="0" noProof="0" dirty="0"/>
                        <a:t>25</a:t>
                      </a:r>
                    </a:p>
                  </a:txBody>
                  <a:tcPr/>
                </a:tc>
                <a:tc>
                  <a:txBody>
                    <a:bodyPr/>
                    <a:lstStyle/>
                    <a:p>
                      <a:pPr algn="ctr"/>
                      <a:r>
                        <a:rPr lang="en-GB" sz="1400" baseline="0" noProof="0" dirty="0"/>
                        <a:t>9</a:t>
                      </a:r>
                    </a:p>
                  </a:txBody>
                  <a:tcPr/>
                </a:tc>
                <a:extLst>
                  <a:ext uri="{0D108BD9-81ED-4DB2-BD59-A6C34878D82A}">
                    <a16:rowId xmlns:a16="http://schemas.microsoft.com/office/drawing/2014/main" val="517555842"/>
                  </a:ext>
                </a:extLst>
              </a:tr>
              <a:tr h="370840">
                <a:tc>
                  <a:txBody>
                    <a:bodyPr/>
                    <a:lstStyle/>
                    <a:p>
                      <a:pPr marL="180975" indent="0">
                        <a:tabLst/>
                      </a:pPr>
                      <a:r>
                        <a:rPr lang="en-GB" sz="1400" baseline="0" noProof="0" dirty="0"/>
                        <a:t>Median age, years</a:t>
                      </a:r>
                    </a:p>
                  </a:txBody>
                  <a:tcPr/>
                </a:tc>
                <a:tc>
                  <a:txBody>
                    <a:bodyPr/>
                    <a:lstStyle/>
                    <a:p>
                      <a:pPr algn="ctr"/>
                      <a:r>
                        <a:rPr lang="en-GB" sz="1400" baseline="0" noProof="0" dirty="0"/>
                        <a:t>67</a:t>
                      </a:r>
                    </a:p>
                  </a:txBody>
                  <a:tcPr/>
                </a:tc>
                <a:tc>
                  <a:txBody>
                    <a:bodyPr/>
                    <a:lstStyle/>
                    <a:p>
                      <a:pPr algn="ctr"/>
                      <a:r>
                        <a:rPr lang="en-GB" sz="1400" baseline="0" noProof="0" dirty="0"/>
                        <a:t>64</a:t>
                      </a:r>
                    </a:p>
                  </a:txBody>
                  <a:tcPr/>
                </a:tc>
                <a:tc>
                  <a:txBody>
                    <a:bodyPr/>
                    <a:lstStyle/>
                    <a:p>
                      <a:pPr algn="ctr"/>
                      <a:r>
                        <a:rPr lang="en-GB" sz="1400" baseline="0" noProof="0" dirty="0"/>
                        <a:t>61</a:t>
                      </a:r>
                    </a:p>
                  </a:txBody>
                  <a:tcPr/>
                </a:tc>
                <a:extLst>
                  <a:ext uri="{0D108BD9-81ED-4DB2-BD59-A6C34878D82A}">
                    <a16:rowId xmlns:a16="http://schemas.microsoft.com/office/drawing/2014/main" val="3096337209"/>
                  </a:ext>
                </a:extLst>
              </a:tr>
              <a:tr h="370840">
                <a:tc>
                  <a:txBody>
                    <a:bodyPr/>
                    <a:lstStyle/>
                    <a:p>
                      <a:pPr marL="180975" indent="0">
                        <a:tabLst/>
                      </a:pPr>
                      <a:r>
                        <a:rPr lang="en-GB" sz="1400" baseline="0" noProof="0" dirty="0"/>
                        <a:t>Median time since diagnosis, years</a:t>
                      </a:r>
                    </a:p>
                  </a:txBody>
                  <a:tcPr/>
                </a:tc>
                <a:tc>
                  <a:txBody>
                    <a:bodyPr/>
                    <a:lstStyle/>
                    <a:p>
                      <a:pPr algn="ctr"/>
                      <a:r>
                        <a:rPr lang="en-GB" sz="1400" baseline="0" noProof="0" dirty="0"/>
                        <a:t>7.4</a:t>
                      </a:r>
                    </a:p>
                  </a:txBody>
                  <a:tcPr/>
                </a:tc>
                <a:tc>
                  <a:txBody>
                    <a:bodyPr/>
                    <a:lstStyle/>
                    <a:p>
                      <a:pPr algn="ctr"/>
                      <a:r>
                        <a:rPr lang="en-GB" sz="1400" baseline="0" noProof="0" dirty="0"/>
                        <a:t>7.1</a:t>
                      </a:r>
                    </a:p>
                  </a:txBody>
                  <a:tcPr/>
                </a:tc>
                <a:tc>
                  <a:txBody>
                    <a:bodyPr/>
                    <a:lstStyle/>
                    <a:p>
                      <a:pPr algn="ctr"/>
                      <a:r>
                        <a:rPr lang="en-GB" sz="1400" baseline="0" noProof="0" dirty="0"/>
                        <a:t>6.7</a:t>
                      </a:r>
                    </a:p>
                  </a:txBody>
                  <a:tcPr/>
                </a:tc>
                <a:extLst>
                  <a:ext uri="{0D108BD9-81ED-4DB2-BD59-A6C34878D82A}">
                    <a16:rowId xmlns:a16="http://schemas.microsoft.com/office/drawing/2014/main" val="285977360"/>
                  </a:ext>
                </a:extLst>
              </a:tr>
              <a:tr h="370840">
                <a:tc>
                  <a:txBody>
                    <a:bodyPr/>
                    <a:lstStyle/>
                    <a:p>
                      <a:pPr marL="180975" indent="0">
                        <a:tabLst/>
                      </a:pPr>
                      <a:r>
                        <a:rPr lang="en-GB" sz="1400" baseline="0" dirty="0"/>
                        <a:t>Extramedullary plasmacytomas, n (%)</a:t>
                      </a:r>
                      <a:endParaRPr lang="en-GB" sz="1400" baseline="0" noProof="0" dirty="0"/>
                    </a:p>
                  </a:txBody>
                  <a:tcPr/>
                </a:tc>
                <a:tc>
                  <a:txBody>
                    <a:bodyPr/>
                    <a:lstStyle/>
                    <a:p>
                      <a:pPr algn="ctr"/>
                      <a:r>
                        <a:rPr lang="en-GB" sz="1400" baseline="0" noProof="0" dirty="0"/>
                        <a:t>7 (16)</a:t>
                      </a:r>
                    </a:p>
                  </a:txBody>
                  <a:tcPr/>
                </a:tc>
                <a:tc>
                  <a:txBody>
                    <a:bodyPr/>
                    <a:lstStyle/>
                    <a:p>
                      <a:pPr algn="ctr"/>
                      <a:r>
                        <a:rPr lang="en-GB" sz="1400" baseline="0" noProof="0" dirty="0"/>
                        <a:t>4 (16)</a:t>
                      </a:r>
                    </a:p>
                  </a:txBody>
                  <a:tcPr/>
                </a:tc>
                <a:tc>
                  <a:txBody>
                    <a:bodyPr/>
                    <a:lstStyle/>
                    <a:p>
                      <a:pPr algn="ctr"/>
                      <a:r>
                        <a:rPr lang="en-GB" sz="1400" baseline="0" noProof="0" dirty="0"/>
                        <a:t>2 (22)</a:t>
                      </a:r>
                    </a:p>
                  </a:txBody>
                  <a:tcPr/>
                </a:tc>
                <a:extLst>
                  <a:ext uri="{0D108BD9-81ED-4DB2-BD59-A6C34878D82A}">
                    <a16:rowId xmlns:a16="http://schemas.microsoft.com/office/drawing/2014/main" val="2113771073"/>
                  </a:ext>
                </a:extLst>
              </a:tr>
              <a:tr h="370840">
                <a:tc>
                  <a:txBody>
                    <a:bodyPr/>
                    <a:lstStyle/>
                    <a:p>
                      <a:pPr marL="7938" indent="0">
                        <a:tabLst/>
                      </a:pPr>
                      <a:r>
                        <a:rPr lang="en-GB" sz="1400" baseline="0" noProof="0" dirty="0"/>
                        <a:t>Median follow-up, months</a:t>
                      </a:r>
                    </a:p>
                  </a:txBody>
                  <a:tcPr/>
                </a:tc>
                <a:tc>
                  <a:txBody>
                    <a:bodyPr/>
                    <a:lstStyle/>
                    <a:p>
                      <a:pPr algn="ctr"/>
                      <a:r>
                        <a:rPr lang="en-GB" sz="1400" baseline="0" noProof="0" dirty="0"/>
                        <a:t>4.17</a:t>
                      </a:r>
                    </a:p>
                  </a:txBody>
                  <a:tcPr/>
                </a:tc>
                <a:tc>
                  <a:txBody>
                    <a:bodyPr/>
                    <a:lstStyle/>
                    <a:p>
                      <a:pPr algn="ctr"/>
                      <a:r>
                        <a:rPr lang="en-GB" sz="1400" baseline="0" noProof="0" dirty="0"/>
                        <a:t>4.86</a:t>
                      </a:r>
                    </a:p>
                  </a:txBody>
                  <a:tcPr/>
                </a:tc>
                <a:tc>
                  <a:txBody>
                    <a:bodyPr/>
                    <a:lstStyle/>
                    <a:p>
                      <a:pPr algn="ctr"/>
                      <a:r>
                        <a:rPr lang="en-GB" sz="1400" baseline="0" noProof="0" dirty="0"/>
                        <a:t>5.03</a:t>
                      </a:r>
                    </a:p>
                  </a:txBody>
                  <a:tcPr/>
                </a:tc>
                <a:extLst>
                  <a:ext uri="{0D108BD9-81ED-4DB2-BD59-A6C34878D82A}">
                    <a16:rowId xmlns:a16="http://schemas.microsoft.com/office/drawing/2014/main" val="2805043153"/>
                  </a:ext>
                </a:extLst>
              </a:tr>
              <a:tr h="370840">
                <a:tc>
                  <a:txBody>
                    <a:bodyPr/>
                    <a:lstStyle/>
                    <a:p>
                      <a:pPr marL="180975" indent="0">
                        <a:tabLst/>
                      </a:pPr>
                      <a:r>
                        <a:rPr lang="en-GB" sz="1400" baseline="0" noProof="0" dirty="0"/>
                        <a:t>Patients on treatment, n (%)</a:t>
                      </a:r>
                    </a:p>
                  </a:txBody>
                  <a:tcPr/>
                </a:tc>
                <a:tc>
                  <a:txBody>
                    <a:bodyPr/>
                    <a:lstStyle/>
                    <a:p>
                      <a:pPr algn="ctr"/>
                      <a:r>
                        <a:rPr lang="en-GB" sz="1400" baseline="0" noProof="0" dirty="0"/>
                        <a:t>22 (51)</a:t>
                      </a:r>
                    </a:p>
                  </a:txBody>
                  <a:tcPr/>
                </a:tc>
                <a:tc>
                  <a:txBody>
                    <a:bodyPr/>
                    <a:lstStyle/>
                    <a:p>
                      <a:pPr algn="ctr"/>
                      <a:r>
                        <a:rPr lang="en-GB" sz="1400" baseline="0" noProof="0" dirty="0"/>
                        <a:t>6 (24)</a:t>
                      </a:r>
                    </a:p>
                  </a:txBody>
                  <a:tcPr/>
                </a:tc>
                <a:tc>
                  <a:txBody>
                    <a:bodyPr/>
                    <a:lstStyle/>
                    <a:p>
                      <a:pPr algn="ctr"/>
                      <a:r>
                        <a:rPr lang="en-GB" sz="1400" baseline="0" noProof="0" dirty="0"/>
                        <a:t>5 (56)</a:t>
                      </a:r>
                    </a:p>
                  </a:txBody>
                  <a:tcPr/>
                </a:tc>
                <a:extLst>
                  <a:ext uri="{0D108BD9-81ED-4DB2-BD59-A6C34878D82A}">
                    <a16:rowId xmlns:a16="http://schemas.microsoft.com/office/drawing/2014/main" val="1291943124"/>
                  </a:ext>
                </a:extLst>
              </a:tr>
              <a:tr h="370840">
                <a:tc>
                  <a:txBody>
                    <a:bodyPr/>
                    <a:lstStyle/>
                    <a:p>
                      <a:pPr marL="180975" indent="0">
                        <a:tabLst/>
                      </a:pPr>
                      <a:r>
                        <a:rPr lang="en-GB" sz="1400" baseline="0" noProof="0" dirty="0"/>
                        <a:t>Median number of cycles received</a:t>
                      </a:r>
                    </a:p>
                  </a:txBody>
                  <a:tcPr/>
                </a:tc>
                <a:tc>
                  <a:txBody>
                    <a:bodyPr/>
                    <a:lstStyle/>
                    <a:p>
                      <a:pPr algn="ctr"/>
                      <a:r>
                        <a:rPr lang="en-GB" sz="1400" baseline="0" noProof="0" dirty="0"/>
                        <a:t>4</a:t>
                      </a:r>
                    </a:p>
                  </a:txBody>
                  <a:tcPr/>
                </a:tc>
                <a:tc>
                  <a:txBody>
                    <a:bodyPr/>
                    <a:lstStyle/>
                    <a:p>
                      <a:pPr algn="ctr"/>
                      <a:r>
                        <a:rPr lang="en-GB" sz="1400" baseline="0" noProof="0" dirty="0"/>
                        <a:t>6</a:t>
                      </a:r>
                    </a:p>
                  </a:txBody>
                  <a:tcPr/>
                </a:tc>
                <a:tc>
                  <a:txBody>
                    <a:bodyPr/>
                    <a:lstStyle/>
                    <a:p>
                      <a:pPr algn="ctr"/>
                      <a:r>
                        <a:rPr lang="en-GB" sz="1400" baseline="0" noProof="0" dirty="0"/>
                        <a:t>5</a:t>
                      </a:r>
                    </a:p>
                  </a:txBody>
                  <a:tcPr/>
                </a:tc>
                <a:extLst>
                  <a:ext uri="{0D108BD9-81ED-4DB2-BD59-A6C34878D82A}">
                    <a16:rowId xmlns:a16="http://schemas.microsoft.com/office/drawing/2014/main" val="1175715985"/>
                  </a:ext>
                </a:extLst>
              </a:tr>
            </a:tbl>
          </a:graphicData>
        </a:graphic>
      </p:graphicFrame>
      <p:graphicFrame>
        <p:nvGraphicFramePr>
          <p:cNvPr id="92" name="Tabel 2">
            <a:extLst>
              <a:ext uri="{FF2B5EF4-FFF2-40B4-BE49-F238E27FC236}">
                <a16:creationId xmlns:a16="http://schemas.microsoft.com/office/drawing/2014/main" id="{DEE42894-84B8-C145-AAA6-53F815CB1617}"/>
              </a:ext>
            </a:extLst>
          </p:cNvPr>
          <p:cNvGraphicFramePr>
            <a:graphicFrameLocks noGrp="1"/>
          </p:cNvGraphicFramePr>
          <p:nvPr>
            <p:extLst>
              <p:ext uri="{D42A27DB-BD31-4B8C-83A1-F6EECF244321}">
                <p14:modId xmlns:p14="http://schemas.microsoft.com/office/powerpoint/2010/main" val="3814110059"/>
              </p:ext>
            </p:extLst>
          </p:nvPr>
        </p:nvGraphicFramePr>
        <p:xfrm>
          <a:off x="6339842" y="1286369"/>
          <a:ext cx="5129830" cy="2225040"/>
        </p:xfrm>
        <a:graphic>
          <a:graphicData uri="http://schemas.openxmlformats.org/drawingml/2006/table">
            <a:tbl>
              <a:tblPr firstRow="1" bandRow="1">
                <a:tableStyleId>{5C22544A-7EE6-4342-B048-85BDC9FD1C3A}</a:tableStyleId>
              </a:tblPr>
              <a:tblGrid>
                <a:gridCol w="2717074">
                  <a:extLst>
                    <a:ext uri="{9D8B030D-6E8A-4147-A177-3AD203B41FA5}">
                      <a16:colId xmlns:a16="http://schemas.microsoft.com/office/drawing/2014/main" val="3127661391"/>
                    </a:ext>
                  </a:extLst>
                </a:gridCol>
                <a:gridCol w="804252">
                  <a:extLst>
                    <a:ext uri="{9D8B030D-6E8A-4147-A177-3AD203B41FA5}">
                      <a16:colId xmlns:a16="http://schemas.microsoft.com/office/drawing/2014/main" val="2104790162"/>
                    </a:ext>
                  </a:extLst>
                </a:gridCol>
                <a:gridCol w="804252">
                  <a:extLst>
                    <a:ext uri="{9D8B030D-6E8A-4147-A177-3AD203B41FA5}">
                      <a16:colId xmlns:a16="http://schemas.microsoft.com/office/drawing/2014/main" val="2122991889"/>
                    </a:ext>
                  </a:extLst>
                </a:gridCol>
                <a:gridCol w="804252">
                  <a:extLst>
                    <a:ext uri="{9D8B030D-6E8A-4147-A177-3AD203B41FA5}">
                      <a16:colId xmlns:a16="http://schemas.microsoft.com/office/drawing/2014/main" val="3358314868"/>
                    </a:ext>
                  </a:extLst>
                </a:gridCol>
              </a:tblGrid>
              <a:tr h="370840">
                <a:tc>
                  <a:txBody>
                    <a:bodyPr/>
                    <a:lstStyle/>
                    <a:p>
                      <a:r>
                        <a:rPr lang="en-GB" sz="1400" baseline="0" noProof="0" dirty="0"/>
                        <a:t>Efficacy</a:t>
                      </a:r>
                    </a:p>
                  </a:txBody>
                  <a:tcPr/>
                </a:tc>
                <a:tc>
                  <a:txBody>
                    <a:bodyPr/>
                    <a:lstStyle/>
                    <a:p>
                      <a:pPr algn="ctr"/>
                      <a:r>
                        <a:rPr lang="en-GB" sz="1400" baseline="0" dirty="0" err="1"/>
                        <a:t>IberDd</a:t>
                      </a:r>
                      <a:endParaRPr lang="en-GB" sz="1400" baseline="0" noProof="0" dirty="0"/>
                    </a:p>
                  </a:txBody>
                  <a:tcPr/>
                </a:tc>
                <a:tc>
                  <a:txBody>
                    <a:bodyPr/>
                    <a:lstStyle/>
                    <a:p>
                      <a:pPr algn="ctr"/>
                      <a:r>
                        <a:rPr lang="en-GB" sz="1400" baseline="0" dirty="0" err="1"/>
                        <a:t>IberVd</a:t>
                      </a:r>
                      <a:endParaRPr lang="en-GB" sz="1400" baseline="0" noProof="0" dirty="0"/>
                    </a:p>
                  </a:txBody>
                  <a:tcPr/>
                </a:tc>
                <a:tc>
                  <a:txBody>
                    <a:bodyPr/>
                    <a:lstStyle/>
                    <a:p>
                      <a:pPr algn="ctr"/>
                      <a:r>
                        <a:rPr lang="en-GB" sz="1400" baseline="0" dirty="0" err="1"/>
                        <a:t>IberKd</a:t>
                      </a:r>
                      <a:endParaRPr lang="en-GB" sz="1400" baseline="0" noProof="0" dirty="0"/>
                    </a:p>
                  </a:txBody>
                  <a:tcPr/>
                </a:tc>
                <a:extLst>
                  <a:ext uri="{0D108BD9-81ED-4DB2-BD59-A6C34878D82A}">
                    <a16:rowId xmlns:a16="http://schemas.microsoft.com/office/drawing/2014/main" val="2501310110"/>
                  </a:ext>
                </a:extLst>
              </a:tr>
              <a:tr h="370840">
                <a:tc>
                  <a:txBody>
                    <a:bodyPr/>
                    <a:lstStyle/>
                    <a:p>
                      <a:r>
                        <a:rPr lang="en-GB" sz="1400" baseline="0" noProof="0" dirty="0"/>
                        <a:t>ORR, %</a:t>
                      </a:r>
                    </a:p>
                  </a:txBody>
                  <a:tcPr/>
                </a:tc>
                <a:tc>
                  <a:txBody>
                    <a:bodyPr/>
                    <a:lstStyle/>
                    <a:p>
                      <a:pPr algn="ctr"/>
                      <a:r>
                        <a:rPr lang="en-GB" sz="1400" baseline="0" noProof="0" dirty="0"/>
                        <a:t>46</a:t>
                      </a:r>
                    </a:p>
                  </a:txBody>
                  <a:tcPr/>
                </a:tc>
                <a:tc>
                  <a:txBody>
                    <a:bodyPr/>
                    <a:lstStyle/>
                    <a:p>
                      <a:pPr algn="ctr"/>
                      <a:r>
                        <a:rPr lang="en-GB" sz="1400" baseline="0" noProof="0" dirty="0"/>
                        <a:t>56</a:t>
                      </a:r>
                    </a:p>
                  </a:txBody>
                  <a:tcPr/>
                </a:tc>
                <a:tc>
                  <a:txBody>
                    <a:bodyPr/>
                    <a:lstStyle/>
                    <a:p>
                      <a:pPr algn="ctr"/>
                      <a:r>
                        <a:rPr lang="en-GB" sz="1400" baseline="0" noProof="0" dirty="0"/>
                        <a:t>50</a:t>
                      </a:r>
                    </a:p>
                  </a:txBody>
                  <a:tcPr/>
                </a:tc>
                <a:extLst>
                  <a:ext uri="{0D108BD9-81ED-4DB2-BD59-A6C34878D82A}">
                    <a16:rowId xmlns:a16="http://schemas.microsoft.com/office/drawing/2014/main" val="517555842"/>
                  </a:ext>
                </a:extLst>
              </a:tr>
              <a:tr h="370840">
                <a:tc>
                  <a:txBody>
                    <a:bodyPr/>
                    <a:lstStyle/>
                    <a:p>
                      <a:pPr marL="180975" indent="0">
                        <a:tabLst/>
                      </a:pPr>
                      <a:r>
                        <a:rPr lang="en-GB" sz="1400" baseline="0" noProof="0" dirty="0"/>
                        <a:t>≥VGPR, %</a:t>
                      </a:r>
                    </a:p>
                  </a:txBody>
                  <a:tcPr/>
                </a:tc>
                <a:tc>
                  <a:txBody>
                    <a:bodyPr/>
                    <a:lstStyle/>
                    <a:p>
                      <a:pPr algn="ctr"/>
                      <a:r>
                        <a:rPr lang="en-GB" sz="1400" baseline="0" noProof="0" dirty="0"/>
                        <a:t>24</a:t>
                      </a:r>
                    </a:p>
                  </a:txBody>
                  <a:tcPr/>
                </a:tc>
                <a:tc>
                  <a:txBody>
                    <a:bodyPr/>
                    <a:lstStyle/>
                    <a:p>
                      <a:pPr algn="ctr"/>
                      <a:r>
                        <a:rPr lang="en-GB" sz="1400" baseline="0" noProof="0" dirty="0"/>
                        <a:t>28</a:t>
                      </a:r>
                    </a:p>
                  </a:txBody>
                  <a:tcPr/>
                </a:tc>
                <a:tc>
                  <a:txBody>
                    <a:bodyPr/>
                    <a:lstStyle/>
                    <a:p>
                      <a:pPr algn="ctr"/>
                      <a:r>
                        <a:rPr lang="en-GB" sz="1400" baseline="0" noProof="0" dirty="0"/>
                        <a:t>38</a:t>
                      </a:r>
                    </a:p>
                  </a:txBody>
                  <a:tcPr/>
                </a:tc>
                <a:extLst>
                  <a:ext uri="{0D108BD9-81ED-4DB2-BD59-A6C34878D82A}">
                    <a16:rowId xmlns:a16="http://schemas.microsoft.com/office/drawing/2014/main" val="3096337209"/>
                  </a:ext>
                </a:extLst>
              </a:tr>
              <a:tr h="370840">
                <a:tc>
                  <a:txBody>
                    <a:bodyPr/>
                    <a:lstStyle/>
                    <a:p>
                      <a:pPr marL="7938" indent="0">
                        <a:tabLst/>
                      </a:pPr>
                      <a:r>
                        <a:rPr lang="en-GB" sz="1400" baseline="0" noProof="0" dirty="0"/>
                        <a:t>Median time to response, weeks</a:t>
                      </a:r>
                    </a:p>
                  </a:txBody>
                  <a:tcPr/>
                </a:tc>
                <a:tc>
                  <a:txBody>
                    <a:bodyPr/>
                    <a:lstStyle/>
                    <a:p>
                      <a:pPr algn="ctr"/>
                      <a:r>
                        <a:rPr lang="en-GB" sz="1400" baseline="0" noProof="0" dirty="0"/>
                        <a:t>4.1</a:t>
                      </a:r>
                    </a:p>
                  </a:txBody>
                  <a:tcPr/>
                </a:tc>
                <a:tc>
                  <a:txBody>
                    <a:bodyPr/>
                    <a:lstStyle/>
                    <a:p>
                      <a:pPr algn="ctr"/>
                      <a:r>
                        <a:rPr lang="en-GB" sz="1400" baseline="0" noProof="0" dirty="0"/>
                        <a:t>3.6</a:t>
                      </a:r>
                    </a:p>
                  </a:txBody>
                  <a:tcPr/>
                </a:tc>
                <a:tc>
                  <a:txBody>
                    <a:bodyPr/>
                    <a:lstStyle/>
                    <a:p>
                      <a:pPr algn="ctr"/>
                      <a:r>
                        <a:rPr lang="en-GB" sz="1400" baseline="0" noProof="0" dirty="0"/>
                        <a:t>4.1</a:t>
                      </a:r>
                    </a:p>
                  </a:txBody>
                  <a:tcPr/>
                </a:tc>
                <a:extLst>
                  <a:ext uri="{0D108BD9-81ED-4DB2-BD59-A6C34878D82A}">
                    <a16:rowId xmlns:a16="http://schemas.microsoft.com/office/drawing/2014/main" val="285977360"/>
                  </a:ext>
                </a:extLst>
              </a:tr>
              <a:tr h="370840">
                <a:tc>
                  <a:txBody>
                    <a:bodyPr/>
                    <a:lstStyle/>
                    <a:p>
                      <a:pPr marL="7938" indent="0">
                        <a:tabLst/>
                      </a:pPr>
                      <a:r>
                        <a:rPr lang="en-GB" sz="1400" baseline="0" noProof="0" dirty="0"/>
                        <a:t>Median </a:t>
                      </a:r>
                      <a:r>
                        <a:rPr lang="en-GB" sz="1400" baseline="0" noProof="0" dirty="0" err="1"/>
                        <a:t>DoR</a:t>
                      </a:r>
                      <a:r>
                        <a:rPr lang="en-GB" sz="1400" baseline="0" noProof="0" dirty="0"/>
                        <a:t>, weeks</a:t>
                      </a:r>
                    </a:p>
                  </a:txBody>
                  <a:tcPr/>
                </a:tc>
                <a:tc>
                  <a:txBody>
                    <a:bodyPr/>
                    <a:lstStyle/>
                    <a:p>
                      <a:pPr algn="ctr"/>
                      <a:r>
                        <a:rPr lang="en-GB" sz="1400" baseline="0" noProof="0" dirty="0"/>
                        <a:t>NR</a:t>
                      </a:r>
                    </a:p>
                  </a:txBody>
                  <a:tcPr/>
                </a:tc>
                <a:tc>
                  <a:txBody>
                    <a:bodyPr/>
                    <a:lstStyle/>
                    <a:p>
                      <a:pPr algn="ctr"/>
                      <a:r>
                        <a:rPr lang="en-GB" sz="1400" baseline="0" noProof="0" dirty="0"/>
                        <a:t>35.7</a:t>
                      </a:r>
                    </a:p>
                  </a:txBody>
                  <a:tcPr/>
                </a:tc>
                <a:tc>
                  <a:txBody>
                    <a:bodyPr/>
                    <a:lstStyle/>
                    <a:p>
                      <a:pPr algn="ctr"/>
                      <a:r>
                        <a:rPr lang="en-GB" sz="1400" baseline="0" noProof="0" dirty="0"/>
                        <a:t>NR</a:t>
                      </a:r>
                    </a:p>
                  </a:txBody>
                  <a:tcPr/>
                </a:tc>
                <a:extLst>
                  <a:ext uri="{0D108BD9-81ED-4DB2-BD59-A6C34878D82A}">
                    <a16:rowId xmlns:a16="http://schemas.microsoft.com/office/drawing/2014/main" val="2113771073"/>
                  </a:ext>
                </a:extLst>
              </a:tr>
              <a:tr h="370840">
                <a:tc>
                  <a:txBody>
                    <a:bodyPr/>
                    <a:lstStyle/>
                    <a:p>
                      <a:pPr marL="7938" indent="0">
                        <a:tabLst/>
                      </a:pPr>
                      <a:r>
                        <a:rPr lang="en-GB" sz="1400" baseline="0" noProof="0" dirty="0"/>
                        <a:t>RP2D of </a:t>
                      </a:r>
                      <a:r>
                        <a:rPr lang="en-GB" sz="1400" baseline="0" noProof="0" dirty="0" err="1"/>
                        <a:t>Iber</a:t>
                      </a:r>
                      <a:endParaRPr lang="en-GB" sz="1400" baseline="0" noProof="0" dirty="0"/>
                    </a:p>
                  </a:txBody>
                  <a:tcPr/>
                </a:tc>
                <a:tc>
                  <a:txBody>
                    <a:bodyPr/>
                    <a:lstStyle/>
                    <a:p>
                      <a:pPr algn="ctr"/>
                      <a:r>
                        <a:rPr lang="en-GB" sz="1400" baseline="0" noProof="0" dirty="0"/>
                        <a:t>1.6</a:t>
                      </a:r>
                    </a:p>
                  </a:txBody>
                  <a:tcPr/>
                </a:tc>
                <a:tc>
                  <a:txBody>
                    <a:bodyPr/>
                    <a:lstStyle/>
                    <a:p>
                      <a:pPr algn="ctr"/>
                      <a:r>
                        <a:rPr lang="en-GB" sz="1400" baseline="0" noProof="0" dirty="0"/>
                        <a:t>NE</a:t>
                      </a:r>
                    </a:p>
                  </a:txBody>
                  <a:tcPr/>
                </a:tc>
                <a:tc>
                  <a:txBody>
                    <a:bodyPr/>
                    <a:lstStyle/>
                    <a:p>
                      <a:pPr algn="ctr"/>
                      <a:r>
                        <a:rPr lang="en-GB" sz="1400" baseline="0" noProof="0" dirty="0"/>
                        <a:t>NE</a:t>
                      </a:r>
                    </a:p>
                  </a:txBody>
                  <a:tcPr/>
                </a:tc>
                <a:extLst>
                  <a:ext uri="{0D108BD9-81ED-4DB2-BD59-A6C34878D82A}">
                    <a16:rowId xmlns:a16="http://schemas.microsoft.com/office/drawing/2014/main" val="2805043153"/>
                  </a:ext>
                </a:extLst>
              </a:tr>
            </a:tbl>
          </a:graphicData>
        </a:graphic>
      </p:graphicFrame>
    </p:spTree>
    <p:extLst>
      <p:ext uri="{BB962C8B-B14F-4D97-AF65-F5344CB8AC3E}">
        <p14:creationId xmlns:p14="http://schemas.microsoft.com/office/powerpoint/2010/main" val="286863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9335FA9F-07C0-4541-A7E6-B75F2CC18785}"/>
              </a:ext>
            </a:extLst>
          </p:cNvPr>
          <p:cNvGraphicFramePr>
            <a:graphicFrameLocks noGrp="1"/>
          </p:cNvGraphicFramePr>
          <p:nvPr>
            <p:ph sz="quarter" idx="12"/>
            <p:extLst>
              <p:ext uri="{D42A27DB-BD31-4B8C-83A1-F6EECF244321}">
                <p14:modId xmlns:p14="http://schemas.microsoft.com/office/powerpoint/2010/main" val="738922140"/>
              </p:ext>
            </p:extLst>
          </p:nvPr>
        </p:nvGraphicFramePr>
        <p:xfrm>
          <a:off x="620184" y="1425677"/>
          <a:ext cx="10963200" cy="4525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C9E20CDF-40E7-0D4D-B363-FFBF8BBA0013}"/>
              </a:ext>
            </a:extLst>
          </p:cNvPr>
          <p:cNvSpPr>
            <a:spLocks noGrp="1"/>
          </p:cNvSpPr>
          <p:nvPr>
            <p:ph type="title"/>
          </p:nvPr>
        </p:nvSpPr>
        <p:spPr/>
        <p:txBody>
          <a:bodyPr/>
          <a:lstStyle/>
          <a:p>
            <a:r>
              <a:rPr lang="en-GB" dirty="0"/>
              <a:t>Author’s conclusions and </a:t>
            </a:r>
            <a:br>
              <a:rPr lang="en-GB" dirty="0"/>
            </a:br>
            <a:r>
              <a:rPr lang="en-GB" dirty="0"/>
              <a:t>Clinical interpretation</a:t>
            </a:r>
          </a:p>
        </p:txBody>
      </p:sp>
      <p:sp>
        <p:nvSpPr>
          <p:cNvPr id="4" name="Tijdelijke aanduiding voor dianummer 3">
            <a:extLst>
              <a:ext uri="{FF2B5EF4-FFF2-40B4-BE49-F238E27FC236}">
                <a16:creationId xmlns:a16="http://schemas.microsoft.com/office/drawing/2014/main" id="{0359BCC4-7AE6-674C-96F7-4194FF876602}"/>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
        <p:nvSpPr>
          <p:cNvPr id="5" name="Tijdelijke aanduiding voor inhoud 4">
            <a:extLst>
              <a:ext uri="{FF2B5EF4-FFF2-40B4-BE49-F238E27FC236}">
                <a16:creationId xmlns:a16="http://schemas.microsoft.com/office/drawing/2014/main" id="{5AF9BC3A-7D5F-8543-ADD9-241A35E0AC93}"/>
              </a:ext>
            </a:extLst>
          </p:cNvPr>
          <p:cNvSpPr>
            <a:spLocks noGrp="1"/>
          </p:cNvSpPr>
          <p:nvPr>
            <p:ph sz="quarter" idx="15"/>
          </p:nvPr>
        </p:nvSpPr>
        <p:spPr>
          <a:xfrm>
            <a:off x="620184" y="6356351"/>
            <a:ext cx="10709667" cy="365125"/>
          </a:xfrm>
        </p:spPr>
        <p:txBody>
          <a:bodyPr/>
          <a:lstStyle/>
          <a:p>
            <a:pPr>
              <a:spcBef>
                <a:spcPts val="0"/>
              </a:spcBef>
            </a:pPr>
            <a:r>
              <a:rPr lang="en-GB" dirty="0" err="1">
                <a:solidFill>
                  <a:schemeClr val="tx2"/>
                </a:solidFill>
              </a:rPr>
              <a:t>Iber</a:t>
            </a:r>
            <a:r>
              <a:rPr lang="en-GB" dirty="0">
                <a:solidFill>
                  <a:schemeClr val="tx2"/>
                </a:solidFill>
              </a:rPr>
              <a:t>, </a:t>
            </a:r>
            <a:r>
              <a:rPr lang="en-GB" dirty="0" err="1">
                <a:solidFill>
                  <a:schemeClr val="tx2"/>
                </a:solidFill>
              </a:rPr>
              <a:t>iberdomide</a:t>
            </a:r>
            <a:r>
              <a:rPr lang="en-GB" dirty="0">
                <a:solidFill>
                  <a:schemeClr val="tx2"/>
                </a:solidFill>
              </a:rPr>
              <a:t>; </a:t>
            </a:r>
            <a:r>
              <a:rPr lang="en-GB" dirty="0" err="1">
                <a:solidFill>
                  <a:schemeClr val="tx2"/>
                </a:solidFill>
              </a:rPr>
              <a:t>IberDd</a:t>
            </a:r>
            <a:r>
              <a:rPr lang="en-GB" dirty="0">
                <a:solidFill>
                  <a:schemeClr val="tx2"/>
                </a:solidFill>
              </a:rPr>
              <a:t>, </a:t>
            </a:r>
            <a:r>
              <a:rPr lang="en-US" dirty="0" err="1">
                <a:solidFill>
                  <a:schemeClr val="tx2"/>
                </a:solidFill>
              </a:rPr>
              <a:t>iberdomide</a:t>
            </a:r>
            <a:r>
              <a:rPr lang="en-US" dirty="0">
                <a:solidFill>
                  <a:schemeClr val="tx2"/>
                </a:solidFill>
              </a:rPr>
              <a:t> </a:t>
            </a:r>
            <a:r>
              <a:rPr lang="en-GB" dirty="0">
                <a:solidFill>
                  <a:schemeClr val="tx2"/>
                </a:solidFill>
              </a:rPr>
              <a:t>+</a:t>
            </a:r>
            <a:r>
              <a:rPr lang="en-US" dirty="0">
                <a:solidFill>
                  <a:schemeClr val="tx2"/>
                </a:solidFill>
              </a:rPr>
              <a:t> daratumumab </a:t>
            </a:r>
            <a:r>
              <a:rPr lang="en-GB" dirty="0">
                <a:solidFill>
                  <a:schemeClr val="tx2"/>
                </a:solidFill>
              </a:rPr>
              <a:t>+</a:t>
            </a:r>
            <a:r>
              <a:rPr lang="en-US" dirty="0">
                <a:solidFill>
                  <a:schemeClr val="tx2"/>
                </a:solidFill>
              </a:rPr>
              <a:t> dexamethasone</a:t>
            </a:r>
            <a:r>
              <a:rPr lang="en-GB" dirty="0">
                <a:solidFill>
                  <a:schemeClr val="tx2"/>
                </a:solidFill>
              </a:rPr>
              <a:t>; </a:t>
            </a:r>
            <a:r>
              <a:rPr lang="en-GB" dirty="0" err="1">
                <a:solidFill>
                  <a:schemeClr val="tx2"/>
                </a:solidFill>
              </a:rPr>
              <a:t>IberVd</a:t>
            </a:r>
            <a:r>
              <a:rPr lang="en-GB" dirty="0">
                <a:solidFill>
                  <a:schemeClr val="tx2"/>
                </a:solidFill>
              </a:rPr>
              <a:t>, </a:t>
            </a:r>
            <a:r>
              <a:rPr lang="en-US" dirty="0" err="1">
                <a:solidFill>
                  <a:schemeClr val="tx2"/>
                </a:solidFill>
              </a:rPr>
              <a:t>iberdomide</a:t>
            </a:r>
            <a:r>
              <a:rPr lang="en-US" dirty="0">
                <a:solidFill>
                  <a:schemeClr val="tx2"/>
                </a:solidFill>
              </a:rPr>
              <a:t> </a:t>
            </a:r>
            <a:r>
              <a:rPr lang="en-GB" dirty="0">
                <a:solidFill>
                  <a:schemeClr val="tx2"/>
                </a:solidFill>
              </a:rPr>
              <a:t>+</a:t>
            </a:r>
            <a:r>
              <a:rPr lang="en-US" dirty="0">
                <a:solidFill>
                  <a:schemeClr val="tx2"/>
                </a:solidFill>
              </a:rPr>
              <a:t> bortezomib </a:t>
            </a:r>
            <a:r>
              <a:rPr lang="en-GB" dirty="0">
                <a:solidFill>
                  <a:schemeClr val="tx2"/>
                </a:solidFill>
              </a:rPr>
              <a:t>+</a:t>
            </a:r>
            <a:r>
              <a:rPr lang="en-US" dirty="0">
                <a:solidFill>
                  <a:schemeClr val="tx2"/>
                </a:solidFill>
              </a:rPr>
              <a:t> dexamethasone</a:t>
            </a:r>
            <a:r>
              <a:rPr lang="en-GB" dirty="0">
                <a:solidFill>
                  <a:schemeClr val="tx2"/>
                </a:solidFill>
              </a:rPr>
              <a:t>; </a:t>
            </a:r>
            <a:r>
              <a:rPr lang="en-GB" dirty="0" err="1">
                <a:solidFill>
                  <a:schemeClr val="tx2"/>
                </a:solidFill>
              </a:rPr>
              <a:t>IberKd</a:t>
            </a:r>
            <a:r>
              <a:rPr lang="en-GB" dirty="0">
                <a:solidFill>
                  <a:schemeClr val="tx2"/>
                </a:solidFill>
              </a:rPr>
              <a:t>, </a:t>
            </a:r>
            <a:r>
              <a:rPr lang="en-US" dirty="0" err="1">
                <a:solidFill>
                  <a:schemeClr val="tx2"/>
                </a:solidFill>
              </a:rPr>
              <a:t>iberdomide</a:t>
            </a:r>
            <a:r>
              <a:rPr lang="en-US" dirty="0">
                <a:solidFill>
                  <a:schemeClr val="tx2"/>
                </a:solidFill>
              </a:rPr>
              <a:t> </a:t>
            </a:r>
            <a:r>
              <a:rPr lang="en-GB" dirty="0">
                <a:solidFill>
                  <a:schemeClr val="tx2"/>
                </a:solidFill>
              </a:rPr>
              <a:t>+</a:t>
            </a:r>
            <a:r>
              <a:rPr lang="en-US" dirty="0">
                <a:solidFill>
                  <a:schemeClr val="tx2"/>
                </a:solidFill>
              </a:rPr>
              <a:t> carfilzomib </a:t>
            </a:r>
            <a:r>
              <a:rPr lang="en-GB" dirty="0">
                <a:solidFill>
                  <a:schemeClr val="tx2"/>
                </a:solidFill>
              </a:rPr>
              <a:t>+</a:t>
            </a:r>
            <a:r>
              <a:rPr lang="en-US" dirty="0">
                <a:solidFill>
                  <a:schemeClr val="tx2"/>
                </a:solidFill>
              </a:rPr>
              <a:t> dexamethasone</a:t>
            </a:r>
            <a:r>
              <a:rPr lang="en-GB" dirty="0">
                <a:solidFill>
                  <a:schemeClr val="tx2"/>
                </a:solidFill>
              </a:rPr>
              <a:t>; </a:t>
            </a:r>
            <a:r>
              <a:rPr lang="en-US" dirty="0">
                <a:solidFill>
                  <a:schemeClr val="tx2"/>
                </a:solidFill>
              </a:rPr>
              <a:t>MM, multiple myeloma; RRMM, relapsed/refractory multiple myeloma</a:t>
            </a:r>
            <a:br>
              <a:rPr lang="en-US" dirty="0"/>
            </a:br>
            <a:r>
              <a:rPr lang="en-GB" dirty="0" err="1"/>
              <a:t>Lonial</a:t>
            </a:r>
            <a:r>
              <a:rPr lang="en-GB" dirty="0"/>
              <a:t> S, et al. IMW 2021. Abstract #OAB-013</a:t>
            </a:r>
          </a:p>
        </p:txBody>
      </p:sp>
    </p:spTree>
    <p:extLst>
      <p:ext uri="{BB962C8B-B14F-4D97-AF65-F5344CB8AC3E}">
        <p14:creationId xmlns:p14="http://schemas.microsoft.com/office/powerpoint/2010/main" val="180800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74FE5B0E-FE7F-4FAE-B79B-2BEDC3866AF0}"/>
              </a:ext>
            </a:extLst>
          </p:cNvPr>
          <p:cNvSpPr/>
          <p:nvPr/>
        </p:nvSpPr>
        <p:spPr>
          <a:xfrm>
            <a:off x="2320680" y="4067214"/>
            <a:ext cx="1143323" cy="1218632"/>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extBox 15"/>
          <p:cNvSpPr txBox="1"/>
          <p:nvPr/>
        </p:nvSpPr>
        <p:spPr>
          <a:xfrm>
            <a:off x="1852657" y="5450706"/>
            <a:ext cx="2229456" cy="553998"/>
          </a:xfrm>
          <a:prstGeom prst="rect">
            <a:avLst/>
          </a:prstGeom>
          <a:noFill/>
        </p:spPr>
        <p:txBody>
          <a:bodyPr wrap="none" rtlCol="0">
            <a:spAutoFit/>
          </a:bodyPr>
          <a:lstStyle/>
          <a:p>
            <a:pPr algn="ctr"/>
            <a:r>
              <a:rPr lang="en-GB" sz="1400" dirty="0">
                <a:solidFill>
                  <a:schemeClr val="tx2"/>
                </a:solidFill>
                <a:ea typeface="Aileron" charset="0"/>
                <a:cs typeface="PT Sans Narrow"/>
              </a:rPr>
              <a:t>Follow us on Twitter</a:t>
            </a:r>
          </a:p>
          <a:p>
            <a:pPr algn="ctr"/>
            <a:r>
              <a:rPr lang="en-GB" sz="1600" b="1" dirty="0">
                <a:solidFill>
                  <a:schemeClr val="accent1"/>
                </a:solidFill>
                <a:ea typeface="Aileron" charset="0"/>
                <a:cs typeface="PT Sans Narrow"/>
                <a:hlinkClick r:id="rId2">
                  <a:extLst>
                    <a:ext uri="{A12FA001-AC4F-418D-AE19-62706E023703}">
                      <ahyp:hlinkClr xmlns:ahyp="http://schemas.microsoft.com/office/drawing/2018/hyperlinkcolor" val="tx"/>
                    </a:ext>
                  </a:extLst>
                </a:hlinkClick>
              </a:rPr>
              <a:t>@LYM_MM_CONNECT</a:t>
            </a:r>
            <a:r>
              <a:rPr lang="en-GB" sz="1600" dirty="0">
                <a:solidFill>
                  <a:schemeClr val="accent1"/>
                </a:solidFill>
                <a:ea typeface="Aileron" charset="0"/>
                <a:cs typeface="PT Sans Narrow"/>
                <a:hlinkClick r:id="rId2">
                  <a:extLst>
                    <a:ext uri="{A12FA001-AC4F-418D-AE19-62706E023703}">
                      <ahyp:hlinkClr xmlns:ahyp="http://schemas.microsoft.com/office/drawing/2018/hyperlinkcolor" val="tx"/>
                    </a:ext>
                  </a:extLst>
                </a:hlinkClick>
              </a:rPr>
              <a:t> </a:t>
            </a:r>
            <a:endParaRPr lang="en-GB" b="1" u="sng" dirty="0">
              <a:solidFill>
                <a:schemeClr val="accent1"/>
              </a:solidFill>
              <a:ea typeface="Aileron" charset="0"/>
              <a:cs typeface="PT Sans Narrow"/>
            </a:endParaRPr>
          </a:p>
        </p:txBody>
      </p:sp>
      <p:sp>
        <p:nvSpPr>
          <p:cNvPr id="17" name="TextBox 16"/>
          <p:cNvSpPr txBox="1"/>
          <p:nvPr/>
        </p:nvSpPr>
        <p:spPr>
          <a:xfrm>
            <a:off x="4043484" y="5450706"/>
            <a:ext cx="2084815" cy="9233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Follow the </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LYMPHOMA</a:t>
            </a:r>
            <a:r>
              <a:rPr lang="en-GB" sz="1600" b="1" u="sng" dirty="0">
                <a:solidFill>
                  <a:schemeClr val="accent1"/>
                </a:solidFill>
                <a:ea typeface="Aileron" charset="0"/>
                <a:cs typeface="PT Sans Narrow"/>
                <a:hlinkClick r:id="rId3">
                  <a:extLst>
                    <a:ext uri="{A12FA001-AC4F-418D-AE19-62706E023703}">
                      <ahyp:hlinkClr xmlns:ahyp="http://schemas.microsoft.com/office/drawing/2018/hyperlinkcolor" val="tx"/>
                    </a:ext>
                  </a:extLst>
                </a:hlinkClick>
              </a:rPr>
              <a:t> &amp; MYELOMA CONNECT</a:t>
            </a:r>
            <a:br>
              <a:rPr lang="en-GB" sz="1600" b="1" dirty="0">
                <a:solidFill>
                  <a:schemeClr val="accent1"/>
                </a:solidFill>
                <a:ea typeface="Aileron" charset="0"/>
                <a:cs typeface="PT Sans Narrow"/>
              </a:rPr>
            </a:br>
            <a:r>
              <a:rPr lang="en-GB" sz="1400" dirty="0">
                <a:solidFill>
                  <a:schemeClr val="tx2"/>
                </a:solidFill>
                <a:ea typeface="Aileron" charset="0"/>
                <a:cs typeface="PT Sans Narrow"/>
              </a:rPr>
              <a:t>group on LinkedIn</a:t>
            </a:r>
            <a:endParaRPr lang="en-GB" sz="1600" dirty="0">
              <a:solidFill>
                <a:schemeClr val="tx2"/>
              </a:solidFill>
              <a:ea typeface="Aileron" charset="0"/>
              <a:cs typeface="PT Sans Narrow"/>
            </a:endParaRPr>
          </a:p>
        </p:txBody>
      </p:sp>
      <p:sp>
        <p:nvSpPr>
          <p:cNvPr id="18" name="TextBox 17"/>
          <p:cNvSpPr txBox="1"/>
          <p:nvPr/>
        </p:nvSpPr>
        <p:spPr>
          <a:xfrm>
            <a:off x="8072514" y="5450706"/>
            <a:ext cx="2486466" cy="729430"/>
          </a:xfrm>
          <a:prstGeom prst="rect">
            <a:avLst/>
          </a:prstGeom>
          <a:noFill/>
        </p:spPr>
        <p:txBody>
          <a:bodyPr wrap="square" rtlCol="0">
            <a:spAutoFit/>
          </a:bodyPr>
          <a:lstStyle/>
          <a:p>
            <a:pPr algn="ctr">
              <a:lnSpc>
                <a:spcPct val="90000"/>
              </a:lnSpc>
            </a:pPr>
            <a:r>
              <a:rPr lang="en-US" sz="1400" dirty="0">
                <a:solidFill>
                  <a:schemeClr val="tx2"/>
                </a:solidFill>
                <a:cs typeface="PT Sans Narrow"/>
              </a:rPr>
              <a:t>Email</a:t>
            </a:r>
            <a:br>
              <a:rPr lang="en-US" sz="1600" dirty="0">
                <a:solidFill>
                  <a:schemeClr val="tx2"/>
                </a:solidFill>
                <a:cs typeface="PT Sans Narrow"/>
              </a:rPr>
            </a:br>
            <a: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t>froukje.sosef</a:t>
            </a:r>
            <a:b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br>
            <a:r>
              <a:rPr lang="en-US" sz="1600" b="1" dirty="0">
                <a:solidFill>
                  <a:schemeClr val="accent1"/>
                </a:solidFill>
                <a:cs typeface="PT Sans Narrow"/>
                <a:hlinkClick r:id="rId4">
                  <a:extLst>
                    <a:ext uri="{A12FA001-AC4F-418D-AE19-62706E023703}">
                      <ahyp:hlinkClr xmlns:ahyp="http://schemas.microsoft.com/office/drawing/2018/hyperlinkcolor" val="tx"/>
                    </a:ext>
                  </a:extLst>
                </a:hlinkClick>
              </a:rPr>
              <a:t>@cor2ed.com</a:t>
            </a:r>
            <a:endParaRPr lang="en-GB" sz="1600" b="1" dirty="0">
              <a:solidFill>
                <a:schemeClr val="accent1"/>
              </a:solidFill>
              <a:ea typeface="Aileron" charset="0"/>
              <a:cs typeface="PT Sans Narrow"/>
            </a:endParaRPr>
          </a:p>
        </p:txBody>
      </p:sp>
      <p:sp>
        <p:nvSpPr>
          <p:cNvPr id="19" name="TextBox 18"/>
          <p:cNvSpPr txBox="1"/>
          <p:nvPr/>
        </p:nvSpPr>
        <p:spPr>
          <a:xfrm>
            <a:off x="6131716" y="5450706"/>
            <a:ext cx="2084815" cy="951030"/>
          </a:xfrm>
          <a:prstGeom prst="rect">
            <a:avLst/>
          </a:prstGeom>
          <a:noFill/>
        </p:spPr>
        <p:txBody>
          <a:bodyPr wrap="square" rtlCol="0">
            <a:spAutoFit/>
          </a:bodyPr>
          <a:lstStyle/>
          <a:p>
            <a:pPr algn="ctr">
              <a:lnSpc>
                <a:spcPct val="90000"/>
              </a:lnSpc>
            </a:pPr>
            <a:r>
              <a:rPr lang="en-GB" sz="1400" dirty="0">
                <a:solidFill>
                  <a:schemeClr val="tx2"/>
                </a:solidFill>
                <a:ea typeface="Aileron" charset="0"/>
                <a:cs typeface="PT Sans Narrow"/>
              </a:rPr>
              <a:t>Watch us on the</a:t>
            </a:r>
            <a:br>
              <a:rPr lang="en-GB" sz="1400" dirty="0">
                <a:solidFill>
                  <a:schemeClr val="tx2"/>
                </a:solidFill>
                <a:ea typeface="Aileron" charset="0"/>
                <a:cs typeface="PT Sans Narrow"/>
              </a:rPr>
            </a:br>
            <a:r>
              <a:rPr lang="en-GB" sz="1400" dirty="0">
                <a:solidFill>
                  <a:schemeClr val="tx2"/>
                </a:solidFill>
                <a:ea typeface="Aileron" charset="0"/>
                <a:cs typeface="PT Sans Narrow"/>
              </a:rPr>
              <a:t>Vimeo Channe</a:t>
            </a:r>
            <a:r>
              <a:rPr lang="en-GB" sz="1600" dirty="0">
                <a:solidFill>
                  <a:schemeClr val="tx2"/>
                </a:solidFill>
                <a:ea typeface="Aileron" charset="0"/>
                <a:cs typeface="PT Sans Narrow"/>
              </a:rPr>
              <a:t>l</a:t>
            </a:r>
            <a:br>
              <a:rPr lang="en-GB" sz="1600" dirty="0">
                <a:solidFill>
                  <a:schemeClr val="tx2"/>
                </a:solidFill>
                <a:ea typeface="Aileron" charset="0"/>
                <a:cs typeface="PT Sans Narrow"/>
              </a:rPr>
            </a:br>
            <a:r>
              <a:rPr lang="en-GB" sz="1600" b="1" dirty="0">
                <a:solidFill>
                  <a:schemeClr val="accent1"/>
                </a:solidFill>
                <a:ea typeface="Aileron" charset="0"/>
                <a:cs typeface="PT Sans Narrow"/>
                <a:hlinkClick r:id="rId5">
                  <a:extLst>
                    <a:ext uri="{A12FA001-AC4F-418D-AE19-62706E023703}">
                      <ahyp:hlinkClr xmlns:ahyp="http://schemas.microsoft.com/office/drawing/2018/hyperlinkcolor" val="tx"/>
                    </a:ext>
                  </a:extLst>
                </a:hlinkClick>
              </a:rPr>
              <a:t>LYMPHOMA &amp; MYELOMA CONNECT</a:t>
            </a:r>
            <a:endParaRPr lang="en-GB" sz="1600" b="1" dirty="0">
              <a:solidFill>
                <a:schemeClr val="accent1"/>
              </a:solidFill>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351936" y="274638"/>
            <a:ext cx="9488128"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LYMPHOMA &amp; MYELOMA CONNECT </a:t>
            </a:r>
            <a:br>
              <a:rPr lang="en-US" sz="3600" cap="none" dirty="0"/>
            </a:br>
            <a:r>
              <a:rPr lang="en-US" sz="3600" cap="none" dirty="0">
                <a:solidFill>
                  <a:schemeClr val="tx2"/>
                </a:solidFill>
              </a:rPr>
              <a:t>VIA </a:t>
            </a: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u="sng" cap="none" dirty="0">
                <a:hlinkClick r:id="rId6">
                  <a:extLst>
                    <a:ext uri="{A12FA001-AC4F-418D-AE19-62706E023703}">
                      <ahyp:hlinkClr xmlns:ahyp="http://schemas.microsoft.com/office/drawing/2018/hyperlinkcolor" val="tx"/>
                    </a:ext>
                  </a:extLst>
                </a:hlinkClick>
              </a:rPr>
              <a:t>http://www.lymphomaconnect.info</a:t>
            </a:r>
            <a:endParaRPr lang="en-US" sz="3600" cap="none" dirty="0"/>
          </a:p>
        </p:txBody>
      </p:sp>
      <p:pic>
        <p:nvPicPr>
          <p:cNvPr id="3" name="Picture 2">
            <a:hlinkClick r:id="rId4"/>
            <a:extLst>
              <a:ext uri="{FF2B5EF4-FFF2-40B4-BE49-F238E27FC236}">
                <a16:creationId xmlns:a16="http://schemas.microsoft.com/office/drawing/2014/main" id="{0AB7BC2C-5909-4EC9-B1D2-A5A7F3A5C215}"/>
              </a:ext>
            </a:extLst>
          </p:cNvPr>
          <p:cNvPicPr>
            <a:picLocks noChangeAspect="1"/>
          </p:cNvPicPr>
          <p:nvPr/>
        </p:nvPicPr>
        <p:blipFill>
          <a:blip r:embed="rId7"/>
          <a:stretch>
            <a:fillRect/>
          </a:stretch>
        </p:blipFill>
        <p:spPr>
          <a:xfrm>
            <a:off x="8576981" y="4045138"/>
            <a:ext cx="1331225" cy="1332000"/>
          </a:xfrm>
          <a:prstGeom prst="rect">
            <a:avLst/>
          </a:prstGeom>
        </p:spPr>
      </p:pic>
      <p:pic>
        <p:nvPicPr>
          <p:cNvPr id="7" name="Picture 6">
            <a:hlinkClick r:id="rId3"/>
            <a:extLst>
              <a:ext uri="{FF2B5EF4-FFF2-40B4-BE49-F238E27FC236}">
                <a16:creationId xmlns:a16="http://schemas.microsoft.com/office/drawing/2014/main" id="{27774377-9E6E-452D-A70C-C05D9B64AE9A}"/>
              </a:ext>
            </a:extLst>
          </p:cNvPr>
          <p:cNvPicPr>
            <a:picLocks noChangeAspect="1"/>
          </p:cNvPicPr>
          <p:nvPr/>
        </p:nvPicPr>
        <p:blipFill>
          <a:blip r:embed="rId8"/>
          <a:stretch>
            <a:fillRect/>
          </a:stretch>
        </p:blipFill>
        <p:spPr>
          <a:xfrm>
            <a:off x="4386085" y="4040174"/>
            <a:ext cx="1331225" cy="1332000"/>
          </a:xfrm>
          <a:prstGeom prst="rect">
            <a:avLst/>
          </a:prstGeom>
        </p:spPr>
      </p:pic>
      <p:pic>
        <p:nvPicPr>
          <p:cNvPr id="13" name="Picture 12">
            <a:hlinkClick r:id="rId9"/>
            <a:extLst>
              <a:ext uri="{FF2B5EF4-FFF2-40B4-BE49-F238E27FC236}">
                <a16:creationId xmlns:a16="http://schemas.microsoft.com/office/drawing/2014/main" id="{D478189A-FF19-4371-A8FA-A7EEA6564ED8}"/>
              </a:ext>
            </a:extLst>
          </p:cNvPr>
          <p:cNvPicPr>
            <a:picLocks noChangeAspect="1"/>
          </p:cNvPicPr>
          <p:nvPr/>
        </p:nvPicPr>
        <p:blipFill>
          <a:blip r:embed="rId10"/>
          <a:stretch>
            <a:fillRect/>
          </a:stretch>
        </p:blipFill>
        <p:spPr>
          <a:xfrm>
            <a:off x="2251166" y="4040174"/>
            <a:ext cx="1331225" cy="1332000"/>
          </a:xfrm>
          <a:prstGeom prst="rect">
            <a:avLst/>
          </a:prstGeom>
        </p:spPr>
      </p:pic>
      <p:pic>
        <p:nvPicPr>
          <p:cNvPr id="20" name="Picture 19">
            <a:hlinkClick r:id="rId5"/>
            <a:extLst>
              <a:ext uri="{FF2B5EF4-FFF2-40B4-BE49-F238E27FC236}">
                <a16:creationId xmlns:a16="http://schemas.microsoft.com/office/drawing/2014/main" id="{048916CD-D6F9-4440-B8C2-A9961400A454}"/>
              </a:ext>
            </a:extLst>
          </p:cNvPr>
          <p:cNvPicPr>
            <a:picLocks noChangeAspect="1"/>
          </p:cNvPicPr>
          <p:nvPr/>
        </p:nvPicPr>
        <p:blipFill>
          <a:blip r:embed="rId11"/>
          <a:stretch>
            <a:fillRect/>
          </a:stretch>
        </p:blipFill>
        <p:spPr>
          <a:xfrm>
            <a:off x="6470900" y="4040174"/>
            <a:ext cx="1331225" cy="1332000"/>
          </a:xfrm>
          <a:prstGeom prst="rect">
            <a:avLst/>
          </a:prstGeom>
        </p:spPr>
      </p:pic>
      <p:sp>
        <p:nvSpPr>
          <p:cNvPr id="2" name="Slide Number Placeholder 1"/>
          <p:cNvSpPr>
            <a:spLocks noGrp="1"/>
          </p:cNvSpPr>
          <p:nvPr>
            <p:ph type="sldNum" sz="quarter" idx="4"/>
          </p:nvPr>
        </p:nvSpPr>
        <p:spPr/>
        <p:txBody>
          <a:bodyPr/>
          <a:lstStyle/>
          <a:p>
            <a:fld id="{FCE43C0F-8A7B-3A4B-9DB5-B3472E36E833}" type="slidenum">
              <a:rPr lang="en-GB" smtClean="0"/>
              <a:pPr/>
              <a:t>22</a:t>
            </a:fld>
            <a:endParaRPr lang="en-GB" dirty="0"/>
          </a:p>
        </p:txBody>
      </p:sp>
    </p:spTree>
    <p:extLst>
      <p:ext uri="{BB962C8B-B14F-4D97-AF65-F5344CB8AC3E}">
        <p14:creationId xmlns:p14="http://schemas.microsoft.com/office/powerpoint/2010/main" val="71161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C08EA2BC-9650-FE47-B61E-223766E476EB}"/>
              </a:ext>
            </a:extLst>
          </p:cNvPr>
          <p:cNvSpPr>
            <a:spLocks noGrp="1"/>
          </p:cNvSpPr>
          <p:nvPr>
            <p:ph sz="quarter" idx="12"/>
          </p:nvPr>
        </p:nvSpPr>
        <p:spPr/>
        <p:txBody>
          <a:bodyPr>
            <a:normAutofit/>
          </a:bodyPr>
          <a:lstStyle/>
          <a:p>
            <a:pPr marL="0" indent="0">
              <a:lnSpc>
                <a:spcPct val="110000"/>
              </a:lnSpc>
              <a:buNone/>
            </a:pPr>
            <a:r>
              <a:rPr lang="en-GB" altLang="en-US" dirty="0"/>
              <a:t>This </a:t>
            </a:r>
            <a:r>
              <a:rPr lang="en-GB" altLang="en-US" b="1" dirty="0">
                <a:solidFill>
                  <a:schemeClr val="accent1"/>
                </a:solidFill>
              </a:rPr>
              <a:t>LYMPHOMA &amp; MYELOMA CONNECT </a:t>
            </a:r>
            <a:r>
              <a:rPr lang="en-GB" altLang="en-US" dirty="0"/>
              <a:t>programme is supported through an independent educational grant from Karyopharm Therapeutics. The programme is therefore independent, the content is not influenced by the supporters and is under the sole responsibility of the experts.</a:t>
            </a:r>
          </a:p>
          <a:p>
            <a:pPr marL="0" indent="0">
              <a:buNone/>
            </a:pPr>
            <a:endParaRPr lang="en-GB" b="1" dirty="0"/>
          </a:p>
          <a:p>
            <a:pPr marL="0" indent="0">
              <a:buNone/>
            </a:pPr>
            <a:r>
              <a:rPr lang="en-GB" b="1" dirty="0"/>
              <a:t>Please note: </a:t>
            </a:r>
            <a:r>
              <a:rPr lang="en-GB" dirty="0"/>
              <a:t>The views expressed within this presentation are the personal opinions of the authors.  </a:t>
            </a:r>
            <a:br>
              <a:rPr lang="en-GB" dirty="0"/>
            </a:br>
            <a:r>
              <a:rPr lang="en-GB" dirty="0"/>
              <a:t>They do not necessarily represent the views of the author’s academic institution, or the rest of the LYMPHOMA &amp; MYELOMA CONNECT group.</a:t>
            </a:r>
            <a:br>
              <a:rPr lang="en-GB" dirty="0"/>
            </a:br>
            <a:endParaRPr lang="en-GB" dirty="0"/>
          </a:p>
          <a:p>
            <a:pPr marL="0" indent="0">
              <a:buNone/>
            </a:pPr>
            <a:r>
              <a:rPr lang="en-GB" b="1" dirty="0" err="1">
                <a:solidFill>
                  <a:schemeClr val="accent1"/>
                </a:solidFill>
              </a:rPr>
              <a:t>Dr.</a:t>
            </a:r>
            <a:r>
              <a:rPr lang="en-GB" b="1" dirty="0">
                <a:solidFill>
                  <a:schemeClr val="accent1"/>
                </a:solidFill>
              </a:rPr>
              <a:t> Claudio </a:t>
            </a:r>
            <a:r>
              <a:rPr lang="en-GB" b="1" dirty="0" err="1">
                <a:solidFill>
                  <a:schemeClr val="accent1"/>
                </a:solidFill>
              </a:rPr>
              <a:t>Cerchione</a:t>
            </a:r>
            <a:r>
              <a:rPr lang="en-GB" b="1" dirty="0">
                <a:solidFill>
                  <a:schemeClr val="accent1"/>
                </a:solidFill>
              </a:rPr>
              <a:t> </a:t>
            </a:r>
            <a:r>
              <a:rPr lang="en-GB" dirty="0"/>
              <a:t>has </a:t>
            </a:r>
            <a:r>
              <a:rPr lang="en-US" dirty="0"/>
              <a:t>no conflicts of interest to declare.</a:t>
            </a:r>
            <a:endParaRPr lang="en-GB" dirty="0">
              <a:highlight>
                <a:srgbClr val="FFFF00"/>
              </a:highlight>
            </a:endParaRPr>
          </a:p>
        </p:txBody>
      </p:sp>
      <p:sp>
        <p:nvSpPr>
          <p:cNvPr id="5" name="Título 4"/>
          <p:cNvSpPr>
            <a:spLocks noGrp="1"/>
          </p:cNvSpPr>
          <p:nvPr>
            <p:ph type="title"/>
          </p:nvPr>
        </p:nvSpPr>
        <p:spPr/>
        <p:txBody>
          <a:bodyPr/>
          <a:lstStyle/>
          <a:p>
            <a:r>
              <a:rPr lang="en-GB" dirty="0"/>
              <a:t>Conflict of Interest and Funding</a:t>
            </a:r>
          </a:p>
        </p:txBody>
      </p:sp>
      <p:sp>
        <p:nvSpPr>
          <p:cNvPr id="22" name="Content Placeholder 21">
            <a:extLst>
              <a:ext uri="{FF2B5EF4-FFF2-40B4-BE49-F238E27FC236}">
                <a16:creationId xmlns:a16="http://schemas.microsoft.com/office/drawing/2014/main" id="{D3091824-F539-A441-8DCF-F9913E9ED843}"/>
              </a:ext>
            </a:extLst>
          </p:cNvPr>
          <p:cNvSpPr>
            <a:spLocks noGrp="1"/>
          </p:cNvSpPr>
          <p:nvPr>
            <p:ph sz="quarter" idx="15"/>
          </p:nvPr>
        </p:nvSpPr>
        <p:spPr/>
        <p:txBody>
          <a:bodyPr/>
          <a:lstStyle/>
          <a:p>
            <a:endParaRPr lang="en-GB"/>
          </a:p>
        </p:txBody>
      </p:sp>
      <p:sp>
        <p:nvSpPr>
          <p:cNvPr id="23" name="Slide Number Placeholder 22">
            <a:extLst>
              <a:ext uri="{FF2B5EF4-FFF2-40B4-BE49-F238E27FC236}">
                <a16:creationId xmlns:a16="http://schemas.microsoft.com/office/drawing/2014/main" id="{76077C97-0EDB-314B-9B6B-9C2018C7C010}"/>
              </a:ext>
            </a:extLst>
          </p:cNvPr>
          <p:cNvSpPr>
            <a:spLocks noGrp="1"/>
          </p:cNvSpPr>
          <p:nvPr>
            <p:ph type="sldNum" sz="quarter" idx="4"/>
          </p:nvPr>
        </p:nvSpPr>
        <p:spPr/>
        <p:txBody>
          <a:bodyPr/>
          <a:lstStyle/>
          <a:p>
            <a:fld id="{FCE43C0F-8A7B-3A4B-9DB5-B3472E36E833}" type="slidenum">
              <a:rPr lang="en-GB" smtClean="0"/>
              <a:pPr/>
              <a:t>3</a:t>
            </a:fld>
            <a:endParaRPr lang="en-GB"/>
          </a:p>
        </p:txBody>
      </p:sp>
    </p:spTree>
    <p:extLst>
      <p:ext uri="{BB962C8B-B14F-4D97-AF65-F5344CB8AC3E}">
        <p14:creationId xmlns:p14="http://schemas.microsoft.com/office/powerpoint/2010/main" val="18655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66636D-EF47-CC4E-93C5-AEF820F20E50}"/>
              </a:ext>
            </a:extLst>
          </p:cNvPr>
          <p:cNvSpPr>
            <a:spLocks noGrp="1"/>
          </p:cNvSpPr>
          <p:nvPr>
            <p:ph type="title"/>
          </p:nvPr>
        </p:nvSpPr>
        <p:spPr/>
        <p:txBody>
          <a:bodyPr/>
          <a:lstStyle/>
          <a:p>
            <a:r>
              <a:rPr lang="en-GB"/>
              <a:t>Newly diagnosed </a:t>
            </a:r>
            <a:br>
              <a:rPr lang="en-GB"/>
            </a:br>
            <a:r>
              <a:rPr lang="en-GB"/>
              <a:t>multiple myeloma</a:t>
            </a:r>
          </a:p>
        </p:txBody>
      </p:sp>
      <p:sp>
        <p:nvSpPr>
          <p:cNvPr id="3" name="Tijdelijke aanduiding voor dianummer 2">
            <a:extLst>
              <a:ext uri="{FF2B5EF4-FFF2-40B4-BE49-F238E27FC236}">
                <a16:creationId xmlns:a16="http://schemas.microsoft.com/office/drawing/2014/main" id="{F422E5E4-9E89-3549-B8D5-C2A76C6494B6}"/>
              </a:ext>
            </a:extLst>
          </p:cNvPr>
          <p:cNvSpPr>
            <a:spLocks noGrp="1"/>
          </p:cNvSpPr>
          <p:nvPr>
            <p:ph type="sldNum" sz="quarter" idx="4"/>
          </p:nvPr>
        </p:nvSpPr>
        <p:spPr/>
        <p:txBody>
          <a:bodyPr/>
          <a:lstStyle/>
          <a:p>
            <a:fld id="{FCE43C0F-8A7B-3A4B-9DB5-B3472E36E833}" type="slidenum">
              <a:rPr lang="en-GB" smtClean="0"/>
              <a:pPr/>
              <a:t>4</a:t>
            </a:fld>
            <a:endParaRPr lang="en-GB"/>
          </a:p>
        </p:txBody>
      </p:sp>
    </p:spTree>
    <p:extLst>
      <p:ext uri="{BB962C8B-B14F-4D97-AF65-F5344CB8AC3E}">
        <p14:creationId xmlns:p14="http://schemas.microsoft.com/office/powerpoint/2010/main" val="410989964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E1A79-0116-B045-BD60-9D3F21E83DD6}"/>
              </a:ext>
            </a:extLst>
          </p:cNvPr>
          <p:cNvSpPr>
            <a:spLocks noGrp="1"/>
          </p:cNvSpPr>
          <p:nvPr>
            <p:ph type="title"/>
          </p:nvPr>
        </p:nvSpPr>
        <p:spPr/>
        <p:txBody>
          <a:bodyPr>
            <a:normAutofit/>
          </a:bodyPr>
          <a:lstStyle/>
          <a:p>
            <a:r>
              <a:rPr lang="en-GB" dirty="0"/>
              <a:t>OS and PFS by Treatment Duration With Daratumumab + Lenalidomide / Dexamethasone in Transplant-ineligible NDMM: Phase 3 MAIA Study </a:t>
            </a:r>
            <a:br>
              <a:rPr lang="en-GB" dirty="0"/>
            </a:br>
            <a:br>
              <a:rPr lang="en-GB" dirty="0"/>
            </a:br>
            <a:r>
              <a:rPr lang="en-GB" sz="2200" cap="none" dirty="0"/>
              <a:t>Moreau P, et al. </a:t>
            </a:r>
            <a:br>
              <a:rPr lang="en-GB" sz="2200" cap="none" dirty="0"/>
            </a:br>
            <a:r>
              <a:rPr lang="en-GB" sz="2200" cap="none" dirty="0"/>
              <a:t>IMW 2021. Abstract #OAB-001. Oral presentation </a:t>
            </a:r>
            <a:endParaRPr lang="en-GB" sz="2200" dirty="0"/>
          </a:p>
        </p:txBody>
      </p:sp>
      <p:sp>
        <p:nvSpPr>
          <p:cNvPr id="4" name="Tijdelijke aanduiding voor dianummer 3">
            <a:extLst>
              <a:ext uri="{FF2B5EF4-FFF2-40B4-BE49-F238E27FC236}">
                <a16:creationId xmlns:a16="http://schemas.microsoft.com/office/drawing/2014/main" id="{EED33E0A-2F6D-3746-B543-08A26E55DEAA}"/>
              </a:ext>
            </a:extLst>
          </p:cNvPr>
          <p:cNvSpPr>
            <a:spLocks noGrp="1"/>
          </p:cNvSpPr>
          <p:nvPr>
            <p:ph type="sldNum" sz="quarter" idx="4"/>
          </p:nvPr>
        </p:nvSpPr>
        <p:spPr/>
        <p:txBody>
          <a:bodyPr/>
          <a:lstStyle/>
          <a:p>
            <a:fld id="{FCE43C0F-8A7B-3A4B-9DB5-B3472E36E833}" type="slidenum">
              <a:rPr lang="en-GB" smtClean="0"/>
              <a:pPr/>
              <a:t>5</a:t>
            </a:fld>
            <a:endParaRPr lang="en-GB"/>
          </a:p>
        </p:txBody>
      </p:sp>
      <p:sp>
        <p:nvSpPr>
          <p:cNvPr id="6" name="Tijdelijke aanduiding voor inhoud 6">
            <a:extLst>
              <a:ext uri="{FF2B5EF4-FFF2-40B4-BE49-F238E27FC236}">
                <a16:creationId xmlns:a16="http://schemas.microsoft.com/office/drawing/2014/main" id="{755124AC-A2F2-AE4E-97F6-AC0D94EAFC65}"/>
              </a:ext>
            </a:extLst>
          </p:cNvPr>
          <p:cNvSpPr txBox="1">
            <a:spLocks/>
          </p:cNvSpPr>
          <p:nvPr/>
        </p:nvSpPr>
        <p:spPr>
          <a:xfrm>
            <a:off x="620184" y="6356351"/>
            <a:ext cx="8116800" cy="365125"/>
          </a:xfrm>
          <a:prstGeom prst="rect">
            <a:avLst/>
          </a:prstGeom>
        </p:spPr>
        <p:txBody>
          <a:bodyPr vert="horz" lIns="0" tIns="0" rIns="0" bIns="0" rtlCol="0" anchor="ctr" anchorCtr="0">
            <a:noAutofit/>
          </a:bodyPr>
          <a:lstStyle>
            <a:lvl1pPr indent="0">
              <a:spcBef>
                <a:spcPts val="1200"/>
              </a:spcBef>
              <a:buClr>
                <a:schemeClr val="accent1"/>
              </a:buClr>
              <a:buFont typeface="Arial"/>
              <a:buNone/>
              <a:defRPr sz="1200" b="0" i="0">
                <a:solidFill>
                  <a:srgbClr val="5D8298"/>
                </a:solidFill>
                <a:latin typeface="Calibri" panose="020F0502020204030204" pitchFamily="34" charset="0"/>
                <a:cs typeface="Calibri" panose="020F0502020204030204" pitchFamily="34" charset="0"/>
              </a:defRPr>
            </a:lvl1pPr>
            <a:lvl2pPr indent="0">
              <a:spcBef>
                <a:spcPts val="600"/>
              </a:spcBef>
              <a:buClr>
                <a:schemeClr val="accent1"/>
              </a:buClr>
              <a:buFont typeface="Lucida Grande"/>
              <a:buNone/>
              <a:defRPr sz="1200" b="0" i="0">
                <a:solidFill>
                  <a:srgbClr val="5D8298"/>
                </a:solidFill>
                <a:latin typeface="PT Sans Narrow"/>
                <a:cs typeface="PT Sans Narrow"/>
              </a:defRPr>
            </a:lvl2pPr>
            <a:lvl3pPr indent="0">
              <a:spcBef>
                <a:spcPts val="400"/>
              </a:spcBef>
              <a:buClr>
                <a:schemeClr val="accent1"/>
              </a:buClr>
              <a:buFont typeface="Arial"/>
              <a:buNone/>
              <a:defRPr sz="1200" b="0" i="0">
                <a:solidFill>
                  <a:srgbClr val="5D8298"/>
                </a:solidFill>
                <a:latin typeface="PT Sans Narrow"/>
                <a:cs typeface="PT Sans Narrow"/>
              </a:defRPr>
            </a:lvl3pPr>
            <a:lvl4pPr indent="0">
              <a:spcBef>
                <a:spcPts val="0"/>
              </a:spcBef>
              <a:buClr>
                <a:schemeClr val="accent1"/>
              </a:buClr>
              <a:buFont typeface="Arial"/>
              <a:buNone/>
              <a:defRPr sz="1200" b="0" i="0">
                <a:solidFill>
                  <a:srgbClr val="5D8298"/>
                </a:solidFill>
                <a:latin typeface="PT Sans Narrow"/>
                <a:cs typeface="PT Sans Narrow"/>
              </a:defRPr>
            </a:lvl4pPr>
            <a:lvl5pPr indent="0">
              <a:spcBef>
                <a:spcPts val="0"/>
              </a:spcBef>
              <a:buClr>
                <a:schemeClr val="accent1"/>
              </a:buClr>
              <a:buFont typeface="Arial"/>
              <a:buNone/>
              <a:defRPr sz="1200" b="0" i="0">
                <a:solidFill>
                  <a:srgbClr val="5D8298"/>
                </a:solidFill>
                <a:latin typeface="PT Sans Narrow"/>
                <a:cs typeface="PT Sans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t> </a:t>
            </a:r>
            <a:r>
              <a:rPr lang="en-GB" dirty="0">
                <a:solidFill>
                  <a:schemeClr val="bg1"/>
                </a:solidFill>
              </a:rPr>
              <a:t>NDMM, newly diagnosed multiple myeloma; OS, overall survival; PFS, progression-free survival</a:t>
            </a:r>
          </a:p>
        </p:txBody>
      </p:sp>
    </p:spTree>
    <p:extLst>
      <p:ext uri="{BB962C8B-B14F-4D97-AF65-F5344CB8AC3E}">
        <p14:creationId xmlns:p14="http://schemas.microsoft.com/office/powerpoint/2010/main" val="256402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92A9F7C-FBD8-2C42-9E71-5D23D2633E68}"/>
              </a:ext>
            </a:extLst>
          </p:cNvPr>
          <p:cNvSpPr>
            <a:spLocks noGrp="1"/>
          </p:cNvSpPr>
          <p:nvPr>
            <p:ph type="body" idx="1"/>
          </p:nvPr>
        </p:nvSpPr>
        <p:spPr>
          <a:xfrm>
            <a:off x="609600" y="691974"/>
            <a:ext cx="10972800" cy="702470"/>
          </a:xfrm>
        </p:spPr>
        <p:txBody>
          <a:bodyPr>
            <a:normAutofit/>
          </a:bodyPr>
          <a:lstStyle/>
          <a:p>
            <a:r>
              <a:rPr lang="en-GB" dirty="0"/>
              <a:t>MAIA: a multicentre, randomised, open-label phase 3 study</a:t>
            </a:r>
          </a:p>
        </p:txBody>
      </p:sp>
      <p:sp>
        <p:nvSpPr>
          <p:cNvPr id="6" name="Tijdelijke aanduiding voor inhoud 5">
            <a:extLst>
              <a:ext uri="{FF2B5EF4-FFF2-40B4-BE49-F238E27FC236}">
                <a16:creationId xmlns:a16="http://schemas.microsoft.com/office/drawing/2014/main" id="{8F923DC5-44A8-5F4E-8AEE-56B34791B9D8}"/>
              </a:ext>
            </a:extLst>
          </p:cNvPr>
          <p:cNvSpPr>
            <a:spLocks noGrp="1"/>
          </p:cNvSpPr>
          <p:nvPr>
            <p:ph sz="quarter" idx="12"/>
          </p:nvPr>
        </p:nvSpPr>
        <p:spPr>
          <a:xfrm>
            <a:off x="620184" y="1338470"/>
            <a:ext cx="10963200" cy="4595527"/>
          </a:xfrm>
        </p:spPr>
        <p:txBody>
          <a:bodyPr/>
          <a:lstStyle/>
          <a:p>
            <a:r>
              <a:rPr lang="en-GB" b="1" dirty="0">
                <a:solidFill>
                  <a:schemeClr val="accent1"/>
                </a:solidFill>
              </a:rPr>
              <a:t>D-Rd versus Rd </a:t>
            </a:r>
            <a:r>
              <a:rPr lang="en-GB" dirty="0"/>
              <a:t>alone in transplant-ineligible patients with </a:t>
            </a:r>
            <a:r>
              <a:rPr lang="en-GB" b="1" dirty="0">
                <a:solidFill>
                  <a:schemeClr val="accent1"/>
                </a:solidFill>
              </a:rPr>
              <a:t>NDMM</a:t>
            </a:r>
          </a:p>
          <a:p>
            <a:endParaRPr lang="en-GB" sz="1200" dirty="0"/>
          </a:p>
          <a:p>
            <a:endParaRPr lang="en-GB" dirty="0"/>
          </a:p>
          <a:p>
            <a:endParaRPr lang="en-GB" dirty="0"/>
          </a:p>
          <a:p>
            <a:endParaRPr lang="en-GB" dirty="0"/>
          </a:p>
          <a:p>
            <a:endParaRPr lang="en-GB" dirty="0"/>
          </a:p>
          <a:p>
            <a:endParaRPr lang="en-GB" dirty="0"/>
          </a:p>
          <a:p>
            <a:pPr>
              <a:spcBef>
                <a:spcPts val="2400"/>
              </a:spcBef>
            </a:pPr>
            <a:endParaRPr lang="en-GB" sz="1200" dirty="0"/>
          </a:p>
          <a:p>
            <a:pPr>
              <a:spcBef>
                <a:spcPts val="2400"/>
              </a:spcBef>
            </a:pPr>
            <a:endParaRPr lang="en-GB" sz="100" dirty="0"/>
          </a:p>
          <a:p>
            <a:pPr>
              <a:spcBef>
                <a:spcPts val="2400"/>
              </a:spcBef>
            </a:pPr>
            <a:r>
              <a:rPr lang="en-GB" dirty="0"/>
              <a:t>Updated efficacy and safety data after </a:t>
            </a:r>
            <a:r>
              <a:rPr lang="en-GB" b="1" dirty="0">
                <a:solidFill>
                  <a:schemeClr val="accent1"/>
                </a:solidFill>
              </a:rPr>
              <a:t>almost 5 years of median follow-up </a:t>
            </a:r>
            <a:r>
              <a:rPr lang="en-GB" dirty="0"/>
              <a:t>from the prespecified interim OS analysis</a:t>
            </a:r>
          </a:p>
          <a:p>
            <a:endParaRPr lang="en-GB" dirty="0"/>
          </a:p>
        </p:txBody>
      </p:sp>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a:xfrm>
            <a:off x="619200" y="246566"/>
            <a:ext cx="8740800" cy="807285"/>
          </a:xfrm>
        </p:spPr>
        <p:txBody>
          <a:bodyPr/>
          <a:lstStyle/>
          <a:p>
            <a:r>
              <a:rPr lang="nl-NL" dirty="0" err="1"/>
              <a:t>study</a:t>
            </a:r>
            <a:r>
              <a:rPr lang="nl-NL" dirty="0"/>
              <a:t> design</a:t>
            </a:r>
            <a:endParaRPr lang="nl-NL" dirty="0">
              <a:solidFill>
                <a:schemeClr val="accent1"/>
              </a:solidFill>
            </a:endParaRP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p:txBody>
          <a:bodyPr/>
          <a:lstStyle/>
          <a:p>
            <a:fld id="{FCE43C0F-8A7B-3A4B-9DB5-B3472E36E833}" type="slidenum">
              <a:rPr lang="nl-NL" smtClean="0"/>
              <a:pPr/>
              <a:t>6</a:t>
            </a:fld>
            <a:endParaRPr lang="nl-NL"/>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3" y="6336687"/>
            <a:ext cx="10824565" cy="365125"/>
          </a:xfrm>
        </p:spPr>
        <p:txBody>
          <a:bodyPr/>
          <a:lstStyle/>
          <a:p>
            <a:pPr>
              <a:lnSpc>
                <a:spcPts val="1100"/>
              </a:lnSpc>
              <a:spcBef>
                <a:spcPts val="0"/>
              </a:spcBef>
            </a:pPr>
            <a:r>
              <a:rPr lang="en-GB" sz="1000" dirty="0">
                <a:solidFill>
                  <a:schemeClr val="tx2"/>
                </a:solidFill>
              </a:rPr>
              <a:t>CR, complete response; </a:t>
            </a:r>
            <a:r>
              <a:rPr lang="en-GB" sz="1000" dirty="0" err="1">
                <a:solidFill>
                  <a:schemeClr val="tx2"/>
                </a:solidFill>
              </a:rPr>
              <a:t>CrCl</a:t>
            </a:r>
            <a:r>
              <a:rPr lang="en-GB" sz="1000" dirty="0">
                <a:solidFill>
                  <a:schemeClr val="tx2"/>
                </a:solidFill>
              </a:rPr>
              <a:t>, creatinine clearance; d, dexamethasone; D, daratumumab; ECOG PS, Eastern </a:t>
            </a:r>
            <a:r>
              <a:rPr lang="en-GB" sz="1000" dirty="0"/>
              <a:t>Cooperative Oncology Group performance status; IV, intravenous; MRD, minimal residual disease; </a:t>
            </a:r>
            <a:r>
              <a:rPr lang="en-US" sz="1000" dirty="0"/>
              <a:t>NDMM, newly diagnosed multiple myeloma; </a:t>
            </a:r>
            <a:r>
              <a:rPr lang="en-GB" sz="1000" dirty="0"/>
              <a:t>NGS, next-generation sequencing; ORR, overall response rate; OS, overall survival; PD, progressive disease; PFS, progression-free survival; PFS2, PFS </a:t>
            </a:r>
            <a:r>
              <a:rPr lang="en-US" sz="1000" dirty="0"/>
              <a:t>on next line of therapy; </a:t>
            </a:r>
            <a:r>
              <a:rPr lang="en-GB" sz="1000" dirty="0"/>
              <a:t>PO, oral; QW, once weekly; Q2W, once every 2 weeks; Q4W, once every 4 weeks; R, lenalidomide; </a:t>
            </a:r>
            <a:r>
              <a:rPr lang="en-GB" sz="1000" dirty="0" err="1"/>
              <a:t>sCR</a:t>
            </a:r>
            <a:r>
              <a:rPr lang="en-GB" sz="1000" dirty="0"/>
              <a:t>, stringent CR; TIE, transplant-ineligible</a:t>
            </a:r>
            <a:br>
              <a:rPr lang="en-GB" sz="1000" dirty="0"/>
            </a:br>
            <a:r>
              <a:rPr lang="en-GB" sz="1000" dirty="0"/>
              <a:t>Moreau P, et al. IMW 2021. Abstract #OAB-001; Clinicaltrials.gov NCT02252172</a:t>
            </a:r>
          </a:p>
        </p:txBody>
      </p:sp>
      <p:cxnSp>
        <p:nvCxnSpPr>
          <p:cNvPr id="40" name="Straight Connector 39">
            <a:extLst>
              <a:ext uri="{FF2B5EF4-FFF2-40B4-BE49-F238E27FC236}">
                <a16:creationId xmlns:a16="http://schemas.microsoft.com/office/drawing/2014/main" id="{93925B67-BE93-764E-AB68-674B5D2E125C}"/>
              </a:ext>
            </a:extLst>
          </p:cNvPr>
          <p:cNvCxnSpPr/>
          <p:nvPr/>
        </p:nvCxnSpPr>
        <p:spPr>
          <a:xfrm>
            <a:off x="2118511" y="3415286"/>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TextBox 28">
            <a:extLst>
              <a:ext uri="{FF2B5EF4-FFF2-40B4-BE49-F238E27FC236}">
                <a16:creationId xmlns:a16="http://schemas.microsoft.com/office/drawing/2014/main" id="{02BE4871-CB81-0248-82BF-C40BAD6212F2}"/>
              </a:ext>
            </a:extLst>
          </p:cNvPr>
          <p:cNvSpPr txBox="1">
            <a:spLocks noChangeArrowheads="1"/>
          </p:cNvSpPr>
          <p:nvPr/>
        </p:nvSpPr>
        <p:spPr bwMode="auto">
          <a:xfrm>
            <a:off x="619200" y="1874661"/>
            <a:ext cx="1573808" cy="3096000"/>
          </a:xfrm>
          <a:prstGeom prst="roundRect">
            <a:avLst>
              <a:gd name="adj" fmla="val 12640"/>
            </a:avLst>
          </a:prstGeom>
          <a:solidFill>
            <a:schemeClr val="bg1"/>
          </a:solidFill>
          <a:ln w="19050">
            <a:solidFill>
              <a:srgbClr val="595959"/>
            </a:solid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0" defTabSz="916429" eaLnBrk="0" fontAlgn="base" hangingPunct="0">
              <a:spcBef>
                <a:spcPts val="0"/>
              </a:spcBef>
              <a:spcAft>
                <a:spcPct val="0"/>
              </a:spcAft>
              <a:buClr>
                <a:schemeClr val="accent1"/>
              </a:buClr>
              <a:buNone/>
              <a:defRPr/>
            </a:pPr>
            <a:r>
              <a:rPr lang="en-US" altLang="ko-KR" sz="1400" b="1" dirty="0">
                <a:solidFill>
                  <a:srgbClr val="343333"/>
                </a:solidFill>
                <a:latin typeface="Calibri" panose="020F0502020204030204" pitchFamily="34" charset="0"/>
                <a:cs typeface="Calibri" panose="020F0502020204030204" pitchFamily="34" charset="0"/>
              </a:rPr>
              <a:t>Key eligibility criteria:</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TIE NDMM</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ECOG PS score 0-2</a:t>
            </a:r>
          </a:p>
        </p:txBody>
      </p:sp>
      <p:cxnSp>
        <p:nvCxnSpPr>
          <p:cNvPr id="42" name="Straight Connector 41">
            <a:extLst>
              <a:ext uri="{FF2B5EF4-FFF2-40B4-BE49-F238E27FC236}">
                <a16:creationId xmlns:a16="http://schemas.microsoft.com/office/drawing/2014/main" id="{D22A2AEA-FD62-1A41-80DA-4325CDCE87BF}"/>
              </a:ext>
            </a:extLst>
          </p:cNvPr>
          <p:cNvCxnSpPr/>
          <p:nvPr/>
        </p:nvCxnSpPr>
        <p:spPr>
          <a:xfrm>
            <a:off x="2824681" y="2790597"/>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0FEB419-DE9D-F44D-A5CA-EA8B99EF6D37}"/>
              </a:ext>
            </a:extLst>
          </p:cNvPr>
          <p:cNvCxnSpPr/>
          <p:nvPr/>
        </p:nvCxnSpPr>
        <p:spPr>
          <a:xfrm>
            <a:off x="2824681" y="4420221"/>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80312B8-8283-634F-BB2F-4544B1B71603}"/>
              </a:ext>
            </a:extLst>
          </p:cNvPr>
          <p:cNvCxnSpPr/>
          <p:nvPr/>
        </p:nvCxnSpPr>
        <p:spPr>
          <a:xfrm>
            <a:off x="6092982" y="2790597"/>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28735EF8-5E6D-0946-AE3F-1C9708382708}"/>
              </a:ext>
            </a:extLst>
          </p:cNvPr>
          <p:cNvCxnSpPr/>
          <p:nvPr/>
        </p:nvCxnSpPr>
        <p:spPr>
          <a:xfrm>
            <a:off x="6092982" y="4420221"/>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29EA4964-0934-F345-BB5C-8F6CF2D3CBC8}"/>
              </a:ext>
            </a:extLst>
          </p:cNvPr>
          <p:cNvCxnSpPr/>
          <p:nvPr/>
        </p:nvCxnSpPr>
        <p:spPr>
          <a:xfrm>
            <a:off x="7351413" y="2790597"/>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13D8C6A8-8154-9F4B-BC38-5FD2019BDF93}"/>
              </a:ext>
            </a:extLst>
          </p:cNvPr>
          <p:cNvCxnSpPr/>
          <p:nvPr/>
        </p:nvCxnSpPr>
        <p:spPr>
          <a:xfrm>
            <a:off x="7351413" y="4420221"/>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Shape 612">
            <a:extLst>
              <a:ext uri="{FF2B5EF4-FFF2-40B4-BE49-F238E27FC236}">
                <a16:creationId xmlns:a16="http://schemas.microsoft.com/office/drawing/2014/main" id="{80FC5F3F-6F51-D64A-A0D3-8C4F9EA643C6}"/>
              </a:ext>
            </a:extLst>
          </p:cNvPr>
          <p:cNvSpPr/>
          <p:nvPr/>
        </p:nvSpPr>
        <p:spPr>
          <a:xfrm>
            <a:off x="6461846" y="1874661"/>
            <a:ext cx="939726" cy="3095704"/>
          </a:xfrm>
          <a:prstGeom prst="roundRect">
            <a:avLst>
              <a:gd name="adj" fmla="val 6601"/>
            </a:avLst>
          </a:prstGeom>
          <a:solidFill>
            <a:srgbClr val="818181"/>
          </a:solidFill>
          <a:ln>
            <a:noFill/>
          </a:ln>
        </p:spPr>
        <p:txBody>
          <a:bodyPr spcFirstLastPara="1" lIns="47997" tIns="0" rIns="47997" bIns="0" anchor="ctr"/>
          <a:lstStyle/>
          <a:p>
            <a:pPr algn="ctr" defTabSz="806435" eaLnBrk="0" fontAlgn="base" hangingPunct="0">
              <a:lnSpc>
                <a:spcPct val="95000"/>
              </a:lnSpc>
              <a:defRPr/>
            </a:pPr>
            <a:r>
              <a:rPr lang="en-US" sz="1400" dirty="0">
                <a:solidFill>
                  <a:schemeClr val="bg1"/>
                </a:solidFill>
                <a:latin typeface="Calibri" panose="020F0502020204030204" pitchFamily="34" charset="0"/>
                <a:ea typeface="Arial"/>
                <a:cs typeface="Calibri" panose="020F0502020204030204" pitchFamily="34" charset="0"/>
                <a:sym typeface="Arial"/>
              </a:rPr>
              <a:t>End-of treatment visit</a:t>
            </a:r>
            <a:endParaRPr sz="1400" dirty="0">
              <a:solidFill>
                <a:schemeClr val="bg1"/>
              </a:solidFill>
              <a:latin typeface="Calibri" panose="020F0502020204030204" pitchFamily="34" charset="0"/>
              <a:ea typeface="Arial Unicode MS" charset="-128"/>
              <a:cs typeface="Calibri" panose="020F0502020204030204" pitchFamily="34" charset="0"/>
            </a:endParaRPr>
          </a:p>
        </p:txBody>
      </p:sp>
      <p:sp>
        <p:nvSpPr>
          <p:cNvPr id="15" name="TextBox 14">
            <a:extLst>
              <a:ext uri="{FF2B5EF4-FFF2-40B4-BE49-F238E27FC236}">
                <a16:creationId xmlns:a16="http://schemas.microsoft.com/office/drawing/2014/main" id="{A2621F5E-EFCA-C642-B8F3-DC1CC8591DA9}"/>
              </a:ext>
            </a:extLst>
          </p:cNvPr>
          <p:cNvSpPr txBox="1"/>
          <p:nvPr/>
        </p:nvSpPr>
        <p:spPr bwMode="auto">
          <a:xfrm>
            <a:off x="3192175" y="1874661"/>
            <a:ext cx="2944754" cy="1889583"/>
          </a:xfrm>
          <a:prstGeom prst="roundRect">
            <a:avLst>
              <a:gd name="adj" fmla="val 9001"/>
            </a:avLst>
          </a:prstGeom>
          <a:solidFill>
            <a:schemeClr val="tx2"/>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600" kern="0" dirty="0">
                <a:solidFill>
                  <a:schemeClr val="bg1"/>
                </a:solidFill>
                <a:latin typeface="Calibri" panose="020F0502020204030204" pitchFamily="34" charset="0"/>
                <a:cs typeface="Calibri" panose="020F0502020204030204" pitchFamily="34" charset="0"/>
              </a:rPr>
              <a:t>D-Rd</a:t>
            </a:r>
          </a:p>
          <a:p>
            <a:pPr marL="358775" indent="-358775"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D: 	</a:t>
            </a:r>
            <a:r>
              <a:rPr lang="en-GB" altLang="zh-CN" sz="1400" b="0" kern="0" dirty="0">
                <a:solidFill>
                  <a:schemeClr val="bg1"/>
                </a:solidFill>
                <a:latin typeface="Calibri" panose="020F0502020204030204" pitchFamily="34" charset="0"/>
                <a:cs typeface="Calibri" panose="020F0502020204030204" pitchFamily="34" charset="0"/>
              </a:rPr>
              <a:t>16 mg/kg IV</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QW Cycles 1-2, Q2W Cycles 3-6,</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then Q4W thereafter until PD</a:t>
            </a:r>
          </a:p>
          <a:p>
            <a:pPr marL="358775" indent="-358775"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R: 	</a:t>
            </a:r>
            <a:r>
              <a:rPr lang="en-GB" altLang="zh-CN" sz="1400" b="0" kern="0" dirty="0">
                <a:solidFill>
                  <a:schemeClr val="bg1"/>
                </a:solidFill>
                <a:latin typeface="Calibri" panose="020F0502020204030204" pitchFamily="34" charset="0"/>
                <a:cs typeface="Calibri" panose="020F0502020204030204" pitchFamily="34" charset="0"/>
              </a:rPr>
              <a:t>25 mg PO</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Days 1-21 until PD</a:t>
            </a:r>
          </a:p>
          <a:p>
            <a:pPr marL="358775" indent="-358775"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d:</a:t>
            </a:r>
            <a:r>
              <a:rPr lang="en-GB" altLang="zh-CN" sz="1400" b="0" kern="0" dirty="0">
                <a:solidFill>
                  <a:schemeClr val="bg1"/>
                </a:solidFill>
                <a:latin typeface="Calibri" panose="020F0502020204030204" pitchFamily="34" charset="0"/>
                <a:cs typeface="Calibri" panose="020F0502020204030204" pitchFamily="34" charset="0"/>
              </a:rPr>
              <a:t>	40 mg PO or IV</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Days 1, 8, 15, 22 until PD</a:t>
            </a:r>
          </a:p>
        </p:txBody>
      </p:sp>
      <p:sp>
        <p:nvSpPr>
          <p:cNvPr id="34" name="TextBox 33">
            <a:extLst>
              <a:ext uri="{FF2B5EF4-FFF2-40B4-BE49-F238E27FC236}">
                <a16:creationId xmlns:a16="http://schemas.microsoft.com/office/drawing/2014/main" id="{B80C5D9E-4292-474F-BC7B-BD94E07071CE}"/>
              </a:ext>
            </a:extLst>
          </p:cNvPr>
          <p:cNvSpPr txBox="1"/>
          <p:nvPr/>
        </p:nvSpPr>
        <p:spPr bwMode="auto">
          <a:xfrm>
            <a:off x="3192175" y="3884530"/>
            <a:ext cx="2944754" cy="1091127"/>
          </a:xfrm>
          <a:prstGeom prst="roundRect">
            <a:avLst/>
          </a:prstGeom>
          <a:solidFill>
            <a:schemeClr val="accent1"/>
          </a:solidFill>
          <a:ln w="9525">
            <a:noFill/>
            <a:miter lim="800000"/>
            <a:headEnd/>
            <a:tailEnd/>
          </a:ln>
          <a:effectLst/>
        </p:spPr>
        <p:txBody>
          <a:bodyPr lIns="35999" tIns="35999" rIns="35999" bIns="35999" anchor="ctr"/>
          <a:lstStyle>
            <a:defPPr>
              <a:defRPr lang="en-US"/>
            </a:defPPr>
            <a:lvl1pPr algn="ctr" fontAlgn="base">
              <a:lnSpc>
                <a:spcPct val="90000"/>
              </a:lnSpc>
              <a:spcBef>
                <a:spcPts val="600"/>
              </a:spcBef>
              <a:spcAft>
                <a:spcPct val="0"/>
              </a:spcAft>
              <a:defRPr sz="1200" b="1">
                <a:solidFill>
                  <a:prstClr val="white"/>
                </a:solidFill>
                <a:ea typeface="Arial Unicode MS" panose="020B0604020202020204" pitchFamily="34" charset="-128"/>
                <a:cs typeface="Arial" panose="020B0604020202020204" pitchFamily="34" charset="0"/>
              </a:defRPr>
            </a:lvl1pPr>
          </a:lstStyle>
          <a:p>
            <a:pPr defTabSz="806435" eaLnBrk="0" hangingPunct="0">
              <a:spcBef>
                <a:spcPts val="0"/>
              </a:spcBef>
              <a:spcAft>
                <a:spcPts val="0"/>
              </a:spcAft>
              <a:defRPr/>
            </a:pPr>
            <a:r>
              <a:rPr lang="en-GB" altLang="zh-CN" sz="1600" kern="0" dirty="0">
                <a:solidFill>
                  <a:schemeClr val="bg1"/>
                </a:solidFill>
                <a:latin typeface="Calibri" panose="020F0502020204030204" pitchFamily="34" charset="0"/>
                <a:cs typeface="Calibri" panose="020F0502020204030204" pitchFamily="34" charset="0"/>
              </a:rPr>
              <a:t>Rd</a:t>
            </a:r>
          </a:p>
          <a:p>
            <a:pPr marL="358775" indent="-358775"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R: 	</a:t>
            </a:r>
            <a:r>
              <a:rPr lang="en-GB" altLang="zh-CN" sz="1400" b="0" kern="0" dirty="0">
                <a:solidFill>
                  <a:schemeClr val="bg1"/>
                </a:solidFill>
                <a:latin typeface="Calibri" panose="020F0502020204030204" pitchFamily="34" charset="0"/>
                <a:cs typeface="Calibri" panose="020F0502020204030204" pitchFamily="34" charset="0"/>
              </a:rPr>
              <a:t>25 mg PO Days 1-21 until PD</a:t>
            </a:r>
          </a:p>
          <a:p>
            <a:pPr marL="358775" indent="-358775" algn="l" defTabSz="806435" eaLnBrk="0" hangingPunct="0">
              <a:spcBef>
                <a:spcPts val="0"/>
              </a:spcBef>
              <a:spcAft>
                <a:spcPts val="0"/>
              </a:spcAft>
              <a:defRPr/>
            </a:pPr>
            <a:r>
              <a:rPr lang="en-GB" altLang="zh-CN" sz="1400" kern="0" dirty="0">
                <a:solidFill>
                  <a:schemeClr val="bg1"/>
                </a:solidFill>
                <a:latin typeface="Calibri" panose="020F0502020204030204" pitchFamily="34" charset="0"/>
                <a:cs typeface="Calibri" panose="020F0502020204030204" pitchFamily="34" charset="0"/>
              </a:rPr>
              <a:t>d: 	</a:t>
            </a:r>
            <a:r>
              <a:rPr lang="en-GB" altLang="zh-CN" sz="1400" b="0" kern="0" dirty="0">
                <a:solidFill>
                  <a:schemeClr val="bg1"/>
                </a:solidFill>
                <a:latin typeface="Calibri" panose="020F0502020204030204" pitchFamily="34" charset="0"/>
                <a:cs typeface="Calibri" panose="020F0502020204030204" pitchFamily="34" charset="0"/>
              </a:rPr>
              <a:t>40 mg PO or IV</a:t>
            </a:r>
            <a:br>
              <a:rPr lang="en-GB" altLang="zh-CN" sz="1400" b="0" kern="0" dirty="0">
                <a:solidFill>
                  <a:schemeClr val="bg1"/>
                </a:solidFill>
                <a:latin typeface="Calibri" panose="020F0502020204030204" pitchFamily="34" charset="0"/>
                <a:cs typeface="Calibri" panose="020F0502020204030204" pitchFamily="34" charset="0"/>
              </a:rPr>
            </a:br>
            <a:r>
              <a:rPr lang="en-GB" altLang="zh-CN" sz="1400" b="0" kern="0" dirty="0">
                <a:solidFill>
                  <a:schemeClr val="bg1"/>
                </a:solidFill>
                <a:latin typeface="Calibri" panose="020F0502020204030204" pitchFamily="34" charset="0"/>
                <a:cs typeface="Calibri" panose="020F0502020204030204" pitchFamily="34" charset="0"/>
              </a:rPr>
              <a:t>Days 1, 8, 15, 22 until PD</a:t>
            </a:r>
          </a:p>
        </p:txBody>
      </p:sp>
      <p:sp>
        <p:nvSpPr>
          <p:cNvPr id="49" name="TextBox 28">
            <a:extLst>
              <a:ext uri="{FF2B5EF4-FFF2-40B4-BE49-F238E27FC236}">
                <a16:creationId xmlns:a16="http://schemas.microsoft.com/office/drawing/2014/main" id="{A9D39657-8D58-0A46-B191-C26D3D9D0F5B}"/>
              </a:ext>
            </a:extLst>
          </p:cNvPr>
          <p:cNvSpPr txBox="1">
            <a:spLocks noChangeArrowheads="1"/>
          </p:cNvSpPr>
          <p:nvPr/>
        </p:nvSpPr>
        <p:spPr bwMode="auto">
          <a:xfrm>
            <a:off x="9011763" y="1874661"/>
            <a:ext cx="1942858" cy="3095704"/>
          </a:xfrm>
          <a:prstGeom prst="roundRect">
            <a:avLst>
              <a:gd name="adj" fmla="val 12640"/>
            </a:avLst>
          </a:prstGeom>
          <a:solidFill>
            <a:schemeClr val="bg1"/>
          </a:solidFill>
          <a:ln w="19050">
            <a:solidFill>
              <a:srgbClr val="595959"/>
            </a:solidFill>
          </a:ln>
        </p:spPr>
        <p:txBody>
          <a:bodyPr tIns="121913" bIns="121913" anchor="ctr"/>
          <a:lstStyle>
            <a:lvl1pPr marL="60325" defTabSz="668338">
              <a:spcBef>
                <a:spcPct val="20000"/>
              </a:spcBef>
              <a:buFont typeface="Arial" panose="020B0604020202020204" pitchFamily="34" charset="0"/>
              <a:buChar char="•"/>
              <a:defRPr sz="2800">
                <a:solidFill>
                  <a:schemeClr val="tx2"/>
                </a:solidFill>
                <a:latin typeface="Arial" panose="020B0604020202020204" pitchFamily="34" charset="0"/>
                <a:ea typeface="MS PGothic" panose="020B0600070205080204" pitchFamily="34" charset="-128"/>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pPr marL="0" defTabSz="916429" eaLnBrk="0" fontAlgn="base" hangingPunct="0">
              <a:spcBef>
                <a:spcPts val="0"/>
              </a:spcBef>
              <a:spcAft>
                <a:spcPct val="0"/>
              </a:spcAft>
              <a:buClr>
                <a:schemeClr val="accent1"/>
              </a:buClr>
              <a:buNone/>
              <a:defRPr/>
            </a:pPr>
            <a:r>
              <a:rPr lang="en-US" altLang="ko-KR" sz="1400" b="1" dirty="0">
                <a:solidFill>
                  <a:srgbClr val="343333"/>
                </a:solidFill>
                <a:latin typeface="Calibri" panose="020F0502020204030204" pitchFamily="34" charset="0"/>
                <a:cs typeface="Calibri" panose="020F0502020204030204" pitchFamily="34" charset="0"/>
              </a:rPr>
              <a:t>Primary endpoint:</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PFS</a:t>
            </a:r>
            <a:br>
              <a:rPr lang="en-US" altLang="ko-KR" sz="1400" dirty="0">
                <a:solidFill>
                  <a:srgbClr val="343333"/>
                </a:solidFill>
                <a:latin typeface="Calibri" panose="020F0502020204030204" pitchFamily="34" charset="0"/>
                <a:cs typeface="Calibri" panose="020F0502020204030204" pitchFamily="34" charset="0"/>
              </a:rPr>
            </a:br>
            <a:endParaRPr lang="en-US" altLang="ko-KR" sz="1400" dirty="0">
              <a:solidFill>
                <a:srgbClr val="343333"/>
              </a:solidFill>
              <a:latin typeface="Calibri" panose="020F0502020204030204" pitchFamily="34" charset="0"/>
              <a:cs typeface="Calibri" panose="020F0502020204030204" pitchFamily="34" charset="0"/>
            </a:endParaRPr>
          </a:p>
          <a:p>
            <a:pPr marL="0" defTabSz="916429" eaLnBrk="0" fontAlgn="base" hangingPunct="0">
              <a:spcBef>
                <a:spcPts val="0"/>
              </a:spcBef>
              <a:spcAft>
                <a:spcPct val="0"/>
              </a:spcAft>
              <a:buClr>
                <a:schemeClr val="accent1"/>
              </a:buClr>
              <a:buNone/>
              <a:defRPr/>
            </a:pPr>
            <a:r>
              <a:rPr lang="en-US" altLang="ko-KR" sz="1400" b="1" dirty="0">
                <a:solidFill>
                  <a:srgbClr val="343333"/>
                </a:solidFill>
                <a:latin typeface="Calibri" panose="020F0502020204030204" pitchFamily="34" charset="0"/>
                <a:cs typeface="Calibri" panose="020F0502020204030204" pitchFamily="34" charset="0"/>
              </a:rPr>
              <a:t>Key secondary endpoints:</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OS</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PFS2</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ORR</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CR/</a:t>
            </a:r>
            <a:r>
              <a:rPr lang="en-US" altLang="ko-KR" sz="1400" dirty="0" err="1">
                <a:solidFill>
                  <a:srgbClr val="343333"/>
                </a:solidFill>
                <a:latin typeface="Calibri" panose="020F0502020204030204" pitchFamily="34" charset="0"/>
                <a:cs typeface="Calibri" panose="020F0502020204030204" pitchFamily="34" charset="0"/>
              </a:rPr>
              <a:t>sCR</a:t>
            </a:r>
            <a:r>
              <a:rPr lang="en-US" altLang="ko-KR" sz="1400" dirty="0">
                <a:solidFill>
                  <a:srgbClr val="343333"/>
                </a:solidFill>
                <a:latin typeface="Calibri" panose="020F0502020204030204" pitchFamily="34" charset="0"/>
                <a:cs typeface="Calibri" panose="020F0502020204030204" pitchFamily="34" charset="0"/>
              </a:rPr>
              <a:t> rate</a:t>
            </a:r>
          </a:p>
          <a:p>
            <a:pPr marL="241194" indent="-241194" defTabSz="916429" eaLnBrk="0" fontAlgn="base" hangingPunct="0">
              <a:spcBef>
                <a:spcPts val="0"/>
              </a:spcBef>
              <a:spcAft>
                <a:spcPct val="0"/>
              </a:spcAft>
              <a:buClr>
                <a:schemeClr val="accent1"/>
              </a:buClr>
              <a:defRPr/>
            </a:pPr>
            <a:r>
              <a:rPr lang="en-US" altLang="ko-KR" sz="1400" dirty="0">
                <a:solidFill>
                  <a:srgbClr val="343333"/>
                </a:solidFill>
                <a:latin typeface="Calibri" panose="020F0502020204030204" pitchFamily="34" charset="0"/>
                <a:cs typeface="Calibri" panose="020F0502020204030204" pitchFamily="34" charset="0"/>
              </a:rPr>
              <a:t>Negative MRD (NGS; &lt;10</a:t>
            </a:r>
            <a:r>
              <a:rPr lang="en-US" altLang="ko-KR" sz="1400" baseline="30000" dirty="0">
                <a:solidFill>
                  <a:srgbClr val="343333"/>
                </a:solidFill>
                <a:latin typeface="Calibri" panose="020F0502020204030204" pitchFamily="34" charset="0"/>
                <a:cs typeface="Calibri" panose="020F0502020204030204" pitchFamily="34" charset="0"/>
              </a:rPr>
              <a:t>-5</a:t>
            </a:r>
            <a:r>
              <a:rPr lang="en-US" altLang="ko-KR" sz="1400" dirty="0">
                <a:solidFill>
                  <a:srgbClr val="343333"/>
                </a:solidFill>
                <a:latin typeface="Calibri" panose="020F0502020204030204" pitchFamily="34" charset="0"/>
                <a:cs typeface="Calibri" panose="020F0502020204030204" pitchFamily="34" charset="0"/>
              </a:rPr>
              <a:t>)</a:t>
            </a:r>
          </a:p>
        </p:txBody>
      </p:sp>
      <p:cxnSp>
        <p:nvCxnSpPr>
          <p:cNvPr id="50" name="Straight Connector 49">
            <a:extLst>
              <a:ext uri="{FF2B5EF4-FFF2-40B4-BE49-F238E27FC236}">
                <a16:creationId xmlns:a16="http://schemas.microsoft.com/office/drawing/2014/main" id="{76A05D28-7495-764A-8FE0-5464E1D43453}"/>
              </a:ext>
            </a:extLst>
          </p:cNvPr>
          <p:cNvCxnSpPr/>
          <p:nvPr/>
        </p:nvCxnSpPr>
        <p:spPr>
          <a:xfrm>
            <a:off x="8618898" y="2790597"/>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938E97EA-A69A-B947-893F-551478D8F6FB}"/>
              </a:ext>
            </a:extLst>
          </p:cNvPr>
          <p:cNvCxnSpPr/>
          <p:nvPr/>
        </p:nvCxnSpPr>
        <p:spPr>
          <a:xfrm>
            <a:off x="8618898" y="4420221"/>
            <a:ext cx="362138" cy="0"/>
          </a:xfrm>
          <a:prstGeom prst="line">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Shape 612">
            <a:extLst>
              <a:ext uri="{FF2B5EF4-FFF2-40B4-BE49-F238E27FC236}">
                <a16:creationId xmlns:a16="http://schemas.microsoft.com/office/drawing/2014/main" id="{8D022C10-6A9A-7E42-BB67-5DC5998DB3D1}"/>
              </a:ext>
            </a:extLst>
          </p:cNvPr>
          <p:cNvSpPr/>
          <p:nvPr/>
        </p:nvSpPr>
        <p:spPr>
          <a:xfrm>
            <a:off x="7726488" y="1874661"/>
            <a:ext cx="939726" cy="3095704"/>
          </a:xfrm>
          <a:prstGeom prst="roundRect">
            <a:avLst>
              <a:gd name="adj" fmla="val 6601"/>
            </a:avLst>
          </a:prstGeom>
          <a:solidFill>
            <a:srgbClr val="818181"/>
          </a:solidFill>
          <a:ln>
            <a:noFill/>
          </a:ln>
        </p:spPr>
        <p:txBody>
          <a:bodyPr spcFirstLastPara="1" lIns="47997" tIns="0" rIns="47997" bIns="0" anchor="ctr"/>
          <a:lstStyle/>
          <a:p>
            <a:pPr algn="ctr" defTabSz="806435" eaLnBrk="0" fontAlgn="base" hangingPunct="0">
              <a:lnSpc>
                <a:spcPct val="95000"/>
              </a:lnSpc>
              <a:defRPr/>
            </a:pPr>
            <a:r>
              <a:rPr lang="en-US" sz="1400" dirty="0">
                <a:solidFill>
                  <a:schemeClr val="bg1"/>
                </a:solidFill>
                <a:latin typeface="Calibri" panose="020F0502020204030204" pitchFamily="34" charset="0"/>
                <a:ea typeface="Arial"/>
                <a:cs typeface="Calibri" panose="020F0502020204030204" pitchFamily="34" charset="0"/>
                <a:sym typeface="Arial"/>
              </a:rPr>
              <a:t>Long-term follow-up</a:t>
            </a:r>
            <a:endParaRPr lang="en-US" sz="1400" dirty="0">
              <a:solidFill>
                <a:schemeClr val="bg1"/>
              </a:solidFill>
              <a:latin typeface="Calibri" panose="020F0502020204030204" pitchFamily="34" charset="0"/>
              <a:ea typeface="Arial Unicode MS" charset="-128"/>
              <a:cs typeface="Calibri" panose="020F0502020204030204" pitchFamily="34" charset="0"/>
            </a:endParaRPr>
          </a:p>
        </p:txBody>
      </p:sp>
      <p:sp>
        <p:nvSpPr>
          <p:cNvPr id="41" name="Rounded Rectangle 40">
            <a:extLst>
              <a:ext uri="{FF2B5EF4-FFF2-40B4-BE49-F238E27FC236}">
                <a16:creationId xmlns:a16="http://schemas.microsoft.com/office/drawing/2014/main" id="{04C14528-874B-984E-9723-0619AA3CD619}"/>
              </a:ext>
            </a:extLst>
          </p:cNvPr>
          <p:cNvSpPr/>
          <p:nvPr/>
        </p:nvSpPr>
        <p:spPr>
          <a:xfrm rot="16200000">
            <a:off x="1119161" y="3241144"/>
            <a:ext cx="3096000" cy="373025"/>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t>1:1 randomisation</a:t>
            </a:r>
          </a:p>
        </p:txBody>
      </p:sp>
      <p:sp>
        <p:nvSpPr>
          <p:cNvPr id="52" name="TextBox 51">
            <a:extLst>
              <a:ext uri="{FF2B5EF4-FFF2-40B4-BE49-F238E27FC236}">
                <a16:creationId xmlns:a16="http://schemas.microsoft.com/office/drawing/2014/main" id="{4C7A6A09-5E33-674D-B94F-5B89C5274E3B}"/>
              </a:ext>
            </a:extLst>
          </p:cNvPr>
          <p:cNvSpPr txBox="1"/>
          <p:nvPr/>
        </p:nvSpPr>
        <p:spPr>
          <a:xfrm>
            <a:off x="4036562" y="5012305"/>
            <a:ext cx="1123229" cy="204671"/>
          </a:xfrm>
          <a:prstGeom prst="rect">
            <a:avLst/>
          </a:prstGeom>
          <a:noFill/>
          <a:ln w="19050">
            <a:noFill/>
          </a:ln>
          <a:effectLst/>
        </p:spPr>
        <p:txBody>
          <a:bodyPr wrap="square" lIns="0" tIns="0" rIns="0" bIns="0" spcCol="191569">
            <a:spAutoFit/>
          </a:bodyPr>
          <a:lstStyle>
            <a:defPPr>
              <a:defRPr lang="en-US"/>
            </a:defPPr>
            <a:lvl1pPr indent="-182563">
              <a:lnSpc>
                <a:spcPct val="95000"/>
              </a:lnSpc>
              <a:spcAft>
                <a:spcPts val="300"/>
              </a:spcAft>
              <a:buClr>
                <a:srgbClr val="00AAAE"/>
              </a:buClr>
              <a:buFont typeface="Arial" pitchFamily="34" charset="0"/>
              <a:buChar char="&gt;"/>
              <a:defRPr sz="1200" b="1">
                <a:latin typeface="Arial" pitchFamily="34" charset="0"/>
                <a:cs typeface="Arial" pitchFamily="34" charset="0"/>
              </a:defRPr>
            </a:lvl1pPr>
            <a:lvl2pPr marL="139700" lvl="1" indent="-139700" defTabSz="915988">
              <a:lnSpc>
                <a:spcPct val="95000"/>
              </a:lnSpc>
              <a:spcAft>
                <a:spcPts val="300"/>
              </a:spcAft>
              <a:buClr>
                <a:srgbClr val="EC9DC4"/>
              </a:buClr>
              <a:buFont typeface="Arial" pitchFamily="34" charset="0"/>
              <a:buChar char="•"/>
              <a:defRPr sz="1050">
                <a:solidFill>
                  <a:schemeClr val="accent4">
                    <a:lumMod val="25000"/>
                  </a:schemeClr>
                </a:solidFill>
                <a:latin typeface="Arial" pitchFamily="34" charset="0"/>
                <a:cs typeface="Arial" pitchFamily="34" charset="0"/>
              </a:defRPr>
            </a:lvl2pPr>
          </a:lstStyle>
          <a:p>
            <a:pPr indent="0" algn="ctr" defTabSz="1215980" eaLnBrk="0" fontAlgn="base" hangingPunct="0">
              <a:spcBef>
                <a:spcPct val="0"/>
              </a:spcBef>
              <a:spcAft>
                <a:spcPts val="529"/>
              </a:spcAft>
              <a:buNone/>
              <a:defRPr/>
            </a:pPr>
            <a:r>
              <a:rPr lang="en-US" sz="1400" b="0" kern="0" dirty="0">
                <a:solidFill>
                  <a:srgbClr val="343333"/>
                </a:solidFill>
                <a:latin typeface="Calibri" panose="020F0502020204030204" pitchFamily="34" charset="0"/>
                <a:ea typeface="Arial Unicode MS" charset="-128"/>
                <a:cs typeface="Calibri" panose="020F0502020204030204" pitchFamily="34" charset="0"/>
              </a:rPr>
              <a:t>Cycles: 28 days</a:t>
            </a:r>
            <a:endParaRPr lang="en-US" sz="1400" b="0" kern="0" baseline="30000" dirty="0">
              <a:solidFill>
                <a:srgbClr val="343333"/>
              </a:solidFill>
              <a:latin typeface="Calibri" panose="020F0502020204030204" pitchFamily="34" charset="0"/>
              <a:ea typeface="Arial Unicode MS" charset="-128"/>
              <a:cs typeface="Calibri" panose="020F0502020204030204" pitchFamily="34" charset="0"/>
            </a:endParaRPr>
          </a:p>
        </p:txBody>
      </p:sp>
    </p:spTree>
    <p:extLst>
      <p:ext uri="{BB962C8B-B14F-4D97-AF65-F5344CB8AC3E}">
        <p14:creationId xmlns:p14="http://schemas.microsoft.com/office/powerpoint/2010/main" val="214924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8F923DC5-44A8-5F4E-8AEE-56B34791B9D8}"/>
              </a:ext>
            </a:extLst>
          </p:cNvPr>
          <p:cNvSpPr>
            <a:spLocks noGrp="1"/>
          </p:cNvSpPr>
          <p:nvPr>
            <p:ph sz="quarter" idx="16"/>
          </p:nvPr>
        </p:nvSpPr>
        <p:spPr>
          <a:xfrm>
            <a:off x="774184" y="1297201"/>
            <a:ext cx="10601288" cy="3003112"/>
          </a:xfrm>
        </p:spPr>
        <p:txBody>
          <a:bodyPr>
            <a:normAutofit/>
          </a:bodyPr>
          <a:lstStyle/>
          <a:p>
            <a:pPr marL="0" indent="0">
              <a:buNone/>
            </a:pPr>
            <a:r>
              <a:rPr lang="en-GB" sz="1800" b="1" dirty="0">
                <a:solidFill>
                  <a:schemeClr val="accent1"/>
                </a:solidFill>
              </a:rPr>
              <a:t>Efficacy</a:t>
            </a:r>
          </a:p>
          <a:p>
            <a:r>
              <a:rPr lang="en-GB" sz="1800" dirty="0"/>
              <a:t>At a 56.2-month median follow-up, a D-Rd vs Rd showed a </a:t>
            </a:r>
            <a:r>
              <a:rPr lang="en-GB" sz="1800" b="1" dirty="0">
                <a:solidFill>
                  <a:schemeClr val="accent1"/>
                </a:solidFill>
              </a:rPr>
              <a:t>significant improvement in OS and clinically meaningful improvement in PFS</a:t>
            </a:r>
          </a:p>
          <a:p>
            <a:r>
              <a:rPr lang="en-GB" sz="1800" dirty="0"/>
              <a:t>Adding D to Rd led to a </a:t>
            </a:r>
            <a:r>
              <a:rPr lang="en-GB" sz="1800" b="1" dirty="0">
                <a:solidFill>
                  <a:schemeClr val="accent1"/>
                </a:solidFill>
              </a:rPr>
              <a:t>32% reduction in the risk of death</a:t>
            </a:r>
          </a:p>
          <a:p>
            <a:pPr lvl="1"/>
            <a:r>
              <a:rPr lang="en-GB" dirty="0"/>
              <a:t>Median OS was not reached in either arm (HR 0.68; 95% CI, </a:t>
            </a:r>
            <a:r>
              <a:rPr lang="en-GB" dirty="0">
                <a:solidFill>
                  <a:schemeClr val="tx2"/>
                </a:solidFill>
              </a:rPr>
              <a:t>0.53-0.86; p=0.0013</a:t>
            </a:r>
            <a:r>
              <a:rPr lang="en-GB" dirty="0"/>
              <a:t>)</a:t>
            </a:r>
          </a:p>
          <a:p>
            <a:pPr lvl="1"/>
            <a:r>
              <a:rPr lang="en-GB" dirty="0"/>
              <a:t>Estimated 5-year OS: 66.3% with D-Rd and 53.1% with Rd</a:t>
            </a:r>
          </a:p>
          <a:p>
            <a:r>
              <a:rPr lang="en-GB" sz="1800" b="1" dirty="0">
                <a:solidFill>
                  <a:schemeClr val="accent1"/>
                </a:solidFill>
              </a:rPr>
              <a:t>Median PFS was not reached </a:t>
            </a:r>
            <a:r>
              <a:rPr lang="en-GB" sz="1800" dirty="0"/>
              <a:t>with D-Rd vs 34.4 months with Rd (HR 0.53; 95% CI, </a:t>
            </a:r>
            <a:r>
              <a:rPr lang="en-GB" sz="1800" dirty="0">
                <a:solidFill>
                  <a:schemeClr val="tx2"/>
                </a:solidFill>
              </a:rPr>
              <a:t>0.43-0.66; p=0.2480</a:t>
            </a:r>
            <a:r>
              <a:rPr lang="en-GB" sz="1800" dirty="0"/>
              <a:t>)</a:t>
            </a:r>
          </a:p>
          <a:p>
            <a:pPr lvl="1"/>
            <a:r>
              <a:rPr lang="en-GB" sz="1600" dirty="0"/>
              <a:t>D-Rd showed a greater PFS benefit vs Rd among patients treated for ≥18 months than those treated for shorter durations</a:t>
            </a:r>
          </a:p>
        </p:txBody>
      </p:sp>
      <p:sp>
        <p:nvSpPr>
          <p:cNvPr id="5" name="Titel 4">
            <a:extLst>
              <a:ext uri="{FF2B5EF4-FFF2-40B4-BE49-F238E27FC236}">
                <a16:creationId xmlns:a16="http://schemas.microsoft.com/office/drawing/2014/main" id="{EE06E543-8ABC-3F4F-AA58-CB2225DBEAAB}"/>
              </a:ext>
            </a:extLst>
          </p:cNvPr>
          <p:cNvSpPr>
            <a:spLocks noGrp="1"/>
          </p:cNvSpPr>
          <p:nvPr>
            <p:ph type="title"/>
          </p:nvPr>
        </p:nvSpPr>
        <p:spPr>
          <a:xfrm>
            <a:off x="619200" y="246566"/>
            <a:ext cx="8740800" cy="807285"/>
          </a:xfrm>
        </p:spPr>
        <p:txBody>
          <a:bodyPr anchor="t">
            <a:normAutofit/>
          </a:bodyPr>
          <a:lstStyle/>
          <a:p>
            <a:r>
              <a:rPr lang="en-GB" dirty="0"/>
              <a:t>Results</a:t>
            </a:r>
          </a:p>
        </p:txBody>
      </p:sp>
      <p:sp>
        <p:nvSpPr>
          <p:cNvPr id="4" name="Tijdelijke aanduiding voor dianummer 3">
            <a:extLst>
              <a:ext uri="{FF2B5EF4-FFF2-40B4-BE49-F238E27FC236}">
                <a16:creationId xmlns:a16="http://schemas.microsoft.com/office/drawing/2014/main" id="{A1F1F2FC-4FB0-2648-A2E7-B9B6D45CB7E4}"/>
              </a:ext>
            </a:extLst>
          </p:cNvPr>
          <p:cNvSpPr>
            <a:spLocks noGrp="1"/>
          </p:cNvSpPr>
          <p:nvPr>
            <p:ph type="sldNum" sz="quarter" idx="4"/>
          </p:nvPr>
        </p:nvSpPr>
        <p:spPr>
          <a:xfrm>
            <a:off x="10800523" y="6428359"/>
            <a:ext cx="781877" cy="365125"/>
          </a:xfrm>
        </p:spPr>
        <p:txBody>
          <a:bodyPr anchor="ctr">
            <a:normAutofit/>
          </a:bodyPr>
          <a:lstStyle/>
          <a:p>
            <a:fld id="{FCE43C0F-8A7B-3A4B-9DB5-B3472E36E833}" type="slidenum">
              <a:rPr lang="en-GB" smtClean="0"/>
              <a:pPr/>
              <a:t>7</a:t>
            </a:fld>
            <a:endParaRPr lang="en-GB"/>
          </a:p>
        </p:txBody>
      </p:sp>
      <p:sp>
        <p:nvSpPr>
          <p:cNvPr id="7" name="Tijdelijke aanduiding voor inhoud 6">
            <a:extLst>
              <a:ext uri="{FF2B5EF4-FFF2-40B4-BE49-F238E27FC236}">
                <a16:creationId xmlns:a16="http://schemas.microsoft.com/office/drawing/2014/main" id="{0F6A21D0-231D-424D-A50A-0E301A8A60F1}"/>
              </a:ext>
            </a:extLst>
          </p:cNvPr>
          <p:cNvSpPr>
            <a:spLocks noGrp="1"/>
          </p:cNvSpPr>
          <p:nvPr>
            <p:ph sz="quarter" idx="15"/>
          </p:nvPr>
        </p:nvSpPr>
        <p:spPr>
          <a:xfrm>
            <a:off x="620184" y="6356351"/>
            <a:ext cx="10585698" cy="365125"/>
          </a:xfrm>
        </p:spPr>
        <p:txBody>
          <a:bodyPr anchor="ctr">
            <a:noAutofit/>
          </a:bodyPr>
          <a:lstStyle/>
          <a:p>
            <a:r>
              <a:rPr lang="en-GB" dirty="0"/>
              <a:t>CI, confidence interval; D, daratumumab; d, dexamethasone; HR, hazard ratio; OS, overall survival; PFS, progression-free survival; R, lenalidomide </a:t>
            </a:r>
          </a:p>
          <a:p>
            <a:pPr>
              <a:spcBef>
                <a:spcPts val="0"/>
              </a:spcBef>
            </a:pPr>
            <a:r>
              <a:rPr lang="en-GB" dirty="0"/>
              <a:t>Moreau P, et al. IMW 2021. Abstract #OAB-001</a:t>
            </a:r>
          </a:p>
        </p:txBody>
      </p:sp>
      <p:sp>
        <p:nvSpPr>
          <p:cNvPr id="16" name="Rechthoek 15">
            <a:extLst>
              <a:ext uri="{FF2B5EF4-FFF2-40B4-BE49-F238E27FC236}">
                <a16:creationId xmlns:a16="http://schemas.microsoft.com/office/drawing/2014/main" id="{422F04BF-BB6E-D24D-9AC6-C85D5FD2D008}"/>
              </a:ext>
            </a:extLst>
          </p:cNvPr>
          <p:cNvSpPr/>
          <p:nvPr/>
        </p:nvSpPr>
        <p:spPr>
          <a:xfrm>
            <a:off x="619200" y="4508823"/>
            <a:ext cx="10966763" cy="1231106"/>
          </a:xfrm>
          <a:prstGeom prst="rect">
            <a:avLst/>
          </a:prstGeom>
          <a:ln w="25400">
            <a:solidFill>
              <a:srgbClr val="C9E5F3"/>
            </a:solidFill>
          </a:ln>
        </p:spPr>
        <p:txBody>
          <a:bodyPr wrap="square" lIns="144000">
            <a:spAutoFit/>
          </a:bodyPr>
          <a:lstStyle/>
          <a:p>
            <a:pPr lvl="0">
              <a:spcBef>
                <a:spcPts val="1200"/>
              </a:spcBef>
              <a:buClr>
                <a:srgbClr val="FA7C2E"/>
              </a:buClr>
            </a:pPr>
            <a:r>
              <a:rPr lang="en-GB" b="1" dirty="0">
                <a:solidFill>
                  <a:schemeClr val="accent1"/>
                </a:solidFill>
              </a:rPr>
              <a:t>Safety</a:t>
            </a:r>
          </a:p>
          <a:p>
            <a:pPr marL="288000" lvl="0" indent="-288000">
              <a:spcBef>
                <a:spcPts val="1200"/>
              </a:spcBef>
              <a:buClr>
                <a:srgbClr val="FA7C2E"/>
              </a:buClr>
              <a:buFont typeface="Arial"/>
              <a:buChar char="•"/>
            </a:pPr>
            <a:r>
              <a:rPr lang="en-GB" b="1" dirty="0">
                <a:solidFill>
                  <a:schemeClr val="accent1"/>
                </a:solidFill>
              </a:rPr>
              <a:t>No new safety concerns </a:t>
            </a:r>
            <a:r>
              <a:rPr lang="en-GB" dirty="0">
                <a:solidFill>
                  <a:srgbClr val="5D8298"/>
                </a:solidFill>
              </a:rPr>
              <a:t>with longer follow-up</a:t>
            </a:r>
          </a:p>
          <a:p>
            <a:pPr marL="288000" lvl="0" indent="-288000">
              <a:spcBef>
                <a:spcPts val="1200"/>
              </a:spcBef>
              <a:buClr>
                <a:srgbClr val="FA7C2E"/>
              </a:buClr>
              <a:buFont typeface="Arial"/>
              <a:buChar char="•"/>
            </a:pPr>
            <a:r>
              <a:rPr lang="en-GB" dirty="0">
                <a:solidFill>
                  <a:srgbClr val="5D8298"/>
                </a:solidFill>
              </a:rPr>
              <a:t>Most common grade 3/4 treatment-emergent adverse event: </a:t>
            </a:r>
            <a:r>
              <a:rPr lang="en-GB" b="1" dirty="0">
                <a:solidFill>
                  <a:schemeClr val="accent1"/>
                </a:solidFill>
              </a:rPr>
              <a:t>neutropenia</a:t>
            </a:r>
            <a:r>
              <a:rPr lang="en-GB" dirty="0">
                <a:solidFill>
                  <a:srgbClr val="5D8298"/>
                </a:solidFill>
              </a:rPr>
              <a:t> (D-Rd, 54.1%; Rd, 37.0%) </a:t>
            </a:r>
          </a:p>
        </p:txBody>
      </p:sp>
      <p:sp>
        <p:nvSpPr>
          <p:cNvPr id="152" name="Rechthoek 16">
            <a:extLst>
              <a:ext uri="{FF2B5EF4-FFF2-40B4-BE49-F238E27FC236}">
                <a16:creationId xmlns:a16="http://schemas.microsoft.com/office/drawing/2014/main" id="{B9E7C92F-0DBE-A14F-A389-4231B57BA399}"/>
              </a:ext>
            </a:extLst>
          </p:cNvPr>
          <p:cNvSpPr/>
          <p:nvPr/>
        </p:nvSpPr>
        <p:spPr>
          <a:xfrm>
            <a:off x="614400" y="1262361"/>
            <a:ext cx="10963199" cy="3037952"/>
          </a:xfrm>
          <a:prstGeom prst="rect">
            <a:avLst/>
          </a:prstGeom>
          <a:ln w="25400">
            <a:solidFill>
              <a:srgbClr val="C9E5F3"/>
            </a:solidFill>
          </a:ln>
        </p:spPr>
        <p:txBody>
          <a:bodyPr wrap="square">
            <a:noAutofit/>
          </a:bodyPr>
          <a:lstStyle/>
          <a:p>
            <a:pPr lvl="0">
              <a:spcBef>
                <a:spcPts val="1200"/>
              </a:spcBef>
              <a:buClr>
                <a:srgbClr val="FA7C2E"/>
              </a:buClr>
            </a:pPr>
            <a:endParaRPr lang="en-GB" sz="1700">
              <a:solidFill>
                <a:srgbClr val="5D8298"/>
              </a:solidFill>
            </a:endParaRPr>
          </a:p>
        </p:txBody>
      </p:sp>
    </p:spTree>
    <p:extLst>
      <p:ext uri="{BB962C8B-B14F-4D97-AF65-F5344CB8AC3E}">
        <p14:creationId xmlns:p14="http://schemas.microsoft.com/office/powerpoint/2010/main" val="115344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9335FA9F-07C0-4541-A7E6-B75F2CC18785}"/>
              </a:ext>
            </a:extLst>
          </p:cNvPr>
          <p:cNvGraphicFramePr>
            <a:graphicFrameLocks noGrp="1"/>
          </p:cNvGraphicFramePr>
          <p:nvPr>
            <p:ph sz="quarter" idx="12"/>
            <p:extLst>
              <p:ext uri="{D42A27DB-BD31-4B8C-83A1-F6EECF244321}">
                <p14:modId xmlns:p14="http://schemas.microsoft.com/office/powerpoint/2010/main" val="3132917046"/>
              </p:ext>
            </p:extLst>
          </p:nvPr>
        </p:nvGraphicFramePr>
        <p:xfrm>
          <a:off x="620184" y="1425677"/>
          <a:ext cx="10963200" cy="4525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a:extLst>
              <a:ext uri="{FF2B5EF4-FFF2-40B4-BE49-F238E27FC236}">
                <a16:creationId xmlns:a16="http://schemas.microsoft.com/office/drawing/2014/main" id="{C9E20CDF-40E7-0D4D-B363-FFBF8BBA0013}"/>
              </a:ext>
            </a:extLst>
          </p:cNvPr>
          <p:cNvSpPr>
            <a:spLocks noGrp="1"/>
          </p:cNvSpPr>
          <p:nvPr>
            <p:ph type="title"/>
          </p:nvPr>
        </p:nvSpPr>
        <p:spPr/>
        <p:txBody>
          <a:bodyPr/>
          <a:lstStyle/>
          <a:p>
            <a:r>
              <a:rPr lang="en-GB" dirty="0"/>
              <a:t>Author’s conclusions and </a:t>
            </a:r>
            <a:br>
              <a:rPr lang="en-GB" dirty="0"/>
            </a:br>
            <a:r>
              <a:rPr lang="en-GB" dirty="0"/>
              <a:t>Clinical interpretation</a:t>
            </a:r>
          </a:p>
        </p:txBody>
      </p:sp>
      <p:sp>
        <p:nvSpPr>
          <p:cNvPr id="4" name="Tijdelijke aanduiding voor dianummer 3">
            <a:extLst>
              <a:ext uri="{FF2B5EF4-FFF2-40B4-BE49-F238E27FC236}">
                <a16:creationId xmlns:a16="http://schemas.microsoft.com/office/drawing/2014/main" id="{0359BCC4-7AE6-674C-96F7-4194FF876602}"/>
              </a:ext>
            </a:extLst>
          </p:cNvPr>
          <p:cNvSpPr>
            <a:spLocks noGrp="1"/>
          </p:cNvSpPr>
          <p:nvPr>
            <p:ph type="sldNum" sz="quarter" idx="4"/>
          </p:nvPr>
        </p:nvSpPr>
        <p:spPr/>
        <p:txBody>
          <a:bodyPr/>
          <a:lstStyle/>
          <a:p>
            <a:fld id="{FCE43C0F-8A7B-3A4B-9DB5-B3472E36E833}" type="slidenum">
              <a:rPr lang="en-GB" smtClean="0"/>
              <a:pPr/>
              <a:t>8</a:t>
            </a:fld>
            <a:endParaRPr lang="en-GB" dirty="0"/>
          </a:p>
        </p:txBody>
      </p:sp>
      <p:sp>
        <p:nvSpPr>
          <p:cNvPr id="5" name="Tijdelijke aanduiding voor inhoud 4">
            <a:extLst>
              <a:ext uri="{FF2B5EF4-FFF2-40B4-BE49-F238E27FC236}">
                <a16:creationId xmlns:a16="http://schemas.microsoft.com/office/drawing/2014/main" id="{5AF9BC3A-7D5F-8543-ADD9-241A35E0AC93}"/>
              </a:ext>
            </a:extLst>
          </p:cNvPr>
          <p:cNvSpPr>
            <a:spLocks noGrp="1"/>
          </p:cNvSpPr>
          <p:nvPr>
            <p:ph sz="quarter" idx="15"/>
          </p:nvPr>
        </p:nvSpPr>
        <p:spPr>
          <a:xfrm>
            <a:off x="620183" y="6356351"/>
            <a:ext cx="9375463" cy="365125"/>
          </a:xfrm>
        </p:spPr>
        <p:txBody>
          <a:bodyPr/>
          <a:lstStyle/>
          <a:p>
            <a:r>
              <a:rPr lang="en-GB" dirty="0">
                <a:solidFill>
                  <a:schemeClr val="tx2"/>
                </a:solidFill>
              </a:rPr>
              <a:t>D, </a:t>
            </a:r>
            <a:r>
              <a:rPr lang="en-GB" dirty="0" err="1">
                <a:solidFill>
                  <a:schemeClr val="tx2"/>
                </a:solidFill>
              </a:rPr>
              <a:t>daratumumab</a:t>
            </a:r>
            <a:r>
              <a:rPr lang="en-GB" dirty="0">
                <a:solidFill>
                  <a:schemeClr val="tx2"/>
                </a:solidFill>
              </a:rPr>
              <a:t>; d, dexamethasone; </a:t>
            </a:r>
            <a:r>
              <a:rPr lang="en-US" dirty="0">
                <a:solidFill>
                  <a:schemeClr val="tx2"/>
                </a:solidFill>
              </a:rPr>
              <a:t>NDMM, newly diagnosed multiple myeloma; OS, overall survival; PFS, progression-free survival; </a:t>
            </a:r>
            <a:r>
              <a:rPr lang="en-GB" dirty="0">
                <a:solidFill>
                  <a:schemeClr val="tx2"/>
                </a:solidFill>
              </a:rPr>
              <a:t>R, </a:t>
            </a:r>
            <a:r>
              <a:rPr lang="en-GB" dirty="0" err="1">
                <a:solidFill>
                  <a:schemeClr val="tx2"/>
                </a:solidFill>
              </a:rPr>
              <a:t>lenalidomide</a:t>
            </a:r>
            <a:r>
              <a:rPr lang="en-GB" dirty="0">
                <a:solidFill>
                  <a:schemeClr val="tx2"/>
                </a:solidFill>
              </a:rPr>
              <a:t> </a:t>
            </a:r>
            <a:br>
              <a:rPr lang="en-US" dirty="0">
                <a:solidFill>
                  <a:schemeClr val="tx2"/>
                </a:solidFill>
              </a:rPr>
            </a:br>
            <a:r>
              <a:rPr lang="en-GB" dirty="0">
                <a:solidFill>
                  <a:schemeClr val="tx2"/>
                </a:solidFill>
              </a:rPr>
              <a:t>Moreau P, et al. IMW 2021. Abstract </a:t>
            </a:r>
            <a:r>
              <a:rPr lang="en-GB" dirty="0"/>
              <a:t>#OAB-001</a:t>
            </a:r>
          </a:p>
        </p:txBody>
      </p:sp>
    </p:spTree>
    <p:extLst>
      <p:ext uri="{BB962C8B-B14F-4D97-AF65-F5344CB8AC3E}">
        <p14:creationId xmlns:p14="http://schemas.microsoft.com/office/powerpoint/2010/main" val="11111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E1A79-0116-B045-BD60-9D3F21E83DD6}"/>
              </a:ext>
            </a:extLst>
          </p:cNvPr>
          <p:cNvSpPr>
            <a:spLocks noGrp="1"/>
          </p:cNvSpPr>
          <p:nvPr>
            <p:ph type="title"/>
          </p:nvPr>
        </p:nvSpPr>
        <p:spPr/>
        <p:txBody>
          <a:bodyPr>
            <a:normAutofit/>
          </a:bodyPr>
          <a:lstStyle/>
          <a:p>
            <a:r>
              <a:rPr lang="en-GB" dirty="0"/>
              <a:t>Dara-</a:t>
            </a:r>
            <a:r>
              <a:rPr lang="en-GB" dirty="0" err="1"/>
              <a:t>KRd</a:t>
            </a:r>
            <a:r>
              <a:rPr lang="en-GB" dirty="0"/>
              <a:t>, ASCT and MRD Response-Adapted Treatment Duration and Cessation in NDMM</a:t>
            </a:r>
            <a:br>
              <a:rPr lang="en-GB" dirty="0"/>
            </a:br>
            <a:br>
              <a:rPr lang="en-GB" dirty="0"/>
            </a:br>
            <a:r>
              <a:rPr lang="en-GB" sz="2200" cap="none" dirty="0"/>
              <a:t>Costa L, et al. </a:t>
            </a:r>
            <a:br>
              <a:rPr lang="en-GB" sz="2200" cap="none" dirty="0"/>
            </a:br>
            <a:r>
              <a:rPr lang="en-GB" sz="2200" cap="none" dirty="0"/>
              <a:t>IMW 2021. Abstract #OAB-051. Oral presentation </a:t>
            </a:r>
            <a:endParaRPr lang="en-GB" sz="2200" dirty="0"/>
          </a:p>
        </p:txBody>
      </p:sp>
      <p:sp>
        <p:nvSpPr>
          <p:cNvPr id="4" name="Tijdelijke aanduiding voor dianummer 3">
            <a:extLst>
              <a:ext uri="{FF2B5EF4-FFF2-40B4-BE49-F238E27FC236}">
                <a16:creationId xmlns:a16="http://schemas.microsoft.com/office/drawing/2014/main" id="{EED33E0A-2F6D-3746-B543-08A26E55DEAA}"/>
              </a:ext>
            </a:extLst>
          </p:cNvPr>
          <p:cNvSpPr>
            <a:spLocks noGrp="1"/>
          </p:cNvSpPr>
          <p:nvPr>
            <p:ph type="sldNum" sz="quarter" idx="4"/>
          </p:nvPr>
        </p:nvSpPr>
        <p:spPr/>
        <p:txBody>
          <a:bodyPr/>
          <a:lstStyle/>
          <a:p>
            <a:fld id="{FCE43C0F-8A7B-3A4B-9DB5-B3472E36E833}" type="slidenum">
              <a:rPr lang="en-GB" smtClean="0"/>
              <a:pPr/>
              <a:t>9</a:t>
            </a:fld>
            <a:endParaRPr lang="en-GB"/>
          </a:p>
        </p:txBody>
      </p:sp>
      <p:sp>
        <p:nvSpPr>
          <p:cNvPr id="6" name="Tijdelijke aanduiding voor inhoud 6">
            <a:extLst>
              <a:ext uri="{FF2B5EF4-FFF2-40B4-BE49-F238E27FC236}">
                <a16:creationId xmlns:a16="http://schemas.microsoft.com/office/drawing/2014/main" id="{755124AC-A2F2-AE4E-97F6-AC0D94EAFC65}"/>
              </a:ext>
            </a:extLst>
          </p:cNvPr>
          <p:cNvSpPr txBox="1">
            <a:spLocks/>
          </p:cNvSpPr>
          <p:nvPr/>
        </p:nvSpPr>
        <p:spPr>
          <a:xfrm>
            <a:off x="620183" y="6356351"/>
            <a:ext cx="6606117" cy="365125"/>
          </a:xfrm>
          <a:prstGeom prst="rect">
            <a:avLst/>
          </a:prstGeom>
        </p:spPr>
        <p:txBody>
          <a:bodyPr vert="horz" lIns="0" tIns="0" rIns="0" bIns="0" rtlCol="0" anchor="ctr" anchorCtr="0">
            <a:noAutofit/>
          </a:bodyPr>
          <a:lstStyle>
            <a:lvl1pPr indent="0">
              <a:spcBef>
                <a:spcPts val="1200"/>
              </a:spcBef>
              <a:buClr>
                <a:schemeClr val="accent1"/>
              </a:buClr>
              <a:buFont typeface="Arial"/>
              <a:buNone/>
              <a:defRPr sz="1200" b="0" i="0">
                <a:solidFill>
                  <a:srgbClr val="5D8298"/>
                </a:solidFill>
                <a:latin typeface="Calibri" panose="020F0502020204030204" pitchFamily="34" charset="0"/>
                <a:cs typeface="Calibri" panose="020F0502020204030204" pitchFamily="34" charset="0"/>
              </a:defRPr>
            </a:lvl1pPr>
            <a:lvl2pPr indent="0">
              <a:spcBef>
                <a:spcPts val="600"/>
              </a:spcBef>
              <a:buClr>
                <a:schemeClr val="accent1"/>
              </a:buClr>
              <a:buFont typeface="Lucida Grande"/>
              <a:buNone/>
              <a:defRPr sz="1200" b="0" i="0">
                <a:solidFill>
                  <a:srgbClr val="5D8298"/>
                </a:solidFill>
                <a:latin typeface="PT Sans Narrow"/>
                <a:cs typeface="PT Sans Narrow"/>
              </a:defRPr>
            </a:lvl2pPr>
            <a:lvl3pPr indent="0">
              <a:spcBef>
                <a:spcPts val="400"/>
              </a:spcBef>
              <a:buClr>
                <a:schemeClr val="accent1"/>
              </a:buClr>
              <a:buFont typeface="Arial"/>
              <a:buNone/>
              <a:defRPr sz="1200" b="0" i="0">
                <a:solidFill>
                  <a:srgbClr val="5D8298"/>
                </a:solidFill>
                <a:latin typeface="PT Sans Narrow"/>
                <a:cs typeface="PT Sans Narrow"/>
              </a:defRPr>
            </a:lvl3pPr>
            <a:lvl4pPr indent="0">
              <a:spcBef>
                <a:spcPts val="0"/>
              </a:spcBef>
              <a:buClr>
                <a:schemeClr val="accent1"/>
              </a:buClr>
              <a:buFont typeface="Arial"/>
              <a:buNone/>
              <a:defRPr sz="1200" b="0" i="0">
                <a:solidFill>
                  <a:srgbClr val="5D8298"/>
                </a:solidFill>
                <a:latin typeface="PT Sans Narrow"/>
                <a:cs typeface="PT Sans Narrow"/>
              </a:defRPr>
            </a:lvl4pPr>
            <a:lvl5pPr indent="0">
              <a:spcBef>
                <a:spcPts val="0"/>
              </a:spcBef>
              <a:buClr>
                <a:schemeClr val="accent1"/>
              </a:buClr>
              <a:buFont typeface="Arial"/>
              <a:buNone/>
              <a:defRPr sz="1200" b="0" i="0">
                <a:solidFill>
                  <a:srgbClr val="5D8298"/>
                </a:solidFill>
                <a:latin typeface="PT Sans Narrow"/>
                <a:cs typeface="PT Sans Narrow"/>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solidFill>
                  <a:schemeClr val="bg1"/>
                </a:solidFill>
              </a:rPr>
              <a:t>ASCT, autologous transplantation; Dara-</a:t>
            </a:r>
            <a:r>
              <a:rPr lang="en-GB" dirty="0" err="1">
                <a:solidFill>
                  <a:schemeClr val="bg1"/>
                </a:solidFill>
              </a:rPr>
              <a:t>KRd</a:t>
            </a:r>
            <a:r>
              <a:rPr lang="en-GB" dirty="0">
                <a:solidFill>
                  <a:schemeClr val="bg1"/>
                </a:solidFill>
              </a:rPr>
              <a:t>, daratumumab, carfilzomib, lenalidomide, dexamethasone; MRD, minimal residual disease; NDMM, newly diagnosed multiple myeloma</a:t>
            </a:r>
            <a:endParaRPr lang="en-GB" strike="sngStrike" dirty="0">
              <a:solidFill>
                <a:srgbClr val="FF0000"/>
              </a:solidFill>
            </a:endParaRPr>
          </a:p>
        </p:txBody>
      </p:sp>
    </p:spTree>
    <p:extLst>
      <p:ext uri="{BB962C8B-B14F-4D97-AF65-F5344CB8AC3E}">
        <p14:creationId xmlns:p14="http://schemas.microsoft.com/office/powerpoint/2010/main" val="190181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or2Ed - Lymphoma Connect Colour Palette">
      <a:dk1>
        <a:srgbClr val="000000"/>
      </a:dk1>
      <a:lt1>
        <a:srgbClr val="FFFFFF"/>
      </a:lt1>
      <a:dk2>
        <a:srgbClr val="5D8298"/>
      </a:dk2>
      <a:lt2>
        <a:srgbClr val="EEECE1"/>
      </a:lt2>
      <a:accent1>
        <a:srgbClr val="FA7C2E"/>
      </a:accent1>
      <a:accent2>
        <a:srgbClr val="C0504D"/>
      </a:accent2>
      <a:accent3>
        <a:srgbClr val="E9D0CD"/>
      </a:accent3>
      <a:accent4>
        <a:srgbClr val="F3EAE7"/>
      </a:accent4>
      <a:accent5>
        <a:srgbClr val="ECE6ED"/>
      </a:accent5>
      <a:accent6>
        <a:srgbClr val="8B878B"/>
      </a:accent6>
      <a:hlink>
        <a:srgbClr val="FA7C2E"/>
      </a:hlink>
      <a:folHlink>
        <a:srgbClr val="FA7C2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5385</TotalTime>
  <Words>2745</Words>
  <Application>Microsoft Macintosh PowerPoint</Application>
  <PresentationFormat>Breedbeeld</PresentationFormat>
  <Paragraphs>311</Paragraphs>
  <Slides>23</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Lucida Grande</vt:lpstr>
      <vt:lpstr>PT Sans Narrow</vt:lpstr>
      <vt:lpstr>Times New Roman</vt:lpstr>
      <vt:lpstr>Thème Office</vt:lpstr>
      <vt:lpstr>PowerPoint-presentatie</vt:lpstr>
      <vt:lpstr>meeting summary Autumn 2021 MEETINGS in Multiple Myeloma  IMW | SOHO | SOHO Italy  Dr. Claudio Cerchione, MD, PhD Istituto Scientifico Romagnolo per lo Studio e la Cura dei Tumori IRCCS Meldola, Italy  HIGHLIGHTS FROM LYMPHOMA &amp; MYELOMA CONNECT NOVEMBER 2021</vt:lpstr>
      <vt:lpstr>Conflict of Interest and Funding</vt:lpstr>
      <vt:lpstr>Newly diagnosed  multiple myeloma</vt:lpstr>
      <vt:lpstr>OS and PFS by Treatment Duration With Daratumumab + Lenalidomide / Dexamethasone in Transplant-ineligible NDMM: Phase 3 MAIA Study   Moreau P, et al.  IMW 2021. Abstract #OAB-001. Oral presentation </vt:lpstr>
      <vt:lpstr>study design</vt:lpstr>
      <vt:lpstr>Results</vt:lpstr>
      <vt:lpstr>Author’s conclusions and  Clinical interpretation</vt:lpstr>
      <vt:lpstr>Dara-KRd, ASCT and MRD Response-Adapted Treatment Duration and Cessation in NDMM  Costa L, et al.  IMW 2021. Abstract #OAB-051. Oral presentation </vt:lpstr>
      <vt:lpstr>study design</vt:lpstr>
      <vt:lpstr>Results</vt:lpstr>
      <vt:lpstr>Author’s conclusions and  Clinical interpretation</vt:lpstr>
      <vt:lpstr>Relapsed/refractory multiple myeloma</vt:lpstr>
      <vt:lpstr>Updated results from CARTITUDE-1:  Cilta-cel, A BCMA-directed CAR-T therapy,  in RRMM  Jagannath S, et al.  IMW 2021. Abstract #OAB-024. Oral presentation  </vt:lpstr>
      <vt:lpstr>Background and study design</vt:lpstr>
      <vt:lpstr>Results</vt:lpstr>
      <vt:lpstr>Author’s conclusions and  Clinical interpretation</vt:lpstr>
      <vt:lpstr>IBER in combination with DEX and  DARA, BORT, CFZ in patients with RRMM    Lonial S, et al.  IMW 2021. Abstract #OAB-013. Oral presentation </vt:lpstr>
      <vt:lpstr>study design</vt:lpstr>
      <vt:lpstr>Results</vt:lpstr>
      <vt:lpstr>Author’s conclusions and  Clinical interpretation</vt:lpstr>
      <vt:lpstr>REACH LYMPHOMA &amp; MYELOMA CONNECT  VIA TWITTER, LINKEDIN, VIMEO &amp; EMAIL OR VISIT THE GROUP’S WEBSITE http://www.lymphomaconnect.info</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Kim Grootscholten</cp:lastModifiedBy>
  <cp:revision>401</cp:revision>
  <cp:lastPrinted>2017-02-15T09:54:46Z</cp:lastPrinted>
  <dcterms:created xsi:type="dcterms:W3CDTF">2016-10-14T09:38:18Z</dcterms:created>
  <dcterms:modified xsi:type="dcterms:W3CDTF">2021-11-05T06:38:02Z</dcterms:modified>
</cp:coreProperties>
</file>