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74"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PT Sans Narrow" panose="020B050602020302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424">
          <p15:clr>
            <a:srgbClr val="A4A3A4"/>
          </p15:clr>
        </p15:guide>
        <p15:guide id="3" pos="3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KHXvClh39HFQ3orH8Y9ZUeAkt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40009C-50D2-42C6-B953-54A3AC8A60B5}">
  <a:tblStyle styleId="{1E40009C-50D2-42C6-B953-54A3AC8A60B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8"/>
          </a:solidFill>
        </a:fill>
      </a:tcStyle>
    </a:wholeTbl>
    <a:band1H>
      <a:tcTxStyle/>
      <a:tcStyle>
        <a:tcBdr/>
        <a:fill>
          <a:solidFill>
            <a:srgbClr val="CFCFCF"/>
          </a:solidFill>
        </a:fill>
      </a:tcStyle>
    </a:band1H>
    <a:band2H>
      <a:tcTxStyle/>
      <a:tcStyle>
        <a:tcBdr/>
      </a:tcStyle>
    </a:band2H>
    <a:band1V>
      <a:tcTxStyle/>
      <a:tcStyle>
        <a:tcBdr/>
        <a:fill>
          <a:solidFill>
            <a:srgbClr val="CFCFC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554" y="96"/>
      </p:cViewPr>
      <p:guideLst>
        <p:guide orient="horz" pos="2160"/>
        <p:guide pos="3424"/>
        <p:guide pos="38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4-38E3-3A42-98AA-23200521DBB0}"/>
              </c:ext>
            </c:extLst>
          </c:dPt>
          <c:dPt>
            <c:idx val="1"/>
            <c:invertIfNegative val="0"/>
            <c:bubble3D val="0"/>
            <c:spPr>
              <a:solidFill>
                <a:schemeClr val="bg2"/>
              </a:solidFill>
              <a:ln>
                <a:noFill/>
              </a:ln>
              <a:effectLst/>
            </c:spPr>
            <c:extLst>
              <c:ext xmlns:c16="http://schemas.microsoft.com/office/drawing/2014/chart" uri="{C3380CC4-5D6E-409C-BE32-E72D297353CC}">
                <c16:uniqueId val="{00000005-38E3-3A42-98AA-23200521DBB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Relugolix</c:v>
                </c:pt>
                <c:pt idx="1">
                  <c:v>Leuprolide</c:v>
                </c:pt>
              </c:strCache>
            </c:strRef>
          </c:cat>
          <c:val>
            <c:numRef>
              <c:f>Sheet1!$B$2:$B$3</c:f>
              <c:numCache>
                <c:formatCode>General</c:formatCode>
                <c:ptCount val="2"/>
                <c:pt idx="0">
                  <c:v>96.7</c:v>
                </c:pt>
                <c:pt idx="1">
                  <c:v>88.8</c:v>
                </c:pt>
              </c:numCache>
            </c:numRef>
          </c:val>
          <c:extLst>
            <c:ext xmlns:c16="http://schemas.microsoft.com/office/drawing/2014/chart" uri="{C3380CC4-5D6E-409C-BE32-E72D297353CC}">
              <c16:uniqueId val="{00000000-38E3-3A42-98AA-23200521DBB0}"/>
            </c:ext>
          </c:extLst>
        </c:ser>
        <c:dLbls>
          <c:showLegendKey val="0"/>
          <c:showVal val="0"/>
          <c:showCatName val="0"/>
          <c:showSerName val="0"/>
          <c:showPercent val="0"/>
          <c:showBubbleSize val="0"/>
        </c:dLbls>
        <c:gapWidth val="88"/>
        <c:axId val="1038879983"/>
        <c:axId val="1037970159"/>
      </c:barChart>
      <c:catAx>
        <c:axId val="10388799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37970159"/>
        <c:crosses val="autoZero"/>
        <c:auto val="1"/>
        <c:lblAlgn val="ctr"/>
        <c:lblOffset val="100"/>
        <c:noMultiLvlLbl val="0"/>
      </c:catAx>
      <c:valAx>
        <c:axId val="1037970159"/>
        <c:scaling>
          <c:orientation val="minMax"/>
          <c:max val="100"/>
          <c:min val="0"/>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GB" b="1" dirty="0"/>
                  <a:t>Response rate (%)</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87998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5" name="Google Shape;465;p1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66" name="Google Shape;46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9" name="Google Shape;119;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20" name="Google Shape;12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0" name="Google Shape;140;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5" name="Google Shape;195;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6" name="Google Shape;19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44142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linkedin.com/company/23742475" TargetMode="External"/><Relationship Id="rId2" Type="http://schemas.openxmlformats.org/officeDocument/2006/relationships/hyperlink" Target="https://www.linkedin.com/company/sarcom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23701925" TargetMode="External"/><Relationship Id="rId5" Type="http://schemas.openxmlformats.org/officeDocument/2006/relationships/hyperlink" Target="https://www.linkedin.com/company/23766354" TargetMode="External"/><Relationship Id="rId4" Type="http://schemas.openxmlformats.org/officeDocument/2006/relationships/hyperlink" Target="https://www.linkedin.com/company/4084575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linkedin.com/company/23742475" TargetMode="External"/><Relationship Id="rId2" Type="http://schemas.openxmlformats.org/officeDocument/2006/relationships/hyperlink" Target="https://www.linkedin.com/company/sarcom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23701925" TargetMode="External"/><Relationship Id="rId5" Type="http://schemas.openxmlformats.org/officeDocument/2006/relationships/hyperlink" Target="https://www.linkedin.com/company/23766354" TargetMode="External"/><Relationship Id="rId4" Type="http://schemas.openxmlformats.org/officeDocument/2006/relationships/hyperlink" Target="https://www.linkedin.com/company/4084575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15"/>
        <p:cNvGrpSpPr/>
        <p:nvPr/>
      </p:nvGrpSpPr>
      <p:grpSpPr>
        <a:xfrm>
          <a:off x="0" y="0"/>
          <a:ext cx="0" cy="0"/>
          <a:chOff x="0" y="0"/>
          <a:chExt cx="0" cy="0"/>
        </a:xfrm>
      </p:grpSpPr>
      <p:pic>
        <p:nvPicPr>
          <p:cNvPr id="16" name="Google Shape;16;p20"/>
          <p:cNvPicPr preferRelativeResize="0"/>
          <p:nvPr/>
        </p:nvPicPr>
        <p:blipFill rotWithShape="1">
          <a:blip r:embed="rId2">
            <a:alphaModFix/>
          </a:blip>
          <a:srcRect/>
          <a:stretch/>
        </p:blipFill>
        <p:spPr>
          <a:xfrm>
            <a:off x="828963" y="1340768"/>
            <a:ext cx="7486074" cy="3936147"/>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mp; sub separator dark">
  <p:cSld name="Title &amp; sub separator dark">
    <p:bg>
      <p:bgPr>
        <a:solidFill>
          <a:srgbClr val="456172"/>
        </a:solidFill>
        <a:effectLst/>
      </p:bgPr>
    </p:bg>
    <p:spTree>
      <p:nvGrpSpPr>
        <p:cNvPr id="1" name="Shape 91"/>
        <p:cNvGrpSpPr/>
        <p:nvPr/>
      </p:nvGrpSpPr>
      <p:grpSpPr>
        <a:xfrm>
          <a:off x="0" y="0"/>
          <a:ext cx="0" cy="0"/>
          <a:chOff x="0" y="0"/>
          <a:chExt cx="0" cy="0"/>
        </a:xfrm>
      </p:grpSpPr>
      <p:sp>
        <p:nvSpPr>
          <p:cNvPr id="92" name="Google Shape;92;p29"/>
          <p:cNvSpPr txBox="1">
            <a:spLocks noGrp="1"/>
          </p:cNvSpPr>
          <p:nvPr>
            <p:ph type="title"/>
          </p:nvPr>
        </p:nvSpPr>
        <p:spPr>
          <a:xfrm>
            <a:off x="457200" y="274638"/>
            <a:ext cx="8229600" cy="4162474"/>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9"/>
          <p:cNvSpPr txBox="1">
            <a:spLocks noGrp="1"/>
          </p:cNvSpPr>
          <p:nvPr>
            <p:ph type="subTitle" idx="1"/>
          </p:nvPr>
        </p:nvSpPr>
        <p:spPr>
          <a:xfrm>
            <a:off x="457200" y="4653136"/>
            <a:ext cx="8229600" cy="1655762"/>
          </a:xfrm>
          <a:prstGeom prst="rect">
            <a:avLst/>
          </a:prstGeom>
          <a:noFill/>
          <a:ln>
            <a:noFill/>
          </a:ln>
        </p:spPr>
        <p:txBody>
          <a:bodyPr spcFirstLastPara="1" wrap="square" lIns="0" tIns="0" rIns="0" bIns="0" anchor="t" anchorCtr="0">
            <a:normAutofit/>
          </a:bodyPr>
          <a:lstStyle>
            <a:lvl1pPr lvl="0" algn="ctr">
              <a:spcBef>
                <a:spcPts val="1200"/>
              </a:spcBef>
              <a:spcAft>
                <a:spcPts val="0"/>
              </a:spcAft>
              <a:buSzPts val="3200"/>
              <a:buNone/>
              <a:defRPr sz="3200">
                <a:solidFill>
                  <a:schemeClr val="lt1"/>
                </a:solidFill>
                <a:latin typeface="Calibri"/>
                <a:ea typeface="Calibri"/>
                <a:cs typeface="Calibri"/>
                <a:sym typeface="Calibri"/>
              </a:defRPr>
            </a:lvl1pPr>
            <a:lvl2pPr lvl="1" algn="l">
              <a:spcBef>
                <a:spcPts val="600"/>
              </a:spcBef>
              <a:spcAft>
                <a:spcPts val="0"/>
              </a:spcAft>
              <a:buSzPts val="1800"/>
              <a:buChar char="–"/>
              <a:defRPr/>
            </a:lvl2pPr>
            <a:lvl3pPr lvl="2" algn="l">
              <a:spcBef>
                <a:spcPts val="400"/>
              </a:spcBef>
              <a:spcAft>
                <a:spcPts val="0"/>
              </a:spcAft>
              <a:buSzPts val="1800"/>
              <a:buChar char="•"/>
              <a:defRPr/>
            </a:lvl3pPr>
            <a:lvl4pPr lvl="3" algn="l">
              <a:spcBef>
                <a:spcPts val="0"/>
              </a:spcBef>
              <a:spcAft>
                <a:spcPts val="0"/>
              </a:spcAft>
              <a:buSzPts val="1800"/>
              <a:buChar char="•"/>
              <a:defRPr/>
            </a:lvl4pPr>
            <a:lvl5pPr lvl="4" algn="l">
              <a:spcBef>
                <a:spcPts val="0"/>
              </a:spcBef>
              <a:spcAft>
                <a:spcPts val="0"/>
              </a:spcAft>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94" name="Google Shape;94;p29"/>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chemeClr val="lt1"/>
                </a:solidFill>
                <a:latin typeface="Calibri"/>
                <a:ea typeface="Calibri"/>
                <a:cs typeface="Calibri"/>
                <a:sym typeface="Calibri"/>
              </a:defRPr>
            </a:lvl1pPr>
            <a:lvl2pPr marL="0" lvl="1" indent="0" algn="r">
              <a:spcBef>
                <a:spcPts val="0"/>
              </a:spcBef>
              <a:buNone/>
              <a:defRPr sz="1100">
                <a:solidFill>
                  <a:schemeClr val="lt1"/>
                </a:solidFill>
                <a:latin typeface="Calibri"/>
                <a:ea typeface="Calibri"/>
                <a:cs typeface="Calibri"/>
                <a:sym typeface="Calibri"/>
              </a:defRPr>
            </a:lvl2pPr>
            <a:lvl3pPr marL="0" lvl="2" indent="0" algn="r">
              <a:spcBef>
                <a:spcPts val="0"/>
              </a:spcBef>
              <a:buNone/>
              <a:defRPr sz="1100">
                <a:solidFill>
                  <a:schemeClr val="lt1"/>
                </a:solidFill>
                <a:latin typeface="Calibri"/>
                <a:ea typeface="Calibri"/>
                <a:cs typeface="Calibri"/>
                <a:sym typeface="Calibri"/>
              </a:defRPr>
            </a:lvl3pPr>
            <a:lvl4pPr marL="0" lvl="3" indent="0" algn="r">
              <a:spcBef>
                <a:spcPts val="0"/>
              </a:spcBef>
              <a:buNone/>
              <a:defRPr sz="1100">
                <a:solidFill>
                  <a:schemeClr val="lt1"/>
                </a:solidFill>
                <a:latin typeface="Calibri"/>
                <a:ea typeface="Calibri"/>
                <a:cs typeface="Calibri"/>
                <a:sym typeface="Calibri"/>
              </a:defRPr>
            </a:lvl4pPr>
            <a:lvl5pPr marL="0" lvl="4" indent="0" algn="r">
              <a:spcBef>
                <a:spcPts val="0"/>
              </a:spcBef>
              <a:buNone/>
              <a:defRPr sz="1100">
                <a:solidFill>
                  <a:schemeClr val="lt1"/>
                </a:solidFill>
                <a:latin typeface="Calibri"/>
                <a:ea typeface="Calibri"/>
                <a:cs typeface="Calibri"/>
                <a:sym typeface="Calibri"/>
              </a:defRPr>
            </a:lvl5pPr>
            <a:lvl6pPr marL="0" lvl="5" indent="0" algn="r">
              <a:spcBef>
                <a:spcPts val="0"/>
              </a:spcBef>
              <a:buNone/>
              <a:defRPr sz="1100">
                <a:solidFill>
                  <a:schemeClr val="lt1"/>
                </a:solidFill>
                <a:latin typeface="Calibri"/>
                <a:ea typeface="Calibri"/>
                <a:cs typeface="Calibri"/>
                <a:sym typeface="Calibri"/>
              </a:defRPr>
            </a:lvl6pPr>
            <a:lvl7pPr marL="0" lvl="6" indent="0" algn="r">
              <a:spcBef>
                <a:spcPts val="0"/>
              </a:spcBef>
              <a:buNone/>
              <a:defRPr sz="1100">
                <a:solidFill>
                  <a:schemeClr val="lt1"/>
                </a:solidFill>
                <a:latin typeface="Calibri"/>
                <a:ea typeface="Calibri"/>
                <a:cs typeface="Calibri"/>
                <a:sym typeface="Calibri"/>
              </a:defRPr>
            </a:lvl7pPr>
            <a:lvl8pPr marL="0" lvl="7" indent="0" algn="r">
              <a:spcBef>
                <a:spcPts val="0"/>
              </a:spcBef>
              <a:buNone/>
              <a:defRPr sz="1100">
                <a:solidFill>
                  <a:schemeClr val="lt1"/>
                </a:solidFill>
                <a:latin typeface="Calibri"/>
                <a:ea typeface="Calibri"/>
                <a:cs typeface="Calibri"/>
                <a:sym typeface="Calibri"/>
              </a:defRPr>
            </a:lvl8pPr>
            <a:lvl9pPr marL="0" lvl="8" indent="0" algn="r">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amp; legend">
  <p:cSld name="Picture &amp; legend">
    <p:spTree>
      <p:nvGrpSpPr>
        <p:cNvPr id="1" name="Shape 95"/>
        <p:cNvGrpSpPr/>
        <p:nvPr/>
      </p:nvGrpSpPr>
      <p:grpSpPr>
        <a:xfrm>
          <a:off x="0" y="0"/>
          <a:ext cx="0" cy="0"/>
          <a:chOff x="0" y="0"/>
          <a:chExt cx="0" cy="0"/>
        </a:xfrm>
      </p:grpSpPr>
      <p:sp>
        <p:nvSpPr>
          <p:cNvPr id="96" name="Google Shape;96;p30"/>
          <p:cNvSpPr>
            <a:spLocks noGrp="1"/>
          </p:cNvSpPr>
          <p:nvPr>
            <p:ph type="pic" idx="2"/>
          </p:nvPr>
        </p:nvSpPr>
        <p:spPr>
          <a:xfrm>
            <a:off x="465911" y="239346"/>
            <a:ext cx="6698377" cy="4465706"/>
          </a:xfrm>
          <a:prstGeom prst="rect">
            <a:avLst/>
          </a:prstGeom>
          <a:noFill/>
          <a:ln>
            <a:noFill/>
          </a:ln>
        </p:spPr>
        <p:txBody>
          <a:bodyPr spcFirstLastPara="1" wrap="square" lIns="0" tIns="0" rIns="0" bIns="0" anchor="t" anchorCtr="0">
            <a:normAutofit/>
          </a:bodyPr>
          <a:lstStyle>
            <a:lvl1pPr marR="0" lvl="0" algn="l" rtl="0">
              <a:spcBef>
                <a:spcPts val="1200"/>
              </a:spcBef>
              <a:spcAft>
                <a:spcPts val="0"/>
              </a:spcAft>
              <a:buClr>
                <a:srgbClr val="456172"/>
              </a:buClr>
              <a:buSzPts val="2800"/>
              <a:buFont typeface="Arial"/>
              <a:buNone/>
              <a:defRPr sz="2800" b="0" i="0" u="none" strike="noStrike" cap="none">
                <a:solidFill>
                  <a:schemeClr val="dk2"/>
                </a:solidFill>
                <a:latin typeface="Calibri"/>
                <a:ea typeface="Calibri"/>
                <a:cs typeface="Calibri"/>
                <a:sym typeface="Calibri"/>
              </a:defRPr>
            </a:lvl1pPr>
            <a:lvl2pPr marR="0" lvl="1" algn="l" rtl="0">
              <a:spcBef>
                <a:spcPts val="600"/>
              </a:spcBef>
              <a:spcAft>
                <a:spcPts val="0"/>
              </a:spcAft>
              <a:buClr>
                <a:srgbClr val="456172"/>
              </a:buClr>
              <a:buSzPts val="2800"/>
              <a:buFont typeface="Merriweather Sans"/>
              <a:buNone/>
              <a:defRPr sz="2800" b="0" i="0" u="none" strike="noStrike" cap="none">
                <a:solidFill>
                  <a:schemeClr val="dk2"/>
                </a:solidFill>
                <a:latin typeface="Calibri"/>
                <a:ea typeface="Calibri"/>
                <a:cs typeface="Calibri"/>
                <a:sym typeface="Calibri"/>
              </a:defRPr>
            </a:lvl2pPr>
            <a:lvl3pPr marR="0" lvl="2" algn="l" rtl="0">
              <a:spcBef>
                <a:spcPts val="400"/>
              </a:spcBef>
              <a:spcAft>
                <a:spcPts val="0"/>
              </a:spcAft>
              <a:buClr>
                <a:srgbClr val="456172"/>
              </a:buClr>
              <a:buSzPts val="2400"/>
              <a:buFont typeface="Arial"/>
              <a:buNone/>
              <a:defRPr sz="2400" b="0" i="0" u="none" strike="noStrike" cap="none">
                <a:solidFill>
                  <a:schemeClr val="dk2"/>
                </a:solidFill>
                <a:latin typeface="Calibri"/>
                <a:ea typeface="Calibri"/>
                <a:cs typeface="Calibri"/>
                <a:sym typeface="Calibri"/>
              </a:defRPr>
            </a:lvl3pPr>
            <a:lvl4pPr marR="0" lvl="3" algn="l" rtl="0">
              <a:spcBef>
                <a:spcPts val="0"/>
              </a:spcBef>
              <a:spcAft>
                <a:spcPts val="0"/>
              </a:spcAft>
              <a:buClr>
                <a:srgbClr val="456172"/>
              </a:buClr>
              <a:buSzPts val="2000"/>
              <a:buFont typeface="Arial"/>
              <a:buNone/>
              <a:defRPr sz="2000" b="0" i="0" u="none" strike="noStrike" cap="none">
                <a:solidFill>
                  <a:schemeClr val="dk2"/>
                </a:solidFill>
                <a:latin typeface="Calibri"/>
                <a:ea typeface="Calibri"/>
                <a:cs typeface="Calibri"/>
                <a:sym typeface="Calibri"/>
              </a:defRPr>
            </a:lvl4pPr>
            <a:lvl5pPr marR="0" lvl="4" algn="l" rtl="0">
              <a:spcBef>
                <a:spcPts val="0"/>
              </a:spcBef>
              <a:spcAft>
                <a:spcPts val="0"/>
              </a:spcAft>
              <a:buClr>
                <a:srgbClr val="456172"/>
              </a:buClr>
              <a:buSzPts val="2000"/>
              <a:buFont typeface="Arial"/>
              <a:buNone/>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7" name="Google Shape;97;p30"/>
          <p:cNvSpPr txBox="1">
            <a:spLocks noGrp="1"/>
          </p:cNvSpPr>
          <p:nvPr>
            <p:ph type="body" idx="1"/>
          </p:nvPr>
        </p:nvSpPr>
        <p:spPr>
          <a:xfrm>
            <a:off x="457200" y="5013176"/>
            <a:ext cx="6707088" cy="804862"/>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1800"/>
              <a:buNone/>
              <a:defRPr sz="1800" b="0" i="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vl2pPr>
            <a:lvl3pPr marL="1371600" lvl="2" indent="-228600" algn="l">
              <a:spcBef>
                <a:spcPts val="400"/>
              </a:spcBef>
              <a:spcAft>
                <a:spcPts val="0"/>
              </a:spcAft>
              <a:buSzPts val="1000"/>
              <a:buNone/>
              <a:defRPr sz="1000"/>
            </a:lvl3pPr>
            <a:lvl4pPr marL="1828800" lvl="3" indent="-228600" algn="l">
              <a:spcBef>
                <a:spcPts val="0"/>
              </a:spcBef>
              <a:spcAft>
                <a:spcPts val="0"/>
              </a:spcAft>
              <a:buSzPts val="900"/>
              <a:buNone/>
              <a:defRPr sz="900"/>
            </a:lvl4pPr>
            <a:lvl5pPr marL="2286000" lvl="4" indent="-228600" algn="l">
              <a:spcBef>
                <a:spcPts val="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8" name="Google Shape;98;p30"/>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30"/>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Image text">
  <p:cSld name="Title Image text">
    <p:spTree>
      <p:nvGrpSpPr>
        <p:cNvPr id="1" name="Shape 100"/>
        <p:cNvGrpSpPr/>
        <p:nvPr/>
      </p:nvGrpSpPr>
      <p:grpSpPr>
        <a:xfrm>
          <a:off x="0" y="0"/>
          <a:ext cx="0" cy="0"/>
          <a:chOff x="0" y="0"/>
          <a:chExt cx="0" cy="0"/>
        </a:xfrm>
      </p:grpSpPr>
      <p:sp>
        <p:nvSpPr>
          <p:cNvPr id="101" name="Google Shape;101;p31"/>
          <p:cNvSpPr>
            <a:spLocks noGrp="1"/>
          </p:cNvSpPr>
          <p:nvPr>
            <p:ph type="pic" idx="2"/>
          </p:nvPr>
        </p:nvSpPr>
        <p:spPr>
          <a:xfrm>
            <a:off x="457200" y="1412875"/>
            <a:ext cx="3886200" cy="4472781"/>
          </a:xfrm>
          <a:prstGeom prst="rect">
            <a:avLst/>
          </a:prstGeom>
          <a:noFill/>
          <a:ln>
            <a:noFill/>
          </a:ln>
        </p:spPr>
        <p:txBody>
          <a:bodyPr spcFirstLastPara="1" wrap="square" lIns="0" tIns="0" rIns="0" bIns="0" anchor="t" anchorCtr="0">
            <a:normAutofit/>
          </a:bodyPr>
          <a:lstStyle>
            <a:lvl1pPr marR="0" lvl="0" algn="l" rtl="0">
              <a:spcBef>
                <a:spcPts val="1200"/>
              </a:spcBef>
              <a:spcAft>
                <a:spcPts val="0"/>
              </a:spcAft>
              <a:buClr>
                <a:srgbClr val="456172"/>
              </a:buClr>
              <a:buSzPts val="2800"/>
              <a:buFont typeface="Arial"/>
              <a:buNone/>
              <a:defRPr sz="2800" b="0" i="0" u="none" strike="noStrike" cap="none">
                <a:solidFill>
                  <a:schemeClr val="dk2"/>
                </a:solidFill>
                <a:latin typeface="Calibri"/>
                <a:ea typeface="Calibri"/>
                <a:cs typeface="Calibri"/>
                <a:sym typeface="Calibri"/>
              </a:defRPr>
            </a:lvl1pPr>
            <a:lvl2pPr marR="0" lvl="1" algn="l" rtl="0">
              <a:spcBef>
                <a:spcPts val="600"/>
              </a:spcBef>
              <a:spcAft>
                <a:spcPts val="0"/>
              </a:spcAft>
              <a:buClr>
                <a:srgbClr val="456172"/>
              </a:buClr>
              <a:buSzPts val="2800"/>
              <a:buFont typeface="Merriweather Sans"/>
              <a:buNone/>
              <a:defRPr sz="2800" b="0" i="0" u="none" strike="noStrike" cap="none">
                <a:solidFill>
                  <a:schemeClr val="dk2"/>
                </a:solidFill>
                <a:latin typeface="Calibri"/>
                <a:ea typeface="Calibri"/>
                <a:cs typeface="Calibri"/>
                <a:sym typeface="Calibri"/>
              </a:defRPr>
            </a:lvl2pPr>
            <a:lvl3pPr marR="0" lvl="2" algn="l" rtl="0">
              <a:spcBef>
                <a:spcPts val="400"/>
              </a:spcBef>
              <a:spcAft>
                <a:spcPts val="0"/>
              </a:spcAft>
              <a:buClr>
                <a:srgbClr val="456172"/>
              </a:buClr>
              <a:buSzPts val="2400"/>
              <a:buFont typeface="Arial"/>
              <a:buNone/>
              <a:defRPr sz="2400" b="0" i="0" u="none" strike="noStrike" cap="none">
                <a:solidFill>
                  <a:schemeClr val="dk2"/>
                </a:solidFill>
                <a:latin typeface="Calibri"/>
                <a:ea typeface="Calibri"/>
                <a:cs typeface="Calibri"/>
                <a:sym typeface="Calibri"/>
              </a:defRPr>
            </a:lvl3pPr>
            <a:lvl4pPr marR="0" lvl="3" algn="l" rtl="0">
              <a:spcBef>
                <a:spcPts val="0"/>
              </a:spcBef>
              <a:spcAft>
                <a:spcPts val="0"/>
              </a:spcAft>
              <a:buClr>
                <a:srgbClr val="456172"/>
              </a:buClr>
              <a:buSzPts val="2000"/>
              <a:buFont typeface="Arial"/>
              <a:buNone/>
              <a:defRPr sz="2000" b="0" i="0" u="none" strike="noStrike" cap="none">
                <a:solidFill>
                  <a:schemeClr val="dk2"/>
                </a:solidFill>
                <a:latin typeface="Calibri"/>
                <a:ea typeface="Calibri"/>
                <a:cs typeface="Calibri"/>
                <a:sym typeface="Calibri"/>
              </a:defRPr>
            </a:lvl4pPr>
            <a:lvl5pPr marR="0" lvl="4" algn="l" rtl="0">
              <a:spcBef>
                <a:spcPts val="0"/>
              </a:spcBef>
              <a:spcAft>
                <a:spcPts val="0"/>
              </a:spcAft>
              <a:buClr>
                <a:srgbClr val="456172"/>
              </a:buClr>
              <a:buSzPts val="2000"/>
              <a:buFont typeface="Arial"/>
              <a:buNone/>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31"/>
          <p:cNvSpPr txBox="1">
            <a:spLocks noGrp="1"/>
          </p:cNvSpPr>
          <p:nvPr>
            <p:ph type="body" idx="1"/>
          </p:nvPr>
        </p:nvSpPr>
        <p:spPr>
          <a:xfrm>
            <a:off x="4621089" y="1412875"/>
            <a:ext cx="3890066" cy="4473125"/>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31"/>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chemeClr val="dk2"/>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1"/>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31"/>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2 columns text">
  <p:cSld name="Title 2 columns text">
    <p:spTree>
      <p:nvGrpSpPr>
        <p:cNvPr id="1" name="Shape 106"/>
        <p:cNvGrpSpPr/>
        <p:nvPr/>
      </p:nvGrpSpPr>
      <p:grpSpPr>
        <a:xfrm>
          <a:off x="0" y="0"/>
          <a:ext cx="0" cy="0"/>
          <a:chOff x="0" y="0"/>
          <a:chExt cx="0" cy="0"/>
        </a:xfrm>
      </p:grpSpPr>
      <p:sp>
        <p:nvSpPr>
          <p:cNvPr id="107" name="Google Shape;107;p32"/>
          <p:cNvSpPr txBox="1">
            <a:spLocks noGrp="1"/>
          </p:cNvSpPr>
          <p:nvPr>
            <p:ph type="body" idx="1"/>
          </p:nvPr>
        </p:nvSpPr>
        <p:spPr>
          <a:xfrm>
            <a:off x="465138" y="1412875"/>
            <a:ext cx="3890066" cy="4473125"/>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32"/>
          <p:cNvSpPr txBox="1">
            <a:spLocks noGrp="1"/>
          </p:cNvSpPr>
          <p:nvPr>
            <p:ph type="body" idx="2"/>
          </p:nvPr>
        </p:nvSpPr>
        <p:spPr>
          <a:xfrm>
            <a:off x="4621089" y="1412875"/>
            <a:ext cx="3890066" cy="4473125"/>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32"/>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chemeClr val="dk2"/>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p32"/>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Separator Pale">
  <p:cSld name="Title only Separator Pale">
    <p:bg>
      <p:bgPr>
        <a:solidFill>
          <a:srgbClr val="DDE6EA"/>
        </a:solidFill>
        <a:effectLst/>
      </p:bgPr>
    </p:bg>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rgbClr val="456172"/>
              </a:buClr>
              <a:buSzPts val="4000"/>
              <a:buFont typeface="Calibri"/>
              <a:buNone/>
              <a:defRPr sz="4000" b="1" i="0">
                <a:solidFill>
                  <a:srgbClr val="45617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a:hlinkClick r:id="rId2"/>
          </p:cNvPr>
          <p:cNvSpPr/>
          <p:nvPr/>
        </p:nvSpPr>
        <p:spPr>
          <a:xfrm>
            <a:off x="430677" y="1608810"/>
            <a:ext cx="504000" cy="504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1">
            <a:hlinkClick r:id="rId3"/>
          </p:cNvPr>
          <p:cNvSpPr/>
          <p:nvPr/>
        </p:nvSpPr>
        <p:spPr>
          <a:xfrm>
            <a:off x="1040691" y="851073"/>
            <a:ext cx="576000" cy="57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1">
            <a:hlinkClick r:id="rId4"/>
          </p:cNvPr>
          <p:cNvSpPr/>
          <p:nvPr/>
        </p:nvSpPr>
        <p:spPr>
          <a:xfrm>
            <a:off x="1971963" y="580035"/>
            <a:ext cx="648000" cy="648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1"/>
          <p:cNvSpPr/>
          <p:nvPr/>
        </p:nvSpPr>
        <p:spPr>
          <a:xfrm>
            <a:off x="7846524" y="4159830"/>
            <a:ext cx="504000" cy="504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1">
            <a:hlinkClick r:id="rId5"/>
          </p:cNvPr>
          <p:cNvSpPr/>
          <p:nvPr/>
        </p:nvSpPr>
        <p:spPr>
          <a:xfrm>
            <a:off x="3441500" y="1618821"/>
            <a:ext cx="792000" cy="792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1"/>
          <p:cNvSpPr/>
          <p:nvPr/>
        </p:nvSpPr>
        <p:spPr>
          <a:xfrm>
            <a:off x="4711123" y="4159830"/>
            <a:ext cx="792000" cy="792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1"/>
          <p:cNvSpPr/>
          <p:nvPr/>
        </p:nvSpPr>
        <p:spPr>
          <a:xfrm>
            <a:off x="5436176" y="4744924"/>
            <a:ext cx="720000" cy="72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1"/>
          <p:cNvSpPr/>
          <p:nvPr/>
        </p:nvSpPr>
        <p:spPr>
          <a:xfrm>
            <a:off x="6331332" y="5113606"/>
            <a:ext cx="648000" cy="648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1">
            <a:hlinkClick r:id="rId6"/>
          </p:cNvPr>
          <p:cNvSpPr/>
          <p:nvPr/>
        </p:nvSpPr>
        <p:spPr>
          <a:xfrm>
            <a:off x="7154489" y="4709809"/>
            <a:ext cx="576000" cy="57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1"/>
          <p:cNvSpPr/>
          <p:nvPr/>
        </p:nvSpPr>
        <p:spPr>
          <a:xfrm>
            <a:off x="2869384" y="851073"/>
            <a:ext cx="720000" cy="72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1"/>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b="0" i="0" u="none" strike="noStrike" cap="none">
                <a:solidFill>
                  <a:srgbClr val="5D8298"/>
                </a:solidFill>
                <a:latin typeface="Calibri"/>
                <a:ea typeface="Calibri"/>
                <a:cs typeface="Calibri"/>
                <a:sym typeface="Calibri"/>
              </a:defRPr>
            </a:lvl1pPr>
            <a:lvl2pPr marL="0" lvl="1" indent="0" algn="r">
              <a:spcBef>
                <a:spcPts val="0"/>
              </a:spcBef>
              <a:buNone/>
              <a:defRPr sz="1100" b="0" i="0" u="none" strike="noStrike" cap="none">
                <a:solidFill>
                  <a:srgbClr val="5D8298"/>
                </a:solidFill>
                <a:latin typeface="Calibri"/>
                <a:ea typeface="Calibri"/>
                <a:cs typeface="Calibri"/>
                <a:sym typeface="Calibri"/>
              </a:defRPr>
            </a:lvl2pPr>
            <a:lvl3pPr marL="0" lvl="2" indent="0" algn="r">
              <a:spcBef>
                <a:spcPts val="0"/>
              </a:spcBef>
              <a:buNone/>
              <a:defRPr sz="1100" b="0" i="0" u="none" strike="noStrike" cap="none">
                <a:solidFill>
                  <a:srgbClr val="5D8298"/>
                </a:solidFill>
                <a:latin typeface="Calibri"/>
                <a:ea typeface="Calibri"/>
                <a:cs typeface="Calibri"/>
                <a:sym typeface="Calibri"/>
              </a:defRPr>
            </a:lvl3pPr>
            <a:lvl4pPr marL="0" lvl="3" indent="0" algn="r">
              <a:spcBef>
                <a:spcPts val="0"/>
              </a:spcBef>
              <a:buNone/>
              <a:defRPr sz="1100" b="0" i="0" u="none" strike="noStrike" cap="none">
                <a:solidFill>
                  <a:srgbClr val="5D8298"/>
                </a:solidFill>
                <a:latin typeface="Calibri"/>
                <a:ea typeface="Calibri"/>
                <a:cs typeface="Calibri"/>
                <a:sym typeface="Calibri"/>
              </a:defRPr>
            </a:lvl4pPr>
            <a:lvl5pPr marL="0" lvl="4" indent="0" algn="r">
              <a:spcBef>
                <a:spcPts val="0"/>
              </a:spcBef>
              <a:buNone/>
              <a:defRPr sz="1100" b="0" i="0" u="none" strike="noStrike" cap="none">
                <a:solidFill>
                  <a:srgbClr val="5D8298"/>
                </a:solidFill>
                <a:latin typeface="Calibri"/>
                <a:ea typeface="Calibri"/>
                <a:cs typeface="Calibri"/>
                <a:sym typeface="Calibri"/>
              </a:defRPr>
            </a:lvl5pPr>
            <a:lvl6pPr marL="0" lvl="5" indent="0" algn="r">
              <a:spcBef>
                <a:spcPts val="0"/>
              </a:spcBef>
              <a:buNone/>
              <a:defRPr sz="1100" b="0" i="0" u="none" strike="noStrike" cap="none">
                <a:solidFill>
                  <a:srgbClr val="5D8298"/>
                </a:solidFill>
                <a:latin typeface="Calibri"/>
                <a:ea typeface="Calibri"/>
                <a:cs typeface="Calibri"/>
                <a:sym typeface="Calibri"/>
              </a:defRPr>
            </a:lvl6pPr>
            <a:lvl7pPr marL="0" lvl="6" indent="0" algn="r">
              <a:spcBef>
                <a:spcPts val="0"/>
              </a:spcBef>
              <a:buNone/>
              <a:defRPr sz="1100" b="0" i="0" u="none" strike="noStrike" cap="none">
                <a:solidFill>
                  <a:srgbClr val="5D8298"/>
                </a:solidFill>
                <a:latin typeface="Calibri"/>
                <a:ea typeface="Calibri"/>
                <a:cs typeface="Calibri"/>
                <a:sym typeface="Calibri"/>
              </a:defRPr>
            </a:lvl7pPr>
            <a:lvl8pPr marL="0" lvl="7" indent="0" algn="r">
              <a:spcBef>
                <a:spcPts val="0"/>
              </a:spcBef>
              <a:buNone/>
              <a:defRPr sz="1100" b="0" i="0" u="none" strike="noStrike" cap="none">
                <a:solidFill>
                  <a:srgbClr val="5D8298"/>
                </a:solidFill>
                <a:latin typeface="Calibri"/>
                <a:ea typeface="Calibri"/>
                <a:cs typeface="Calibri"/>
                <a:sym typeface="Calibri"/>
              </a:defRPr>
            </a:lvl8pPr>
            <a:lvl9pPr marL="0" lvl="8" indent="0" algn="r">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22"/>
          <p:cNvSpPr txBox="1">
            <a:spLocks noGrp="1"/>
          </p:cNvSpPr>
          <p:nvPr>
            <p:ph type="body" idx="1"/>
          </p:nvPr>
        </p:nvSpPr>
        <p:spPr>
          <a:xfrm>
            <a:off x="465138" y="1425600"/>
            <a:ext cx="82224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2"/>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chemeClr val="dk2"/>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b="0" i="0" u="none" strike="noStrike" cap="none">
                <a:solidFill>
                  <a:srgbClr val="5D8298"/>
                </a:solidFill>
                <a:latin typeface="Calibri"/>
                <a:ea typeface="Calibri"/>
                <a:cs typeface="Calibri"/>
                <a:sym typeface="Calibri"/>
              </a:defRPr>
            </a:lvl1pPr>
            <a:lvl2pPr marL="0" lvl="1" indent="0" algn="r">
              <a:spcBef>
                <a:spcPts val="0"/>
              </a:spcBef>
              <a:buNone/>
              <a:defRPr sz="1100" b="0" i="0" u="none" strike="noStrike" cap="none">
                <a:solidFill>
                  <a:srgbClr val="5D8298"/>
                </a:solidFill>
                <a:latin typeface="Calibri"/>
                <a:ea typeface="Calibri"/>
                <a:cs typeface="Calibri"/>
                <a:sym typeface="Calibri"/>
              </a:defRPr>
            </a:lvl2pPr>
            <a:lvl3pPr marL="0" lvl="2" indent="0" algn="r">
              <a:spcBef>
                <a:spcPts val="0"/>
              </a:spcBef>
              <a:buNone/>
              <a:defRPr sz="1100" b="0" i="0" u="none" strike="noStrike" cap="none">
                <a:solidFill>
                  <a:srgbClr val="5D8298"/>
                </a:solidFill>
                <a:latin typeface="Calibri"/>
                <a:ea typeface="Calibri"/>
                <a:cs typeface="Calibri"/>
                <a:sym typeface="Calibri"/>
              </a:defRPr>
            </a:lvl3pPr>
            <a:lvl4pPr marL="0" lvl="3" indent="0" algn="r">
              <a:spcBef>
                <a:spcPts val="0"/>
              </a:spcBef>
              <a:buNone/>
              <a:defRPr sz="1100" b="0" i="0" u="none" strike="noStrike" cap="none">
                <a:solidFill>
                  <a:srgbClr val="5D8298"/>
                </a:solidFill>
                <a:latin typeface="Calibri"/>
                <a:ea typeface="Calibri"/>
                <a:cs typeface="Calibri"/>
                <a:sym typeface="Calibri"/>
              </a:defRPr>
            </a:lvl4pPr>
            <a:lvl5pPr marL="0" lvl="4" indent="0" algn="r">
              <a:spcBef>
                <a:spcPts val="0"/>
              </a:spcBef>
              <a:buNone/>
              <a:defRPr sz="1100" b="0" i="0" u="none" strike="noStrike" cap="none">
                <a:solidFill>
                  <a:srgbClr val="5D8298"/>
                </a:solidFill>
                <a:latin typeface="Calibri"/>
                <a:ea typeface="Calibri"/>
                <a:cs typeface="Calibri"/>
                <a:sym typeface="Calibri"/>
              </a:defRPr>
            </a:lvl5pPr>
            <a:lvl6pPr marL="0" lvl="5" indent="0" algn="r">
              <a:spcBef>
                <a:spcPts val="0"/>
              </a:spcBef>
              <a:buNone/>
              <a:defRPr sz="1100" b="0" i="0" u="none" strike="noStrike" cap="none">
                <a:solidFill>
                  <a:srgbClr val="5D8298"/>
                </a:solidFill>
                <a:latin typeface="Calibri"/>
                <a:ea typeface="Calibri"/>
                <a:cs typeface="Calibri"/>
                <a:sym typeface="Calibri"/>
              </a:defRPr>
            </a:lvl6pPr>
            <a:lvl7pPr marL="0" lvl="6" indent="0" algn="r">
              <a:spcBef>
                <a:spcPts val="0"/>
              </a:spcBef>
              <a:buNone/>
              <a:defRPr sz="1100" b="0" i="0" u="none" strike="noStrike" cap="none">
                <a:solidFill>
                  <a:srgbClr val="5D8298"/>
                </a:solidFill>
                <a:latin typeface="Calibri"/>
                <a:ea typeface="Calibri"/>
                <a:cs typeface="Calibri"/>
                <a:sym typeface="Calibri"/>
              </a:defRPr>
            </a:lvl7pPr>
            <a:lvl8pPr marL="0" lvl="7" indent="0" algn="r">
              <a:spcBef>
                <a:spcPts val="0"/>
              </a:spcBef>
              <a:buNone/>
              <a:defRPr sz="1100" b="0" i="0" u="none" strike="noStrike" cap="none">
                <a:solidFill>
                  <a:srgbClr val="5D8298"/>
                </a:solidFill>
                <a:latin typeface="Calibri"/>
                <a:ea typeface="Calibri"/>
                <a:cs typeface="Calibri"/>
                <a:sym typeface="Calibri"/>
              </a:defRPr>
            </a:lvl8pPr>
            <a:lvl9pPr marL="0" lvl="8" indent="0" algn="r">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4" name="Google Shape;34;p22"/>
          <p:cNvSpPr txBox="1">
            <a:spLocks noGrp="1"/>
          </p:cNvSpPr>
          <p:nvPr>
            <p:ph type="body" idx="2"/>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rgbClr val="456172"/>
        </a:solidFill>
        <a:effectLst/>
      </p:bgPr>
    </p:bg>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b="0" i="0" u="none" strike="noStrike" cap="none">
                <a:solidFill>
                  <a:schemeClr val="lt1"/>
                </a:solidFill>
                <a:latin typeface="Calibri"/>
                <a:ea typeface="Calibri"/>
                <a:cs typeface="Calibri"/>
                <a:sym typeface="Calibri"/>
              </a:defRPr>
            </a:lvl1pPr>
            <a:lvl2pPr marL="0" lvl="1" indent="0" algn="r">
              <a:spcBef>
                <a:spcPts val="0"/>
              </a:spcBef>
              <a:buNone/>
              <a:defRPr sz="1100" b="0" i="0" u="none" strike="noStrike" cap="none">
                <a:solidFill>
                  <a:schemeClr val="lt1"/>
                </a:solidFill>
                <a:latin typeface="Calibri"/>
                <a:ea typeface="Calibri"/>
                <a:cs typeface="Calibri"/>
                <a:sym typeface="Calibri"/>
              </a:defRPr>
            </a:lvl2pPr>
            <a:lvl3pPr marL="0" lvl="2" indent="0" algn="r">
              <a:spcBef>
                <a:spcPts val="0"/>
              </a:spcBef>
              <a:buNone/>
              <a:defRPr sz="1100" b="0" i="0" u="none" strike="noStrike" cap="none">
                <a:solidFill>
                  <a:schemeClr val="lt1"/>
                </a:solidFill>
                <a:latin typeface="Calibri"/>
                <a:ea typeface="Calibri"/>
                <a:cs typeface="Calibri"/>
                <a:sym typeface="Calibri"/>
              </a:defRPr>
            </a:lvl3pPr>
            <a:lvl4pPr marL="0" lvl="3" indent="0" algn="r">
              <a:spcBef>
                <a:spcPts val="0"/>
              </a:spcBef>
              <a:buNone/>
              <a:defRPr sz="1100" b="0" i="0" u="none" strike="noStrike" cap="none">
                <a:solidFill>
                  <a:schemeClr val="lt1"/>
                </a:solidFill>
                <a:latin typeface="Calibri"/>
                <a:ea typeface="Calibri"/>
                <a:cs typeface="Calibri"/>
                <a:sym typeface="Calibri"/>
              </a:defRPr>
            </a:lvl4pPr>
            <a:lvl5pPr marL="0" lvl="4" indent="0" algn="r">
              <a:spcBef>
                <a:spcPts val="0"/>
              </a:spcBef>
              <a:buNone/>
              <a:defRPr sz="1100" b="0" i="0" u="none" strike="noStrike" cap="none">
                <a:solidFill>
                  <a:schemeClr val="lt1"/>
                </a:solidFill>
                <a:latin typeface="Calibri"/>
                <a:ea typeface="Calibri"/>
                <a:cs typeface="Calibri"/>
                <a:sym typeface="Calibri"/>
              </a:defRPr>
            </a:lvl5pPr>
            <a:lvl6pPr marL="0" lvl="5" indent="0" algn="r">
              <a:spcBef>
                <a:spcPts val="0"/>
              </a:spcBef>
              <a:buNone/>
              <a:defRPr sz="1100" b="0" i="0" u="none" strike="noStrike" cap="none">
                <a:solidFill>
                  <a:schemeClr val="lt1"/>
                </a:solidFill>
                <a:latin typeface="Calibri"/>
                <a:ea typeface="Calibri"/>
                <a:cs typeface="Calibri"/>
                <a:sym typeface="Calibri"/>
              </a:defRPr>
            </a:lvl6pPr>
            <a:lvl7pPr marL="0" lvl="6" indent="0" algn="r">
              <a:spcBef>
                <a:spcPts val="0"/>
              </a:spcBef>
              <a:buNone/>
              <a:defRPr sz="1100" b="0" i="0" u="none" strike="noStrike" cap="none">
                <a:solidFill>
                  <a:schemeClr val="lt1"/>
                </a:solidFill>
                <a:latin typeface="Calibri"/>
                <a:ea typeface="Calibri"/>
                <a:cs typeface="Calibri"/>
                <a:sym typeface="Calibri"/>
              </a:defRPr>
            </a:lvl7pPr>
            <a:lvl8pPr marL="0" lvl="7" indent="0" algn="r">
              <a:spcBef>
                <a:spcPts val="0"/>
              </a:spcBef>
              <a:buNone/>
              <a:defRPr sz="1100" b="0" i="0" u="none" strike="noStrike" cap="none">
                <a:solidFill>
                  <a:schemeClr val="lt1"/>
                </a:solidFill>
                <a:latin typeface="Calibri"/>
                <a:ea typeface="Calibri"/>
                <a:cs typeface="Calibri"/>
                <a:sym typeface="Calibri"/>
              </a:defRPr>
            </a:lvl8pPr>
            <a:lvl9pPr marL="0" lvl="8" indent="0" algn="r">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38"/>
        <p:cNvGrpSpPr/>
        <p:nvPr/>
      </p:nvGrpSpPr>
      <p:grpSpPr>
        <a:xfrm>
          <a:off x="0" y="0"/>
          <a:ext cx="0" cy="0"/>
          <a:chOff x="0" y="0"/>
          <a:chExt cx="0" cy="0"/>
        </a:xfrm>
      </p:grpSpPr>
      <p:sp>
        <p:nvSpPr>
          <p:cNvPr id="39" name="Google Shape;39;p24"/>
          <p:cNvSpPr txBox="1">
            <a:spLocks noGrp="1"/>
          </p:cNvSpPr>
          <p:nvPr>
            <p:ph type="body" idx="1"/>
          </p:nvPr>
        </p:nvSpPr>
        <p:spPr>
          <a:xfrm>
            <a:off x="457200" y="1430386"/>
            <a:ext cx="8229600" cy="702470"/>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i="0" cap="none">
                <a:solidFill>
                  <a:srgbClr val="456172"/>
                </a:solidFill>
                <a:latin typeface="Calibri"/>
                <a:ea typeface="Calibri"/>
                <a:cs typeface="Calibri"/>
                <a:sym typeface="Calibri"/>
              </a:defRPr>
            </a:lvl1pPr>
            <a:lvl2pPr marL="914400" lvl="1" indent="-228600" algn="l">
              <a:spcBef>
                <a:spcPts val="600"/>
              </a:spcBef>
              <a:spcAft>
                <a:spcPts val="0"/>
              </a:spcAft>
              <a:buSzPts val="2000"/>
              <a:buNone/>
              <a:defRPr sz="2000" b="1"/>
            </a:lvl2pPr>
            <a:lvl3pPr marL="1371600" lvl="2" indent="-228600" algn="l">
              <a:spcBef>
                <a:spcPts val="400"/>
              </a:spcBef>
              <a:spcAft>
                <a:spcPts val="0"/>
              </a:spcAft>
              <a:buSzPts val="1800"/>
              <a:buNone/>
              <a:defRPr sz="1800" b="1"/>
            </a:lvl3pPr>
            <a:lvl4pPr marL="1828800" lvl="3" indent="-228600" algn="l">
              <a:spcBef>
                <a:spcPts val="0"/>
              </a:spcBef>
              <a:spcAft>
                <a:spcPts val="0"/>
              </a:spcAft>
              <a:buSzPts val="1600"/>
              <a:buNone/>
              <a:defRPr sz="1600" b="1"/>
            </a:lvl4pPr>
            <a:lvl5pPr marL="2286000" lvl="4" indent="-228600" algn="l">
              <a:spcBef>
                <a:spcPts val="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24"/>
          <p:cNvSpPr txBox="1">
            <a:spLocks noGrp="1"/>
          </p:cNvSpPr>
          <p:nvPr>
            <p:ph type="body" idx="2"/>
          </p:nvPr>
        </p:nvSpPr>
        <p:spPr>
          <a:xfrm>
            <a:off x="465138" y="2132856"/>
            <a:ext cx="8222400" cy="3816424"/>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24"/>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chemeClr val="dk2"/>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24"/>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2 columns text">
  <p:cSld name="Title subtitle 2 columns text">
    <p:spTree>
      <p:nvGrpSpPr>
        <p:cNvPr id="1" name="Shape 44"/>
        <p:cNvGrpSpPr/>
        <p:nvPr/>
      </p:nvGrpSpPr>
      <p:grpSpPr>
        <a:xfrm>
          <a:off x="0" y="0"/>
          <a:ext cx="0" cy="0"/>
          <a:chOff x="0" y="0"/>
          <a:chExt cx="0" cy="0"/>
        </a:xfrm>
      </p:grpSpPr>
      <p:sp>
        <p:nvSpPr>
          <p:cNvPr id="45" name="Google Shape;45;p25"/>
          <p:cNvSpPr txBox="1">
            <a:spLocks noGrp="1"/>
          </p:cNvSpPr>
          <p:nvPr>
            <p:ph type="body" idx="1"/>
          </p:nvPr>
        </p:nvSpPr>
        <p:spPr>
          <a:xfrm>
            <a:off x="465138" y="2276872"/>
            <a:ext cx="3890066" cy="3609128"/>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25"/>
          <p:cNvSpPr txBox="1">
            <a:spLocks noGrp="1"/>
          </p:cNvSpPr>
          <p:nvPr>
            <p:ph type="body" idx="2"/>
          </p:nvPr>
        </p:nvSpPr>
        <p:spPr>
          <a:xfrm>
            <a:off x="4621089" y="2276872"/>
            <a:ext cx="3890066" cy="3609128"/>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5"/>
          <p:cNvSpPr txBox="1">
            <a:spLocks noGrp="1"/>
          </p:cNvSpPr>
          <p:nvPr>
            <p:ph type="body" idx="3"/>
          </p:nvPr>
        </p:nvSpPr>
        <p:spPr>
          <a:xfrm>
            <a:off x="4618810" y="1412776"/>
            <a:ext cx="3892345" cy="710664"/>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cap="none">
                <a:solidFill>
                  <a:srgbClr val="456172"/>
                </a:solidFill>
                <a:latin typeface="Calibri"/>
                <a:ea typeface="Calibri"/>
                <a:cs typeface="Calibri"/>
                <a:sym typeface="Calibri"/>
              </a:defRPr>
            </a:lvl1pPr>
            <a:lvl2pPr marL="914400" lvl="1" indent="-342900" algn="l">
              <a:spcBef>
                <a:spcPts val="6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25"/>
          <p:cNvSpPr txBox="1">
            <a:spLocks noGrp="1"/>
          </p:cNvSpPr>
          <p:nvPr>
            <p:ph type="body" idx="4"/>
          </p:nvPr>
        </p:nvSpPr>
        <p:spPr>
          <a:xfrm>
            <a:off x="468313" y="1412776"/>
            <a:ext cx="3892345" cy="710664"/>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cap="none">
                <a:solidFill>
                  <a:srgbClr val="456172"/>
                </a:solidFill>
                <a:latin typeface="Calibri"/>
                <a:ea typeface="Calibri"/>
                <a:cs typeface="Calibri"/>
                <a:sym typeface="Calibri"/>
              </a:defRPr>
            </a:lvl1pPr>
            <a:lvl2pPr marL="914400" lvl="1" indent="-342900" algn="l">
              <a:spcBef>
                <a:spcPts val="6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2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chemeClr val="dk2"/>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1" name="Google Shape;51;p25"/>
          <p:cNvSpPr txBox="1">
            <a:spLocks noGrp="1"/>
          </p:cNvSpPr>
          <p:nvPr>
            <p:ph type="body" idx="5"/>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26"/>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26"/>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chemeClr val="dk2"/>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body" idx="1"/>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End slide deck">
  <p:cSld name="End slide deck">
    <p:spTree>
      <p:nvGrpSpPr>
        <p:cNvPr id="1" name="Shape 56"/>
        <p:cNvGrpSpPr/>
        <p:nvPr/>
      </p:nvGrpSpPr>
      <p:grpSpPr>
        <a:xfrm>
          <a:off x="0" y="0"/>
          <a:ext cx="0" cy="0"/>
          <a:chOff x="0" y="0"/>
          <a:chExt cx="0" cy="0"/>
        </a:xfrm>
      </p:grpSpPr>
      <p:pic>
        <p:nvPicPr>
          <p:cNvPr id="57" name="Google Shape;57;p27" descr="A necklace with a black background&#10;&#10;Description automatically generated"/>
          <p:cNvPicPr preferRelativeResize="0"/>
          <p:nvPr/>
        </p:nvPicPr>
        <p:blipFill rotWithShape="1">
          <a:blip r:embed="rId2">
            <a:alphaModFix/>
          </a:blip>
          <a:srcRect/>
          <a:stretch/>
        </p:blipFill>
        <p:spPr>
          <a:xfrm>
            <a:off x="1979712" y="0"/>
            <a:ext cx="7164288" cy="6858000"/>
          </a:xfrm>
          <a:prstGeom prst="rect">
            <a:avLst/>
          </a:prstGeom>
          <a:noFill/>
          <a:ln>
            <a:noFill/>
          </a:ln>
        </p:spPr>
      </p:pic>
      <p:sp>
        <p:nvSpPr>
          <p:cNvPr id="58" name="Google Shape;58;p27"/>
          <p:cNvSpPr txBox="1"/>
          <p:nvPr/>
        </p:nvSpPr>
        <p:spPr>
          <a:xfrm>
            <a:off x="323528" y="4587992"/>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800"/>
              <a:buFont typeface="Calibri"/>
              <a:buNone/>
            </a:pPr>
            <a:r>
              <a:rPr lang="en-GB" sz="1800" b="1" i="0">
                <a:solidFill>
                  <a:schemeClr val="accent1"/>
                </a:solidFill>
                <a:latin typeface="Calibri"/>
                <a:ea typeface="Calibri"/>
                <a:cs typeface="Calibri"/>
                <a:sym typeface="Calibri"/>
              </a:rPr>
              <a:t>Dr. Antoine Lacombe </a:t>
            </a:r>
            <a:r>
              <a:rPr lang="en-GB" sz="1400" b="1" i="0">
                <a:solidFill>
                  <a:schemeClr val="accent1"/>
                </a:solidFill>
                <a:latin typeface="Calibri"/>
                <a:ea typeface="Calibri"/>
                <a:cs typeface="Calibri"/>
                <a:sym typeface="Calibri"/>
              </a:rPr>
              <a:t>Pharm D, MBA</a:t>
            </a:r>
            <a:endParaRPr sz="1400" b="0" i="0" u="sng" strike="noStrike" cap="none">
              <a:solidFill>
                <a:schemeClr val="accent1"/>
              </a:solidFill>
              <a:latin typeface="Calibri"/>
              <a:ea typeface="Calibri"/>
              <a:cs typeface="Calibri"/>
              <a:sym typeface="Calibri"/>
            </a:endParaRPr>
          </a:p>
        </p:txBody>
      </p:sp>
      <p:sp>
        <p:nvSpPr>
          <p:cNvPr id="59" name="Google Shape;59;p27"/>
          <p:cNvSpPr txBox="1"/>
          <p:nvPr/>
        </p:nvSpPr>
        <p:spPr>
          <a:xfrm>
            <a:off x="787828" y="4997673"/>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+41 79 529 42 79</a:t>
            </a:r>
            <a:endParaRPr sz="1800" b="0" i="0" u="sng" strike="noStrike" cap="none">
              <a:solidFill>
                <a:srgbClr val="5D8298"/>
              </a:solidFill>
              <a:latin typeface="Calibri"/>
              <a:ea typeface="Calibri"/>
              <a:cs typeface="Calibri"/>
              <a:sym typeface="Calibri"/>
            </a:endParaRPr>
          </a:p>
        </p:txBody>
      </p:sp>
      <p:sp>
        <p:nvSpPr>
          <p:cNvPr id="60" name="Google Shape;60;p27"/>
          <p:cNvSpPr txBox="1"/>
          <p:nvPr/>
        </p:nvSpPr>
        <p:spPr>
          <a:xfrm>
            <a:off x="787828" y="5440904"/>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antoine.lacombe@cor2ed.com</a:t>
            </a:r>
            <a:endParaRPr sz="1800" b="0" i="0" u="sng" strike="noStrike" cap="none">
              <a:solidFill>
                <a:srgbClr val="5D8298"/>
              </a:solidFill>
              <a:latin typeface="Calibri"/>
              <a:ea typeface="Calibri"/>
              <a:cs typeface="Calibri"/>
              <a:sym typeface="Calibri"/>
            </a:endParaRPr>
          </a:p>
        </p:txBody>
      </p:sp>
      <p:sp>
        <p:nvSpPr>
          <p:cNvPr id="61" name="Google Shape;61;p27"/>
          <p:cNvSpPr txBox="1"/>
          <p:nvPr/>
        </p:nvSpPr>
        <p:spPr>
          <a:xfrm>
            <a:off x="348739" y="1758502"/>
            <a:ext cx="4797678" cy="10305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THE CONNECTS</a:t>
            </a:r>
            <a:endParaRPr/>
          </a:p>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Bodenackerstrasse 17</a:t>
            </a:r>
            <a:endParaRPr/>
          </a:p>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4103 Bottmingen </a:t>
            </a:r>
            <a:endParaRPr/>
          </a:p>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SWITZERLAND</a:t>
            </a:r>
            <a:endParaRPr/>
          </a:p>
        </p:txBody>
      </p:sp>
      <p:sp>
        <p:nvSpPr>
          <p:cNvPr id="62" name="Google Shape;62;p27"/>
          <p:cNvSpPr txBox="1"/>
          <p:nvPr/>
        </p:nvSpPr>
        <p:spPr>
          <a:xfrm>
            <a:off x="2051720" y="6322958"/>
            <a:ext cx="6959903" cy="1282506"/>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800"/>
              <a:buFont typeface="Calibri"/>
              <a:buNone/>
            </a:pPr>
            <a:r>
              <a:rPr lang="en-GB" sz="1800" b="1" i="0">
                <a:solidFill>
                  <a:schemeClr val="accent1"/>
                </a:solidFill>
                <a:latin typeface="Calibri"/>
                <a:ea typeface="Calibri"/>
                <a:cs typeface="Calibri"/>
                <a:sym typeface="Calibri"/>
              </a:rPr>
              <a:t>Heading to the heart of Independent Medical Education Since 2012</a:t>
            </a:r>
            <a:endParaRPr sz="1800" b="1" i="0" u="sng" strike="noStrike" cap="none">
              <a:solidFill>
                <a:schemeClr val="accent1"/>
              </a:solidFill>
              <a:latin typeface="Calibri"/>
              <a:ea typeface="Calibri"/>
              <a:cs typeface="Calibri"/>
              <a:sym typeface="Calibri"/>
            </a:endParaRPr>
          </a:p>
        </p:txBody>
      </p:sp>
      <p:sp>
        <p:nvSpPr>
          <p:cNvPr id="63" name="Google Shape;63;p27"/>
          <p:cNvSpPr txBox="1"/>
          <p:nvPr/>
        </p:nvSpPr>
        <p:spPr>
          <a:xfrm>
            <a:off x="323528" y="2942991"/>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800"/>
              <a:buFont typeface="Calibri"/>
              <a:buNone/>
            </a:pPr>
            <a:r>
              <a:rPr lang="en-GB" sz="1800" b="1" i="0">
                <a:solidFill>
                  <a:schemeClr val="accent1"/>
                </a:solidFill>
                <a:latin typeface="Calibri"/>
                <a:ea typeface="Calibri"/>
                <a:cs typeface="Calibri"/>
                <a:sym typeface="Calibri"/>
              </a:rPr>
              <a:t>Dr. Froukje Sosef </a:t>
            </a:r>
            <a:r>
              <a:rPr lang="en-GB" sz="1400" b="1" i="0">
                <a:solidFill>
                  <a:schemeClr val="accent1"/>
                </a:solidFill>
                <a:latin typeface="Calibri"/>
                <a:ea typeface="Calibri"/>
                <a:cs typeface="Calibri"/>
                <a:sym typeface="Calibri"/>
              </a:rPr>
              <a:t>MD</a:t>
            </a:r>
            <a:endParaRPr sz="1400" b="0" i="0" u="sng" strike="noStrike" cap="none">
              <a:solidFill>
                <a:schemeClr val="accent1"/>
              </a:solidFill>
              <a:latin typeface="Calibri"/>
              <a:ea typeface="Calibri"/>
              <a:cs typeface="Calibri"/>
              <a:sym typeface="Calibri"/>
            </a:endParaRPr>
          </a:p>
        </p:txBody>
      </p:sp>
      <p:sp>
        <p:nvSpPr>
          <p:cNvPr id="64" name="Google Shape;64;p27"/>
          <p:cNvSpPr txBox="1"/>
          <p:nvPr/>
        </p:nvSpPr>
        <p:spPr>
          <a:xfrm>
            <a:off x="787828" y="3352672"/>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+31 6 2324 3636</a:t>
            </a:r>
            <a:endParaRPr sz="1800" b="0" i="0" u="sng" strike="noStrike" cap="none">
              <a:solidFill>
                <a:srgbClr val="5D8298"/>
              </a:solidFill>
              <a:latin typeface="Calibri"/>
              <a:ea typeface="Calibri"/>
              <a:cs typeface="Calibri"/>
              <a:sym typeface="Calibri"/>
            </a:endParaRPr>
          </a:p>
        </p:txBody>
      </p:sp>
      <p:sp>
        <p:nvSpPr>
          <p:cNvPr id="65" name="Google Shape;65;p27"/>
          <p:cNvSpPr txBox="1"/>
          <p:nvPr/>
        </p:nvSpPr>
        <p:spPr>
          <a:xfrm>
            <a:off x="787828" y="3795903"/>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froukje.sosef@cor2ed.com</a:t>
            </a:r>
            <a:endParaRPr sz="1800" b="0" i="0" u="sng" strike="noStrike" cap="none">
              <a:solidFill>
                <a:srgbClr val="5D8298"/>
              </a:solidFill>
              <a:latin typeface="Calibri"/>
              <a:ea typeface="Calibri"/>
              <a:cs typeface="Calibri"/>
              <a:sym typeface="Calibri"/>
            </a:endParaRPr>
          </a:p>
        </p:txBody>
      </p:sp>
      <p:grpSp>
        <p:nvGrpSpPr>
          <p:cNvPr id="66" name="Google Shape;66;p27"/>
          <p:cNvGrpSpPr/>
          <p:nvPr/>
        </p:nvGrpSpPr>
        <p:grpSpPr>
          <a:xfrm>
            <a:off x="418902" y="3378306"/>
            <a:ext cx="356400" cy="356400"/>
            <a:chOff x="761970" y="3386221"/>
            <a:chExt cx="356400" cy="356400"/>
          </a:xfrm>
        </p:grpSpPr>
        <p:sp>
          <p:nvSpPr>
            <p:cNvPr id="67" name="Google Shape;67;p27"/>
            <p:cNvSpPr/>
            <p:nvPr/>
          </p:nvSpPr>
          <p:spPr>
            <a:xfrm>
              <a:off x="761970" y="3386221"/>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 name="Google Shape;68;p27"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69" name="Google Shape;69;p27"/>
          <p:cNvSpPr/>
          <p:nvPr/>
        </p:nvSpPr>
        <p:spPr>
          <a:xfrm>
            <a:off x="417732" y="3810727"/>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 name="Google Shape;70;p27" descr="Envelope"/>
          <p:cNvPicPr preferRelativeResize="0"/>
          <p:nvPr/>
        </p:nvPicPr>
        <p:blipFill rotWithShape="1">
          <a:blip r:embed="rId4">
            <a:alphaModFix/>
          </a:blip>
          <a:srcRect/>
          <a:stretch/>
        </p:blipFill>
        <p:spPr>
          <a:xfrm>
            <a:off x="475066" y="3867430"/>
            <a:ext cx="239704" cy="239704"/>
          </a:xfrm>
          <a:prstGeom prst="rect">
            <a:avLst/>
          </a:prstGeom>
          <a:noFill/>
          <a:ln>
            <a:noFill/>
          </a:ln>
        </p:spPr>
      </p:pic>
      <p:grpSp>
        <p:nvGrpSpPr>
          <p:cNvPr id="71" name="Google Shape;71;p27"/>
          <p:cNvGrpSpPr/>
          <p:nvPr/>
        </p:nvGrpSpPr>
        <p:grpSpPr>
          <a:xfrm>
            <a:off x="423995" y="5024095"/>
            <a:ext cx="356400" cy="356400"/>
            <a:chOff x="761970" y="3386221"/>
            <a:chExt cx="356400" cy="356400"/>
          </a:xfrm>
        </p:grpSpPr>
        <p:sp>
          <p:nvSpPr>
            <p:cNvPr id="72" name="Google Shape;72;p27"/>
            <p:cNvSpPr/>
            <p:nvPr/>
          </p:nvSpPr>
          <p:spPr>
            <a:xfrm>
              <a:off x="761970" y="3386221"/>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3" name="Google Shape;73;p27"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74" name="Google Shape;74;p27"/>
          <p:cNvSpPr/>
          <p:nvPr/>
        </p:nvSpPr>
        <p:spPr>
          <a:xfrm>
            <a:off x="422825" y="5456516"/>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5" name="Google Shape;75;p27" descr="Envelope"/>
          <p:cNvPicPr preferRelativeResize="0"/>
          <p:nvPr/>
        </p:nvPicPr>
        <p:blipFill rotWithShape="1">
          <a:blip r:embed="rId4">
            <a:alphaModFix/>
          </a:blip>
          <a:srcRect/>
          <a:stretch/>
        </p:blipFill>
        <p:spPr>
          <a:xfrm>
            <a:off x="482343" y="5512255"/>
            <a:ext cx="239704" cy="239704"/>
          </a:xfrm>
          <a:prstGeom prst="rect">
            <a:avLst/>
          </a:prstGeom>
          <a:noFill/>
          <a:ln>
            <a:noFill/>
          </a:ln>
        </p:spPr>
      </p:pic>
      <p:pic>
        <p:nvPicPr>
          <p:cNvPr id="76" name="Google Shape;76;p27"/>
          <p:cNvPicPr preferRelativeResize="0"/>
          <p:nvPr/>
        </p:nvPicPr>
        <p:blipFill rotWithShape="1">
          <a:blip r:embed="rId5">
            <a:alphaModFix/>
          </a:blip>
          <a:srcRect/>
          <a:stretch/>
        </p:blipFill>
        <p:spPr>
          <a:xfrm>
            <a:off x="370959" y="423731"/>
            <a:ext cx="2328833" cy="1224490"/>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mp; sub separator pale">
  <p:cSld name="Title &amp; sub separator pale">
    <p:bg>
      <p:bgPr>
        <a:solidFill>
          <a:srgbClr val="DDE6EA"/>
        </a:solidFill>
        <a:effectLst/>
      </p:bgPr>
    </p:bg>
    <p:spTree>
      <p:nvGrpSpPr>
        <p:cNvPr id="1" name="Shape 77"/>
        <p:cNvGrpSpPr/>
        <p:nvPr/>
      </p:nvGrpSpPr>
      <p:grpSpPr>
        <a:xfrm>
          <a:off x="0" y="0"/>
          <a:ext cx="0" cy="0"/>
          <a:chOff x="0" y="0"/>
          <a:chExt cx="0" cy="0"/>
        </a:xfrm>
      </p:grpSpPr>
      <p:sp>
        <p:nvSpPr>
          <p:cNvPr id="78" name="Google Shape;78;p28">
            <a:hlinkClick r:id="rId2"/>
          </p:cNvPr>
          <p:cNvSpPr/>
          <p:nvPr/>
        </p:nvSpPr>
        <p:spPr>
          <a:xfrm>
            <a:off x="430677" y="1608810"/>
            <a:ext cx="504000" cy="504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28">
            <a:hlinkClick r:id="rId3"/>
          </p:cNvPr>
          <p:cNvSpPr/>
          <p:nvPr/>
        </p:nvSpPr>
        <p:spPr>
          <a:xfrm>
            <a:off x="1040691" y="851073"/>
            <a:ext cx="576000" cy="57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28">
            <a:hlinkClick r:id="rId4"/>
          </p:cNvPr>
          <p:cNvSpPr/>
          <p:nvPr/>
        </p:nvSpPr>
        <p:spPr>
          <a:xfrm>
            <a:off x="1971963" y="580035"/>
            <a:ext cx="648000" cy="648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28"/>
          <p:cNvSpPr/>
          <p:nvPr/>
        </p:nvSpPr>
        <p:spPr>
          <a:xfrm>
            <a:off x="7846524" y="4159830"/>
            <a:ext cx="504000" cy="504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8">
            <a:hlinkClick r:id="rId5"/>
          </p:cNvPr>
          <p:cNvSpPr/>
          <p:nvPr/>
        </p:nvSpPr>
        <p:spPr>
          <a:xfrm>
            <a:off x="3441500" y="1618821"/>
            <a:ext cx="792000" cy="792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28"/>
          <p:cNvSpPr/>
          <p:nvPr/>
        </p:nvSpPr>
        <p:spPr>
          <a:xfrm>
            <a:off x="4711123" y="4159830"/>
            <a:ext cx="792000" cy="792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8"/>
          <p:cNvSpPr/>
          <p:nvPr/>
        </p:nvSpPr>
        <p:spPr>
          <a:xfrm>
            <a:off x="5436176" y="4744924"/>
            <a:ext cx="720000" cy="72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28"/>
          <p:cNvSpPr/>
          <p:nvPr/>
        </p:nvSpPr>
        <p:spPr>
          <a:xfrm>
            <a:off x="6331332" y="5113606"/>
            <a:ext cx="648000" cy="648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28">
            <a:hlinkClick r:id="rId6"/>
          </p:cNvPr>
          <p:cNvSpPr/>
          <p:nvPr/>
        </p:nvSpPr>
        <p:spPr>
          <a:xfrm>
            <a:off x="7154489" y="4709809"/>
            <a:ext cx="576000" cy="576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28"/>
          <p:cNvSpPr/>
          <p:nvPr/>
        </p:nvSpPr>
        <p:spPr>
          <a:xfrm>
            <a:off x="2869384" y="851073"/>
            <a:ext cx="720000" cy="72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28"/>
          <p:cNvSpPr txBox="1">
            <a:spLocks noGrp="1"/>
          </p:cNvSpPr>
          <p:nvPr>
            <p:ph type="title"/>
          </p:nvPr>
        </p:nvSpPr>
        <p:spPr>
          <a:xfrm>
            <a:off x="457200" y="274638"/>
            <a:ext cx="8229600" cy="4162474"/>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rgbClr val="456172"/>
              </a:buClr>
              <a:buSzPts val="4000"/>
              <a:buFont typeface="Calibri"/>
              <a:buNone/>
              <a:defRPr sz="4000">
                <a:solidFill>
                  <a:srgbClr val="45617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8"/>
          <p:cNvSpPr txBox="1">
            <a:spLocks noGrp="1"/>
          </p:cNvSpPr>
          <p:nvPr>
            <p:ph type="subTitle" idx="1"/>
          </p:nvPr>
        </p:nvSpPr>
        <p:spPr>
          <a:xfrm>
            <a:off x="457200" y="4653136"/>
            <a:ext cx="8229600" cy="1655762"/>
          </a:xfrm>
          <a:prstGeom prst="rect">
            <a:avLst/>
          </a:prstGeom>
          <a:noFill/>
          <a:ln>
            <a:noFill/>
          </a:ln>
        </p:spPr>
        <p:txBody>
          <a:bodyPr spcFirstLastPara="1" wrap="square" lIns="0" tIns="0" rIns="0" bIns="0" anchor="t" anchorCtr="0">
            <a:normAutofit/>
          </a:bodyPr>
          <a:lstStyle>
            <a:lvl1pPr lvl="0" algn="ctr">
              <a:spcBef>
                <a:spcPts val="1200"/>
              </a:spcBef>
              <a:spcAft>
                <a:spcPts val="0"/>
              </a:spcAft>
              <a:buSzPts val="3200"/>
              <a:buNone/>
              <a:defRPr sz="3200">
                <a:solidFill>
                  <a:srgbClr val="456172"/>
                </a:solidFill>
                <a:latin typeface="Calibri"/>
                <a:ea typeface="Calibri"/>
                <a:cs typeface="Calibri"/>
                <a:sym typeface="Calibri"/>
              </a:defRPr>
            </a:lvl1pPr>
            <a:lvl2pPr lvl="1" algn="l">
              <a:spcBef>
                <a:spcPts val="600"/>
              </a:spcBef>
              <a:spcAft>
                <a:spcPts val="0"/>
              </a:spcAft>
              <a:buSzPts val="1800"/>
              <a:buChar char="–"/>
              <a:defRPr/>
            </a:lvl2pPr>
            <a:lvl3pPr lvl="2" algn="l">
              <a:spcBef>
                <a:spcPts val="400"/>
              </a:spcBef>
              <a:spcAft>
                <a:spcPts val="0"/>
              </a:spcAft>
              <a:buSzPts val="1800"/>
              <a:buChar char="•"/>
              <a:defRPr/>
            </a:lvl3pPr>
            <a:lvl4pPr lvl="3" algn="l">
              <a:spcBef>
                <a:spcPts val="0"/>
              </a:spcBef>
              <a:spcAft>
                <a:spcPts val="0"/>
              </a:spcAft>
              <a:buSzPts val="1800"/>
              <a:buChar char="•"/>
              <a:defRPr/>
            </a:lvl4pPr>
            <a:lvl5pPr lvl="4" algn="l">
              <a:spcBef>
                <a:spcPts val="0"/>
              </a:spcBef>
              <a:spcAft>
                <a:spcPts val="0"/>
              </a:spcAft>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90" name="Google Shape;90;p28"/>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2"/>
              </a:buClr>
              <a:buSzPts val="2800"/>
              <a:buFont typeface="Calibri"/>
              <a:buNone/>
              <a:defRPr sz="28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64400" y="1425600"/>
            <a:ext cx="8222400" cy="4460400"/>
          </a:xfrm>
          <a:prstGeom prst="rect">
            <a:avLst/>
          </a:prstGeom>
          <a:noFill/>
          <a:ln>
            <a:noFill/>
          </a:ln>
        </p:spPr>
        <p:txBody>
          <a:bodyPr spcFirstLastPara="1" wrap="square" lIns="0" tIns="0" rIns="0" bIns="0" anchor="t" anchorCtr="0">
            <a:normAutofit/>
          </a:bodyPr>
          <a:lstStyle>
            <a:lvl1pPr marL="457200" marR="0" lvl="0" indent="-355600" algn="l" rtl="0">
              <a:spcBef>
                <a:spcPts val="1200"/>
              </a:spcBef>
              <a:spcAft>
                <a:spcPts val="0"/>
              </a:spcAft>
              <a:buClr>
                <a:srgbClr val="456172"/>
              </a:buClr>
              <a:buSzPts val="2000"/>
              <a:buFont typeface="Arial"/>
              <a:buChar char="•"/>
              <a:defRPr sz="20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56172"/>
              </a:buClr>
              <a:buSzPts val="1800"/>
              <a:buFont typeface="Merriweather Sans"/>
              <a:buChar char="–"/>
              <a:defRPr sz="1800" b="0" i="0" u="none" strike="noStrike" cap="none">
                <a:solidFill>
                  <a:schemeClr val="dk2"/>
                </a:solidFill>
                <a:latin typeface="Calibri"/>
                <a:ea typeface="Calibri"/>
                <a:cs typeface="Calibri"/>
                <a:sym typeface="Calibri"/>
              </a:defRPr>
            </a:lvl2pPr>
            <a:lvl3pPr marL="1371600" marR="0" lvl="2" indent="-330200" algn="l" rtl="0">
              <a:spcBef>
                <a:spcPts val="400"/>
              </a:spcBef>
              <a:spcAft>
                <a:spcPts val="0"/>
              </a:spcAft>
              <a:buClr>
                <a:srgbClr val="456172"/>
              </a:buClr>
              <a:buSzPts val="1600"/>
              <a:buFont typeface="Arial"/>
              <a:buChar char="•"/>
              <a:defRPr sz="1600" b="0" i="0" u="none" strike="noStrike" cap="none">
                <a:solidFill>
                  <a:schemeClr val="dk2"/>
                </a:solidFill>
                <a:latin typeface="Calibri"/>
                <a:ea typeface="Calibri"/>
                <a:cs typeface="Calibri"/>
                <a:sym typeface="Calibri"/>
              </a:defRPr>
            </a:lvl3pPr>
            <a:lvl4pPr marL="1828800" marR="0" lvl="3" indent="-330200" algn="l" rtl="0">
              <a:spcBef>
                <a:spcPts val="0"/>
              </a:spcBef>
              <a:spcAft>
                <a:spcPts val="0"/>
              </a:spcAft>
              <a:buClr>
                <a:srgbClr val="456172"/>
              </a:buClr>
              <a:buSzPts val="1600"/>
              <a:buFont typeface="Arial"/>
              <a:buChar char="•"/>
              <a:defRPr sz="1600" b="0" i="0" u="none" strike="noStrike" cap="none">
                <a:solidFill>
                  <a:schemeClr val="dk2"/>
                </a:solidFill>
                <a:latin typeface="Calibri"/>
                <a:ea typeface="Calibri"/>
                <a:cs typeface="Calibri"/>
                <a:sym typeface="Calibri"/>
              </a:defRPr>
            </a:lvl4pPr>
            <a:lvl5pPr marL="2286000" marR="0" lvl="4" indent="-330200" algn="l" rtl="0">
              <a:spcBef>
                <a:spcPts val="0"/>
              </a:spcBef>
              <a:spcAft>
                <a:spcPts val="0"/>
              </a:spcAft>
              <a:buClr>
                <a:srgbClr val="456172"/>
              </a:buClr>
              <a:buSzPts val="1600"/>
              <a:buFont typeface="Arial"/>
              <a:buChar char="•"/>
              <a:defRPr sz="16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sldNum" idx="12"/>
          </p:nvPr>
        </p:nvSpPr>
        <p:spPr>
          <a:xfrm>
            <a:off x="8100392" y="6356350"/>
            <a:ext cx="586408"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rgbClr val="5D8298"/>
                </a:solidFill>
                <a:latin typeface="Calibri"/>
                <a:ea typeface="Calibri"/>
                <a:cs typeface="Calibri"/>
                <a:sym typeface="Calibri"/>
              </a:defRPr>
            </a:lvl1pPr>
            <a:lvl2pPr marL="0" marR="0" lvl="1" indent="0" algn="r" rtl="0">
              <a:spcBef>
                <a:spcPts val="0"/>
              </a:spcBef>
              <a:buNone/>
              <a:defRPr sz="1100" b="0" i="0" u="none" strike="noStrike" cap="none">
                <a:solidFill>
                  <a:srgbClr val="5D8298"/>
                </a:solidFill>
                <a:latin typeface="Calibri"/>
                <a:ea typeface="Calibri"/>
                <a:cs typeface="Calibri"/>
                <a:sym typeface="Calibri"/>
              </a:defRPr>
            </a:lvl2pPr>
            <a:lvl3pPr marL="0" marR="0" lvl="2" indent="0" algn="r" rtl="0">
              <a:spcBef>
                <a:spcPts val="0"/>
              </a:spcBef>
              <a:buNone/>
              <a:defRPr sz="1100" b="0" i="0" u="none" strike="noStrike" cap="none">
                <a:solidFill>
                  <a:srgbClr val="5D8298"/>
                </a:solidFill>
                <a:latin typeface="Calibri"/>
                <a:ea typeface="Calibri"/>
                <a:cs typeface="Calibri"/>
                <a:sym typeface="Calibri"/>
              </a:defRPr>
            </a:lvl3pPr>
            <a:lvl4pPr marL="0" marR="0" lvl="3" indent="0" algn="r" rtl="0">
              <a:spcBef>
                <a:spcPts val="0"/>
              </a:spcBef>
              <a:buNone/>
              <a:defRPr sz="1100" b="0" i="0" u="none" strike="noStrike" cap="none">
                <a:solidFill>
                  <a:srgbClr val="5D8298"/>
                </a:solidFill>
                <a:latin typeface="Calibri"/>
                <a:ea typeface="Calibri"/>
                <a:cs typeface="Calibri"/>
                <a:sym typeface="Calibri"/>
              </a:defRPr>
            </a:lvl4pPr>
            <a:lvl5pPr marL="0" marR="0" lvl="4" indent="0" algn="r" rtl="0">
              <a:spcBef>
                <a:spcPts val="0"/>
              </a:spcBef>
              <a:buNone/>
              <a:defRPr sz="1100" b="0" i="0" u="none" strike="noStrike" cap="none">
                <a:solidFill>
                  <a:srgbClr val="5D8298"/>
                </a:solidFill>
                <a:latin typeface="Calibri"/>
                <a:ea typeface="Calibri"/>
                <a:cs typeface="Calibri"/>
                <a:sym typeface="Calibri"/>
              </a:defRPr>
            </a:lvl5pPr>
            <a:lvl6pPr marL="0" marR="0" lvl="5" indent="0" algn="r" rtl="0">
              <a:spcBef>
                <a:spcPts val="0"/>
              </a:spcBef>
              <a:buNone/>
              <a:defRPr sz="1100" b="0" i="0" u="none" strike="noStrike" cap="none">
                <a:solidFill>
                  <a:srgbClr val="5D8298"/>
                </a:solidFill>
                <a:latin typeface="Calibri"/>
                <a:ea typeface="Calibri"/>
                <a:cs typeface="Calibri"/>
                <a:sym typeface="Calibri"/>
              </a:defRPr>
            </a:lvl6pPr>
            <a:lvl7pPr marL="0" marR="0" lvl="6" indent="0" algn="r" rtl="0">
              <a:spcBef>
                <a:spcPts val="0"/>
              </a:spcBef>
              <a:buNone/>
              <a:defRPr sz="1100" b="0" i="0" u="none" strike="noStrike" cap="none">
                <a:solidFill>
                  <a:srgbClr val="5D8298"/>
                </a:solidFill>
                <a:latin typeface="Calibri"/>
                <a:ea typeface="Calibri"/>
                <a:cs typeface="Calibri"/>
                <a:sym typeface="Calibri"/>
              </a:defRPr>
            </a:lvl7pPr>
            <a:lvl8pPr marL="0" marR="0" lvl="7" indent="0" algn="r" rtl="0">
              <a:spcBef>
                <a:spcPts val="0"/>
              </a:spcBef>
              <a:buNone/>
              <a:defRPr sz="1100" b="0" i="0" u="none" strike="noStrike" cap="none">
                <a:solidFill>
                  <a:srgbClr val="5D8298"/>
                </a:solidFill>
                <a:latin typeface="Calibri"/>
                <a:ea typeface="Calibri"/>
                <a:cs typeface="Calibri"/>
                <a:sym typeface="Calibri"/>
              </a:defRPr>
            </a:lvl8pPr>
            <a:lvl9pPr marL="0" marR="0" lvl="8" indent="0" algn="r" rtl="0">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3" name="Google Shape;13;p19"/>
          <p:cNvCxnSpPr/>
          <p:nvPr/>
        </p:nvCxnSpPr>
        <p:spPr>
          <a:xfrm>
            <a:off x="465911" y="6126163"/>
            <a:ext cx="8229600" cy="0"/>
          </a:xfrm>
          <a:prstGeom prst="straightConnector1">
            <a:avLst/>
          </a:prstGeom>
          <a:noFill/>
          <a:ln w="25400" cap="flat" cmpd="sng">
            <a:solidFill>
              <a:srgbClr val="456172"/>
            </a:solidFill>
            <a:prstDash val="solid"/>
            <a:round/>
            <a:headEnd type="none" w="sm" len="sm"/>
            <a:tailEnd type="none" w="sm" len="sm"/>
          </a:ln>
        </p:spPr>
      </p:cxnSp>
      <p:pic>
        <p:nvPicPr>
          <p:cNvPr id="14" name="Google Shape;14;p19"/>
          <p:cNvPicPr preferRelativeResize="0"/>
          <p:nvPr/>
        </p:nvPicPr>
        <p:blipFill rotWithShape="1">
          <a:blip r:embed="rId15">
            <a:alphaModFix/>
          </a:blip>
          <a:srcRect/>
          <a:stretch/>
        </p:blipFill>
        <p:spPr>
          <a:xfrm>
            <a:off x="7059994" y="145436"/>
            <a:ext cx="1780356" cy="9361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90">
          <p15:clr>
            <a:srgbClr val="F26B43"/>
          </p15:clr>
        </p15:guide>
        <p15:guide id="2" pos="295">
          <p15:clr>
            <a:srgbClr val="F26B43"/>
          </p15:clr>
        </p15:guide>
        <p15:guide id="3" pos="5465">
          <p15:clr>
            <a:srgbClr val="F26B43"/>
          </p15:clr>
        </p15:guide>
        <p15:guide id="4" orient="horz" pos="2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sam.brightwell@cor2ed.com" TargetMode="External"/><Relationship Id="rId7" Type="http://schemas.openxmlformats.org/officeDocument/2006/relationships/hyperlink" Target="https://www.linkedin.com/company/23701925" TargetMode="External"/><Relationship Id="rId12"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vimeo.com/channels/giconnect" TargetMode="External"/><Relationship Id="rId5" Type="http://schemas.openxmlformats.org/officeDocument/2006/relationships/hyperlink" Target="mailto:antoine.lacombe@cor2ed.com" TargetMode="External"/><Relationship Id="rId10" Type="http://schemas.openxmlformats.org/officeDocument/2006/relationships/image" Target="../media/image7.png"/><Relationship Id="rId4" Type="http://schemas.openxmlformats.org/officeDocument/2006/relationships/hyperlink" Target="http://www.theconnects.info/" TargetMode="External"/><Relationship Id="rId9" Type="http://schemas.openxmlformats.org/officeDocument/2006/relationships/hyperlink" Target="https://twitter.com/giconnectinf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0"/>
          <p:cNvSpPr txBox="1">
            <a:spLocks noGrp="1"/>
          </p:cNvSpPr>
          <p:nvPr>
            <p:ph type="body" idx="2"/>
          </p:nvPr>
        </p:nvSpPr>
        <p:spPr>
          <a:xfrm>
            <a:off x="465137" y="1292400"/>
            <a:ext cx="8380548" cy="4719294"/>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Clr>
                <a:schemeClr val="accent1"/>
              </a:buClr>
              <a:buSzPts val="1800"/>
              <a:buChar char="•"/>
            </a:pPr>
            <a:r>
              <a:rPr lang="en-GB" sz="1800" dirty="0"/>
              <a:t>Modulation of </a:t>
            </a:r>
            <a:r>
              <a:rPr lang="en-GB" sz="1800" b="1" dirty="0">
                <a:solidFill>
                  <a:srgbClr val="00B050"/>
                </a:solidFill>
              </a:rPr>
              <a:t>vascular endothelial growth factor (VEGF)–mediated immune suppression</a:t>
            </a:r>
            <a:r>
              <a:rPr lang="en-GB" sz="1800" b="1" dirty="0">
                <a:solidFill>
                  <a:schemeClr val="accent2"/>
                </a:solidFill>
              </a:rPr>
              <a:t> </a:t>
            </a:r>
            <a:r>
              <a:rPr lang="en-GB" sz="1800" dirty="0"/>
              <a:t>via angiogenesis inhibition </a:t>
            </a:r>
            <a:r>
              <a:rPr lang="en-GB" sz="1800" b="1" dirty="0">
                <a:solidFill>
                  <a:srgbClr val="00B050"/>
                </a:solidFill>
              </a:rPr>
              <a:t>may augment the activity of immune checkpoint inhibitors (ICI)</a:t>
            </a:r>
            <a:r>
              <a:rPr lang="en-GB" sz="1800" baseline="30000" dirty="0"/>
              <a:t>1</a:t>
            </a:r>
            <a:endParaRPr dirty="0"/>
          </a:p>
          <a:p>
            <a:pPr marL="288000" lvl="0" indent="-288000" algn="l" rtl="0">
              <a:spcBef>
                <a:spcPts val="1200"/>
              </a:spcBef>
              <a:spcAft>
                <a:spcPts val="0"/>
              </a:spcAft>
              <a:buClr>
                <a:schemeClr val="accent1"/>
              </a:buClr>
              <a:buSzPts val="1800"/>
              <a:buChar char="•"/>
            </a:pPr>
            <a:r>
              <a:rPr lang="en-GB" sz="1800" b="1" dirty="0">
                <a:solidFill>
                  <a:srgbClr val="00B050"/>
                </a:solidFill>
              </a:rPr>
              <a:t>Lenvatinib</a:t>
            </a:r>
            <a:r>
              <a:rPr lang="en-GB" sz="1800" dirty="0"/>
              <a:t> (LEN), a </a:t>
            </a:r>
            <a:r>
              <a:rPr lang="en-GB" sz="1800" dirty="0" err="1"/>
              <a:t>multikinase</a:t>
            </a:r>
            <a:r>
              <a:rPr lang="en-GB" sz="1800" dirty="0"/>
              <a:t> </a:t>
            </a:r>
            <a:r>
              <a:rPr lang="en-GB" sz="1800" b="1" dirty="0">
                <a:solidFill>
                  <a:srgbClr val="00B050"/>
                </a:solidFill>
              </a:rPr>
              <a:t>VEGF receptor inhibitor, plus </a:t>
            </a:r>
            <a:r>
              <a:rPr lang="en-GB" sz="1800" b="1" dirty="0" err="1">
                <a:solidFill>
                  <a:srgbClr val="00B050"/>
                </a:solidFill>
              </a:rPr>
              <a:t>everolimus</a:t>
            </a:r>
            <a:r>
              <a:rPr lang="en-GB" sz="1800" b="1" dirty="0">
                <a:solidFill>
                  <a:srgbClr val="00B050"/>
                </a:solidFill>
              </a:rPr>
              <a:t> is approved for advanced renal cell carcinoma</a:t>
            </a:r>
            <a:r>
              <a:rPr lang="en-GB" sz="1800" dirty="0">
                <a:solidFill>
                  <a:srgbClr val="00B050"/>
                </a:solidFill>
              </a:rPr>
              <a:t> </a:t>
            </a:r>
            <a:r>
              <a:rPr lang="en-GB" sz="1800" dirty="0"/>
              <a:t>(RCC) after one prior anti-angiogenic therapy.</a:t>
            </a:r>
            <a:r>
              <a:rPr lang="en-GB" sz="1800" baseline="30000" dirty="0"/>
              <a:t>2</a:t>
            </a:r>
            <a:r>
              <a:rPr lang="en-GB" sz="1800" dirty="0"/>
              <a:t> </a:t>
            </a:r>
            <a:r>
              <a:rPr lang="en-GB" sz="1800" b="1" dirty="0">
                <a:solidFill>
                  <a:srgbClr val="00B050"/>
                </a:solidFill>
              </a:rPr>
              <a:t>Pembrolizumab</a:t>
            </a:r>
            <a:r>
              <a:rPr lang="en-GB" sz="1800" dirty="0"/>
              <a:t> (PEM), an </a:t>
            </a:r>
            <a:r>
              <a:rPr lang="en-GB" sz="1800" b="1" dirty="0">
                <a:solidFill>
                  <a:srgbClr val="00B050"/>
                </a:solidFill>
              </a:rPr>
              <a:t>anti-PD-1 antibody, plus </a:t>
            </a:r>
            <a:r>
              <a:rPr lang="en-GB" sz="1800" b="1" dirty="0" err="1">
                <a:solidFill>
                  <a:srgbClr val="00B050"/>
                </a:solidFill>
              </a:rPr>
              <a:t>axitinib</a:t>
            </a:r>
            <a:r>
              <a:rPr lang="en-GB" sz="1800" b="1" dirty="0">
                <a:solidFill>
                  <a:srgbClr val="00B050"/>
                </a:solidFill>
              </a:rPr>
              <a:t> is approved as first-line therapy of advanced RCC</a:t>
            </a:r>
            <a:r>
              <a:rPr lang="en-GB" sz="1800" baseline="30000" dirty="0"/>
              <a:t>3</a:t>
            </a:r>
            <a:endParaRPr dirty="0"/>
          </a:p>
          <a:p>
            <a:pPr marL="288000" lvl="0" indent="-288000" algn="l" rtl="0">
              <a:spcBef>
                <a:spcPts val="1200"/>
              </a:spcBef>
              <a:spcAft>
                <a:spcPts val="0"/>
              </a:spcAft>
              <a:buClr>
                <a:schemeClr val="accent1"/>
              </a:buClr>
              <a:buSzPts val="1800"/>
              <a:buChar char="•"/>
            </a:pPr>
            <a:r>
              <a:rPr lang="en-GB" sz="1800" b="1" dirty="0">
                <a:solidFill>
                  <a:srgbClr val="00B050"/>
                </a:solidFill>
              </a:rPr>
              <a:t>Study 111/KEYNOTE-146 </a:t>
            </a:r>
            <a:r>
              <a:rPr lang="en-GB" sz="1800" dirty="0"/>
              <a:t>is a multicentre, open-label, single-arm phase 1b/2 trial evaluating the efficacy and safety of </a:t>
            </a:r>
            <a:r>
              <a:rPr lang="en-GB" sz="1800" b="1" dirty="0">
                <a:solidFill>
                  <a:srgbClr val="00B050"/>
                </a:solidFill>
              </a:rPr>
              <a:t>LEN (20 mg/d) </a:t>
            </a:r>
            <a:r>
              <a:rPr lang="en-GB" sz="1800" dirty="0"/>
              <a:t>in combination with PEM (200 mg intravenously every 3 weeks) in patients with selected solid tumours</a:t>
            </a:r>
            <a:r>
              <a:rPr lang="en-GB" sz="1800" baseline="30000" dirty="0"/>
              <a:t>4</a:t>
            </a:r>
            <a:r>
              <a:rPr lang="en-GB" sz="1800" dirty="0"/>
              <a:t> </a:t>
            </a:r>
            <a:endParaRPr dirty="0"/>
          </a:p>
          <a:p>
            <a:pPr marL="288000" lvl="0" indent="-288000" algn="l" rtl="0">
              <a:spcBef>
                <a:spcPts val="1200"/>
              </a:spcBef>
              <a:spcAft>
                <a:spcPts val="0"/>
              </a:spcAft>
              <a:buClr>
                <a:schemeClr val="accent1"/>
              </a:buClr>
              <a:buSzPts val="1800"/>
              <a:buChar char="•"/>
            </a:pPr>
            <a:r>
              <a:rPr lang="en-GB" sz="1800" b="1" dirty="0">
                <a:solidFill>
                  <a:srgbClr val="00B050"/>
                </a:solidFill>
              </a:rPr>
              <a:t>Results of the expansion cohort (n=104) of </a:t>
            </a:r>
            <a:r>
              <a:rPr lang="en-GB" sz="1800" b="1" dirty="0" err="1">
                <a:solidFill>
                  <a:srgbClr val="00B050"/>
                </a:solidFill>
              </a:rPr>
              <a:t>mccRCC</a:t>
            </a:r>
            <a:r>
              <a:rPr lang="en-GB" sz="1800" b="1" dirty="0">
                <a:solidFill>
                  <a:srgbClr val="00B050"/>
                </a:solidFill>
              </a:rPr>
              <a:t> </a:t>
            </a:r>
            <a:r>
              <a:rPr lang="en-GB" sz="1800" dirty="0"/>
              <a:t>patients from study 111/KEYNOTE-146 who had progressed after ICI therapy are reported</a:t>
            </a:r>
            <a:r>
              <a:rPr lang="en-GB" sz="1800" baseline="30000" dirty="0"/>
              <a:t>4</a:t>
            </a:r>
            <a:endParaRPr dirty="0"/>
          </a:p>
          <a:p>
            <a:pPr marL="576000" lvl="1" indent="-288000" algn="l" rtl="0">
              <a:spcBef>
                <a:spcPts val="600"/>
              </a:spcBef>
              <a:spcAft>
                <a:spcPts val="0"/>
              </a:spcAft>
              <a:buSzPts val="1600"/>
              <a:buChar char="–"/>
            </a:pPr>
            <a:r>
              <a:rPr lang="en-GB" sz="1600" b="1" dirty="0">
                <a:solidFill>
                  <a:srgbClr val="00B050"/>
                </a:solidFill>
              </a:rPr>
              <a:t>Primary endpoint:</a:t>
            </a:r>
            <a:r>
              <a:rPr lang="en-GB" sz="1600" b="1" dirty="0">
                <a:solidFill>
                  <a:schemeClr val="accent2"/>
                </a:solidFill>
              </a:rPr>
              <a:t> </a:t>
            </a:r>
            <a:r>
              <a:rPr lang="en-GB" sz="1600" dirty="0"/>
              <a:t>Objective response rate (ORR) at week 24 by </a:t>
            </a:r>
            <a:r>
              <a:rPr lang="en-GB" sz="1600" dirty="0" err="1"/>
              <a:t>irRECIST</a:t>
            </a:r>
            <a:endParaRPr sz="1600" dirty="0"/>
          </a:p>
          <a:p>
            <a:pPr marL="576000" lvl="1" indent="-288000" algn="l" rtl="0">
              <a:spcBef>
                <a:spcPts val="600"/>
              </a:spcBef>
              <a:spcAft>
                <a:spcPts val="0"/>
              </a:spcAft>
              <a:buSzPts val="1600"/>
              <a:buChar char="–"/>
            </a:pPr>
            <a:r>
              <a:rPr lang="en-GB" sz="1600" b="1" dirty="0">
                <a:solidFill>
                  <a:srgbClr val="00B050"/>
                </a:solidFill>
              </a:rPr>
              <a:t>Secondary endpoints: </a:t>
            </a:r>
            <a:r>
              <a:rPr lang="en-GB" sz="1600" dirty="0"/>
              <a:t>ORR, PFS, OS, safety and tolerability</a:t>
            </a:r>
            <a:endParaRPr dirty="0"/>
          </a:p>
        </p:txBody>
      </p:sp>
      <p:sp>
        <p:nvSpPr>
          <p:cNvPr id="396" name="Google Shape;396;p10"/>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dirty="0"/>
              <a:t>STUDY 111/KEYNOTE-146: BACKGROUND</a:t>
            </a:r>
            <a:endParaRPr dirty="0"/>
          </a:p>
        </p:txBody>
      </p:sp>
      <p:sp>
        <p:nvSpPr>
          <p:cNvPr id="397" name="Google Shape;397;p10"/>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98" name="Google Shape;398;p10"/>
          <p:cNvSpPr txBox="1">
            <a:spLocks noGrp="1"/>
          </p:cNvSpPr>
          <p:nvPr>
            <p:ph type="body" idx="3"/>
          </p:nvPr>
        </p:nvSpPr>
        <p:spPr>
          <a:xfrm>
            <a:off x="465138" y="6165304"/>
            <a:ext cx="7995294" cy="36512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100"/>
              <a:buNone/>
            </a:pPr>
            <a:endParaRPr sz="1100" dirty="0"/>
          </a:p>
          <a:p>
            <a:pPr marL="0" lvl="0" indent="0">
              <a:lnSpc>
                <a:spcPct val="90000"/>
              </a:lnSpc>
              <a:buSzPts val="1100"/>
            </a:pPr>
            <a:r>
              <a:rPr lang="en-GB" sz="1100" dirty="0"/>
              <a:t>ICI, immune checkpoint inhibitor; </a:t>
            </a:r>
            <a:r>
              <a:rPr lang="en-GB" sz="1100" dirty="0" err="1"/>
              <a:t>irRECIST</a:t>
            </a:r>
            <a:r>
              <a:rPr lang="en-GB" sz="1100" dirty="0"/>
              <a:t>, Immune-related Response Evaluation Criteria In Solid Tumours; LEN, Lenvatinib; </a:t>
            </a:r>
            <a:r>
              <a:rPr lang="en-GB" sz="1100" dirty="0" err="1"/>
              <a:t>mccRCC</a:t>
            </a:r>
            <a:r>
              <a:rPr lang="en-GB" sz="1100" dirty="0"/>
              <a:t>, metastatic clear cell renal cell carcinoma; ORR, objective response rate; OS, overall survival; PD-1, programmed cell death protein-1; PEM, pembrolizumab; PFS, progression free survival; VEGF, vascular endothelial growth factor. 1. Taylor M, et al. J Clin Oncol 2020;38:1154-63;  2. Lenvatinib Prescribing Information Feb 2020;  3. Pembrolizumab Prescribing Information Apr 2020;  4. www.</a:t>
            </a:r>
            <a:r>
              <a:rPr lang="en-US" sz="1100" dirty="0"/>
              <a:t>clinicaltrials.gov (NCT02501096)</a:t>
            </a:r>
            <a:endParaRPr sz="1100" dirty="0"/>
          </a:p>
        </p:txBody>
      </p:sp>
      <p:sp>
        <p:nvSpPr>
          <p:cNvPr id="399" name="Google Shape;399;p10"/>
          <p:cNvSpPr txBox="1"/>
          <p:nvPr/>
        </p:nvSpPr>
        <p:spPr>
          <a:xfrm>
            <a:off x="495644" y="690125"/>
            <a:ext cx="4968552" cy="6769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456172"/>
              </a:buClr>
              <a:buSzPts val="2000"/>
              <a:buFont typeface="Arial"/>
              <a:buNone/>
            </a:pPr>
            <a:r>
              <a:rPr lang="en-GB" sz="2000" b="1" i="0">
                <a:solidFill>
                  <a:srgbClr val="456172"/>
                </a:solidFill>
                <a:latin typeface="Calibri"/>
                <a:ea typeface="Calibri"/>
                <a:cs typeface="Calibri"/>
                <a:sym typeface="Calibri"/>
              </a:rPr>
              <a:t>RENAL CELL CARCINOMA COHORT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1"/>
          <p:cNvSpPr txBox="1">
            <a:spLocks noGrp="1"/>
          </p:cNvSpPr>
          <p:nvPr>
            <p:ph type="body" idx="3"/>
          </p:nvPr>
        </p:nvSpPr>
        <p:spPr>
          <a:xfrm>
            <a:off x="495644" y="690125"/>
            <a:ext cx="4968552" cy="676932"/>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RENAL CELL CARCINOMA COHORT</a:t>
            </a:r>
            <a:endParaRPr/>
          </a:p>
        </p:txBody>
      </p:sp>
      <p:sp>
        <p:nvSpPr>
          <p:cNvPr id="405" name="Google Shape;405;p11"/>
          <p:cNvSpPr txBox="1">
            <a:spLocks noGrp="1"/>
          </p:cNvSpPr>
          <p:nvPr>
            <p:ph type="body" idx="4"/>
          </p:nvPr>
        </p:nvSpPr>
        <p:spPr>
          <a:xfrm>
            <a:off x="471222" y="1292804"/>
            <a:ext cx="3892345" cy="393746"/>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dirty="0">
                <a:solidFill>
                  <a:srgbClr val="00B050"/>
                </a:solidFill>
              </a:rPr>
              <a:t>EFFICACY DATA</a:t>
            </a:r>
            <a:endParaRPr dirty="0">
              <a:solidFill>
                <a:srgbClr val="00B050"/>
              </a:solidFill>
            </a:endParaRPr>
          </a:p>
        </p:txBody>
      </p:sp>
      <p:sp>
        <p:nvSpPr>
          <p:cNvPr id="406" name="Google Shape;406;p11"/>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STUDY 111/KEYNOTE-146: RESULTS</a:t>
            </a:r>
            <a:endParaRPr/>
          </a:p>
        </p:txBody>
      </p:sp>
      <p:sp>
        <p:nvSpPr>
          <p:cNvPr id="407" name="Google Shape;407;p11"/>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408" name="Google Shape;408;p11"/>
          <p:cNvSpPr txBox="1">
            <a:spLocks noGrp="1"/>
          </p:cNvSpPr>
          <p:nvPr>
            <p:ph type="body" idx="5"/>
          </p:nvPr>
        </p:nvSpPr>
        <p:spPr>
          <a:xfrm>
            <a:off x="465137" y="6237312"/>
            <a:ext cx="8046017"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endParaRPr dirty="0"/>
          </a:p>
          <a:p>
            <a:pPr marL="0" lvl="0" indent="0">
              <a:spcBef>
                <a:spcPts val="0"/>
              </a:spcBef>
            </a:pPr>
            <a:r>
              <a:rPr lang="en-GB" dirty="0"/>
              <a:t>CI, confidence interval; DOR, duration of response; </a:t>
            </a:r>
            <a:r>
              <a:rPr lang="en-GB" dirty="0" err="1"/>
              <a:t>irRECIST</a:t>
            </a:r>
            <a:r>
              <a:rPr lang="en-GB" dirty="0"/>
              <a:t>, Immune-related Response Evaluation Criteria In Solid Tumours; NR, not reached; ORR, objective response rate; OS, overall survival; PFS, progression free survival; TRAE, treatment related adverse event</a:t>
            </a:r>
            <a:endParaRPr dirty="0"/>
          </a:p>
          <a:p>
            <a:pPr marL="0" lvl="0" indent="0" algn="l" rtl="0">
              <a:spcBef>
                <a:spcPts val="0"/>
              </a:spcBef>
              <a:spcAft>
                <a:spcPts val="0"/>
              </a:spcAft>
              <a:buSzPts val="1200"/>
              <a:buNone/>
            </a:pPr>
            <a:r>
              <a:rPr lang="en-GB" dirty="0"/>
              <a:t>Lee C-H, et al. ASCO 2020. Abstract #5008. Oral Presentation</a:t>
            </a:r>
            <a:endParaRPr dirty="0"/>
          </a:p>
        </p:txBody>
      </p:sp>
      <p:sp>
        <p:nvSpPr>
          <p:cNvPr id="409" name="Google Shape;409;p11"/>
          <p:cNvSpPr txBox="1"/>
          <p:nvPr/>
        </p:nvSpPr>
        <p:spPr>
          <a:xfrm>
            <a:off x="4488145" y="1286287"/>
            <a:ext cx="3892345" cy="39374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456172"/>
              </a:buClr>
              <a:buSzPts val="2000"/>
              <a:buFont typeface="Arial"/>
              <a:buNone/>
            </a:pPr>
            <a:r>
              <a:rPr lang="en-GB" sz="2000" b="1" i="0" cap="none" dirty="0">
                <a:solidFill>
                  <a:srgbClr val="00B050"/>
                </a:solidFill>
                <a:latin typeface="Calibri"/>
                <a:ea typeface="Calibri"/>
                <a:cs typeface="Calibri"/>
                <a:sym typeface="Calibri"/>
              </a:rPr>
              <a:t>SAFETY DATA</a:t>
            </a:r>
            <a:endParaRPr dirty="0">
              <a:solidFill>
                <a:srgbClr val="00B050"/>
              </a:solidFill>
            </a:endParaRPr>
          </a:p>
        </p:txBody>
      </p:sp>
      <p:graphicFrame>
        <p:nvGraphicFramePr>
          <p:cNvPr id="410" name="Google Shape;410;p11"/>
          <p:cNvGraphicFramePr/>
          <p:nvPr/>
        </p:nvGraphicFramePr>
        <p:xfrm>
          <a:off x="471222" y="1700808"/>
          <a:ext cx="3749100" cy="3888960"/>
        </p:xfrm>
        <a:graphic>
          <a:graphicData uri="http://schemas.openxmlformats.org/drawingml/2006/table">
            <a:tbl>
              <a:tblPr firstRow="1" bandRow="1">
                <a:noFill/>
                <a:tableStyleId>{1E40009C-50D2-42C6-B953-54A3AC8A60B5}</a:tableStyleId>
              </a:tblPr>
              <a:tblGrid>
                <a:gridCol w="2378075">
                  <a:extLst>
                    <a:ext uri="{9D8B030D-6E8A-4147-A177-3AD203B41FA5}">
                      <a16:colId xmlns:a16="http://schemas.microsoft.com/office/drawing/2014/main" val="20000"/>
                    </a:ext>
                  </a:extLst>
                </a:gridCol>
                <a:gridCol w="1371025">
                  <a:extLst>
                    <a:ext uri="{9D8B030D-6E8A-4147-A177-3AD203B41FA5}">
                      <a16:colId xmlns:a16="http://schemas.microsoft.com/office/drawing/2014/main" val="20001"/>
                    </a:ext>
                  </a:extLst>
                </a:gridCol>
              </a:tblGrid>
              <a:tr h="418275">
                <a:tc>
                  <a:txBody>
                    <a:bodyPr/>
                    <a:lstStyle/>
                    <a:p>
                      <a:pPr marL="0" marR="0" lvl="0" indent="0" algn="ctr" rtl="0">
                        <a:lnSpc>
                          <a:spcPct val="100000"/>
                        </a:lnSpc>
                        <a:spcBef>
                          <a:spcPts val="0"/>
                        </a:spcBef>
                        <a:spcAft>
                          <a:spcPts val="0"/>
                        </a:spcAft>
                        <a:buClr>
                          <a:schemeClr val="dk1"/>
                        </a:buClr>
                        <a:buSzPts val="1200"/>
                        <a:buFont typeface="Calibri"/>
                        <a:buNone/>
                      </a:pPr>
                      <a:endParaRPr sz="1200" u="none" strike="noStrike" cap="none">
                        <a:latin typeface="Calibri"/>
                        <a:ea typeface="Calibri"/>
                        <a:cs typeface="Calibri"/>
                        <a:sym typeface="Calibri"/>
                      </a:endParaRPr>
                    </a:p>
                  </a:txBody>
                  <a:tcPr marL="91450" marR="91450" marT="45725" marB="45725" anchor="ctr">
                    <a:solidFill>
                      <a:srgbClr val="456172"/>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200" u="none" strike="noStrike" cap="none">
                          <a:latin typeface="Calibri"/>
                          <a:ea typeface="Calibri"/>
                          <a:cs typeface="Calibri"/>
                          <a:sym typeface="Calibri"/>
                        </a:rPr>
                        <a:t>irRECIST</a:t>
                      </a:r>
                      <a:endParaRPr sz="1200" u="none" strike="noStrike" cap="none" baseline="3000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r>
                        <a:rPr lang="en-GB" sz="1200" u="none" strike="noStrike" cap="none">
                          <a:latin typeface="Calibri"/>
                          <a:ea typeface="Calibri"/>
                          <a:cs typeface="Calibri"/>
                          <a:sym typeface="Calibri"/>
                        </a:rPr>
                        <a:t>N=104</a:t>
                      </a:r>
                      <a:endParaRPr/>
                    </a:p>
                  </a:txBody>
                  <a:tcPr marL="91450" marR="91450" marT="45725" marB="45725" anchor="ctr">
                    <a:solidFill>
                      <a:srgbClr val="456172"/>
                    </a:solidFill>
                  </a:tcPr>
                </a:tc>
                <a:extLst>
                  <a:ext uri="{0D108BD9-81ED-4DB2-BD59-A6C34878D82A}">
                    <a16:rowId xmlns:a16="http://schemas.microsoft.com/office/drawing/2014/main" val="10000"/>
                  </a:ext>
                </a:extLst>
              </a:tr>
              <a:tr h="3431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ORR (week 24), % (95% CI)</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51 (41-61)</a:t>
                      </a:r>
                      <a:endParaRPr/>
                    </a:p>
                  </a:txBody>
                  <a:tcPr marL="91450" marR="91450" marT="45725" marB="45725" anchor="ctr">
                    <a:solidFill>
                      <a:srgbClr val="DDE6EA"/>
                    </a:solidFill>
                  </a:tcPr>
                </a:tc>
                <a:extLst>
                  <a:ext uri="{0D108BD9-81ED-4DB2-BD59-A6C34878D82A}">
                    <a16:rowId xmlns:a16="http://schemas.microsoft.com/office/drawing/2014/main" val="10001"/>
                  </a:ext>
                </a:extLst>
              </a:tr>
              <a:tr h="3431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ORR, % (95% CI)</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55 (45-65)</a:t>
                      </a:r>
                      <a:endParaRPr/>
                    </a:p>
                  </a:txBody>
                  <a:tcPr marL="91450" marR="91450" marT="45725" marB="45725" anchor="ctr">
                    <a:solidFill>
                      <a:srgbClr val="DEE6EB">
                        <a:alpha val="49803"/>
                      </a:srgbClr>
                    </a:solidFill>
                  </a:tcPr>
                </a:tc>
                <a:extLst>
                  <a:ext uri="{0D108BD9-81ED-4DB2-BD59-A6C34878D82A}">
                    <a16:rowId xmlns:a16="http://schemas.microsoft.com/office/drawing/2014/main" val="10002"/>
                  </a:ext>
                </a:extLst>
              </a:tr>
              <a:tr h="343175">
                <a:tc gridSpan="2">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Best objective response, %</a:t>
                      </a:r>
                      <a:endParaRPr/>
                    </a:p>
                  </a:txBody>
                  <a:tcPr marL="91450" marR="91450" marT="45725" marB="45725" anchor="ctr">
                    <a:solidFill>
                      <a:srgbClr val="DDE6EA"/>
                    </a:solidFill>
                  </a:tcPr>
                </a:tc>
                <a:tc hMerge="1">
                  <a:txBody>
                    <a:bodyPr/>
                    <a:lstStyle/>
                    <a:p>
                      <a:endParaRPr lang="en-US"/>
                    </a:p>
                  </a:txBody>
                  <a:tcPr/>
                </a:tc>
                <a:extLst>
                  <a:ext uri="{0D108BD9-81ED-4DB2-BD59-A6C34878D82A}">
                    <a16:rowId xmlns:a16="http://schemas.microsoft.com/office/drawing/2014/main" val="10003"/>
                  </a:ext>
                </a:extLst>
              </a:tr>
              <a:tr h="343175">
                <a:tc>
                  <a:txBody>
                    <a:bodyPr/>
                    <a:lstStyle/>
                    <a:p>
                      <a:pPr marL="457200" marR="0" lvl="1" indent="0" algn="l" rtl="0">
                        <a:spcBef>
                          <a:spcPts val="0"/>
                        </a:spcBef>
                        <a:spcAft>
                          <a:spcPts val="0"/>
                        </a:spcAft>
                        <a:buNone/>
                      </a:pPr>
                      <a:r>
                        <a:rPr lang="en-GB" sz="1100" b="0" u="none" strike="noStrike" cap="none" dirty="0">
                          <a:solidFill>
                            <a:srgbClr val="000000"/>
                          </a:solidFill>
                          <a:latin typeface="Calibri"/>
                          <a:ea typeface="Calibri"/>
                          <a:cs typeface="Calibri"/>
                          <a:sym typeface="Calibri"/>
                        </a:rPr>
                        <a:t>Partial response</a:t>
                      </a:r>
                      <a:endParaRPr dirty="0"/>
                    </a:p>
                  </a:txBody>
                  <a:tcPr marL="91450" marR="91450" marT="45725" marB="45725" anchor="ctr">
                    <a:solidFill>
                      <a:srgbClr val="DEE6EB">
                        <a:alpha val="49803"/>
                      </a:srgbClr>
                    </a:solidFill>
                  </a:tcPr>
                </a:tc>
                <a:tc>
                  <a:txBody>
                    <a:bodyPr/>
                    <a:lstStyle/>
                    <a:p>
                      <a:pPr marL="0" marR="0" lvl="1" indent="0" algn="ctr" rtl="0">
                        <a:spcBef>
                          <a:spcPts val="0"/>
                        </a:spcBef>
                        <a:spcAft>
                          <a:spcPts val="0"/>
                        </a:spcAft>
                        <a:buNone/>
                      </a:pPr>
                      <a:r>
                        <a:rPr lang="en-GB" sz="1100" u="none" strike="noStrike" cap="none">
                          <a:solidFill>
                            <a:srgbClr val="000000"/>
                          </a:solidFill>
                          <a:latin typeface="Calibri"/>
                          <a:ea typeface="Calibri"/>
                          <a:cs typeface="Calibri"/>
                          <a:sym typeface="Calibri"/>
                        </a:rPr>
                        <a:t>55</a:t>
                      </a:r>
                      <a:endParaRPr/>
                    </a:p>
                  </a:txBody>
                  <a:tcPr marL="91450" marR="91450" marT="45725" marB="45725" anchor="ctr">
                    <a:solidFill>
                      <a:srgbClr val="DEE6EB">
                        <a:alpha val="49803"/>
                      </a:srgbClr>
                    </a:solidFill>
                  </a:tcPr>
                </a:tc>
                <a:extLst>
                  <a:ext uri="{0D108BD9-81ED-4DB2-BD59-A6C34878D82A}">
                    <a16:rowId xmlns:a16="http://schemas.microsoft.com/office/drawing/2014/main" val="10004"/>
                  </a:ext>
                </a:extLst>
              </a:tr>
              <a:tr h="343175">
                <a:tc>
                  <a:txBody>
                    <a:bodyPr/>
                    <a:lstStyle/>
                    <a:p>
                      <a:pPr marL="457200" marR="0" lvl="1" indent="0" algn="l" rtl="0">
                        <a:spcBef>
                          <a:spcPts val="0"/>
                        </a:spcBef>
                        <a:spcAft>
                          <a:spcPts val="0"/>
                        </a:spcAft>
                        <a:buNone/>
                      </a:pPr>
                      <a:r>
                        <a:rPr lang="en-GB" sz="1100" b="0" u="none" strike="noStrike" cap="none">
                          <a:solidFill>
                            <a:srgbClr val="000000"/>
                          </a:solidFill>
                          <a:latin typeface="Calibri"/>
                          <a:ea typeface="Calibri"/>
                          <a:cs typeface="Calibri"/>
                          <a:sym typeface="Calibri"/>
                        </a:rPr>
                        <a:t>Stable disease</a:t>
                      </a:r>
                      <a:endParaRPr/>
                    </a:p>
                  </a:txBody>
                  <a:tcPr marL="91450" marR="91450" marT="45725" marB="45725" anchor="ctr">
                    <a:solidFill>
                      <a:srgbClr val="DDE6EA"/>
                    </a:solidFill>
                  </a:tcPr>
                </a:tc>
                <a:tc>
                  <a:txBody>
                    <a:bodyPr/>
                    <a:lstStyle/>
                    <a:p>
                      <a:pPr marL="0" marR="0" lvl="1" indent="0" algn="ctr" rtl="0">
                        <a:spcBef>
                          <a:spcPts val="0"/>
                        </a:spcBef>
                        <a:spcAft>
                          <a:spcPts val="0"/>
                        </a:spcAft>
                        <a:buNone/>
                      </a:pPr>
                      <a:r>
                        <a:rPr lang="en-GB" sz="1100" u="none" strike="noStrike" cap="none">
                          <a:solidFill>
                            <a:srgbClr val="000000"/>
                          </a:solidFill>
                          <a:latin typeface="Calibri"/>
                          <a:ea typeface="Calibri"/>
                          <a:cs typeface="Calibri"/>
                          <a:sym typeface="Calibri"/>
                        </a:rPr>
                        <a:t>36</a:t>
                      </a:r>
                      <a:endParaRPr/>
                    </a:p>
                  </a:txBody>
                  <a:tcPr marL="91450" marR="91450" marT="45725" marB="45725" anchor="ctr">
                    <a:solidFill>
                      <a:srgbClr val="DDE6EA"/>
                    </a:solidFill>
                  </a:tcPr>
                </a:tc>
                <a:extLst>
                  <a:ext uri="{0D108BD9-81ED-4DB2-BD59-A6C34878D82A}">
                    <a16:rowId xmlns:a16="http://schemas.microsoft.com/office/drawing/2014/main" val="10005"/>
                  </a:ext>
                </a:extLst>
              </a:tr>
              <a:tr h="343175">
                <a:tc>
                  <a:txBody>
                    <a:bodyPr/>
                    <a:lstStyle/>
                    <a:p>
                      <a:pPr marL="457200" marR="0" lvl="1" indent="0" algn="l" rtl="0">
                        <a:spcBef>
                          <a:spcPts val="0"/>
                        </a:spcBef>
                        <a:spcAft>
                          <a:spcPts val="0"/>
                        </a:spcAft>
                        <a:buNone/>
                      </a:pPr>
                      <a:r>
                        <a:rPr lang="en-GB" sz="1100" b="0" u="none" strike="noStrike" cap="none">
                          <a:solidFill>
                            <a:srgbClr val="000000"/>
                          </a:solidFill>
                          <a:latin typeface="Calibri"/>
                          <a:ea typeface="Calibri"/>
                          <a:cs typeface="Calibri"/>
                          <a:sym typeface="Calibri"/>
                        </a:rPr>
                        <a:t>Progressive disease</a:t>
                      </a:r>
                      <a:endParaRPr/>
                    </a:p>
                  </a:txBody>
                  <a:tcPr marL="91450" marR="91450" marT="45725" marB="45725" anchor="ctr">
                    <a:solidFill>
                      <a:srgbClr val="DEE6EB">
                        <a:alpha val="49803"/>
                      </a:srgbClr>
                    </a:solidFill>
                  </a:tcPr>
                </a:tc>
                <a:tc>
                  <a:txBody>
                    <a:bodyPr/>
                    <a:lstStyle/>
                    <a:p>
                      <a:pPr marL="0" marR="0" lvl="1" indent="0" algn="ctr" rtl="0">
                        <a:spcBef>
                          <a:spcPts val="0"/>
                        </a:spcBef>
                        <a:spcAft>
                          <a:spcPts val="0"/>
                        </a:spcAft>
                        <a:buNone/>
                      </a:pPr>
                      <a:r>
                        <a:rPr lang="en-GB" sz="1100" u="none" strike="noStrike" cap="none">
                          <a:solidFill>
                            <a:srgbClr val="000000"/>
                          </a:solidFill>
                          <a:latin typeface="Calibri"/>
                          <a:ea typeface="Calibri"/>
                          <a:cs typeface="Calibri"/>
                          <a:sym typeface="Calibri"/>
                        </a:rPr>
                        <a:t>5</a:t>
                      </a:r>
                      <a:endParaRPr/>
                    </a:p>
                  </a:txBody>
                  <a:tcPr marL="91450" marR="91450" marT="45725" marB="45725" anchor="ctr">
                    <a:solidFill>
                      <a:srgbClr val="DEE6EB">
                        <a:alpha val="49803"/>
                      </a:srgbClr>
                    </a:solidFill>
                  </a:tcPr>
                </a:tc>
                <a:extLst>
                  <a:ext uri="{0D108BD9-81ED-4DB2-BD59-A6C34878D82A}">
                    <a16:rowId xmlns:a16="http://schemas.microsoft.com/office/drawing/2014/main" val="10006"/>
                  </a:ext>
                </a:extLst>
              </a:tr>
              <a:tr h="343175">
                <a:tc>
                  <a:txBody>
                    <a:bodyPr/>
                    <a:lstStyle/>
                    <a:p>
                      <a:pPr marL="457200" marR="0" lvl="1" indent="0" algn="l" rtl="0">
                        <a:spcBef>
                          <a:spcPts val="0"/>
                        </a:spcBef>
                        <a:spcAft>
                          <a:spcPts val="0"/>
                        </a:spcAft>
                        <a:buNone/>
                      </a:pPr>
                      <a:r>
                        <a:rPr lang="en-GB" sz="1100" b="0" u="none" strike="noStrike" cap="none">
                          <a:solidFill>
                            <a:srgbClr val="000000"/>
                          </a:solidFill>
                          <a:latin typeface="Calibri"/>
                          <a:ea typeface="Calibri"/>
                          <a:cs typeface="Calibri"/>
                          <a:sym typeface="Calibri"/>
                        </a:rPr>
                        <a:t>Not evaluable</a:t>
                      </a:r>
                      <a:endParaRPr/>
                    </a:p>
                  </a:txBody>
                  <a:tcPr marL="91450" marR="91450" marT="45725" marB="45725" anchor="ctr">
                    <a:solidFill>
                      <a:srgbClr val="DDE6EA"/>
                    </a:solidFill>
                  </a:tcPr>
                </a:tc>
                <a:tc>
                  <a:txBody>
                    <a:bodyPr/>
                    <a:lstStyle/>
                    <a:p>
                      <a:pPr marL="0" marR="0" lvl="1" indent="0" algn="ctr" rtl="0">
                        <a:spcBef>
                          <a:spcPts val="0"/>
                        </a:spcBef>
                        <a:spcAft>
                          <a:spcPts val="0"/>
                        </a:spcAft>
                        <a:buNone/>
                      </a:pPr>
                      <a:r>
                        <a:rPr lang="en-GB" sz="1100" u="none" strike="noStrike" cap="none">
                          <a:solidFill>
                            <a:srgbClr val="000000"/>
                          </a:solidFill>
                          <a:latin typeface="Calibri"/>
                          <a:ea typeface="Calibri"/>
                          <a:cs typeface="Calibri"/>
                          <a:sym typeface="Calibri"/>
                        </a:rPr>
                        <a:t>5</a:t>
                      </a:r>
                      <a:endParaRPr/>
                    </a:p>
                  </a:txBody>
                  <a:tcPr marL="91450" marR="91450" marT="45725" marB="45725" anchor="ctr">
                    <a:solidFill>
                      <a:srgbClr val="DDE6EA"/>
                    </a:solidFill>
                  </a:tcPr>
                </a:tc>
                <a:extLst>
                  <a:ext uri="{0D108BD9-81ED-4DB2-BD59-A6C34878D82A}">
                    <a16:rowId xmlns:a16="http://schemas.microsoft.com/office/drawing/2014/main" val="10007"/>
                  </a:ext>
                </a:extLst>
              </a:tr>
              <a:tr h="3431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Median DOR, months (95% CI)</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12 (9-18)</a:t>
                      </a:r>
                      <a:endParaRPr/>
                    </a:p>
                  </a:txBody>
                  <a:tcPr marL="91450" marR="91450" marT="45725" marB="45725" anchor="ctr">
                    <a:solidFill>
                      <a:srgbClr val="DEE6EB">
                        <a:alpha val="49803"/>
                      </a:srgbClr>
                    </a:solidFill>
                  </a:tcPr>
                </a:tc>
                <a:extLst>
                  <a:ext uri="{0D108BD9-81ED-4DB2-BD59-A6C34878D82A}">
                    <a16:rowId xmlns:a16="http://schemas.microsoft.com/office/drawing/2014/main" val="10008"/>
                  </a:ext>
                </a:extLst>
              </a:tr>
              <a:tr h="3431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Median PFS, months (95% CI)</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11.7 (9.4-17.7)</a:t>
                      </a:r>
                      <a:endParaRPr/>
                    </a:p>
                  </a:txBody>
                  <a:tcPr marL="91450" marR="91450" marT="45725" marB="45725" anchor="ctr">
                    <a:solidFill>
                      <a:srgbClr val="DDE6EA"/>
                    </a:solidFill>
                  </a:tcPr>
                </a:tc>
                <a:extLst>
                  <a:ext uri="{0D108BD9-81ED-4DB2-BD59-A6C34878D82A}">
                    <a16:rowId xmlns:a16="http://schemas.microsoft.com/office/drawing/2014/main" val="10009"/>
                  </a:ext>
                </a:extLst>
              </a:tr>
              <a:tr h="3431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Median OS, months (95% CI)</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solidFill>
                            <a:srgbClr val="000000"/>
                          </a:solidFill>
                          <a:latin typeface="Calibri"/>
                          <a:ea typeface="Calibri"/>
                          <a:cs typeface="Calibri"/>
                          <a:sym typeface="Calibri"/>
                        </a:rPr>
                        <a:t>NR (16.7-NR)</a:t>
                      </a:r>
                      <a:endParaRPr dirty="0"/>
                    </a:p>
                  </a:txBody>
                  <a:tcPr marL="91450" marR="91450" marT="45725" marB="45725" anchor="ctr">
                    <a:solidFill>
                      <a:srgbClr val="DEE6EB">
                        <a:alpha val="49803"/>
                      </a:srgbClr>
                    </a:solidFill>
                  </a:tcPr>
                </a:tc>
                <a:extLst>
                  <a:ext uri="{0D108BD9-81ED-4DB2-BD59-A6C34878D82A}">
                    <a16:rowId xmlns:a16="http://schemas.microsoft.com/office/drawing/2014/main" val="10010"/>
                  </a:ext>
                </a:extLst>
              </a:tr>
            </a:tbl>
          </a:graphicData>
        </a:graphic>
      </p:graphicFrame>
      <p:graphicFrame>
        <p:nvGraphicFramePr>
          <p:cNvPr id="411" name="Google Shape;411;p11"/>
          <p:cNvGraphicFramePr/>
          <p:nvPr>
            <p:extLst>
              <p:ext uri="{D42A27DB-BD31-4B8C-83A1-F6EECF244321}">
                <p14:modId xmlns:p14="http://schemas.microsoft.com/office/powerpoint/2010/main" val="1632116081"/>
              </p:ext>
            </p:extLst>
          </p:nvPr>
        </p:nvGraphicFramePr>
        <p:xfrm>
          <a:off x="4488145" y="1700808"/>
          <a:ext cx="4319225" cy="4160680"/>
        </p:xfrm>
        <a:graphic>
          <a:graphicData uri="http://schemas.openxmlformats.org/drawingml/2006/table">
            <a:tbl>
              <a:tblPr firstRow="1" bandRow="1">
                <a:noFill/>
                <a:tableStyleId>{1E40009C-50D2-42C6-B953-54A3AC8A60B5}</a:tableStyleId>
              </a:tblPr>
              <a:tblGrid>
                <a:gridCol w="3455125">
                  <a:extLst>
                    <a:ext uri="{9D8B030D-6E8A-4147-A177-3AD203B41FA5}">
                      <a16:colId xmlns:a16="http://schemas.microsoft.com/office/drawing/2014/main" val="20000"/>
                    </a:ext>
                  </a:extLst>
                </a:gridCol>
                <a:gridCol w="864100">
                  <a:extLst>
                    <a:ext uri="{9D8B030D-6E8A-4147-A177-3AD203B41FA5}">
                      <a16:colId xmlns:a16="http://schemas.microsoft.com/office/drawing/2014/main" val="20001"/>
                    </a:ext>
                  </a:extLst>
                </a:gridCol>
              </a:tblGrid>
              <a:tr h="258375">
                <a:tc>
                  <a:txBody>
                    <a:bodyPr/>
                    <a:lstStyle/>
                    <a:p>
                      <a:pPr marL="0" marR="0" lvl="0" indent="0" algn="ctr" rtl="0">
                        <a:lnSpc>
                          <a:spcPct val="100000"/>
                        </a:lnSpc>
                        <a:spcBef>
                          <a:spcPts val="0"/>
                        </a:spcBef>
                        <a:spcAft>
                          <a:spcPts val="0"/>
                        </a:spcAft>
                        <a:buClr>
                          <a:schemeClr val="dk1"/>
                        </a:buClr>
                        <a:buSzPts val="1200"/>
                        <a:buFont typeface="Calibri"/>
                        <a:buNone/>
                      </a:pPr>
                      <a:endParaRPr sz="1200" u="none" strike="noStrike" cap="none">
                        <a:latin typeface="Calibri"/>
                        <a:ea typeface="Calibri"/>
                        <a:cs typeface="Calibri"/>
                        <a:sym typeface="Calibri"/>
                      </a:endParaRPr>
                    </a:p>
                  </a:txBody>
                  <a:tcPr marL="91450" marR="91450" marT="45725" marB="45725" anchor="ctr">
                    <a:solidFill>
                      <a:srgbClr val="456172"/>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200" u="none" strike="noStrike" cap="none">
                          <a:latin typeface="Calibri"/>
                          <a:ea typeface="Calibri"/>
                          <a:cs typeface="Calibri"/>
                          <a:sym typeface="Calibri"/>
                        </a:rPr>
                        <a:t>N=104</a:t>
                      </a:r>
                      <a:endParaRPr/>
                    </a:p>
                  </a:txBody>
                  <a:tcPr marL="91450" marR="91450" marT="45725" marB="45725" anchor="ctr">
                    <a:solidFill>
                      <a:srgbClr val="456172"/>
                    </a:solidFill>
                  </a:tcPr>
                </a:tc>
                <a:extLst>
                  <a:ext uri="{0D108BD9-81ED-4DB2-BD59-A6C34878D82A}">
                    <a16:rowId xmlns:a16="http://schemas.microsoft.com/office/drawing/2014/main" val="10000"/>
                  </a:ext>
                </a:extLst>
              </a:tr>
              <a:tr h="2583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Any TRAEs</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99%</a:t>
                      </a:r>
                      <a:endParaRPr/>
                    </a:p>
                  </a:txBody>
                  <a:tcPr marL="91450" marR="91450" marT="45725" marB="45725" anchor="ctr">
                    <a:solidFill>
                      <a:srgbClr val="DDE6EA"/>
                    </a:solidFill>
                  </a:tcPr>
                </a:tc>
                <a:extLst>
                  <a:ext uri="{0D108BD9-81ED-4DB2-BD59-A6C34878D82A}">
                    <a16:rowId xmlns:a16="http://schemas.microsoft.com/office/drawing/2014/main" val="10001"/>
                  </a:ext>
                </a:extLst>
              </a:tr>
              <a:tr h="2583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TRAEs leading to treatment discontinuation</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15%</a:t>
                      </a:r>
                      <a:endParaRPr/>
                    </a:p>
                  </a:txBody>
                  <a:tcPr marL="91450" marR="91450" marT="45725" marB="45725" anchor="ctr">
                    <a:solidFill>
                      <a:srgbClr val="DEE6EB">
                        <a:alpha val="49803"/>
                      </a:srgbClr>
                    </a:solidFill>
                  </a:tcPr>
                </a:tc>
                <a:extLst>
                  <a:ext uri="{0D108BD9-81ED-4DB2-BD59-A6C34878D82A}">
                    <a16:rowId xmlns:a16="http://schemas.microsoft.com/office/drawing/2014/main" val="10002"/>
                  </a:ext>
                </a:extLst>
              </a:tr>
              <a:tr h="2583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TRAEs ≥ 20% of patients (any grade)*</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03"/>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Fatigue</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53%</a:t>
                      </a:r>
                      <a:endParaRPr/>
                    </a:p>
                  </a:txBody>
                  <a:tcPr marL="91450" marR="91450" marT="45725" marB="45725" anchor="ctr">
                    <a:solidFill>
                      <a:srgbClr val="DEE6EB">
                        <a:alpha val="49803"/>
                      </a:srgbClr>
                    </a:solidFill>
                  </a:tcPr>
                </a:tc>
                <a:extLst>
                  <a:ext uri="{0D108BD9-81ED-4DB2-BD59-A6C34878D82A}">
                    <a16:rowId xmlns:a16="http://schemas.microsoft.com/office/drawing/2014/main" val="10004"/>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Diarrhoea</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46%</a:t>
                      </a:r>
                      <a:endParaRPr/>
                    </a:p>
                  </a:txBody>
                  <a:tcPr marL="91450" marR="91450" marT="45725" marB="45725" anchor="ctr">
                    <a:solidFill>
                      <a:srgbClr val="DDE6EA"/>
                    </a:solidFill>
                  </a:tcPr>
                </a:tc>
                <a:extLst>
                  <a:ext uri="{0D108BD9-81ED-4DB2-BD59-A6C34878D82A}">
                    <a16:rowId xmlns:a16="http://schemas.microsoft.com/office/drawing/2014/main" val="10005"/>
                  </a:ext>
                </a:extLst>
              </a:tr>
              <a:tr h="258375">
                <a:tc>
                  <a:txBody>
                    <a:bodyPr/>
                    <a:lstStyle/>
                    <a:p>
                      <a:pPr marL="457200" marR="0" lvl="1" indent="0" algn="l" rtl="0">
                        <a:spcBef>
                          <a:spcPts val="0"/>
                        </a:spcBef>
                        <a:spcAft>
                          <a:spcPts val="0"/>
                        </a:spcAft>
                        <a:buNone/>
                      </a:pPr>
                      <a:r>
                        <a:rPr lang="en-GB" sz="1100" b="0" u="none" strike="noStrike" cap="none">
                          <a:solidFill>
                            <a:srgbClr val="000000"/>
                          </a:solidFill>
                          <a:latin typeface="Calibri"/>
                          <a:ea typeface="Calibri"/>
                          <a:cs typeface="Calibri"/>
                          <a:sym typeface="Calibri"/>
                        </a:rPr>
                        <a:t>Proteinuria</a:t>
                      </a:r>
                      <a:endParaRPr/>
                    </a:p>
                  </a:txBody>
                  <a:tcPr marL="91450" marR="91450" marT="45725" marB="45725" anchor="ctr">
                    <a:solidFill>
                      <a:srgbClr val="DEE6EB">
                        <a:alpha val="49803"/>
                      </a:srgbClr>
                    </a:solidFill>
                  </a:tcPr>
                </a:tc>
                <a:tc>
                  <a:txBody>
                    <a:bodyPr/>
                    <a:lstStyle/>
                    <a:p>
                      <a:pPr marL="0" marR="0" lvl="1" indent="0" algn="ctr" rtl="0">
                        <a:spcBef>
                          <a:spcPts val="0"/>
                        </a:spcBef>
                        <a:spcAft>
                          <a:spcPts val="0"/>
                        </a:spcAft>
                        <a:buNone/>
                      </a:pPr>
                      <a:r>
                        <a:rPr lang="en-GB" sz="1100" u="none" strike="noStrike" cap="none">
                          <a:solidFill>
                            <a:srgbClr val="000000"/>
                          </a:solidFill>
                          <a:latin typeface="Calibri"/>
                          <a:ea typeface="Calibri"/>
                          <a:cs typeface="Calibri"/>
                          <a:sym typeface="Calibri"/>
                        </a:rPr>
                        <a:t>39%</a:t>
                      </a:r>
                      <a:endParaRPr/>
                    </a:p>
                  </a:txBody>
                  <a:tcPr marL="91450" marR="91450" marT="45725" marB="45725" anchor="ctr">
                    <a:solidFill>
                      <a:srgbClr val="DEE6EB">
                        <a:alpha val="49803"/>
                      </a:srgbClr>
                    </a:solidFill>
                  </a:tcPr>
                </a:tc>
                <a:extLst>
                  <a:ext uri="{0D108BD9-81ED-4DB2-BD59-A6C34878D82A}">
                    <a16:rowId xmlns:a16="http://schemas.microsoft.com/office/drawing/2014/main" val="10006"/>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Hypertension</a:t>
                      </a:r>
                      <a:endParaRPr/>
                    </a:p>
                  </a:txBody>
                  <a:tcPr marL="91450" marR="91450" marT="45725" marB="45725" anchor="ctr">
                    <a:solidFill>
                      <a:srgbClr val="DDE6EA"/>
                    </a:solidFill>
                  </a:tcPr>
                </a:tc>
                <a:tc>
                  <a:txBody>
                    <a:bodyPr/>
                    <a:lstStyle/>
                    <a:p>
                      <a:pPr marL="0" marR="0" lvl="1" indent="0" algn="ctr" rtl="0">
                        <a:lnSpc>
                          <a:spcPct val="100000"/>
                        </a:lnSpc>
                        <a:spcBef>
                          <a:spcPts val="0"/>
                        </a:spcBef>
                        <a:spcAft>
                          <a:spcPts val="0"/>
                        </a:spcAft>
                        <a:buClr>
                          <a:srgbClr val="000000"/>
                        </a:buClr>
                        <a:buSzPts val="1100"/>
                        <a:buFont typeface="Calibri"/>
                        <a:buNone/>
                      </a:pPr>
                      <a:r>
                        <a:rPr lang="en-GB" sz="1100" u="none" strike="noStrike" cap="none">
                          <a:solidFill>
                            <a:srgbClr val="000000"/>
                          </a:solidFill>
                          <a:latin typeface="Calibri"/>
                          <a:ea typeface="Calibri"/>
                          <a:cs typeface="Calibri"/>
                          <a:sym typeface="Calibri"/>
                        </a:rPr>
                        <a:t>34%</a:t>
                      </a:r>
                      <a:endParaRPr/>
                    </a:p>
                  </a:txBody>
                  <a:tcPr marL="91450" marR="91450" marT="45725" marB="45725" anchor="ctr">
                    <a:solidFill>
                      <a:srgbClr val="DDE6EA"/>
                    </a:solidFill>
                  </a:tcPr>
                </a:tc>
                <a:extLst>
                  <a:ext uri="{0D108BD9-81ED-4DB2-BD59-A6C34878D82A}">
                    <a16:rowId xmlns:a16="http://schemas.microsoft.com/office/drawing/2014/main" val="10007"/>
                  </a:ext>
                </a:extLst>
              </a:tr>
              <a:tr h="258375">
                <a:tc>
                  <a:txBody>
                    <a:bodyPr/>
                    <a:lstStyle/>
                    <a:p>
                      <a:pPr marL="457200" marR="0" lvl="1" indent="0" algn="l" rtl="0">
                        <a:spcBef>
                          <a:spcPts val="0"/>
                        </a:spcBef>
                        <a:spcAft>
                          <a:spcPts val="0"/>
                        </a:spcAft>
                        <a:buNone/>
                      </a:pPr>
                      <a:r>
                        <a:rPr lang="en-GB" sz="1100" u="none" strike="noStrike" cap="none" dirty="0">
                          <a:solidFill>
                            <a:srgbClr val="000000"/>
                          </a:solidFill>
                          <a:latin typeface="Calibri"/>
                          <a:ea typeface="Calibri"/>
                          <a:cs typeface="Calibri"/>
                          <a:sym typeface="Calibri"/>
                        </a:rPr>
                        <a:t>Dysphonia</a:t>
                      </a:r>
                      <a:endParaRPr dirty="0"/>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solidFill>
                            <a:srgbClr val="000000"/>
                          </a:solidFill>
                          <a:latin typeface="Calibri"/>
                          <a:ea typeface="Calibri"/>
                          <a:cs typeface="Calibri"/>
                          <a:sym typeface="Calibri"/>
                        </a:rPr>
                        <a:t>35%</a:t>
                      </a:r>
                      <a:endParaRPr dirty="0"/>
                    </a:p>
                  </a:txBody>
                  <a:tcPr marL="91450" marR="91450" marT="45725" marB="45725" anchor="ctr">
                    <a:solidFill>
                      <a:srgbClr val="DEE6EB">
                        <a:alpha val="49803"/>
                      </a:srgbClr>
                    </a:solidFill>
                  </a:tcPr>
                </a:tc>
                <a:extLst>
                  <a:ext uri="{0D108BD9-81ED-4DB2-BD59-A6C34878D82A}">
                    <a16:rowId xmlns:a16="http://schemas.microsoft.com/office/drawing/2014/main" val="349654993"/>
                  </a:ext>
                </a:extLst>
              </a:tr>
              <a:tr h="258375">
                <a:tc>
                  <a:txBody>
                    <a:bodyPr/>
                    <a:lstStyle/>
                    <a:p>
                      <a:pPr marL="457200" marR="0" lvl="1" indent="0" algn="l" rtl="0">
                        <a:spcBef>
                          <a:spcPts val="0"/>
                        </a:spcBef>
                        <a:spcAft>
                          <a:spcPts val="0"/>
                        </a:spcAft>
                        <a:buNone/>
                      </a:pPr>
                      <a:r>
                        <a:rPr lang="en-GB" sz="1100" u="none" strike="noStrike" cap="none" dirty="0">
                          <a:solidFill>
                            <a:srgbClr val="000000"/>
                          </a:solidFill>
                          <a:latin typeface="Calibri"/>
                          <a:ea typeface="Calibri"/>
                          <a:cs typeface="Calibri"/>
                          <a:sym typeface="Calibri"/>
                        </a:rPr>
                        <a:t>Nausea</a:t>
                      </a:r>
                      <a:endParaRPr dirty="0"/>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32%</a:t>
                      </a:r>
                      <a:endParaRPr/>
                    </a:p>
                  </a:txBody>
                  <a:tcPr marL="91450" marR="91450" marT="45725" marB="45725" anchor="ctr">
                    <a:solidFill>
                      <a:srgbClr val="DEE6EB">
                        <a:alpha val="49803"/>
                      </a:srgbClr>
                    </a:solidFill>
                  </a:tcPr>
                </a:tc>
                <a:extLst>
                  <a:ext uri="{0D108BD9-81ED-4DB2-BD59-A6C34878D82A}">
                    <a16:rowId xmlns:a16="http://schemas.microsoft.com/office/drawing/2014/main" val="10008"/>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Stomatitis</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solidFill>
                            <a:srgbClr val="000000"/>
                          </a:solidFill>
                          <a:latin typeface="Calibri"/>
                          <a:ea typeface="Calibri"/>
                          <a:cs typeface="Calibri"/>
                          <a:sym typeface="Calibri"/>
                        </a:rPr>
                        <a:t>32%</a:t>
                      </a:r>
                      <a:endParaRPr dirty="0"/>
                    </a:p>
                  </a:txBody>
                  <a:tcPr marL="91450" marR="91450" marT="45725" marB="45725" anchor="ctr">
                    <a:solidFill>
                      <a:srgbClr val="DEE6EB">
                        <a:alpha val="49803"/>
                      </a:srgbClr>
                    </a:solidFill>
                  </a:tcPr>
                </a:tc>
                <a:extLst>
                  <a:ext uri="{0D108BD9-81ED-4DB2-BD59-A6C34878D82A}">
                    <a16:rowId xmlns:a16="http://schemas.microsoft.com/office/drawing/2014/main" val="10010"/>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Arthralgia</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29%</a:t>
                      </a:r>
                      <a:endParaRPr/>
                    </a:p>
                  </a:txBody>
                  <a:tcPr marL="91450" marR="91450" marT="45725" marB="45725" anchor="ctr">
                    <a:solidFill>
                      <a:srgbClr val="DDE6EA"/>
                    </a:solidFill>
                  </a:tcPr>
                </a:tc>
                <a:extLst>
                  <a:ext uri="{0D108BD9-81ED-4DB2-BD59-A6C34878D82A}">
                    <a16:rowId xmlns:a16="http://schemas.microsoft.com/office/drawing/2014/main" val="10011"/>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Decreased appetite</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28%</a:t>
                      </a:r>
                      <a:endParaRPr/>
                    </a:p>
                  </a:txBody>
                  <a:tcPr marL="91450" marR="91450" marT="45725" marB="45725" anchor="ctr">
                    <a:solidFill>
                      <a:srgbClr val="DEE6EB">
                        <a:alpha val="49803"/>
                      </a:srgbClr>
                    </a:solidFill>
                  </a:tcPr>
                </a:tc>
                <a:extLst>
                  <a:ext uri="{0D108BD9-81ED-4DB2-BD59-A6C34878D82A}">
                    <a16:rowId xmlns:a16="http://schemas.microsoft.com/office/drawing/2014/main" val="10012"/>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Palmar-plantar erythrodysesthesia syndrome</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25%</a:t>
                      </a:r>
                      <a:endParaRPr/>
                    </a:p>
                  </a:txBody>
                  <a:tcPr marL="91450" marR="91450" marT="45725" marB="45725" anchor="ctr">
                    <a:solidFill>
                      <a:srgbClr val="DDE6EA"/>
                    </a:solidFill>
                  </a:tcPr>
                </a:tc>
                <a:extLst>
                  <a:ext uri="{0D108BD9-81ED-4DB2-BD59-A6C34878D82A}">
                    <a16:rowId xmlns:a16="http://schemas.microsoft.com/office/drawing/2014/main" val="10013"/>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Hypothyroidism</a:t>
                      </a:r>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23%</a:t>
                      </a:r>
                      <a:endParaRPr/>
                    </a:p>
                  </a:txBody>
                  <a:tcPr marL="91450" marR="91450" marT="45725" marB="45725" anchor="ctr">
                    <a:solidFill>
                      <a:srgbClr val="DEE6EB">
                        <a:alpha val="49803"/>
                      </a:srgbClr>
                    </a:solidFill>
                  </a:tcPr>
                </a:tc>
                <a:extLst>
                  <a:ext uri="{0D108BD9-81ED-4DB2-BD59-A6C34878D82A}">
                    <a16:rowId xmlns:a16="http://schemas.microsoft.com/office/drawing/2014/main" val="10014"/>
                  </a:ext>
                </a:extLst>
              </a:tr>
              <a:tr h="2583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Headache</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dirty="0">
                          <a:solidFill>
                            <a:srgbClr val="000000"/>
                          </a:solidFill>
                          <a:latin typeface="Calibri"/>
                          <a:ea typeface="Calibri"/>
                          <a:cs typeface="Calibri"/>
                          <a:sym typeface="Calibri"/>
                        </a:rPr>
                        <a:t>22%</a:t>
                      </a:r>
                      <a:endParaRPr dirty="0"/>
                    </a:p>
                  </a:txBody>
                  <a:tcPr marL="91450" marR="91450" marT="45725" marB="45725" anchor="ctr">
                    <a:solidFill>
                      <a:srgbClr val="DDE6EA"/>
                    </a:solidFill>
                  </a:tcPr>
                </a:tc>
                <a:extLst>
                  <a:ext uri="{0D108BD9-81ED-4DB2-BD59-A6C34878D82A}">
                    <a16:rowId xmlns:a16="http://schemas.microsoft.com/office/drawing/2014/main" val="10015"/>
                  </a:ext>
                </a:extLst>
              </a:tr>
            </a:tbl>
          </a:graphicData>
        </a:graphic>
      </p:graphicFrame>
      <p:sp>
        <p:nvSpPr>
          <p:cNvPr id="412" name="Google Shape;412;p11"/>
          <p:cNvSpPr txBox="1"/>
          <p:nvPr/>
        </p:nvSpPr>
        <p:spPr>
          <a:xfrm>
            <a:off x="4560153" y="5911609"/>
            <a:ext cx="4476343" cy="31607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456172"/>
              </a:buClr>
              <a:buSzPts val="1050"/>
              <a:buFont typeface="Arial"/>
              <a:buNone/>
            </a:pPr>
            <a:r>
              <a:rPr lang="en-GB" sz="1050" b="0" i="0" dirty="0">
                <a:solidFill>
                  <a:srgbClr val="000000"/>
                </a:solidFill>
                <a:latin typeface="Calibri"/>
                <a:ea typeface="Calibri"/>
                <a:cs typeface="Calibri"/>
                <a:sym typeface="Calibri"/>
              </a:rPr>
              <a:t>*Grade 5 TRAEs: upper gastrointestinal haemorrhage and sudden death</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2"/>
          <p:cNvSpPr txBox="1">
            <a:spLocks noGrp="1"/>
          </p:cNvSpPr>
          <p:nvPr>
            <p:ph type="body" idx="1"/>
          </p:nvPr>
        </p:nvSpPr>
        <p:spPr>
          <a:xfrm>
            <a:off x="464400" y="1053850"/>
            <a:ext cx="8229600" cy="479078"/>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dirty="0"/>
              <a:t>RENAL CELL CARCINOMA COHORT</a:t>
            </a:r>
            <a:endParaRPr dirty="0"/>
          </a:p>
        </p:txBody>
      </p:sp>
      <p:sp>
        <p:nvSpPr>
          <p:cNvPr id="418" name="Google Shape;418;p12"/>
          <p:cNvSpPr txBox="1">
            <a:spLocks noGrp="1"/>
          </p:cNvSpPr>
          <p:nvPr>
            <p:ph type="body" idx="2"/>
          </p:nvPr>
        </p:nvSpPr>
        <p:spPr>
          <a:xfrm>
            <a:off x="464400" y="1653778"/>
            <a:ext cx="8222400" cy="2691243"/>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Clr>
                <a:schemeClr val="accent1"/>
              </a:buClr>
              <a:buSzPts val="2000"/>
              <a:buChar char="•"/>
            </a:pPr>
            <a:r>
              <a:rPr lang="en-GB" b="1" dirty="0">
                <a:solidFill>
                  <a:srgbClr val="00B050"/>
                </a:solidFill>
              </a:rPr>
              <a:t>Lenvatinib plus pembrolizumab </a:t>
            </a:r>
            <a:r>
              <a:rPr lang="en-GB" dirty="0"/>
              <a:t>demonstrated </a:t>
            </a:r>
            <a:r>
              <a:rPr lang="en-GB" b="1" dirty="0">
                <a:solidFill>
                  <a:srgbClr val="00B050"/>
                </a:solidFill>
              </a:rPr>
              <a:t>promising anti-tumour activity in patients with </a:t>
            </a:r>
            <a:r>
              <a:rPr lang="en-GB" b="1" dirty="0" err="1">
                <a:solidFill>
                  <a:srgbClr val="00B050"/>
                </a:solidFill>
              </a:rPr>
              <a:t>mccRCC</a:t>
            </a:r>
            <a:r>
              <a:rPr lang="en-GB" b="1" dirty="0">
                <a:solidFill>
                  <a:srgbClr val="00B050"/>
                </a:solidFill>
              </a:rPr>
              <a:t> </a:t>
            </a:r>
            <a:r>
              <a:rPr lang="en-GB" dirty="0"/>
              <a:t>with disease progression following </a:t>
            </a:r>
            <a:br>
              <a:rPr lang="en-GB" dirty="0"/>
            </a:br>
            <a:r>
              <a:rPr lang="en-GB" dirty="0"/>
              <a:t>PD-1/PD-L1 ICI therapy</a:t>
            </a:r>
            <a:endParaRPr dirty="0"/>
          </a:p>
          <a:p>
            <a:pPr marL="288000" lvl="0" indent="-288000" algn="l" rtl="0">
              <a:spcBef>
                <a:spcPts val="1200"/>
              </a:spcBef>
              <a:spcAft>
                <a:spcPts val="0"/>
              </a:spcAft>
              <a:buClr>
                <a:schemeClr val="accent1"/>
              </a:buClr>
              <a:buSzPts val="2000"/>
              <a:buChar char="•"/>
            </a:pPr>
            <a:r>
              <a:rPr lang="en-GB" b="1" dirty="0">
                <a:solidFill>
                  <a:srgbClr val="00B050"/>
                </a:solidFill>
              </a:rPr>
              <a:t>Adverse event profile </a:t>
            </a:r>
            <a:r>
              <a:rPr lang="en-GB" dirty="0"/>
              <a:t>of the combination treatment was </a:t>
            </a:r>
            <a:r>
              <a:rPr lang="en-GB" b="1" dirty="0">
                <a:solidFill>
                  <a:srgbClr val="00B050"/>
                </a:solidFill>
              </a:rPr>
              <a:t>consistent with other studies</a:t>
            </a:r>
            <a:r>
              <a:rPr lang="en-GB" dirty="0"/>
              <a:t>. No new safety signals were detected</a:t>
            </a:r>
            <a:endParaRPr dirty="0"/>
          </a:p>
          <a:p>
            <a:pPr marL="288000" lvl="0" indent="-288000" algn="l" rtl="0">
              <a:spcBef>
                <a:spcPts val="1200"/>
              </a:spcBef>
              <a:spcAft>
                <a:spcPts val="0"/>
              </a:spcAft>
              <a:buClr>
                <a:schemeClr val="accent1"/>
              </a:buClr>
              <a:buSzPts val="2000"/>
              <a:buChar char="•"/>
            </a:pPr>
            <a:r>
              <a:rPr lang="en-GB" dirty="0"/>
              <a:t>A phase 3 study is evaluating the combination for first-line treatment in advanced RCC (NCT02811861)</a:t>
            </a:r>
            <a:endParaRPr dirty="0"/>
          </a:p>
        </p:txBody>
      </p:sp>
      <p:sp>
        <p:nvSpPr>
          <p:cNvPr id="419" name="Google Shape;419;p12"/>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STUDY 111/KEYNOTE-146: CONCLUSIONS</a:t>
            </a:r>
            <a:endParaRPr/>
          </a:p>
        </p:txBody>
      </p:sp>
      <p:sp>
        <p:nvSpPr>
          <p:cNvPr id="420" name="Google Shape;420;p1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421" name="Google Shape;421;p12"/>
          <p:cNvSpPr txBox="1">
            <a:spLocks noGrp="1"/>
          </p:cNvSpPr>
          <p:nvPr>
            <p:ph type="body" idx="3"/>
          </p:nvPr>
        </p:nvSpPr>
        <p:spPr>
          <a:xfrm>
            <a:off x="465137" y="6309320"/>
            <a:ext cx="7920105"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ICI, immune checkpoint inhibitor; IO, immuno-oncology; </a:t>
            </a:r>
            <a:r>
              <a:rPr lang="en-GB" dirty="0" err="1"/>
              <a:t>mccRCC</a:t>
            </a:r>
            <a:r>
              <a:rPr lang="en-GB" dirty="0"/>
              <a:t>, metastatic clear cell renal cell carcinoma; PD-1, programmed cell death-1; PD-L1, programmed death ligand-1</a:t>
            </a:r>
            <a:endParaRPr dirty="0"/>
          </a:p>
          <a:p>
            <a:pPr marL="0" lvl="0" indent="0" algn="l" rtl="0">
              <a:spcBef>
                <a:spcPts val="300"/>
              </a:spcBef>
              <a:spcAft>
                <a:spcPts val="0"/>
              </a:spcAft>
              <a:buSzPts val="1200"/>
              <a:buNone/>
            </a:pPr>
            <a:r>
              <a:rPr lang="en-GB" dirty="0"/>
              <a:t>Lee C-H, et al. ASCO 2020. Abstract #5008. Oral Presentation</a:t>
            </a:r>
            <a:endParaRPr dirty="0"/>
          </a:p>
        </p:txBody>
      </p:sp>
      <p:sp>
        <p:nvSpPr>
          <p:cNvPr id="7" name="Rectangle: Rounded Corners 6">
            <a:extLst>
              <a:ext uri="{FF2B5EF4-FFF2-40B4-BE49-F238E27FC236}">
                <a16:creationId xmlns:a16="http://schemas.microsoft.com/office/drawing/2014/main" id="{A4449714-21E4-47CF-9A6D-8E6F6CCF807B}"/>
              </a:ext>
            </a:extLst>
          </p:cNvPr>
          <p:cNvSpPr/>
          <p:nvPr/>
        </p:nvSpPr>
        <p:spPr>
          <a:xfrm>
            <a:off x="590226" y="4632279"/>
            <a:ext cx="7963548" cy="1270745"/>
          </a:xfrm>
          <a:prstGeom prst="roundRect">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t"/>
          <a:lstStyle/>
          <a:p>
            <a:r>
              <a:rPr lang="en-GB" b="1" dirty="0">
                <a:solidFill>
                  <a:schemeClr val="bg1"/>
                </a:solidFill>
                <a:latin typeface="Calibri" panose="020F0502020204030204" pitchFamily="34" charset="0"/>
                <a:cs typeface="Calibri" panose="020F0502020204030204" pitchFamily="34" charset="0"/>
              </a:rPr>
              <a:t>Take home messages:</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Consider Lenvatinib plus </a:t>
            </a:r>
            <a:r>
              <a:rPr lang="en-GB" dirty="0" err="1">
                <a:solidFill>
                  <a:schemeClr val="bg1"/>
                </a:solidFill>
                <a:latin typeface="Calibri" panose="020F0502020204030204" pitchFamily="34" charset="0"/>
                <a:cs typeface="Calibri" panose="020F0502020204030204" pitchFamily="34" charset="0"/>
              </a:rPr>
              <a:t>pembrolizimub</a:t>
            </a:r>
            <a:r>
              <a:rPr lang="en-GB" dirty="0">
                <a:solidFill>
                  <a:schemeClr val="bg1"/>
                </a:solidFill>
                <a:latin typeface="Calibri" panose="020F0502020204030204" pitchFamily="34" charset="0"/>
                <a:cs typeface="Calibri" panose="020F0502020204030204" pitchFamily="34" charset="0"/>
              </a:rPr>
              <a:t> in patients with a clear cell histology following disease progression after first line ICI therapy</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For patients who have tolerated IO very well, this allows continuation of IO by combining with a different TKI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3"/>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Calibri"/>
              <a:buNone/>
            </a:pPr>
            <a:r>
              <a:rPr lang="en-GB" dirty="0"/>
              <a:t>IMPACT OF AN IO EDUCATION/MONITORING PROGRAM ON PATIENTS </a:t>
            </a:r>
            <a:br>
              <a:rPr lang="en-GB" dirty="0"/>
            </a:br>
            <a:r>
              <a:rPr lang="en-GB" dirty="0"/>
              <a:t>SELF-EFFICACY AND ADVERSE </a:t>
            </a:r>
            <a:br>
              <a:rPr lang="en-GB" dirty="0"/>
            </a:br>
            <a:r>
              <a:rPr lang="en-GB" dirty="0"/>
              <a:t>EVENT REPORTING FROM IMMUNE CHECKPOINT INHIBITORS</a:t>
            </a:r>
            <a:br>
              <a:rPr lang="en-GB" dirty="0"/>
            </a:br>
            <a:br>
              <a:rPr lang="en-GB" dirty="0"/>
            </a:br>
            <a:r>
              <a:rPr lang="en-GB" sz="2200" cap="none" dirty="0"/>
              <a:t>Cheema PK, et al. </a:t>
            </a:r>
            <a:br>
              <a:rPr lang="en-GB" sz="2200" cap="none" dirty="0"/>
            </a:br>
            <a:r>
              <a:rPr lang="en-GB" sz="2200" cap="none" dirty="0"/>
              <a:t>ASCO 2020. Abstract #2032. Poster presentation</a:t>
            </a:r>
            <a:endParaRPr sz="2200" dirty="0"/>
          </a:p>
        </p:txBody>
      </p:sp>
      <p:sp>
        <p:nvSpPr>
          <p:cNvPr id="427" name="Google Shape;427;p1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2" name="TextBox 1">
            <a:extLst>
              <a:ext uri="{FF2B5EF4-FFF2-40B4-BE49-F238E27FC236}">
                <a16:creationId xmlns:a16="http://schemas.microsoft.com/office/drawing/2014/main" id="{7A91E8CC-A0D3-465A-933B-A68356F31D77}"/>
              </a:ext>
            </a:extLst>
          </p:cNvPr>
          <p:cNvSpPr txBox="1"/>
          <p:nvPr/>
        </p:nvSpPr>
        <p:spPr>
          <a:xfrm>
            <a:off x="457200" y="6274469"/>
            <a:ext cx="1537600" cy="276999"/>
          </a:xfrm>
          <a:prstGeom prst="rect">
            <a:avLst/>
          </a:prstGeom>
          <a:noFill/>
        </p:spPr>
        <p:txBody>
          <a:bodyPr wrap="none" rtlCol="0">
            <a:spAutoFit/>
          </a:bodyPr>
          <a:lstStyle/>
          <a:p>
            <a:r>
              <a:rPr lang="en-GB" sz="1200" dirty="0">
                <a:solidFill>
                  <a:schemeClr val="bg1"/>
                </a:solidFill>
                <a:latin typeface="Calibri" panose="020F0502020204030204" pitchFamily="34" charset="0"/>
                <a:cs typeface="Calibri" panose="020F0502020204030204" pitchFamily="34" charset="0"/>
              </a:rPr>
              <a:t>IO, immuno-oncology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4"/>
          <p:cNvSpPr txBox="1">
            <a:spLocks noGrp="1"/>
          </p:cNvSpPr>
          <p:nvPr>
            <p:ph type="body" idx="1"/>
          </p:nvPr>
        </p:nvSpPr>
        <p:spPr>
          <a:xfrm>
            <a:off x="465138" y="1124744"/>
            <a:ext cx="8222400" cy="3290791"/>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Clr>
                <a:schemeClr val="accent1"/>
              </a:buClr>
              <a:buSzPts val="2000"/>
              <a:buChar char="•"/>
            </a:pPr>
            <a:r>
              <a:rPr lang="en-GB" dirty="0"/>
              <a:t>Use of </a:t>
            </a:r>
            <a:r>
              <a:rPr lang="en-GB" b="1" dirty="0">
                <a:solidFill>
                  <a:srgbClr val="00B050"/>
                </a:solidFill>
              </a:rPr>
              <a:t>immune checkpoint inhibitors </a:t>
            </a:r>
            <a:r>
              <a:rPr lang="en-GB" dirty="0"/>
              <a:t>(ICIs) is associated with serious adverse events related to excessive immune activation, known as </a:t>
            </a:r>
            <a:r>
              <a:rPr lang="en-GB" b="1" dirty="0">
                <a:solidFill>
                  <a:srgbClr val="00B050"/>
                </a:solidFill>
              </a:rPr>
              <a:t>immune-related adverse events (</a:t>
            </a:r>
            <a:r>
              <a:rPr lang="en-GB" b="1" dirty="0" err="1">
                <a:solidFill>
                  <a:srgbClr val="00B050"/>
                </a:solidFill>
              </a:rPr>
              <a:t>irAEs</a:t>
            </a:r>
            <a:r>
              <a:rPr lang="en-GB" b="1" dirty="0">
                <a:solidFill>
                  <a:srgbClr val="00B050"/>
                </a:solidFill>
              </a:rPr>
              <a:t>)</a:t>
            </a:r>
            <a:r>
              <a:rPr lang="en-GB" b="1" baseline="30000" dirty="0">
                <a:solidFill>
                  <a:srgbClr val="00B050"/>
                </a:solidFill>
              </a:rPr>
              <a:t>1</a:t>
            </a:r>
            <a:endParaRPr baseline="30000" dirty="0">
              <a:solidFill>
                <a:srgbClr val="00B050"/>
              </a:solidFill>
            </a:endParaRPr>
          </a:p>
          <a:p>
            <a:pPr marL="288000" lvl="0" indent="-288000" algn="l" rtl="0">
              <a:spcBef>
                <a:spcPts val="1200"/>
              </a:spcBef>
              <a:spcAft>
                <a:spcPts val="0"/>
              </a:spcAft>
              <a:buClr>
                <a:schemeClr val="accent1"/>
              </a:buClr>
              <a:buSzPts val="2000"/>
              <a:buChar char="•"/>
            </a:pPr>
            <a:r>
              <a:rPr lang="en-GB" b="1" dirty="0">
                <a:solidFill>
                  <a:srgbClr val="00B050"/>
                </a:solidFill>
              </a:rPr>
              <a:t>Communication</a:t>
            </a:r>
            <a:r>
              <a:rPr lang="en-GB" dirty="0"/>
              <a:t> of these </a:t>
            </a:r>
            <a:r>
              <a:rPr lang="en-GB" dirty="0" err="1"/>
              <a:t>irAEs</a:t>
            </a:r>
            <a:r>
              <a:rPr lang="en-GB" dirty="0"/>
              <a:t> </a:t>
            </a:r>
            <a:r>
              <a:rPr lang="en-GB" b="1" dirty="0">
                <a:solidFill>
                  <a:srgbClr val="00B050"/>
                </a:solidFill>
              </a:rPr>
              <a:t>to patients is important </a:t>
            </a:r>
            <a:r>
              <a:rPr lang="en-GB" dirty="0"/>
              <a:t>to aid early detection and management</a:t>
            </a:r>
            <a:endParaRPr dirty="0"/>
          </a:p>
          <a:p>
            <a:pPr marL="0" lvl="0" indent="0" algn="l" rtl="0">
              <a:spcBef>
                <a:spcPts val="1200"/>
              </a:spcBef>
              <a:spcAft>
                <a:spcPts val="0"/>
              </a:spcAft>
              <a:buSzPts val="2000"/>
              <a:buNone/>
            </a:pPr>
            <a:r>
              <a:rPr lang="en-GB" b="1" dirty="0">
                <a:solidFill>
                  <a:srgbClr val="00B050"/>
                </a:solidFill>
              </a:rPr>
              <a:t>METHODS</a:t>
            </a:r>
            <a:endParaRPr dirty="0">
              <a:solidFill>
                <a:srgbClr val="00B050"/>
              </a:solidFill>
            </a:endParaRPr>
          </a:p>
          <a:p>
            <a:pPr marL="288000" lvl="0" indent="-288000" algn="l" rtl="0">
              <a:spcBef>
                <a:spcPts val="300"/>
              </a:spcBef>
              <a:spcAft>
                <a:spcPts val="0"/>
              </a:spcAft>
              <a:buSzPts val="2000"/>
              <a:buChar char="•"/>
            </a:pPr>
            <a:r>
              <a:rPr lang="en-GB" dirty="0"/>
              <a:t>A standard nursing immuno-oncology (IO) education and monitoring program was implemented at a single Canadian centre between May </a:t>
            </a:r>
            <a:br>
              <a:rPr lang="en-GB" dirty="0"/>
            </a:br>
            <a:r>
              <a:rPr lang="en-GB" dirty="0"/>
              <a:t>2018-Dec 2019</a:t>
            </a:r>
            <a:endParaRPr dirty="0"/>
          </a:p>
        </p:txBody>
      </p:sp>
      <p:sp>
        <p:nvSpPr>
          <p:cNvPr id="433" name="Google Shape;433;p14"/>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BACKGROUND</a:t>
            </a:r>
            <a:endParaRPr/>
          </a:p>
        </p:txBody>
      </p:sp>
      <p:sp>
        <p:nvSpPr>
          <p:cNvPr id="434" name="Google Shape;434;p1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435" name="Google Shape;435;p14"/>
          <p:cNvSpPr txBox="1">
            <a:spLocks noGrp="1"/>
          </p:cNvSpPr>
          <p:nvPr>
            <p:ph type="body" idx="2"/>
          </p:nvPr>
        </p:nvSpPr>
        <p:spPr>
          <a:xfrm>
            <a:off x="465137" y="6309320"/>
            <a:ext cx="8025705"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CBI-B, cancer behaviour inventory-brief version; ICI, immune checkpoint inhibitors; IO, immuno-oncology; </a:t>
            </a:r>
            <a:br>
              <a:rPr lang="en-GB" dirty="0"/>
            </a:br>
            <a:r>
              <a:rPr lang="en-GB" dirty="0" err="1"/>
              <a:t>irAEs</a:t>
            </a:r>
            <a:r>
              <a:rPr lang="en-GB" dirty="0"/>
              <a:t>, immune-related adverse events</a:t>
            </a:r>
            <a:endParaRPr dirty="0"/>
          </a:p>
          <a:p>
            <a:pPr marL="0" lvl="0" indent="0">
              <a:spcBef>
                <a:spcPts val="0"/>
              </a:spcBef>
            </a:pPr>
            <a:r>
              <a:rPr lang="en-GB" dirty="0"/>
              <a:t>1. Connolly C, et al. Front Oncol 2019; 9: </a:t>
            </a:r>
            <a:r>
              <a:rPr lang="en-GB" dirty="0" err="1"/>
              <a:t>doi</a:t>
            </a:r>
            <a:r>
              <a:rPr lang="en-GB" dirty="0"/>
              <a:t>: 10.3389/fonc.2019.00530;  2. Cheema PK, et al. ASCO 2020. Abstract #2032. Poster Presentation</a:t>
            </a:r>
            <a:endParaRPr dirty="0"/>
          </a:p>
        </p:txBody>
      </p:sp>
      <p:grpSp>
        <p:nvGrpSpPr>
          <p:cNvPr id="436" name="Google Shape;436;p14"/>
          <p:cNvGrpSpPr/>
          <p:nvPr/>
        </p:nvGrpSpPr>
        <p:grpSpPr>
          <a:xfrm>
            <a:off x="713979" y="4336850"/>
            <a:ext cx="7869108" cy="1756446"/>
            <a:chOff x="735339" y="4016880"/>
            <a:chExt cx="7869108" cy="1756446"/>
          </a:xfrm>
        </p:grpSpPr>
        <p:grpSp>
          <p:nvGrpSpPr>
            <p:cNvPr id="437" name="Google Shape;437;p14"/>
            <p:cNvGrpSpPr/>
            <p:nvPr/>
          </p:nvGrpSpPr>
          <p:grpSpPr>
            <a:xfrm>
              <a:off x="770781" y="4016880"/>
              <a:ext cx="7833666" cy="1080120"/>
              <a:chOff x="395536" y="4276658"/>
              <a:chExt cx="7833666" cy="1080120"/>
            </a:xfrm>
          </p:grpSpPr>
          <p:sp>
            <p:nvSpPr>
              <p:cNvPr id="438" name="Google Shape;438;p14"/>
              <p:cNvSpPr/>
              <p:nvPr/>
            </p:nvSpPr>
            <p:spPr>
              <a:xfrm>
                <a:off x="395536" y="4276658"/>
                <a:ext cx="1944216" cy="1080120"/>
              </a:xfrm>
              <a:prstGeom prst="homePlate">
                <a:avLst>
                  <a:gd name="adj" fmla="val 50000"/>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Pts ≥18 years</a:t>
                </a:r>
                <a:endParaRPr dirty="0"/>
              </a:p>
              <a:p>
                <a:pPr marL="0" marR="0" lvl="0" indent="0" algn="ctr" rtl="0">
                  <a:spcBef>
                    <a:spcPts val="0"/>
                  </a:spcBef>
                  <a:spcAft>
                    <a:spcPts val="0"/>
                  </a:spcAft>
                  <a:buNone/>
                </a:pPr>
                <a:r>
                  <a:rPr lang="en-GB" dirty="0">
                    <a:solidFill>
                      <a:schemeClr val="lt1"/>
                    </a:solidFill>
                    <a:latin typeface="Calibri"/>
                    <a:ea typeface="Calibri"/>
                    <a:cs typeface="Calibri"/>
                    <a:sym typeface="Calibri"/>
                  </a:rPr>
                  <a:t>prescribed ICI for cancer</a:t>
                </a:r>
                <a:endParaRPr dirty="0"/>
              </a:p>
            </p:txBody>
          </p:sp>
          <p:sp>
            <p:nvSpPr>
              <p:cNvPr id="439" name="Google Shape;439;p14"/>
              <p:cNvSpPr/>
              <p:nvPr/>
            </p:nvSpPr>
            <p:spPr>
              <a:xfrm>
                <a:off x="2339752" y="4276658"/>
                <a:ext cx="1944216" cy="1080120"/>
              </a:xfrm>
              <a:prstGeom prst="homePlat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Baseline nursing assessment &amp; education class conducted</a:t>
                </a:r>
                <a:endParaRPr dirty="0"/>
              </a:p>
            </p:txBody>
          </p:sp>
          <p:sp>
            <p:nvSpPr>
              <p:cNvPr id="440" name="Google Shape;440;p14"/>
              <p:cNvSpPr/>
              <p:nvPr/>
            </p:nvSpPr>
            <p:spPr>
              <a:xfrm>
                <a:off x="4283968" y="4276658"/>
                <a:ext cx="1944216" cy="1080120"/>
              </a:xfrm>
              <a:prstGeom prst="homePlate">
                <a:avLst>
                  <a:gd name="adj" fmla="val 50000"/>
                </a:avLst>
              </a:prstGeom>
              <a:solidFill>
                <a:schemeClr val="dk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High risk patients (risk of grade 3/4 </a:t>
                </a:r>
                <a:r>
                  <a:rPr lang="en-GB" dirty="0" err="1">
                    <a:solidFill>
                      <a:schemeClr val="lt1"/>
                    </a:solidFill>
                    <a:latin typeface="Calibri"/>
                    <a:ea typeface="Calibri"/>
                    <a:cs typeface="Calibri"/>
                    <a:sym typeface="Calibri"/>
                  </a:rPr>
                  <a:t>irAE</a:t>
                </a:r>
                <a:r>
                  <a:rPr lang="en-GB" dirty="0">
                    <a:solidFill>
                      <a:schemeClr val="lt1"/>
                    </a:solidFill>
                    <a:latin typeface="Calibri"/>
                    <a:ea typeface="Calibri"/>
                    <a:cs typeface="Calibri"/>
                    <a:sym typeface="Calibri"/>
                  </a:rPr>
                  <a:t> ≥ 20%) weekly nurse calls</a:t>
                </a:r>
                <a:endParaRPr dirty="0"/>
              </a:p>
            </p:txBody>
          </p:sp>
          <p:sp>
            <p:nvSpPr>
              <p:cNvPr id="441" name="Google Shape;441;p14"/>
              <p:cNvSpPr/>
              <p:nvPr/>
            </p:nvSpPr>
            <p:spPr>
              <a:xfrm>
                <a:off x="6228183" y="4276658"/>
                <a:ext cx="2001019" cy="1080120"/>
              </a:xfrm>
              <a:prstGeom prst="homePlate">
                <a:avLst>
                  <a:gd name="adj" fmla="val 50000"/>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a:solidFill>
                      <a:schemeClr val="lt1"/>
                    </a:solidFill>
                    <a:latin typeface="Calibri"/>
                    <a:ea typeface="Calibri"/>
                    <a:cs typeface="Calibri"/>
                    <a:sym typeface="Calibri"/>
                  </a:rPr>
                  <a:t>CBI-B assessment used to evaluate patient’s self-efficacy</a:t>
                </a:r>
                <a:endParaRPr/>
              </a:p>
            </p:txBody>
          </p:sp>
        </p:grpSp>
        <p:sp>
          <p:nvSpPr>
            <p:cNvPr id="442" name="Google Shape;442;p14"/>
            <p:cNvSpPr/>
            <p:nvPr/>
          </p:nvSpPr>
          <p:spPr>
            <a:xfrm rot="-5400000">
              <a:off x="4479755" y="1424592"/>
              <a:ext cx="288032" cy="7776864"/>
            </a:xfrm>
            <a:prstGeom prst="leftBrace">
              <a:avLst>
                <a:gd name="adj1" fmla="val 45852"/>
                <a:gd name="adj2" fmla="val 50000"/>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4"/>
            <p:cNvSpPr txBox="1"/>
            <p:nvPr/>
          </p:nvSpPr>
          <p:spPr>
            <a:xfrm>
              <a:off x="2703515" y="5373216"/>
              <a:ext cx="390606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505050"/>
                  </a:solidFill>
                  <a:latin typeface="Calibri"/>
                  <a:ea typeface="Calibri"/>
                  <a:cs typeface="Calibri"/>
                  <a:sym typeface="Calibri"/>
                </a:rPr>
                <a:t>N=80, median follow up 4.1 months</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5"/>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449" name="Google Shape;449;p1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RESULTS</a:t>
            </a:r>
            <a:endParaRPr/>
          </a:p>
        </p:txBody>
      </p:sp>
      <p:sp>
        <p:nvSpPr>
          <p:cNvPr id="450" name="Google Shape;450;p15"/>
          <p:cNvSpPr txBox="1">
            <a:spLocks noGrp="1"/>
          </p:cNvSpPr>
          <p:nvPr>
            <p:ph type="body" idx="1"/>
          </p:nvPr>
        </p:nvSpPr>
        <p:spPr>
          <a:xfrm>
            <a:off x="464400" y="6351183"/>
            <a:ext cx="8496944" cy="312467"/>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SzPts val="1050"/>
              <a:buNone/>
            </a:pPr>
            <a:r>
              <a:rPr lang="en-GB" sz="1050" dirty="0"/>
              <a:t>CBI-B, cancer behaviour inventory-brief version; CT, chemotherapy; ER, emergency room; </a:t>
            </a:r>
            <a:br>
              <a:rPr lang="en-GB" sz="1050" dirty="0"/>
            </a:br>
            <a:r>
              <a:rPr lang="en-GB" sz="1050" dirty="0"/>
              <a:t>ICI, immune checkpoint inhibitors; </a:t>
            </a:r>
            <a:r>
              <a:rPr lang="en-GB" sz="1050" dirty="0" err="1"/>
              <a:t>irAE</a:t>
            </a:r>
            <a:r>
              <a:rPr lang="en-GB" sz="1050" dirty="0"/>
              <a:t>, immune-related adverse event; NSCLC, non-small cell lung cancer; PD-1, Programmed cell </a:t>
            </a:r>
            <a:br>
              <a:rPr lang="en-GB" sz="1050" dirty="0"/>
            </a:br>
            <a:r>
              <a:rPr lang="en-GB" sz="1050" dirty="0"/>
              <a:t>death protein 1; PD-L1, Programmed cell death ligand 1; RCC, renal cell carcinoma</a:t>
            </a:r>
            <a:endParaRPr sz="1050" dirty="0"/>
          </a:p>
          <a:p>
            <a:pPr marL="0" lvl="0" indent="0" algn="l" rtl="0">
              <a:lnSpc>
                <a:spcPct val="95000"/>
              </a:lnSpc>
              <a:spcBef>
                <a:spcPts val="0"/>
              </a:spcBef>
              <a:spcAft>
                <a:spcPts val="0"/>
              </a:spcAft>
              <a:buSzPts val="1050"/>
              <a:buNone/>
            </a:pPr>
            <a:r>
              <a:rPr lang="en-GB" sz="1050" dirty="0"/>
              <a:t>Cheema PK, et al. ASCO 2020. Abstract #2032. Poster Presentation</a:t>
            </a:r>
            <a:endParaRPr sz="1050" dirty="0"/>
          </a:p>
        </p:txBody>
      </p:sp>
      <p:graphicFrame>
        <p:nvGraphicFramePr>
          <p:cNvPr id="451" name="Google Shape;451;p15"/>
          <p:cNvGraphicFramePr/>
          <p:nvPr>
            <p:extLst>
              <p:ext uri="{D42A27DB-BD31-4B8C-83A1-F6EECF244321}">
                <p14:modId xmlns:p14="http://schemas.microsoft.com/office/powerpoint/2010/main" val="1943533551"/>
              </p:ext>
            </p:extLst>
          </p:nvPr>
        </p:nvGraphicFramePr>
        <p:xfrm>
          <a:off x="482539" y="894844"/>
          <a:ext cx="4860925" cy="4937950"/>
        </p:xfrm>
        <a:graphic>
          <a:graphicData uri="http://schemas.openxmlformats.org/drawingml/2006/table">
            <a:tbl>
              <a:tblPr firstRow="1" bandRow="1">
                <a:noFill/>
                <a:tableStyleId>{1E40009C-50D2-42C6-B953-54A3AC8A60B5}</a:tableStyleId>
              </a:tblPr>
              <a:tblGrid>
                <a:gridCol w="2907400">
                  <a:extLst>
                    <a:ext uri="{9D8B030D-6E8A-4147-A177-3AD203B41FA5}">
                      <a16:colId xmlns:a16="http://schemas.microsoft.com/office/drawing/2014/main" val="20000"/>
                    </a:ext>
                  </a:extLst>
                </a:gridCol>
                <a:gridCol w="1953525">
                  <a:extLst>
                    <a:ext uri="{9D8B030D-6E8A-4147-A177-3AD203B41FA5}">
                      <a16:colId xmlns:a16="http://schemas.microsoft.com/office/drawing/2014/main" val="20001"/>
                    </a:ext>
                  </a:extLst>
                </a:gridCol>
              </a:tblGrid>
              <a:tr h="216025">
                <a:tc>
                  <a:txBody>
                    <a:bodyPr/>
                    <a:lstStyle/>
                    <a:p>
                      <a:pPr marL="0" marR="0" lvl="0" indent="0" algn="l" rtl="0">
                        <a:lnSpc>
                          <a:spcPct val="100000"/>
                        </a:lnSpc>
                        <a:spcBef>
                          <a:spcPts val="0"/>
                        </a:spcBef>
                        <a:spcAft>
                          <a:spcPts val="0"/>
                        </a:spcAft>
                        <a:buClr>
                          <a:schemeClr val="dk1"/>
                        </a:buClr>
                        <a:buSzPts val="1200"/>
                        <a:buFont typeface="Calibri"/>
                        <a:buNone/>
                      </a:pPr>
                      <a:r>
                        <a:rPr lang="en-GB" sz="1200" u="none" strike="noStrike" cap="none"/>
                        <a:t>Baseline Characteristics</a:t>
                      </a:r>
                      <a:endParaRPr sz="1200" u="none" strike="noStrike" cap="none">
                        <a:latin typeface="Calibri"/>
                        <a:ea typeface="Calibri"/>
                        <a:cs typeface="Calibri"/>
                        <a:sym typeface="Calibri"/>
                      </a:endParaRPr>
                    </a:p>
                  </a:txBody>
                  <a:tcPr marL="91450" marR="91450" marT="45725" marB="45725" anchor="ctr">
                    <a:solidFill>
                      <a:srgbClr val="456172"/>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200" u="none" strike="noStrike" cap="none" dirty="0"/>
                        <a:t> (N=80)</a:t>
                      </a:r>
                      <a:endParaRPr sz="1200" u="none" strike="noStrike" cap="none" dirty="0">
                        <a:latin typeface="Calibri"/>
                        <a:ea typeface="Calibri"/>
                        <a:cs typeface="Calibri"/>
                        <a:sym typeface="Calibri"/>
                      </a:endParaRPr>
                    </a:p>
                  </a:txBody>
                  <a:tcPr marL="91450" marR="91450" marT="45725" marB="45725" anchor="ctr">
                    <a:solidFill>
                      <a:srgbClr val="456172"/>
                    </a:solidFill>
                  </a:tcPr>
                </a:tc>
                <a:extLst>
                  <a:ext uri="{0D108BD9-81ED-4DB2-BD59-A6C34878D82A}">
                    <a16:rowId xmlns:a16="http://schemas.microsoft.com/office/drawing/2014/main" val="10000"/>
                  </a:ext>
                </a:extLst>
              </a:tr>
              <a:tr h="250475">
                <a:tc>
                  <a:txBody>
                    <a:bodyPr/>
                    <a:lstStyle/>
                    <a:p>
                      <a:pPr marL="0" marR="0" lvl="0" indent="0" algn="l" rtl="0">
                        <a:spcBef>
                          <a:spcPts val="0"/>
                        </a:spcBef>
                        <a:spcAft>
                          <a:spcPts val="0"/>
                        </a:spcAft>
                        <a:buNone/>
                      </a:pPr>
                      <a:r>
                        <a:rPr lang="en-GB" sz="1100" b="1" u="none" strike="noStrike" cap="none">
                          <a:solidFill>
                            <a:srgbClr val="000000"/>
                          </a:solidFill>
                        </a:rPr>
                        <a:t>Median age </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rPr>
                        <a:t>69 yrs</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01"/>
                  </a:ext>
                </a:extLst>
              </a:tr>
              <a:tr h="250475">
                <a:tc>
                  <a:txBody>
                    <a:bodyPr/>
                    <a:lstStyle/>
                    <a:p>
                      <a:pPr marL="0" marR="0" lvl="0" indent="0" algn="l" rtl="0">
                        <a:spcBef>
                          <a:spcPts val="0"/>
                        </a:spcBef>
                        <a:spcAft>
                          <a:spcPts val="0"/>
                        </a:spcAft>
                        <a:buNone/>
                      </a:pPr>
                      <a:r>
                        <a:rPr lang="en-GB" sz="1100" b="1" u="none" strike="noStrike" cap="none">
                          <a:solidFill>
                            <a:srgbClr val="000000"/>
                          </a:solidFill>
                        </a:rPr>
                        <a:t>Males</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70% (56)</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02"/>
                  </a:ext>
                </a:extLst>
              </a:tr>
              <a:tr h="250475">
                <a:tc>
                  <a:txBody>
                    <a:bodyPr/>
                    <a:lstStyle/>
                    <a:p>
                      <a:pPr marL="0" marR="0" lvl="0" indent="0" algn="l" rtl="0">
                        <a:spcBef>
                          <a:spcPts val="0"/>
                        </a:spcBef>
                        <a:spcAft>
                          <a:spcPts val="0"/>
                        </a:spcAft>
                        <a:buNone/>
                      </a:pPr>
                      <a:r>
                        <a:rPr lang="en-GB" sz="1100" b="1" u="none" strike="noStrike" cap="none">
                          <a:solidFill>
                            <a:srgbClr val="000000"/>
                          </a:solidFill>
                        </a:rPr>
                        <a:t>English as first language</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solidFill>
                            <a:srgbClr val="000000"/>
                          </a:solidFill>
                        </a:rPr>
                        <a:t>66% (53)</a:t>
                      </a:r>
                      <a:endParaRPr sz="1100" u="none" strike="noStrike" cap="none" dirty="0">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04"/>
                  </a:ext>
                </a:extLst>
              </a:tr>
              <a:tr h="250475">
                <a:tc gridSpan="2">
                  <a:txBody>
                    <a:bodyPr/>
                    <a:lstStyle/>
                    <a:p>
                      <a:pPr marL="0" marR="0" lvl="0" indent="0" algn="l" rtl="0">
                        <a:spcBef>
                          <a:spcPts val="0"/>
                        </a:spcBef>
                        <a:spcAft>
                          <a:spcPts val="0"/>
                        </a:spcAft>
                        <a:buNone/>
                      </a:pPr>
                      <a:r>
                        <a:rPr lang="en-GB" sz="1100" b="1" u="none" strike="noStrike" cap="none">
                          <a:solidFill>
                            <a:srgbClr val="000000"/>
                          </a:solidFill>
                        </a:rPr>
                        <a:t>Highest level of education</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hMerge="1">
                  <a:txBody>
                    <a:bodyPr/>
                    <a:lstStyle/>
                    <a:p>
                      <a:endParaRPr lang="en-US"/>
                    </a:p>
                  </a:txBody>
                  <a:tcPr/>
                </a:tc>
                <a:extLst>
                  <a:ext uri="{0D108BD9-81ED-4DB2-BD59-A6C34878D82A}">
                    <a16:rowId xmlns:a16="http://schemas.microsoft.com/office/drawing/2014/main" val="10005"/>
                  </a:ext>
                </a:extLst>
              </a:tr>
              <a:tr h="250475">
                <a:tc>
                  <a:txBody>
                    <a:bodyPr/>
                    <a:lstStyle/>
                    <a:p>
                      <a:pPr marL="457200" marR="0" lvl="1" indent="0" algn="l" rtl="0">
                        <a:spcBef>
                          <a:spcPts val="0"/>
                        </a:spcBef>
                        <a:spcAft>
                          <a:spcPts val="0"/>
                        </a:spcAft>
                        <a:buNone/>
                      </a:pPr>
                      <a:r>
                        <a:rPr lang="en-GB" sz="1100" u="none" strike="noStrike" cap="none">
                          <a:solidFill>
                            <a:srgbClr val="000000"/>
                          </a:solidFill>
                        </a:rPr>
                        <a:t>Elementary</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19% (15)</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06"/>
                  </a:ext>
                </a:extLst>
              </a:tr>
              <a:tr h="250475">
                <a:tc>
                  <a:txBody>
                    <a:bodyPr/>
                    <a:lstStyle/>
                    <a:p>
                      <a:pPr marL="457200" marR="0" lvl="1" indent="0" algn="l" rtl="0">
                        <a:spcBef>
                          <a:spcPts val="0"/>
                        </a:spcBef>
                        <a:spcAft>
                          <a:spcPts val="0"/>
                        </a:spcAft>
                        <a:buNone/>
                      </a:pPr>
                      <a:r>
                        <a:rPr lang="en-GB" sz="1100" u="none" strike="noStrike" cap="none">
                          <a:solidFill>
                            <a:srgbClr val="000000"/>
                          </a:solidFill>
                        </a:rPr>
                        <a:t>High school</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rPr>
                        <a:t>30% (24)</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07"/>
                  </a:ext>
                </a:extLst>
              </a:tr>
              <a:tr h="250475">
                <a:tc>
                  <a:txBody>
                    <a:bodyPr/>
                    <a:lstStyle/>
                    <a:p>
                      <a:pPr marL="457200" marR="0" lvl="1" indent="0" algn="l" rtl="0">
                        <a:spcBef>
                          <a:spcPts val="0"/>
                        </a:spcBef>
                        <a:spcAft>
                          <a:spcPts val="0"/>
                        </a:spcAft>
                        <a:buNone/>
                      </a:pPr>
                      <a:r>
                        <a:rPr lang="en-GB" sz="1100" u="none" strike="noStrike" cap="none">
                          <a:solidFill>
                            <a:srgbClr val="000000"/>
                          </a:solidFill>
                        </a:rPr>
                        <a:t>Trade diploma</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26% (21)</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08"/>
                  </a:ext>
                </a:extLst>
              </a:tr>
              <a:tr h="243125">
                <a:tc>
                  <a:txBody>
                    <a:bodyPr/>
                    <a:lstStyle/>
                    <a:p>
                      <a:pPr marL="457200" marR="0" lvl="1" indent="0" algn="l" rtl="0">
                        <a:spcBef>
                          <a:spcPts val="0"/>
                        </a:spcBef>
                        <a:spcAft>
                          <a:spcPts val="0"/>
                        </a:spcAft>
                        <a:buNone/>
                      </a:pPr>
                      <a:r>
                        <a:rPr lang="en-GB" sz="1100" u="none" strike="noStrike" cap="none">
                          <a:solidFill>
                            <a:srgbClr val="000000"/>
                          </a:solidFill>
                        </a:rPr>
                        <a:t>Post-secondary</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rPr>
                        <a:t>21% (17)</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09"/>
                  </a:ext>
                </a:extLst>
              </a:tr>
              <a:tr h="243125">
                <a:tc>
                  <a:txBody>
                    <a:bodyPr/>
                    <a:lstStyle/>
                    <a:p>
                      <a:pPr marL="0" marR="0" lvl="0" indent="0" algn="l" rtl="0">
                        <a:spcBef>
                          <a:spcPts val="0"/>
                        </a:spcBef>
                        <a:spcAft>
                          <a:spcPts val="0"/>
                        </a:spcAft>
                        <a:buNone/>
                      </a:pPr>
                      <a:r>
                        <a:rPr lang="en-GB" sz="1100" b="1" u="none" strike="noStrike" cap="none">
                          <a:solidFill>
                            <a:srgbClr val="000000"/>
                          </a:solidFill>
                        </a:rPr>
                        <a:t>Limited cancer health literacy</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41% (33)</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10"/>
                  </a:ext>
                </a:extLst>
              </a:tr>
              <a:tr h="243125">
                <a:tc gridSpan="2">
                  <a:txBody>
                    <a:bodyPr/>
                    <a:lstStyle/>
                    <a:p>
                      <a:pPr marL="0" marR="0" lvl="0" indent="0" algn="l" rtl="0">
                        <a:spcBef>
                          <a:spcPts val="0"/>
                        </a:spcBef>
                        <a:spcAft>
                          <a:spcPts val="0"/>
                        </a:spcAft>
                        <a:buNone/>
                      </a:pPr>
                      <a:r>
                        <a:rPr lang="en-GB" sz="1100" b="1" u="none" strike="noStrike" cap="none">
                          <a:solidFill>
                            <a:srgbClr val="000000"/>
                          </a:solidFill>
                        </a:rPr>
                        <a:t>ICI prescribed</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hMerge="1">
                  <a:txBody>
                    <a:bodyPr/>
                    <a:lstStyle/>
                    <a:p>
                      <a:endParaRPr lang="en-US"/>
                    </a:p>
                  </a:txBody>
                  <a:tcPr/>
                </a:tc>
                <a:extLst>
                  <a:ext uri="{0D108BD9-81ED-4DB2-BD59-A6C34878D82A}">
                    <a16:rowId xmlns:a16="http://schemas.microsoft.com/office/drawing/2014/main" val="10011"/>
                  </a:ext>
                </a:extLst>
              </a:tr>
              <a:tr h="243125">
                <a:tc>
                  <a:txBody>
                    <a:bodyPr/>
                    <a:lstStyle/>
                    <a:p>
                      <a:pPr marL="457200" marR="0" lvl="1" indent="0" algn="l" rtl="0">
                        <a:spcBef>
                          <a:spcPts val="0"/>
                        </a:spcBef>
                        <a:spcAft>
                          <a:spcPts val="0"/>
                        </a:spcAft>
                        <a:buNone/>
                      </a:pPr>
                      <a:r>
                        <a:rPr lang="en-GB" sz="1100" u="none" strike="noStrike" cap="none">
                          <a:solidFill>
                            <a:srgbClr val="000000"/>
                          </a:solidFill>
                        </a:rPr>
                        <a:t>Monotherapy anti-PD1/PDL1</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70% (56)</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12"/>
                  </a:ext>
                </a:extLst>
              </a:tr>
              <a:tr h="243125">
                <a:tc>
                  <a:txBody>
                    <a:bodyPr/>
                    <a:lstStyle/>
                    <a:p>
                      <a:pPr marL="457200" marR="0" lvl="1" indent="0" algn="l" rtl="0">
                        <a:spcBef>
                          <a:spcPts val="0"/>
                        </a:spcBef>
                        <a:spcAft>
                          <a:spcPts val="0"/>
                        </a:spcAft>
                        <a:buNone/>
                      </a:pPr>
                      <a:r>
                        <a:rPr lang="en-GB" sz="1100" u="none" strike="noStrike" cap="none" dirty="0">
                          <a:solidFill>
                            <a:srgbClr val="000000"/>
                          </a:solidFill>
                        </a:rPr>
                        <a:t>Nivolumab/ipilimumab combination</a:t>
                      </a:r>
                      <a:endParaRPr sz="1100" u="none" strike="noStrike" cap="none" dirty="0">
                        <a:solidFill>
                          <a:srgbClr val="000000"/>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rPr>
                        <a:t>13% (10)</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13"/>
                  </a:ext>
                </a:extLst>
              </a:tr>
              <a:tr h="243125">
                <a:tc>
                  <a:txBody>
                    <a:bodyPr/>
                    <a:lstStyle/>
                    <a:p>
                      <a:pPr marL="457200" marR="0" lvl="1" indent="0" algn="l" rtl="0">
                        <a:spcBef>
                          <a:spcPts val="0"/>
                        </a:spcBef>
                        <a:spcAft>
                          <a:spcPts val="0"/>
                        </a:spcAft>
                        <a:buNone/>
                      </a:pPr>
                      <a:r>
                        <a:rPr lang="en-GB" sz="1100" u="none" strike="noStrike" cap="none" dirty="0">
                          <a:solidFill>
                            <a:srgbClr val="000000"/>
                          </a:solidFill>
                        </a:rPr>
                        <a:t>Anti-PD-1/PD-L1 + CT/other therapies</a:t>
                      </a:r>
                      <a:endParaRPr sz="1100" u="none" strike="noStrike" cap="none" dirty="0">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17% (14)</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14"/>
                  </a:ext>
                </a:extLst>
              </a:tr>
              <a:tr h="243125">
                <a:tc gridSpan="2">
                  <a:txBody>
                    <a:bodyPr/>
                    <a:lstStyle/>
                    <a:p>
                      <a:pPr marL="0" marR="0" lvl="0" indent="0" algn="l" rtl="0">
                        <a:spcBef>
                          <a:spcPts val="0"/>
                        </a:spcBef>
                        <a:spcAft>
                          <a:spcPts val="0"/>
                        </a:spcAft>
                        <a:buNone/>
                      </a:pPr>
                      <a:r>
                        <a:rPr lang="en-GB" sz="1100" b="1" u="none" strike="noStrike" cap="none">
                          <a:solidFill>
                            <a:srgbClr val="000000"/>
                          </a:solidFill>
                        </a:rPr>
                        <a:t>Cancer diagnosis</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hMerge="1">
                  <a:txBody>
                    <a:bodyPr/>
                    <a:lstStyle/>
                    <a:p>
                      <a:endParaRPr lang="en-US"/>
                    </a:p>
                  </a:txBody>
                  <a:tcPr/>
                </a:tc>
                <a:extLst>
                  <a:ext uri="{0D108BD9-81ED-4DB2-BD59-A6C34878D82A}">
                    <a16:rowId xmlns:a16="http://schemas.microsoft.com/office/drawing/2014/main" val="10015"/>
                  </a:ext>
                </a:extLst>
              </a:tr>
              <a:tr h="243125">
                <a:tc>
                  <a:txBody>
                    <a:bodyPr/>
                    <a:lstStyle/>
                    <a:p>
                      <a:pPr marL="457200" marR="0" lvl="1" indent="0" algn="l" rtl="0">
                        <a:spcBef>
                          <a:spcPts val="0"/>
                        </a:spcBef>
                        <a:spcAft>
                          <a:spcPts val="0"/>
                        </a:spcAft>
                        <a:buNone/>
                      </a:pPr>
                      <a:r>
                        <a:rPr lang="en-GB" sz="1100" u="none" strike="noStrike" cap="none">
                          <a:solidFill>
                            <a:srgbClr val="000000"/>
                          </a:solidFill>
                        </a:rPr>
                        <a:t>NSCLC</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55% (55)</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16"/>
                  </a:ext>
                </a:extLst>
              </a:tr>
              <a:tr h="243125">
                <a:tc>
                  <a:txBody>
                    <a:bodyPr/>
                    <a:lstStyle/>
                    <a:p>
                      <a:pPr marL="457200" marR="0" lvl="1" indent="0" algn="l" rtl="0">
                        <a:spcBef>
                          <a:spcPts val="0"/>
                        </a:spcBef>
                        <a:spcAft>
                          <a:spcPts val="0"/>
                        </a:spcAft>
                        <a:buNone/>
                      </a:pPr>
                      <a:r>
                        <a:rPr lang="en-GB" sz="1100" u="none" strike="noStrike" cap="none">
                          <a:solidFill>
                            <a:srgbClr val="000000"/>
                          </a:solidFill>
                        </a:rPr>
                        <a:t>Melanoma</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rPr>
                        <a:t>19% (15)</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17"/>
                  </a:ext>
                </a:extLst>
              </a:tr>
              <a:tr h="243125">
                <a:tc>
                  <a:txBody>
                    <a:bodyPr/>
                    <a:lstStyle/>
                    <a:p>
                      <a:pPr marL="457200" marR="0" lvl="1" indent="0" algn="l" rtl="0">
                        <a:spcBef>
                          <a:spcPts val="0"/>
                        </a:spcBef>
                        <a:spcAft>
                          <a:spcPts val="0"/>
                        </a:spcAft>
                        <a:buNone/>
                      </a:pPr>
                      <a:r>
                        <a:rPr lang="en-GB" sz="1100" u="none" strike="noStrike" cap="none">
                          <a:solidFill>
                            <a:srgbClr val="000000"/>
                          </a:solidFill>
                        </a:rPr>
                        <a:t>RCC</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rPr>
                        <a:t>9% (6)</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18"/>
                  </a:ext>
                </a:extLst>
              </a:tr>
              <a:tr h="243125">
                <a:tc>
                  <a:txBody>
                    <a:bodyPr/>
                    <a:lstStyle/>
                    <a:p>
                      <a:pPr marL="457200" marR="0" lvl="1" indent="0" algn="l" rtl="0">
                        <a:spcBef>
                          <a:spcPts val="0"/>
                        </a:spcBef>
                        <a:spcAft>
                          <a:spcPts val="0"/>
                        </a:spcAft>
                        <a:buNone/>
                      </a:pPr>
                      <a:r>
                        <a:rPr lang="en-GB" sz="1100" u="none" strike="noStrike" cap="none">
                          <a:solidFill>
                            <a:srgbClr val="000000"/>
                          </a:solidFill>
                        </a:rPr>
                        <a:t>Other</a:t>
                      </a:r>
                      <a:endParaRPr sz="1100" u="none" strike="noStrike" cap="none">
                        <a:solidFill>
                          <a:srgbClr val="000000"/>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dirty="0">
                          <a:solidFill>
                            <a:srgbClr val="000000"/>
                          </a:solidFill>
                        </a:rPr>
                        <a:t>5% (4)</a:t>
                      </a:r>
                      <a:endParaRPr sz="1100" u="none" strike="noStrike" cap="none" dirty="0">
                        <a:solidFill>
                          <a:srgbClr val="000000"/>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19"/>
                  </a:ext>
                </a:extLst>
              </a:tr>
            </a:tbl>
          </a:graphicData>
        </a:graphic>
      </p:graphicFrame>
      <p:sp>
        <p:nvSpPr>
          <p:cNvPr id="452" name="Google Shape;452;p15"/>
          <p:cNvSpPr txBox="1"/>
          <p:nvPr/>
        </p:nvSpPr>
        <p:spPr>
          <a:xfrm>
            <a:off x="5500334" y="1202782"/>
            <a:ext cx="3039331" cy="224676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SzPts val="2000"/>
              <a:buFont typeface="Arial"/>
              <a:buChar char="•"/>
            </a:pPr>
            <a:r>
              <a:rPr lang="en-GB" sz="2000">
                <a:solidFill>
                  <a:schemeClr val="dk2"/>
                </a:solidFill>
                <a:latin typeface="Calibri"/>
                <a:ea typeface="Calibri"/>
                <a:cs typeface="Calibri"/>
                <a:sym typeface="Calibri"/>
              </a:rPr>
              <a:t>Significant improvement in CBI-B scores pre- and post-assessment/education (p&lt;0.001) which was maintained over time</a:t>
            </a:r>
            <a:endParaRPr/>
          </a:p>
          <a:p>
            <a:pPr marL="0" marR="0" lvl="0" indent="0" algn="l" rtl="0">
              <a:spcBef>
                <a:spcPts val="0"/>
              </a:spcBef>
              <a:spcAft>
                <a:spcPts val="0"/>
              </a:spcAft>
              <a:buNone/>
            </a:pPr>
            <a:endParaRPr sz="2000">
              <a:solidFill>
                <a:schemeClr val="dk2"/>
              </a:solidFill>
              <a:latin typeface="Calibri"/>
              <a:ea typeface="Calibri"/>
              <a:cs typeface="Calibri"/>
              <a:sym typeface="Calibri"/>
            </a:endParaRPr>
          </a:p>
        </p:txBody>
      </p:sp>
      <p:graphicFrame>
        <p:nvGraphicFramePr>
          <p:cNvPr id="453" name="Google Shape;453;p15"/>
          <p:cNvGraphicFramePr/>
          <p:nvPr>
            <p:extLst>
              <p:ext uri="{D42A27DB-BD31-4B8C-83A1-F6EECF244321}">
                <p14:modId xmlns:p14="http://schemas.microsoft.com/office/powerpoint/2010/main" val="1505242429"/>
              </p:ext>
            </p:extLst>
          </p:nvPr>
        </p:nvGraphicFramePr>
        <p:xfrm>
          <a:off x="5580112" y="3225274"/>
          <a:ext cx="3150550" cy="2606120"/>
        </p:xfrm>
        <a:graphic>
          <a:graphicData uri="http://schemas.openxmlformats.org/drawingml/2006/table">
            <a:tbl>
              <a:tblPr firstRow="1" bandRow="1">
                <a:noFill/>
                <a:tableStyleId>{1E40009C-50D2-42C6-B953-54A3AC8A60B5}</a:tableStyleId>
              </a:tblPr>
              <a:tblGrid>
                <a:gridCol w="1998425">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tblGrid>
              <a:tr h="216025">
                <a:tc>
                  <a:txBody>
                    <a:bodyPr/>
                    <a:lstStyle/>
                    <a:p>
                      <a:pPr marL="0" marR="0" lvl="0" indent="0" algn="l" rtl="0">
                        <a:lnSpc>
                          <a:spcPct val="100000"/>
                        </a:lnSpc>
                        <a:spcBef>
                          <a:spcPts val="0"/>
                        </a:spcBef>
                        <a:spcAft>
                          <a:spcPts val="0"/>
                        </a:spcAft>
                        <a:buClr>
                          <a:schemeClr val="dk1"/>
                        </a:buClr>
                        <a:buSzPts val="1200"/>
                        <a:buFont typeface="Calibri"/>
                        <a:buNone/>
                      </a:pPr>
                      <a:endParaRPr dirty="0"/>
                    </a:p>
                  </a:txBody>
                  <a:tcPr marL="91450" marR="91450" marT="45725" marB="45725" anchor="ctr">
                    <a:solidFill>
                      <a:srgbClr val="456172"/>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200" u="none" strike="noStrike" cap="none">
                          <a:latin typeface="Calibri"/>
                          <a:ea typeface="Calibri"/>
                          <a:cs typeface="Calibri"/>
                          <a:sym typeface="Calibri"/>
                        </a:rPr>
                        <a:t>N=80</a:t>
                      </a:r>
                      <a:endParaRPr/>
                    </a:p>
                    <a:p>
                      <a:pPr marL="0" marR="0" lvl="0" indent="0" algn="ctr" rtl="0">
                        <a:lnSpc>
                          <a:spcPct val="100000"/>
                        </a:lnSpc>
                        <a:spcBef>
                          <a:spcPts val="0"/>
                        </a:spcBef>
                        <a:spcAft>
                          <a:spcPts val="0"/>
                        </a:spcAft>
                        <a:buClr>
                          <a:schemeClr val="dk1"/>
                        </a:buClr>
                        <a:buSzPts val="1200"/>
                        <a:buFont typeface="Calibri"/>
                        <a:buNone/>
                      </a:pPr>
                      <a:r>
                        <a:rPr lang="en-GB" sz="1200" u="none" strike="noStrike" cap="none">
                          <a:latin typeface="Calibri"/>
                          <a:ea typeface="Calibri"/>
                          <a:cs typeface="Calibri"/>
                          <a:sym typeface="Calibri"/>
                        </a:rPr>
                        <a:t>%</a:t>
                      </a:r>
                      <a:endParaRPr/>
                    </a:p>
                  </a:txBody>
                  <a:tcPr marL="91450" marR="91450" marT="45725" marB="45725" anchor="ctr">
                    <a:solidFill>
                      <a:srgbClr val="456172"/>
                    </a:solidFill>
                  </a:tcPr>
                </a:tc>
                <a:extLst>
                  <a:ext uri="{0D108BD9-81ED-4DB2-BD59-A6C34878D82A}">
                    <a16:rowId xmlns:a16="http://schemas.microsoft.com/office/drawing/2014/main" val="10000"/>
                  </a:ext>
                </a:extLst>
              </a:tr>
              <a:tr h="250475">
                <a:tc>
                  <a:txBody>
                    <a:bodyPr/>
                    <a:lstStyle/>
                    <a:p>
                      <a:pPr marL="0" marR="0" lvl="0" indent="0" algn="l" rtl="0">
                        <a:spcBef>
                          <a:spcPts val="0"/>
                        </a:spcBef>
                        <a:spcAft>
                          <a:spcPts val="0"/>
                        </a:spcAft>
                        <a:buNone/>
                      </a:pPr>
                      <a:r>
                        <a:rPr lang="en-GB" sz="1100" b="1" u="none" strike="noStrike" cap="none" dirty="0">
                          <a:solidFill>
                            <a:srgbClr val="000000"/>
                          </a:solidFill>
                          <a:latin typeface="Calibri"/>
                          <a:ea typeface="Calibri"/>
                          <a:cs typeface="Calibri"/>
                          <a:sym typeface="Calibri"/>
                        </a:rPr>
                        <a:t>Patients ≥ 1 </a:t>
                      </a:r>
                      <a:r>
                        <a:rPr lang="en-GB" sz="1100" b="1" u="none" strike="noStrike" cap="none" dirty="0" err="1">
                          <a:solidFill>
                            <a:srgbClr val="000000"/>
                          </a:solidFill>
                          <a:latin typeface="Calibri"/>
                          <a:ea typeface="Calibri"/>
                          <a:cs typeface="Calibri"/>
                          <a:sym typeface="Calibri"/>
                        </a:rPr>
                        <a:t>irAE</a:t>
                      </a:r>
                      <a:endParaRPr sz="1100" b="1" u="none" strike="noStrike" cap="none" dirty="0">
                        <a:solidFill>
                          <a:srgbClr val="000000"/>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43</a:t>
                      </a:r>
                      <a:endParaRPr/>
                    </a:p>
                  </a:txBody>
                  <a:tcPr marL="91450" marR="91450" marT="45725" marB="45725" anchor="ctr">
                    <a:solidFill>
                      <a:srgbClr val="DDE6EA"/>
                    </a:solidFill>
                  </a:tcPr>
                </a:tc>
                <a:extLst>
                  <a:ext uri="{0D108BD9-81ED-4DB2-BD59-A6C34878D82A}">
                    <a16:rowId xmlns:a16="http://schemas.microsoft.com/office/drawing/2014/main" val="10001"/>
                  </a:ext>
                </a:extLst>
              </a:tr>
              <a:tr h="250475">
                <a:tc>
                  <a:txBody>
                    <a:bodyPr/>
                    <a:lstStyle/>
                    <a:p>
                      <a:pPr marL="0" marR="0" lvl="0" indent="0" algn="l" rtl="0">
                        <a:spcBef>
                          <a:spcPts val="0"/>
                        </a:spcBef>
                        <a:spcAft>
                          <a:spcPts val="0"/>
                        </a:spcAft>
                        <a:buNone/>
                      </a:pPr>
                      <a:r>
                        <a:rPr lang="en-GB" sz="1100" b="1" u="none" strike="noStrike" cap="none" dirty="0" err="1">
                          <a:solidFill>
                            <a:srgbClr val="000000"/>
                          </a:solidFill>
                          <a:latin typeface="Calibri"/>
                          <a:ea typeface="Calibri"/>
                          <a:cs typeface="Calibri"/>
                          <a:sym typeface="Calibri"/>
                        </a:rPr>
                        <a:t>irAE</a:t>
                      </a:r>
                      <a:r>
                        <a:rPr lang="en-GB" sz="1100" b="1" u="none" strike="noStrike" cap="none" dirty="0">
                          <a:solidFill>
                            <a:srgbClr val="000000"/>
                          </a:solidFill>
                          <a:latin typeface="Calibri"/>
                          <a:ea typeface="Calibri"/>
                          <a:cs typeface="Calibri"/>
                          <a:sym typeface="Calibri"/>
                        </a:rPr>
                        <a:t> grade 1/2 (when detected)</a:t>
                      </a:r>
                      <a:endParaRPr dirty="0"/>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65</a:t>
                      </a:r>
                      <a:endParaRPr/>
                    </a:p>
                  </a:txBody>
                  <a:tcPr marL="91450" marR="91450" marT="45725" marB="45725" anchor="ctr">
                    <a:solidFill>
                      <a:srgbClr val="DEE6EB">
                        <a:alpha val="49803"/>
                      </a:srgbClr>
                    </a:solidFill>
                  </a:tcPr>
                </a:tc>
                <a:extLst>
                  <a:ext uri="{0D108BD9-81ED-4DB2-BD59-A6C34878D82A}">
                    <a16:rowId xmlns:a16="http://schemas.microsoft.com/office/drawing/2014/main" val="10002"/>
                  </a:ext>
                </a:extLst>
              </a:tr>
              <a:tr h="2504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irAE requiring ER visit (n=3)</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solidFill>
                            <a:srgbClr val="000000"/>
                          </a:solidFill>
                          <a:latin typeface="Calibri"/>
                          <a:ea typeface="Calibri"/>
                          <a:cs typeface="Calibri"/>
                          <a:sym typeface="Calibri"/>
                        </a:rPr>
                        <a:t>3.75</a:t>
                      </a:r>
                      <a:endParaRPr/>
                    </a:p>
                  </a:txBody>
                  <a:tcPr marL="91450" marR="91450" marT="45725" marB="45725" anchor="ctr">
                    <a:solidFill>
                      <a:srgbClr val="DDE6EA"/>
                    </a:solidFill>
                  </a:tcPr>
                </a:tc>
                <a:extLst>
                  <a:ext uri="{0D108BD9-81ED-4DB2-BD59-A6C34878D82A}">
                    <a16:rowId xmlns:a16="http://schemas.microsoft.com/office/drawing/2014/main" val="10003"/>
                  </a:ext>
                </a:extLst>
              </a:tr>
              <a:tr h="250475">
                <a:tc gridSpan="2">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Method of detection of irAE</a:t>
                      </a:r>
                      <a:endParaRPr sz="1100" b="1" u="none" strike="noStrike" cap="none">
                        <a:solidFill>
                          <a:srgbClr val="000000"/>
                        </a:solidFill>
                        <a:latin typeface="Calibri"/>
                        <a:ea typeface="Calibri"/>
                        <a:cs typeface="Calibri"/>
                        <a:sym typeface="Calibri"/>
                      </a:endParaRPr>
                    </a:p>
                  </a:txBody>
                  <a:tcPr marL="91450" marR="91450" marT="45725" marB="45725" anchor="ctr">
                    <a:solidFill>
                      <a:srgbClr val="DEE6EB">
                        <a:alpha val="49803"/>
                      </a:srgbClr>
                    </a:solidFill>
                  </a:tcPr>
                </a:tc>
                <a:tc hMerge="1">
                  <a:txBody>
                    <a:bodyPr/>
                    <a:lstStyle/>
                    <a:p>
                      <a:endParaRPr lang="en-US"/>
                    </a:p>
                  </a:txBody>
                  <a:tcPr/>
                </a:tc>
                <a:extLst>
                  <a:ext uri="{0D108BD9-81ED-4DB2-BD59-A6C34878D82A}">
                    <a16:rowId xmlns:a16="http://schemas.microsoft.com/office/drawing/2014/main" val="10004"/>
                  </a:ext>
                </a:extLst>
              </a:tr>
              <a:tr h="250475">
                <a:tc>
                  <a:txBody>
                    <a:bodyPr/>
                    <a:lstStyle/>
                    <a:p>
                      <a:pPr marL="457200" marR="0" lvl="1" indent="0" algn="l" rtl="0">
                        <a:spcBef>
                          <a:spcPts val="0"/>
                        </a:spcBef>
                        <a:spcAft>
                          <a:spcPts val="0"/>
                        </a:spcAft>
                        <a:buNone/>
                      </a:pPr>
                      <a:r>
                        <a:rPr lang="en-GB" sz="1100" b="0" u="none" strike="noStrike" cap="none">
                          <a:solidFill>
                            <a:srgbClr val="000000"/>
                          </a:solidFill>
                          <a:latin typeface="Calibri"/>
                          <a:ea typeface="Calibri"/>
                          <a:cs typeface="Calibri"/>
                          <a:sym typeface="Calibri"/>
                        </a:rPr>
                        <a:t>Patient self-reporting</a:t>
                      </a:r>
                      <a:endParaRPr/>
                    </a:p>
                  </a:txBody>
                  <a:tcPr marL="91450" marR="91450" marT="45725" marB="45725" anchor="ctr">
                    <a:solidFill>
                      <a:srgbClr val="DDE6EA"/>
                    </a:solidFill>
                  </a:tcPr>
                </a:tc>
                <a:tc>
                  <a:txBody>
                    <a:bodyPr/>
                    <a:lstStyle/>
                    <a:p>
                      <a:pPr marL="0" marR="0" lvl="1" indent="0" algn="ctr" rtl="0">
                        <a:spcBef>
                          <a:spcPts val="0"/>
                        </a:spcBef>
                        <a:spcAft>
                          <a:spcPts val="0"/>
                        </a:spcAft>
                        <a:buNone/>
                      </a:pPr>
                      <a:r>
                        <a:rPr lang="en-GB" sz="1100" u="none" strike="noStrike" cap="none">
                          <a:solidFill>
                            <a:srgbClr val="000000"/>
                          </a:solidFill>
                          <a:latin typeface="Calibri"/>
                          <a:ea typeface="Calibri"/>
                          <a:cs typeface="Calibri"/>
                          <a:sym typeface="Calibri"/>
                        </a:rPr>
                        <a:t>62</a:t>
                      </a:r>
                      <a:endParaRPr/>
                    </a:p>
                  </a:txBody>
                  <a:tcPr marL="91450" marR="91450" marT="45725" marB="45725" anchor="ctr">
                    <a:solidFill>
                      <a:srgbClr val="DDE6EA"/>
                    </a:solidFill>
                  </a:tcPr>
                </a:tc>
                <a:extLst>
                  <a:ext uri="{0D108BD9-81ED-4DB2-BD59-A6C34878D82A}">
                    <a16:rowId xmlns:a16="http://schemas.microsoft.com/office/drawing/2014/main" val="10005"/>
                  </a:ext>
                </a:extLst>
              </a:tr>
              <a:tr h="250475">
                <a:tc>
                  <a:txBody>
                    <a:bodyPr/>
                    <a:lstStyle/>
                    <a:p>
                      <a:pPr marL="457200" marR="0" lvl="1" indent="0" algn="l" rtl="0">
                        <a:spcBef>
                          <a:spcPts val="0"/>
                        </a:spcBef>
                        <a:spcAft>
                          <a:spcPts val="0"/>
                        </a:spcAft>
                        <a:buNone/>
                      </a:pPr>
                      <a:r>
                        <a:rPr lang="en-GB" sz="1100" u="none" strike="noStrike" cap="none">
                          <a:solidFill>
                            <a:srgbClr val="000000"/>
                          </a:solidFill>
                          <a:latin typeface="Calibri"/>
                          <a:ea typeface="Calibri"/>
                          <a:cs typeface="Calibri"/>
                          <a:sym typeface="Calibri"/>
                        </a:rPr>
                        <a:t>Followed by proactive calls</a:t>
                      </a:r>
                      <a:endParaRPr/>
                    </a:p>
                  </a:txBody>
                  <a:tcPr marL="91450" marR="91450" marT="45725" marB="45725" anchor="ctr">
                    <a:solidFill>
                      <a:srgbClr val="DEE6EB">
                        <a:alpha val="49803"/>
                      </a:srgbClr>
                    </a:solidFill>
                  </a:tcPr>
                </a:tc>
                <a:tc>
                  <a:txBody>
                    <a:bodyPr/>
                    <a:lstStyle/>
                    <a:p>
                      <a:pPr marL="0" marR="0" lvl="1" indent="0" algn="ctr" rtl="0">
                        <a:spcBef>
                          <a:spcPts val="0"/>
                        </a:spcBef>
                        <a:spcAft>
                          <a:spcPts val="0"/>
                        </a:spcAft>
                        <a:buNone/>
                      </a:pPr>
                      <a:r>
                        <a:rPr lang="en-GB" sz="1100" u="none" strike="noStrike" cap="none">
                          <a:solidFill>
                            <a:srgbClr val="000000"/>
                          </a:solidFill>
                          <a:latin typeface="Calibri"/>
                          <a:ea typeface="Calibri"/>
                          <a:cs typeface="Calibri"/>
                          <a:sym typeface="Calibri"/>
                        </a:rPr>
                        <a:t>27</a:t>
                      </a:r>
                      <a:endParaRPr/>
                    </a:p>
                  </a:txBody>
                  <a:tcPr marL="91450" marR="91450" marT="45725" marB="45725" anchor="ctr">
                    <a:solidFill>
                      <a:srgbClr val="DEE6EB">
                        <a:alpha val="49803"/>
                      </a:srgbClr>
                    </a:solidFill>
                  </a:tcPr>
                </a:tc>
                <a:extLst>
                  <a:ext uri="{0D108BD9-81ED-4DB2-BD59-A6C34878D82A}">
                    <a16:rowId xmlns:a16="http://schemas.microsoft.com/office/drawing/2014/main" val="10006"/>
                  </a:ext>
                </a:extLst>
              </a:tr>
              <a:tr h="250475">
                <a:tc>
                  <a:txBody>
                    <a:bodyPr/>
                    <a:lstStyle/>
                    <a:p>
                      <a:pPr marL="0" marR="0" lvl="0" indent="0" algn="l" rtl="0">
                        <a:spcBef>
                          <a:spcPts val="0"/>
                        </a:spcBef>
                        <a:spcAft>
                          <a:spcPts val="0"/>
                        </a:spcAft>
                        <a:buNone/>
                      </a:pPr>
                      <a:r>
                        <a:rPr lang="en-GB" sz="1100" b="1" u="none" strike="noStrike" cap="none">
                          <a:solidFill>
                            <a:srgbClr val="000000"/>
                          </a:solidFill>
                          <a:latin typeface="Calibri"/>
                          <a:ea typeface="Calibri"/>
                          <a:cs typeface="Calibri"/>
                          <a:sym typeface="Calibri"/>
                        </a:rPr>
                        <a:t>Rate of discontinuation of ICI</a:t>
                      </a:r>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dirty="0">
                          <a:solidFill>
                            <a:srgbClr val="000000"/>
                          </a:solidFill>
                          <a:latin typeface="Calibri"/>
                          <a:ea typeface="Calibri"/>
                          <a:cs typeface="Calibri"/>
                          <a:sym typeface="Calibri"/>
                        </a:rPr>
                        <a:t>8.8</a:t>
                      </a:r>
                      <a:endParaRPr dirty="0"/>
                    </a:p>
                  </a:txBody>
                  <a:tcPr marL="91450" marR="91450" marT="45725" marB="45725" anchor="ctr">
                    <a:solidFill>
                      <a:srgbClr val="DDE6EA"/>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6"/>
          <p:cNvSpPr txBox="1">
            <a:spLocks noGrp="1"/>
          </p:cNvSpPr>
          <p:nvPr>
            <p:ph type="body" idx="1"/>
          </p:nvPr>
        </p:nvSpPr>
        <p:spPr>
          <a:xfrm>
            <a:off x="465138" y="1425600"/>
            <a:ext cx="8222400" cy="4525200"/>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Clr>
                <a:schemeClr val="accent1"/>
              </a:buClr>
              <a:buSzPts val="2000"/>
              <a:buChar char="•"/>
            </a:pPr>
            <a:r>
              <a:rPr lang="en-GB" dirty="0"/>
              <a:t>A </a:t>
            </a:r>
            <a:r>
              <a:rPr lang="en-GB" b="1" dirty="0">
                <a:solidFill>
                  <a:srgbClr val="00B050"/>
                </a:solidFill>
              </a:rPr>
              <a:t>standardised IO baseline assessment, education and monitoring program resulted in improved patient self-efficacy</a:t>
            </a:r>
            <a:endParaRPr b="1" dirty="0">
              <a:solidFill>
                <a:srgbClr val="00B050"/>
              </a:solidFill>
            </a:endParaRPr>
          </a:p>
          <a:p>
            <a:pPr marL="576000" lvl="1" indent="-288000" algn="l" rtl="0">
              <a:spcBef>
                <a:spcPts val="600"/>
              </a:spcBef>
              <a:spcAft>
                <a:spcPts val="0"/>
              </a:spcAft>
              <a:buSzPts val="1800"/>
              <a:buChar char="–"/>
            </a:pPr>
            <a:r>
              <a:rPr lang="en-GB" dirty="0"/>
              <a:t>Most </a:t>
            </a:r>
            <a:r>
              <a:rPr lang="en-GB" dirty="0" err="1"/>
              <a:t>irAEs</a:t>
            </a:r>
            <a:r>
              <a:rPr lang="en-GB" dirty="0"/>
              <a:t> were detected by self-reporting and proactive calls</a:t>
            </a:r>
            <a:endParaRPr dirty="0"/>
          </a:p>
          <a:p>
            <a:pPr marL="576000" lvl="1" indent="-173700" algn="l" rtl="0">
              <a:spcBef>
                <a:spcPts val="600"/>
              </a:spcBef>
              <a:spcAft>
                <a:spcPts val="0"/>
              </a:spcAft>
              <a:buSzPts val="1800"/>
              <a:buNone/>
            </a:pPr>
            <a:endParaRPr dirty="0"/>
          </a:p>
          <a:p>
            <a:pPr marL="288000" lvl="0" indent="-288000" algn="l" rtl="0">
              <a:spcBef>
                <a:spcPts val="1200"/>
              </a:spcBef>
              <a:spcAft>
                <a:spcPts val="0"/>
              </a:spcAft>
              <a:buClr>
                <a:schemeClr val="accent1"/>
              </a:buClr>
              <a:buSzPts val="2000"/>
              <a:buChar char="•"/>
            </a:pPr>
            <a:r>
              <a:rPr lang="en-GB" dirty="0"/>
              <a:t>This IO program can be a model for other oncology programs</a:t>
            </a:r>
            <a:endParaRPr dirty="0"/>
          </a:p>
        </p:txBody>
      </p:sp>
      <p:sp>
        <p:nvSpPr>
          <p:cNvPr id="459" name="Google Shape;459;p16"/>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CONCLUSIONS</a:t>
            </a:r>
            <a:endParaRPr/>
          </a:p>
        </p:txBody>
      </p:sp>
      <p:sp>
        <p:nvSpPr>
          <p:cNvPr id="460" name="Google Shape;460;p16"/>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461" name="Google Shape;461;p16"/>
          <p:cNvSpPr txBox="1">
            <a:spLocks noGrp="1"/>
          </p:cNvSpPr>
          <p:nvPr>
            <p:ph type="body" idx="2"/>
          </p:nvPr>
        </p:nvSpPr>
        <p:spPr>
          <a:xfrm>
            <a:off x="465138" y="6309320"/>
            <a:ext cx="60876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IO, immuno-oncology; </a:t>
            </a:r>
            <a:r>
              <a:rPr lang="en-GB" dirty="0" err="1"/>
              <a:t>irAE</a:t>
            </a:r>
            <a:r>
              <a:rPr lang="en-GB" dirty="0"/>
              <a:t>, immune-related adverse event</a:t>
            </a:r>
            <a:endParaRPr dirty="0"/>
          </a:p>
          <a:p>
            <a:pPr marL="0" lvl="0" indent="0" algn="l" rtl="0">
              <a:spcBef>
                <a:spcPts val="0"/>
              </a:spcBef>
              <a:spcAft>
                <a:spcPts val="0"/>
              </a:spcAft>
              <a:buSzPts val="1200"/>
              <a:buNone/>
            </a:pPr>
            <a:r>
              <a:rPr lang="en-GB" dirty="0"/>
              <a:t>Cheema PK, et al. ASCO 2020. Abstract #2032. Poster Presentation</a:t>
            </a:r>
            <a:endParaRPr dirty="0"/>
          </a:p>
        </p:txBody>
      </p:sp>
      <p:sp>
        <p:nvSpPr>
          <p:cNvPr id="6" name="Rectangle: Rounded Corners 5">
            <a:extLst>
              <a:ext uri="{FF2B5EF4-FFF2-40B4-BE49-F238E27FC236}">
                <a16:creationId xmlns:a16="http://schemas.microsoft.com/office/drawing/2014/main" id="{738C7AC7-C776-431E-961E-7347116FDFDE}"/>
              </a:ext>
            </a:extLst>
          </p:cNvPr>
          <p:cNvSpPr/>
          <p:nvPr/>
        </p:nvSpPr>
        <p:spPr>
          <a:xfrm>
            <a:off x="544830" y="4283462"/>
            <a:ext cx="7963548" cy="1270745"/>
          </a:xfrm>
          <a:prstGeom prst="roundRect">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t"/>
          <a:lstStyle/>
          <a:p>
            <a:r>
              <a:rPr lang="en-GB" b="1" dirty="0">
                <a:solidFill>
                  <a:schemeClr val="bg1"/>
                </a:solidFill>
                <a:latin typeface="Calibri" panose="020F0502020204030204" pitchFamily="34" charset="0"/>
                <a:cs typeface="Calibri" panose="020F0502020204030204" pitchFamily="34" charset="0"/>
              </a:rPr>
              <a:t>Take home messages:</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With a diverse patient population, it is key is to incorporate a standardised nursing assessment and education program with proactive follow up to improve patients understanding of treatment toxicities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7"/>
          <p:cNvSpPr txBox="1"/>
          <p:nvPr/>
        </p:nvSpPr>
        <p:spPr>
          <a:xfrm>
            <a:off x="6300192" y="5175581"/>
            <a:ext cx="2843808"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400" dirty="0">
                <a:solidFill>
                  <a:schemeClr val="bg2"/>
                </a:solidFill>
                <a:latin typeface="Calibri"/>
                <a:ea typeface="Calibri"/>
                <a:cs typeface="Calibri"/>
                <a:sym typeface="Calibri"/>
              </a:rPr>
              <a:t>Email</a:t>
            </a:r>
            <a:br>
              <a:rPr lang="en-GB" sz="1600" dirty="0">
                <a:solidFill>
                  <a:schemeClr val="bg2"/>
                </a:solidFill>
                <a:latin typeface="Calibri"/>
                <a:ea typeface="Calibri"/>
                <a:cs typeface="Calibri"/>
                <a:sym typeface="Calibri"/>
              </a:rPr>
            </a:br>
            <a:r>
              <a:rPr lang="en-GB" dirty="0">
                <a:solidFill>
                  <a:schemeClr val="bg2"/>
                </a:solidFill>
                <a:latin typeface="Calibri"/>
                <a:cs typeface="Calibri"/>
                <a:sym typeface="Calibri"/>
                <a:hlinkClick r:id="rId3">
                  <a:extLst>
                    <a:ext uri="{A12FA001-AC4F-418D-AE19-62706E023703}">
                      <ahyp:hlinkClr xmlns:ahyp="http://schemas.microsoft.com/office/drawing/2018/hyperlinkcolor" val="tx"/>
                    </a:ext>
                  </a:extLst>
                </a:hlinkClick>
              </a:rPr>
              <a:t>sam.brightwell@cor2ed.com</a:t>
            </a:r>
            <a:r>
              <a:rPr lang="en-GB" dirty="0">
                <a:solidFill>
                  <a:schemeClr val="bg2"/>
                </a:solidFill>
                <a:latin typeface="Calibri"/>
                <a:cs typeface="Calibri"/>
                <a:sym typeface="Calibri"/>
              </a:rPr>
              <a:t> </a:t>
            </a:r>
            <a:endParaRPr dirty="0">
              <a:solidFill>
                <a:schemeClr val="bg2"/>
              </a:solidFill>
              <a:latin typeface="Calibri"/>
              <a:cs typeface="Calibri"/>
              <a:sym typeface="Calibri"/>
            </a:endParaRPr>
          </a:p>
        </p:txBody>
      </p:sp>
      <p:sp>
        <p:nvSpPr>
          <p:cNvPr id="469" name="Google Shape;469;p17"/>
          <p:cNvSpPr txBox="1"/>
          <p:nvPr/>
        </p:nvSpPr>
        <p:spPr>
          <a:xfrm>
            <a:off x="4575417" y="5200284"/>
            <a:ext cx="2012807" cy="6740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400" dirty="0">
                <a:solidFill>
                  <a:schemeClr val="dk2"/>
                </a:solidFill>
                <a:latin typeface="Calibri"/>
                <a:ea typeface="Calibri"/>
                <a:cs typeface="Calibri"/>
                <a:sym typeface="Calibri"/>
              </a:rPr>
              <a:t>Find a channel for each CONNECT group on Vimeo</a:t>
            </a:r>
            <a:endParaRPr dirty="0"/>
          </a:p>
        </p:txBody>
      </p:sp>
      <p:sp>
        <p:nvSpPr>
          <p:cNvPr id="470" name="Google Shape;470;p17"/>
          <p:cNvSpPr txBox="1">
            <a:spLocks noGrp="1"/>
          </p:cNvSpPr>
          <p:nvPr>
            <p:ph type="title"/>
          </p:nvPr>
        </p:nvSpPr>
        <p:spPr>
          <a:xfrm>
            <a:off x="111656" y="274638"/>
            <a:ext cx="8924840" cy="3586410"/>
          </a:xfrm>
          <a:prstGeom prst="rect">
            <a:avLst/>
          </a:prstGeom>
          <a:noFill/>
          <a:ln>
            <a:noFill/>
          </a:ln>
        </p:spPr>
        <p:txBody>
          <a:bodyPr spcFirstLastPara="1" wrap="square" lIns="0" tIns="0" rIns="0" bIns="0" anchor="ctr" anchorCtr="0">
            <a:normAutofit/>
          </a:bodyPr>
          <a:lstStyle/>
          <a:p>
            <a:pPr marL="0" lvl="0" indent="0" algn="ctr" rtl="0">
              <a:lnSpc>
                <a:spcPct val="105555"/>
              </a:lnSpc>
              <a:spcBef>
                <a:spcPts val="0"/>
              </a:spcBef>
              <a:spcAft>
                <a:spcPts val="0"/>
              </a:spcAft>
              <a:buClr>
                <a:schemeClr val="dk2"/>
              </a:buClr>
              <a:buSzPts val="3600"/>
              <a:buFont typeface="Calibri"/>
              <a:buNone/>
            </a:pPr>
            <a:r>
              <a:rPr lang="en-GB" sz="3600" cap="none">
                <a:solidFill>
                  <a:schemeClr val="dk2"/>
                </a:solidFill>
              </a:rPr>
              <a:t>REACH </a:t>
            </a:r>
            <a:r>
              <a:rPr lang="en-GB" sz="3600" cap="none">
                <a:solidFill>
                  <a:srgbClr val="2E414C"/>
                </a:solidFill>
              </a:rPr>
              <a:t>THE CONNECTS </a:t>
            </a:r>
            <a:r>
              <a:rPr lang="en-GB" sz="3600" cap="none">
                <a:solidFill>
                  <a:schemeClr val="dk2"/>
                </a:solidFill>
              </a:rPr>
              <a:t>VIA </a:t>
            </a:r>
            <a:br>
              <a:rPr lang="en-GB" sz="3600" cap="none">
                <a:solidFill>
                  <a:schemeClr val="dk2"/>
                </a:solidFill>
              </a:rPr>
            </a:br>
            <a:r>
              <a:rPr lang="en-GB" sz="3600" cap="none">
                <a:solidFill>
                  <a:schemeClr val="dk2"/>
                </a:solidFill>
              </a:rPr>
              <a:t>TWITTER, LINKEDIN, VIMEO &amp; EMAIL</a:t>
            </a:r>
            <a:br>
              <a:rPr lang="en-GB" sz="3600" cap="none">
                <a:solidFill>
                  <a:schemeClr val="dk2"/>
                </a:solidFill>
              </a:rPr>
            </a:br>
            <a:r>
              <a:rPr lang="en-GB" sz="3600" cap="none">
                <a:solidFill>
                  <a:schemeClr val="dk2"/>
                </a:solidFill>
              </a:rPr>
              <a:t>OR VISIT THE GROUP’S WEBSITE</a:t>
            </a:r>
            <a:br>
              <a:rPr lang="en-GB" sz="3600" cap="none">
                <a:solidFill>
                  <a:srgbClr val="456172"/>
                </a:solidFill>
              </a:rPr>
            </a:br>
            <a:r>
              <a:rPr lang="en-GB" sz="3600" u="sng" cap="none">
                <a:solidFill>
                  <a:srgbClr val="456172"/>
                </a:solidFill>
                <a:hlinkClick r:id="rId4"/>
              </a:rPr>
              <a:t>http://www.theconnects.info</a:t>
            </a:r>
            <a:endParaRPr sz="3600" cap="none">
              <a:solidFill>
                <a:srgbClr val="456172"/>
              </a:solidFill>
            </a:endParaRPr>
          </a:p>
        </p:txBody>
      </p:sp>
      <p:sp>
        <p:nvSpPr>
          <p:cNvPr id="471" name="Google Shape;471;p17"/>
          <p:cNvSpPr txBox="1"/>
          <p:nvPr/>
        </p:nvSpPr>
        <p:spPr>
          <a:xfrm>
            <a:off x="2518125" y="5203241"/>
            <a:ext cx="2012807"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400">
                <a:solidFill>
                  <a:schemeClr val="dk2"/>
                </a:solidFill>
                <a:latin typeface="Calibri"/>
                <a:ea typeface="Calibri"/>
                <a:cs typeface="Calibri"/>
                <a:sym typeface="Calibri"/>
              </a:rPr>
              <a:t>Follow each CONNECT group on LinkedIn</a:t>
            </a:r>
            <a:endParaRPr/>
          </a:p>
        </p:txBody>
      </p:sp>
      <p:sp>
        <p:nvSpPr>
          <p:cNvPr id="472" name="Google Shape;472;p17"/>
          <p:cNvSpPr txBox="1"/>
          <p:nvPr/>
        </p:nvSpPr>
        <p:spPr>
          <a:xfrm>
            <a:off x="505318" y="5206198"/>
            <a:ext cx="2012807"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400">
                <a:solidFill>
                  <a:schemeClr val="dk2"/>
                </a:solidFill>
                <a:latin typeface="Calibri"/>
                <a:ea typeface="Calibri"/>
                <a:cs typeface="Calibri"/>
                <a:sym typeface="Calibri"/>
              </a:rPr>
              <a:t>Find each CONNECT group on Twitter</a:t>
            </a:r>
            <a:endParaRPr/>
          </a:p>
        </p:txBody>
      </p:sp>
      <p:pic>
        <p:nvPicPr>
          <p:cNvPr id="473" name="Google Shape;473;p17">
            <a:hlinkClick r:id="rId5"/>
          </p:cNvPr>
          <p:cNvPicPr preferRelativeResize="0"/>
          <p:nvPr/>
        </p:nvPicPr>
        <p:blipFill rotWithShape="1">
          <a:blip r:embed="rId6">
            <a:alphaModFix/>
          </a:blip>
          <a:srcRect/>
          <a:stretch/>
        </p:blipFill>
        <p:spPr>
          <a:xfrm>
            <a:off x="7019378" y="3828356"/>
            <a:ext cx="1259267" cy="1260000"/>
          </a:xfrm>
          <a:prstGeom prst="rect">
            <a:avLst/>
          </a:prstGeom>
          <a:noFill/>
          <a:ln>
            <a:noFill/>
          </a:ln>
        </p:spPr>
      </p:pic>
      <p:pic>
        <p:nvPicPr>
          <p:cNvPr id="474" name="Google Shape;474;p17">
            <a:hlinkClick r:id="rId7"/>
          </p:cNvPr>
          <p:cNvPicPr preferRelativeResize="0"/>
          <p:nvPr/>
        </p:nvPicPr>
        <p:blipFill rotWithShape="1">
          <a:blip r:embed="rId8">
            <a:alphaModFix/>
          </a:blip>
          <a:srcRect/>
          <a:stretch/>
        </p:blipFill>
        <p:spPr>
          <a:xfrm>
            <a:off x="2857423" y="3828356"/>
            <a:ext cx="1259267" cy="1260000"/>
          </a:xfrm>
          <a:prstGeom prst="rect">
            <a:avLst/>
          </a:prstGeom>
          <a:noFill/>
          <a:ln>
            <a:noFill/>
          </a:ln>
        </p:spPr>
      </p:pic>
      <p:pic>
        <p:nvPicPr>
          <p:cNvPr id="475" name="Google Shape;475;p17">
            <a:hlinkClick r:id="rId9"/>
          </p:cNvPr>
          <p:cNvPicPr preferRelativeResize="0"/>
          <p:nvPr/>
        </p:nvPicPr>
        <p:blipFill rotWithShape="1">
          <a:blip r:embed="rId10">
            <a:alphaModFix/>
          </a:blip>
          <a:srcRect/>
          <a:stretch/>
        </p:blipFill>
        <p:spPr>
          <a:xfrm>
            <a:off x="820045" y="3828356"/>
            <a:ext cx="1259267" cy="1260000"/>
          </a:xfrm>
          <a:prstGeom prst="rect">
            <a:avLst/>
          </a:prstGeom>
          <a:noFill/>
          <a:ln>
            <a:noFill/>
          </a:ln>
        </p:spPr>
      </p:pic>
      <p:pic>
        <p:nvPicPr>
          <p:cNvPr id="476" name="Google Shape;476;p17">
            <a:hlinkClick r:id="rId11"/>
          </p:cNvPr>
          <p:cNvPicPr preferRelativeResize="0"/>
          <p:nvPr/>
        </p:nvPicPr>
        <p:blipFill rotWithShape="1">
          <a:blip r:embed="rId12">
            <a:alphaModFix/>
          </a:blip>
          <a:srcRect/>
          <a:stretch/>
        </p:blipFill>
        <p:spPr>
          <a:xfrm>
            <a:off x="4986482" y="3828356"/>
            <a:ext cx="1259267" cy="1260000"/>
          </a:xfrm>
          <a:prstGeom prst="rect">
            <a:avLst/>
          </a:prstGeom>
          <a:noFill/>
          <a:ln>
            <a:noFill/>
          </a:ln>
        </p:spPr>
      </p:pic>
      <p:sp>
        <p:nvSpPr>
          <p:cNvPr id="477" name="Google Shape;477;p17"/>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456172"/>
              </a:buClr>
              <a:buSzPts val="4000"/>
              <a:buFont typeface="Calibri"/>
              <a:buNone/>
            </a:pPr>
            <a:r>
              <a:rPr lang="en-GB"/>
              <a:t>MEETING SUMMARY</a:t>
            </a:r>
            <a:br>
              <a:rPr lang="en-GB"/>
            </a:br>
            <a:r>
              <a:rPr lang="en-GB"/>
              <a:t>ASCO 2020, VIRTUAL MEETING</a:t>
            </a:r>
            <a:br>
              <a:rPr lang="en-GB"/>
            </a:br>
            <a:br>
              <a:rPr lang="en-GB"/>
            </a:br>
            <a:r>
              <a:rPr lang="en-GB" sz="3200" cap="none"/>
              <a:t>Joanne Chien, MSN, RN, GNP-BC</a:t>
            </a:r>
            <a:br>
              <a:rPr lang="en-GB" cap="none"/>
            </a:br>
            <a:r>
              <a:rPr lang="en-GB" sz="2200" cap="none"/>
              <a:t>Stanford Health Care, Palo Alto, CA, USA</a:t>
            </a:r>
            <a:br>
              <a:rPr lang="en-GB" cap="none">
                <a:highlight>
                  <a:srgbClr val="FFFF00"/>
                </a:highlight>
              </a:rPr>
            </a:br>
            <a:br>
              <a:rPr lang="en-GB"/>
            </a:br>
            <a:r>
              <a:rPr lang="en-GB" sz="3200"/>
              <a:t>HIGHLIGHTS FROM GU NURSES CONNECT</a:t>
            </a:r>
            <a:br>
              <a:rPr lang="en-GB" sz="3200"/>
            </a:br>
            <a:r>
              <a:rPr lang="en-GB" sz="3200" cap="none"/>
              <a:t>May 2020</a:t>
            </a:r>
            <a:endParaRPr/>
          </a:p>
        </p:txBody>
      </p:sp>
      <p:sp>
        <p:nvSpPr>
          <p:cNvPr id="123" name="Google Shape;123;p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body" idx="1"/>
          </p:nvPr>
        </p:nvSpPr>
        <p:spPr>
          <a:xfrm>
            <a:off x="465138" y="1425600"/>
            <a:ext cx="8222400" cy="4525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endParaRPr dirty="0"/>
          </a:p>
          <a:p>
            <a:pPr marL="0" lvl="0" indent="0" algn="l" rtl="0">
              <a:spcBef>
                <a:spcPts val="1200"/>
              </a:spcBef>
              <a:spcAft>
                <a:spcPts val="0"/>
              </a:spcAft>
              <a:buSzPts val="2000"/>
              <a:buNone/>
            </a:pPr>
            <a:endParaRPr dirty="0"/>
          </a:p>
          <a:p>
            <a:pPr marL="0" lvl="0" indent="0" algn="l" rtl="0">
              <a:spcBef>
                <a:spcPts val="1200"/>
              </a:spcBef>
              <a:spcAft>
                <a:spcPts val="0"/>
              </a:spcAft>
              <a:buSzPts val="2000"/>
              <a:buNone/>
            </a:pPr>
            <a:r>
              <a:rPr lang="en-GB" dirty="0"/>
              <a:t>Please note: The views expressed within this presentation are the personal opinions of the author. They do not necessarily represent the views of the author’s academic institution or the rest of the GU NURSES CONNECT group.</a:t>
            </a:r>
            <a:endParaRPr dirty="0"/>
          </a:p>
          <a:p>
            <a:pPr marL="0" lvl="0" indent="0" algn="l" rtl="0">
              <a:spcBef>
                <a:spcPts val="1200"/>
              </a:spcBef>
              <a:spcAft>
                <a:spcPts val="0"/>
              </a:spcAft>
              <a:buSzPts val="2000"/>
              <a:buNone/>
            </a:pPr>
            <a:endParaRPr dirty="0"/>
          </a:p>
          <a:p>
            <a:pPr marL="0" lvl="0" indent="0" algn="l" rtl="0">
              <a:spcBef>
                <a:spcPts val="1200"/>
              </a:spcBef>
              <a:spcAft>
                <a:spcPts val="0"/>
              </a:spcAft>
              <a:buSzPts val="2000"/>
              <a:buNone/>
            </a:pPr>
            <a:r>
              <a:rPr lang="en-GB" dirty="0"/>
              <a:t>This content is supported by an Independent Educational Grant from Bayer.</a:t>
            </a:r>
          </a:p>
          <a:p>
            <a:pPr marL="0" lvl="0" indent="0" algn="l" rtl="0">
              <a:spcBef>
                <a:spcPts val="1200"/>
              </a:spcBef>
              <a:spcAft>
                <a:spcPts val="0"/>
              </a:spcAft>
              <a:buSzPts val="2000"/>
              <a:buNone/>
            </a:pPr>
            <a:endParaRPr lang="en-GB" dirty="0"/>
          </a:p>
          <a:p>
            <a:pPr marL="0" lvl="0" indent="0" algn="l" rtl="0">
              <a:spcBef>
                <a:spcPts val="1200"/>
              </a:spcBef>
              <a:spcAft>
                <a:spcPts val="0"/>
              </a:spcAft>
              <a:buSzPts val="2000"/>
              <a:buNone/>
            </a:pPr>
            <a:r>
              <a:rPr lang="en-GB" dirty="0"/>
              <a:t>Joanne Chien does not have any relevant financial relationships to disclose.</a:t>
            </a:r>
            <a:endParaRPr dirty="0"/>
          </a:p>
          <a:p>
            <a:pPr marL="288000" lvl="0" indent="-161000" algn="l" rtl="0">
              <a:spcBef>
                <a:spcPts val="1200"/>
              </a:spcBef>
              <a:spcAft>
                <a:spcPts val="0"/>
              </a:spcAft>
              <a:buClr>
                <a:schemeClr val="accent1"/>
              </a:buClr>
              <a:buSzPts val="2000"/>
              <a:buNone/>
            </a:pPr>
            <a:endParaRPr dirty="0"/>
          </a:p>
        </p:txBody>
      </p:sp>
      <p:sp>
        <p:nvSpPr>
          <p:cNvPr id="129" name="Google Shape;129;p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dirty="0"/>
              <a:t>DISCLAIMER</a:t>
            </a:r>
            <a:endParaRPr dirty="0"/>
          </a:p>
        </p:txBody>
      </p:sp>
      <p:sp>
        <p:nvSpPr>
          <p:cNvPr id="130" name="Google Shape;130;p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Calibri"/>
              <a:buNone/>
            </a:pPr>
            <a:r>
              <a:rPr lang="en-GB"/>
              <a:t>HERO PHASE 3 TRIAL: RESULTS COMPARING RELUGOLIX, AN ORAL </a:t>
            </a:r>
            <a:r>
              <a:rPr lang="en-GB" cap="none"/>
              <a:t>GnRH</a:t>
            </a:r>
            <a:r>
              <a:rPr lang="en-GB"/>
              <a:t> RECEPTOR ANTAGONIST, VERSUS LEUPROLIDE ACETATE FOR ADVANCED PROSTATE CANCER</a:t>
            </a:r>
            <a:br>
              <a:rPr lang="en-GB"/>
            </a:br>
            <a:br>
              <a:rPr lang="en-GB"/>
            </a:br>
            <a:r>
              <a:rPr lang="en-GB" sz="2200" cap="none"/>
              <a:t>Shore N, et al.</a:t>
            </a:r>
            <a:br>
              <a:rPr lang="en-GB" sz="2200" cap="none"/>
            </a:br>
            <a:r>
              <a:rPr lang="en-GB" sz="2200" cap="none"/>
              <a:t>ASCO 2020. Abstract #5602. Oral presentation</a:t>
            </a:r>
            <a:endParaRPr sz="2200"/>
          </a:p>
        </p:txBody>
      </p:sp>
      <p:sp>
        <p:nvSpPr>
          <p:cNvPr id="136" name="Google Shape;136;p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body" idx="1"/>
          </p:nvPr>
        </p:nvSpPr>
        <p:spPr>
          <a:xfrm>
            <a:off x="465138" y="1268760"/>
            <a:ext cx="8222400" cy="4525200"/>
          </a:xfrm>
          <a:prstGeom prst="rect">
            <a:avLst/>
          </a:prstGeom>
          <a:noFill/>
          <a:ln>
            <a:noFill/>
          </a:ln>
        </p:spPr>
        <p:txBody>
          <a:bodyPr spcFirstLastPara="1" wrap="square" lIns="0" tIns="0" rIns="0" bIns="0" anchor="t" anchorCtr="0">
            <a:noAutofit/>
          </a:bodyPr>
          <a:lstStyle/>
          <a:p>
            <a:pPr marL="288000" lvl="0" indent="-288000" algn="l" rtl="0">
              <a:lnSpc>
                <a:spcPct val="90000"/>
              </a:lnSpc>
              <a:spcBef>
                <a:spcPts val="0"/>
              </a:spcBef>
              <a:spcAft>
                <a:spcPts val="0"/>
              </a:spcAft>
              <a:buSzPts val="2000"/>
              <a:buChar char="•"/>
            </a:pPr>
            <a:r>
              <a:rPr lang="en-GB" dirty="0"/>
              <a:t>Androgen deprivation therapy </a:t>
            </a:r>
            <a:r>
              <a:rPr lang="en-GB" b="1" dirty="0">
                <a:solidFill>
                  <a:srgbClr val="00B050"/>
                </a:solidFill>
              </a:rPr>
              <a:t>(ADT) </a:t>
            </a:r>
            <a:r>
              <a:rPr lang="en-GB" dirty="0"/>
              <a:t>is the </a:t>
            </a:r>
            <a:r>
              <a:rPr lang="en-GB" b="1" dirty="0">
                <a:solidFill>
                  <a:srgbClr val="00B050"/>
                </a:solidFill>
              </a:rPr>
              <a:t>mainstay of treatment for advanced or metastatic prostate cancer</a:t>
            </a:r>
            <a:r>
              <a:rPr lang="en-GB" baseline="30000" dirty="0"/>
              <a:t>1</a:t>
            </a:r>
            <a:endParaRPr dirty="0"/>
          </a:p>
          <a:p>
            <a:pPr marL="288000" lvl="0" indent="-288000" algn="l" rtl="0">
              <a:lnSpc>
                <a:spcPct val="90000"/>
              </a:lnSpc>
              <a:spcBef>
                <a:spcPts val="1200"/>
              </a:spcBef>
              <a:spcAft>
                <a:spcPts val="0"/>
              </a:spcAft>
              <a:buSzPts val="2000"/>
              <a:buChar char="•"/>
            </a:pPr>
            <a:r>
              <a:rPr lang="en-GB" dirty="0"/>
              <a:t>Gonadotropin-releasing hormone </a:t>
            </a:r>
            <a:r>
              <a:rPr lang="en-GB" b="1" dirty="0">
                <a:solidFill>
                  <a:srgbClr val="00B050"/>
                </a:solidFill>
              </a:rPr>
              <a:t>(GnRH) agonists</a:t>
            </a:r>
            <a:r>
              <a:rPr lang="en-GB" dirty="0"/>
              <a:t>, such as leuprolide acetate, </a:t>
            </a:r>
            <a:r>
              <a:rPr lang="en-GB" b="1" dirty="0">
                <a:solidFill>
                  <a:srgbClr val="00B050"/>
                </a:solidFill>
              </a:rPr>
              <a:t>are the most commonly used ADT for medical castration</a:t>
            </a:r>
            <a:r>
              <a:rPr lang="en-GB" dirty="0">
                <a:solidFill>
                  <a:srgbClr val="00B050"/>
                </a:solidFill>
              </a:rPr>
              <a:t>. However </a:t>
            </a:r>
            <a:r>
              <a:rPr lang="en-GB" b="1" dirty="0">
                <a:solidFill>
                  <a:srgbClr val="00B050"/>
                </a:solidFill>
              </a:rPr>
              <a:t>they cause an initial testosterone surge </a:t>
            </a:r>
            <a:r>
              <a:rPr lang="en-GB" dirty="0"/>
              <a:t>with a delayed onset of castration and require depot injection</a:t>
            </a:r>
            <a:r>
              <a:rPr lang="en-GB" baseline="30000" dirty="0"/>
              <a:t>2</a:t>
            </a:r>
            <a:endParaRPr baseline="30000" dirty="0"/>
          </a:p>
          <a:p>
            <a:pPr marL="288000" lvl="0" indent="-288000" algn="l" rtl="0">
              <a:lnSpc>
                <a:spcPct val="90000"/>
              </a:lnSpc>
              <a:spcBef>
                <a:spcPts val="1200"/>
              </a:spcBef>
              <a:spcAft>
                <a:spcPts val="0"/>
              </a:spcAft>
              <a:buSzPts val="2000"/>
              <a:buChar char="•"/>
            </a:pPr>
            <a:r>
              <a:rPr lang="en-GB" b="1" dirty="0" err="1">
                <a:solidFill>
                  <a:srgbClr val="00B050"/>
                </a:solidFill>
              </a:rPr>
              <a:t>Relugolix</a:t>
            </a:r>
            <a:r>
              <a:rPr lang="en-GB" b="1" dirty="0">
                <a:solidFill>
                  <a:srgbClr val="00B050"/>
                </a:solidFill>
              </a:rPr>
              <a:t> is an oral, GnRH receptor antagonist </a:t>
            </a:r>
            <a:r>
              <a:rPr lang="en-GB" dirty="0"/>
              <a:t>in development for the treatment of men with advanced prostate cancer</a:t>
            </a:r>
            <a:r>
              <a:rPr lang="en-GB" baseline="30000" dirty="0"/>
              <a:t>3,4</a:t>
            </a:r>
            <a:endParaRPr baseline="30000" dirty="0"/>
          </a:p>
          <a:p>
            <a:pPr marL="288000" lvl="0" indent="-288000" algn="l" rtl="0">
              <a:lnSpc>
                <a:spcPct val="90000"/>
              </a:lnSpc>
              <a:spcBef>
                <a:spcPts val="1200"/>
              </a:spcBef>
              <a:spcAft>
                <a:spcPts val="0"/>
              </a:spcAft>
              <a:buSzPts val="2000"/>
              <a:buChar char="•"/>
            </a:pPr>
            <a:r>
              <a:rPr lang="en-GB" b="1" dirty="0">
                <a:solidFill>
                  <a:srgbClr val="00B050"/>
                </a:solidFill>
              </a:rPr>
              <a:t>HERO, a global, pivotal, phase 3 trial</a:t>
            </a:r>
            <a:endParaRPr dirty="0">
              <a:solidFill>
                <a:srgbClr val="00B050"/>
              </a:solidFill>
            </a:endParaRPr>
          </a:p>
          <a:p>
            <a:pPr marL="288000" lvl="0" indent="-161000" algn="l" rtl="0">
              <a:lnSpc>
                <a:spcPct val="90000"/>
              </a:lnSpc>
              <a:spcBef>
                <a:spcPts val="1200"/>
              </a:spcBef>
              <a:spcAft>
                <a:spcPts val="0"/>
              </a:spcAft>
              <a:buSzPts val="2000"/>
              <a:buNone/>
            </a:pPr>
            <a:endParaRPr dirty="0"/>
          </a:p>
        </p:txBody>
      </p:sp>
      <p:sp>
        <p:nvSpPr>
          <p:cNvPr id="144" name="Google Shape;144;p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HERO STUDY: BACKGROUND</a:t>
            </a:r>
            <a:endParaRPr/>
          </a:p>
        </p:txBody>
      </p:sp>
      <p:sp>
        <p:nvSpPr>
          <p:cNvPr id="145" name="Google Shape;145;p5"/>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46" name="Google Shape;146;p5"/>
          <p:cNvSpPr txBox="1">
            <a:spLocks noGrp="1"/>
          </p:cNvSpPr>
          <p:nvPr>
            <p:ph type="body" idx="2"/>
          </p:nvPr>
        </p:nvSpPr>
        <p:spPr>
          <a:xfrm>
            <a:off x="465138" y="6309320"/>
            <a:ext cx="8067302"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ADT, androgen deprivation therapy; FSH, follicle stimulating hormone; GnRH, gonadotropin-releasing hormone; PSA, prostate specific antigen; SC subcutaneous  </a:t>
            </a:r>
            <a:endParaRPr dirty="0"/>
          </a:p>
          <a:p>
            <a:pPr marL="0" lvl="0" indent="0">
              <a:spcBef>
                <a:spcPts val="0"/>
              </a:spcBef>
            </a:pPr>
            <a:r>
              <a:rPr lang="en-GB" dirty="0"/>
              <a:t>1. </a:t>
            </a:r>
            <a:r>
              <a:rPr lang="en-GB" dirty="0" err="1">
                <a:solidFill>
                  <a:schemeClr val="bg2"/>
                </a:solidFill>
              </a:rPr>
              <a:t>Schröder</a:t>
            </a:r>
            <a:r>
              <a:rPr lang="en-GB" dirty="0"/>
              <a:t> F, et al. BJU Int 2012; 109(</a:t>
            </a:r>
            <a:r>
              <a:rPr lang="en-GB" dirty="0" err="1"/>
              <a:t>Suppl</a:t>
            </a:r>
            <a:r>
              <a:rPr lang="en-GB" dirty="0"/>
              <a:t> 6):1-12; 2. Shore N, et al. Prostatic Dis 2013; 16: 7-15; 3. Shore N, et al. ASCO 2020. Abstract #5602. Oral Presentation; 4. Shore N, et al. N </a:t>
            </a:r>
            <a:r>
              <a:rPr lang="en-GB" dirty="0" err="1"/>
              <a:t>Engl</a:t>
            </a:r>
            <a:r>
              <a:rPr lang="en-GB" dirty="0"/>
              <a:t> J Med 2020. DOI: 10.1056/NEJMoa2004325</a:t>
            </a:r>
            <a:endParaRPr dirty="0"/>
          </a:p>
        </p:txBody>
      </p:sp>
      <p:sp>
        <p:nvSpPr>
          <p:cNvPr id="147" name="Google Shape;147;p5"/>
          <p:cNvSpPr txBox="1"/>
          <p:nvPr/>
        </p:nvSpPr>
        <p:spPr>
          <a:xfrm>
            <a:off x="6827956" y="4634350"/>
            <a:ext cx="1776850" cy="106025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accent1"/>
              </a:buClr>
              <a:buSzPts val="1600"/>
              <a:buFont typeface="Arial"/>
              <a:buNone/>
            </a:pPr>
            <a:r>
              <a:rPr lang="en-GB" sz="1600" b="1" i="0" u="none" strike="noStrike" cap="none" dirty="0">
                <a:solidFill>
                  <a:srgbClr val="00B050"/>
                </a:solidFill>
                <a:latin typeface="Calibri"/>
                <a:ea typeface="Calibri"/>
                <a:cs typeface="Calibri"/>
                <a:sym typeface="Calibri"/>
              </a:rPr>
              <a:t>Primary endpoint: </a:t>
            </a:r>
            <a:r>
              <a:rPr lang="en-GB" sz="1600" b="0" i="0" u="none" strike="noStrike" cap="none" dirty="0">
                <a:solidFill>
                  <a:schemeClr val="dk2"/>
                </a:solidFill>
                <a:latin typeface="Calibri"/>
                <a:ea typeface="Calibri"/>
                <a:cs typeface="Calibri"/>
                <a:sym typeface="Calibri"/>
              </a:rPr>
              <a:t>sustained castration (&lt;50 ng/dL) through 48 weeks</a:t>
            </a:r>
            <a:endParaRPr dirty="0"/>
          </a:p>
        </p:txBody>
      </p:sp>
      <p:sp>
        <p:nvSpPr>
          <p:cNvPr id="149" name="Google Shape;149;p5"/>
          <p:cNvSpPr txBox="1"/>
          <p:nvPr/>
        </p:nvSpPr>
        <p:spPr>
          <a:xfrm>
            <a:off x="1560738" y="4882960"/>
            <a:ext cx="198772"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i="0" u="none" strike="noStrike" cap="none">
                <a:solidFill>
                  <a:schemeClr val="dk1"/>
                </a:solidFill>
                <a:latin typeface="Calibri"/>
                <a:ea typeface="Calibri"/>
                <a:cs typeface="Calibri"/>
                <a:sym typeface="Calibri"/>
              </a:rPr>
              <a:t>2:1</a:t>
            </a:r>
            <a:endParaRPr/>
          </a:p>
        </p:txBody>
      </p:sp>
      <p:sp>
        <p:nvSpPr>
          <p:cNvPr id="150" name="Google Shape;150;p5"/>
          <p:cNvSpPr/>
          <p:nvPr/>
        </p:nvSpPr>
        <p:spPr>
          <a:xfrm>
            <a:off x="388613" y="4676820"/>
            <a:ext cx="1137200" cy="793714"/>
          </a:xfrm>
          <a:prstGeom prst="roundRect">
            <a:avLst>
              <a:gd name="adj" fmla="val 16667"/>
            </a:avLst>
          </a:prstGeom>
          <a:solidFill>
            <a:srgbClr val="DADADC"/>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i="0" u="none" strike="noStrike" cap="none" dirty="0">
                <a:solidFill>
                  <a:schemeClr val="dk1"/>
                </a:solidFill>
                <a:latin typeface="Calibri"/>
                <a:ea typeface="Calibri"/>
                <a:cs typeface="Calibri"/>
                <a:sym typeface="Calibri"/>
              </a:rPr>
              <a:t>Men with </a:t>
            </a:r>
            <a:br>
              <a:rPr lang="en-GB" sz="1200" b="1" i="0" u="none" strike="noStrike" cap="none" dirty="0">
                <a:solidFill>
                  <a:schemeClr val="dk1"/>
                </a:solidFill>
                <a:latin typeface="Calibri"/>
                <a:ea typeface="Calibri"/>
                <a:cs typeface="Calibri"/>
                <a:sym typeface="Calibri"/>
              </a:rPr>
            </a:br>
            <a:r>
              <a:rPr lang="en-GB" sz="1200" b="1" i="0" u="none" strike="noStrike" cap="none" dirty="0">
                <a:solidFill>
                  <a:schemeClr val="dk1"/>
                </a:solidFill>
                <a:latin typeface="Calibri"/>
                <a:ea typeface="Calibri"/>
                <a:cs typeface="Calibri"/>
                <a:sym typeface="Calibri"/>
              </a:rPr>
              <a:t>advanced</a:t>
            </a:r>
            <a:br>
              <a:rPr lang="en-GB" sz="1200" b="1" i="0" u="none" strike="noStrike" cap="none" dirty="0">
                <a:solidFill>
                  <a:schemeClr val="dk1"/>
                </a:solidFill>
                <a:latin typeface="Calibri"/>
                <a:ea typeface="Calibri"/>
                <a:cs typeface="Calibri"/>
                <a:sym typeface="Calibri"/>
              </a:rPr>
            </a:br>
            <a:r>
              <a:rPr lang="en-GB" sz="1200" b="1" i="0" u="none" strike="noStrike" cap="none" dirty="0">
                <a:solidFill>
                  <a:schemeClr val="dk1"/>
                </a:solidFill>
                <a:latin typeface="Calibri"/>
                <a:ea typeface="Calibri"/>
                <a:cs typeface="Calibri"/>
                <a:sym typeface="Calibri"/>
              </a:rPr>
              <a:t>prostate cancer</a:t>
            </a:r>
            <a:br>
              <a:rPr lang="en-GB" sz="1200" b="1" i="0" u="none" strike="noStrike" cap="none" dirty="0">
                <a:solidFill>
                  <a:schemeClr val="dk1"/>
                </a:solidFill>
                <a:latin typeface="Calibri"/>
                <a:ea typeface="Calibri"/>
                <a:cs typeface="Calibri"/>
                <a:sym typeface="Calibri"/>
              </a:rPr>
            </a:br>
            <a:r>
              <a:rPr lang="en-GB" sz="1200" b="0" i="0" u="none" strike="noStrike" cap="none" dirty="0">
                <a:solidFill>
                  <a:schemeClr val="dk1"/>
                </a:solidFill>
                <a:latin typeface="Calibri"/>
                <a:ea typeface="Calibri"/>
                <a:cs typeface="Calibri"/>
                <a:sym typeface="Calibri"/>
              </a:rPr>
              <a:t>N=934</a:t>
            </a:r>
            <a:endParaRPr dirty="0"/>
          </a:p>
        </p:txBody>
      </p:sp>
      <p:sp>
        <p:nvSpPr>
          <p:cNvPr id="151" name="Google Shape;151;p5"/>
          <p:cNvSpPr/>
          <p:nvPr/>
        </p:nvSpPr>
        <p:spPr>
          <a:xfrm>
            <a:off x="5809210" y="4448462"/>
            <a:ext cx="923030" cy="603591"/>
          </a:xfrm>
          <a:prstGeom prst="roundRect">
            <a:avLst>
              <a:gd name="adj" fmla="val 16667"/>
            </a:avLst>
          </a:prstGeom>
          <a:solidFill>
            <a:srgbClr val="DADADC"/>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i="0" u="none" strike="noStrike" cap="none">
                <a:solidFill>
                  <a:schemeClr val="dk1"/>
                </a:solidFill>
                <a:latin typeface="Calibri"/>
                <a:ea typeface="Calibri"/>
                <a:cs typeface="Calibri"/>
                <a:sym typeface="Calibri"/>
              </a:rPr>
              <a:t>Testosterone</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recovery</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N=184</a:t>
            </a:r>
            <a:endParaRPr/>
          </a:p>
        </p:txBody>
      </p:sp>
      <p:sp>
        <p:nvSpPr>
          <p:cNvPr id="152" name="Google Shape;152;p5"/>
          <p:cNvSpPr/>
          <p:nvPr/>
        </p:nvSpPr>
        <p:spPr>
          <a:xfrm>
            <a:off x="4441059" y="4448462"/>
            <a:ext cx="1152000" cy="603591"/>
          </a:xfrm>
          <a:prstGeom prst="roundRect">
            <a:avLst>
              <a:gd name="adj" fmla="val 16667"/>
            </a:avLst>
          </a:prstGeom>
          <a:solidFill>
            <a:srgbClr val="DADADC"/>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i="0" u="none" strike="noStrike" cap="none" dirty="0">
                <a:solidFill>
                  <a:schemeClr val="dk1"/>
                </a:solidFill>
                <a:latin typeface="Calibri"/>
                <a:ea typeface="Calibri"/>
                <a:cs typeface="Calibri"/>
                <a:sym typeface="Calibri"/>
              </a:rPr>
              <a:t>Primary</a:t>
            </a:r>
            <a:br>
              <a:rPr lang="en-GB" sz="1200" b="1" i="0" u="none" strike="noStrike" cap="none" dirty="0">
                <a:solidFill>
                  <a:schemeClr val="dk1"/>
                </a:solidFill>
                <a:latin typeface="Calibri"/>
                <a:ea typeface="Calibri"/>
                <a:cs typeface="Calibri"/>
                <a:sym typeface="Calibri"/>
              </a:rPr>
            </a:br>
            <a:r>
              <a:rPr lang="en-GB" sz="1200" b="1" i="0" u="none" strike="noStrike" cap="none" dirty="0">
                <a:solidFill>
                  <a:schemeClr val="dk1"/>
                </a:solidFill>
                <a:latin typeface="Calibri"/>
                <a:ea typeface="Calibri"/>
                <a:cs typeface="Calibri"/>
                <a:sym typeface="Calibri"/>
              </a:rPr>
              <a:t>endpoint</a:t>
            </a:r>
            <a:br>
              <a:rPr lang="en-GB" sz="1200" b="1" i="0" u="none" strike="noStrike" cap="none" dirty="0">
                <a:solidFill>
                  <a:schemeClr val="dk1"/>
                </a:solidFill>
                <a:latin typeface="Calibri"/>
                <a:ea typeface="Calibri"/>
                <a:cs typeface="Calibri"/>
                <a:sym typeface="Calibri"/>
              </a:rPr>
            </a:br>
            <a:r>
              <a:rPr lang="en-GB" sz="1200" b="1" i="0" u="none" strike="noStrike" cap="none" dirty="0">
                <a:solidFill>
                  <a:schemeClr val="dk1"/>
                </a:solidFill>
                <a:latin typeface="Calibri"/>
                <a:ea typeface="Calibri"/>
                <a:cs typeface="Calibri"/>
                <a:sym typeface="Calibri"/>
              </a:rPr>
              <a:t>Week 48</a:t>
            </a:r>
            <a:endParaRPr dirty="0"/>
          </a:p>
        </p:txBody>
      </p:sp>
      <p:cxnSp>
        <p:nvCxnSpPr>
          <p:cNvPr id="153" name="Google Shape;153;p5"/>
          <p:cNvCxnSpPr/>
          <p:nvPr/>
        </p:nvCxnSpPr>
        <p:spPr>
          <a:xfrm>
            <a:off x="1758307" y="4691350"/>
            <a:ext cx="210409" cy="0"/>
          </a:xfrm>
          <a:prstGeom prst="straightConnector1">
            <a:avLst/>
          </a:prstGeom>
          <a:noFill/>
          <a:ln w="19050" cap="flat" cmpd="sng">
            <a:solidFill>
              <a:schemeClr val="dk1"/>
            </a:solidFill>
            <a:prstDash val="solid"/>
            <a:round/>
            <a:headEnd type="none" w="sm" len="sm"/>
            <a:tailEnd type="triangle" w="med" len="med"/>
          </a:ln>
        </p:spPr>
      </p:cxnSp>
      <p:cxnSp>
        <p:nvCxnSpPr>
          <p:cNvPr id="154" name="Google Shape;154;p5"/>
          <p:cNvCxnSpPr/>
          <p:nvPr/>
        </p:nvCxnSpPr>
        <p:spPr>
          <a:xfrm>
            <a:off x="1758307" y="5455770"/>
            <a:ext cx="210409" cy="0"/>
          </a:xfrm>
          <a:prstGeom prst="straightConnector1">
            <a:avLst/>
          </a:prstGeom>
          <a:noFill/>
          <a:ln w="19050" cap="flat" cmpd="sng">
            <a:solidFill>
              <a:schemeClr val="dk1"/>
            </a:solidFill>
            <a:prstDash val="solid"/>
            <a:round/>
            <a:headEnd type="none" w="sm" len="sm"/>
            <a:tailEnd type="triangle" w="med" len="med"/>
          </a:ln>
        </p:spPr>
      </p:cxnSp>
      <p:cxnSp>
        <p:nvCxnSpPr>
          <p:cNvPr id="155" name="Google Shape;155;p5"/>
          <p:cNvCxnSpPr/>
          <p:nvPr/>
        </p:nvCxnSpPr>
        <p:spPr>
          <a:xfrm rot="10800000">
            <a:off x="1768263" y="4681396"/>
            <a:ext cx="0" cy="775198"/>
          </a:xfrm>
          <a:prstGeom prst="straightConnector1">
            <a:avLst/>
          </a:prstGeom>
          <a:noFill/>
          <a:ln w="19050" cap="flat" cmpd="sng">
            <a:solidFill>
              <a:schemeClr val="dk1"/>
            </a:solidFill>
            <a:prstDash val="solid"/>
            <a:round/>
            <a:headEnd type="none" w="sm" len="sm"/>
            <a:tailEnd type="none" w="sm" len="sm"/>
          </a:ln>
        </p:spPr>
      </p:cxnSp>
      <p:cxnSp>
        <p:nvCxnSpPr>
          <p:cNvPr id="156" name="Google Shape;156;p5"/>
          <p:cNvCxnSpPr>
            <a:stCxn id="150" idx="3"/>
          </p:cNvCxnSpPr>
          <p:nvPr/>
        </p:nvCxnSpPr>
        <p:spPr>
          <a:xfrm rot="10800000" flipH="1">
            <a:off x="1525813" y="5070977"/>
            <a:ext cx="232500" cy="2700"/>
          </a:xfrm>
          <a:prstGeom prst="straightConnector1">
            <a:avLst/>
          </a:prstGeom>
          <a:noFill/>
          <a:ln w="19050" cap="flat" cmpd="sng">
            <a:solidFill>
              <a:schemeClr val="dk1"/>
            </a:solidFill>
            <a:prstDash val="solid"/>
            <a:round/>
            <a:headEnd type="none" w="sm" len="sm"/>
            <a:tailEnd type="none" w="sm" len="sm"/>
          </a:ln>
        </p:spPr>
      </p:cxnSp>
      <p:sp>
        <p:nvSpPr>
          <p:cNvPr id="157" name="Google Shape;157;p5"/>
          <p:cNvSpPr txBox="1"/>
          <p:nvPr/>
        </p:nvSpPr>
        <p:spPr>
          <a:xfrm>
            <a:off x="2062674" y="5837521"/>
            <a:ext cx="1500411" cy="1384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900" b="0" i="0" u="none" strike="noStrike" cap="none">
                <a:solidFill>
                  <a:schemeClr val="dk1"/>
                </a:solidFill>
                <a:latin typeface="Calibri"/>
                <a:ea typeface="Calibri"/>
                <a:cs typeface="Calibri"/>
                <a:sym typeface="Calibri"/>
              </a:rPr>
              <a:t>*11.25 mg in Japan and Taiwan</a:t>
            </a:r>
            <a:endParaRPr/>
          </a:p>
        </p:txBody>
      </p:sp>
      <p:cxnSp>
        <p:nvCxnSpPr>
          <p:cNvPr id="158" name="Google Shape;158;p5"/>
          <p:cNvCxnSpPr/>
          <p:nvPr/>
        </p:nvCxnSpPr>
        <p:spPr>
          <a:xfrm>
            <a:off x="4021834" y="4691350"/>
            <a:ext cx="210409" cy="0"/>
          </a:xfrm>
          <a:prstGeom prst="straightConnector1">
            <a:avLst/>
          </a:prstGeom>
          <a:noFill/>
          <a:ln w="19050" cap="flat" cmpd="sng">
            <a:solidFill>
              <a:schemeClr val="dk1"/>
            </a:solidFill>
            <a:prstDash val="solid"/>
            <a:round/>
            <a:headEnd type="none" w="sm" len="sm"/>
            <a:tailEnd type="none" w="sm" len="sm"/>
          </a:ln>
        </p:spPr>
      </p:cxnSp>
      <p:cxnSp>
        <p:nvCxnSpPr>
          <p:cNvPr id="159" name="Google Shape;159;p5"/>
          <p:cNvCxnSpPr/>
          <p:nvPr/>
        </p:nvCxnSpPr>
        <p:spPr>
          <a:xfrm>
            <a:off x="4021834" y="5455770"/>
            <a:ext cx="210409" cy="0"/>
          </a:xfrm>
          <a:prstGeom prst="straightConnector1">
            <a:avLst/>
          </a:prstGeom>
          <a:noFill/>
          <a:ln w="19050" cap="flat" cmpd="sng">
            <a:solidFill>
              <a:schemeClr val="dk1"/>
            </a:solidFill>
            <a:prstDash val="solid"/>
            <a:round/>
            <a:headEnd type="none" w="sm" len="sm"/>
            <a:tailEnd type="none" w="sm" len="sm"/>
          </a:ln>
        </p:spPr>
      </p:cxnSp>
      <p:cxnSp>
        <p:nvCxnSpPr>
          <p:cNvPr id="160" name="Google Shape;160;p5"/>
          <p:cNvCxnSpPr/>
          <p:nvPr/>
        </p:nvCxnSpPr>
        <p:spPr>
          <a:xfrm rot="10800000">
            <a:off x="4222098" y="4681396"/>
            <a:ext cx="0" cy="775198"/>
          </a:xfrm>
          <a:prstGeom prst="straightConnector1">
            <a:avLst/>
          </a:prstGeom>
          <a:noFill/>
          <a:ln w="19050" cap="flat" cmpd="sng">
            <a:solidFill>
              <a:schemeClr val="dk1"/>
            </a:solidFill>
            <a:prstDash val="solid"/>
            <a:round/>
            <a:headEnd type="none" w="sm" len="sm"/>
            <a:tailEnd type="none" w="sm" len="sm"/>
          </a:ln>
        </p:spPr>
      </p:cxnSp>
      <p:cxnSp>
        <p:nvCxnSpPr>
          <p:cNvPr id="161" name="Google Shape;161;p5"/>
          <p:cNvCxnSpPr/>
          <p:nvPr/>
        </p:nvCxnSpPr>
        <p:spPr>
          <a:xfrm>
            <a:off x="4221667" y="4849188"/>
            <a:ext cx="210409" cy="0"/>
          </a:xfrm>
          <a:prstGeom prst="straightConnector1">
            <a:avLst/>
          </a:prstGeom>
          <a:noFill/>
          <a:ln w="19050" cap="flat" cmpd="sng">
            <a:solidFill>
              <a:schemeClr val="dk1"/>
            </a:solidFill>
            <a:prstDash val="solid"/>
            <a:round/>
            <a:headEnd type="none" w="sm" len="sm"/>
            <a:tailEnd type="triangle" w="med" len="med"/>
          </a:ln>
        </p:spPr>
      </p:cxnSp>
      <p:sp>
        <p:nvSpPr>
          <p:cNvPr id="162" name="Google Shape;162;p5"/>
          <p:cNvSpPr/>
          <p:nvPr/>
        </p:nvSpPr>
        <p:spPr>
          <a:xfrm>
            <a:off x="1968716" y="4336931"/>
            <a:ext cx="2124000" cy="708839"/>
          </a:xfrm>
          <a:prstGeom prst="roundRect">
            <a:avLst>
              <a:gd name="adj" fmla="val 16667"/>
            </a:avLst>
          </a:prstGeom>
          <a:solidFill>
            <a:srgbClr val="00B05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200" b="1" dirty="0" err="1">
                <a:solidFill>
                  <a:schemeClr val="lt1"/>
                </a:solidFill>
                <a:latin typeface="Calibri"/>
                <a:ea typeface="Calibri"/>
                <a:cs typeface="Calibri"/>
                <a:sym typeface="Calibri"/>
              </a:rPr>
              <a:t>Relugolix</a:t>
            </a:r>
            <a:endParaRPr sz="1200" b="1"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GB" sz="1200" dirty="0">
                <a:solidFill>
                  <a:schemeClr val="lt1"/>
                </a:solidFill>
                <a:latin typeface="Calibri"/>
                <a:ea typeface="Calibri"/>
                <a:cs typeface="Calibri"/>
                <a:sym typeface="Calibri"/>
              </a:rPr>
              <a:t>360 mg loading dose on Day 1</a:t>
            </a:r>
            <a:br>
              <a:rPr lang="en-GB" sz="1200" dirty="0">
                <a:solidFill>
                  <a:schemeClr val="lt1"/>
                </a:solidFill>
                <a:latin typeface="Calibri"/>
                <a:ea typeface="Calibri"/>
                <a:cs typeface="Calibri"/>
                <a:sym typeface="Calibri"/>
              </a:rPr>
            </a:br>
            <a:r>
              <a:rPr lang="en-GB" sz="1200" dirty="0">
                <a:solidFill>
                  <a:schemeClr val="lt1"/>
                </a:solidFill>
                <a:latin typeface="Calibri"/>
                <a:ea typeface="Calibri"/>
                <a:cs typeface="Calibri"/>
                <a:sym typeface="Calibri"/>
              </a:rPr>
              <a:t>120 mg orally once daily</a:t>
            </a:r>
            <a:br>
              <a:rPr lang="en-GB" sz="1200" dirty="0">
                <a:solidFill>
                  <a:schemeClr val="lt1"/>
                </a:solidFill>
                <a:latin typeface="Calibri"/>
                <a:ea typeface="Calibri"/>
                <a:cs typeface="Calibri"/>
                <a:sym typeface="Calibri"/>
              </a:rPr>
            </a:br>
            <a:r>
              <a:rPr lang="en-GB" sz="1200" dirty="0">
                <a:solidFill>
                  <a:schemeClr val="lt1"/>
                </a:solidFill>
                <a:latin typeface="Calibri"/>
                <a:ea typeface="Calibri"/>
                <a:cs typeface="Calibri"/>
                <a:sym typeface="Calibri"/>
              </a:rPr>
              <a:t>N=624</a:t>
            </a:r>
            <a:endParaRPr dirty="0"/>
          </a:p>
        </p:txBody>
      </p:sp>
      <p:sp>
        <p:nvSpPr>
          <p:cNvPr id="163" name="Google Shape;163;p5"/>
          <p:cNvSpPr/>
          <p:nvPr/>
        </p:nvSpPr>
        <p:spPr>
          <a:xfrm>
            <a:off x="1968716" y="5101351"/>
            <a:ext cx="2124000" cy="708839"/>
          </a:xfrm>
          <a:prstGeom prst="roundRect">
            <a:avLst>
              <a:gd name="adj" fmla="val 16667"/>
            </a:avLst>
          </a:prstGeom>
          <a:solidFill>
            <a:schemeClr val="dk2"/>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200" b="1" dirty="0">
                <a:solidFill>
                  <a:schemeClr val="lt1"/>
                </a:solidFill>
                <a:latin typeface="Calibri"/>
                <a:ea typeface="Calibri"/>
                <a:cs typeface="Calibri"/>
                <a:sym typeface="Calibri"/>
              </a:rPr>
              <a:t>Leuprolide Acetate</a:t>
            </a:r>
            <a:endParaRPr dirty="0"/>
          </a:p>
          <a:p>
            <a:pPr marL="0" marR="0" lvl="0" indent="0" algn="ctr" rtl="0">
              <a:lnSpc>
                <a:spcPct val="90000"/>
              </a:lnSpc>
              <a:spcBef>
                <a:spcPts val="0"/>
              </a:spcBef>
              <a:spcAft>
                <a:spcPts val="0"/>
              </a:spcAft>
              <a:buNone/>
            </a:pPr>
            <a:r>
              <a:rPr lang="en-GB" sz="1200" dirty="0">
                <a:solidFill>
                  <a:schemeClr val="lt1"/>
                </a:solidFill>
                <a:latin typeface="Calibri"/>
                <a:ea typeface="Calibri"/>
                <a:cs typeface="Calibri"/>
                <a:sym typeface="Calibri"/>
              </a:rPr>
              <a:t>22.5* mg SC injection </a:t>
            </a:r>
            <a:br>
              <a:rPr lang="en-GB" sz="1200" dirty="0">
                <a:solidFill>
                  <a:schemeClr val="lt1"/>
                </a:solidFill>
                <a:latin typeface="Calibri"/>
                <a:ea typeface="Calibri"/>
                <a:cs typeface="Calibri"/>
                <a:sym typeface="Calibri"/>
              </a:rPr>
            </a:br>
            <a:r>
              <a:rPr lang="en-GB" sz="1200" dirty="0">
                <a:solidFill>
                  <a:schemeClr val="lt1"/>
                </a:solidFill>
                <a:latin typeface="Calibri"/>
                <a:ea typeface="Calibri"/>
                <a:cs typeface="Calibri"/>
                <a:sym typeface="Calibri"/>
              </a:rPr>
              <a:t>every 3 months</a:t>
            </a:r>
            <a:br>
              <a:rPr lang="en-GB" sz="1200" dirty="0">
                <a:solidFill>
                  <a:schemeClr val="lt1"/>
                </a:solidFill>
                <a:latin typeface="Calibri"/>
                <a:ea typeface="Calibri"/>
                <a:cs typeface="Calibri"/>
                <a:sym typeface="Calibri"/>
              </a:rPr>
            </a:br>
            <a:r>
              <a:rPr lang="en-GB" sz="1200" dirty="0">
                <a:solidFill>
                  <a:schemeClr val="lt1"/>
                </a:solidFill>
                <a:latin typeface="Calibri"/>
                <a:ea typeface="Calibri"/>
                <a:cs typeface="Calibri"/>
                <a:sym typeface="Calibri"/>
              </a:rPr>
              <a:t>N=310</a:t>
            </a:r>
            <a:endParaRPr dirty="0"/>
          </a:p>
        </p:txBody>
      </p:sp>
      <p:sp>
        <p:nvSpPr>
          <p:cNvPr id="164" name="Google Shape;164;p5"/>
          <p:cNvSpPr/>
          <p:nvPr/>
        </p:nvSpPr>
        <p:spPr>
          <a:xfrm>
            <a:off x="4382693" y="5134888"/>
            <a:ext cx="1272317" cy="889741"/>
          </a:xfrm>
          <a:prstGeom prst="roundRect">
            <a:avLst>
              <a:gd name="adj" fmla="val 16667"/>
            </a:avLst>
          </a:prstGeom>
          <a:solidFill>
            <a:srgbClr val="DADADC"/>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dirty="0">
                <a:solidFill>
                  <a:schemeClr val="dk1"/>
                </a:solidFill>
                <a:latin typeface="Calibri"/>
                <a:ea typeface="Calibri"/>
                <a:cs typeface="Calibri"/>
                <a:sym typeface="Calibri"/>
              </a:rPr>
              <a:t>Secondary</a:t>
            </a:r>
            <a:br>
              <a:rPr lang="en-GB" sz="1200" b="1" dirty="0">
                <a:solidFill>
                  <a:schemeClr val="dk1"/>
                </a:solidFill>
                <a:latin typeface="Calibri"/>
                <a:ea typeface="Calibri"/>
                <a:cs typeface="Calibri"/>
                <a:sym typeface="Calibri"/>
              </a:rPr>
            </a:br>
            <a:r>
              <a:rPr lang="en-GB" sz="1200" b="1" dirty="0">
                <a:solidFill>
                  <a:schemeClr val="dk1"/>
                </a:solidFill>
                <a:latin typeface="Calibri"/>
                <a:ea typeface="Calibri"/>
                <a:cs typeface="Calibri"/>
                <a:sym typeface="Calibri"/>
              </a:rPr>
              <a:t>endpoints</a:t>
            </a:r>
            <a:br>
              <a:rPr lang="en-GB" sz="1200" b="1" dirty="0">
                <a:solidFill>
                  <a:schemeClr val="dk1"/>
                </a:solidFill>
                <a:latin typeface="Calibri"/>
                <a:ea typeface="Calibri"/>
                <a:cs typeface="Calibri"/>
                <a:sym typeface="Calibri"/>
              </a:rPr>
            </a:br>
            <a:r>
              <a:rPr lang="en-GB" sz="800" b="1" dirty="0">
                <a:solidFill>
                  <a:schemeClr val="dk1"/>
                </a:solidFill>
                <a:latin typeface="Calibri"/>
                <a:ea typeface="Calibri"/>
                <a:cs typeface="Calibri"/>
                <a:sym typeface="Calibri"/>
              </a:rPr>
              <a:t>Castration Day 4, Day 15</a:t>
            </a:r>
            <a:br>
              <a:rPr lang="en-GB" sz="800" b="1" dirty="0">
                <a:solidFill>
                  <a:schemeClr val="dk1"/>
                </a:solidFill>
                <a:latin typeface="Calibri"/>
                <a:ea typeface="Calibri"/>
                <a:cs typeface="Calibri"/>
                <a:sym typeface="Calibri"/>
              </a:rPr>
            </a:br>
            <a:r>
              <a:rPr lang="en-GB" sz="800" b="1" dirty="0">
                <a:solidFill>
                  <a:schemeClr val="dk1"/>
                </a:solidFill>
                <a:latin typeface="Calibri"/>
                <a:ea typeface="Calibri"/>
                <a:cs typeface="Calibri"/>
                <a:sym typeface="Calibri"/>
              </a:rPr>
              <a:t>Profound castration Day 15</a:t>
            </a:r>
            <a:br>
              <a:rPr lang="en-GB" sz="800" b="1" dirty="0">
                <a:solidFill>
                  <a:schemeClr val="dk1"/>
                </a:solidFill>
                <a:latin typeface="Calibri"/>
                <a:ea typeface="Calibri"/>
                <a:cs typeface="Calibri"/>
                <a:sym typeface="Calibri"/>
              </a:rPr>
            </a:br>
            <a:r>
              <a:rPr lang="en-GB" sz="800" b="1" dirty="0">
                <a:solidFill>
                  <a:schemeClr val="dk1"/>
                </a:solidFill>
                <a:latin typeface="Calibri"/>
                <a:ea typeface="Calibri"/>
                <a:cs typeface="Calibri"/>
                <a:sym typeface="Calibri"/>
              </a:rPr>
              <a:t>PSA response Day 15</a:t>
            </a:r>
            <a:br>
              <a:rPr lang="en-GB" sz="800" b="1" dirty="0">
                <a:solidFill>
                  <a:schemeClr val="dk1"/>
                </a:solidFill>
                <a:latin typeface="Calibri"/>
                <a:ea typeface="Calibri"/>
                <a:cs typeface="Calibri"/>
                <a:sym typeface="Calibri"/>
              </a:rPr>
            </a:br>
            <a:r>
              <a:rPr lang="en-GB" sz="800" b="1" dirty="0">
                <a:solidFill>
                  <a:schemeClr val="dk1"/>
                </a:solidFill>
                <a:latin typeface="Calibri"/>
                <a:ea typeface="Calibri"/>
                <a:cs typeface="Calibri"/>
                <a:sym typeface="Calibri"/>
              </a:rPr>
              <a:t>FSH end week 24</a:t>
            </a:r>
            <a:endParaRPr dirty="0"/>
          </a:p>
        </p:txBody>
      </p:sp>
      <p:cxnSp>
        <p:nvCxnSpPr>
          <p:cNvPr id="165" name="Google Shape;165;p5"/>
          <p:cNvCxnSpPr/>
          <p:nvPr/>
        </p:nvCxnSpPr>
        <p:spPr>
          <a:xfrm>
            <a:off x="5588740" y="4750257"/>
            <a:ext cx="210409" cy="0"/>
          </a:xfrm>
          <a:prstGeom prst="straightConnector1">
            <a:avLst/>
          </a:prstGeom>
          <a:noFill/>
          <a:ln w="19050" cap="flat" cmpd="sng">
            <a:solidFill>
              <a:schemeClr val="dk1"/>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HERO STUDY: RESULTS</a:t>
            </a:r>
            <a:endParaRPr b="1">
              <a:solidFill>
                <a:schemeClr val="dk1"/>
              </a:solidFill>
              <a:latin typeface="Arial"/>
              <a:ea typeface="Arial"/>
              <a:cs typeface="Arial"/>
              <a:sym typeface="Arial"/>
            </a:endParaRPr>
          </a:p>
        </p:txBody>
      </p:sp>
      <p:sp>
        <p:nvSpPr>
          <p:cNvPr id="171" name="Google Shape;171;p6"/>
          <p:cNvSpPr txBox="1"/>
          <p:nvPr/>
        </p:nvSpPr>
        <p:spPr>
          <a:xfrm>
            <a:off x="180109" y="6477000"/>
            <a:ext cx="8839199" cy="381000"/>
          </a:xfrm>
          <a:prstGeom prst="rect">
            <a:avLst/>
          </a:prstGeom>
          <a:noFill/>
          <a:ln>
            <a:noFill/>
          </a:ln>
        </p:spPr>
        <p:txBody>
          <a:bodyPr spcFirstLastPara="1" wrap="square" lIns="0" tIns="0" rIns="0" bIns="0" anchor="ctr" anchorCtr="0">
            <a:noAutofit/>
          </a:bodyPr>
          <a:lstStyle/>
          <a:p>
            <a:pPr marL="0" marR="0" lvl="0" indent="0" algn="ctr" rtl="0">
              <a:lnSpc>
                <a:spcPct val="112000"/>
              </a:lnSpc>
              <a:spcBef>
                <a:spcPts val="0"/>
              </a:spcBef>
              <a:spcAft>
                <a:spcPts val="0"/>
              </a:spcAft>
              <a:buNone/>
            </a:pPr>
            <a:endParaRPr sz="1200">
              <a:solidFill>
                <a:schemeClr val="dk1"/>
              </a:solidFill>
              <a:latin typeface="Arial"/>
              <a:ea typeface="Arial"/>
              <a:cs typeface="Arial"/>
              <a:sym typeface="Arial"/>
            </a:endParaRPr>
          </a:p>
        </p:txBody>
      </p:sp>
      <p:graphicFrame>
        <p:nvGraphicFramePr>
          <p:cNvPr id="172" name="Google Shape;172;p6"/>
          <p:cNvGraphicFramePr/>
          <p:nvPr>
            <p:extLst>
              <p:ext uri="{D42A27DB-BD31-4B8C-83A1-F6EECF244321}">
                <p14:modId xmlns:p14="http://schemas.microsoft.com/office/powerpoint/2010/main" val="1807028900"/>
              </p:ext>
            </p:extLst>
          </p:nvPr>
        </p:nvGraphicFramePr>
        <p:xfrm>
          <a:off x="4165028" y="1912271"/>
          <a:ext cx="4519300" cy="3466700"/>
        </p:xfrm>
        <a:graphic>
          <a:graphicData uri="http://schemas.openxmlformats.org/drawingml/2006/table">
            <a:tbl>
              <a:tblPr firstRow="1" bandRow="1">
                <a:noFill/>
                <a:tableStyleId>{1E40009C-50D2-42C6-B953-54A3AC8A60B5}</a:tableStyleId>
              </a:tblPr>
              <a:tblGrid>
                <a:gridCol w="2297700">
                  <a:extLst>
                    <a:ext uri="{9D8B030D-6E8A-4147-A177-3AD203B41FA5}">
                      <a16:colId xmlns:a16="http://schemas.microsoft.com/office/drawing/2014/main" val="20000"/>
                    </a:ext>
                  </a:extLst>
                </a:gridCol>
                <a:gridCol w="720075">
                  <a:extLst>
                    <a:ext uri="{9D8B030D-6E8A-4147-A177-3AD203B41FA5}">
                      <a16:colId xmlns:a16="http://schemas.microsoft.com/office/drawing/2014/main" val="20001"/>
                    </a:ext>
                  </a:extLst>
                </a:gridCol>
                <a:gridCol w="839800">
                  <a:extLst>
                    <a:ext uri="{9D8B030D-6E8A-4147-A177-3AD203B41FA5}">
                      <a16:colId xmlns:a16="http://schemas.microsoft.com/office/drawing/2014/main" val="20002"/>
                    </a:ext>
                  </a:extLst>
                </a:gridCol>
                <a:gridCol w="661725">
                  <a:extLst>
                    <a:ext uri="{9D8B030D-6E8A-4147-A177-3AD203B41FA5}">
                      <a16:colId xmlns:a16="http://schemas.microsoft.com/office/drawing/2014/main" val="20003"/>
                    </a:ext>
                  </a:extLst>
                </a:gridCol>
              </a:tblGrid>
              <a:tr h="150575">
                <a:tc>
                  <a:txBody>
                    <a:bodyPr/>
                    <a:lstStyle/>
                    <a:p>
                      <a:pPr marL="0" marR="0" lvl="0" indent="0" algn="l" rtl="0">
                        <a:lnSpc>
                          <a:spcPct val="100000"/>
                        </a:lnSpc>
                        <a:spcBef>
                          <a:spcPts val="0"/>
                        </a:spcBef>
                        <a:spcAft>
                          <a:spcPts val="0"/>
                        </a:spcAft>
                        <a:buClr>
                          <a:schemeClr val="dk1"/>
                        </a:buClr>
                        <a:buSzPts val="1100"/>
                        <a:buFont typeface="Calibri"/>
                        <a:buNone/>
                      </a:pPr>
                      <a:r>
                        <a:rPr lang="en-GB" sz="1100" u="none" strike="noStrike" cap="none"/>
                        <a:t> Secondary Endpoints</a:t>
                      </a:r>
                      <a:endParaRPr sz="1100" u="none" strike="noStrike" cap="none">
                        <a:latin typeface="Calibri"/>
                        <a:ea typeface="Calibri"/>
                        <a:cs typeface="Calibri"/>
                        <a:sym typeface="Calibri"/>
                      </a:endParaRPr>
                    </a:p>
                  </a:txBody>
                  <a:tcPr marL="91450" marR="91450" marT="45725" marB="45725" anchor="ctr">
                    <a:solidFill>
                      <a:srgbClr val="456172"/>
                    </a:solidFill>
                  </a:tcP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Relugolix</a:t>
                      </a:r>
                      <a:endParaRPr sz="1100" u="none" strike="noStrike" cap="none"/>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(N=622)</a:t>
                      </a:r>
                      <a:endParaRPr/>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a:t>
                      </a:r>
                      <a:endParaRPr sz="1100" u="none" strike="noStrike" cap="none">
                        <a:latin typeface="Calibri"/>
                        <a:ea typeface="Calibri"/>
                        <a:cs typeface="Calibri"/>
                        <a:sym typeface="Calibri"/>
                      </a:endParaRPr>
                    </a:p>
                  </a:txBody>
                  <a:tcPr marL="91450" marR="91450" marT="45725" marB="45725" anchor="ctr">
                    <a:solidFill>
                      <a:srgbClr val="456172"/>
                    </a:solidFill>
                  </a:tcP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Leuprolide</a:t>
                      </a:r>
                      <a:endParaRPr/>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(N=308)</a:t>
                      </a:r>
                      <a:endParaRPr/>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a:t>
                      </a:r>
                      <a:endParaRPr sz="1100" u="none" strike="noStrike" cap="none">
                        <a:latin typeface="Calibri"/>
                        <a:ea typeface="Calibri"/>
                        <a:cs typeface="Calibri"/>
                        <a:sym typeface="Calibri"/>
                      </a:endParaRPr>
                    </a:p>
                  </a:txBody>
                  <a:tcPr marL="91450" marR="91450" marT="45725" marB="45725" anchor="ctr">
                    <a:solidFill>
                      <a:srgbClr val="456172"/>
                    </a:solidFill>
                  </a:tcPr>
                </a:tc>
                <a:tc>
                  <a:txBody>
                    <a:bodyPr/>
                    <a:lstStyle/>
                    <a:p>
                      <a:pPr marL="0" marR="0" lvl="0" indent="0" algn="ctr" rtl="0">
                        <a:spcBef>
                          <a:spcPts val="0"/>
                        </a:spcBef>
                        <a:spcAft>
                          <a:spcPts val="0"/>
                        </a:spcAft>
                        <a:buNone/>
                      </a:pPr>
                      <a:r>
                        <a:rPr lang="en-GB" sz="1100" u="none" strike="noStrike" cap="none"/>
                        <a:t>P-value</a:t>
                      </a:r>
                      <a:endParaRPr sz="1100" u="none" strike="noStrike" cap="none">
                        <a:latin typeface="Calibri"/>
                        <a:ea typeface="Calibri"/>
                        <a:cs typeface="Calibri"/>
                        <a:sym typeface="Calibri"/>
                      </a:endParaRPr>
                    </a:p>
                  </a:txBody>
                  <a:tcPr marL="91450" marR="91450" marT="45725" marB="45725" anchor="ctr">
                    <a:solidFill>
                      <a:srgbClr val="456172"/>
                    </a:solidFill>
                  </a:tcPr>
                </a:tc>
                <a:extLst>
                  <a:ext uri="{0D108BD9-81ED-4DB2-BD59-A6C34878D82A}">
                    <a16:rowId xmlns:a16="http://schemas.microsoft.com/office/drawing/2014/main" val="10000"/>
                  </a:ext>
                </a:extLst>
              </a:tr>
              <a:tr h="494850">
                <a:tc>
                  <a:txBody>
                    <a:bodyPr/>
                    <a:lstStyle/>
                    <a:p>
                      <a:pPr marL="0" marR="0" lvl="0" indent="0" algn="l" rtl="0">
                        <a:spcBef>
                          <a:spcPts val="0"/>
                        </a:spcBef>
                        <a:spcAft>
                          <a:spcPts val="0"/>
                        </a:spcAft>
                        <a:buNone/>
                      </a:pPr>
                      <a:r>
                        <a:rPr lang="en-GB" sz="1100" b="1" u="none" strike="noStrike" cap="none" dirty="0"/>
                        <a:t>Cumulative probability of testosterone suppression to </a:t>
                      </a:r>
                      <a:br>
                        <a:rPr lang="en-GB" sz="1100" b="1" u="none" strike="noStrike" cap="none" dirty="0"/>
                      </a:br>
                      <a:r>
                        <a:rPr lang="en-GB" sz="1100" b="1" u="none" strike="noStrike" cap="none" dirty="0"/>
                        <a:t>&lt;50 ng/dL at Day 4</a:t>
                      </a:r>
                      <a:endParaRPr sz="1100" b="1" u="none" strike="noStrike" cap="none" dirty="0">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dirty="0"/>
                        <a:t>56.0</a:t>
                      </a:r>
                      <a:endParaRPr sz="1100" u="none" strike="noStrike" cap="none" dirty="0">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dirty="0"/>
                        <a:t>0</a:t>
                      </a:r>
                      <a:endParaRPr sz="1100" u="none" strike="noStrike" cap="none" dirty="0">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dirty="0"/>
                        <a:t>&lt;0.001</a:t>
                      </a:r>
                      <a:endParaRPr sz="1100" b="0" i="0" u="none" strike="noStrike" cap="none" dirty="0">
                        <a:solidFill>
                          <a:srgbClr val="2E7B8E"/>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01"/>
                  </a:ext>
                </a:extLst>
              </a:tr>
              <a:tr h="494850">
                <a:tc>
                  <a:txBody>
                    <a:bodyPr/>
                    <a:lstStyle/>
                    <a:p>
                      <a:pPr marL="0" marR="0" lvl="0" indent="0" algn="l" rtl="0">
                        <a:spcBef>
                          <a:spcPts val="0"/>
                        </a:spcBef>
                        <a:spcAft>
                          <a:spcPts val="0"/>
                        </a:spcAft>
                        <a:buNone/>
                      </a:pPr>
                      <a:r>
                        <a:rPr lang="en-GB" sz="1100" b="1" u="none" strike="noStrike" cap="none" dirty="0"/>
                        <a:t>Cumulative probability of testosterone suppression to </a:t>
                      </a:r>
                      <a:br>
                        <a:rPr lang="en-GB" sz="1100" b="1" u="none" strike="noStrike" cap="none" dirty="0"/>
                      </a:br>
                      <a:r>
                        <a:rPr lang="en-GB" sz="1100" b="1" u="none" strike="noStrike" cap="none" dirty="0"/>
                        <a:t>&lt;50 ng/dL at Day 15</a:t>
                      </a:r>
                      <a:endParaRPr sz="1100" b="1"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t>98.7</a:t>
                      </a:r>
                      <a:endParaRPr sz="1100"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t>12.0</a:t>
                      </a:r>
                      <a:endParaRPr sz="1100"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dirty="0"/>
                        <a:t>&lt;0.001</a:t>
                      </a:r>
                      <a:endParaRPr sz="1100" b="0" i="0"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02"/>
                  </a:ext>
                </a:extLst>
              </a:tr>
              <a:tr h="494850">
                <a:tc>
                  <a:txBody>
                    <a:bodyPr/>
                    <a:lstStyle/>
                    <a:p>
                      <a:pPr marL="0" marR="0" lvl="0" indent="0" algn="l" rtl="0">
                        <a:spcBef>
                          <a:spcPts val="0"/>
                        </a:spcBef>
                        <a:spcAft>
                          <a:spcPts val="0"/>
                        </a:spcAft>
                        <a:buNone/>
                      </a:pPr>
                      <a:r>
                        <a:rPr lang="en-GB" sz="1100" b="1" u="none" strike="noStrike" cap="none"/>
                        <a:t>Proportion of patients with PSA response at Day 15 followed with confirmation at Day 29</a:t>
                      </a:r>
                      <a:endParaRPr sz="1100" b="1" u="none" strike="noStrike" cap="none">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t>79.4</a:t>
                      </a:r>
                      <a:endParaRPr sz="1100" u="none" strike="noStrike" cap="none">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t>19.8</a:t>
                      </a:r>
                      <a:endParaRPr sz="1100" u="none" strike="noStrike" cap="none">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dirty="0"/>
                        <a:t>&lt;0.001</a:t>
                      </a:r>
                      <a:endParaRPr sz="1100" b="0" i="0" u="none" strike="noStrike" cap="none" dirty="0">
                        <a:solidFill>
                          <a:srgbClr val="2E7B8E"/>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03"/>
                  </a:ext>
                </a:extLst>
              </a:tr>
              <a:tr h="494850">
                <a:tc>
                  <a:txBody>
                    <a:bodyPr/>
                    <a:lstStyle/>
                    <a:p>
                      <a:pPr marL="0" marR="0" lvl="0" indent="0" algn="l" rtl="0">
                        <a:spcBef>
                          <a:spcPts val="0"/>
                        </a:spcBef>
                        <a:spcAft>
                          <a:spcPts val="0"/>
                        </a:spcAft>
                        <a:buNone/>
                      </a:pPr>
                      <a:r>
                        <a:rPr lang="en-GB" sz="1100" b="1" u="none" strike="noStrike" cap="none" dirty="0"/>
                        <a:t>Cumulative probability of profound testosterone suppression to </a:t>
                      </a:r>
                    </a:p>
                    <a:p>
                      <a:pPr marL="0" marR="0" lvl="0" indent="0" algn="l" rtl="0">
                        <a:spcBef>
                          <a:spcPts val="0"/>
                        </a:spcBef>
                        <a:spcAft>
                          <a:spcPts val="0"/>
                        </a:spcAft>
                        <a:buNone/>
                      </a:pPr>
                      <a:r>
                        <a:rPr lang="en-GB" sz="1100" b="1" u="none" strike="noStrike" cap="none" dirty="0"/>
                        <a:t>&lt;20 ng/dL at Day 15</a:t>
                      </a:r>
                      <a:endParaRPr sz="1100" b="1"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t>78.4</a:t>
                      </a:r>
                      <a:endParaRPr sz="1100"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spcBef>
                          <a:spcPts val="0"/>
                        </a:spcBef>
                        <a:spcAft>
                          <a:spcPts val="0"/>
                        </a:spcAft>
                        <a:buNone/>
                      </a:pPr>
                      <a:r>
                        <a:rPr lang="en-GB" sz="1100" u="none" strike="noStrike" cap="none" dirty="0"/>
                        <a:t>1.0</a:t>
                      </a:r>
                      <a:endParaRPr sz="1100"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dirty="0"/>
                        <a:t>&lt;0.001</a:t>
                      </a:r>
                      <a:endParaRPr sz="1100" b="0" i="0" u="none" strike="noStrike" cap="none" dirty="0">
                        <a:solidFill>
                          <a:srgbClr val="2E7B8E"/>
                        </a:solidFill>
                        <a:latin typeface="Calibri"/>
                        <a:ea typeface="Calibri"/>
                        <a:cs typeface="Calibri"/>
                        <a:sym typeface="Calibri"/>
                      </a:endParaRPr>
                    </a:p>
                  </a:txBody>
                  <a:tcPr marL="91450" marR="91450" marT="45725" marB="45725" anchor="ctr">
                    <a:solidFill>
                      <a:srgbClr val="DEE6EB">
                        <a:alpha val="49803"/>
                      </a:srgbClr>
                    </a:solidFill>
                  </a:tcPr>
                </a:tc>
                <a:extLst>
                  <a:ext uri="{0D108BD9-81ED-4DB2-BD59-A6C34878D82A}">
                    <a16:rowId xmlns:a16="http://schemas.microsoft.com/office/drawing/2014/main" val="10004"/>
                  </a:ext>
                </a:extLst>
              </a:tr>
              <a:tr h="494850">
                <a:tc>
                  <a:txBody>
                    <a:bodyPr/>
                    <a:lstStyle/>
                    <a:p>
                      <a:pPr marL="0" marR="0" lvl="0" indent="0" algn="l" rtl="0">
                        <a:spcBef>
                          <a:spcPts val="0"/>
                        </a:spcBef>
                        <a:spcAft>
                          <a:spcPts val="0"/>
                        </a:spcAft>
                        <a:buNone/>
                      </a:pPr>
                      <a:r>
                        <a:rPr lang="en-GB" sz="1100" b="1" u="none" strike="noStrike" cap="none" dirty="0"/>
                        <a:t>Mean of FSH level at end of week 24, IU/L</a:t>
                      </a:r>
                      <a:endParaRPr sz="1100" b="1" u="none" strike="noStrike" cap="none" dirty="0">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t>1.72</a:t>
                      </a:r>
                      <a:endParaRPr sz="1100" u="none" strike="noStrike" cap="none">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spcBef>
                          <a:spcPts val="0"/>
                        </a:spcBef>
                        <a:spcAft>
                          <a:spcPts val="0"/>
                        </a:spcAft>
                        <a:buNone/>
                      </a:pPr>
                      <a:r>
                        <a:rPr lang="en-GB" sz="1100" u="none" strike="noStrike" cap="none"/>
                        <a:t>5.95</a:t>
                      </a:r>
                      <a:endParaRPr sz="1100" u="none" strike="noStrike" cap="none">
                        <a:solidFill>
                          <a:srgbClr val="2E7B8E"/>
                        </a:solidFill>
                        <a:latin typeface="Calibri"/>
                        <a:ea typeface="Calibri"/>
                        <a:cs typeface="Calibri"/>
                        <a:sym typeface="Calibri"/>
                      </a:endParaRPr>
                    </a:p>
                  </a:txBody>
                  <a:tcPr marL="91450" marR="91450" marT="45725" marB="45725" anchor="ctr">
                    <a:solidFill>
                      <a:srgbClr val="DDE6EA"/>
                    </a:solidFill>
                  </a:tcP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dirty="0"/>
                        <a:t>&lt;0.001</a:t>
                      </a:r>
                      <a:endParaRPr sz="1100" b="0" i="0" u="none" strike="noStrike" cap="none" dirty="0">
                        <a:solidFill>
                          <a:srgbClr val="2E7B8E"/>
                        </a:solidFill>
                        <a:latin typeface="Calibri"/>
                        <a:ea typeface="Calibri"/>
                        <a:cs typeface="Calibri"/>
                        <a:sym typeface="Calibri"/>
                      </a:endParaRPr>
                    </a:p>
                  </a:txBody>
                  <a:tcPr marL="91450" marR="91450" marT="45725" marB="45725" anchor="ctr">
                    <a:solidFill>
                      <a:srgbClr val="DDE6EA"/>
                    </a:solidFill>
                  </a:tcPr>
                </a:tc>
                <a:extLst>
                  <a:ext uri="{0D108BD9-81ED-4DB2-BD59-A6C34878D82A}">
                    <a16:rowId xmlns:a16="http://schemas.microsoft.com/office/drawing/2014/main" val="10005"/>
                  </a:ext>
                </a:extLst>
              </a:tr>
            </a:tbl>
          </a:graphicData>
        </a:graphic>
      </p:graphicFrame>
      <p:sp>
        <p:nvSpPr>
          <p:cNvPr id="173" name="Google Shape;173;p6"/>
          <p:cNvSpPr txBox="1"/>
          <p:nvPr/>
        </p:nvSpPr>
        <p:spPr>
          <a:xfrm>
            <a:off x="4165028" y="1135159"/>
            <a:ext cx="2533194"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dirty="0">
                <a:solidFill>
                  <a:srgbClr val="00B050"/>
                </a:solidFill>
                <a:latin typeface="Calibri"/>
                <a:ea typeface="Calibri"/>
                <a:cs typeface="Calibri"/>
                <a:sym typeface="Calibri"/>
              </a:rPr>
              <a:t>SECONDARY ENDPOINTS</a:t>
            </a:r>
            <a:endParaRPr dirty="0">
              <a:solidFill>
                <a:srgbClr val="00B050"/>
              </a:solidFill>
            </a:endParaRPr>
          </a:p>
        </p:txBody>
      </p:sp>
      <p:sp>
        <p:nvSpPr>
          <p:cNvPr id="174" name="Google Shape;174;p6"/>
          <p:cNvSpPr txBox="1"/>
          <p:nvPr/>
        </p:nvSpPr>
        <p:spPr>
          <a:xfrm>
            <a:off x="792467" y="4900600"/>
            <a:ext cx="27714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rgbClr val="505050"/>
                </a:solidFill>
                <a:latin typeface="Calibri"/>
                <a:ea typeface="Calibri"/>
                <a:cs typeface="Calibri"/>
                <a:sym typeface="Calibri"/>
              </a:rPr>
              <a:t>Primary endpoint success criterion:</a:t>
            </a:r>
            <a:br>
              <a:rPr lang="en-GB" sz="1200" dirty="0">
                <a:solidFill>
                  <a:srgbClr val="505050"/>
                </a:solidFill>
                <a:latin typeface="Calibri"/>
                <a:ea typeface="Calibri"/>
                <a:cs typeface="Calibri"/>
                <a:sym typeface="Calibri"/>
              </a:rPr>
            </a:br>
            <a:r>
              <a:rPr lang="en-GB" sz="1200" dirty="0" err="1">
                <a:solidFill>
                  <a:srgbClr val="505050"/>
                </a:solidFill>
                <a:latin typeface="Calibri"/>
                <a:ea typeface="Calibri"/>
                <a:cs typeface="Calibri"/>
                <a:sym typeface="Calibri"/>
              </a:rPr>
              <a:t>Relugolix</a:t>
            </a:r>
            <a:r>
              <a:rPr lang="en-GB" sz="1200" dirty="0">
                <a:solidFill>
                  <a:srgbClr val="505050"/>
                </a:solidFill>
                <a:latin typeface="Calibri"/>
                <a:ea typeface="Calibri"/>
                <a:cs typeface="Calibri"/>
                <a:sym typeface="Calibri"/>
              </a:rPr>
              <a:t> lower boundary of 95% CI ≥90%</a:t>
            </a:r>
            <a:endParaRPr dirty="0"/>
          </a:p>
        </p:txBody>
      </p:sp>
      <p:sp>
        <p:nvSpPr>
          <p:cNvPr id="175" name="Google Shape;175;p6"/>
          <p:cNvSpPr txBox="1">
            <a:spLocks noGrp="1"/>
          </p:cNvSpPr>
          <p:nvPr>
            <p:ph type="body" idx="2"/>
          </p:nvPr>
        </p:nvSpPr>
        <p:spPr>
          <a:xfrm>
            <a:off x="465137" y="6309320"/>
            <a:ext cx="8216903"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CI, confidence interval; FSH, follicle stimulating hormone; IU, international unit; PSA, prostate specific antigen</a:t>
            </a:r>
            <a:endParaRPr dirty="0"/>
          </a:p>
          <a:p>
            <a:pPr marL="0" lvl="0" indent="0">
              <a:spcBef>
                <a:spcPts val="0"/>
              </a:spcBef>
            </a:pPr>
            <a:r>
              <a:rPr lang="en-GB" dirty="0"/>
              <a:t>Shore N, et al. ASCO 2020. Abstract #5602. Oral Presentation; Shore N, et al. N </a:t>
            </a:r>
            <a:r>
              <a:rPr lang="en-GB" dirty="0" err="1"/>
              <a:t>Engl</a:t>
            </a:r>
            <a:r>
              <a:rPr lang="en-GB" dirty="0"/>
              <a:t> J Med 2020. DOI: 10.1056/NEJMoa2004325</a:t>
            </a:r>
            <a:endParaRPr dirty="0"/>
          </a:p>
        </p:txBody>
      </p:sp>
      <p:graphicFrame>
        <p:nvGraphicFramePr>
          <p:cNvPr id="176" name="Google Shape;176;p6"/>
          <p:cNvGraphicFramePr/>
          <p:nvPr>
            <p:extLst>
              <p:ext uri="{D42A27DB-BD31-4B8C-83A1-F6EECF244321}">
                <p14:modId xmlns:p14="http://schemas.microsoft.com/office/powerpoint/2010/main" val="1118988193"/>
              </p:ext>
            </p:extLst>
          </p:nvPr>
        </p:nvGraphicFramePr>
        <p:xfrm>
          <a:off x="316978" y="1932817"/>
          <a:ext cx="3389757" cy="2967671"/>
        </p:xfrm>
        <a:graphic>
          <a:graphicData uri="http://schemas.openxmlformats.org/drawingml/2006/chart">
            <c:chart xmlns:c="http://schemas.openxmlformats.org/drawingml/2006/chart" xmlns:r="http://schemas.openxmlformats.org/officeDocument/2006/relationships" r:id="rId3"/>
          </a:graphicData>
        </a:graphic>
      </p:graphicFrame>
      <p:sp>
        <p:nvSpPr>
          <p:cNvPr id="177" name="Google Shape;177;p6"/>
          <p:cNvSpPr txBox="1"/>
          <p:nvPr/>
        </p:nvSpPr>
        <p:spPr>
          <a:xfrm>
            <a:off x="465137" y="5436410"/>
            <a:ext cx="3639935" cy="660377"/>
          </a:xfrm>
          <a:prstGeom prst="rect">
            <a:avLst/>
          </a:prstGeom>
          <a:noFill/>
          <a:ln>
            <a:noFill/>
          </a:ln>
        </p:spPr>
        <p:txBody>
          <a:bodyPr spcFirstLastPara="1" wrap="square" lIns="0" tIns="45700" rIns="91425" bIns="45700" anchor="t" anchorCtr="0">
            <a:spAutoFit/>
          </a:bodyPr>
          <a:lstStyle/>
          <a:p>
            <a:pPr lvl="0"/>
            <a:r>
              <a:rPr lang="en-GB" sz="1200" dirty="0">
                <a:solidFill>
                  <a:srgbClr val="505050"/>
                </a:solidFill>
                <a:latin typeface="Calibri"/>
                <a:ea typeface="Calibri"/>
                <a:cs typeface="Calibri"/>
                <a:sym typeface="Calibri"/>
              </a:rPr>
              <a:t>Difference between treatments demonstrated non-inferiority and superiority of </a:t>
            </a:r>
            <a:r>
              <a:rPr lang="en-GB" sz="1200" dirty="0" err="1">
                <a:solidFill>
                  <a:srgbClr val="505050"/>
                </a:solidFill>
                <a:latin typeface="Calibri"/>
                <a:ea typeface="Calibri"/>
                <a:cs typeface="Calibri"/>
                <a:sym typeface="Calibri"/>
              </a:rPr>
              <a:t>relugolix</a:t>
            </a:r>
            <a:r>
              <a:rPr lang="en-GB" sz="1200" dirty="0">
                <a:solidFill>
                  <a:srgbClr val="505050"/>
                </a:solidFill>
                <a:latin typeface="Calibri"/>
                <a:ea typeface="Calibri"/>
                <a:cs typeface="Calibri"/>
                <a:sym typeface="Calibri"/>
              </a:rPr>
              <a:t> to leuprolide [</a:t>
            </a:r>
            <a:r>
              <a:rPr lang="en-GB" sz="1200" dirty="0">
                <a:solidFill>
                  <a:srgbClr val="505050"/>
                </a:solidFill>
                <a:latin typeface="Calibri"/>
                <a:cs typeface="Calibri"/>
                <a:sym typeface="Calibri"/>
              </a:rPr>
              <a:t>7.9 %; 95% CI: 4.1-11.8%, p&lt;0.001]</a:t>
            </a:r>
            <a:endParaRPr sz="1200" dirty="0">
              <a:solidFill>
                <a:srgbClr val="505050"/>
              </a:solidFill>
              <a:latin typeface="Calibri"/>
              <a:cs typeface="Calibri"/>
            </a:endParaRPr>
          </a:p>
        </p:txBody>
      </p:sp>
      <p:cxnSp>
        <p:nvCxnSpPr>
          <p:cNvPr id="178" name="Google Shape;178;p6"/>
          <p:cNvCxnSpPr/>
          <p:nvPr/>
        </p:nvCxnSpPr>
        <p:spPr>
          <a:xfrm>
            <a:off x="498985" y="5113004"/>
            <a:ext cx="288000" cy="0"/>
          </a:xfrm>
          <a:prstGeom prst="straightConnector1">
            <a:avLst/>
          </a:prstGeom>
          <a:noFill/>
          <a:ln w="28575" cap="flat" cmpd="sng">
            <a:solidFill>
              <a:schemeClr val="accent1"/>
            </a:solidFill>
            <a:prstDash val="dot"/>
            <a:round/>
            <a:headEnd type="none" w="sm" len="sm"/>
            <a:tailEnd type="none" w="sm" len="sm"/>
          </a:ln>
        </p:spPr>
      </p:cxnSp>
      <p:sp>
        <p:nvSpPr>
          <p:cNvPr id="179" name="Google Shape;179;p6"/>
          <p:cNvSpPr txBox="1"/>
          <p:nvPr/>
        </p:nvSpPr>
        <p:spPr>
          <a:xfrm>
            <a:off x="464400" y="1132394"/>
            <a:ext cx="2062937"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rgbClr val="00B050"/>
                </a:solidFill>
                <a:latin typeface="Calibri"/>
                <a:ea typeface="Calibri"/>
                <a:cs typeface="Calibri"/>
                <a:sym typeface="Calibri"/>
              </a:rPr>
              <a:t>PRIMARY ENDPOINT</a:t>
            </a:r>
            <a:endParaRPr>
              <a:solidFill>
                <a:srgbClr val="00B050"/>
              </a:solidFill>
            </a:endParaRPr>
          </a:p>
        </p:txBody>
      </p:sp>
      <p:grpSp>
        <p:nvGrpSpPr>
          <p:cNvPr id="180" name="Google Shape;180;p6"/>
          <p:cNvGrpSpPr/>
          <p:nvPr/>
        </p:nvGrpSpPr>
        <p:grpSpPr>
          <a:xfrm>
            <a:off x="1643086" y="2146712"/>
            <a:ext cx="108816" cy="80723"/>
            <a:chOff x="180109" y="1925877"/>
            <a:chExt cx="108816" cy="110588"/>
          </a:xfrm>
        </p:grpSpPr>
        <p:cxnSp>
          <p:nvCxnSpPr>
            <p:cNvPr id="181" name="Google Shape;181;p6"/>
            <p:cNvCxnSpPr/>
            <p:nvPr/>
          </p:nvCxnSpPr>
          <p:spPr>
            <a:xfrm>
              <a:off x="180109" y="1932660"/>
              <a:ext cx="108816" cy="0"/>
            </a:xfrm>
            <a:prstGeom prst="straightConnector1">
              <a:avLst/>
            </a:prstGeom>
            <a:noFill/>
            <a:ln w="12700" cap="flat" cmpd="sng">
              <a:solidFill>
                <a:schemeClr val="accent1"/>
              </a:solidFill>
              <a:prstDash val="solid"/>
              <a:round/>
              <a:headEnd type="none" w="sm" len="sm"/>
              <a:tailEnd type="none" w="sm" len="sm"/>
            </a:ln>
          </p:spPr>
        </p:cxnSp>
        <p:cxnSp>
          <p:nvCxnSpPr>
            <p:cNvPr id="182" name="Google Shape;182;p6"/>
            <p:cNvCxnSpPr/>
            <p:nvPr/>
          </p:nvCxnSpPr>
          <p:spPr>
            <a:xfrm>
              <a:off x="180109" y="2036465"/>
              <a:ext cx="108816" cy="0"/>
            </a:xfrm>
            <a:prstGeom prst="straightConnector1">
              <a:avLst/>
            </a:prstGeom>
            <a:noFill/>
            <a:ln w="12700" cap="flat" cmpd="sng">
              <a:solidFill>
                <a:schemeClr val="accent1"/>
              </a:solidFill>
              <a:prstDash val="solid"/>
              <a:round/>
              <a:headEnd type="none" w="sm" len="sm"/>
              <a:tailEnd type="none" w="sm" len="sm"/>
            </a:ln>
          </p:spPr>
        </p:cxnSp>
        <p:cxnSp>
          <p:nvCxnSpPr>
            <p:cNvPr id="183" name="Google Shape;183;p6"/>
            <p:cNvCxnSpPr/>
            <p:nvPr/>
          </p:nvCxnSpPr>
          <p:spPr>
            <a:xfrm rot="-5400000">
              <a:off x="180109" y="1980285"/>
              <a:ext cx="108816" cy="0"/>
            </a:xfrm>
            <a:prstGeom prst="straightConnector1">
              <a:avLst/>
            </a:prstGeom>
            <a:noFill/>
            <a:ln w="12700" cap="flat" cmpd="sng">
              <a:solidFill>
                <a:schemeClr val="accent1"/>
              </a:solidFill>
              <a:prstDash val="solid"/>
              <a:round/>
              <a:headEnd type="none" w="sm" len="sm"/>
              <a:tailEnd type="none" w="sm" len="sm"/>
            </a:ln>
          </p:spPr>
        </p:cxnSp>
      </p:grpSp>
      <p:grpSp>
        <p:nvGrpSpPr>
          <p:cNvPr id="186" name="Google Shape;186;p6"/>
          <p:cNvGrpSpPr/>
          <p:nvPr/>
        </p:nvGrpSpPr>
        <p:grpSpPr>
          <a:xfrm>
            <a:off x="2903561" y="2286412"/>
            <a:ext cx="108816" cy="109298"/>
            <a:chOff x="180109" y="1925877"/>
            <a:chExt cx="108816" cy="110588"/>
          </a:xfrm>
        </p:grpSpPr>
        <p:cxnSp>
          <p:nvCxnSpPr>
            <p:cNvPr id="187" name="Google Shape;187;p6"/>
            <p:cNvCxnSpPr/>
            <p:nvPr/>
          </p:nvCxnSpPr>
          <p:spPr>
            <a:xfrm>
              <a:off x="180109" y="1931062"/>
              <a:ext cx="108816" cy="0"/>
            </a:xfrm>
            <a:prstGeom prst="straightConnector1">
              <a:avLst/>
            </a:prstGeom>
            <a:noFill/>
            <a:ln w="12700" cap="flat" cmpd="sng">
              <a:solidFill>
                <a:schemeClr val="accent1"/>
              </a:solidFill>
              <a:prstDash val="solid"/>
              <a:round/>
              <a:headEnd type="none" w="sm" len="sm"/>
              <a:tailEnd type="none" w="sm" len="sm"/>
            </a:ln>
          </p:spPr>
        </p:cxnSp>
        <p:cxnSp>
          <p:nvCxnSpPr>
            <p:cNvPr id="188" name="Google Shape;188;p6"/>
            <p:cNvCxnSpPr/>
            <p:nvPr/>
          </p:nvCxnSpPr>
          <p:spPr>
            <a:xfrm>
              <a:off x="180109" y="2036465"/>
              <a:ext cx="108816" cy="0"/>
            </a:xfrm>
            <a:prstGeom prst="straightConnector1">
              <a:avLst/>
            </a:prstGeom>
            <a:noFill/>
            <a:ln w="12700" cap="flat" cmpd="sng">
              <a:solidFill>
                <a:schemeClr val="accent1"/>
              </a:solidFill>
              <a:prstDash val="solid"/>
              <a:round/>
              <a:headEnd type="none" w="sm" len="sm"/>
              <a:tailEnd type="none" w="sm" len="sm"/>
            </a:ln>
          </p:spPr>
        </p:cxnSp>
        <p:cxnSp>
          <p:nvCxnSpPr>
            <p:cNvPr id="189" name="Google Shape;189;p6"/>
            <p:cNvCxnSpPr/>
            <p:nvPr/>
          </p:nvCxnSpPr>
          <p:spPr>
            <a:xfrm rot="-5400000">
              <a:off x="180109" y="1980285"/>
              <a:ext cx="108816" cy="0"/>
            </a:xfrm>
            <a:prstGeom prst="straightConnector1">
              <a:avLst/>
            </a:prstGeom>
            <a:noFill/>
            <a:ln w="12700" cap="flat" cmpd="sng">
              <a:solidFill>
                <a:schemeClr val="accent1"/>
              </a:solidFill>
              <a:prstDash val="solid"/>
              <a:round/>
              <a:headEnd type="none" w="sm" len="sm"/>
              <a:tailEnd type="none" w="sm" len="sm"/>
            </a:ln>
          </p:spPr>
        </p:cxnSp>
      </p:grpSp>
      <p:cxnSp>
        <p:nvCxnSpPr>
          <p:cNvPr id="190" name="Google Shape;190;p6"/>
          <p:cNvCxnSpPr/>
          <p:nvPr/>
        </p:nvCxnSpPr>
        <p:spPr>
          <a:xfrm>
            <a:off x="1087461" y="2338996"/>
            <a:ext cx="1137121" cy="0"/>
          </a:xfrm>
          <a:prstGeom prst="straightConnector1">
            <a:avLst/>
          </a:prstGeom>
          <a:noFill/>
          <a:ln w="19050" cap="flat" cmpd="sng">
            <a:solidFill>
              <a:schemeClr val="accent1"/>
            </a:solidFill>
            <a:prstDash val="dot"/>
            <a:round/>
            <a:headEnd type="none" w="sm" len="sm"/>
            <a:tailEnd type="none" w="sm" len="sm"/>
          </a:ln>
        </p:spPr>
      </p:cxnSp>
      <p:sp>
        <p:nvSpPr>
          <p:cNvPr id="191" name="Google Shape;191;p6"/>
          <p:cNvSpPr txBox="1"/>
          <p:nvPr/>
        </p:nvSpPr>
        <p:spPr>
          <a:xfrm>
            <a:off x="1121002" y="2266964"/>
            <a:ext cx="232863" cy="138499"/>
          </a:xfrm>
          <a:prstGeom prst="rect">
            <a:avLst/>
          </a:prstGeom>
          <a:solidFill>
            <a:schemeClr val="lt1"/>
          </a:solidFill>
          <a:ln w="9525" cap="flat" cmpd="sng">
            <a:solidFill>
              <a:schemeClr val="dk1"/>
            </a:solidFill>
            <a:prstDash val="dot"/>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GB" sz="900" dirty="0">
                <a:solidFill>
                  <a:srgbClr val="505050"/>
                </a:solidFill>
                <a:latin typeface="Arial"/>
                <a:ea typeface="Arial"/>
                <a:cs typeface="Arial"/>
                <a:sym typeface="Arial"/>
              </a:rPr>
              <a:t>90%</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357" name="Google Shape;357;p7"/>
          <p:cNvGrpSpPr/>
          <p:nvPr/>
        </p:nvGrpSpPr>
        <p:grpSpPr>
          <a:xfrm>
            <a:off x="7459891" y="1850390"/>
            <a:ext cx="36000" cy="108000"/>
            <a:chOff x="180109" y="1925877"/>
            <a:chExt cx="108816" cy="110588"/>
          </a:xfrm>
        </p:grpSpPr>
        <p:cxnSp>
          <p:nvCxnSpPr>
            <p:cNvPr id="358" name="Google Shape;358;p7"/>
            <p:cNvCxnSpPr/>
            <p:nvPr/>
          </p:nvCxnSpPr>
          <p:spPr>
            <a:xfrm>
              <a:off x="180109" y="1927850"/>
              <a:ext cx="108816" cy="0"/>
            </a:xfrm>
            <a:prstGeom prst="straightConnector1">
              <a:avLst/>
            </a:prstGeom>
            <a:noFill/>
            <a:ln w="9525" cap="flat" cmpd="sng">
              <a:solidFill>
                <a:srgbClr val="00B050"/>
              </a:solidFill>
              <a:prstDash val="solid"/>
              <a:round/>
              <a:headEnd type="none" w="sm" len="sm"/>
              <a:tailEnd type="none" w="sm" len="sm"/>
            </a:ln>
          </p:spPr>
        </p:cxnSp>
        <p:cxnSp>
          <p:nvCxnSpPr>
            <p:cNvPr id="359" name="Google Shape;359;p7"/>
            <p:cNvCxnSpPr/>
            <p:nvPr/>
          </p:nvCxnSpPr>
          <p:spPr>
            <a:xfrm>
              <a:off x="180109" y="2036465"/>
              <a:ext cx="108816" cy="0"/>
            </a:xfrm>
            <a:prstGeom prst="straightConnector1">
              <a:avLst/>
            </a:prstGeom>
            <a:noFill/>
            <a:ln w="9525" cap="flat" cmpd="sng">
              <a:solidFill>
                <a:srgbClr val="00B050"/>
              </a:solidFill>
              <a:prstDash val="solid"/>
              <a:round/>
              <a:headEnd type="none" w="sm" len="sm"/>
              <a:tailEnd type="none" w="sm" len="sm"/>
            </a:ln>
          </p:spPr>
        </p:cxnSp>
        <p:cxnSp>
          <p:nvCxnSpPr>
            <p:cNvPr id="360" name="Google Shape;360;p7"/>
            <p:cNvCxnSpPr/>
            <p:nvPr/>
          </p:nvCxnSpPr>
          <p:spPr>
            <a:xfrm rot="-5400000">
              <a:off x="180109" y="1980285"/>
              <a:ext cx="108816" cy="0"/>
            </a:xfrm>
            <a:prstGeom prst="straightConnector1">
              <a:avLst/>
            </a:prstGeom>
            <a:noFill/>
            <a:ln w="9525" cap="flat" cmpd="sng">
              <a:solidFill>
                <a:srgbClr val="00B050"/>
              </a:solidFill>
              <a:prstDash val="solid"/>
              <a:round/>
              <a:headEnd type="none" w="sm" len="sm"/>
              <a:tailEnd type="none" w="sm" len="sm"/>
            </a:ln>
          </p:spPr>
        </p:cxnSp>
      </p:grpSp>
      <p:grpSp>
        <p:nvGrpSpPr>
          <p:cNvPr id="361" name="Google Shape;361;p7"/>
          <p:cNvGrpSpPr/>
          <p:nvPr/>
        </p:nvGrpSpPr>
        <p:grpSpPr>
          <a:xfrm>
            <a:off x="6662916" y="1910715"/>
            <a:ext cx="36000" cy="93600"/>
            <a:chOff x="180109" y="1925877"/>
            <a:chExt cx="108816" cy="110588"/>
          </a:xfrm>
        </p:grpSpPr>
        <p:cxnSp>
          <p:nvCxnSpPr>
            <p:cNvPr id="362" name="Google Shape;362;p7"/>
            <p:cNvCxnSpPr/>
            <p:nvPr/>
          </p:nvCxnSpPr>
          <p:spPr>
            <a:xfrm>
              <a:off x="180109" y="1927850"/>
              <a:ext cx="108816" cy="0"/>
            </a:xfrm>
            <a:prstGeom prst="straightConnector1">
              <a:avLst/>
            </a:prstGeom>
            <a:noFill/>
            <a:ln w="9525" cap="flat" cmpd="sng">
              <a:solidFill>
                <a:srgbClr val="00B050"/>
              </a:solidFill>
              <a:prstDash val="solid"/>
              <a:round/>
              <a:headEnd type="none" w="sm" len="sm"/>
              <a:tailEnd type="none" w="sm" len="sm"/>
            </a:ln>
          </p:spPr>
        </p:cxnSp>
        <p:cxnSp>
          <p:nvCxnSpPr>
            <p:cNvPr id="363" name="Google Shape;363;p7"/>
            <p:cNvCxnSpPr/>
            <p:nvPr/>
          </p:nvCxnSpPr>
          <p:spPr>
            <a:xfrm>
              <a:off x="180109" y="2036465"/>
              <a:ext cx="108816" cy="0"/>
            </a:xfrm>
            <a:prstGeom prst="straightConnector1">
              <a:avLst/>
            </a:prstGeom>
            <a:noFill/>
            <a:ln w="9525" cap="flat" cmpd="sng">
              <a:solidFill>
                <a:srgbClr val="00B050"/>
              </a:solidFill>
              <a:prstDash val="solid"/>
              <a:round/>
              <a:headEnd type="none" w="sm" len="sm"/>
              <a:tailEnd type="none" w="sm" len="sm"/>
            </a:ln>
          </p:spPr>
        </p:cxnSp>
        <p:cxnSp>
          <p:nvCxnSpPr>
            <p:cNvPr id="364" name="Google Shape;364;p7"/>
            <p:cNvCxnSpPr/>
            <p:nvPr/>
          </p:nvCxnSpPr>
          <p:spPr>
            <a:xfrm rot="-5400000">
              <a:off x="180109" y="1980285"/>
              <a:ext cx="108816" cy="0"/>
            </a:xfrm>
            <a:prstGeom prst="straightConnector1">
              <a:avLst/>
            </a:prstGeom>
            <a:noFill/>
            <a:ln w="9525" cap="flat" cmpd="sng">
              <a:solidFill>
                <a:srgbClr val="00B050"/>
              </a:solidFill>
              <a:prstDash val="solid"/>
              <a:round/>
              <a:headEnd type="none" w="sm" len="sm"/>
              <a:tailEnd type="none" w="sm" len="sm"/>
            </a:ln>
          </p:spPr>
        </p:cxnSp>
      </p:grpSp>
      <p:grpSp>
        <p:nvGrpSpPr>
          <p:cNvPr id="365" name="Google Shape;365;p7"/>
          <p:cNvGrpSpPr/>
          <p:nvPr/>
        </p:nvGrpSpPr>
        <p:grpSpPr>
          <a:xfrm>
            <a:off x="5862816" y="2155190"/>
            <a:ext cx="36000" cy="64800"/>
            <a:chOff x="180109" y="1925877"/>
            <a:chExt cx="108816" cy="110588"/>
          </a:xfrm>
        </p:grpSpPr>
        <p:cxnSp>
          <p:nvCxnSpPr>
            <p:cNvPr id="366" name="Google Shape;366;p7"/>
            <p:cNvCxnSpPr/>
            <p:nvPr/>
          </p:nvCxnSpPr>
          <p:spPr>
            <a:xfrm>
              <a:off x="180109" y="1927850"/>
              <a:ext cx="108816" cy="0"/>
            </a:xfrm>
            <a:prstGeom prst="straightConnector1">
              <a:avLst/>
            </a:prstGeom>
            <a:noFill/>
            <a:ln w="9525" cap="flat" cmpd="sng">
              <a:solidFill>
                <a:srgbClr val="00B050"/>
              </a:solidFill>
              <a:prstDash val="solid"/>
              <a:round/>
              <a:headEnd type="none" w="sm" len="sm"/>
              <a:tailEnd type="none" w="sm" len="sm"/>
            </a:ln>
          </p:spPr>
        </p:cxnSp>
        <p:cxnSp>
          <p:nvCxnSpPr>
            <p:cNvPr id="367" name="Google Shape;367;p7"/>
            <p:cNvCxnSpPr/>
            <p:nvPr/>
          </p:nvCxnSpPr>
          <p:spPr>
            <a:xfrm>
              <a:off x="180109" y="2036465"/>
              <a:ext cx="108816" cy="0"/>
            </a:xfrm>
            <a:prstGeom prst="straightConnector1">
              <a:avLst/>
            </a:prstGeom>
            <a:noFill/>
            <a:ln w="9525" cap="flat" cmpd="sng">
              <a:solidFill>
                <a:srgbClr val="00B050"/>
              </a:solidFill>
              <a:prstDash val="solid"/>
              <a:round/>
              <a:headEnd type="none" w="sm" len="sm"/>
              <a:tailEnd type="none" w="sm" len="sm"/>
            </a:ln>
          </p:spPr>
        </p:cxnSp>
        <p:cxnSp>
          <p:nvCxnSpPr>
            <p:cNvPr id="368" name="Google Shape;368;p7"/>
            <p:cNvCxnSpPr/>
            <p:nvPr/>
          </p:nvCxnSpPr>
          <p:spPr>
            <a:xfrm rot="-5400000">
              <a:off x="180109" y="1980285"/>
              <a:ext cx="108816" cy="0"/>
            </a:xfrm>
            <a:prstGeom prst="straightConnector1">
              <a:avLst/>
            </a:prstGeom>
            <a:noFill/>
            <a:ln w="9525" cap="flat" cmpd="sng">
              <a:solidFill>
                <a:srgbClr val="00B050"/>
              </a:solidFill>
              <a:prstDash val="solid"/>
              <a:round/>
              <a:headEnd type="none" w="sm" len="sm"/>
              <a:tailEnd type="none" w="sm" len="sm"/>
            </a:ln>
          </p:spPr>
        </p:cxnSp>
      </p:grpSp>
      <p:grpSp>
        <p:nvGrpSpPr>
          <p:cNvPr id="307" name="Google Shape;307;p7"/>
          <p:cNvGrpSpPr/>
          <p:nvPr/>
        </p:nvGrpSpPr>
        <p:grpSpPr>
          <a:xfrm>
            <a:off x="6846879" y="3287653"/>
            <a:ext cx="63698" cy="86400"/>
            <a:chOff x="180109" y="1925877"/>
            <a:chExt cx="108816" cy="110588"/>
          </a:xfrm>
        </p:grpSpPr>
        <p:cxnSp>
          <p:nvCxnSpPr>
            <p:cNvPr id="308" name="Google Shape;308;p7"/>
            <p:cNvCxnSpPr/>
            <p:nvPr/>
          </p:nvCxnSpPr>
          <p:spPr>
            <a:xfrm>
              <a:off x="180109" y="1927850"/>
              <a:ext cx="108816" cy="0"/>
            </a:xfrm>
            <a:prstGeom prst="straightConnector1">
              <a:avLst/>
            </a:prstGeom>
            <a:noFill/>
            <a:ln w="9525" cap="flat" cmpd="sng">
              <a:solidFill>
                <a:srgbClr val="00B050"/>
              </a:solidFill>
              <a:prstDash val="solid"/>
              <a:round/>
              <a:headEnd type="none" w="sm" len="sm"/>
              <a:tailEnd type="none" w="sm" len="sm"/>
            </a:ln>
          </p:spPr>
        </p:cxnSp>
        <p:cxnSp>
          <p:nvCxnSpPr>
            <p:cNvPr id="309" name="Google Shape;309;p7"/>
            <p:cNvCxnSpPr/>
            <p:nvPr/>
          </p:nvCxnSpPr>
          <p:spPr>
            <a:xfrm>
              <a:off x="180109" y="2036465"/>
              <a:ext cx="108816" cy="0"/>
            </a:xfrm>
            <a:prstGeom prst="straightConnector1">
              <a:avLst/>
            </a:prstGeom>
            <a:noFill/>
            <a:ln w="9525" cap="flat" cmpd="sng">
              <a:solidFill>
                <a:srgbClr val="00B050"/>
              </a:solidFill>
              <a:prstDash val="solid"/>
              <a:round/>
              <a:headEnd type="none" w="sm" len="sm"/>
              <a:tailEnd type="none" w="sm" len="sm"/>
            </a:ln>
          </p:spPr>
        </p:cxnSp>
        <p:cxnSp>
          <p:nvCxnSpPr>
            <p:cNvPr id="310" name="Google Shape;310;p7"/>
            <p:cNvCxnSpPr/>
            <p:nvPr/>
          </p:nvCxnSpPr>
          <p:spPr>
            <a:xfrm rot="-5400000">
              <a:off x="180109" y="1980285"/>
              <a:ext cx="108816" cy="0"/>
            </a:xfrm>
            <a:prstGeom prst="straightConnector1">
              <a:avLst/>
            </a:prstGeom>
            <a:noFill/>
            <a:ln w="9525" cap="flat" cmpd="sng">
              <a:solidFill>
                <a:srgbClr val="00B050"/>
              </a:solidFill>
              <a:prstDash val="solid"/>
              <a:round/>
              <a:headEnd type="none" w="sm" len="sm"/>
              <a:tailEnd type="none" w="sm" len="sm"/>
            </a:ln>
          </p:spPr>
        </p:cxnSp>
      </p:grpSp>
      <p:sp>
        <p:nvSpPr>
          <p:cNvPr id="290" name="Google Shape;290;p7"/>
          <p:cNvSpPr/>
          <p:nvPr/>
        </p:nvSpPr>
        <p:spPr>
          <a:xfrm>
            <a:off x="1465461" y="2516577"/>
            <a:ext cx="3409950" cy="1158875"/>
          </a:xfrm>
          <a:custGeom>
            <a:avLst/>
            <a:gdLst/>
            <a:ahLst/>
            <a:cxnLst/>
            <a:rect l="l" t="t" r="r" b="b"/>
            <a:pathLst>
              <a:path w="3409950" h="1158875" extrusionOk="0">
                <a:moveTo>
                  <a:pt x="0" y="0"/>
                </a:moveTo>
                <a:lnTo>
                  <a:pt x="123825" y="1079500"/>
                </a:lnTo>
                <a:lnTo>
                  <a:pt x="498475" y="1139825"/>
                </a:lnTo>
                <a:lnTo>
                  <a:pt x="882650" y="1152525"/>
                </a:lnTo>
                <a:lnTo>
                  <a:pt x="1571625" y="1155700"/>
                </a:lnTo>
                <a:lnTo>
                  <a:pt x="2298700" y="1158875"/>
                </a:lnTo>
                <a:lnTo>
                  <a:pt x="3025775" y="1155700"/>
                </a:lnTo>
                <a:lnTo>
                  <a:pt x="3409950" y="1158875"/>
                </a:lnTo>
              </a:path>
            </a:pathLst>
          </a:custGeom>
          <a:no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8" name="Google Shape;198;p7"/>
          <p:cNvSpPr/>
          <p:nvPr/>
        </p:nvSpPr>
        <p:spPr>
          <a:xfrm>
            <a:off x="4277536" y="2376944"/>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9" name="Google Shape;199;p7"/>
          <p:cNvSpPr txBox="1">
            <a:spLocks noGrp="1"/>
          </p:cNvSpPr>
          <p:nvPr>
            <p:ph type="body" idx="1"/>
          </p:nvPr>
        </p:nvSpPr>
        <p:spPr>
          <a:xfrm>
            <a:off x="465138" y="5385780"/>
            <a:ext cx="8222400" cy="571917"/>
          </a:xfrm>
          <a:prstGeom prst="rect">
            <a:avLst/>
          </a:prstGeom>
          <a:noFill/>
          <a:ln>
            <a:noFill/>
          </a:ln>
        </p:spPr>
        <p:txBody>
          <a:bodyPr spcFirstLastPara="1" wrap="square" lIns="0" tIns="0" rIns="0" bIns="0" anchor="t" anchorCtr="0">
            <a:noAutofit/>
          </a:bodyPr>
          <a:lstStyle/>
          <a:p>
            <a:pPr marL="179388" lvl="0" indent="-179388" algn="l" rtl="0">
              <a:spcBef>
                <a:spcPts val="0"/>
              </a:spcBef>
              <a:spcAft>
                <a:spcPts val="0"/>
              </a:spcAft>
              <a:buSzPts val="1400"/>
              <a:buChar char="•"/>
            </a:pPr>
            <a:r>
              <a:rPr lang="en-GB" sz="1400" dirty="0"/>
              <a:t>Safety and tolerability profiles of </a:t>
            </a:r>
            <a:r>
              <a:rPr lang="en-GB" sz="1400" dirty="0" err="1"/>
              <a:t>relugolix</a:t>
            </a:r>
            <a:r>
              <a:rPr lang="en-GB" sz="1400" dirty="0"/>
              <a:t> and leuprolide were similar</a:t>
            </a:r>
            <a:endParaRPr lang="en-GB" dirty="0"/>
          </a:p>
          <a:p>
            <a:pPr marL="179388" lvl="0" indent="-179388" algn="l" rtl="0">
              <a:spcBef>
                <a:spcPts val="0"/>
              </a:spcBef>
              <a:spcAft>
                <a:spcPts val="0"/>
              </a:spcAft>
              <a:buSzPts val="1400"/>
              <a:buChar char="•"/>
            </a:pPr>
            <a:r>
              <a:rPr lang="en-GB" sz="1400" dirty="0"/>
              <a:t>MACE were experienced by 2.9% </a:t>
            </a:r>
            <a:r>
              <a:rPr lang="en-GB" sz="1400" dirty="0" err="1"/>
              <a:t>relugolix</a:t>
            </a:r>
            <a:r>
              <a:rPr lang="en-GB" sz="1400" dirty="0"/>
              <a:t> group versus 6.2% leuprolide group</a:t>
            </a:r>
            <a:endParaRPr dirty="0"/>
          </a:p>
        </p:txBody>
      </p:sp>
      <p:sp>
        <p:nvSpPr>
          <p:cNvPr id="200" name="Google Shape;200;p7"/>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HERO STUDY: RESULTS</a:t>
            </a:r>
            <a:endParaRPr/>
          </a:p>
        </p:txBody>
      </p:sp>
      <p:sp>
        <p:nvSpPr>
          <p:cNvPr id="201" name="Google Shape;201;p7"/>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202" name="Google Shape;202;p7"/>
          <p:cNvSpPr txBox="1">
            <a:spLocks noGrp="1"/>
          </p:cNvSpPr>
          <p:nvPr>
            <p:ph type="body" idx="2"/>
          </p:nvPr>
        </p:nvSpPr>
        <p:spPr>
          <a:xfrm>
            <a:off x="465137" y="6309320"/>
            <a:ext cx="8075747" cy="3879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CI, confidence interval; MACE, major cardiovascular adverse events</a:t>
            </a:r>
            <a:endParaRPr dirty="0"/>
          </a:p>
          <a:p>
            <a:pPr marL="0" lvl="0" indent="0">
              <a:spcBef>
                <a:spcPts val="0"/>
              </a:spcBef>
            </a:pPr>
            <a:r>
              <a:rPr lang="en-GB" dirty="0"/>
              <a:t>Shore N, et al. ASCO 2020. Abstract #5602. Oral Presentation; Shore N, et al. N </a:t>
            </a:r>
            <a:r>
              <a:rPr lang="en-GB" dirty="0" err="1"/>
              <a:t>Engl</a:t>
            </a:r>
            <a:r>
              <a:rPr lang="en-GB" dirty="0"/>
              <a:t> J Med 2020. DOI: 10.1056/NEJMoa2004325</a:t>
            </a:r>
            <a:endParaRPr dirty="0"/>
          </a:p>
        </p:txBody>
      </p:sp>
      <p:sp>
        <p:nvSpPr>
          <p:cNvPr id="203" name="Google Shape;203;p7"/>
          <p:cNvSpPr txBox="1"/>
          <p:nvPr/>
        </p:nvSpPr>
        <p:spPr>
          <a:xfrm>
            <a:off x="464400" y="806538"/>
            <a:ext cx="3395610"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dirty="0">
                <a:solidFill>
                  <a:srgbClr val="00B050"/>
                </a:solidFill>
                <a:latin typeface="Calibri"/>
                <a:ea typeface="Calibri"/>
                <a:cs typeface="Calibri"/>
                <a:sym typeface="Calibri"/>
              </a:rPr>
              <a:t>TIME COURSE OF TESTOSTERONE </a:t>
            </a:r>
            <a:endParaRPr dirty="0">
              <a:solidFill>
                <a:srgbClr val="00B050"/>
              </a:solidFill>
            </a:endParaRPr>
          </a:p>
        </p:txBody>
      </p:sp>
      <p:sp>
        <p:nvSpPr>
          <p:cNvPr id="204" name="Google Shape;204;p7"/>
          <p:cNvSpPr txBox="1"/>
          <p:nvPr/>
        </p:nvSpPr>
        <p:spPr>
          <a:xfrm>
            <a:off x="464400" y="4998513"/>
            <a:ext cx="1891800" cy="338514"/>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600" b="1" dirty="0">
                <a:solidFill>
                  <a:srgbClr val="00B050"/>
                </a:solidFill>
                <a:latin typeface="Calibri"/>
                <a:ea typeface="Calibri"/>
                <a:cs typeface="Calibri"/>
                <a:sym typeface="Calibri"/>
              </a:rPr>
              <a:t>SAFETY SUMMARY</a:t>
            </a:r>
            <a:endParaRPr sz="1200" dirty="0">
              <a:solidFill>
                <a:srgbClr val="00B050"/>
              </a:solidFill>
            </a:endParaRPr>
          </a:p>
        </p:txBody>
      </p:sp>
      <p:grpSp>
        <p:nvGrpSpPr>
          <p:cNvPr id="205" name="Google Shape;205;p7"/>
          <p:cNvGrpSpPr/>
          <p:nvPr/>
        </p:nvGrpSpPr>
        <p:grpSpPr>
          <a:xfrm>
            <a:off x="1652588" y="1906660"/>
            <a:ext cx="63698" cy="162000"/>
            <a:chOff x="180109" y="1925877"/>
            <a:chExt cx="108816" cy="110588"/>
          </a:xfrm>
        </p:grpSpPr>
        <p:cxnSp>
          <p:nvCxnSpPr>
            <p:cNvPr id="206" name="Google Shape;206;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07" name="Google Shape;207;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08" name="Google Shape;208;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cxnSp>
        <p:nvCxnSpPr>
          <p:cNvPr id="209" name="Google Shape;209;p7"/>
          <p:cNvCxnSpPr/>
          <p:nvPr/>
        </p:nvCxnSpPr>
        <p:spPr>
          <a:xfrm>
            <a:off x="1291258" y="2062552"/>
            <a:ext cx="72000" cy="0"/>
          </a:xfrm>
          <a:prstGeom prst="straightConnector1">
            <a:avLst/>
          </a:prstGeom>
          <a:noFill/>
          <a:ln w="12700" cap="flat" cmpd="sng">
            <a:solidFill>
              <a:schemeClr val="accent1"/>
            </a:solidFill>
            <a:prstDash val="solid"/>
            <a:round/>
            <a:headEnd type="none" w="sm" len="sm"/>
            <a:tailEnd type="none" w="sm" len="sm"/>
          </a:ln>
        </p:spPr>
      </p:cxnSp>
      <p:cxnSp>
        <p:nvCxnSpPr>
          <p:cNvPr id="210" name="Google Shape;210;p7"/>
          <p:cNvCxnSpPr/>
          <p:nvPr/>
        </p:nvCxnSpPr>
        <p:spPr>
          <a:xfrm>
            <a:off x="1362373" y="1853738"/>
            <a:ext cx="0" cy="2047139"/>
          </a:xfrm>
          <a:prstGeom prst="straightConnector1">
            <a:avLst/>
          </a:prstGeom>
          <a:noFill/>
          <a:ln w="12700" cap="flat" cmpd="sng">
            <a:solidFill>
              <a:schemeClr val="accent1"/>
            </a:solidFill>
            <a:prstDash val="solid"/>
            <a:round/>
            <a:headEnd type="none" w="sm" len="sm"/>
            <a:tailEnd type="none" w="sm" len="sm"/>
          </a:ln>
        </p:spPr>
      </p:cxnSp>
      <p:sp>
        <p:nvSpPr>
          <p:cNvPr id="211" name="Google Shape;211;p7"/>
          <p:cNvSpPr txBox="1"/>
          <p:nvPr/>
        </p:nvSpPr>
        <p:spPr>
          <a:xfrm>
            <a:off x="1011912" y="1966186"/>
            <a:ext cx="235642" cy="16927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100" dirty="0">
                <a:solidFill>
                  <a:srgbClr val="505050"/>
                </a:solidFill>
                <a:latin typeface="Arial"/>
                <a:ea typeface="Arial"/>
                <a:cs typeface="Arial"/>
                <a:sym typeface="Arial"/>
              </a:rPr>
              <a:t>600</a:t>
            </a:r>
            <a:endParaRPr sz="1200" dirty="0"/>
          </a:p>
        </p:txBody>
      </p:sp>
      <p:sp>
        <p:nvSpPr>
          <p:cNvPr id="212" name="Google Shape;212;p7"/>
          <p:cNvSpPr txBox="1"/>
          <p:nvPr/>
        </p:nvSpPr>
        <p:spPr>
          <a:xfrm rot="-5400000">
            <a:off x="-174831" y="2563629"/>
            <a:ext cx="1910528"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100" b="1" dirty="0">
                <a:solidFill>
                  <a:srgbClr val="505050"/>
                </a:solidFill>
                <a:latin typeface="Arial"/>
                <a:ea typeface="Arial"/>
                <a:cs typeface="Arial"/>
                <a:sym typeface="Arial"/>
              </a:rPr>
              <a:t>Mean testosterone</a:t>
            </a:r>
            <a:br>
              <a:rPr lang="en-GB" sz="1100" b="1" dirty="0">
                <a:solidFill>
                  <a:srgbClr val="505050"/>
                </a:solidFill>
                <a:latin typeface="Arial"/>
                <a:ea typeface="Arial"/>
                <a:cs typeface="Arial"/>
                <a:sym typeface="Arial"/>
              </a:rPr>
            </a:br>
            <a:r>
              <a:rPr lang="en-GB" sz="1100" b="1" dirty="0">
                <a:solidFill>
                  <a:srgbClr val="505050"/>
                </a:solidFill>
                <a:latin typeface="Arial"/>
                <a:ea typeface="Arial"/>
                <a:cs typeface="Arial"/>
                <a:sym typeface="Arial"/>
              </a:rPr>
              <a:t>levels with 95% CIs (ng/dL)</a:t>
            </a:r>
            <a:endParaRPr sz="1200" dirty="0"/>
          </a:p>
        </p:txBody>
      </p:sp>
      <p:cxnSp>
        <p:nvCxnSpPr>
          <p:cNvPr id="213" name="Google Shape;213;p7"/>
          <p:cNvCxnSpPr/>
          <p:nvPr/>
        </p:nvCxnSpPr>
        <p:spPr>
          <a:xfrm>
            <a:off x="1291258" y="2335602"/>
            <a:ext cx="72000" cy="0"/>
          </a:xfrm>
          <a:prstGeom prst="straightConnector1">
            <a:avLst/>
          </a:prstGeom>
          <a:noFill/>
          <a:ln w="12700" cap="flat" cmpd="sng">
            <a:solidFill>
              <a:schemeClr val="accent1"/>
            </a:solidFill>
            <a:prstDash val="solid"/>
            <a:round/>
            <a:headEnd type="none" w="sm" len="sm"/>
            <a:tailEnd type="none" w="sm" len="sm"/>
          </a:ln>
        </p:spPr>
      </p:cxnSp>
      <p:sp>
        <p:nvSpPr>
          <p:cNvPr id="214" name="Google Shape;214;p7"/>
          <p:cNvSpPr txBox="1"/>
          <p:nvPr/>
        </p:nvSpPr>
        <p:spPr>
          <a:xfrm>
            <a:off x="1011912" y="2239236"/>
            <a:ext cx="235642" cy="16927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100">
                <a:solidFill>
                  <a:srgbClr val="505050"/>
                </a:solidFill>
                <a:latin typeface="Arial"/>
                <a:ea typeface="Arial"/>
                <a:cs typeface="Arial"/>
                <a:sym typeface="Arial"/>
              </a:rPr>
              <a:t>500</a:t>
            </a:r>
            <a:endParaRPr sz="1200"/>
          </a:p>
        </p:txBody>
      </p:sp>
      <p:cxnSp>
        <p:nvCxnSpPr>
          <p:cNvPr id="215" name="Google Shape;215;p7"/>
          <p:cNvCxnSpPr/>
          <p:nvPr/>
        </p:nvCxnSpPr>
        <p:spPr>
          <a:xfrm>
            <a:off x="1291258" y="2605477"/>
            <a:ext cx="72000" cy="0"/>
          </a:xfrm>
          <a:prstGeom prst="straightConnector1">
            <a:avLst/>
          </a:prstGeom>
          <a:noFill/>
          <a:ln w="12700" cap="flat" cmpd="sng">
            <a:solidFill>
              <a:schemeClr val="accent1"/>
            </a:solidFill>
            <a:prstDash val="solid"/>
            <a:round/>
            <a:headEnd type="none" w="sm" len="sm"/>
            <a:tailEnd type="none" w="sm" len="sm"/>
          </a:ln>
        </p:spPr>
      </p:cxnSp>
      <p:sp>
        <p:nvSpPr>
          <p:cNvPr id="216" name="Google Shape;216;p7"/>
          <p:cNvSpPr txBox="1"/>
          <p:nvPr/>
        </p:nvSpPr>
        <p:spPr>
          <a:xfrm>
            <a:off x="1011912" y="2509111"/>
            <a:ext cx="235642" cy="16927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100">
                <a:solidFill>
                  <a:srgbClr val="505050"/>
                </a:solidFill>
                <a:latin typeface="Arial"/>
                <a:ea typeface="Arial"/>
                <a:cs typeface="Arial"/>
                <a:sym typeface="Arial"/>
              </a:rPr>
              <a:t>400</a:t>
            </a:r>
            <a:endParaRPr sz="1200"/>
          </a:p>
        </p:txBody>
      </p:sp>
      <p:cxnSp>
        <p:nvCxnSpPr>
          <p:cNvPr id="217" name="Google Shape;217;p7"/>
          <p:cNvCxnSpPr/>
          <p:nvPr/>
        </p:nvCxnSpPr>
        <p:spPr>
          <a:xfrm>
            <a:off x="1291258" y="2878527"/>
            <a:ext cx="72000" cy="0"/>
          </a:xfrm>
          <a:prstGeom prst="straightConnector1">
            <a:avLst/>
          </a:prstGeom>
          <a:noFill/>
          <a:ln w="12700" cap="flat" cmpd="sng">
            <a:solidFill>
              <a:schemeClr val="accent1"/>
            </a:solidFill>
            <a:prstDash val="solid"/>
            <a:round/>
            <a:headEnd type="none" w="sm" len="sm"/>
            <a:tailEnd type="none" w="sm" len="sm"/>
          </a:ln>
        </p:spPr>
      </p:cxnSp>
      <p:sp>
        <p:nvSpPr>
          <p:cNvPr id="218" name="Google Shape;218;p7"/>
          <p:cNvSpPr txBox="1"/>
          <p:nvPr/>
        </p:nvSpPr>
        <p:spPr>
          <a:xfrm>
            <a:off x="1011912" y="2782161"/>
            <a:ext cx="235642" cy="16927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100">
                <a:solidFill>
                  <a:srgbClr val="505050"/>
                </a:solidFill>
                <a:latin typeface="Arial"/>
                <a:ea typeface="Arial"/>
                <a:cs typeface="Arial"/>
                <a:sym typeface="Arial"/>
              </a:rPr>
              <a:t>300</a:t>
            </a:r>
            <a:endParaRPr sz="1200"/>
          </a:p>
        </p:txBody>
      </p:sp>
      <p:cxnSp>
        <p:nvCxnSpPr>
          <p:cNvPr id="219" name="Google Shape;219;p7"/>
          <p:cNvCxnSpPr/>
          <p:nvPr/>
        </p:nvCxnSpPr>
        <p:spPr>
          <a:xfrm>
            <a:off x="1291258" y="3151577"/>
            <a:ext cx="72000" cy="0"/>
          </a:xfrm>
          <a:prstGeom prst="straightConnector1">
            <a:avLst/>
          </a:prstGeom>
          <a:noFill/>
          <a:ln w="12700" cap="flat" cmpd="sng">
            <a:solidFill>
              <a:schemeClr val="accent1"/>
            </a:solidFill>
            <a:prstDash val="solid"/>
            <a:round/>
            <a:headEnd type="none" w="sm" len="sm"/>
            <a:tailEnd type="none" w="sm" len="sm"/>
          </a:ln>
        </p:spPr>
      </p:cxnSp>
      <p:sp>
        <p:nvSpPr>
          <p:cNvPr id="220" name="Google Shape;220;p7"/>
          <p:cNvSpPr txBox="1"/>
          <p:nvPr/>
        </p:nvSpPr>
        <p:spPr>
          <a:xfrm>
            <a:off x="1011912" y="3055211"/>
            <a:ext cx="235642" cy="16927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100">
                <a:solidFill>
                  <a:srgbClr val="505050"/>
                </a:solidFill>
                <a:latin typeface="Arial"/>
                <a:ea typeface="Arial"/>
                <a:cs typeface="Arial"/>
                <a:sym typeface="Arial"/>
              </a:rPr>
              <a:t>200</a:t>
            </a:r>
            <a:endParaRPr sz="1200"/>
          </a:p>
        </p:txBody>
      </p:sp>
      <p:cxnSp>
        <p:nvCxnSpPr>
          <p:cNvPr id="221" name="Google Shape;221;p7"/>
          <p:cNvCxnSpPr/>
          <p:nvPr/>
        </p:nvCxnSpPr>
        <p:spPr>
          <a:xfrm>
            <a:off x="1291258" y="3427802"/>
            <a:ext cx="72000" cy="0"/>
          </a:xfrm>
          <a:prstGeom prst="straightConnector1">
            <a:avLst/>
          </a:prstGeom>
          <a:noFill/>
          <a:ln w="12700" cap="flat" cmpd="sng">
            <a:solidFill>
              <a:schemeClr val="accent1"/>
            </a:solidFill>
            <a:prstDash val="solid"/>
            <a:round/>
            <a:headEnd type="none" w="sm" len="sm"/>
            <a:tailEnd type="none" w="sm" len="sm"/>
          </a:ln>
        </p:spPr>
      </p:cxnSp>
      <p:sp>
        <p:nvSpPr>
          <p:cNvPr id="222" name="Google Shape;222;p7"/>
          <p:cNvSpPr txBox="1"/>
          <p:nvPr/>
        </p:nvSpPr>
        <p:spPr>
          <a:xfrm>
            <a:off x="1011912" y="3331436"/>
            <a:ext cx="235642" cy="16927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100">
                <a:solidFill>
                  <a:srgbClr val="505050"/>
                </a:solidFill>
                <a:latin typeface="Arial"/>
                <a:ea typeface="Arial"/>
                <a:cs typeface="Arial"/>
                <a:sym typeface="Arial"/>
              </a:rPr>
              <a:t>100</a:t>
            </a:r>
            <a:endParaRPr sz="1200"/>
          </a:p>
        </p:txBody>
      </p:sp>
      <p:cxnSp>
        <p:nvCxnSpPr>
          <p:cNvPr id="223" name="Google Shape;223;p7"/>
          <p:cNvCxnSpPr/>
          <p:nvPr/>
        </p:nvCxnSpPr>
        <p:spPr>
          <a:xfrm>
            <a:off x="1291258" y="3704027"/>
            <a:ext cx="72000" cy="0"/>
          </a:xfrm>
          <a:prstGeom prst="straightConnector1">
            <a:avLst/>
          </a:prstGeom>
          <a:noFill/>
          <a:ln w="12700" cap="flat" cmpd="sng">
            <a:solidFill>
              <a:schemeClr val="accent1"/>
            </a:solidFill>
            <a:prstDash val="solid"/>
            <a:round/>
            <a:headEnd type="none" w="sm" len="sm"/>
            <a:tailEnd type="none" w="sm" len="sm"/>
          </a:ln>
        </p:spPr>
      </p:cxnSp>
      <p:sp>
        <p:nvSpPr>
          <p:cNvPr id="224" name="Google Shape;224;p7"/>
          <p:cNvSpPr txBox="1"/>
          <p:nvPr/>
        </p:nvSpPr>
        <p:spPr>
          <a:xfrm>
            <a:off x="1169007" y="3607661"/>
            <a:ext cx="78547" cy="16927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100">
                <a:solidFill>
                  <a:srgbClr val="505050"/>
                </a:solidFill>
                <a:latin typeface="Arial"/>
                <a:ea typeface="Arial"/>
                <a:cs typeface="Arial"/>
                <a:sym typeface="Arial"/>
              </a:rPr>
              <a:t>0</a:t>
            </a:r>
            <a:endParaRPr sz="1200"/>
          </a:p>
        </p:txBody>
      </p:sp>
      <p:cxnSp>
        <p:nvCxnSpPr>
          <p:cNvPr id="225" name="Google Shape;225;p7"/>
          <p:cNvCxnSpPr/>
          <p:nvPr/>
        </p:nvCxnSpPr>
        <p:spPr>
          <a:xfrm rot="-5400000">
            <a:off x="1424608"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26" name="Google Shape;226;p7"/>
          <p:cNvSpPr txBox="1"/>
          <p:nvPr/>
        </p:nvSpPr>
        <p:spPr>
          <a:xfrm>
            <a:off x="1558548" y="3980503"/>
            <a:ext cx="179536"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W1</a:t>
            </a:r>
            <a:endParaRPr sz="1200"/>
          </a:p>
        </p:txBody>
      </p:sp>
      <p:cxnSp>
        <p:nvCxnSpPr>
          <p:cNvPr id="227" name="Google Shape;227;p7"/>
          <p:cNvCxnSpPr/>
          <p:nvPr/>
        </p:nvCxnSpPr>
        <p:spPr>
          <a:xfrm>
            <a:off x="1354758" y="3894527"/>
            <a:ext cx="5860628" cy="0"/>
          </a:xfrm>
          <a:prstGeom prst="straightConnector1">
            <a:avLst/>
          </a:prstGeom>
          <a:noFill/>
          <a:ln w="12700" cap="flat" cmpd="sng">
            <a:solidFill>
              <a:schemeClr val="accent1"/>
            </a:solidFill>
            <a:prstDash val="solid"/>
            <a:round/>
            <a:headEnd type="none" w="sm" len="sm"/>
            <a:tailEnd type="none" w="sm" len="sm"/>
          </a:ln>
        </p:spPr>
      </p:cxnSp>
      <p:cxnSp>
        <p:nvCxnSpPr>
          <p:cNvPr id="228" name="Google Shape;228;p7"/>
          <p:cNvCxnSpPr/>
          <p:nvPr/>
        </p:nvCxnSpPr>
        <p:spPr>
          <a:xfrm rot="-5400000">
            <a:off x="1608758"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29" name="Google Shape;229;p7"/>
          <p:cNvSpPr txBox="1"/>
          <p:nvPr/>
        </p:nvSpPr>
        <p:spPr>
          <a:xfrm>
            <a:off x="1425725" y="3980503"/>
            <a:ext cx="70532"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B</a:t>
            </a:r>
            <a:endParaRPr sz="1200"/>
          </a:p>
        </p:txBody>
      </p:sp>
      <p:sp>
        <p:nvSpPr>
          <p:cNvPr id="230" name="Google Shape;230;p7"/>
          <p:cNvSpPr txBox="1"/>
          <p:nvPr/>
        </p:nvSpPr>
        <p:spPr>
          <a:xfrm>
            <a:off x="1926848" y="3980503"/>
            <a:ext cx="179536"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W3</a:t>
            </a:r>
            <a:endParaRPr sz="1200"/>
          </a:p>
        </p:txBody>
      </p:sp>
      <p:cxnSp>
        <p:nvCxnSpPr>
          <p:cNvPr id="231" name="Google Shape;231;p7"/>
          <p:cNvCxnSpPr/>
          <p:nvPr/>
        </p:nvCxnSpPr>
        <p:spPr>
          <a:xfrm rot="-5400000">
            <a:off x="1977058"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32" name="Google Shape;232;p7"/>
          <p:cNvSpPr txBox="1"/>
          <p:nvPr/>
        </p:nvSpPr>
        <p:spPr>
          <a:xfrm>
            <a:off x="2282448" y="3980503"/>
            <a:ext cx="179536"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W5</a:t>
            </a:r>
            <a:endParaRPr sz="1200"/>
          </a:p>
        </p:txBody>
      </p:sp>
      <p:cxnSp>
        <p:nvCxnSpPr>
          <p:cNvPr id="233" name="Google Shape;233;p7"/>
          <p:cNvCxnSpPr/>
          <p:nvPr/>
        </p:nvCxnSpPr>
        <p:spPr>
          <a:xfrm rot="-5400000">
            <a:off x="2332658"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34" name="Google Shape;234;p7"/>
          <p:cNvSpPr txBox="1"/>
          <p:nvPr/>
        </p:nvSpPr>
        <p:spPr>
          <a:xfrm>
            <a:off x="3009523" y="3980503"/>
            <a:ext cx="179536"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W9</a:t>
            </a:r>
            <a:endParaRPr sz="1200"/>
          </a:p>
        </p:txBody>
      </p:sp>
      <p:cxnSp>
        <p:nvCxnSpPr>
          <p:cNvPr id="235" name="Google Shape;235;p7"/>
          <p:cNvCxnSpPr/>
          <p:nvPr/>
        </p:nvCxnSpPr>
        <p:spPr>
          <a:xfrm rot="-5400000">
            <a:off x="3059733"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36" name="Google Shape;236;p7"/>
          <p:cNvSpPr txBox="1"/>
          <p:nvPr/>
        </p:nvSpPr>
        <p:spPr>
          <a:xfrm>
            <a:off x="3700561" y="3980503"/>
            <a:ext cx="245260"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W13</a:t>
            </a:r>
            <a:endParaRPr sz="1200"/>
          </a:p>
        </p:txBody>
      </p:sp>
      <p:cxnSp>
        <p:nvCxnSpPr>
          <p:cNvPr id="237" name="Google Shape;237;p7"/>
          <p:cNvCxnSpPr/>
          <p:nvPr/>
        </p:nvCxnSpPr>
        <p:spPr>
          <a:xfrm rot="-5400000">
            <a:off x="3783633"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38" name="Google Shape;238;p7"/>
          <p:cNvSpPr txBox="1"/>
          <p:nvPr/>
        </p:nvSpPr>
        <p:spPr>
          <a:xfrm>
            <a:off x="4424461" y="3980503"/>
            <a:ext cx="245260"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W17</a:t>
            </a:r>
            <a:endParaRPr sz="1200"/>
          </a:p>
        </p:txBody>
      </p:sp>
      <p:cxnSp>
        <p:nvCxnSpPr>
          <p:cNvPr id="239" name="Google Shape;239;p7"/>
          <p:cNvCxnSpPr/>
          <p:nvPr/>
        </p:nvCxnSpPr>
        <p:spPr>
          <a:xfrm rot="-5400000">
            <a:off x="4507533"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40" name="Google Shape;240;p7"/>
          <p:cNvSpPr txBox="1"/>
          <p:nvPr/>
        </p:nvSpPr>
        <p:spPr>
          <a:xfrm>
            <a:off x="5370611" y="3980503"/>
            <a:ext cx="245260"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W45</a:t>
            </a:r>
            <a:endParaRPr sz="1200"/>
          </a:p>
        </p:txBody>
      </p:sp>
      <p:cxnSp>
        <p:nvCxnSpPr>
          <p:cNvPr id="241" name="Google Shape;241;p7"/>
          <p:cNvCxnSpPr/>
          <p:nvPr/>
        </p:nvCxnSpPr>
        <p:spPr>
          <a:xfrm rot="-5400000">
            <a:off x="5453683"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42" name="Google Shape;242;p7"/>
          <p:cNvSpPr txBox="1"/>
          <p:nvPr/>
        </p:nvSpPr>
        <p:spPr>
          <a:xfrm>
            <a:off x="6088161" y="3980503"/>
            <a:ext cx="245260"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W49</a:t>
            </a:r>
            <a:endParaRPr sz="1200"/>
          </a:p>
        </p:txBody>
      </p:sp>
      <p:cxnSp>
        <p:nvCxnSpPr>
          <p:cNvPr id="243" name="Google Shape;243;p7"/>
          <p:cNvCxnSpPr/>
          <p:nvPr/>
        </p:nvCxnSpPr>
        <p:spPr>
          <a:xfrm rot="-5400000">
            <a:off x="6171233"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44" name="Google Shape;244;p7"/>
          <p:cNvSpPr txBox="1"/>
          <p:nvPr/>
        </p:nvSpPr>
        <p:spPr>
          <a:xfrm>
            <a:off x="6815236" y="3980503"/>
            <a:ext cx="245260"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W53</a:t>
            </a:r>
            <a:endParaRPr sz="1200"/>
          </a:p>
        </p:txBody>
      </p:sp>
      <p:cxnSp>
        <p:nvCxnSpPr>
          <p:cNvPr id="245" name="Google Shape;245;p7"/>
          <p:cNvCxnSpPr/>
          <p:nvPr/>
        </p:nvCxnSpPr>
        <p:spPr>
          <a:xfrm rot="-5400000">
            <a:off x="6898308"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46" name="Google Shape;246;p7"/>
          <p:cNvSpPr txBox="1"/>
          <p:nvPr/>
        </p:nvSpPr>
        <p:spPr>
          <a:xfrm>
            <a:off x="3454048" y="4207835"/>
            <a:ext cx="1408696" cy="1692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100" b="1" dirty="0">
                <a:solidFill>
                  <a:srgbClr val="505050"/>
                </a:solidFill>
                <a:latin typeface="Arial"/>
                <a:ea typeface="Arial"/>
                <a:cs typeface="Arial"/>
                <a:sym typeface="Arial"/>
              </a:rPr>
              <a:t>Study visit</a:t>
            </a:r>
            <a:endParaRPr sz="1200" dirty="0"/>
          </a:p>
        </p:txBody>
      </p:sp>
      <p:sp>
        <p:nvSpPr>
          <p:cNvPr id="247" name="Google Shape;247;p7"/>
          <p:cNvSpPr txBox="1"/>
          <p:nvPr/>
        </p:nvSpPr>
        <p:spPr>
          <a:xfrm>
            <a:off x="2205500" y="4426848"/>
            <a:ext cx="4687596" cy="138499"/>
          </a:xfrm>
          <a:prstGeom prst="rect">
            <a:avLst/>
          </a:prstGeom>
          <a:noFill/>
          <a:ln>
            <a:noFill/>
          </a:ln>
        </p:spPr>
        <p:txBody>
          <a:bodyPr spcFirstLastPara="1" wrap="square" lIns="0" tIns="0" rIns="0" bIns="0" anchor="t" anchorCtr="0">
            <a:spAutoFit/>
          </a:bodyPr>
          <a:lstStyle/>
          <a:p>
            <a:pPr lvl="0" algn="ctr"/>
            <a:r>
              <a:rPr lang="en-GB" sz="900" dirty="0">
                <a:solidFill>
                  <a:srgbClr val="505050"/>
                </a:solidFill>
                <a:latin typeface="Arial"/>
                <a:ea typeface="Arial"/>
                <a:cs typeface="Arial"/>
                <a:sym typeface="Arial"/>
              </a:rPr>
              <a:t>50</a:t>
            </a:r>
            <a:r>
              <a:rPr lang="en-GB" sz="900" b="1" dirty="0">
                <a:solidFill>
                  <a:srgbClr val="505050"/>
                </a:solidFill>
                <a:latin typeface="Arial"/>
                <a:ea typeface="Arial"/>
                <a:cs typeface="Arial"/>
                <a:sym typeface="Arial"/>
              </a:rPr>
              <a:t> </a:t>
            </a:r>
            <a:r>
              <a:rPr lang="en-GB" sz="900" dirty="0">
                <a:solidFill>
                  <a:srgbClr val="505050"/>
                </a:solidFill>
                <a:latin typeface="Arial"/>
                <a:ea typeface="Arial"/>
                <a:cs typeface="Arial"/>
                <a:sym typeface="Arial"/>
              </a:rPr>
              <a:t>ng/dL = castrate </a:t>
            </a:r>
            <a:r>
              <a:rPr lang="en-GB" sz="900" dirty="0">
                <a:solidFill>
                  <a:srgbClr val="505050"/>
                </a:solidFill>
              </a:rPr>
              <a:t>level; 280</a:t>
            </a:r>
            <a:r>
              <a:rPr lang="en-GB" sz="900" b="1" dirty="0">
                <a:solidFill>
                  <a:srgbClr val="505050"/>
                </a:solidFill>
              </a:rPr>
              <a:t> </a:t>
            </a:r>
            <a:r>
              <a:rPr lang="en-GB" sz="900" dirty="0">
                <a:solidFill>
                  <a:srgbClr val="505050"/>
                </a:solidFill>
              </a:rPr>
              <a:t>ng/dL = lower limit of normal range </a:t>
            </a:r>
            <a:r>
              <a:rPr lang="en-GB" sz="900" dirty="0">
                <a:solidFill>
                  <a:srgbClr val="505050"/>
                </a:solidFill>
                <a:latin typeface="Arial"/>
                <a:ea typeface="Arial"/>
                <a:cs typeface="Arial"/>
                <a:sym typeface="Arial"/>
              </a:rPr>
              <a:t>B, baseline; W week</a:t>
            </a:r>
            <a:endParaRPr sz="1200" dirty="0"/>
          </a:p>
        </p:txBody>
      </p:sp>
      <p:sp>
        <p:nvSpPr>
          <p:cNvPr id="248" name="Google Shape;248;p7"/>
          <p:cNvSpPr txBox="1"/>
          <p:nvPr/>
        </p:nvSpPr>
        <p:spPr>
          <a:xfrm>
            <a:off x="5763554" y="4241991"/>
            <a:ext cx="894477"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rgbClr val="505050"/>
                </a:solidFill>
                <a:latin typeface="Arial"/>
                <a:ea typeface="Arial"/>
                <a:cs typeface="Arial"/>
                <a:sym typeface="Arial"/>
              </a:rPr>
              <a:t>End of treatment</a:t>
            </a:r>
            <a:endParaRPr sz="1200"/>
          </a:p>
        </p:txBody>
      </p:sp>
      <p:cxnSp>
        <p:nvCxnSpPr>
          <p:cNvPr id="249" name="Google Shape;249;p7"/>
          <p:cNvCxnSpPr/>
          <p:nvPr/>
        </p:nvCxnSpPr>
        <p:spPr>
          <a:xfrm rot="10800000">
            <a:off x="6210408" y="4103002"/>
            <a:ext cx="0" cy="159825"/>
          </a:xfrm>
          <a:prstGeom prst="straightConnector1">
            <a:avLst/>
          </a:prstGeom>
          <a:noFill/>
          <a:ln w="12700" cap="flat" cmpd="sng">
            <a:solidFill>
              <a:schemeClr val="accent1"/>
            </a:solidFill>
            <a:prstDash val="solid"/>
            <a:round/>
            <a:headEnd type="none" w="sm" len="sm"/>
            <a:tailEnd type="triangle" w="med" len="med"/>
          </a:ln>
        </p:spPr>
      </p:cxnSp>
      <p:sp>
        <p:nvSpPr>
          <p:cNvPr id="251" name="Google Shape;251;p7"/>
          <p:cNvSpPr txBox="1"/>
          <p:nvPr/>
        </p:nvSpPr>
        <p:spPr>
          <a:xfrm>
            <a:off x="2214554" y="1814781"/>
            <a:ext cx="1005083"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900">
                <a:solidFill>
                  <a:srgbClr val="505050"/>
                </a:solidFill>
                <a:latin typeface="Arial"/>
                <a:ea typeface="Arial"/>
                <a:cs typeface="Arial"/>
                <a:sym typeface="Arial"/>
              </a:rPr>
              <a:t>Relugolix (N=622)</a:t>
            </a:r>
            <a:endParaRPr sz="1200"/>
          </a:p>
          <a:p>
            <a:pPr marL="0" marR="0" lvl="0" indent="0" algn="l" rtl="0">
              <a:spcBef>
                <a:spcPts val="0"/>
              </a:spcBef>
              <a:spcAft>
                <a:spcPts val="0"/>
              </a:spcAft>
              <a:buNone/>
            </a:pPr>
            <a:r>
              <a:rPr lang="en-GB" sz="900">
                <a:solidFill>
                  <a:srgbClr val="505050"/>
                </a:solidFill>
                <a:latin typeface="Arial"/>
                <a:ea typeface="Arial"/>
                <a:cs typeface="Arial"/>
                <a:sym typeface="Arial"/>
              </a:rPr>
              <a:t>Leuprolide (N=308)</a:t>
            </a:r>
            <a:endParaRPr sz="1200"/>
          </a:p>
        </p:txBody>
      </p:sp>
      <p:cxnSp>
        <p:nvCxnSpPr>
          <p:cNvPr id="252" name="Google Shape;252;p7"/>
          <p:cNvCxnSpPr/>
          <p:nvPr/>
        </p:nvCxnSpPr>
        <p:spPr>
          <a:xfrm>
            <a:off x="1960684" y="1895059"/>
            <a:ext cx="202778" cy="0"/>
          </a:xfrm>
          <a:prstGeom prst="straightConnector1">
            <a:avLst/>
          </a:prstGeom>
          <a:noFill/>
          <a:ln w="19050" cap="flat" cmpd="sng">
            <a:solidFill>
              <a:srgbClr val="00B050"/>
            </a:solidFill>
            <a:prstDash val="solid"/>
            <a:round/>
            <a:headEnd type="none" w="sm" len="sm"/>
            <a:tailEnd type="none" w="sm" len="sm"/>
          </a:ln>
        </p:spPr>
      </p:cxnSp>
      <p:sp>
        <p:nvSpPr>
          <p:cNvPr id="253" name="Google Shape;253;p7"/>
          <p:cNvSpPr/>
          <p:nvPr/>
        </p:nvSpPr>
        <p:spPr>
          <a:xfrm>
            <a:off x="2028522" y="1861508"/>
            <a:ext cx="67102" cy="67102"/>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cxnSp>
        <p:nvCxnSpPr>
          <p:cNvPr id="254" name="Google Shape;254;p7"/>
          <p:cNvCxnSpPr/>
          <p:nvPr/>
        </p:nvCxnSpPr>
        <p:spPr>
          <a:xfrm>
            <a:off x="1960684" y="2050634"/>
            <a:ext cx="202778" cy="0"/>
          </a:xfrm>
          <a:prstGeom prst="straightConnector1">
            <a:avLst/>
          </a:prstGeom>
          <a:noFill/>
          <a:ln w="19050" cap="flat" cmpd="sng">
            <a:solidFill>
              <a:schemeClr val="dk2"/>
            </a:solidFill>
            <a:prstDash val="solid"/>
            <a:round/>
            <a:headEnd type="none" w="sm" len="sm"/>
            <a:tailEnd type="none" w="sm" len="sm"/>
          </a:ln>
        </p:spPr>
      </p:cxnSp>
      <p:sp>
        <p:nvSpPr>
          <p:cNvPr id="255" name="Google Shape;255;p7"/>
          <p:cNvSpPr/>
          <p:nvPr/>
        </p:nvSpPr>
        <p:spPr>
          <a:xfrm>
            <a:off x="2019967" y="2005763"/>
            <a:ext cx="79414" cy="7941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cxnSp>
        <p:nvCxnSpPr>
          <p:cNvPr id="256" name="Google Shape;256;p7"/>
          <p:cNvCxnSpPr/>
          <p:nvPr/>
        </p:nvCxnSpPr>
        <p:spPr>
          <a:xfrm>
            <a:off x="1364283" y="3555921"/>
            <a:ext cx="5812532" cy="0"/>
          </a:xfrm>
          <a:prstGeom prst="straightConnector1">
            <a:avLst/>
          </a:prstGeom>
          <a:noFill/>
          <a:ln w="12700" cap="flat" cmpd="sng">
            <a:solidFill>
              <a:schemeClr val="accent1"/>
            </a:solidFill>
            <a:prstDash val="dash"/>
            <a:round/>
            <a:headEnd type="none" w="sm" len="sm"/>
            <a:tailEnd type="none" w="sm" len="sm"/>
          </a:ln>
        </p:spPr>
      </p:cxnSp>
      <p:sp>
        <p:nvSpPr>
          <p:cNvPr id="257" name="Google Shape;257;p7"/>
          <p:cNvSpPr/>
          <p:nvPr/>
        </p:nvSpPr>
        <p:spPr>
          <a:xfrm>
            <a:off x="1468636" y="1980002"/>
            <a:ext cx="3429000" cy="1663700"/>
          </a:xfrm>
          <a:custGeom>
            <a:avLst/>
            <a:gdLst/>
            <a:ahLst/>
            <a:cxnLst/>
            <a:rect l="l" t="t" r="r" b="b"/>
            <a:pathLst>
              <a:path w="3429000" h="1663700" extrusionOk="0">
                <a:moveTo>
                  <a:pt x="0" y="596900"/>
                </a:moveTo>
                <a:lnTo>
                  <a:pt x="215900" y="0"/>
                </a:lnTo>
                <a:lnTo>
                  <a:pt x="587375" y="1384300"/>
                </a:lnTo>
                <a:lnTo>
                  <a:pt x="942975" y="1622425"/>
                </a:lnTo>
                <a:lnTo>
                  <a:pt x="1660525" y="1625600"/>
                </a:lnTo>
                <a:lnTo>
                  <a:pt x="2387600" y="1625600"/>
                </a:lnTo>
                <a:lnTo>
                  <a:pt x="3098800" y="1663700"/>
                </a:lnTo>
                <a:lnTo>
                  <a:pt x="3429000" y="1663700"/>
                </a:ln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8" name="Google Shape;258;p7"/>
          <p:cNvSpPr/>
          <p:nvPr/>
        </p:nvSpPr>
        <p:spPr>
          <a:xfrm>
            <a:off x="4992886" y="3637352"/>
            <a:ext cx="1962150" cy="44450"/>
          </a:xfrm>
          <a:custGeom>
            <a:avLst/>
            <a:gdLst/>
            <a:ahLst/>
            <a:cxnLst/>
            <a:rect l="l" t="t" r="r" b="b"/>
            <a:pathLst>
              <a:path w="1962150" h="44450" extrusionOk="0">
                <a:moveTo>
                  <a:pt x="0" y="22225"/>
                </a:moveTo>
                <a:lnTo>
                  <a:pt x="508000" y="44450"/>
                </a:lnTo>
                <a:lnTo>
                  <a:pt x="1244600" y="12700"/>
                </a:lnTo>
                <a:lnTo>
                  <a:pt x="1962150" y="0"/>
                </a:ln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9" name="Google Shape;259;p7"/>
          <p:cNvSpPr/>
          <p:nvPr/>
        </p:nvSpPr>
        <p:spPr>
          <a:xfrm>
            <a:off x="6919491" y="360873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0" name="Google Shape;260;p7"/>
          <p:cNvSpPr/>
          <p:nvPr/>
        </p:nvSpPr>
        <p:spPr>
          <a:xfrm>
            <a:off x="6211466" y="361826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1" name="Google Shape;261;p7"/>
          <p:cNvSpPr/>
          <p:nvPr/>
        </p:nvSpPr>
        <p:spPr>
          <a:xfrm>
            <a:off x="5471691" y="365001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2" name="Google Shape;262;p7"/>
          <p:cNvSpPr/>
          <p:nvPr/>
        </p:nvSpPr>
        <p:spPr>
          <a:xfrm>
            <a:off x="4535066" y="361191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3" name="Google Shape;263;p7"/>
          <p:cNvSpPr/>
          <p:nvPr/>
        </p:nvSpPr>
        <p:spPr>
          <a:xfrm>
            <a:off x="3827041" y="357698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4" name="Google Shape;264;p7"/>
          <p:cNvSpPr/>
          <p:nvPr/>
        </p:nvSpPr>
        <p:spPr>
          <a:xfrm>
            <a:off x="3103141" y="357698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5" name="Google Shape;265;p7"/>
          <p:cNvSpPr/>
          <p:nvPr/>
        </p:nvSpPr>
        <p:spPr>
          <a:xfrm>
            <a:off x="2382416" y="357063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6" name="Google Shape;266;p7"/>
          <p:cNvSpPr/>
          <p:nvPr/>
        </p:nvSpPr>
        <p:spPr>
          <a:xfrm>
            <a:off x="2027747" y="333568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7" name="Google Shape;267;p7"/>
          <p:cNvSpPr/>
          <p:nvPr/>
        </p:nvSpPr>
        <p:spPr>
          <a:xfrm>
            <a:off x="1655341" y="196091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8" name="Google Shape;268;p7"/>
          <p:cNvSpPr/>
          <p:nvPr/>
        </p:nvSpPr>
        <p:spPr>
          <a:xfrm>
            <a:off x="1434678" y="255146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grpSp>
        <p:nvGrpSpPr>
          <p:cNvPr id="269" name="Google Shape;269;p7"/>
          <p:cNvGrpSpPr/>
          <p:nvPr/>
        </p:nvGrpSpPr>
        <p:grpSpPr>
          <a:xfrm>
            <a:off x="1431714" y="2535310"/>
            <a:ext cx="63698" cy="82800"/>
            <a:chOff x="180109" y="1925877"/>
            <a:chExt cx="108816" cy="110588"/>
          </a:xfrm>
        </p:grpSpPr>
        <p:cxnSp>
          <p:nvCxnSpPr>
            <p:cNvPr id="270" name="Google Shape;270;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71" name="Google Shape;271;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72" name="Google Shape;272;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73" name="Google Shape;273;p7"/>
          <p:cNvGrpSpPr/>
          <p:nvPr/>
        </p:nvGrpSpPr>
        <p:grpSpPr>
          <a:xfrm>
            <a:off x="2024783" y="3342633"/>
            <a:ext cx="63698" cy="39600"/>
            <a:chOff x="180109" y="1925877"/>
            <a:chExt cx="108816" cy="110588"/>
          </a:xfrm>
        </p:grpSpPr>
        <p:cxnSp>
          <p:nvCxnSpPr>
            <p:cNvPr id="274" name="Google Shape;274;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75" name="Google Shape;275;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76" name="Google Shape;276;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77" name="Google Shape;277;p7"/>
          <p:cNvGrpSpPr/>
          <p:nvPr/>
        </p:nvGrpSpPr>
        <p:grpSpPr>
          <a:xfrm>
            <a:off x="2377208" y="3580758"/>
            <a:ext cx="63698" cy="39600"/>
            <a:chOff x="180109" y="1925877"/>
            <a:chExt cx="108816" cy="110588"/>
          </a:xfrm>
        </p:grpSpPr>
        <p:cxnSp>
          <p:nvCxnSpPr>
            <p:cNvPr id="278" name="Google Shape;278;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79" name="Google Shape;279;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80" name="Google Shape;280;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81" name="Google Shape;281;p7"/>
          <p:cNvGrpSpPr/>
          <p:nvPr/>
        </p:nvGrpSpPr>
        <p:grpSpPr>
          <a:xfrm>
            <a:off x="3101108" y="3583933"/>
            <a:ext cx="63698" cy="39600"/>
            <a:chOff x="180109" y="1925877"/>
            <a:chExt cx="108816" cy="110588"/>
          </a:xfrm>
        </p:grpSpPr>
        <p:cxnSp>
          <p:nvCxnSpPr>
            <p:cNvPr id="282" name="Google Shape;282;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83" name="Google Shape;283;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84" name="Google Shape;284;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85" name="Google Shape;285;p7"/>
          <p:cNvGrpSpPr/>
          <p:nvPr/>
        </p:nvGrpSpPr>
        <p:grpSpPr>
          <a:xfrm>
            <a:off x="3818658" y="3583933"/>
            <a:ext cx="63698" cy="39600"/>
            <a:chOff x="180109" y="1925877"/>
            <a:chExt cx="108816" cy="110588"/>
          </a:xfrm>
        </p:grpSpPr>
        <p:cxnSp>
          <p:nvCxnSpPr>
            <p:cNvPr id="286" name="Google Shape;286;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87" name="Google Shape;287;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88" name="Google Shape;288;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sp>
        <p:nvSpPr>
          <p:cNvPr id="289" name="Google Shape;289;p7"/>
          <p:cNvSpPr/>
          <p:nvPr/>
        </p:nvSpPr>
        <p:spPr>
          <a:xfrm>
            <a:off x="1562295" y="3569257"/>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cxnSp>
        <p:nvCxnSpPr>
          <p:cNvPr id="291" name="Google Shape;291;p7"/>
          <p:cNvCxnSpPr/>
          <p:nvPr/>
        </p:nvCxnSpPr>
        <p:spPr>
          <a:xfrm rot="10800000" flipH="1">
            <a:off x="4824611" y="3569602"/>
            <a:ext cx="118972" cy="178875"/>
          </a:xfrm>
          <a:prstGeom prst="straightConnector1">
            <a:avLst/>
          </a:prstGeom>
          <a:noFill/>
          <a:ln w="12700" cap="flat" cmpd="sng">
            <a:solidFill>
              <a:schemeClr val="accent1"/>
            </a:solidFill>
            <a:prstDash val="solid"/>
            <a:round/>
            <a:headEnd type="none" w="sm" len="sm"/>
            <a:tailEnd type="none" w="sm" len="sm"/>
          </a:ln>
        </p:spPr>
      </p:cxnSp>
      <p:cxnSp>
        <p:nvCxnSpPr>
          <p:cNvPr id="292" name="Google Shape;292;p7"/>
          <p:cNvCxnSpPr/>
          <p:nvPr/>
        </p:nvCxnSpPr>
        <p:spPr>
          <a:xfrm rot="10800000" flipH="1">
            <a:off x="4935736" y="3569602"/>
            <a:ext cx="118972" cy="178875"/>
          </a:xfrm>
          <a:prstGeom prst="straightConnector1">
            <a:avLst/>
          </a:prstGeom>
          <a:noFill/>
          <a:ln w="12700" cap="flat" cmpd="sng">
            <a:solidFill>
              <a:schemeClr val="accent1"/>
            </a:solidFill>
            <a:prstDash val="solid"/>
            <a:round/>
            <a:headEnd type="none" w="sm" len="sm"/>
            <a:tailEnd type="none" w="sm" len="sm"/>
          </a:ln>
        </p:spPr>
      </p:cxnSp>
      <p:sp>
        <p:nvSpPr>
          <p:cNvPr id="293" name="Google Shape;293;p7"/>
          <p:cNvSpPr/>
          <p:nvPr/>
        </p:nvSpPr>
        <p:spPr>
          <a:xfrm>
            <a:off x="5005586" y="3332552"/>
            <a:ext cx="1879600" cy="320675"/>
          </a:xfrm>
          <a:custGeom>
            <a:avLst/>
            <a:gdLst/>
            <a:ahLst/>
            <a:cxnLst/>
            <a:rect l="l" t="t" r="r" b="b"/>
            <a:pathLst>
              <a:path w="1879600" h="320675" extrusionOk="0">
                <a:moveTo>
                  <a:pt x="0" y="314325"/>
                </a:moveTo>
                <a:lnTo>
                  <a:pt x="422275" y="320675"/>
                </a:lnTo>
                <a:lnTo>
                  <a:pt x="1155700" y="314325"/>
                </a:lnTo>
                <a:lnTo>
                  <a:pt x="1879600" y="0"/>
                </a:lnTo>
              </a:path>
            </a:pathLst>
          </a:custGeom>
          <a:no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94" name="Google Shape;294;p7"/>
          <p:cNvSpPr/>
          <p:nvPr/>
        </p:nvSpPr>
        <p:spPr>
          <a:xfrm>
            <a:off x="1940120" y="3626407"/>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95" name="Google Shape;295;p7"/>
          <p:cNvSpPr/>
          <p:nvPr/>
        </p:nvSpPr>
        <p:spPr>
          <a:xfrm>
            <a:off x="2321120" y="3642282"/>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96" name="Google Shape;296;p7"/>
          <p:cNvSpPr/>
          <p:nvPr/>
        </p:nvSpPr>
        <p:spPr>
          <a:xfrm>
            <a:off x="3013270" y="3645457"/>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97" name="Google Shape;297;p7"/>
          <p:cNvSpPr/>
          <p:nvPr/>
        </p:nvSpPr>
        <p:spPr>
          <a:xfrm>
            <a:off x="3737170" y="3648632"/>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98" name="Google Shape;298;p7"/>
          <p:cNvSpPr/>
          <p:nvPr/>
        </p:nvSpPr>
        <p:spPr>
          <a:xfrm>
            <a:off x="4461070" y="3645457"/>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99" name="Google Shape;299;p7"/>
          <p:cNvSpPr/>
          <p:nvPr/>
        </p:nvSpPr>
        <p:spPr>
          <a:xfrm>
            <a:off x="5404045" y="3623232"/>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00" name="Google Shape;300;p7"/>
          <p:cNvSpPr/>
          <p:nvPr/>
        </p:nvSpPr>
        <p:spPr>
          <a:xfrm>
            <a:off x="6131120" y="3620057"/>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01" name="Google Shape;301;p7"/>
          <p:cNvSpPr/>
          <p:nvPr/>
        </p:nvSpPr>
        <p:spPr>
          <a:xfrm>
            <a:off x="6849928" y="3305732"/>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grpSp>
        <p:nvGrpSpPr>
          <p:cNvPr id="302" name="Google Shape;302;p7"/>
          <p:cNvGrpSpPr/>
          <p:nvPr/>
        </p:nvGrpSpPr>
        <p:grpSpPr>
          <a:xfrm>
            <a:off x="1434889" y="2471678"/>
            <a:ext cx="63698" cy="36000"/>
            <a:chOff x="180109" y="1925877"/>
            <a:chExt cx="108816" cy="110588"/>
          </a:xfrm>
        </p:grpSpPr>
        <p:cxnSp>
          <p:nvCxnSpPr>
            <p:cNvPr id="303" name="Google Shape;303;p7"/>
            <p:cNvCxnSpPr/>
            <p:nvPr/>
          </p:nvCxnSpPr>
          <p:spPr>
            <a:xfrm>
              <a:off x="180109" y="1927850"/>
              <a:ext cx="108816" cy="0"/>
            </a:xfrm>
            <a:prstGeom prst="straightConnector1">
              <a:avLst/>
            </a:prstGeom>
            <a:noFill/>
            <a:ln w="9525" cap="flat" cmpd="sng">
              <a:solidFill>
                <a:srgbClr val="00B050"/>
              </a:solidFill>
              <a:prstDash val="solid"/>
              <a:round/>
              <a:headEnd type="none" w="sm" len="sm"/>
              <a:tailEnd type="none" w="sm" len="sm"/>
            </a:ln>
          </p:spPr>
        </p:cxnSp>
        <p:cxnSp>
          <p:nvCxnSpPr>
            <p:cNvPr id="304" name="Google Shape;304;p7"/>
            <p:cNvCxnSpPr/>
            <p:nvPr/>
          </p:nvCxnSpPr>
          <p:spPr>
            <a:xfrm>
              <a:off x="180109" y="2036465"/>
              <a:ext cx="108816" cy="0"/>
            </a:xfrm>
            <a:prstGeom prst="straightConnector1">
              <a:avLst/>
            </a:prstGeom>
            <a:noFill/>
            <a:ln w="9525" cap="flat" cmpd="sng">
              <a:solidFill>
                <a:srgbClr val="00B050"/>
              </a:solidFill>
              <a:prstDash val="solid"/>
              <a:round/>
              <a:headEnd type="none" w="sm" len="sm"/>
              <a:tailEnd type="none" w="sm" len="sm"/>
            </a:ln>
          </p:spPr>
        </p:cxnSp>
        <p:cxnSp>
          <p:nvCxnSpPr>
            <p:cNvPr id="305" name="Google Shape;305;p7"/>
            <p:cNvCxnSpPr/>
            <p:nvPr/>
          </p:nvCxnSpPr>
          <p:spPr>
            <a:xfrm rot="-5400000">
              <a:off x="180109" y="1980285"/>
              <a:ext cx="108816" cy="0"/>
            </a:xfrm>
            <a:prstGeom prst="straightConnector1">
              <a:avLst/>
            </a:prstGeom>
            <a:noFill/>
            <a:ln w="9525" cap="flat" cmpd="sng">
              <a:solidFill>
                <a:srgbClr val="00B050"/>
              </a:solidFill>
              <a:prstDash val="solid"/>
              <a:round/>
              <a:headEnd type="none" w="sm" len="sm"/>
              <a:tailEnd type="none" w="sm" len="sm"/>
            </a:ln>
          </p:spPr>
        </p:cxnSp>
      </p:grpSp>
      <p:sp>
        <p:nvSpPr>
          <p:cNvPr id="306" name="Google Shape;306;p7"/>
          <p:cNvSpPr/>
          <p:nvPr/>
        </p:nvSpPr>
        <p:spPr>
          <a:xfrm>
            <a:off x="1437938" y="2483407"/>
            <a:ext cx="57600" cy="57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1" name="Google Shape;311;p7"/>
          <p:cNvSpPr txBox="1"/>
          <p:nvPr/>
        </p:nvSpPr>
        <p:spPr>
          <a:xfrm>
            <a:off x="4675181" y="1270221"/>
            <a:ext cx="2562368" cy="3385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100" b="1" dirty="0">
                <a:solidFill>
                  <a:srgbClr val="505050"/>
                </a:solidFill>
                <a:latin typeface="Arial"/>
                <a:ea typeface="Arial"/>
                <a:cs typeface="Arial"/>
                <a:sym typeface="Arial"/>
              </a:rPr>
              <a:t>Testosterone recovery </a:t>
            </a:r>
            <a:r>
              <a:rPr lang="en-GB" sz="1100" b="1" dirty="0" err="1">
                <a:solidFill>
                  <a:srgbClr val="505050"/>
                </a:solidFill>
                <a:latin typeface="Arial"/>
                <a:ea typeface="Arial"/>
                <a:cs typeface="Arial"/>
                <a:sym typeface="Arial"/>
              </a:rPr>
              <a:t>substudy</a:t>
            </a:r>
            <a:r>
              <a:rPr lang="en-GB" sz="1100" b="1" dirty="0">
                <a:solidFill>
                  <a:srgbClr val="505050"/>
                </a:solidFill>
                <a:latin typeface="Arial"/>
                <a:ea typeface="Arial"/>
                <a:cs typeface="Arial"/>
                <a:sym typeface="Arial"/>
              </a:rPr>
              <a:t> (N=184)</a:t>
            </a:r>
            <a:endParaRPr sz="1200" dirty="0"/>
          </a:p>
        </p:txBody>
      </p:sp>
      <p:sp>
        <p:nvSpPr>
          <p:cNvPr id="312" name="Google Shape;312;p7"/>
          <p:cNvSpPr txBox="1"/>
          <p:nvPr/>
        </p:nvSpPr>
        <p:spPr>
          <a:xfrm>
            <a:off x="7060496" y="1500643"/>
            <a:ext cx="939360"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900" dirty="0" err="1">
                <a:solidFill>
                  <a:srgbClr val="505050"/>
                </a:solidFill>
                <a:latin typeface="Arial"/>
                <a:ea typeface="Arial"/>
                <a:cs typeface="Arial"/>
                <a:sym typeface="Arial"/>
              </a:rPr>
              <a:t>Relugolix</a:t>
            </a:r>
            <a:r>
              <a:rPr lang="en-GB" sz="900" dirty="0">
                <a:solidFill>
                  <a:srgbClr val="505050"/>
                </a:solidFill>
                <a:latin typeface="Arial"/>
                <a:ea typeface="Arial"/>
                <a:cs typeface="Arial"/>
                <a:sym typeface="Arial"/>
              </a:rPr>
              <a:t> (N=137)</a:t>
            </a:r>
            <a:endParaRPr sz="1200" dirty="0"/>
          </a:p>
          <a:p>
            <a:pPr marL="0" marR="0" lvl="0" indent="0" algn="l" rtl="0">
              <a:spcBef>
                <a:spcPts val="0"/>
              </a:spcBef>
              <a:spcAft>
                <a:spcPts val="0"/>
              </a:spcAft>
              <a:buNone/>
            </a:pPr>
            <a:r>
              <a:rPr lang="en-GB" sz="900" dirty="0">
                <a:solidFill>
                  <a:srgbClr val="505050"/>
                </a:solidFill>
                <a:latin typeface="Arial"/>
                <a:ea typeface="Arial"/>
                <a:cs typeface="Arial"/>
                <a:sym typeface="Arial"/>
              </a:rPr>
              <a:t>Leuprolide (N=47)</a:t>
            </a:r>
            <a:endParaRPr sz="1200" dirty="0"/>
          </a:p>
        </p:txBody>
      </p:sp>
      <p:cxnSp>
        <p:nvCxnSpPr>
          <p:cNvPr id="313" name="Google Shape;313;p7"/>
          <p:cNvCxnSpPr/>
          <p:nvPr/>
        </p:nvCxnSpPr>
        <p:spPr>
          <a:xfrm>
            <a:off x="6830362" y="1555810"/>
            <a:ext cx="202778" cy="0"/>
          </a:xfrm>
          <a:prstGeom prst="straightConnector1">
            <a:avLst/>
          </a:prstGeom>
          <a:noFill/>
          <a:ln w="19050" cap="flat" cmpd="sng">
            <a:solidFill>
              <a:srgbClr val="00B050"/>
            </a:solidFill>
            <a:prstDash val="solid"/>
            <a:round/>
            <a:headEnd type="none" w="sm" len="sm"/>
            <a:tailEnd type="none" w="sm" len="sm"/>
          </a:ln>
        </p:spPr>
      </p:cxnSp>
      <p:sp>
        <p:nvSpPr>
          <p:cNvPr id="314" name="Google Shape;314;p7"/>
          <p:cNvSpPr/>
          <p:nvPr/>
        </p:nvSpPr>
        <p:spPr>
          <a:xfrm>
            <a:off x="6898200" y="1522259"/>
            <a:ext cx="67102" cy="67102"/>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cxnSp>
        <p:nvCxnSpPr>
          <p:cNvPr id="315" name="Google Shape;315;p7"/>
          <p:cNvCxnSpPr/>
          <p:nvPr/>
        </p:nvCxnSpPr>
        <p:spPr>
          <a:xfrm>
            <a:off x="6830362" y="1711385"/>
            <a:ext cx="202778" cy="0"/>
          </a:xfrm>
          <a:prstGeom prst="straightConnector1">
            <a:avLst/>
          </a:prstGeom>
          <a:noFill/>
          <a:ln w="19050" cap="flat" cmpd="sng">
            <a:solidFill>
              <a:schemeClr val="dk2"/>
            </a:solidFill>
            <a:prstDash val="solid"/>
            <a:round/>
            <a:headEnd type="none" w="sm" len="sm"/>
            <a:tailEnd type="none" w="sm" len="sm"/>
          </a:ln>
        </p:spPr>
      </p:cxnSp>
      <p:sp>
        <p:nvSpPr>
          <p:cNvPr id="316" name="Google Shape;316;p7"/>
          <p:cNvSpPr/>
          <p:nvPr/>
        </p:nvSpPr>
        <p:spPr>
          <a:xfrm>
            <a:off x="6889645" y="1666514"/>
            <a:ext cx="79414" cy="7941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7" name="Google Shape;317;p7"/>
          <p:cNvSpPr txBox="1"/>
          <p:nvPr/>
        </p:nvSpPr>
        <p:spPr>
          <a:xfrm>
            <a:off x="6457977" y="2555164"/>
            <a:ext cx="450443"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800">
                <a:solidFill>
                  <a:srgbClr val="505050"/>
                </a:solidFill>
                <a:latin typeface="Arial"/>
                <a:ea typeface="Arial"/>
                <a:cs typeface="Arial"/>
                <a:sym typeface="Arial"/>
              </a:rPr>
              <a:t>60 Day</a:t>
            </a:r>
            <a:br>
              <a:rPr lang="en-GB" sz="800">
                <a:solidFill>
                  <a:srgbClr val="505050"/>
                </a:solidFill>
                <a:latin typeface="Arial"/>
                <a:ea typeface="Arial"/>
                <a:cs typeface="Arial"/>
                <a:sym typeface="Arial"/>
              </a:rPr>
            </a:br>
            <a:r>
              <a:rPr lang="en-GB" sz="800">
                <a:solidFill>
                  <a:srgbClr val="505050"/>
                </a:solidFill>
                <a:latin typeface="Arial"/>
                <a:ea typeface="Arial"/>
                <a:cs typeface="Arial"/>
                <a:sym typeface="Arial"/>
              </a:rPr>
              <a:t>follow-up</a:t>
            </a:r>
            <a:endParaRPr sz="1200"/>
          </a:p>
        </p:txBody>
      </p:sp>
      <p:cxnSp>
        <p:nvCxnSpPr>
          <p:cNvPr id="318" name="Google Shape;318;p7"/>
          <p:cNvCxnSpPr/>
          <p:nvPr/>
        </p:nvCxnSpPr>
        <p:spPr>
          <a:xfrm rot="-5400000">
            <a:off x="6661640" y="2518938"/>
            <a:ext cx="36000" cy="0"/>
          </a:xfrm>
          <a:prstGeom prst="straightConnector1">
            <a:avLst/>
          </a:prstGeom>
          <a:noFill/>
          <a:ln w="12700" cap="flat" cmpd="sng">
            <a:solidFill>
              <a:schemeClr val="accent1"/>
            </a:solidFill>
            <a:prstDash val="solid"/>
            <a:round/>
            <a:headEnd type="none" w="sm" len="sm"/>
            <a:tailEnd type="none" w="sm" len="sm"/>
          </a:ln>
        </p:spPr>
      </p:cxnSp>
      <p:sp>
        <p:nvSpPr>
          <p:cNvPr id="319" name="Google Shape;319;p7"/>
          <p:cNvSpPr txBox="1"/>
          <p:nvPr/>
        </p:nvSpPr>
        <p:spPr>
          <a:xfrm>
            <a:off x="7261252" y="2555164"/>
            <a:ext cx="450443"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800">
                <a:solidFill>
                  <a:srgbClr val="505050"/>
                </a:solidFill>
                <a:latin typeface="Arial"/>
                <a:ea typeface="Arial"/>
                <a:cs typeface="Arial"/>
                <a:sym typeface="Arial"/>
              </a:rPr>
              <a:t>90 Day</a:t>
            </a:r>
            <a:br>
              <a:rPr lang="en-GB" sz="800">
                <a:solidFill>
                  <a:srgbClr val="505050"/>
                </a:solidFill>
                <a:latin typeface="Arial"/>
                <a:ea typeface="Arial"/>
                <a:cs typeface="Arial"/>
                <a:sym typeface="Arial"/>
              </a:rPr>
            </a:br>
            <a:r>
              <a:rPr lang="en-GB" sz="800">
                <a:solidFill>
                  <a:srgbClr val="505050"/>
                </a:solidFill>
                <a:latin typeface="Arial"/>
                <a:ea typeface="Arial"/>
                <a:cs typeface="Arial"/>
                <a:sym typeface="Arial"/>
              </a:rPr>
              <a:t>follow-up</a:t>
            </a:r>
            <a:endParaRPr sz="1200"/>
          </a:p>
        </p:txBody>
      </p:sp>
      <p:cxnSp>
        <p:nvCxnSpPr>
          <p:cNvPr id="320" name="Google Shape;320;p7"/>
          <p:cNvCxnSpPr/>
          <p:nvPr/>
        </p:nvCxnSpPr>
        <p:spPr>
          <a:xfrm rot="-5400000">
            <a:off x="7464915" y="2518938"/>
            <a:ext cx="36000" cy="0"/>
          </a:xfrm>
          <a:prstGeom prst="straightConnector1">
            <a:avLst/>
          </a:prstGeom>
          <a:noFill/>
          <a:ln w="12700" cap="flat" cmpd="sng">
            <a:solidFill>
              <a:schemeClr val="accent1"/>
            </a:solidFill>
            <a:prstDash val="solid"/>
            <a:round/>
            <a:headEnd type="none" w="sm" len="sm"/>
            <a:tailEnd type="none" w="sm" len="sm"/>
          </a:ln>
        </p:spPr>
      </p:cxnSp>
      <p:sp>
        <p:nvSpPr>
          <p:cNvPr id="321" name="Google Shape;321;p7"/>
          <p:cNvSpPr txBox="1"/>
          <p:nvPr/>
        </p:nvSpPr>
        <p:spPr>
          <a:xfrm>
            <a:off x="5654702" y="2555164"/>
            <a:ext cx="450443"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800">
                <a:solidFill>
                  <a:srgbClr val="505050"/>
                </a:solidFill>
                <a:latin typeface="Arial"/>
                <a:ea typeface="Arial"/>
                <a:cs typeface="Arial"/>
                <a:sym typeface="Arial"/>
              </a:rPr>
              <a:t>30 Day</a:t>
            </a:r>
            <a:br>
              <a:rPr lang="en-GB" sz="800">
                <a:solidFill>
                  <a:srgbClr val="505050"/>
                </a:solidFill>
                <a:latin typeface="Arial"/>
                <a:ea typeface="Arial"/>
                <a:cs typeface="Arial"/>
                <a:sym typeface="Arial"/>
              </a:rPr>
            </a:br>
            <a:r>
              <a:rPr lang="en-GB" sz="800">
                <a:solidFill>
                  <a:srgbClr val="505050"/>
                </a:solidFill>
                <a:latin typeface="Arial"/>
                <a:ea typeface="Arial"/>
                <a:cs typeface="Arial"/>
                <a:sym typeface="Arial"/>
              </a:rPr>
              <a:t>follow-up</a:t>
            </a:r>
            <a:endParaRPr sz="1200"/>
          </a:p>
        </p:txBody>
      </p:sp>
      <p:cxnSp>
        <p:nvCxnSpPr>
          <p:cNvPr id="322" name="Google Shape;322;p7"/>
          <p:cNvCxnSpPr/>
          <p:nvPr/>
        </p:nvCxnSpPr>
        <p:spPr>
          <a:xfrm rot="-5400000">
            <a:off x="5858365" y="2518938"/>
            <a:ext cx="36000" cy="0"/>
          </a:xfrm>
          <a:prstGeom prst="straightConnector1">
            <a:avLst/>
          </a:prstGeom>
          <a:noFill/>
          <a:ln w="12700" cap="flat" cmpd="sng">
            <a:solidFill>
              <a:schemeClr val="accent1"/>
            </a:solidFill>
            <a:prstDash val="solid"/>
            <a:round/>
            <a:headEnd type="none" w="sm" len="sm"/>
            <a:tailEnd type="none" w="sm" len="sm"/>
          </a:ln>
        </p:spPr>
      </p:cxnSp>
      <p:sp>
        <p:nvSpPr>
          <p:cNvPr id="323" name="Google Shape;323;p7"/>
          <p:cNvSpPr txBox="1"/>
          <p:nvPr/>
        </p:nvSpPr>
        <p:spPr>
          <a:xfrm>
            <a:off x="4636563" y="2555164"/>
            <a:ext cx="892873"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800">
                <a:solidFill>
                  <a:srgbClr val="505050"/>
                </a:solidFill>
                <a:latin typeface="Arial"/>
                <a:ea typeface="Arial"/>
                <a:cs typeface="Arial"/>
                <a:sym typeface="Arial"/>
              </a:rPr>
              <a:t>W49</a:t>
            </a:r>
            <a:br>
              <a:rPr lang="en-GB" sz="800">
                <a:solidFill>
                  <a:srgbClr val="505050"/>
                </a:solidFill>
                <a:latin typeface="Arial"/>
                <a:ea typeface="Arial"/>
                <a:cs typeface="Arial"/>
                <a:sym typeface="Arial"/>
              </a:rPr>
            </a:br>
            <a:r>
              <a:rPr lang="en-GB" sz="800">
                <a:solidFill>
                  <a:srgbClr val="505050"/>
                </a:solidFill>
                <a:latin typeface="Arial"/>
                <a:ea typeface="Arial"/>
                <a:cs typeface="Arial"/>
                <a:sym typeface="Arial"/>
              </a:rPr>
              <a:t>(End of Treatment)</a:t>
            </a:r>
            <a:endParaRPr sz="1200"/>
          </a:p>
        </p:txBody>
      </p:sp>
      <p:cxnSp>
        <p:nvCxnSpPr>
          <p:cNvPr id="324" name="Google Shape;324;p7"/>
          <p:cNvCxnSpPr/>
          <p:nvPr/>
        </p:nvCxnSpPr>
        <p:spPr>
          <a:xfrm rot="-5400000">
            <a:off x="5061440" y="2518938"/>
            <a:ext cx="36000" cy="0"/>
          </a:xfrm>
          <a:prstGeom prst="straightConnector1">
            <a:avLst/>
          </a:prstGeom>
          <a:noFill/>
          <a:ln w="12700" cap="flat" cmpd="sng">
            <a:solidFill>
              <a:schemeClr val="accent1"/>
            </a:solidFill>
            <a:prstDash val="solid"/>
            <a:round/>
            <a:headEnd type="none" w="sm" len="sm"/>
            <a:tailEnd type="none" w="sm" len="sm"/>
          </a:ln>
        </p:spPr>
      </p:cxnSp>
      <p:sp>
        <p:nvSpPr>
          <p:cNvPr id="325" name="Google Shape;325;p7"/>
          <p:cNvSpPr txBox="1"/>
          <p:nvPr/>
        </p:nvSpPr>
        <p:spPr>
          <a:xfrm>
            <a:off x="4254044" y="2555164"/>
            <a:ext cx="57708"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800">
                <a:solidFill>
                  <a:srgbClr val="505050"/>
                </a:solidFill>
                <a:latin typeface="Arial"/>
                <a:ea typeface="Arial"/>
                <a:cs typeface="Arial"/>
                <a:sym typeface="Arial"/>
              </a:rPr>
              <a:t>0</a:t>
            </a:r>
            <a:endParaRPr sz="1200"/>
          </a:p>
        </p:txBody>
      </p:sp>
      <p:cxnSp>
        <p:nvCxnSpPr>
          <p:cNvPr id="326" name="Google Shape;326;p7"/>
          <p:cNvCxnSpPr/>
          <p:nvPr/>
        </p:nvCxnSpPr>
        <p:spPr>
          <a:xfrm rot="-5400000">
            <a:off x="4261340" y="2518938"/>
            <a:ext cx="36000" cy="0"/>
          </a:xfrm>
          <a:prstGeom prst="straightConnector1">
            <a:avLst/>
          </a:prstGeom>
          <a:noFill/>
          <a:ln w="12700" cap="flat" cmpd="sng">
            <a:solidFill>
              <a:schemeClr val="accent1"/>
            </a:solidFill>
            <a:prstDash val="solid"/>
            <a:round/>
            <a:headEnd type="none" w="sm" len="sm"/>
            <a:tailEnd type="none" w="sm" len="sm"/>
          </a:ln>
        </p:spPr>
      </p:cxnSp>
      <p:sp>
        <p:nvSpPr>
          <p:cNvPr id="327" name="Google Shape;327;p7"/>
          <p:cNvSpPr txBox="1"/>
          <p:nvPr/>
        </p:nvSpPr>
        <p:spPr>
          <a:xfrm rot="-5400000">
            <a:off x="3189336" y="1881518"/>
            <a:ext cx="1219885" cy="2215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800" b="1" dirty="0">
                <a:solidFill>
                  <a:srgbClr val="505050"/>
                </a:solidFill>
                <a:latin typeface="Arial"/>
                <a:ea typeface="Arial"/>
                <a:cs typeface="Arial"/>
                <a:sym typeface="Arial"/>
              </a:rPr>
              <a:t>Mean testosterone levels</a:t>
            </a:r>
            <a:br>
              <a:rPr lang="en-GB" sz="800" b="1" dirty="0">
                <a:solidFill>
                  <a:srgbClr val="505050"/>
                </a:solidFill>
                <a:latin typeface="Arial"/>
                <a:ea typeface="Arial"/>
                <a:cs typeface="Arial"/>
                <a:sym typeface="Arial"/>
              </a:rPr>
            </a:br>
            <a:r>
              <a:rPr lang="en-GB" sz="800" b="1" dirty="0">
                <a:solidFill>
                  <a:srgbClr val="505050"/>
                </a:solidFill>
                <a:latin typeface="Arial"/>
                <a:ea typeface="Arial"/>
                <a:cs typeface="Arial"/>
                <a:sym typeface="Arial"/>
              </a:rPr>
              <a:t>with 95% CIs (ng/dL)</a:t>
            </a:r>
            <a:endParaRPr sz="1200" dirty="0"/>
          </a:p>
        </p:txBody>
      </p:sp>
      <p:cxnSp>
        <p:nvCxnSpPr>
          <p:cNvPr id="328" name="Google Shape;328;p7"/>
          <p:cNvCxnSpPr/>
          <p:nvPr/>
        </p:nvCxnSpPr>
        <p:spPr>
          <a:xfrm>
            <a:off x="4181965" y="2414163"/>
            <a:ext cx="36000" cy="0"/>
          </a:xfrm>
          <a:prstGeom prst="straightConnector1">
            <a:avLst/>
          </a:prstGeom>
          <a:noFill/>
          <a:ln w="12700" cap="flat" cmpd="sng">
            <a:solidFill>
              <a:schemeClr val="accent1"/>
            </a:solidFill>
            <a:prstDash val="solid"/>
            <a:round/>
            <a:headEnd type="none" w="sm" len="sm"/>
            <a:tailEnd type="none" w="sm" len="sm"/>
          </a:ln>
        </p:spPr>
      </p:cxnSp>
      <p:sp>
        <p:nvSpPr>
          <p:cNvPr id="329" name="Google Shape;329;p7"/>
          <p:cNvSpPr txBox="1"/>
          <p:nvPr/>
        </p:nvSpPr>
        <p:spPr>
          <a:xfrm>
            <a:off x="4092119" y="2364664"/>
            <a:ext cx="57708" cy="11080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800">
                <a:solidFill>
                  <a:srgbClr val="505050"/>
                </a:solidFill>
                <a:latin typeface="Arial"/>
                <a:ea typeface="Arial"/>
                <a:cs typeface="Arial"/>
                <a:sym typeface="Arial"/>
              </a:rPr>
              <a:t>0</a:t>
            </a:r>
            <a:endParaRPr sz="1200"/>
          </a:p>
        </p:txBody>
      </p:sp>
      <p:cxnSp>
        <p:nvCxnSpPr>
          <p:cNvPr id="330" name="Google Shape;330;p7"/>
          <p:cNvCxnSpPr/>
          <p:nvPr/>
        </p:nvCxnSpPr>
        <p:spPr>
          <a:xfrm>
            <a:off x="4221604" y="2503190"/>
            <a:ext cx="3368253" cy="0"/>
          </a:xfrm>
          <a:prstGeom prst="straightConnector1">
            <a:avLst/>
          </a:prstGeom>
          <a:noFill/>
          <a:ln w="12700" cap="flat" cmpd="sng">
            <a:solidFill>
              <a:schemeClr val="accent1"/>
            </a:solidFill>
            <a:prstDash val="solid"/>
            <a:round/>
            <a:headEnd type="none" w="sm" len="sm"/>
            <a:tailEnd type="none" w="sm" len="sm"/>
          </a:ln>
        </p:spPr>
      </p:cxnSp>
      <p:cxnSp>
        <p:nvCxnSpPr>
          <p:cNvPr id="331" name="Google Shape;331;p7"/>
          <p:cNvCxnSpPr/>
          <p:nvPr/>
        </p:nvCxnSpPr>
        <p:spPr>
          <a:xfrm rot="10800000">
            <a:off x="4225854" y="1522115"/>
            <a:ext cx="0" cy="982150"/>
          </a:xfrm>
          <a:prstGeom prst="straightConnector1">
            <a:avLst/>
          </a:prstGeom>
          <a:noFill/>
          <a:ln w="12700" cap="flat" cmpd="sng">
            <a:solidFill>
              <a:schemeClr val="accent1"/>
            </a:solidFill>
            <a:prstDash val="solid"/>
            <a:round/>
            <a:headEnd type="none" w="sm" len="sm"/>
            <a:tailEnd type="none" w="sm" len="sm"/>
          </a:ln>
        </p:spPr>
      </p:cxnSp>
      <p:cxnSp>
        <p:nvCxnSpPr>
          <p:cNvPr id="332" name="Google Shape;332;p7"/>
          <p:cNvCxnSpPr/>
          <p:nvPr/>
        </p:nvCxnSpPr>
        <p:spPr>
          <a:xfrm>
            <a:off x="4181965" y="2239538"/>
            <a:ext cx="36000" cy="0"/>
          </a:xfrm>
          <a:prstGeom prst="straightConnector1">
            <a:avLst/>
          </a:prstGeom>
          <a:noFill/>
          <a:ln w="12700" cap="flat" cmpd="sng">
            <a:solidFill>
              <a:schemeClr val="accent1"/>
            </a:solidFill>
            <a:prstDash val="solid"/>
            <a:round/>
            <a:headEnd type="none" w="sm" len="sm"/>
            <a:tailEnd type="none" w="sm" len="sm"/>
          </a:ln>
        </p:spPr>
      </p:cxnSp>
      <p:sp>
        <p:nvSpPr>
          <p:cNvPr id="333" name="Google Shape;333;p7"/>
          <p:cNvSpPr txBox="1"/>
          <p:nvPr/>
        </p:nvSpPr>
        <p:spPr>
          <a:xfrm>
            <a:off x="3976703" y="2190039"/>
            <a:ext cx="173124" cy="11080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800">
                <a:solidFill>
                  <a:srgbClr val="505050"/>
                </a:solidFill>
                <a:latin typeface="Arial"/>
                <a:ea typeface="Arial"/>
                <a:cs typeface="Arial"/>
                <a:sym typeface="Arial"/>
              </a:rPr>
              <a:t>100</a:t>
            </a:r>
            <a:endParaRPr sz="1200"/>
          </a:p>
        </p:txBody>
      </p:sp>
      <p:cxnSp>
        <p:nvCxnSpPr>
          <p:cNvPr id="334" name="Google Shape;334;p7"/>
          <p:cNvCxnSpPr/>
          <p:nvPr/>
        </p:nvCxnSpPr>
        <p:spPr>
          <a:xfrm>
            <a:off x="4181965" y="2058563"/>
            <a:ext cx="36000" cy="0"/>
          </a:xfrm>
          <a:prstGeom prst="straightConnector1">
            <a:avLst/>
          </a:prstGeom>
          <a:noFill/>
          <a:ln w="12700" cap="flat" cmpd="sng">
            <a:solidFill>
              <a:schemeClr val="accent1"/>
            </a:solidFill>
            <a:prstDash val="solid"/>
            <a:round/>
            <a:headEnd type="none" w="sm" len="sm"/>
            <a:tailEnd type="none" w="sm" len="sm"/>
          </a:ln>
        </p:spPr>
      </p:cxnSp>
      <p:sp>
        <p:nvSpPr>
          <p:cNvPr id="335" name="Google Shape;335;p7"/>
          <p:cNvSpPr txBox="1"/>
          <p:nvPr/>
        </p:nvSpPr>
        <p:spPr>
          <a:xfrm>
            <a:off x="3976703" y="2009064"/>
            <a:ext cx="173124" cy="11080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800">
                <a:solidFill>
                  <a:srgbClr val="505050"/>
                </a:solidFill>
                <a:latin typeface="Arial"/>
                <a:ea typeface="Arial"/>
                <a:cs typeface="Arial"/>
                <a:sym typeface="Arial"/>
              </a:rPr>
              <a:t>200</a:t>
            </a:r>
            <a:endParaRPr sz="1200"/>
          </a:p>
        </p:txBody>
      </p:sp>
      <p:cxnSp>
        <p:nvCxnSpPr>
          <p:cNvPr id="336" name="Google Shape;336;p7"/>
          <p:cNvCxnSpPr/>
          <p:nvPr/>
        </p:nvCxnSpPr>
        <p:spPr>
          <a:xfrm>
            <a:off x="4181965" y="1880763"/>
            <a:ext cx="36000" cy="0"/>
          </a:xfrm>
          <a:prstGeom prst="straightConnector1">
            <a:avLst/>
          </a:prstGeom>
          <a:noFill/>
          <a:ln w="12700" cap="flat" cmpd="sng">
            <a:solidFill>
              <a:schemeClr val="accent1"/>
            </a:solidFill>
            <a:prstDash val="solid"/>
            <a:round/>
            <a:headEnd type="none" w="sm" len="sm"/>
            <a:tailEnd type="none" w="sm" len="sm"/>
          </a:ln>
        </p:spPr>
      </p:cxnSp>
      <p:sp>
        <p:nvSpPr>
          <p:cNvPr id="337" name="Google Shape;337;p7"/>
          <p:cNvSpPr txBox="1"/>
          <p:nvPr/>
        </p:nvSpPr>
        <p:spPr>
          <a:xfrm>
            <a:off x="3976703" y="1831264"/>
            <a:ext cx="173124" cy="11080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800">
                <a:solidFill>
                  <a:srgbClr val="505050"/>
                </a:solidFill>
                <a:latin typeface="Arial"/>
                <a:ea typeface="Arial"/>
                <a:cs typeface="Arial"/>
                <a:sym typeface="Arial"/>
              </a:rPr>
              <a:t>300</a:t>
            </a:r>
            <a:endParaRPr sz="1200"/>
          </a:p>
        </p:txBody>
      </p:sp>
      <p:cxnSp>
        <p:nvCxnSpPr>
          <p:cNvPr id="338" name="Google Shape;338;p7"/>
          <p:cNvCxnSpPr/>
          <p:nvPr/>
        </p:nvCxnSpPr>
        <p:spPr>
          <a:xfrm>
            <a:off x="4181965" y="1702963"/>
            <a:ext cx="36000" cy="0"/>
          </a:xfrm>
          <a:prstGeom prst="straightConnector1">
            <a:avLst/>
          </a:prstGeom>
          <a:noFill/>
          <a:ln w="12700" cap="flat" cmpd="sng">
            <a:solidFill>
              <a:schemeClr val="accent1"/>
            </a:solidFill>
            <a:prstDash val="solid"/>
            <a:round/>
            <a:headEnd type="none" w="sm" len="sm"/>
            <a:tailEnd type="none" w="sm" len="sm"/>
          </a:ln>
        </p:spPr>
      </p:cxnSp>
      <p:sp>
        <p:nvSpPr>
          <p:cNvPr id="339" name="Google Shape;339;p7"/>
          <p:cNvSpPr txBox="1"/>
          <p:nvPr/>
        </p:nvSpPr>
        <p:spPr>
          <a:xfrm>
            <a:off x="3976703" y="1653464"/>
            <a:ext cx="173124" cy="11080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800">
                <a:solidFill>
                  <a:srgbClr val="505050"/>
                </a:solidFill>
                <a:latin typeface="Arial"/>
                <a:ea typeface="Arial"/>
                <a:cs typeface="Arial"/>
                <a:sym typeface="Arial"/>
              </a:rPr>
              <a:t>400</a:t>
            </a:r>
            <a:endParaRPr sz="1200"/>
          </a:p>
        </p:txBody>
      </p:sp>
      <p:cxnSp>
        <p:nvCxnSpPr>
          <p:cNvPr id="340" name="Google Shape;340;p7"/>
          <p:cNvCxnSpPr/>
          <p:nvPr/>
        </p:nvCxnSpPr>
        <p:spPr>
          <a:xfrm>
            <a:off x="4181965" y="1528338"/>
            <a:ext cx="36000" cy="0"/>
          </a:xfrm>
          <a:prstGeom prst="straightConnector1">
            <a:avLst/>
          </a:prstGeom>
          <a:noFill/>
          <a:ln w="12700" cap="flat" cmpd="sng">
            <a:solidFill>
              <a:schemeClr val="accent1"/>
            </a:solidFill>
            <a:prstDash val="solid"/>
            <a:round/>
            <a:headEnd type="none" w="sm" len="sm"/>
            <a:tailEnd type="none" w="sm" len="sm"/>
          </a:ln>
        </p:spPr>
      </p:cxnSp>
      <p:sp>
        <p:nvSpPr>
          <p:cNvPr id="341" name="Google Shape;341;p7"/>
          <p:cNvSpPr txBox="1"/>
          <p:nvPr/>
        </p:nvSpPr>
        <p:spPr>
          <a:xfrm>
            <a:off x="3976703" y="1478839"/>
            <a:ext cx="173124" cy="11080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800">
                <a:solidFill>
                  <a:srgbClr val="505050"/>
                </a:solidFill>
                <a:latin typeface="Arial"/>
                <a:ea typeface="Arial"/>
                <a:cs typeface="Arial"/>
                <a:sym typeface="Arial"/>
              </a:rPr>
              <a:t>500</a:t>
            </a:r>
            <a:endParaRPr sz="1200"/>
          </a:p>
        </p:txBody>
      </p:sp>
      <p:cxnSp>
        <p:nvCxnSpPr>
          <p:cNvPr id="342" name="Google Shape;342;p7"/>
          <p:cNvCxnSpPr/>
          <p:nvPr/>
        </p:nvCxnSpPr>
        <p:spPr>
          <a:xfrm>
            <a:off x="4224779" y="2329684"/>
            <a:ext cx="3329133" cy="0"/>
          </a:xfrm>
          <a:prstGeom prst="straightConnector1">
            <a:avLst/>
          </a:prstGeom>
          <a:noFill/>
          <a:ln w="12700" cap="flat" cmpd="sng">
            <a:solidFill>
              <a:schemeClr val="accent1"/>
            </a:solidFill>
            <a:prstDash val="dash"/>
            <a:round/>
            <a:headEnd type="none" w="sm" len="sm"/>
            <a:tailEnd type="none" w="sm" len="sm"/>
          </a:ln>
        </p:spPr>
      </p:cxnSp>
      <p:cxnSp>
        <p:nvCxnSpPr>
          <p:cNvPr id="344" name="Google Shape;344;p7"/>
          <p:cNvCxnSpPr/>
          <p:nvPr/>
        </p:nvCxnSpPr>
        <p:spPr>
          <a:xfrm>
            <a:off x="4224779" y="1920109"/>
            <a:ext cx="3329133" cy="0"/>
          </a:xfrm>
          <a:prstGeom prst="straightConnector1">
            <a:avLst/>
          </a:prstGeom>
          <a:noFill/>
          <a:ln w="12700" cap="flat" cmpd="sng">
            <a:solidFill>
              <a:schemeClr val="accent1"/>
            </a:solidFill>
            <a:prstDash val="dash"/>
            <a:round/>
            <a:headEnd type="none" w="sm" len="sm"/>
            <a:tailEnd type="none" w="sm" len="sm"/>
          </a:ln>
        </p:spPr>
      </p:cxnSp>
      <p:sp>
        <p:nvSpPr>
          <p:cNvPr id="346" name="Google Shape;346;p7"/>
          <p:cNvSpPr/>
          <p:nvPr/>
        </p:nvSpPr>
        <p:spPr>
          <a:xfrm>
            <a:off x="4292421" y="2309515"/>
            <a:ext cx="3190875" cy="92075"/>
          </a:xfrm>
          <a:custGeom>
            <a:avLst/>
            <a:gdLst/>
            <a:ahLst/>
            <a:cxnLst/>
            <a:rect l="l" t="t" r="r" b="b"/>
            <a:pathLst>
              <a:path w="3190875" h="92075" extrusionOk="0">
                <a:moveTo>
                  <a:pt x="0" y="92075"/>
                </a:moveTo>
                <a:lnTo>
                  <a:pt x="800100" y="92075"/>
                </a:lnTo>
                <a:lnTo>
                  <a:pt x="1587500" y="85725"/>
                </a:lnTo>
                <a:lnTo>
                  <a:pt x="2387600" y="79375"/>
                </a:lnTo>
                <a:lnTo>
                  <a:pt x="3190875" y="0"/>
                </a:ln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47" name="Google Shape;347;p7"/>
          <p:cNvSpPr/>
          <p:nvPr/>
        </p:nvSpPr>
        <p:spPr>
          <a:xfrm>
            <a:off x="4292421" y="1903115"/>
            <a:ext cx="3190875" cy="492125"/>
          </a:xfrm>
          <a:custGeom>
            <a:avLst/>
            <a:gdLst/>
            <a:ahLst/>
            <a:cxnLst/>
            <a:rect l="l" t="t" r="r" b="b"/>
            <a:pathLst>
              <a:path w="3190875" h="492125" extrusionOk="0">
                <a:moveTo>
                  <a:pt x="0" y="492125"/>
                </a:moveTo>
                <a:lnTo>
                  <a:pt x="793750" y="485775"/>
                </a:lnTo>
                <a:lnTo>
                  <a:pt x="1593850" y="288925"/>
                </a:lnTo>
                <a:lnTo>
                  <a:pt x="2387600" y="60325"/>
                </a:lnTo>
                <a:lnTo>
                  <a:pt x="3190875" y="0"/>
                </a:lnTo>
              </a:path>
            </a:pathLst>
          </a:custGeom>
          <a:no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48" name="Google Shape;348;p7"/>
          <p:cNvSpPr/>
          <p:nvPr/>
        </p:nvSpPr>
        <p:spPr>
          <a:xfrm>
            <a:off x="7458091" y="1879470"/>
            <a:ext cx="39600" cy="39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49" name="Google Shape;349;p7"/>
          <p:cNvSpPr/>
          <p:nvPr/>
        </p:nvSpPr>
        <p:spPr>
          <a:xfrm>
            <a:off x="6661116" y="1939795"/>
            <a:ext cx="39600" cy="39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0" name="Google Shape;350;p7"/>
          <p:cNvSpPr/>
          <p:nvPr/>
        </p:nvSpPr>
        <p:spPr>
          <a:xfrm>
            <a:off x="5861016" y="2171570"/>
            <a:ext cx="39600" cy="39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1" name="Google Shape;351;p7"/>
          <p:cNvSpPr/>
          <p:nvPr/>
        </p:nvSpPr>
        <p:spPr>
          <a:xfrm>
            <a:off x="5070707" y="2365245"/>
            <a:ext cx="39600" cy="39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2" name="Google Shape;352;p7"/>
          <p:cNvSpPr/>
          <p:nvPr/>
        </p:nvSpPr>
        <p:spPr>
          <a:xfrm>
            <a:off x="4279336" y="2377945"/>
            <a:ext cx="39600" cy="396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3" name="Google Shape;353;p7"/>
          <p:cNvSpPr/>
          <p:nvPr/>
        </p:nvSpPr>
        <p:spPr>
          <a:xfrm>
            <a:off x="5859482" y="2369801"/>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4" name="Google Shape;354;p7"/>
          <p:cNvSpPr/>
          <p:nvPr/>
        </p:nvSpPr>
        <p:spPr>
          <a:xfrm>
            <a:off x="6659582" y="2369801"/>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5" name="Google Shape;355;p7"/>
          <p:cNvSpPr/>
          <p:nvPr/>
        </p:nvSpPr>
        <p:spPr>
          <a:xfrm>
            <a:off x="7459682" y="2290426"/>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6" name="Google Shape;356;p7"/>
          <p:cNvSpPr/>
          <p:nvPr/>
        </p:nvSpPr>
        <p:spPr>
          <a:xfrm>
            <a:off x="5068907" y="2372976"/>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grpSp>
        <p:nvGrpSpPr>
          <p:cNvPr id="369" name="Google Shape;369;p7"/>
          <p:cNvGrpSpPr/>
          <p:nvPr/>
        </p:nvGrpSpPr>
        <p:grpSpPr>
          <a:xfrm>
            <a:off x="7463282" y="2232434"/>
            <a:ext cx="36000" cy="151200"/>
            <a:chOff x="180109" y="1925877"/>
            <a:chExt cx="108816" cy="110588"/>
          </a:xfrm>
        </p:grpSpPr>
        <p:cxnSp>
          <p:nvCxnSpPr>
            <p:cNvPr id="370" name="Google Shape;370;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371" name="Google Shape;371;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372" name="Google Shape;372;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sp>
        <p:nvSpPr>
          <p:cNvPr id="374" name="Google Shape;374;p7"/>
          <p:cNvSpPr/>
          <p:nvPr/>
        </p:nvSpPr>
        <p:spPr>
          <a:xfrm>
            <a:off x="3563888" y="1216905"/>
            <a:ext cx="4896544" cy="1966870"/>
          </a:xfrm>
          <a:prstGeom prst="roundRect">
            <a:avLst>
              <a:gd name="adj" fmla="val 11740"/>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75" name="Google Shape;375;p7"/>
          <p:cNvSpPr txBox="1"/>
          <p:nvPr/>
        </p:nvSpPr>
        <p:spPr>
          <a:xfrm>
            <a:off x="5898669" y="2818727"/>
            <a:ext cx="554639"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b="1">
                <a:solidFill>
                  <a:srgbClr val="505050"/>
                </a:solidFill>
                <a:latin typeface="Arial"/>
                <a:ea typeface="Arial"/>
                <a:cs typeface="Arial"/>
                <a:sym typeface="Arial"/>
              </a:rPr>
              <a:t>Study visit</a:t>
            </a:r>
            <a:endParaRPr sz="1200"/>
          </a:p>
        </p:txBody>
      </p:sp>
    </p:spTree>
    <p:extLst>
      <p:ext uri="{BB962C8B-B14F-4D97-AF65-F5344CB8AC3E}">
        <p14:creationId xmlns:p14="http://schemas.microsoft.com/office/powerpoint/2010/main" val="16506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8"/>
          <p:cNvSpPr txBox="1">
            <a:spLocks noGrp="1"/>
          </p:cNvSpPr>
          <p:nvPr>
            <p:ph type="body" idx="1"/>
          </p:nvPr>
        </p:nvSpPr>
        <p:spPr>
          <a:xfrm>
            <a:off x="568892" y="1172888"/>
            <a:ext cx="8222400" cy="3442300"/>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Clr>
                <a:schemeClr val="accent1"/>
              </a:buClr>
              <a:buSzPts val="2000"/>
              <a:buChar char="•"/>
            </a:pPr>
            <a:r>
              <a:rPr lang="en-GB" dirty="0" err="1"/>
              <a:t>Relugolix</a:t>
            </a:r>
            <a:r>
              <a:rPr lang="en-GB" dirty="0"/>
              <a:t> achieved castration as early as Day 4</a:t>
            </a:r>
            <a:endParaRPr dirty="0"/>
          </a:p>
          <a:p>
            <a:pPr marL="288000" lvl="0" indent="-288000" algn="l" rtl="0">
              <a:spcBef>
                <a:spcPts val="1200"/>
              </a:spcBef>
              <a:spcAft>
                <a:spcPts val="0"/>
              </a:spcAft>
              <a:buClr>
                <a:schemeClr val="accent1"/>
              </a:buClr>
              <a:buSzPts val="2000"/>
              <a:buChar char="•"/>
            </a:pPr>
            <a:r>
              <a:rPr lang="en-GB" dirty="0"/>
              <a:t>Compared to leuprolide, </a:t>
            </a:r>
            <a:r>
              <a:rPr lang="en-GB" b="1" dirty="0" err="1">
                <a:solidFill>
                  <a:srgbClr val="00B050"/>
                </a:solidFill>
              </a:rPr>
              <a:t>relugolix</a:t>
            </a:r>
            <a:r>
              <a:rPr lang="en-GB" b="1" dirty="0">
                <a:solidFill>
                  <a:srgbClr val="00B050"/>
                </a:solidFill>
              </a:rPr>
              <a:t> achieved superiority </a:t>
            </a:r>
            <a:r>
              <a:rPr lang="en-GB" dirty="0"/>
              <a:t>for:</a:t>
            </a:r>
            <a:endParaRPr dirty="0"/>
          </a:p>
          <a:p>
            <a:pPr marL="576000" lvl="1" indent="-288000" algn="l" rtl="0">
              <a:spcBef>
                <a:spcPts val="600"/>
              </a:spcBef>
              <a:spcAft>
                <a:spcPts val="0"/>
              </a:spcAft>
              <a:buSzPts val="1800"/>
              <a:buChar char="–"/>
            </a:pPr>
            <a:r>
              <a:rPr lang="en-GB" b="1" dirty="0">
                <a:solidFill>
                  <a:srgbClr val="00B050"/>
                </a:solidFill>
              </a:rPr>
              <a:t>Sustained castration </a:t>
            </a:r>
            <a:r>
              <a:rPr lang="en-GB" dirty="0"/>
              <a:t>rates</a:t>
            </a:r>
            <a:endParaRPr dirty="0"/>
          </a:p>
          <a:p>
            <a:pPr marL="576000" lvl="1" indent="-288000" algn="l" rtl="0">
              <a:spcBef>
                <a:spcPts val="600"/>
              </a:spcBef>
              <a:spcAft>
                <a:spcPts val="0"/>
              </a:spcAft>
              <a:buSzPts val="1800"/>
              <a:buChar char="–"/>
            </a:pPr>
            <a:r>
              <a:rPr lang="en-GB" b="1" dirty="0">
                <a:solidFill>
                  <a:srgbClr val="00B050"/>
                </a:solidFill>
              </a:rPr>
              <a:t>Castration</a:t>
            </a:r>
            <a:r>
              <a:rPr lang="en-GB" dirty="0"/>
              <a:t> (&lt;50 ng/dL) and </a:t>
            </a:r>
            <a:r>
              <a:rPr lang="en-GB" b="1" dirty="0">
                <a:solidFill>
                  <a:srgbClr val="00B050"/>
                </a:solidFill>
              </a:rPr>
              <a:t>profound castration </a:t>
            </a:r>
            <a:r>
              <a:rPr lang="en-GB" dirty="0"/>
              <a:t>(&lt;20 ng/dL) by Day 15</a:t>
            </a:r>
            <a:endParaRPr dirty="0"/>
          </a:p>
          <a:p>
            <a:pPr marL="576000" lvl="1" indent="-288000" algn="l" rtl="0">
              <a:spcBef>
                <a:spcPts val="600"/>
              </a:spcBef>
              <a:spcAft>
                <a:spcPts val="0"/>
              </a:spcAft>
              <a:buSzPts val="1800"/>
              <a:buChar char="–"/>
            </a:pPr>
            <a:r>
              <a:rPr lang="en-GB" b="1" dirty="0">
                <a:solidFill>
                  <a:srgbClr val="00B050"/>
                </a:solidFill>
              </a:rPr>
              <a:t>PSA response </a:t>
            </a:r>
            <a:r>
              <a:rPr lang="en-GB" dirty="0"/>
              <a:t>(decrease of &gt;50%) by Day 15</a:t>
            </a:r>
            <a:endParaRPr dirty="0"/>
          </a:p>
          <a:p>
            <a:pPr marL="288000" lvl="0" indent="-288000" algn="l" rtl="0">
              <a:spcBef>
                <a:spcPts val="1200"/>
              </a:spcBef>
              <a:spcAft>
                <a:spcPts val="0"/>
              </a:spcAft>
              <a:buClr>
                <a:schemeClr val="accent1"/>
              </a:buClr>
              <a:buSzPts val="2000"/>
              <a:buChar char="•"/>
            </a:pPr>
            <a:r>
              <a:rPr lang="en-GB" b="1" dirty="0">
                <a:solidFill>
                  <a:srgbClr val="00B050"/>
                </a:solidFill>
              </a:rPr>
              <a:t>Testosterone recovery within normal range </a:t>
            </a:r>
            <a:r>
              <a:rPr lang="en-GB" dirty="0">
                <a:solidFill>
                  <a:schemeClr val="bg2"/>
                </a:solidFill>
              </a:rPr>
              <a:t>(54% vs 3%) at 90 days</a:t>
            </a:r>
            <a:endParaRPr dirty="0">
              <a:solidFill>
                <a:schemeClr val="bg2"/>
              </a:solidFill>
            </a:endParaRPr>
          </a:p>
          <a:p>
            <a:pPr marL="288000" lvl="0" indent="-288000" algn="l" rtl="0">
              <a:spcBef>
                <a:spcPts val="1200"/>
              </a:spcBef>
              <a:spcAft>
                <a:spcPts val="0"/>
              </a:spcAft>
              <a:buClr>
                <a:schemeClr val="accent1"/>
              </a:buClr>
              <a:buSzPts val="2000"/>
              <a:buChar char="•"/>
            </a:pPr>
            <a:r>
              <a:rPr lang="en-GB" dirty="0" err="1"/>
              <a:t>Relugolix</a:t>
            </a:r>
            <a:r>
              <a:rPr lang="en-GB" dirty="0"/>
              <a:t> treatment was </a:t>
            </a:r>
            <a:r>
              <a:rPr lang="en-GB" b="1" dirty="0">
                <a:solidFill>
                  <a:srgbClr val="00B050"/>
                </a:solidFill>
              </a:rPr>
              <a:t>well tolerated</a:t>
            </a:r>
            <a:endParaRPr dirty="0">
              <a:solidFill>
                <a:srgbClr val="00B050"/>
              </a:solidFill>
            </a:endParaRPr>
          </a:p>
          <a:p>
            <a:pPr marL="576000" lvl="1" indent="-288000"/>
            <a:r>
              <a:rPr lang="en-GB" b="1" dirty="0">
                <a:solidFill>
                  <a:srgbClr val="00B050"/>
                </a:solidFill>
              </a:rPr>
              <a:t>54% reduction in the risk of MACE with </a:t>
            </a:r>
            <a:r>
              <a:rPr lang="en-GB" b="1" dirty="0" err="1">
                <a:solidFill>
                  <a:srgbClr val="00B050"/>
                </a:solidFill>
              </a:rPr>
              <a:t>relugolix</a:t>
            </a:r>
            <a:r>
              <a:rPr lang="en-GB" b="1" dirty="0">
                <a:solidFill>
                  <a:srgbClr val="00B050"/>
                </a:solidFill>
              </a:rPr>
              <a:t> </a:t>
            </a:r>
            <a:r>
              <a:rPr lang="en-GB" dirty="0">
                <a:solidFill>
                  <a:schemeClr val="bg2"/>
                </a:solidFill>
              </a:rPr>
              <a:t>treatment compared </a:t>
            </a:r>
            <a:br>
              <a:rPr lang="en-GB" dirty="0">
                <a:solidFill>
                  <a:schemeClr val="bg2"/>
                </a:solidFill>
              </a:rPr>
            </a:br>
            <a:r>
              <a:rPr lang="en-GB" dirty="0">
                <a:solidFill>
                  <a:schemeClr val="bg2"/>
                </a:solidFill>
              </a:rPr>
              <a:t>with leuprolide</a:t>
            </a:r>
            <a:endParaRPr dirty="0">
              <a:solidFill>
                <a:schemeClr val="bg2"/>
              </a:solidFill>
            </a:endParaRPr>
          </a:p>
        </p:txBody>
      </p:sp>
      <p:sp>
        <p:nvSpPr>
          <p:cNvPr id="381" name="Google Shape;381;p8"/>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chemeClr val="dk2"/>
              </a:buClr>
              <a:buSzPts val="2800"/>
              <a:buFont typeface="Calibri"/>
              <a:buNone/>
            </a:pPr>
            <a:r>
              <a:rPr lang="en-GB"/>
              <a:t>HERO STUDY: CONCLUSIONS</a:t>
            </a:r>
            <a:endParaRPr/>
          </a:p>
        </p:txBody>
      </p:sp>
      <p:sp>
        <p:nvSpPr>
          <p:cNvPr id="382" name="Google Shape;382;p8"/>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383" name="Google Shape;383;p8"/>
          <p:cNvSpPr txBox="1">
            <a:spLocks noGrp="1"/>
          </p:cNvSpPr>
          <p:nvPr>
            <p:ph type="body" idx="2"/>
          </p:nvPr>
        </p:nvSpPr>
        <p:spPr>
          <a:xfrm>
            <a:off x="465138" y="6309320"/>
            <a:ext cx="8067302"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dirty="0"/>
              <a:t>ADT, androgen deprivation therapy; MACE, major cardiovascular adverse events; PSA, prostate specific antigen </a:t>
            </a:r>
            <a:endParaRPr dirty="0"/>
          </a:p>
          <a:p>
            <a:pPr marL="0" lvl="0" indent="0">
              <a:spcBef>
                <a:spcPts val="0"/>
              </a:spcBef>
            </a:pPr>
            <a:r>
              <a:rPr lang="en-GB" dirty="0"/>
              <a:t>Shore N, et al. ASCO 2020. Abstract #5602. Oral Presentation; Shore N, et al. N </a:t>
            </a:r>
            <a:r>
              <a:rPr lang="en-GB" dirty="0" err="1"/>
              <a:t>Engl</a:t>
            </a:r>
            <a:r>
              <a:rPr lang="en-GB" dirty="0"/>
              <a:t> J Med 2020. DOI: 10.1056/NEJMoa2004325</a:t>
            </a:r>
            <a:endParaRPr dirty="0"/>
          </a:p>
        </p:txBody>
      </p:sp>
      <p:sp>
        <p:nvSpPr>
          <p:cNvPr id="2" name="Rectangle: Rounded Corners 1">
            <a:extLst>
              <a:ext uri="{FF2B5EF4-FFF2-40B4-BE49-F238E27FC236}">
                <a16:creationId xmlns:a16="http://schemas.microsoft.com/office/drawing/2014/main" id="{06542807-A5F6-4958-839A-D1F802BD0DCA}"/>
              </a:ext>
            </a:extLst>
          </p:cNvPr>
          <p:cNvSpPr/>
          <p:nvPr/>
        </p:nvSpPr>
        <p:spPr>
          <a:xfrm>
            <a:off x="568892" y="4734226"/>
            <a:ext cx="7963548" cy="1270745"/>
          </a:xfrm>
          <a:prstGeom prst="roundRect">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t"/>
          <a:lstStyle/>
          <a:p>
            <a:r>
              <a:rPr lang="en-GB" b="1" dirty="0">
                <a:solidFill>
                  <a:schemeClr val="bg1"/>
                </a:solidFill>
                <a:latin typeface="Calibri" panose="020F0502020204030204" pitchFamily="34" charset="0"/>
                <a:cs typeface="Calibri" panose="020F0502020204030204" pitchFamily="34" charset="0"/>
              </a:rPr>
              <a:t>Take home messages:</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Discuss the Pro’s and con’s of treatment options with patients (</a:t>
            </a:r>
            <a:r>
              <a:rPr lang="en-GB" dirty="0" err="1">
                <a:solidFill>
                  <a:schemeClr val="bg1"/>
                </a:solidFill>
                <a:latin typeface="Calibri" panose="020F0502020204030204" pitchFamily="34" charset="0"/>
                <a:cs typeface="Calibri" panose="020F0502020204030204" pitchFamily="34" charset="0"/>
              </a:rPr>
              <a:t>inc.</a:t>
            </a:r>
            <a:r>
              <a:rPr lang="en-GB" dirty="0">
                <a:solidFill>
                  <a:schemeClr val="bg1"/>
                </a:solidFill>
                <a:latin typeface="Calibri" panose="020F0502020204030204" pitchFamily="34" charset="0"/>
                <a:cs typeface="Calibri" panose="020F0502020204030204" pitchFamily="34" charset="0"/>
              </a:rPr>
              <a:t> cost-effectiveness and adherence)</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Consider </a:t>
            </a:r>
            <a:r>
              <a:rPr lang="en-GB" dirty="0" err="1">
                <a:solidFill>
                  <a:schemeClr val="bg1"/>
                </a:solidFill>
                <a:latin typeface="Calibri" panose="020F0502020204030204" pitchFamily="34" charset="0"/>
                <a:cs typeface="Calibri" panose="020F0502020204030204" pitchFamily="34" charset="0"/>
              </a:rPr>
              <a:t>relugolix</a:t>
            </a:r>
            <a:r>
              <a:rPr lang="en-GB" dirty="0">
                <a:solidFill>
                  <a:schemeClr val="bg1"/>
                </a:solidFill>
                <a:latin typeface="Calibri" panose="020F0502020204030204" pitchFamily="34" charset="0"/>
                <a:cs typeface="Calibri" panose="020F0502020204030204" pitchFamily="34" charset="0"/>
              </a:rPr>
              <a:t> in patients with severe hypersensitivity reactions to injections and significant cardiovascular history</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Possibly use as intermittent ADT given the fast testosterone recovery</a:t>
            </a:r>
          </a:p>
          <a:p>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9"/>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Calibri"/>
              <a:buNone/>
            </a:pPr>
            <a:r>
              <a:rPr lang="en-GB"/>
              <a:t>PHASE 2 TRIAL OF LENVATINIB </a:t>
            </a:r>
            <a:br>
              <a:rPr lang="en-GB"/>
            </a:br>
            <a:r>
              <a:rPr lang="en-GB"/>
              <a:t>PLUS PEMBROLIZUMAB FOR DISEASE PROGRESSION AFTER PD-1/PD-L1 IMMUNE CHECKPOINT INHIBITOR</a:t>
            </a:r>
            <a:br>
              <a:rPr lang="en-GB"/>
            </a:br>
            <a:r>
              <a:rPr lang="en-GB"/>
              <a:t>IN </a:t>
            </a:r>
            <a:r>
              <a:rPr lang="en-GB" cap="none"/>
              <a:t>mcc</a:t>
            </a:r>
            <a:r>
              <a:rPr lang="en-GB"/>
              <a:t>RCC</a:t>
            </a:r>
            <a:br>
              <a:rPr lang="en-GB"/>
            </a:br>
            <a:br>
              <a:rPr lang="en-GB"/>
            </a:br>
            <a:r>
              <a:rPr lang="en-GB" sz="2200" cap="none"/>
              <a:t>Lee C-H, et al. </a:t>
            </a:r>
            <a:br>
              <a:rPr lang="en-GB" sz="2200" cap="none"/>
            </a:br>
            <a:r>
              <a:rPr lang="en-GB" sz="2200" cap="none"/>
              <a:t>ASCO 2020. Abstract #5008. Oral presentation</a:t>
            </a:r>
            <a:endParaRPr sz="2200"/>
          </a:p>
        </p:txBody>
      </p:sp>
      <p:sp>
        <p:nvSpPr>
          <p:cNvPr id="389" name="Google Shape;389;p9"/>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390" name="Google Shape;390;p9"/>
          <p:cNvSpPr txBox="1"/>
          <p:nvPr/>
        </p:nvSpPr>
        <p:spPr>
          <a:xfrm>
            <a:off x="539552" y="6297910"/>
            <a:ext cx="7923286" cy="31301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56172"/>
              </a:buClr>
              <a:buSzPts val="1200"/>
              <a:buFont typeface="Arial"/>
              <a:buNone/>
            </a:pPr>
            <a:r>
              <a:rPr lang="en-GB" sz="1200" b="0" i="0" dirty="0" err="1">
                <a:solidFill>
                  <a:schemeClr val="lt1"/>
                </a:solidFill>
                <a:latin typeface="Calibri"/>
                <a:ea typeface="Calibri"/>
                <a:cs typeface="Calibri"/>
                <a:sym typeface="Calibri"/>
              </a:rPr>
              <a:t>mccRCC</a:t>
            </a:r>
            <a:r>
              <a:rPr lang="en-GB" sz="1200" b="0" i="0" dirty="0">
                <a:solidFill>
                  <a:schemeClr val="lt1"/>
                </a:solidFill>
                <a:latin typeface="Calibri"/>
                <a:ea typeface="Calibri"/>
                <a:cs typeface="Calibri"/>
                <a:sym typeface="Calibri"/>
              </a:rPr>
              <a:t>, metastatic clear cell renal carcinoma</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hème Office">
  <a:themeElements>
    <a:clrScheme name="Cor2Ed - The Connects Colour Palette">
      <a:dk1>
        <a:srgbClr val="000000"/>
      </a:dk1>
      <a:lt1>
        <a:srgbClr val="FFFFFF"/>
      </a:lt1>
      <a:dk2>
        <a:srgbClr val="5D8298"/>
      </a:dk2>
      <a:lt2>
        <a:srgbClr val="EEECE1"/>
      </a:lt2>
      <a:accent1>
        <a:srgbClr val="4F4D50"/>
      </a:accent1>
      <a:accent2>
        <a:srgbClr val="C0504D"/>
      </a:accent2>
      <a:accent3>
        <a:srgbClr val="E9D0CD"/>
      </a:accent3>
      <a:accent4>
        <a:srgbClr val="F4EAE7"/>
      </a:accent4>
      <a:accent5>
        <a:srgbClr val="ECE6ED"/>
      </a:accent5>
      <a:accent6>
        <a:srgbClr val="8B878B"/>
      </a:accent6>
      <a:hlink>
        <a:srgbClr val="4F4D50"/>
      </a:hlink>
      <a:folHlink>
        <a:srgbClr val="4F4D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2422</Words>
  <Application>Microsoft Office PowerPoint</Application>
  <PresentationFormat>On-screen Show (4:3)</PresentationFormat>
  <Paragraphs>311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Merriweather Sans</vt:lpstr>
      <vt:lpstr>Calibri</vt:lpstr>
      <vt:lpstr>Arial</vt:lpstr>
      <vt:lpstr>PT Sans Narrow</vt:lpstr>
      <vt:lpstr>Thème Office</vt:lpstr>
      <vt:lpstr>PowerPoint Presentation</vt:lpstr>
      <vt:lpstr>MEETING SUMMARY ASCO 2020, VIRTUAL MEETING  Joanne Chien, MSN, RN, GNP-BC Stanford Health Care, Palo Alto, CA, USA  HIGHLIGHTS FROM GU NURSES CONNECT May 2020</vt:lpstr>
      <vt:lpstr>DISCLAIMER</vt:lpstr>
      <vt:lpstr>HERO PHASE 3 TRIAL: RESULTS COMPARING RELUGOLIX, AN ORAL GnRH RECEPTOR ANTAGONIST, VERSUS LEUPROLIDE ACETATE FOR ADVANCED PROSTATE CANCER  Shore N, et al. ASCO 2020. Abstract #5602. Oral presentation</vt:lpstr>
      <vt:lpstr>HERO STUDY: BACKGROUND</vt:lpstr>
      <vt:lpstr>HERO STUDY: RESULTS</vt:lpstr>
      <vt:lpstr>HERO STUDY: RESULTS</vt:lpstr>
      <vt:lpstr>HERO STUDY: CONCLUSIONS</vt:lpstr>
      <vt:lpstr>PHASE 2 TRIAL OF LENVATINIB  PLUS PEMBROLIZUMAB FOR DISEASE PROGRESSION AFTER PD-1/PD-L1 IMMUNE CHECKPOINT INHIBITOR IN mccRCC  Lee C-H, et al.  ASCO 2020. Abstract #5008. Oral presentation</vt:lpstr>
      <vt:lpstr>STUDY 111/KEYNOTE-146: BACKGROUND</vt:lpstr>
      <vt:lpstr>STUDY 111/KEYNOTE-146: RESULTS</vt:lpstr>
      <vt:lpstr>STUDY 111/KEYNOTE-146: CONCLUSIONS</vt:lpstr>
      <vt:lpstr>IMPACT OF AN IO EDUCATION/MONITORING PROGRAM ON PATIENTS  SELF-EFFICACY AND ADVERSE  EVENT REPORTING FROM IMMUNE CHECKPOINT INHIBITORS  Cheema PK, et al.  ASCO 2020. Abstract #2032. Poster presentation</vt:lpstr>
      <vt:lpstr>BACKGROUND</vt:lpstr>
      <vt:lpstr>RESULTS</vt:lpstr>
      <vt:lpstr>CONCLUSIONS</vt:lpstr>
      <vt:lpstr>REACH THE CONNECTS VIA  TWITTER, LINKEDIN, VIMEO &amp; EMAIL OR VISIT THE GROUP’S WEBSITE http://www.theconnects.info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 de Microsoft Office</dc:creator>
  <cp:lastModifiedBy>elaine wills</cp:lastModifiedBy>
  <cp:revision>28</cp:revision>
  <dcterms:created xsi:type="dcterms:W3CDTF">2016-10-14T09:38:18Z</dcterms:created>
  <dcterms:modified xsi:type="dcterms:W3CDTF">2020-06-02T18:04:30Z</dcterms:modified>
</cp:coreProperties>
</file>