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56" r:id="rId2"/>
    <p:sldId id="275" r:id="rId3"/>
    <p:sldId id="286" r:id="rId4"/>
    <p:sldId id="287" r:id="rId5"/>
    <p:sldId id="279" r:id="rId6"/>
    <p:sldId id="288" r:id="rId7"/>
    <p:sldId id="277" r:id="rId8"/>
    <p:sldId id="289" r:id="rId9"/>
    <p:sldId id="290" r:id="rId10"/>
    <p:sldId id="291" r:id="rId11"/>
    <p:sldId id="292" r:id="rId12"/>
    <p:sldId id="278" r:id="rId13"/>
    <p:sldId id="280" r:id="rId14"/>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65" userDrawn="1">
          <p15:clr>
            <a:srgbClr val="A4A3A4"/>
          </p15:clr>
        </p15:guide>
        <p15:guide id="2" pos="6092" userDrawn="1">
          <p15:clr>
            <a:srgbClr val="A4A3A4"/>
          </p15:clr>
        </p15:guide>
        <p15:guide id="3" pos="513" userDrawn="1">
          <p15:clr>
            <a:srgbClr val="A4A3A4"/>
          </p15:clr>
        </p15:guide>
        <p15:guide id="4" orient="horz" pos="212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298"/>
    <a:srgbClr val="E7F5E9"/>
    <a:srgbClr val="505050"/>
    <a:srgbClr val="F5EAE8"/>
    <a:srgbClr val="EAD1CE"/>
    <a:srgbClr val="CBEBD0"/>
    <a:srgbClr val="2E7B8E"/>
    <a:srgbClr val="FFA402"/>
    <a:srgbClr val="03C750"/>
    <a:srgbClr val="C757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887" autoAdjust="0"/>
    <p:restoredTop sz="96754" autoAdjust="0"/>
  </p:normalViewPr>
  <p:slideViewPr>
    <p:cSldViewPr snapToGrid="0" snapToObjects="1">
      <p:cViewPr varScale="1">
        <p:scale>
          <a:sx n="120" d="100"/>
          <a:sy n="120" d="100"/>
        </p:scale>
        <p:origin x="374" y="29"/>
      </p:cViewPr>
      <p:guideLst>
        <p:guide orient="horz" pos="3665"/>
        <p:guide pos="6092"/>
        <p:guide pos="513"/>
        <p:guide orient="horz" pos="212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80" d="100"/>
          <a:sy n="80" d="100"/>
        </p:scale>
        <p:origin x="391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12/16/2020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12/16/2020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1</a:t>
            </a:fld>
            <a:endParaRPr lang="fr-FR"/>
          </a:p>
        </p:txBody>
      </p:sp>
    </p:spTree>
    <p:extLst>
      <p:ext uri="{BB962C8B-B14F-4D97-AF65-F5344CB8AC3E}">
        <p14:creationId xmlns:p14="http://schemas.microsoft.com/office/powerpoint/2010/main" val="2534270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7</a:t>
            </a:fld>
            <a:endParaRPr lang="fr-FR"/>
          </a:p>
        </p:txBody>
      </p:sp>
    </p:spTree>
    <p:extLst>
      <p:ext uri="{BB962C8B-B14F-4D97-AF65-F5344CB8AC3E}">
        <p14:creationId xmlns:p14="http://schemas.microsoft.com/office/powerpoint/2010/main" val="743423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12</a:t>
            </a:fld>
            <a:endParaRPr lang="fr-FR"/>
          </a:p>
        </p:txBody>
      </p:sp>
    </p:spTree>
    <p:extLst>
      <p:ext uri="{BB962C8B-B14F-4D97-AF65-F5344CB8AC3E}">
        <p14:creationId xmlns:p14="http://schemas.microsoft.com/office/powerpoint/2010/main" val="119213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1083A3-2B74-3A42-BFF3-6D6CB60F7FB5}"/>
              </a:ext>
            </a:extLst>
          </p:cNvPr>
          <p:cNvPicPr>
            <a:picLocks noChangeAspect="1"/>
          </p:cNvPicPr>
          <p:nvPr userDrawn="1"/>
        </p:nvPicPr>
        <p:blipFill>
          <a:blip r:embed="rId2"/>
          <a:stretch>
            <a:fillRect/>
          </a:stretch>
        </p:blipFill>
        <p:spPr>
          <a:xfrm>
            <a:off x="2996933" y="2365561"/>
            <a:ext cx="6293064" cy="2179950"/>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3B47DB74-212D-5541-AC00-976E544E69F3}"/>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96FD9B80-D146-1044-B338-AD9EF87ACAC9}"/>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3" name="Content Placeholder 5">
            <a:extLst>
              <a:ext uri="{FF2B5EF4-FFF2-40B4-BE49-F238E27FC236}">
                <a16:creationId xmlns:a16="http://schemas.microsoft.com/office/drawing/2014/main" id="{8A7C5AF8-98A0-B048-A4E8-0123416983D3}"/>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95492E46-D8E6-EE44-8A18-13C113372587}"/>
              </a:ext>
            </a:extLst>
          </p:cNvPr>
          <p:cNvSpPr txBox="1">
            <a:spLocks/>
          </p:cNvSpPr>
          <p:nvPr userDrawn="1"/>
        </p:nvSpPr>
        <p:spPr>
          <a:xfrm>
            <a:off x="323528" y="4587992"/>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1" noProof="0" dirty="0" err="1">
                <a:solidFill>
                  <a:schemeClr val="accent1"/>
                </a:solidFill>
                <a:latin typeface="Calibri" charset="0"/>
                <a:ea typeface="Calibri" charset="0"/>
                <a:cs typeface="Calibri" charset="0"/>
              </a:rPr>
              <a:t>Dr.</a:t>
            </a:r>
            <a:r>
              <a:rPr lang="en-GB" sz="1800" b="1" noProof="0" dirty="0">
                <a:solidFill>
                  <a:schemeClr val="accent1"/>
                </a:solidFill>
                <a:latin typeface="Calibri" charset="0"/>
                <a:ea typeface="Calibri" charset="0"/>
                <a:cs typeface="Calibri" charset="0"/>
              </a:rPr>
              <a:t> Antoine Lacombe </a:t>
            </a:r>
            <a:r>
              <a:rPr lang="en-GB" sz="1400" b="1" noProof="0" dirty="0">
                <a:solidFill>
                  <a:schemeClr val="accent1"/>
                </a:solidFill>
                <a:latin typeface="Calibri" charset="0"/>
                <a:ea typeface="Calibri" charset="0"/>
                <a:cs typeface="Calibri" charset="0"/>
              </a:rPr>
              <a:t>Pharm D, MBA</a:t>
            </a:r>
            <a:endParaRPr kumimoji="0" lang="en-GB" sz="14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12" name="Titre 1">
            <a:extLst>
              <a:ext uri="{FF2B5EF4-FFF2-40B4-BE49-F238E27FC236}">
                <a16:creationId xmlns:a16="http://schemas.microsoft.com/office/drawing/2014/main" id="{EAE98A40-CACB-1346-A9E0-742A11F320C7}"/>
              </a:ext>
            </a:extLst>
          </p:cNvPr>
          <p:cNvSpPr txBox="1">
            <a:spLocks/>
          </p:cNvSpPr>
          <p:nvPr userDrawn="1"/>
        </p:nvSpPr>
        <p:spPr>
          <a:xfrm>
            <a:off x="787828" y="499767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+41 79 529 42 79</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14" name="Titre 1">
            <a:extLst>
              <a:ext uri="{FF2B5EF4-FFF2-40B4-BE49-F238E27FC236}">
                <a16:creationId xmlns:a16="http://schemas.microsoft.com/office/drawing/2014/main" id="{11D1648E-1A8A-0D43-8E9D-91FBC957F070}"/>
              </a:ext>
            </a:extLst>
          </p:cNvPr>
          <p:cNvSpPr txBox="1">
            <a:spLocks/>
          </p:cNvSpPr>
          <p:nvPr userDrawn="1"/>
        </p:nvSpPr>
        <p:spPr>
          <a:xfrm>
            <a:off x="787828" y="5440904"/>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antoine.lacombe@cor2ed.com</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18" name="Titre 1">
            <a:extLst>
              <a:ext uri="{FF2B5EF4-FFF2-40B4-BE49-F238E27FC236}">
                <a16:creationId xmlns:a16="http://schemas.microsoft.com/office/drawing/2014/main" id="{7A337419-42CE-244E-80A0-1BC2FB832F4F}"/>
              </a:ext>
            </a:extLst>
          </p:cNvPr>
          <p:cNvSpPr txBox="1">
            <a:spLocks/>
          </p:cNvSpPr>
          <p:nvPr userDrawn="1"/>
        </p:nvSpPr>
        <p:spPr>
          <a:xfrm>
            <a:off x="348739" y="175850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GI NURSES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Calibri" charset="0"/>
                <a:ea typeface="Calibri" charset="0"/>
                <a:cs typeface="Calibri" charset="0"/>
              </a:rPr>
              <a:t>Bodenackerstrasse</a:t>
            </a: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sp>
        <p:nvSpPr>
          <p:cNvPr id="19" name="Titre 1">
            <a:extLst>
              <a:ext uri="{FF2B5EF4-FFF2-40B4-BE49-F238E27FC236}">
                <a16:creationId xmlns:a16="http://schemas.microsoft.com/office/drawing/2014/main" id="{370BE3AE-CB05-DE49-9E69-9747D702A490}"/>
              </a:ext>
            </a:extLst>
          </p:cNvPr>
          <p:cNvSpPr txBox="1">
            <a:spLocks/>
          </p:cNvSpPr>
          <p:nvPr userDrawn="1"/>
        </p:nvSpPr>
        <p:spPr>
          <a:xfrm>
            <a:off x="5087888" y="6322958"/>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20" name="Titre 1">
            <a:extLst>
              <a:ext uri="{FF2B5EF4-FFF2-40B4-BE49-F238E27FC236}">
                <a16:creationId xmlns:a16="http://schemas.microsoft.com/office/drawing/2014/main" id="{B8ED188B-5FA9-5940-8A9A-C829B6FBB24E}"/>
              </a:ext>
            </a:extLst>
          </p:cNvPr>
          <p:cNvSpPr txBox="1">
            <a:spLocks/>
          </p:cNvSpPr>
          <p:nvPr userDrawn="1"/>
        </p:nvSpPr>
        <p:spPr>
          <a:xfrm>
            <a:off x="323528" y="2942991"/>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1" noProof="0" dirty="0" err="1">
                <a:solidFill>
                  <a:schemeClr val="accent1"/>
                </a:solidFill>
                <a:latin typeface="Calibri" charset="0"/>
                <a:ea typeface="Calibri" charset="0"/>
                <a:cs typeface="Calibri" charset="0"/>
              </a:rPr>
              <a:t>Dr.</a:t>
            </a:r>
            <a:r>
              <a:rPr lang="en-GB" sz="1800" b="1" noProof="0" dirty="0">
                <a:solidFill>
                  <a:schemeClr val="accent1"/>
                </a:solidFill>
                <a:latin typeface="Calibri" charset="0"/>
                <a:ea typeface="Calibri" charset="0"/>
                <a:cs typeface="Calibri" charset="0"/>
              </a:rPr>
              <a:t> </a:t>
            </a:r>
            <a:r>
              <a:rPr lang="en-GB" sz="1800" b="1" noProof="0" dirty="0" err="1">
                <a:solidFill>
                  <a:schemeClr val="accent1"/>
                </a:solidFill>
                <a:latin typeface="Calibri" charset="0"/>
                <a:ea typeface="Calibri" charset="0"/>
                <a:cs typeface="Calibri" charset="0"/>
              </a:rPr>
              <a:t>Froukje</a:t>
            </a:r>
            <a:r>
              <a:rPr lang="en-GB" sz="1800" b="1" noProof="0" dirty="0">
                <a:solidFill>
                  <a:schemeClr val="accent1"/>
                </a:solidFill>
                <a:latin typeface="Calibri" charset="0"/>
                <a:ea typeface="Calibri" charset="0"/>
                <a:cs typeface="Calibri" charset="0"/>
              </a:rPr>
              <a:t> </a:t>
            </a:r>
            <a:r>
              <a:rPr lang="en-GB" sz="1800" b="1" noProof="0" dirty="0" err="1">
                <a:solidFill>
                  <a:schemeClr val="accent1"/>
                </a:solidFill>
                <a:latin typeface="Calibri" charset="0"/>
                <a:ea typeface="Calibri" charset="0"/>
                <a:cs typeface="Calibri" charset="0"/>
              </a:rPr>
              <a:t>Sosef</a:t>
            </a:r>
            <a:r>
              <a:rPr lang="en-GB" sz="1800" b="1" noProof="0" dirty="0">
                <a:solidFill>
                  <a:schemeClr val="accent1"/>
                </a:solidFill>
                <a:latin typeface="Calibri" charset="0"/>
                <a:ea typeface="Calibri" charset="0"/>
                <a:cs typeface="Calibri" charset="0"/>
              </a:rPr>
              <a:t> </a:t>
            </a:r>
            <a:r>
              <a:rPr lang="en-GB" sz="1400" b="1" noProof="0" dirty="0">
                <a:solidFill>
                  <a:schemeClr val="accent1"/>
                </a:solidFill>
                <a:latin typeface="Calibri" charset="0"/>
                <a:ea typeface="Calibri" charset="0"/>
                <a:cs typeface="Calibri" charset="0"/>
              </a:rPr>
              <a:t>MD</a:t>
            </a:r>
            <a:endParaRPr kumimoji="0" lang="en-GB" sz="14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21" name="Titre 1">
            <a:extLst>
              <a:ext uri="{FF2B5EF4-FFF2-40B4-BE49-F238E27FC236}">
                <a16:creationId xmlns:a16="http://schemas.microsoft.com/office/drawing/2014/main" id="{AEFDA82C-B0C0-A943-826E-1969E485C8A0}"/>
              </a:ext>
            </a:extLst>
          </p:cNvPr>
          <p:cNvSpPr txBox="1">
            <a:spLocks/>
          </p:cNvSpPr>
          <p:nvPr userDrawn="1"/>
        </p:nvSpPr>
        <p:spPr>
          <a:xfrm>
            <a:off x="787828" y="335267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+31 6 2324 3636</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22" name="Titre 1">
            <a:extLst>
              <a:ext uri="{FF2B5EF4-FFF2-40B4-BE49-F238E27FC236}">
                <a16:creationId xmlns:a16="http://schemas.microsoft.com/office/drawing/2014/main" id="{378674F8-DFA6-BF4F-A74E-77BCBA42D9AD}"/>
              </a:ext>
            </a:extLst>
          </p:cNvPr>
          <p:cNvSpPr txBox="1">
            <a:spLocks/>
          </p:cNvSpPr>
          <p:nvPr userDrawn="1"/>
        </p:nvSpPr>
        <p:spPr>
          <a:xfrm>
            <a:off x="787828" y="379590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froukje.sosef@cor2ed.com</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24" name="Group 23">
            <a:extLst>
              <a:ext uri="{FF2B5EF4-FFF2-40B4-BE49-F238E27FC236}">
                <a16:creationId xmlns:a16="http://schemas.microsoft.com/office/drawing/2014/main" id="{04390A62-EBAE-F841-A623-0C94E1A8C72A}"/>
              </a:ext>
            </a:extLst>
          </p:cNvPr>
          <p:cNvGrpSpPr/>
          <p:nvPr userDrawn="1"/>
        </p:nvGrpSpPr>
        <p:grpSpPr>
          <a:xfrm>
            <a:off x="418902" y="3378306"/>
            <a:ext cx="356400" cy="356400"/>
            <a:chOff x="761970" y="3386221"/>
            <a:chExt cx="356400" cy="356400"/>
          </a:xfrm>
        </p:grpSpPr>
        <p:sp>
          <p:nvSpPr>
            <p:cNvPr id="25" name="Oval 24">
              <a:extLst>
                <a:ext uri="{FF2B5EF4-FFF2-40B4-BE49-F238E27FC236}">
                  <a16:creationId xmlns:a16="http://schemas.microsoft.com/office/drawing/2014/main" id="{A032EEAA-3C7A-3344-87F5-CE5CBB6CB8D7}"/>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Graphic 25" descr="Speaker Phone">
              <a:extLst>
                <a:ext uri="{FF2B5EF4-FFF2-40B4-BE49-F238E27FC236}">
                  <a16:creationId xmlns:a16="http://schemas.microsoft.com/office/drawing/2014/main" id="{A75E2A31-5C19-2D4F-BD72-570978A09E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grpSp>
        <p:nvGrpSpPr>
          <p:cNvPr id="27" name="Group 26">
            <a:extLst>
              <a:ext uri="{FF2B5EF4-FFF2-40B4-BE49-F238E27FC236}">
                <a16:creationId xmlns:a16="http://schemas.microsoft.com/office/drawing/2014/main" id="{75E52B73-88A0-A343-8EE8-2D11DC4C01E8}"/>
              </a:ext>
            </a:extLst>
          </p:cNvPr>
          <p:cNvGrpSpPr/>
          <p:nvPr userDrawn="1"/>
        </p:nvGrpSpPr>
        <p:grpSpPr>
          <a:xfrm>
            <a:off x="417732" y="3810727"/>
            <a:ext cx="356400" cy="356400"/>
            <a:chOff x="417732" y="3810727"/>
            <a:chExt cx="356400" cy="356400"/>
          </a:xfrm>
        </p:grpSpPr>
        <p:sp>
          <p:nvSpPr>
            <p:cNvPr id="28" name="Oval 27">
              <a:extLst>
                <a:ext uri="{FF2B5EF4-FFF2-40B4-BE49-F238E27FC236}">
                  <a16:creationId xmlns:a16="http://schemas.microsoft.com/office/drawing/2014/main" id="{D2B842AB-C66E-7C43-A1C4-FC4A89E066A7}"/>
                </a:ext>
              </a:extLst>
            </p:cNvPr>
            <p:cNvSpPr/>
            <p:nvPr userDrawn="1"/>
          </p:nvSpPr>
          <p:spPr>
            <a:xfrm>
              <a:off x="417732" y="3810727"/>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Graphic 28" descr="Envelope">
              <a:extLst>
                <a:ext uri="{FF2B5EF4-FFF2-40B4-BE49-F238E27FC236}">
                  <a16:creationId xmlns:a16="http://schemas.microsoft.com/office/drawing/2014/main" id="{50B8C3AC-2691-1C44-B8F3-60C60995FA9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066" y="3867430"/>
              <a:ext cx="239704" cy="239704"/>
            </a:xfrm>
            <a:prstGeom prst="rect">
              <a:avLst/>
            </a:prstGeom>
          </p:spPr>
        </p:pic>
      </p:grpSp>
      <p:grpSp>
        <p:nvGrpSpPr>
          <p:cNvPr id="30" name="Group 29">
            <a:extLst>
              <a:ext uri="{FF2B5EF4-FFF2-40B4-BE49-F238E27FC236}">
                <a16:creationId xmlns:a16="http://schemas.microsoft.com/office/drawing/2014/main" id="{D1110BDB-96F0-074C-8939-16A22E48F7A1}"/>
              </a:ext>
            </a:extLst>
          </p:cNvPr>
          <p:cNvGrpSpPr/>
          <p:nvPr userDrawn="1"/>
        </p:nvGrpSpPr>
        <p:grpSpPr>
          <a:xfrm>
            <a:off x="423995" y="5024095"/>
            <a:ext cx="356400" cy="356400"/>
            <a:chOff x="761970" y="3386221"/>
            <a:chExt cx="356400" cy="356400"/>
          </a:xfrm>
        </p:grpSpPr>
        <p:sp>
          <p:nvSpPr>
            <p:cNvPr id="31" name="Oval 30">
              <a:extLst>
                <a:ext uri="{FF2B5EF4-FFF2-40B4-BE49-F238E27FC236}">
                  <a16:creationId xmlns:a16="http://schemas.microsoft.com/office/drawing/2014/main" id="{F895C776-444C-EB47-9279-F688666FB73E}"/>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Graphic 31" descr="Speaker Phone">
              <a:extLst>
                <a:ext uri="{FF2B5EF4-FFF2-40B4-BE49-F238E27FC236}">
                  <a16:creationId xmlns:a16="http://schemas.microsoft.com/office/drawing/2014/main" id="{0168DFDC-C88B-774A-BAA1-C9188EEF7D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grpSp>
        <p:nvGrpSpPr>
          <p:cNvPr id="33" name="Group 32">
            <a:extLst>
              <a:ext uri="{FF2B5EF4-FFF2-40B4-BE49-F238E27FC236}">
                <a16:creationId xmlns:a16="http://schemas.microsoft.com/office/drawing/2014/main" id="{7C084058-E9C1-7B4C-9FEF-B8A5D55D5139}"/>
              </a:ext>
            </a:extLst>
          </p:cNvPr>
          <p:cNvGrpSpPr/>
          <p:nvPr userDrawn="1"/>
        </p:nvGrpSpPr>
        <p:grpSpPr>
          <a:xfrm>
            <a:off x="422825" y="5456516"/>
            <a:ext cx="356400" cy="356400"/>
            <a:chOff x="422825" y="5456516"/>
            <a:chExt cx="356400" cy="356400"/>
          </a:xfrm>
        </p:grpSpPr>
        <p:sp>
          <p:nvSpPr>
            <p:cNvPr id="34" name="Oval 33">
              <a:extLst>
                <a:ext uri="{FF2B5EF4-FFF2-40B4-BE49-F238E27FC236}">
                  <a16:creationId xmlns:a16="http://schemas.microsoft.com/office/drawing/2014/main" id="{5072D9CE-8BF6-AC47-B2BB-042AE9779331}"/>
                </a:ext>
              </a:extLst>
            </p:cNvPr>
            <p:cNvSpPr/>
            <p:nvPr userDrawn="1"/>
          </p:nvSpPr>
          <p:spPr>
            <a:xfrm>
              <a:off x="422825" y="5456516"/>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Graphic 34" descr="Envelope">
              <a:extLst>
                <a:ext uri="{FF2B5EF4-FFF2-40B4-BE49-F238E27FC236}">
                  <a16:creationId xmlns:a16="http://schemas.microsoft.com/office/drawing/2014/main" id="{B5C40147-8532-A546-810E-0530BA7840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2343" y="5512255"/>
              <a:ext cx="239704" cy="239704"/>
            </a:xfrm>
            <a:prstGeom prst="rect">
              <a:avLst/>
            </a:prstGeom>
          </p:spPr>
        </p:pic>
      </p:grpSp>
      <p:pic>
        <p:nvPicPr>
          <p:cNvPr id="5" name="Picture 4">
            <a:extLst>
              <a:ext uri="{FF2B5EF4-FFF2-40B4-BE49-F238E27FC236}">
                <a16:creationId xmlns:a16="http://schemas.microsoft.com/office/drawing/2014/main" id="{3F09A057-78E0-974E-9430-2DB6310F7A95}"/>
              </a:ext>
            </a:extLst>
          </p:cNvPr>
          <p:cNvPicPr>
            <a:picLocks noChangeAspect="1"/>
          </p:cNvPicPr>
          <p:nvPr userDrawn="1"/>
        </p:nvPicPr>
        <p:blipFill>
          <a:blip r:embed="rId6"/>
          <a:stretch>
            <a:fillRect/>
          </a:stretch>
        </p:blipFill>
        <p:spPr>
          <a:xfrm>
            <a:off x="452674" y="701009"/>
            <a:ext cx="2351997" cy="814744"/>
          </a:xfrm>
          <a:prstGeom prst="rect">
            <a:avLst/>
          </a:prstGeom>
        </p:spPr>
      </p:pic>
      <p:pic>
        <p:nvPicPr>
          <p:cNvPr id="36" name="Picture 35" descr="A picture containing flower&#10;&#10;Description automatically generated">
            <a:extLst>
              <a:ext uri="{FF2B5EF4-FFF2-40B4-BE49-F238E27FC236}">
                <a16:creationId xmlns:a16="http://schemas.microsoft.com/office/drawing/2014/main" id="{7EBEFBDD-2255-7147-9D17-3D263512FA9A}"/>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930726" y="-1"/>
            <a:ext cx="7261274" cy="6858001"/>
          </a:xfrm>
          <a:prstGeom prst="rect">
            <a:avLst/>
          </a:prstGeom>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F37066-C5E0-4442-9CDD-7BA811B88271}"/>
              </a:ext>
            </a:extLst>
          </p:cNvPr>
          <p:cNvSpPr>
            <a:spLocks noGrp="1"/>
          </p:cNvSpPr>
          <p:nvPr>
            <p:ph type="dt" sz="half" idx="10"/>
          </p:nvPr>
        </p:nvSpPr>
        <p:spPr/>
        <p:txBody>
          <a:bodyPr/>
          <a:lstStyle>
            <a:lvl1pPr>
              <a:defRPr/>
            </a:lvl1pPr>
          </a:lstStyle>
          <a:p>
            <a:pPr>
              <a:defRPr/>
            </a:pPr>
            <a:fld id="{6ACA12D6-852F-45EB-A8BA-C6DDAA4B4349}" type="datetimeFigureOut">
              <a:rPr lang="en-GB"/>
              <a:pPr>
                <a:defRPr/>
              </a:pPr>
              <a:t>16/12/2020</a:t>
            </a:fld>
            <a:endParaRPr lang="en-GB"/>
          </a:p>
        </p:txBody>
      </p:sp>
      <p:sp>
        <p:nvSpPr>
          <p:cNvPr id="5" name="Footer Placeholder 4">
            <a:extLst>
              <a:ext uri="{FF2B5EF4-FFF2-40B4-BE49-F238E27FC236}">
                <a16:creationId xmlns:a16="http://schemas.microsoft.com/office/drawing/2014/main" id="{CDF13F34-1CDC-459F-BE9F-678EAADB876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D6E4C00-6D50-419A-9D24-103EC468A56D}"/>
              </a:ext>
            </a:extLst>
          </p:cNvPr>
          <p:cNvSpPr>
            <a:spLocks noGrp="1"/>
          </p:cNvSpPr>
          <p:nvPr>
            <p:ph type="sldNum" sz="quarter" idx="12"/>
          </p:nvPr>
        </p:nvSpPr>
        <p:spPr/>
        <p:txBody>
          <a:bodyPr/>
          <a:lstStyle>
            <a:lvl1pPr>
              <a:defRPr/>
            </a:lvl1pPr>
          </a:lstStyle>
          <a:p>
            <a:fld id="{89CB20C4-0C0B-45A2-A36D-EEB431F34E71}" type="slidenum">
              <a:rPr lang="en-GB" altLang="en-US"/>
              <a:pPr/>
              <a:t>‹#›</a:t>
            </a:fld>
            <a:endParaRPr lang="en-GB" altLang="en-US"/>
          </a:p>
        </p:txBody>
      </p:sp>
    </p:spTree>
    <p:extLst>
      <p:ext uri="{BB962C8B-B14F-4D97-AF65-F5344CB8AC3E}">
        <p14:creationId xmlns:p14="http://schemas.microsoft.com/office/powerpoint/2010/main" val="1977597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bg>
      <p:bgPr>
        <a:solidFill>
          <a:schemeClr val="bg1">
            <a:alpha val="1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621576-FC4D-A34D-A0B8-715C025E2800}"/>
              </a:ext>
            </a:extLst>
          </p:cNvPr>
          <p:cNvSpPr/>
          <p:nvPr userDrawn="1"/>
        </p:nvSpPr>
        <p:spPr>
          <a:xfrm>
            <a:off x="0" y="0"/>
            <a:ext cx="12191999" cy="6858000"/>
          </a:xfrm>
          <a:prstGeom prst="rect">
            <a:avLst/>
          </a:prstGeom>
          <a:solidFill>
            <a:schemeClr val="accent1">
              <a:lumMod val="20000"/>
              <a:lumOff val="80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CF3A22D-44C7-F041-B943-C7F88AB144B1}"/>
              </a:ext>
            </a:extLst>
          </p:cNvPr>
          <p:cNvPicPr>
            <a:picLocks noChangeAspect="1"/>
          </p:cNvPicPr>
          <p:nvPr userDrawn="1"/>
        </p:nvPicPr>
        <p:blipFill>
          <a:blip r:embed="rId2">
            <a:alphaModFix amt="15000"/>
          </a:blip>
          <a:stretch>
            <a:fillRect/>
          </a:stretch>
        </p:blipFill>
        <p:spPr>
          <a:xfrm>
            <a:off x="3291381" y="1031129"/>
            <a:ext cx="5609238" cy="4806256"/>
          </a:xfrm>
          <a:prstGeom prst="rect">
            <a:avLst/>
          </a:prstGeom>
          <a:noFill/>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5"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3CCE1E-9BC4-EB46-861E-0D00CC3085E5}"/>
              </a:ext>
            </a:extLst>
          </p:cNvPr>
          <p:cNvSpPr/>
          <p:nvPr userDrawn="1"/>
        </p:nvSpPr>
        <p:spPr>
          <a:xfrm>
            <a:off x="0" y="0"/>
            <a:ext cx="12191999" cy="6858000"/>
          </a:xfrm>
          <a:prstGeom prst="rect">
            <a:avLst/>
          </a:prstGeom>
          <a:solidFill>
            <a:schemeClr val="accent1">
              <a:lumMod val="20000"/>
              <a:lumOff val="80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DB144FD-242E-D141-96E9-91ABE24BC706}"/>
              </a:ext>
            </a:extLst>
          </p:cNvPr>
          <p:cNvPicPr>
            <a:picLocks noChangeAspect="1"/>
          </p:cNvPicPr>
          <p:nvPr userDrawn="1"/>
        </p:nvPicPr>
        <p:blipFill>
          <a:blip r:embed="rId2">
            <a:alphaModFix amt="15000"/>
          </a:blip>
          <a:stretch>
            <a:fillRect/>
          </a:stretch>
        </p:blipFill>
        <p:spPr>
          <a:xfrm>
            <a:off x="3291381" y="1031129"/>
            <a:ext cx="5609238" cy="4806256"/>
          </a:xfrm>
          <a:prstGeom prst="rect">
            <a:avLst/>
          </a:prstGeom>
          <a:noFill/>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mj-lt"/>
              </a:defRPr>
            </a:lvl1pPr>
          </a:lstStyle>
          <a:p>
            <a:endParaRPr lang="en-GB" dirty="0"/>
          </a:p>
        </p:txBody>
      </p:sp>
      <p:sp>
        <p:nvSpPr>
          <p:cNvPr id="7"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id="{58823E33-A8A5-6D44-A677-BCC2C15CE83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483783C9-4323-6747-8FD8-E56C757F4905}"/>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47C00BCC-CDB0-1747-9839-2B0BC92369C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id="{638D6C52-376B-EC4D-A102-C2D5ACBD778F}"/>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pic>
        <p:nvPicPr>
          <p:cNvPr id="6" name="Picture 5">
            <a:extLst>
              <a:ext uri="{FF2B5EF4-FFF2-40B4-BE49-F238E27FC236}">
                <a16:creationId xmlns:a16="http://schemas.microsoft.com/office/drawing/2014/main" id="{65EA2979-EBF7-DD49-A3DF-39B0B7C95B93}"/>
              </a:ext>
            </a:extLst>
          </p:cNvPr>
          <p:cNvPicPr>
            <a:picLocks noChangeAspect="1"/>
          </p:cNvPicPr>
          <p:nvPr userDrawn="1"/>
        </p:nvPicPr>
        <p:blipFill>
          <a:blip r:embed="rId16"/>
          <a:stretch>
            <a:fillRect/>
          </a:stretch>
        </p:blipFill>
        <p:spPr>
          <a:xfrm>
            <a:off x="10082208" y="349251"/>
            <a:ext cx="1617667" cy="56036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 id="2147483680" r:id="rId14"/>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93" userDrawn="1">
          <p15:clr>
            <a:srgbClr val="F26B43"/>
          </p15:clr>
        </p15:guide>
        <p15:guide id="3" pos="7287" userDrawn="1">
          <p15:clr>
            <a:srgbClr val="F26B43"/>
          </p15:clr>
        </p15:guide>
        <p15:guide id="4" orient="horz" pos="21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https://vimeo.com/channels/nursesconnect" TargetMode="External"/><Relationship Id="rId3" Type="http://schemas.openxmlformats.org/officeDocument/2006/relationships/hyperlink" Target="https://twitter.com/gunursesconnect" TargetMode="External"/><Relationship Id="rId7" Type="http://schemas.openxmlformats.org/officeDocument/2006/relationships/hyperlink" Target="https://gunursesconnect.info/" TargetMode="External"/><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vimeo.com/channels/gunursesconnect" TargetMode="External"/><Relationship Id="rId11" Type="http://schemas.openxmlformats.org/officeDocument/2006/relationships/hyperlink" Target="https://twitter.com/nursesconnect" TargetMode="External"/><Relationship Id="rId5" Type="http://schemas.openxmlformats.org/officeDocument/2006/relationships/hyperlink" Target="mailto:sam.brightwell@cor2ed.com" TargetMode="External"/><Relationship Id="rId10" Type="http://schemas.openxmlformats.org/officeDocument/2006/relationships/image" Target="../media/image11.png"/><Relationship Id="rId4" Type="http://schemas.openxmlformats.org/officeDocument/2006/relationships/hyperlink" Target="https://www.linkedin.com/company/gu-nurses-connect" TargetMode="External"/><Relationship Id="rId9" Type="http://schemas.openxmlformats.org/officeDocument/2006/relationships/hyperlink" Target="https://www.linkedin.com/company/40845750" TargetMode="External"/><Relationship Id="rId1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261BEF1-EE83-4F12-BB15-83866B4CAE5A}"/>
              </a:ext>
            </a:extLst>
          </p:cNvPr>
          <p:cNvSpPr txBox="1"/>
          <p:nvPr/>
        </p:nvSpPr>
        <p:spPr>
          <a:xfrm>
            <a:off x="8258844" y="3463658"/>
            <a:ext cx="3130550" cy="1200329"/>
          </a:xfrm>
          <a:prstGeom prst="rect">
            <a:avLst/>
          </a:prstGeom>
          <a:solidFill>
            <a:schemeClr val="accent5"/>
          </a:solidFill>
          <a:ln w="25400">
            <a:solidFill>
              <a:schemeClr val="accent1"/>
            </a:solidFill>
          </a:ln>
        </p:spPr>
        <p:txBody>
          <a:bodyPr lIns="108000">
            <a:spAutoFit/>
          </a:bodyPr>
          <a:lstStyle/>
          <a:p>
            <a:pPr fontAlgn="auto">
              <a:spcBef>
                <a:spcPts val="0"/>
              </a:spcBef>
              <a:spcAft>
                <a:spcPts val="0"/>
              </a:spcAft>
              <a:defRPr/>
            </a:pPr>
            <a:r>
              <a:rPr lang="en-GB" sz="1200" b="1" dirty="0">
                <a:latin typeface="+mn-lt"/>
                <a:cs typeface="+mn-cs"/>
              </a:rPr>
              <a:t>Anaemia – </a:t>
            </a:r>
            <a:r>
              <a:rPr lang="en-GB" sz="1200" dirty="0">
                <a:latin typeface="+mn-lt"/>
                <a:cs typeface="+mn-cs"/>
              </a:rPr>
              <a:t>low grade is common in patients on ADT</a:t>
            </a:r>
            <a:r>
              <a:rPr lang="en-GB" sz="1200" baseline="30000" dirty="0">
                <a:latin typeface="+mn-lt"/>
                <a:cs typeface="+mn-cs"/>
              </a:rPr>
              <a:t>5</a:t>
            </a:r>
            <a:r>
              <a:rPr lang="en-GB" sz="1200" dirty="0">
                <a:latin typeface="+mn-lt"/>
                <a:cs typeface="+mn-cs"/>
              </a:rPr>
              <a:t>, increased risk when on chemo</a:t>
            </a:r>
            <a:r>
              <a:rPr lang="en-GB" sz="1200" baseline="30000" dirty="0">
                <a:latin typeface="+mn-lt"/>
                <a:cs typeface="+mn-cs"/>
              </a:rPr>
              <a:t>6</a:t>
            </a:r>
          </a:p>
          <a:p>
            <a:pPr fontAlgn="auto">
              <a:spcBef>
                <a:spcPts val="0"/>
              </a:spcBef>
              <a:spcAft>
                <a:spcPts val="0"/>
              </a:spcAft>
              <a:defRPr/>
            </a:pPr>
            <a:r>
              <a:rPr lang="en-GB" sz="1200" b="1" dirty="0">
                <a:latin typeface="+mn-lt"/>
                <a:cs typeface="+mn-cs"/>
              </a:rPr>
              <a:t>Signs – </a:t>
            </a:r>
            <a:r>
              <a:rPr lang="en-GB" sz="1200" dirty="0">
                <a:latin typeface="+mn-lt"/>
                <a:cs typeface="+mn-cs"/>
              </a:rPr>
              <a:t>Fatigue/SOB/pale </a:t>
            </a:r>
          </a:p>
          <a:p>
            <a:pPr fontAlgn="auto">
              <a:spcBef>
                <a:spcPts val="0"/>
              </a:spcBef>
              <a:spcAft>
                <a:spcPts val="0"/>
              </a:spcAft>
              <a:defRPr/>
            </a:pPr>
            <a:r>
              <a:rPr lang="en-GB" sz="1200" b="1" dirty="0">
                <a:latin typeface="+mn-lt"/>
                <a:cs typeface="+mn-cs"/>
              </a:rPr>
              <a:t>Check FBC</a:t>
            </a:r>
          </a:p>
          <a:p>
            <a:pPr fontAlgn="auto">
              <a:spcBef>
                <a:spcPts val="0"/>
              </a:spcBef>
              <a:spcAft>
                <a:spcPts val="0"/>
              </a:spcAft>
              <a:defRPr/>
            </a:pPr>
            <a:r>
              <a:rPr lang="en-GB" sz="1200" b="1" dirty="0">
                <a:latin typeface="+mn-lt"/>
                <a:cs typeface="+mn-cs"/>
              </a:rPr>
              <a:t>Transfusion – </a:t>
            </a:r>
            <a:r>
              <a:rPr lang="en-GB" sz="1200" dirty="0">
                <a:latin typeface="+mn-lt"/>
                <a:cs typeface="+mn-cs"/>
              </a:rPr>
              <a:t>local guidelines </a:t>
            </a:r>
          </a:p>
          <a:p>
            <a:pPr fontAlgn="auto">
              <a:spcBef>
                <a:spcPts val="0"/>
              </a:spcBef>
              <a:spcAft>
                <a:spcPts val="0"/>
              </a:spcAft>
              <a:defRPr/>
            </a:pPr>
            <a:r>
              <a:rPr lang="en-GB" sz="1200" dirty="0">
                <a:latin typeface="+mn-lt"/>
                <a:cs typeface="+mn-cs"/>
              </a:rPr>
              <a:t>Encourage healthy diet high in protein and iron </a:t>
            </a:r>
          </a:p>
        </p:txBody>
      </p:sp>
      <p:sp>
        <p:nvSpPr>
          <p:cNvPr id="17" name="TextBox 16">
            <a:extLst>
              <a:ext uri="{FF2B5EF4-FFF2-40B4-BE49-F238E27FC236}">
                <a16:creationId xmlns:a16="http://schemas.microsoft.com/office/drawing/2014/main" id="{B76035A4-3E8B-4DC2-A9AD-4F8601F61EA5}"/>
              </a:ext>
            </a:extLst>
          </p:cNvPr>
          <p:cNvSpPr txBox="1"/>
          <p:nvPr/>
        </p:nvSpPr>
        <p:spPr>
          <a:xfrm>
            <a:off x="514299" y="3463658"/>
            <a:ext cx="7015162" cy="1754326"/>
          </a:xfrm>
          <a:prstGeom prst="rect">
            <a:avLst/>
          </a:prstGeom>
          <a:solidFill>
            <a:srgbClr val="E7F5E9"/>
          </a:solidFill>
          <a:ln w="25400">
            <a:solidFill>
              <a:schemeClr val="accent1"/>
            </a:solidFill>
          </a:ln>
        </p:spPr>
        <p:txBody>
          <a:bodyPr lIns="108000">
            <a:spAutoFit/>
          </a:bodyPr>
          <a:lstStyle/>
          <a:p>
            <a:pPr fontAlgn="auto">
              <a:spcBef>
                <a:spcPts val="0"/>
              </a:spcBef>
              <a:spcAft>
                <a:spcPts val="0"/>
              </a:spcAft>
              <a:defRPr/>
            </a:pPr>
            <a:r>
              <a:rPr lang="en-GB" sz="1200" b="1" dirty="0">
                <a:latin typeface="+mn-lt"/>
                <a:cs typeface="+mn-cs"/>
              </a:rPr>
              <a:t>Neutropenia</a:t>
            </a:r>
            <a:r>
              <a:rPr lang="en-GB" sz="1200" b="1" baseline="30000" dirty="0">
                <a:latin typeface="+mn-lt"/>
                <a:cs typeface="+mn-cs"/>
              </a:rPr>
              <a:t>3</a:t>
            </a:r>
            <a:r>
              <a:rPr lang="en-GB" sz="1200" dirty="0">
                <a:latin typeface="+mn-lt"/>
                <a:cs typeface="+mn-cs"/>
              </a:rPr>
              <a:t> </a:t>
            </a:r>
            <a:r>
              <a:rPr lang="en-GB" sz="1200" b="1" dirty="0">
                <a:latin typeface="+mn-lt"/>
                <a:cs typeface="+mn-cs"/>
              </a:rPr>
              <a:t>–</a:t>
            </a:r>
            <a:r>
              <a:rPr lang="en-GB" sz="1200" dirty="0">
                <a:latin typeface="+mn-lt"/>
                <a:cs typeface="+mn-cs"/>
              </a:rPr>
              <a:t> this is a medical emergency and requires immediate hospital investigations + treatment. </a:t>
            </a:r>
          </a:p>
          <a:p>
            <a:pPr fontAlgn="auto">
              <a:spcBef>
                <a:spcPts val="0"/>
              </a:spcBef>
              <a:spcAft>
                <a:spcPts val="0"/>
              </a:spcAft>
              <a:defRPr/>
            </a:pPr>
            <a:r>
              <a:rPr lang="en-GB" sz="1200" dirty="0">
                <a:latin typeface="+mn-lt"/>
                <a:cs typeface="+mn-cs"/>
              </a:rPr>
              <a:t>Significant neutropenia: </a:t>
            </a:r>
            <a:r>
              <a:rPr lang="en-GB" sz="1200" dirty="0"/>
              <a:t>n</a:t>
            </a:r>
            <a:r>
              <a:rPr lang="en-GB" sz="1200" dirty="0">
                <a:latin typeface="+mn-lt"/>
                <a:cs typeface="+mn-cs"/>
              </a:rPr>
              <a:t>eutrophil count ≤ 0.5 × 10</a:t>
            </a:r>
            <a:r>
              <a:rPr lang="en-GB" sz="1200" baseline="30000" dirty="0">
                <a:latin typeface="+mn-lt"/>
                <a:cs typeface="+mn-cs"/>
              </a:rPr>
              <a:t>9</a:t>
            </a:r>
            <a:r>
              <a:rPr lang="en-GB" sz="1200" dirty="0">
                <a:latin typeface="+mn-lt"/>
                <a:cs typeface="+mn-cs"/>
              </a:rPr>
              <a:t>/L </a:t>
            </a:r>
          </a:p>
          <a:p>
            <a:pPr fontAlgn="auto">
              <a:spcBef>
                <a:spcPts val="0"/>
              </a:spcBef>
              <a:spcAft>
                <a:spcPts val="0"/>
              </a:spcAft>
              <a:defRPr/>
            </a:pPr>
            <a:r>
              <a:rPr lang="en-GB" sz="1200" dirty="0">
                <a:latin typeface="+mn-lt"/>
                <a:cs typeface="+mn-cs"/>
              </a:rPr>
              <a:t>It can delay chemotherapy/life threatening/increase risk of COVID-19</a:t>
            </a:r>
          </a:p>
          <a:p>
            <a:pPr fontAlgn="auto">
              <a:spcBef>
                <a:spcPts val="0"/>
              </a:spcBef>
              <a:spcAft>
                <a:spcPts val="0"/>
              </a:spcAft>
              <a:defRPr/>
            </a:pPr>
            <a:r>
              <a:rPr lang="en-GB" sz="1200" dirty="0">
                <a:latin typeface="+mn-lt"/>
                <a:cs typeface="+mn-cs"/>
              </a:rPr>
              <a:t>Indication – Fever/signs of infection/unwell</a:t>
            </a:r>
          </a:p>
          <a:p>
            <a:pPr fontAlgn="auto">
              <a:spcBef>
                <a:spcPts val="0"/>
              </a:spcBef>
              <a:spcAft>
                <a:spcPts val="0"/>
              </a:spcAft>
              <a:defRPr/>
            </a:pPr>
            <a:r>
              <a:rPr lang="en-GB" sz="1200" dirty="0">
                <a:latin typeface="+mn-lt"/>
                <a:cs typeface="+mn-cs"/>
              </a:rPr>
              <a:t>Nadir time – median time to nadir ~ 7 days, median duration of severe neutropenia is 7 days</a:t>
            </a:r>
            <a:r>
              <a:rPr lang="en-GB" sz="1200" baseline="30000" dirty="0">
                <a:latin typeface="+mn-lt"/>
                <a:cs typeface="+mn-cs"/>
              </a:rPr>
              <a:t>4</a:t>
            </a:r>
          </a:p>
          <a:p>
            <a:pPr fontAlgn="auto">
              <a:spcBef>
                <a:spcPts val="0"/>
              </a:spcBef>
              <a:spcAft>
                <a:spcPts val="0"/>
              </a:spcAft>
              <a:defRPr/>
            </a:pPr>
            <a:r>
              <a:rPr lang="en-GB" sz="1200" dirty="0">
                <a:latin typeface="+mn-lt"/>
                <a:cs typeface="+mn-cs"/>
              </a:rPr>
              <a:t>Treat as an acute medical emergency and offer empiric antibiotic therapy immediately </a:t>
            </a:r>
          </a:p>
          <a:p>
            <a:pPr fontAlgn="auto">
              <a:spcBef>
                <a:spcPts val="0"/>
              </a:spcBef>
              <a:spcAft>
                <a:spcPts val="0"/>
              </a:spcAft>
              <a:defRPr/>
            </a:pPr>
            <a:r>
              <a:rPr lang="en-GB" sz="1200" dirty="0">
                <a:latin typeface="+mn-lt"/>
                <a:cs typeface="+mn-cs"/>
              </a:rPr>
              <a:t>History/assessment – FBC/U+E/LFT, including albumin and C-reactive protein lactate and blood cultures</a:t>
            </a:r>
          </a:p>
          <a:p>
            <a:pPr fontAlgn="auto">
              <a:spcBef>
                <a:spcPts val="0"/>
              </a:spcBef>
              <a:spcAft>
                <a:spcPts val="0"/>
              </a:spcAft>
              <a:defRPr/>
            </a:pPr>
            <a:r>
              <a:rPr lang="en-GB" sz="1200" dirty="0">
                <a:latin typeface="+mn-lt"/>
                <a:cs typeface="+mn-cs"/>
              </a:rPr>
              <a:t>Temp &gt;38 degrees/clinically sepsis</a:t>
            </a:r>
          </a:p>
          <a:p>
            <a:pPr fontAlgn="auto">
              <a:spcBef>
                <a:spcPts val="0"/>
              </a:spcBef>
              <a:spcAft>
                <a:spcPts val="0"/>
              </a:spcAft>
              <a:defRPr/>
            </a:pPr>
            <a:r>
              <a:rPr lang="en-GB" sz="1200" dirty="0">
                <a:latin typeface="+mn-lt"/>
                <a:cs typeface="+mn-cs"/>
              </a:rPr>
              <a:t>Educate patient and carer in signs and symptoms; local guidance with AOS (Acute oncology service)</a:t>
            </a:r>
          </a:p>
        </p:txBody>
      </p:sp>
      <p:sp>
        <p:nvSpPr>
          <p:cNvPr id="2" name="Title 1">
            <a:extLst>
              <a:ext uri="{FF2B5EF4-FFF2-40B4-BE49-F238E27FC236}">
                <a16:creationId xmlns:a16="http://schemas.microsoft.com/office/drawing/2014/main" id="{32A68F6A-FE8D-4C91-AAD3-8E82349BB31F}"/>
              </a:ext>
            </a:extLst>
          </p:cNvPr>
          <p:cNvSpPr>
            <a:spLocks noGrp="1"/>
          </p:cNvSpPr>
          <p:nvPr>
            <p:ph type="title"/>
          </p:nvPr>
        </p:nvSpPr>
        <p:spPr/>
        <p:txBody>
          <a:bodyPr/>
          <a:lstStyle/>
          <a:p>
            <a:r>
              <a:rPr lang="en-GB" dirty="0"/>
              <a:t>Management of side effects</a:t>
            </a:r>
          </a:p>
        </p:txBody>
      </p:sp>
      <p:sp>
        <p:nvSpPr>
          <p:cNvPr id="3" name="Content Placeholder 2">
            <a:extLst>
              <a:ext uri="{FF2B5EF4-FFF2-40B4-BE49-F238E27FC236}">
                <a16:creationId xmlns:a16="http://schemas.microsoft.com/office/drawing/2014/main" id="{93C10028-3CD0-488D-BFFC-95FB590CEBB1}"/>
              </a:ext>
            </a:extLst>
          </p:cNvPr>
          <p:cNvSpPr>
            <a:spLocks noGrp="1"/>
          </p:cNvSpPr>
          <p:nvPr>
            <p:ph sz="quarter" idx="15"/>
          </p:nvPr>
        </p:nvSpPr>
        <p:spPr>
          <a:xfrm>
            <a:off x="620183" y="6421003"/>
            <a:ext cx="10947929" cy="365125"/>
          </a:xfrm>
        </p:spPr>
        <p:txBody>
          <a:bodyPr/>
          <a:lstStyle/>
          <a:p>
            <a:pPr>
              <a:lnSpc>
                <a:spcPts val="1100"/>
              </a:lnSpc>
              <a:spcBef>
                <a:spcPts val="0"/>
              </a:spcBef>
            </a:pPr>
            <a:r>
              <a:rPr lang="en-GB" dirty="0"/>
              <a:t>1. Hershman D, et al. </a:t>
            </a:r>
            <a:r>
              <a:rPr lang="it-IT" dirty="0"/>
              <a:t>J Clin Oncol. 2014;32(18):1941-67</a:t>
            </a:r>
            <a:r>
              <a:rPr lang="en-GB" dirty="0"/>
              <a:t>; 2. https://</a:t>
            </a:r>
            <a:r>
              <a:rPr lang="en-GB" dirty="0" err="1"/>
              <a:t>www.cancerresearchuk.org</a:t>
            </a:r>
            <a:r>
              <a:rPr lang="en-GB" dirty="0"/>
              <a:t>/about-cancer/coping/physically/diet-problems/managing/tips-for-diet-problems?_</a:t>
            </a:r>
            <a:r>
              <a:rPr lang="en-GB" dirty="0" err="1"/>
              <a:t>ga</a:t>
            </a:r>
            <a:r>
              <a:rPr lang="en-GB" dirty="0"/>
              <a:t>=2.119297737.1774961107.1607382808-1081227050.1607382808. Accessed 07-Dec-2020. 3. https://www.nice.org.uk/guidance/cg151. Accessed -7-Dec-2020; 4. https://www.accessdata.fda.gov/drugsatfda_docs/label/2019/020449s080s082lbl.pdf, accessed 16-Dec-2020; 5. Hicks, B et al. Epidemiology 2017; doi:10.1097/ede.0000000000000678; 6. </a:t>
            </a:r>
            <a:r>
              <a:rPr lang="en-GB" dirty="0" err="1"/>
              <a:t>Groopman</a:t>
            </a:r>
            <a:r>
              <a:rPr lang="en-GB" dirty="0"/>
              <a:t> J, et al. J Natl Cancer Inst 1999; 91: 1616-34; 7. </a:t>
            </a:r>
            <a:r>
              <a:rPr lang="en-US" dirty="0"/>
              <a:t>Dr Ian Back, 2001. Palliative Medicine Handbook 3rd edition: http://lnx.mednemo.it/wp-content/uploads/2007/01/palliative-medicine-handbook-3rd-edition.pdf. Accessed 16-Dec-2020</a:t>
            </a:r>
            <a:endParaRPr lang="en-GB" dirty="0"/>
          </a:p>
          <a:p>
            <a:pPr>
              <a:lnSpc>
                <a:spcPct val="90000"/>
              </a:lnSpc>
              <a:spcBef>
                <a:spcPts val="0"/>
              </a:spcBef>
            </a:pPr>
            <a:r>
              <a:rPr lang="en-GB" dirty="0"/>
              <a:t> </a:t>
            </a:r>
          </a:p>
        </p:txBody>
      </p:sp>
      <p:grpSp>
        <p:nvGrpSpPr>
          <p:cNvPr id="22" name="Group 21">
            <a:extLst>
              <a:ext uri="{FF2B5EF4-FFF2-40B4-BE49-F238E27FC236}">
                <a16:creationId xmlns:a16="http://schemas.microsoft.com/office/drawing/2014/main" id="{56D002A2-141A-E04D-8F46-788673898122}"/>
              </a:ext>
            </a:extLst>
          </p:cNvPr>
          <p:cNvGrpSpPr/>
          <p:nvPr/>
        </p:nvGrpSpPr>
        <p:grpSpPr>
          <a:xfrm>
            <a:off x="4678790" y="1640808"/>
            <a:ext cx="4465204" cy="252000"/>
            <a:chOff x="2526430" y="3734510"/>
            <a:chExt cx="3735825" cy="252000"/>
          </a:xfrm>
        </p:grpSpPr>
        <p:cxnSp>
          <p:nvCxnSpPr>
            <p:cNvPr id="23" name="Straight Arrow Connector 22">
              <a:extLst>
                <a:ext uri="{FF2B5EF4-FFF2-40B4-BE49-F238E27FC236}">
                  <a16:creationId xmlns:a16="http://schemas.microsoft.com/office/drawing/2014/main" id="{072A1DF9-8A5F-BD44-95BB-F4430ABD70A5}"/>
                </a:ext>
              </a:extLst>
            </p:cNvPr>
            <p:cNvCxnSpPr>
              <a:cxnSpLocks/>
            </p:cNvCxnSpPr>
            <p:nvPr/>
          </p:nvCxnSpPr>
          <p:spPr>
            <a:xfrm>
              <a:off x="2530124" y="3734510"/>
              <a:ext cx="0" cy="2520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F626173-4B89-094D-A8A3-0A08C067FC40}"/>
                </a:ext>
              </a:extLst>
            </p:cNvPr>
            <p:cNvCxnSpPr>
              <a:cxnSpLocks/>
            </p:cNvCxnSpPr>
            <p:nvPr/>
          </p:nvCxnSpPr>
          <p:spPr>
            <a:xfrm>
              <a:off x="2526430" y="3736676"/>
              <a:ext cx="3735825" cy="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3B1F61E-4624-D541-921A-71D0359CD233}"/>
                </a:ext>
              </a:extLst>
            </p:cNvPr>
            <p:cNvCxnSpPr>
              <a:cxnSpLocks/>
            </p:cNvCxnSpPr>
            <p:nvPr/>
          </p:nvCxnSpPr>
          <p:spPr>
            <a:xfrm>
              <a:off x="6252471" y="3734510"/>
              <a:ext cx="0" cy="2520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a:extLst>
              <a:ext uri="{FF2B5EF4-FFF2-40B4-BE49-F238E27FC236}">
                <a16:creationId xmlns:a16="http://schemas.microsoft.com/office/drawing/2014/main" id="{60C7E881-B236-144E-BFCA-ACB44B48B38C}"/>
              </a:ext>
            </a:extLst>
          </p:cNvPr>
          <p:cNvCxnSpPr>
            <a:cxnSpLocks/>
          </p:cNvCxnSpPr>
          <p:nvPr/>
        </p:nvCxnSpPr>
        <p:spPr>
          <a:xfrm>
            <a:off x="6781938" y="1299064"/>
            <a:ext cx="0" cy="340107"/>
          </a:xfrm>
          <a:prstGeom prst="straightConnector1">
            <a:avLst/>
          </a:prstGeom>
          <a:ln w="254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35E27F-A26C-4F3F-A973-788AE49280D0}"/>
              </a:ext>
            </a:extLst>
          </p:cNvPr>
          <p:cNvSpPr txBox="1"/>
          <p:nvPr/>
        </p:nvSpPr>
        <p:spPr>
          <a:xfrm>
            <a:off x="2710000" y="1923524"/>
            <a:ext cx="3949411" cy="1198800"/>
          </a:xfrm>
          <a:prstGeom prst="rect">
            <a:avLst/>
          </a:prstGeom>
          <a:solidFill>
            <a:schemeClr val="accent1">
              <a:lumMod val="20000"/>
              <a:lumOff val="80000"/>
            </a:schemeClr>
          </a:solidFill>
          <a:ln w="25400">
            <a:solidFill>
              <a:schemeClr val="accent1"/>
            </a:solidFill>
          </a:ln>
        </p:spPr>
        <p:txBody>
          <a:bodyPr wrap="square" lIns="108000" anchor="ctr" anchorCtr="0">
            <a:noAutofit/>
          </a:bodyPr>
          <a:lstStyle/>
          <a:p>
            <a:pPr fontAlgn="auto">
              <a:spcBef>
                <a:spcPts val="0"/>
              </a:spcBef>
              <a:spcAft>
                <a:spcPts val="0"/>
              </a:spcAft>
              <a:defRPr/>
            </a:pPr>
            <a:r>
              <a:rPr lang="en-GB" sz="1200" b="1" dirty="0">
                <a:latin typeface="+mn-lt"/>
                <a:cs typeface="+mn-cs"/>
              </a:rPr>
              <a:t>Painful neuropathy – </a:t>
            </a:r>
            <a:r>
              <a:rPr lang="en-GB" sz="1200" dirty="0">
                <a:latin typeface="+mn-lt"/>
                <a:cs typeface="+mn-cs"/>
              </a:rPr>
              <a:t>ASCO guidelines recommend duloxetine for treatment of chemotherapy-induced peripheral neuropathy</a:t>
            </a:r>
            <a:r>
              <a:rPr lang="en-GB" sz="1200" baseline="30000" dirty="0">
                <a:latin typeface="+mn-lt"/>
                <a:cs typeface="+mn-cs"/>
              </a:rPr>
              <a:t>1</a:t>
            </a:r>
            <a:r>
              <a:rPr lang="en-GB" sz="1200" dirty="0">
                <a:latin typeface="+mn-lt"/>
                <a:cs typeface="+mn-cs"/>
              </a:rPr>
              <a:t> </a:t>
            </a:r>
          </a:p>
          <a:p>
            <a:pPr fontAlgn="auto">
              <a:spcBef>
                <a:spcPts val="0"/>
              </a:spcBef>
              <a:spcAft>
                <a:spcPts val="0"/>
              </a:spcAft>
              <a:defRPr/>
            </a:pPr>
            <a:r>
              <a:rPr lang="en-GB" sz="1200" b="1" dirty="0">
                <a:latin typeface="+mn-lt"/>
                <a:cs typeface="+mn-cs"/>
              </a:rPr>
              <a:t>Dose </a:t>
            </a:r>
            <a:r>
              <a:rPr lang="en-GB" sz="1200" dirty="0">
                <a:latin typeface="+mn-lt"/>
                <a:cs typeface="+mn-cs"/>
              </a:rPr>
              <a:t>60 mg OD, discontinue if no response after 2 months</a:t>
            </a:r>
          </a:p>
          <a:p>
            <a:pPr fontAlgn="auto">
              <a:spcBef>
                <a:spcPts val="0"/>
              </a:spcBef>
              <a:spcAft>
                <a:spcPts val="0"/>
              </a:spcAft>
              <a:defRPr/>
            </a:pPr>
            <a:r>
              <a:rPr lang="en-GB" sz="1200" b="1" dirty="0">
                <a:latin typeface="+mn-lt"/>
                <a:cs typeface="+mn-cs"/>
              </a:rPr>
              <a:t>Review </a:t>
            </a:r>
            <a:r>
              <a:rPr lang="en-GB" sz="1200" dirty="0">
                <a:latin typeface="+mn-lt"/>
                <a:cs typeface="+mn-cs"/>
              </a:rPr>
              <a:t>at least every 3 months; max dose 120 mg OD (BNF)</a:t>
            </a:r>
            <a:endParaRPr lang="en-GB" sz="1200" b="1" dirty="0">
              <a:latin typeface="+mn-lt"/>
              <a:cs typeface="+mn-cs"/>
            </a:endParaRPr>
          </a:p>
        </p:txBody>
      </p:sp>
      <p:sp>
        <p:nvSpPr>
          <p:cNvPr id="10242" name="TextBox 3">
            <a:extLst>
              <a:ext uri="{FF2B5EF4-FFF2-40B4-BE49-F238E27FC236}">
                <a16:creationId xmlns:a16="http://schemas.microsoft.com/office/drawing/2014/main" id="{31BA55F3-613E-4E8D-AB73-D3A0D4002514}"/>
              </a:ext>
            </a:extLst>
          </p:cNvPr>
          <p:cNvSpPr txBox="1">
            <a:spLocks noChangeArrowheads="1"/>
          </p:cNvSpPr>
          <p:nvPr/>
        </p:nvSpPr>
        <p:spPr bwMode="auto">
          <a:xfrm>
            <a:off x="5754279" y="1043435"/>
            <a:ext cx="2052637" cy="369887"/>
          </a:xfrm>
          <a:prstGeom prst="rect">
            <a:avLst/>
          </a:prstGeom>
          <a:solidFill>
            <a:schemeClr val="accent1"/>
          </a:solidFill>
          <a:ln w="9525">
            <a:no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b="1">
                <a:solidFill>
                  <a:schemeClr val="bg1"/>
                </a:solidFill>
              </a:rPr>
              <a:t>Chemotherapy</a:t>
            </a:r>
          </a:p>
        </p:txBody>
      </p:sp>
      <p:sp>
        <p:nvSpPr>
          <p:cNvPr id="10" name="TextBox 9">
            <a:extLst>
              <a:ext uri="{FF2B5EF4-FFF2-40B4-BE49-F238E27FC236}">
                <a16:creationId xmlns:a16="http://schemas.microsoft.com/office/drawing/2014/main" id="{914005E6-C086-43F8-90D0-2F7D56D331C9}"/>
              </a:ext>
            </a:extLst>
          </p:cNvPr>
          <p:cNvSpPr txBox="1"/>
          <p:nvPr/>
        </p:nvSpPr>
        <p:spPr>
          <a:xfrm flipH="1">
            <a:off x="6882194" y="1918762"/>
            <a:ext cx="4507200" cy="1200329"/>
          </a:xfrm>
          <a:prstGeom prst="rect">
            <a:avLst/>
          </a:prstGeom>
          <a:solidFill>
            <a:schemeClr val="accent3"/>
          </a:solidFill>
          <a:ln w="25400">
            <a:solidFill>
              <a:schemeClr val="accent1"/>
            </a:solidFill>
          </a:ln>
        </p:spPr>
        <p:txBody>
          <a:bodyPr wrap="square" lIns="108000">
            <a:spAutoFit/>
          </a:bodyPr>
          <a:lstStyle/>
          <a:p>
            <a:pPr fontAlgn="auto">
              <a:spcBef>
                <a:spcPts val="0"/>
              </a:spcBef>
              <a:spcAft>
                <a:spcPts val="0"/>
              </a:spcAft>
              <a:defRPr/>
            </a:pPr>
            <a:r>
              <a:rPr lang="en-GB" sz="1200" b="1" dirty="0">
                <a:latin typeface="+mn-lt"/>
                <a:cs typeface="+mn-cs"/>
              </a:rPr>
              <a:t>Poor appetite </a:t>
            </a:r>
            <a:r>
              <a:rPr lang="en-GB" sz="1200" b="1" dirty="0"/>
              <a:t>– </a:t>
            </a:r>
            <a:r>
              <a:rPr lang="en-GB" sz="1200" dirty="0">
                <a:latin typeface="+mn-lt"/>
                <a:cs typeface="+mn-cs"/>
              </a:rPr>
              <a:t>changes in taste or nausea can lead to poor appetite</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Check weight monitor for significant weight loss</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Refer to dietician for education/support</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Short-term, low-dose dexamethasone to boost appetite 2-4mg OD may help</a:t>
            </a:r>
            <a:r>
              <a:rPr lang="en-GB" sz="1200" baseline="30000" dirty="0">
                <a:latin typeface="+mn-lt"/>
                <a:cs typeface="+mn-cs"/>
              </a:rPr>
              <a:t>7</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Check nausea is controlled</a:t>
            </a:r>
            <a:r>
              <a:rPr lang="en-GB" sz="1200" baseline="30000" dirty="0">
                <a:latin typeface="+mn-lt"/>
                <a:cs typeface="+mn-cs"/>
              </a:rPr>
              <a:t>2</a:t>
            </a:r>
          </a:p>
        </p:txBody>
      </p:sp>
      <p:cxnSp>
        <p:nvCxnSpPr>
          <p:cNvPr id="5" name="Straight Connector 4">
            <a:extLst>
              <a:ext uri="{FF2B5EF4-FFF2-40B4-BE49-F238E27FC236}">
                <a16:creationId xmlns:a16="http://schemas.microsoft.com/office/drawing/2014/main" id="{DEEC28EA-0BC7-49A0-A9FE-8122934168B8}"/>
              </a:ext>
            </a:extLst>
          </p:cNvPr>
          <p:cNvCxnSpPr/>
          <p:nvPr/>
        </p:nvCxnSpPr>
        <p:spPr>
          <a:xfrm flipH="1">
            <a:off x="6780597" y="1646778"/>
            <a:ext cx="1341" cy="157055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A9A15147-2D96-4DD3-B208-0B5ED3FA3849}"/>
              </a:ext>
            </a:extLst>
          </p:cNvPr>
          <p:cNvCxnSpPr/>
          <p:nvPr/>
        </p:nvCxnSpPr>
        <p:spPr>
          <a:xfrm flipV="1">
            <a:off x="3759200" y="3217334"/>
            <a:ext cx="6064919" cy="1667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8788ED0C-D997-4894-8742-4CB71A02FC71}"/>
              </a:ext>
            </a:extLst>
          </p:cNvPr>
          <p:cNvCxnSpPr/>
          <p:nvPr/>
        </p:nvCxnSpPr>
        <p:spPr>
          <a:xfrm>
            <a:off x="3759200" y="3234005"/>
            <a:ext cx="0" cy="22584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ED7B7EE5-8B39-4DF8-B215-5B243D888422}"/>
              </a:ext>
            </a:extLst>
          </p:cNvPr>
          <p:cNvCxnSpPr/>
          <p:nvPr/>
        </p:nvCxnSpPr>
        <p:spPr>
          <a:xfrm>
            <a:off x="9824119" y="3225669"/>
            <a:ext cx="0" cy="22584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1B42E3E4-3A70-4D6A-A2A5-EA3771C00E9D}"/>
              </a:ext>
            </a:extLst>
          </p:cNvPr>
          <p:cNvSpPr txBox="1"/>
          <p:nvPr/>
        </p:nvSpPr>
        <p:spPr>
          <a:xfrm>
            <a:off x="514299" y="5698763"/>
            <a:ext cx="11053813" cy="646331"/>
          </a:xfrm>
          <a:prstGeom prst="rect">
            <a:avLst/>
          </a:prstGeom>
          <a:noFill/>
        </p:spPr>
        <p:txBody>
          <a:bodyPr wrap="square" rtlCol="0">
            <a:spAutoFit/>
          </a:bodyPr>
          <a:lstStyle/>
          <a:p>
            <a:r>
              <a:rPr lang="en-GB" sz="1200" dirty="0">
                <a:solidFill>
                  <a:srgbClr val="5D8298"/>
                </a:solidFill>
              </a:rPr>
              <a:t>ADT, androgen deprivation therapy; ASCO, American Society of Oncology; BNF, British National Formulary; FBC, full blood count; LFT, liver function test; OD, once daily; SOB, shortness of breath; U+E, urea and electrolytes</a:t>
            </a:r>
          </a:p>
          <a:p>
            <a:endParaRPr lang="en-GB" sz="1200" dirty="0">
              <a:solidFill>
                <a:srgbClr val="5D8298"/>
              </a:solidFill>
              <a:latin typeface="Aileron" charset="0"/>
              <a:ea typeface="Aileron" charset="0"/>
              <a:cs typeface="Aileron"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5">
            <a:extLst>
              <a:ext uri="{FF2B5EF4-FFF2-40B4-BE49-F238E27FC236}">
                <a16:creationId xmlns:a16="http://schemas.microsoft.com/office/drawing/2014/main" id="{D83F376A-0079-4317-AA35-1AB8FEC077E6}"/>
              </a:ext>
            </a:extLst>
          </p:cNvPr>
          <p:cNvSpPr txBox="1">
            <a:spLocks noChangeArrowheads="1"/>
          </p:cNvSpPr>
          <p:nvPr/>
        </p:nvSpPr>
        <p:spPr bwMode="auto">
          <a:xfrm>
            <a:off x="4802951" y="4476141"/>
            <a:ext cx="2586099" cy="738664"/>
          </a:xfrm>
          <a:prstGeom prst="rect">
            <a:avLst/>
          </a:prstGeom>
          <a:solidFill>
            <a:schemeClr val="accent1"/>
          </a:solidFill>
          <a:ln w="25400">
            <a:solidFill>
              <a:schemeClr val="accent1"/>
            </a:solidFill>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1400" b="1" dirty="0">
                <a:solidFill>
                  <a:schemeClr val="bg1"/>
                </a:solidFill>
              </a:rPr>
              <a:t>Virtual clinics here to stay</a:t>
            </a:r>
          </a:p>
          <a:p>
            <a:pPr algn="ctr"/>
            <a:r>
              <a:rPr lang="en-GB" altLang="en-US" sz="1400" b="1" dirty="0">
                <a:solidFill>
                  <a:schemeClr val="bg1"/>
                </a:solidFill>
              </a:rPr>
              <a:t>+</a:t>
            </a:r>
          </a:p>
          <a:p>
            <a:pPr algn="ctr"/>
            <a:r>
              <a:rPr lang="en-GB" altLang="en-US" sz="1400" b="1" dirty="0">
                <a:solidFill>
                  <a:schemeClr val="bg1"/>
                </a:solidFill>
              </a:rPr>
              <a:t>Work from home if you can</a:t>
            </a:r>
          </a:p>
        </p:txBody>
      </p:sp>
      <p:sp>
        <p:nvSpPr>
          <p:cNvPr id="11268" name="TextBox 7">
            <a:extLst>
              <a:ext uri="{FF2B5EF4-FFF2-40B4-BE49-F238E27FC236}">
                <a16:creationId xmlns:a16="http://schemas.microsoft.com/office/drawing/2014/main" id="{FFEE3B91-B753-4DD5-A1FC-C6F22161D620}"/>
              </a:ext>
            </a:extLst>
          </p:cNvPr>
          <p:cNvSpPr txBox="1">
            <a:spLocks noChangeArrowheads="1"/>
          </p:cNvSpPr>
          <p:nvPr/>
        </p:nvSpPr>
        <p:spPr bwMode="auto">
          <a:xfrm>
            <a:off x="4467655" y="1424704"/>
            <a:ext cx="3220897" cy="307777"/>
          </a:xfrm>
          <a:prstGeom prst="rect">
            <a:avLst/>
          </a:prstGeom>
          <a:solidFill>
            <a:schemeClr val="accent1"/>
          </a:solidFill>
          <a:ln w="25400">
            <a:solidFill>
              <a:schemeClr val="accent1"/>
            </a:solidFill>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1400" b="1" dirty="0">
                <a:solidFill>
                  <a:schemeClr val="bg1"/>
                </a:solidFill>
              </a:rPr>
              <a:t>COVID-19: is it a short-term problem?</a:t>
            </a:r>
          </a:p>
        </p:txBody>
      </p:sp>
      <p:sp>
        <p:nvSpPr>
          <p:cNvPr id="10" name="TextBox 9">
            <a:extLst>
              <a:ext uri="{FF2B5EF4-FFF2-40B4-BE49-F238E27FC236}">
                <a16:creationId xmlns:a16="http://schemas.microsoft.com/office/drawing/2014/main" id="{E7F0564A-B6E0-4D6F-8F57-9FB93523E2A1}"/>
              </a:ext>
            </a:extLst>
          </p:cNvPr>
          <p:cNvSpPr txBox="1"/>
          <p:nvPr/>
        </p:nvSpPr>
        <p:spPr>
          <a:xfrm>
            <a:off x="5743830" y="1949943"/>
            <a:ext cx="2376000" cy="2252333"/>
          </a:xfrm>
          <a:prstGeom prst="rect">
            <a:avLst/>
          </a:prstGeom>
          <a:solidFill>
            <a:srgbClr val="E7F5E9"/>
          </a:solidFill>
          <a:ln w="25400">
            <a:solidFill>
              <a:schemeClr val="accent1"/>
            </a:solidFill>
          </a:ln>
        </p:spPr>
        <p:txBody>
          <a:bodyPr lIns="108000" tIns="72000" bIns="72000" anchor="ctr" anchorCtr="0">
            <a:noAutofit/>
          </a:bodyPr>
          <a:lstStyle/>
          <a:p>
            <a:pPr fontAlgn="auto">
              <a:spcBef>
                <a:spcPts val="0"/>
              </a:spcBef>
              <a:spcAft>
                <a:spcPts val="600"/>
              </a:spcAft>
              <a:defRPr/>
            </a:pPr>
            <a:r>
              <a:rPr lang="en-GB" sz="1200" b="1" dirty="0" err="1">
                <a:latin typeface="+mn-lt"/>
                <a:cs typeface="+mn-cs"/>
              </a:rPr>
              <a:t>mCSPC</a:t>
            </a:r>
            <a:r>
              <a:rPr lang="en-GB" sz="1200" b="1" dirty="0">
                <a:latin typeface="+mn-lt"/>
                <a:cs typeface="+mn-cs"/>
              </a:rPr>
              <a:t>:</a:t>
            </a:r>
          </a:p>
          <a:p>
            <a:pPr marL="171450" indent="-171450" fontAlgn="auto">
              <a:spcBef>
                <a:spcPts val="0"/>
              </a:spcBef>
              <a:spcAft>
                <a:spcPts val="600"/>
              </a:spcAft>
              <a:buClr>
                <a:schemeClr val="accent1"/>
              </a:buClr>
              <a:buFont typeface="Arial" panose="020B0604020202020204" pitchFamily="34" charset="0"/>
              <a:buChar char="•"/>
              <a:defRPr/>
            </a:pPr>
            <a:r>
              <a:rPr lang="en-GB" sz="1200" dirty="0">
                <a:latin typeface="+mn-lt"/>
                <a:cs typeface="+mn-cs"/>
              </a:rPr>
              <a:t>Avoid ADT combined with docetaxel based on the risk of neutropenia and frequent hospital visits</a:t>
            </a:r>
          </a:p>
          <a:p>
            <a:pPr marL="171450" indent="-171450" fontAlgn="auto">
              <a:spcBef>
                <a:spcPts val="0"/>
              </a:spcBef>
              <a:spcAft>
                <a:spcPts val="600"/>
              </a:spcAft>
              <a:buClr>
                <a:schemeClr val="accent1"/>
              </a:buClr>
              <a:buFont typeface="Arial" panose="020B0604020202020204" pitchFamily="34" charset="0"/>
              <a:buChar char="•"/>
              <a:defRPr/>
            </a:pPr>
            <a:r>
              <a:rPr lang="en-GB" sz="1200" dirty="0"/>
              <a:t>Offer systemic treatment: ADT + something (e.g. abiraterone plus prednisone or apalutamide or enzalutamide or docetaxel)</a:t>
            </a:r>
          </a:p>
          <a:p>
            <a:pPr marL="171450" indent="-171450" fontAlgn="auto">
              <a:spcBef>
                <a:spcPts val="0"/>
              </a:spcBef>
              <a:spcAft>
                <a:spcPts val="600"/>
              </a:spcAft>
              <a:buClr>
                <a:schemeClr val="accent1"/>
              </a:buClr>
              <a:buFont typeface="Arial" panose="020B0604020202020204" pitchFamily="34" charset="0"/>
              <a:buChar char="•"/>
              <a:defRPr/>
            </a:pPr>
            <a:endParaRPr lang="en-GB" sz="1200" dirty="0">
              <a:latin typeface="+mn-lt"/>
              <a:cs typeface="+mn-cs"/>
            </a:endParaRPr>
          </a:p>
        </p:txBody>
      </p:sp>
      <p:sp>
        <p:nvSpPr>
          <p:cNvPr id="14" name="TextBox 13">
            <a:extLst>
              <a:ext uri="{FF2B5EF4-FFF2-40B4-BE49-F238E27FC236}">
                <a16:creationId xmlns:a16="http://schemas.microsoft.com/office/drawing/2014/main" id="{7BFBFF95-66B4-4527-96EB-E1EDB1F5D6FE}"/>
              </a:ext>
            </a:extLst>
          </p:cNvPr>
          <p:cNvSpPr txBox="1"/>
          <p:nvPr/>
        </p:nvSpPr>
        <p:spPr>
          <a:xfrm>
            <a:off x="3186627" y="1949944"/>
            <a:ext cx="2376000" cy="2253676"/>
          </a:xfrm>
          <a:prstGeom prst="rect">
            <a:avLst/>
          </a:prstGeom>
          <a:solidFill>
            <a:srgbClr val="E7F5E9"/>
          </a:solidFill>
          <a:ln w="25400">
            <a:solidFill>
              <a:schemeClr val="accent1"/>
            </a:solidFill>
          </a:ln>
        </p:spPr>
        <p:txBody>
          <a:bodyPr wrap="square" lIns="108000" tIns="72000" bIns="72000" anchor="ctr" anchorCtr="0">
            <a:spAutoFit/>
          </a:bodyPr>
          <a:lstStyle/>
          <a:p>
            <a:pPr fontAlgn="auto">
              <a:spcBef>
                <a:spcPts val="0"/>
              </a:spcBef>
              <a:spcAft>
                <a:spcPts val="600"/>
              </a:spcAft>
              <a:defRPr/>
            </a:pPr>
            <a:r>
              <a:rPr lang="en-GB" sz="1200" b="1" dirty="0">
                <a:latin typeface="+mn-lt"/>
                <a:cs typeface="+mn-cs"/>
              </a:rPr>
              <a:t>Locally Advanced:</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Do not use ADT to postpone RP</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Consider long term ADT + EBRT as an alternative to surgery</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Start immediate neoadjuvant ADT if symptomatic, followed by EBRT 6–12 months later</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Avoid invasive procedures, such as fiducial insertion and or rectal spacers</a:t>
            </a:r>
          </a:p>
          <a:p>
            <a:pPr marL="171450" indent="-171450" fontAlgn="auto">
              <a:spcBef>
                <a:spcPts val="0"/>
              </a:spcBef>
              <a:spcAft>
                <a:spcPts val="0"/>
              </a:spcAft>
              <a:buClr>
                <a:schemeClr val="accent1"/>
              </a:buClr>
              <a:buFont typeface="Arial" panose="020B0604020202020204" pitchFamily="34" charset="0"/>
              <a:buChar char="•"/>
              <a:defRPr/>
            </a:pPr>
            <a:endParaRPr lang="en-GB" sz="1200" dirty="0">
              <a:latin typeface="+mn-lt"/>
              <a:cs typeface="+mn-cs"/>
            </a:endParaRPr>
          </a:p>
        </p:txBody>
      </p:sp>
      <p:sp>
        <p:nvSpPr>
          <p:cNvPr id="16" name="TextBox 15">
            <a:extLst>
              <a:ext uri="{FF2B5EF4-FFF2-40B4-BE49-F238E27FC236}">
                <a16:creationId xmlns:a16="http://schemas.microsoft.com/office/drawing/2014/main" id="{E4A31623-A26A-4F16-AA86-5471E76DE2A2}"/>
              </a:ext>
            </a:extLst>
          </p:cNvPr>
          <p:cNvSpPr txBox="1"/>
          <p:nvPr/>
        </p:nvSpPr>
        <p:spPr>
          <a:xfrm>
            <a:off x="628073" y="5365599"/>
            <a:ext cx="10935854" cy="523220"/>
          </a:xfrm>
          <a:prstGeom prst="rect">
            <a:avLst/>
          </a:prstGeom>
          <a:noFill/>
          <a:ln w="25400">
            <a:noFill/>
          </a:ln>
        </p:spPr>
        <p:txBody>
          <a:bodyPr wrap="square">
            <a:spAutoFit/>
          </a:bodyPr>
          <a:lstStyle/>
          <a:p>
            <a:pPr algn="ctr" fontAlgn="auto">
              <a:spcBef>
                <a:spcPts val="0"/>
              </a:spcBef>
              <a:spcAft>
                <a:spcPts val="0"/>
              </a:spcAft>
              <a:defRPr/>
            </a:pPr>
            <a:r>
              <a:rPr lang="en-GB" sz="1400" b="1" dirty="0">
                <a:solidFill>
                  <a:schemeClr val="accent1"/>
                </a:solidFill>
                <a:latin typeface="+mn-lt"/>
                <a:cs typeface="+mn-cs"/>
              </a:rPr>
              <a:t>Keep yourselves your colleagues and your patients safe and well during this COVID-19 pandemic.</a:t>
            </a:r>
          </a:p>
          <a:p>
            <a:pPr algn="ctr" fontAlgn="auto">
              <a:spcBef>
                <a:spcPts val="0"/>
              </a:spcBef>
              <a:spcAft>
                <a:spcPts val="0"/>
              </a:spcAft>
              <a:defRPr/>
            </a:pPr>
            <a:r>
              <a:rPr lang="en-GB" sz="1400" b="1" dirty="0">
                <a:solidFill>
                  <a:schemeClr val="accent1"/>
                </a:solidFill>
                <a:latin typeface="+mn-lt"/>
                <a:cs typeface="+mn-cs"/>
              </a:rPr>
              <a:t>Use your resourcefulness to think of new ways of keeping your service running without increasing the risk to patients/staff and carers</a:t>
            </a:r>
          </a:p>
        </p:txBody>
      </p:sp>
      <p:sp>
        <p:nvSpPr>
          <p:cNvPr id="17" name="TextBox 16">
            <a:extLst>
              <a:ext uri="{FF2B5EF4-FFF2-40B4-BE49-F238E27FC236}">
                <a16:creationId xmlns:a16="http://schemas.microsoft.com/office/drawing/2014/main" id="{711B7503-EAC8-4351-BD22-35DDF8A45281}"/>
              </a:ext>
            </a:extLst>
          </p:cNvPr>
          <p:cNvSpPr txBox="1"/>
          <p:nvPr/>
        </p:nvSpPr>
        <p:spPr>
          <a:xfrm>
            <a:off x="629424" y="1949942"/>
            <a:ext cx="2376000" cy="2252333"/>
          </a:xfrm>
          <a:prstGeom prst="rect">
            <a:avLst/>
          </a:prstGeom>
          <a:solidFill>
            <a:srgbClr val="E7F5E9"/>
          </a:solidFill>
          <a:ln w="25400">
            <a:solidFill>
              <a:schemeClr val="accent1"/>
            </a:solidFill>
          </a:ln>
        </p:spPr>
        <p:txBody>
          <a:bodyPr lIns="108000" tIns="72000" bIns="72000" anchor="ctr" anchorCtr="0">
            <a:noAutofit/>
          </a:bodyPr>
          <a:lstStyle/>
          <a:p>
            <a:pPr fontAlgn="auto">
              <a:spcBef>
                <a:spcPts val="0"/>
              </a:spcBef>
              <a:spcAft>
                <a:spcPts val="600"/>
              </a:spcAft>
              <a:defRPr/>
            </a:pPr>
            <a:r>
              <a:rPr lang="en-GB" sz="1200" b="1" dirty="0">
                <a:latin typeface="+mn-lt"/>
                <a:cs typeface="+mn-cs"/>
              </a:rPr>
              <a:t>Diagnostic:</a:t>
            </a:r>
            <a:r>
              <a:rPr lang="en-GB" sz="1200" dirty="0">
                <a:latin typeface="+mn-lt"/>
                <a:cs typeface="+mn-cs"/>
              </a:rPr>
              <a:t> </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Biopsy without MRI if locally advanced or highly symptomatic</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Staging using CT and/or bone scan</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Commence ADT if radiological evidence of metastatic prostate cancer</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Biopsy can be postponed</a:t>
            </a:r>
          </a:p>
        </p:txBody>
      </p:sp>
      <p:sp>
        <p:nvSpPr>
          <p:cNvPr id="2" name="Title 1">
            <a:extLst>
              <a:ext uri="{FF2B5EF4-FFF2-40B4-BE49-F238E27FC236}">
                <a16:creationId xmlns:a16="http://schemas.microsoft.com/office/drawing/2014/main" id="{608F1348-3AE7-45D7-949F-38AC60860D11}"/>
              </a:ext>
            </a:extLst>
          </p:cNvPr>
          <p:cNvSpPr>
            <a:spLocks noGrp="1"/>
          </p:cNvSpPr>
          <p:nvPr>
            <p:ph type="title"/>
          </p:nvPr>
        </p:nvSpPr>
        <p:spPr>
          <a:xfrm>
            <a:off x="620184" y="176547"/>
            <a:ext cx="8740800" cy="807285"/>
          </a:xfrm>
        </p:spPr>
        <p:txBody>
          <a:bodyPr/>
          <a:lstStyle/>
          <a:p>
            <a:r>
              <a:rPr lang="en-GB" dirty="0"/>
              <a:t>Take-home message</a:t>
            </a:r>
          </a:p>
        </p:txBody>
      </p:sp>
      <p:sp>
        <p:nvSpPr>
          <p:cNvPr id="3" name="Content Placeholder 2">
            <a:extLst>
              <a:ext uri="{FF2B5EF4-FFF2-40B4-BE49-F238E27FC236}">
                <a16:creationId xmlns:a16="http://schemas.microsoft.com/office/drawing/2014/main" id="{2BB4EDF2-FC98-4446-BD98-98C9ACE9C163}"/>
              </a:ext>
            </a:extLst>
          </p:cNvPr>
          <p:cNvSpPr>
            <a:spLocks noGrp="1"/>
          </p:cNvSpPr>
          <p:nvPr>
            <p:ph sz="quarter" idx="15"/>
          </p:nvPr>
        </p:nvSpPr>
        <p:spPr>
          <a:xfrm>
            <a:off x="620184" y="6325565"/>
            <a:ext cx="11101916" cy="331316"/>
          </a:xfrm>
        </p:spPr>
        <p:txBody>
          <a:bodyPr/>
          <a:lstStyle/>
          <a:p>
            <a:pPr>
              <a:spcBef>
                <a:spcPts val="600"/>
              </a:spcBef>
            </a:pPr>
            <a:r>
              <a:rPr lang="en-GB" dirty="0"/>
              <a:t>ADT, androgen deprivation therapy; CT, computed tomography; EBRT, external beam radiotherapy; </a:t>
            </a:r>
            <a:r>
              <a:rPr lang="en-GB" dirty="0" err="1"/>
              <a:t>mCSPC</a:t>
            </a:r>
            <a:r>
              <a:rPr lang="en-GB" dirty="0"/>
              <a:t>, metastatic castration sensitive prostate cancer; </a:t>
            </a:r>
            <a:br>
              <a:rPr lang="en-GB" dirty="0"/>
            </a:br>
            <a:r>
              <a:rPr lang="en-GB" dirty="0"/>
              <a:t>MRI, magnetic resonance imaging; RP, radical prostatectomy</a:t>
            </a:r>
            <a:endParaRPr lang="en-GB" strike="sngStrike" dirty="0">
              <a:solidFill>
                <a:srgbClr val="FF0000"/>
              </a:solidFill>
            </a:endParaRPr>
          </a:p>
          <a:p>
            <a:pPr>
              <a:spcBef>
                <a:spcPts val="600"/>
              </a:spcBef>
            </a:pPr>
            <a:r>
              <a:rPr lang="en-GB" dirty="0" err="1"/>
              <a:t>Ribal</a:t>
            </a:r>
            <a:r>
              <a:rPr lang="en-GB" dirty="0"/>
              <a:t> M, et al. </a:t>
            </a:r>
            <a:r>
              <a:rPr lang="en-GB" dirty="0" err="1"/>
              <a:t>Eur</a:t>
            </a:r>
            <a:r>
              <a:rPr lang="en-GB" dirty="0"/>
              <a:t> Urol. 2020;78(1):21-28</a:t>
            </a:r>
          </a:p>
        </p:txBody>
      </p:sp>
      <p:sp>
        <p:nvSpPr>
          <p:cNvPr id="13" name="TextBox 12">
            <a:extLst>
              <a:ext uri="{FF2B5EF4-FFF2-40B4-BE49-F238E27FC236}">
                <a16:creationId xmlns:a16="http://schemas.microsoft.com/office/drawing/2014/main" id="{5E63689D-306B-44ED-8CF8-4E2DB1052974}"/>
              </a:ext>
            </a:extLst>
          </p:cNvPr>
          <p:cNvSpPr txBox="1"/>
          <p:nvPr/>
        </p:nvSpPr>
        <p:spPr>
          <a:xfrm>
            <a:off x="8301033" y="1949944"/>
            <a:ext cx="3421068" cy="2253676"/>
          </a:xfrm>
          <a:prstGeom prst="rect">
            <a:avLst/>
          </a:prstGeom>
          <a:solidFill>
            <a:srgbClr val="E7F5E9"/>
          </a:solidFill>
          <a:ln w="25400">
            <a:solidFill>
              <a:schemeClr val="accent1"/>
            </a:solidFill>
          </a:ln>
        </p:spPr>
        <p:txBody>
          <a:bodyPr lIns="108000" tIns="72000" bIns="72000">
            <a:noAutofit/>
          </a:bodyPr>
          <a:lstStyle/>
          <a:p>
            <a:pPr fontAlgn="auto">
              <a:spcBef>
                <a:spcPts val="0"/>
              </a:spcBef>
              <a:spcAft>
                <a:spcPts val="600"/>
              </a:spcAft>
              <a:defRPr/>
            </a:pPr>
            <a:r>
              <a:rPr lang="en-GB" sz="1200" b="1" dirty="0" err="1">
                <a:latin typeface="+mn-lt"/>
                <a:cs typeface="+mn-cs"/>
              </a:rPr>
              <a:t>mCRPC</a:t>
            </a:r>
            <a:r>
              <a:rPr lang="en-GB" sz="1200" b="1" dirty="0"/>
              <a:t>:</a:t>
            </a:r>
          </a:p>
          <a:p>
            <a:pPr marL="171450" indent="-171450" fontAlgn="auto">
              <a:spcBef>
                <a:spcPts val="0"/>
              </a:spcBef>
              <a:spcAft>
                <a:spcPts val="600"/>
              </a:spcAft>
              <a:buClr>
                <a:schemeClr val="accent1"/>
              </a:buClr>
              <a:buFont typeface="Arial" panose="020B0604020202020204" pitchFamily="34" charset="0"/>
              <a:buChar char="•"/>
              <a:defRPr/>
            </a:pPr>
            <a:r>
              <a:rPr lang="en-US" sz="1200" dirty="0"/>
              <a:t>Treat patients with life-prolonging agents. Base the choice of first-line treatment on the performance status, symptoms, comorbidities, location and extent of disease, patient preference, and on the previous treatment for </a:t>
            </a:r>
            <a:r>
              <a:rPr lang="en-US" sz="1200" dirty="0" err="1"/>
              <a:t>mCSPC</a:t>
            </a:r>
            <a:r>
              <a:rPr lang="en-US" sz="1200" dirty="0"/>
              <a:t> as well as use of medical resources and specific risk during the COVID-19 pandemic</a:t>
            </a:r>
          </a:p>
          <a:p>
            <a:pPr marL="171450" indent="-171450" fontAlgn="auto">
              <a:spcBef>
                <a:spcPts val="0"/>
              </a:spcBef>
              <a:spcAft>
                <a:spcPts val="600"/>
              </a:spcAft>
              <a:buClr>
                <a:schemeClr val="accent1"/>
              </a:buClr>
              <a:buFont typeface="Arial" panose="020B0604020202020204" pitchFamily="34" charset="0"/>
              <a:buChar char="•"/>
              <a:defRPr/>
            </a:pPr>
            <a:r>
              <a:rPr lang="en-US" sz="1200" dirty="0">
                <a:latin typeface="+mn-lt"/>
                <a:cs typeface="+mn-cs"/>
              </a:rPr>
              <a:t>Chemotherapy should be avoided as much as possible</a:t>
            </a:r>
          </a:p>
          <a:p>
            <a:pPr fontAlgn="auto">
              <a:spcBef>
                <a:spcPts val="0"/>
              </a:spcBef>
              <a:spcAft>
                <a:spcPts val="600"/>
              </a:spcAft>
              <a:buClr>
                <a:schemeClr val="accent1"/>
              </a:buClr>
              <a:defRPr/>
            </a:pPr>
            <a:endParaRPr lang="en-GB" sz="1200" dirty="0">
              <a:latin typeface="+mn-lt"/>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100594" y="5336166"/>
            <a:ext cx="1812997" cy="553998"/>
          </a:xfrm>
          <a:prstGeom prst="rect">
            <a:avLst/>
          </a:prstGeom>
          <a:noFill/>
        </p:spPr>
        <p:txBody>
          <a:bodyPr wrap="none" rtlCol="0">
            <a:spAutoFit/>
          </a:bodyPr>
          <a:lstStyle/>
          <a:p>
            <a:pPr algn="ctr"/>
            <a:r>
              <a:rPr lang="en-GB" sz="1400" b="1" dirty="0">
                <a:solidFill>
                  <a:schemeClr val="tx2"/>
                </a:solidFill>
                <a:ea typeface="Aileron" charset="0"/>
                <a:cs typeface="PT Sans Narrow"/>
              </a:rPr>
              <a:t>Follow us on Twitter </a:t>
            </a:r>
            <a:br>
              <a:rPr lang="en-GB" sz="1600" dirty="0">
                <a:solidFill>
                  <a:schemeClr val="tx2"/>
                </a:solidFill>
                <a:ea typeface="Aileron" charset="0"/>
                <a:cs typeface="PT Sans Narrow"/>
              </a:rPr>
            </a:br>
            <a:r>
              <a:rPr lang="en-GB" sz="1600" b="1" u="sng" dirty="0">
                <a:solidFill>
                  <a:schemeClr val="accent1"/>
                </a:solidFill>
                <a:ea typeface="Aileron" charset="0"/>
                <a:cs typeface="PT Sans Narrow"/>
                <a:hlinkClick r:id="rId3"/>
              </a:rPr>
              <a:t>@gunursesconnect</a:t>
            </a:r>
            <a:endParaRPr lang="en-GB" sz="1600" b="1" u="sng" dirty="0">
              <a:solidFill>
                <a:schemeClr val="accent1"/>
              </a:solidFill>
              <a:ea typeface="Aileron" charset="0"/>
              <a:cs typeface="PT Sans Narrow"/>
            </a:endParaRPr>
          </a:p>
        </p:txBody>
      </p:sp>
      <p:sp>
        <p:nvSpPr>
          <p:cNvPr id="17" name="TextBox 16"/>
          <p:cNvSpPr txBox="1"/>
          <p:nvPr/>
        </p:nvSpPr>
        <p:spPr>
          <a:xfrm>
            <a:off x="4083194" y="5336167"/>
            <a:ext cx="2084815" cy="701731"/>
          </a:xfrm>
          <a:prstGeom prst="rect">
            <a:avLst/>
          </a:prstGeom>
          <a:noFill/>
        </p:spPr>
        <p:txBody>
          <a:bodyPr wrap="square" rtlCol="0">
            <a:spAutoFit/>
          </a:bodyPr>
          <a:lstStyle/>
          <a:p>
            <a:pPr algn="ctr">
              <a:lnSpc>
                <a:spcPct val="90000"/>
              </a:lnSpc>
            </a:pPr>
            <a:r>
              <a:rPr lang="en-GB" sz="1400" b="1" dirty="0">
                <a:solidFill>
                  <a:schemeClr val="tx2"/>
                </a:solidFill>
                <a:ea typeface="Aileron" charset="0"/>
                <a:cs typeface="PT Sans Narrow"/>
              </a:rPr>
              <a:t>Follow the </a:t>
            </a:r>
            <a:br>
              <a:rPr lang="en-GB" sz="1600" b="1" dirty="0">
                <a:solidFill>
                  <a:schemeClr val="tx2"/>
                </a:solidFill>
                <a:ea typeface="Aileron" charset="0"/>
                <a:cs typeface="PT Sans Narrow"/>
              </a:rPr>
            </a:br>
            <a:r>
              <a:rPr lang="en-GB" sz="1600" b="1" dirty="0">
                <a:solidFill>
                  <a:schemeClr val="tx2"/>
                </a:solidFill>
                <a:ea typeface="Aileron" charset="0"/>
                <a:cs typeface="PT Sans Narrow"/>
                <a:hlinkClick r:id="rId4"/>
              </a:rPr>
              <a:t>GUNURSES</a:t>
            </a:r>
            <a:r>
              <a:rPr lang="en-GB" sz="1600" b="1" u="sng" dirty="0">
                <a:solidFill>
                  <a:schemeClr val="accent1"/>
                </a:solidFill>
                <a:ea typeface="Aileron" charset="0"/>
                <a:cs typeface="PT Sans Narrow"/>
                <a:hlinkClick r:id="rId4"/>
              </a:rPr>
              <a:t>COR2ED</a:t>
            </a:r>
            <a:endParaRPr lang="en-GB" sz="1600" b="1" u="sng" dirty="0">
              <a:solidFill>
                <a:schemeClr val="accent1"/>
              </a:solidFill>
              <a:ea typeface="Aileron" charset="0"/>
              <a:cs typeface="PT Sans Narrow"/>
            </a:endParaRPr>
          </a:p>
          <a:p>
            <a:pPr algn="ctr">
              <a:lnSpc>
                <a:spcPct val="90000"/>
              </a:lnSpc>
            </a:pPr>
            <a:r>
              <a:rPr lang="en-GB" sz="1400" b="1" dirty="0">
                <a:solidFill>
                  <a:schemeClr val="tx2"/>
                </a:solidFill>
                <a:ea typeface="Aileron" charset="0"/>
                <a:cs typeface="PT Sans Narrow"/>
              </a:rPr>
              <a:t>Group on LinkedIn</a:t>
            </a:r>
            <a:endParaRPr lang="en-GB" sz="1600" b="1" dirty="0">
              <a:solidFill>
                <a:schemeClr val="tx2"/>
              </a:solidFill>
              <a:ea typeface="Aileron" charset="0"/>
              <a:cs typeface="PT Sans Narrow"/>
            </a:endParaRPr>
          </a:p>
        </p:txBody>
      </p:sp>
      <p:sp>
        <p:nvSpPr>
          <p:cNvPr id="18" name="TextBox 17"/>
          <p:cNvSpPr txBox="1"/>
          <p:nvPr/>
        </p:nvSpPr>
        <p:spPr>
          <a:xfrm>
            <a:off x="7860704" y="5336166"/>
            <a:ext cx="2843808" cy="729430"/>
          </a:xfrm>
          <a:prstGeom prst="rect">
            <a:avLst/>
          </a:prstGeom>
          <a:noFill/>
        </p:spPr>
        <p:txBody>
          <a:bodyPr wrap="square" rtlCol="0">
            <a:spAutoFit/>
          </a:bodyPr>
          <a:lstStyle/>
          <a:p>
            <a:pPr algn="ctr">
              <a:lnSpc>
                <a:spcPct val="90000"/>
              </a:lnSpc>
            </a:pPr>
            <a:r>
              <a:rPr lang="en-US" sz="1400" b="1" dirty="0">
                <a:solidFill>
                  <a:schemeClr val="tx2"/>
                </a:solidFill>
                <a:cs typeface="PT Sans Narrow"/>
              </a:rPr>
              <a:t>Email</a:t>
            </a:r>
            <a:br>
              <a:rPr lang="en-US" sz="1600" dirty="0">
                <a:solidFill>
                  <a:schemeClr val="tx2"/>
                </a:solidFill>
                <a:cs typeface="PT Sans Narrow"/>
              </a:rPr>
            </a:br>
            <a:r>
              <a:rPr lang="en-GB" sz="1600" b="1" dirty="0">
                <a:hlinkClick r:id="rId5"/>
              </a:rPr>
              <a:t>sam.brightwell</a:t>
            </a:r>
            <a:br>
              <a:rPr lang="en-GB" sz="1600" b="1" dirty="0">
                <a:hlinkClick r:id="rId5"/>
              </a:rPr>
            </a:br>
            <a:r>
              <a:rPr lang="en-GB" sz="1600" b="1" dirty="0">
                <a:hlinkClick r:id="rId5"/>
              </a:rPr>
              <a:t>@cor2ed.com</a:t>
            </a:r>
            <a:endParaRPr lang="en-GB" sz="1600" b="1" dirty="0">
              <a:solidFill>
                <a:schemeClr val="accent1"/>
              </a:solidFill>
              <a:ea typeface="Aileron" charset="0"/>
              <a:cs typeface="PT Sans Narrow"/>
            </a:endParaRPr>
          </a:p>
        </p:txBody>
      </p:sp>
      <p:sp>
        <p:nvSpPr>
          <p:cNvPr id="19" name="TextBox 18"/>
          <p:cNvSpPr txBox="1"/>
          <p:nvPr/>
        </p:nvSpPr>
        <p:spPr>
          <a:xfrm>
            <a:off x="6171426" y="5336166"/>
            <a:ext cx="2084815" cy="757130"/>
          </a:xfrm>
          <a:prstGeom prst="rect">
            <a:avLst/>
          </a:prstGeom>
          <a:noFill/>
        </p:spPr>
        <p:txBody>
          <a:bodyPr wrap="square" rtlCol="0">
            <a:spAutoFit/>
          </a:bodyPr>
          <a:lstStyle/>
          <a:p>
            <a:pPr algn="ctr">
              <a:lnSpc>
                <a:spcPct val="90000"/>
              </a:lnSpc>
            </a:pPr>
            <a:r>
              <a:rPr lang="en-GB" sz="1400" b="1" dirty="0">
                <a:solidFill>
                  <a:schemeClr val="tx2"/>
                </a:solidFill>
                <a:ea typeface="Aileron" charset="0"/>
                <a:cs typeface="PT Sans Narrow"/>
              </a:rPr>
              <a:t>Watch us on the</a:t>
            </a:r>
            <a:br>
              <a:rPr lang="en-GB" sz="1400" b="1" dirty="0">
                <a:solidFill>
                  <a:schemeClr val="tx2"/>
                </a:solidFill>
                <a:ea typeface="Aileron" charset="0"/>
                <a:cs typeface="PT Sans Narrow"/>
              </a:rPr>
            </a:br>
            <a:r>
              <a:rPr lang="en-GB" sz="1400" b="1" dirty="0">
                <a:solidFill>
                  <a:schemeClr val="tx2"/>
                </a:solidFill>
                <a:ea typeface="Aileron" charset="0"/>
                <a:cs typeface="PT Sans Narrow"/>
              </a:rPr>
              <a:t>Vimeo Channe</a:t>
            </a:r>
            <a:r>
              <a:rPr lang="en-GB" sz="1600" b="1" dirty="0">
                <a:solidFill>
                  <a:schemeClr val="tx2"/>
                </a:solidFill>
                <a:ea typeface="Aileron" charset="0"/>
                <a:cs typeface="PT Sans Narrow"/>
              </a:rPr>
              <a:t>l</a:t>
            </a:r>
            <a:br>
              <a:rPr lang="en-GB" sz="1600" dirty="0">
                <a:solidFill>
                  <a:schemeClr val="tx2"/>
                </a:solidFill>
                <a:ea typeface="Aileron" charset="0"/>
                <a:cs typeface="PT Sans Narrow"/>
              </a:rPr>
            </a:br>
            <a:r>
              <a:rPr lang="en-GB" sz="1600" b="1" dirty="0">
                <a:solidFill>
                  <a:schemeClr val="accent1"/>
                </a:solidFill>
                <a:ea typeface="Aileron" charset="0"/>
                <a:cs typeface="PT Sans Narrow"/>
                <a:hlinkClick r:id="rId6"/>
              </a:rPr>
              <a:t>GUNURSES CONNECT</a:t>
            </a:r>
            <a:endParaRPr lang="en-GB" sz="1600" b="1" dirty="0">
              <a:solidFill>
                <a:schemeClr val="accent1"/>
              </a:solidFill>
              <a:ea typeface="Aileron" charset="0"/>
              <a:cs typeface="PT Sans Narrow"/>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635656" y="274638"/>
            <a:ext cx="8924840" cy="3586410"/>
          </a:xfrm>
        </p:spPr>
        <p:txBody>
          <a:bodyPr>
            <a:normAutofit/>
          </a:bodyPr>
          <a:lstStyle/>
          <a:p>
            <a:pPr>
              <a:lnSpc>
                <a:spcPts val="3800"/>
              </a:lnSpc>
              <a:spcBef>
                <a:spcPts val="800"/>
              </a:spcBef>
            </a:pPr>
            <a:r>
              <a:rPr lang="en-US" sz="3600" cap="none" dirty="0">
                <a:solidFill>
                  <a:schemeClr val="tx2"/>
                </a:solidFill>
              </a:rPr>
              <a:t>REACH </a:t>
            </a:r>
            <a:r>
              <a:rPr lang="en-US" sz="3600" cap="none" dirty="0"/>
              <a:t>GU NURSES CONNECT </a:t>
            </a:r>
            <a:r>
              <a:rPr lang="en-US" sz="3600" cap="none" dirty="0">
                <a:solidFill>
                  <a:schemeClr val="tx2"/>
                </a:solidFill>
              </a:rPr>
              <a:t>VIA </a:t>
            </a:r>
            <a:br>
              <a:rPr lang="en-US" sz="3600" cap="none" dirty="0">
                <a:solidFill>
                  <a:schemeClr val="tx2"/>
                </a:solidFill>
              </a:rPr>
            </a:br>
            <a:r>
              <a:rPr lang="en-US" sz="3600" cap="none" spc="-50" dirty="0">
                <a:solidFill>
                  <a:schemeClr val="tx2"/>
                </a:solidFill>
              </a:rPr>
              <a:t>TWITTER, LINKEDIN, VIMEO &amp; EMAIL</a:t>
            </a:r>
            <a:br>
              <a:rPr lang="en-US" sz="3600" cap="none" dirty="0">
                <a:solidFill>
                  <a:schemeClr val="tx2"/>
                </a:solidFill>
              </a:rPr>
            </a:br>
            <a:r>
              <a:rPr lang="en-US" sz="3600" cap="none" dirty="0">
                <a:solidFill>
                  <a:schemeClr val="tx2"/>
                </a:solidFill>
              </a:rPr>
              <a:t>OR VISIT THE GROUP’S WEBSITE</a:t>
            </a:r>
            <a:br>
              <a:rPr lang="en-US" sz="3600" dirty="0">
                <a:solidFill>
                  <a:schemeClr val="tx2"/>
                </a:solidFill>
              </a:rPr>
            </a:br>
            <a:r>
              <a:rPr lang="en-GB" sz="3600" u="sng" cap="none" dirty="0">
                <a:hlinkClick r:id="rId7"/>
              </a:rPr>
              <a:t>https://gunursesconnect.info/</a:t>
            </a:r>
            <a:endParaRPr lang="en-US" sz="3600" u="sng" cap="none" dirty="0"/>
          </a:p>
        </p:txBody>
      </p:sp>
      <p:pic>
        <p:nvPicPr>
          <p:cNvPr id="7" name="Picture 6">
            <a:extLst>
              <a:ext uri="{FF2B5EF4-FFF2-40B4-BE49-F238E27FC236}">
                <a16:creationId xmlns:a16="http://schemas.microsoft.com/office/drawing/2014/main" id="{FD2A3513-1FCF-4B44-AAF0-2ECFC0760E8D}"/>
              </a:ext>
            </a:extLst>
          </p:cNvPr>
          <p:cNvPicPr>
            <a:picLocks noChangeAspect="1"/>
          </p:cNvPicPr>
          <p:nvPr/>
        </p:nvPicPr>
        <p:blipFill>
          <a:blip r:embed="rId8"/>
          <a:stretch>
            <a:fillRect/>
          </a:stretch>
        </p:blipFill>
        <p:spPr>
          <a:xfrm>
            <a:off x="8639512" y="3933422"/>
            <a:ext cx="1259267" cy="1259267"/>
          </a:xfrm>
          <a:prstGeom prst="rect">
            <a:avLst/>
          </a:prstGeom>
        </p:spPr>
      </p:pic>
      <p:pic>
        <p:nvPicPr>
          <p:cNvPr id="12" name="Picture 11">
            <a:hlinkClick r:id="rId9"/>
            <a:extLst>
              <a:ext uri="{FF2B5EF4-FFF2-40B4-BE49-F238E27FC236}">
                <a16:creationId xmlns:a16="http://schemas.microsoft.com/office/drawing/2014/main" id="{FD80E573-9BF7-4053-9C1F-CAEC7DDBBEC5}"/>
              </a:ext>
            </a:extLst>
          </p:cNvPr>
          <p:cNvPicPr>
            <a:picLocks noChangeAspect="1"/>
          </p:cNvPicPr>
          <p:nvPr/>
        </p:nvPicPr>
        <p:blipFill>
          <a:blip r:embed="rId10"/>
          <a:stretch>
            <a:fillRect/>
          </a:stretch>
        </p:blipFill>
        <p:spPr>
          <a:xfrm>
            <a:off x="4518666" y="3933056"/>
            <a:ext cx="1237894" cy="1260000"/>
          </a:xfrm>
          <a:prstGeom prst="rect">
            <a:avLst/>
          </a:prstGeom>
        </p:spPr>
      </p:pic>
      <p:pic>
        <p:nvPicPr>
          <p:cNvPr id="14" name="Picture 13">
            <a:hlinkClick r:id="rId11"/>
            <a:extLst>
              <a:ext uri="{FF2B5EF4-FFF2-40B4-BE49-F238E27FC236}">
                <a16:creationId xmlns:a16="http://schemas.microsoft.com/office/drawing/2014/main" id="{0BFB8670-DDEF-432A-912A-52486C159675}"/>
              </a:ext>
            </a:extLst>
          </p:cNvPr>
          <p:cNvPicPr>
            <a:picLocks noChangeAspect="1"/>
          </p:cNvPicPr>
          <p:nvPr/>
        </p:nvPicPr>
        <p:blipFill>
          <a:blip r:embed="rId12"/>
          <a:stretch>
            <a:fillRect/>
          </a:stretch>
        </p:blipFill>
        <p:spPr>
          <a:xfrm>
            <a:off x="2311433" y="3933422"/>
            <a:ext cx="1259267" cy="1259267"/>
          </a:xfrm>
          <a:prstGeom prst="rect">
            <a:avLst/>
          </a:prstGeom>
        </p:spPr>
      </p:pic>
      <p:pic>
        <p:nvPicPr>
          <p:cNvPr id="21" name="Picture 20">
            <a:hlinkClick r:id="rId13"/>
            <a:extLst>
              <a:ext uri="{FF2B5EF4-FFF2-40B4-BE49-F238E27FC236}">
                <a16:creationId xmlns:a16="http://schemas.microsoft.com/office/drawing/2014/main" id="{72D9A25E-A647-4968-A3CC-028D206DB562}"/>
              </a:ext>
            </a:extLst>
          </p:cNvPr>
          <p:cNvPicPr>
            <a:picLocks noChangeAspect="1"/>
          </p:cNvPicPr>
          <p:nvPr/>
        </p:nvPicPr>
        <p:blipFill>
          <a:blip r:embed="rId14"/>
          <a:stretch>
            <a:fillRect/>
          </a:stretch>
        </p:blipFill>
        <p:spPr>
          <a:xfrm>
            <a:off x="6573746" y="3933422"/>
            <a:ext cx="1259267" cy="1259267"/>
          </a:xfrm>
          <a:prstGeom prst="rect">
            <a:avLst/>
          </a:prstGeom>
        </p:spPr>
      </p:pic>
      <p:sp>
        <p:nvSpPr>
          <p:cNvPr id="2" name="Slide Number Placeholder 1"/>
          <p:cNvSpPr>
            <a:spLocks noGrp="1"/>
          </p:cNvSpPr>
          <p:nvPr>
            <p:ph type="sldNum" sz="quarter" idx="4"/>
          </p:nvPr>
        </p:nvSpPr>
        <p:spPr/>
        <p:txBody>
          <a:bodyPr/>
          <a:lstStyle/>
          <a:p>
            <a:fld id="{FCE43C0F-8A7B-3A4B-9DB5-B3472E36E833}" type="slidenum">
              <a:rPr lang="en-GB" smtClean="0"/>
              <a:pPr/>
              <a:t>12</a:t>
            </a:fld>
            <a:endParaRPr lang="en-GB" dirty="0"/>
          </a:p>
        </p:txBody>
      </p:sp>
    </p:spTree>
    <p:extLst>
      <p:ext uri="{BB962C8B-B14F-4D97-AF65-F5344CB8AC3E}">
        <p14:creationId xmlns:p14="http://schemas.microsoft.com/office/powerpoint/2010/main" val="14684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0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How Covid-19 has impacted </a:t>
            </a:r>
            <a:br>
              <a:rPr lang="en-GB" sz="3200" dirty="0"/>
            </a:br>
            <a:r>
              <a:rPr lang="en-GB" sz="3200" dirty="0"/>
              <a:t>prostate cancer care </a:t>
            </a:r>
            <a:br>
              <a:rPr lang="en-GB" sz="3200" dirty="0"/>
            </a:br>
            <a:r>
              <a:rPr lang="en-GB" sz="3200" dirty="0"/>
              <a:t> Management of side effects</a:t>
            </a:r>
            <a:br>
              <a:rPr lang="en-GB" sz="3200" dirty="0"/>
            </a:br>
            <a:br>
              <a:rPr lang="en-GB" sz="3200" dirty="0"/>
            </a:br>
            <a:r>
              <a:rPr lang="en-GB" sz="3200" cap="none" dirty="0"/>
              <a:t>Janet </a:t>
            </a:r>
            <a:r>
              <a:rPr lang="en-GB" sz="3200" cap="none" dirty="0" err="1"/>
              <a:t>Forgenie</a:t>
            </a:r>
            <a:r>
              <a:rPr lang="en-GB" sz="3200" cap="none" dirty="0"/>
              <a:t>, RN</a:t>
            </a:r>
            <a:br>
              <a:rPr lang="en-GB" sz="3200" cap="none" dirty="0"/>
            </a:br>
            <a:r>
              <a:rPr lang="en-GB" sz="2200" cap="none" dirty="0" err="1"/>
              <a:t>Uro</a:t>
            </a:r>
            <a:r>
              <a:rPr lang="en-GB" sz="2200" cap="none" dirty="0"/>
              <a:t>-Oncology Clinical Nurse Specialist</a:t>
            </a:r>
            <a:br>
              <a:rPr lang="en-GB" sz="2200" cap="none" dirty="0"/>
            </a:br>
            <a:r>
              <a:rPr lang="en-GB" sz="2200" cap="none" dirty="0"/>
              <a:t>University College London Hospital, UK</a:t>
            </a:r>
            <a:br>
              <a:rPr lang="en-GB" sz="2200" cap="none" dirty="0"/>
            </a:br>
            <a:br>
              <a:rPr lang="en-GB" sz="3200" cap="none" dirty="0"/>
            </a:br>
            <a:r>
              <a:rPr lang="en-GB" sz="2400" cap="none" dirty="0"/>
              <a:t>DECEMBER 2020</a:t>
            </a:r>
            <a:endParaRPr lang="en-US" sz="2400" dirty="0"/>
          </a:p>
        </p:txBody>
      </p:sp>
      <p:sp>
        <p:nvSpPr>
          <p:cNvPr id="4" name="Slide Number Placeholder 3"/>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1926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a:extLst>
              <a:ext uri="{FF2B5EF4-FFF2-40B4-BE49-F238E27FC236}">
                <a16:creationId xmlns:a16="http://schemas.microsoft.com/office/drawing/2014/main" id="{CC75ADA2-6F5C-4EC6-854A-2FEDF2FBE2F3}"/>
              </a:ext>
            </a:extLst>
          </p:cNvPr>
          <p:cNvSpPr>
            <a:spLocks noGrp="1"/>
          </p:cNvSpPr>
          <p:nvPr>
            <p:ph sz="quarter" idx="12"/>
          </p:nvPr>
        </p:nvSpPr>
        <p:spPr/>
        <p:txBody>
          <a:bodyPr/>
          <a:lstStyle/>
          <a:p>
            <a:pPr marL="0" indent="0">
              <a:buFont typeface="Arial" panose="020B0604020202020204" pitchFamily="34" charset="0"/>
              <a:buNone/>
            </a:pPr>
            <a:endParaRPr lang="en-GB" altLang="en-US" b="1" dirty="0"/>
          </a:p>
          <a:p>
            <a:pPr marL="0" indent="0">
              <a:buFont typeface="Arial" panose="020B0604020202020204" pitchFamily="34" charset="0"/>
              <a:buNone/>
            </a:pPr>
            <a:r>
              <a:rPr lang="en-GB" altLang="en-US" b="1" dirty="0"/>
              <a:t>Please Note: </a:t>
            </a:r>
            <a:r>
              <a:rPr lang="en-GB" altLang="en-US" dirty="0"/>
              <a:t>Views expressed within this presentation are the personal opinions of the author.  They do not necessarily represent the views of the author’s institute or the rest of the GU Nurse CONNECT group.</a:t>
            </a:r>
          </a:p>
          <a:p>
            <a:pPr marL="0" indent="0">
              <a:buFont typeface="Arial" panose="020B0604020202020204" pitchFamily="34" charset="0"/>
              <a:buNone/>
            </a:pPr>
            <a:r>
              <a:rPr lang="en-GB" altLang="en-US" dirty="0"/>
              <a:t>This content is supported by an Independent Educational Grant from Bayer.</a:t>
            </a:r>
          </a:p>
          <a:p>
            <a:pPr marL="0" indent="0">
              <a:buFont typeface="Arial" panose="020B0604020202020204" pitchFamily="34" charset="0"/>
              <a:buNone/>
            </a:pPr>
            <a:endParaRPr lang="en-GB" altLang="en-US" dirty="0"/>
          </a:p>
          <a:p>
            <a:pPr marL="0" indent="0">
              <a:buFont typeface="Arial" panose="020B0604020202020204" pitchFamily="34" charset="0"/>
              <a:buNone/>
            </a:pPr>
            <a:r>
              <a:rPr lang="en-GB" altLang="en-US" b="1" dirty="0"/>
              <a:t>Disclosures: </a:t>
            </a:r>
            <a:r>
              <a:rPr lang="en-GB" altLang="en-US" dirty="0"/>
              <a:t>Janet </a:t>
            </a:r>
            <a:r>
              <a:rPr lang="en-GB" altLang="en-US" dirty="0" err="1"/>
              <a:t>Forgenie</a:t>
            </a:r>
            <a:r>
              <a:rPr lang="en-GB" altLang="en-US" dirty="0"/>
              <a:t> does not have any relevant financial relationships to disclose.</a:t>
            </a:r>
          </a:p>
        </p:txBody>
      </p:sp>
      <p:sp>
        <p:nvSpPr>
          <p:cNvPr id="3074" name="Title 1">
            <a:extLst>
              <a:ext uri="{FF2B5EF4-FFF2-40B4-BE49-F238E27FC236}">
                <a16:creationId xmlns:a16="http://schemas.microsoft.com/office/drawing/2014/main" id="{EA47462F-EB1B-439B-B539-925C39FBCB57}"/>
              </a:ext>
            </a:extLst>
          </p:cNvPr>
          <p:cNvSpPr>
            <a:spLocks noGrp="1"/>
          </p:cNvSpPr>
          <p:nvPr>
            <p:ph type="title"/>
          </p:nvPr>
        </p:nvSpPr>
        <p:spPr/>
        <p:txBody>
          <a:bodyPr/>
          <a:lstStyle/>
          <a:p>
            <a:r>
              <a:rPr lang="en-GB" altLang="en-US" b="1" dirty="0"/>
              <a:t>Disclaimer and disclosures </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UCLH - Google My Maps">
            <a:extLst>
              <a:ext uri="{FF2B5EF4-FFF2-40B4-BE49-F238E27FC236}">
                <a16:creationId xmlns:a16="http://schemas.microsoft.com/office/drawing/2014/main" id="{7E4C4DEC-7827-49BF-B259-E945A512D184}"/>
              </a:ext>
            </a:extLst>
          </p:cNvPr>
          <p:cNvSpPr>
            <a:spLocks noChangeAspect="1" noChangeArrowheads="1"/>
          </p:cNvSpPr>
          <p:nvPr/>
        </p:nvSpPr>
        <p:spPr bwMode="auto">
          <a:xfrm>
            <a:off x="63500" y="-136525"/>
            <a:ext cx="18478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4099" name="AutoShape 4" descr="UCLH - Google My Maps">
            <a:extLst>
              <a:ext uri="{FF2B5EF4-FFF2-40B4-BE49-F238E27FC236}">
                <a16:creationId xmlns:a16="http://schemas.microsoft.com/office/drawing/2014/main" id="{8C5DD70F-B795-4E00-B7BD-95CAD709FE6B}"/>
              </a:ext>
            </a:extLst>
          </p:cNvPr>
          <p:cNvSpPr>
            <a:spLocks noChangeAspect="1" noChangeArrowheads="1"/>
          </p:cNvSpPr>
          <p:nvPr/>
        </p:nvSpPr>
        <p:spPr bwMode="auto">
          <a:xfrm>
            <a:off x="215900" y="15875"/>
            <a:ext cx="18478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7" name="TextBox 6">
            <a:extLst>
              <a:ext uri="{FF2B5EF4-FFF2-40B4-BE49-F238E27FC236}">
                <a16:creationId xmlns:a16="http://schemas.microsoft.com/office/drawing/2014/main" id="{46B2488E-AC72-42F0-9A64-0C4CF88CFDF4}"/>
              </a:ext>
            </a:extLst>
          </p:cNvPr>
          <p:cNvSpPr txBox="1"/>
          <p:nvPr/>
        </p:nvSpPr>
        <p:spPr>
          <a:xfrm>
            <a:off x="4620444" y="1427587"/>
            <a:ext cx="1347788" cy="1015663"/>
          </a:xfrm>
          <a:prstGeom prst="rect">
            <a:avLst/>
          </a:prstGeom>
          <a:solidFill>
            <a:schemeClr val="accent3"/>
          </a:solidFill>
          <a:ln w="25400">
            <a:solidFill>
              <a:schemeClr val="accent1"/>
            </a:solidFill>
          </a:ln>
        </p:spPr>
        <p:txBody>
          <a:bodyPr>
            <a:spAutoFit/>
          </a:bodyPr>
          <a:lstStyle/>
          <a:p>
            <a:pPr fontAlgn="auto">
              <a:spcBef>
                <a:spcPts val="0"/>
              </a:spcBef>
              <a:spcAft>
                <a:spcPts val="0"/>
              </a:spcAft>
              <a:defRPr/>
            </a:pPr>
            <a:r>
              <a:rPr lang="en-GB" sz="1200" dirty="0">
                <a:latin typeface="+mn-lt"/>
                <a:cs typeface="+mn-cs"/>
              </a:rPr>
              <a:t>Challenges of Central London Hospital;</a:t>
            </a:r>
          </a:p>
          <a:p>
            <a:pPr fontAlgn="auto">
              <a:spcBef>
                <a:spcPts val="0"/>
              </a:spcBef>
              <a:spcAft>
                <a:spcPts val="0"/>
              </a:spcAft>
              <a:defRPr/>
            </a:pPr>
            <a:r>
              <a:rPr lang="en-GB" sz="1200" dirty="0">
                <a:latin typeface="+mn-lt"/>
                <a:cs typeface="+mn-cs"/>
              </a:rPr>
              <a:t>Travel risks during COVID-19</a:t>
            </a:r>
          </a:p>
        </p:txBody>
      </p:sp>
      <p:sp>
        <p:nvSpPr>
          <p:cNvPr id="12" name="TextBox 11">
            <a:extLst>
              <a:ext uri="{FF2B5EF4-FFF2-40B4-BE49-F238E27FC236}">
                <a16:creationId xmlns:a16="http://schemas.microsoft.com/office/drawing/2014/main" id="{0B1D1FA0-F313-4560-9E8E-27C56BCC51FC}"/>
              </a:ext>
            </a:extLst>
          </p:cNvPr>
          <p:cNvSpPr txBox="1"/>
          <p:nvPr/>
        </p:nvSpPr>
        <p:spPr>
          <a:xfrm>
            <a:off x="4611017" y="2937280"/>
            <a:ext cx="1274763" cy="1723549"/>
          </a:xfrm>
          <a:prstGeom prst="rect">
            <a:avLst/>
          </a:prstGeom>
          <a:solidFill>
            <a:schemeClr val="accent3"/>
          </a:solidFill>
          <a:ln w="25400">
            <a:solidFill>
              <a:schemeClr val="accent1"/>
            </a:solidFill>
          </a:ln>
        </p:spPr>
        <p:txBody>
          <a:bodyPr>
            <a:spAutoFit/>
          </a:bodyPr>
          <a:lstStyle/>
          <a:p>
            <a:pPr marL="171450" indent="-171450" fontAlgn="auto">
              <a:spcBef>
                <a:spcPts val="0"/>
              </a:spcBef>
              <a:spcAft>
                <a:spcPts val="400"/>
              </a:spcAft>
              <a:buClr>
                <a:schemeClr val="accent1"/>
              </a:buClr>
              <a:buFont typeface="Arial" panose="020B0604020202020204" pitchFamily="34" charset="0"/>
              <a:buChar char="•"/>
              <a:defRPr/>
            </a:pPr>
            <a:r>
              <a:rPr lang="en-GB" sz="1200" dirty="0">
                <a:latin typeface="+mn-lt"/>
                <a:cs typeface="+mn-cs"/>
              </a:rPr>
              <a:t>Increase ability to use patient transport</a:t>
            </a:r>
          </a:p>
          <a:p>
            <a:pPr marL="171450" indent="-171450" fontAlgn="auto">
              <a:spcBef>
                <a:spcPts val="0"/>
              </a:spcBef>
              <a:spcAft>
                <a:spcPts val="400"/>
              </a:spcAft>
              <a:buClr>
                <a:schemeClr val="accent1"/>
              </a:buClr>
              <a:buFont typeface="Arial" panose="020B0604020202020204" pitchFamily="34" charset="0"/>
              <a:buChar char="•"/>
              <a:defRPr/>
            </a:pPr>
            <a:r>
              <a:rPr lang="en-GB" sz="1200" dirty="0">
                <a:latin typeface="+mn-lt"/>
                <a:cs typeface="+mn-cs"/>
              </a:rPr>
              <a:t>Tx stopped</a:t>
            </a:r>
          </a:p>
          <a:p>
            <a:pPr marL="171450" indent="-171450" fontAlgn="auto">
              <a:spcBef>
                <a:spcPts val="0"/>
              </a:spcBef>
              <a:spcAft>
                <a:spcPts val="400"/>
              </a:spcAft>
              <a:buClr>
                <a:schemeClr val="accent1"/>
              </a:buClr>
              <a:buFont typeface="Arial" panose="020B0604020202020204" pitchFamily="34" charset="0"/>
              <a:buChar char="•"/>
              <a:defRPr/>
            </a:pPr>
            <a:r>
              <a:rPr lang="en-GB" sz="1200" dirty="0">
                <a:latin typeface="+mn-lt"/>
                <a:cs typeface="+mn-cs"/>
              </a:rPr>
              <a:t>COVID screening</a:t>
            </a:r>
          </a:p>
          <a:p>
            <a:pPr marL="171450" indent="-171450" fontAlgn="auto">
              <a:spcBef>
                <a:spcPts val="0"/>
              </a:spcBef>
              <a:spcAft>
                <a:spcPts val="400"/>
              </a:spcAft>
              <a:buClr>
                <a:schemeClr val="accent1"/>
              </a:buClr>
              <a:buFont typeface="Arial" panose="020B0604020202020204" pitchFamily="34" charset="0"/>
              <a:buChar char="•"/>
              <a:defRPr/>
            </a:pPr>
            <a:r>
              <a:rPr lang="en-GB" sz="1200" dirty="0">
                <a:latin typeface="+mn-lt"/>
                <a:cs typeface="+mn-cs"/>
              </a:rPr>
              <a:t>Virtual clinics</a:t>
            </a:r>
          </a:p>
        </p:txBody>
      </p:sp>
      <p:sp>
        <p:nvSpPr>
          <p:cNvPr id="15" name="TextBox 14">
            <a:extLst>
              <a:ext uri="{FF2B5EF4-FFF2-40B4-BE49-F238E27FC236}">
                <a16:creationId xmlns:a16="http://schemas.microsoft.com/office/drawing/2014/main" id="{A38DF26F-5A7B-421D-B46F-301529A686B5}"/>
              </a:ext>
            </a:extLst>
          </p:cNvPr>
          <p:cNvSpPr txBox="1"/>
          <p:nvPr/>
        </p:nvSpPr>
        <p:spPr>
          <a:xfrm>
            <a:off x="7975966" y="1442943"/>
            <a:ext cx="2706761" cy="4357704"/>
          </a:xfrm>
          <a:prstGeom prst="rect">
            <a:avLst/>
          </a:prstGeom>
          <a:solidFill>
            <a:schemeClr val="accent3"/>
          </a:solidFill>
          <a:ln w="25400">
            <a:solidFill>
              <a:schemeClr val="accent1"/>
            </a:solidFill>
          </a:ln>
        </p:spPr>
        <p:txBody>
          <a:bodyPr wrap="square" lIns="144000" tIns="108000" rIns="72000" bIns="108000" anchor="ctr" anchorCtr="0">
            <a:spAutoFit/>
          </a:bodyPr>
          <a:lstStyle/>
          <a:p>
            <a:pPr fontAlgn="auto">
              <a:spcBef>
                <a:spcPts val="0"/>
              </a:spcBef>
              <a:spcAft>
                <a:spcPts val="0"/>
              </a:spcAft>
              <a:buClr>
                <a:schemeClr val="accent1"/>
              </a:buClr>
              <a:defRPr/>
            </a:pPr>
            <a:r>
              <a:rPr lang="en-GB" sz="1200" b="1" dirty="0">
                <a:solidFill>
                  <a:schemeClr val="accent1"/>
                </a:solidFill>
                <a:latin typeface="+mn-lt"/>
                <a:cs typeface="+mn-cs"/>
              </a:rPr>
              <a:t>Acute Lockdown (March to July 2020):</a:t>
            </a:r>
            <a:r>
              <a:rPr lang="en-GB" sz="1200" dirty="0">
                <a:solidFill>
                  <a:schemeClr val="accent1"/>
                </a:solidFill>
                <a:latin typeface="+mn-lt"/>
                <a:cs typeface="+mn-cs"/>
              </a:rPr>
              <a:t> </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Chemo stopped</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Trials paused</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Staff redeployed to front line</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Services reduced</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CNS – important role in management of anxiety</a:t>
            </a:r>
          </a:p>
          <a:p>
            <a:pPr fontAlgn="auto">
              <a:spcBef>
                <a:spcPts val="600"/>
              </a:spcBef>
              <a:spcAft>
                <a:spcPts val="0"/>
              </a:spcAft>
              <a:buClr>
                <a:schemeClr val="accent1"/>
              </a:buClr>
              <a:defRPr/>
            </a:pPr>
            <a:r>
              <a:rPr lang="en-GB" sz="1200" b="1" dirty="0">
                <a:solidFill>
                  <a:schemeClr val="accent1"/>
                </a:solidFill>
                <a:latin typeface="+mn-lt"/>
                <a:cs typeface="+mn-cs"/>
              </a:rPr>
              <a:t>Second Wave (Sept 2020 to present) </a:t>
            </a:r>
            <a:r>
              <a:rPr lang="en-GB" sz="1200" dirty="0">
                <a:solidFill>
                  <a:schemeClr val="accent1"/>
                </a:solidFill>
                <a:latin typeface="+mn-lt"/>
                <a:cs typeface="+mn-cs"/>
              </a:rPr>
              <a:t>– </a:t>
            </a:r>
            <a:r>
              <a:rPr lang="en-GB" sz="1200" b="1" dirty="0">
                <a:solidFill>
                  <a:schemeClr val="accent1"/>
                </a:solidFill>
                <a:latin typeface="+mn-lt"/>
                <a:cs typeface="+mn-cs"/>
              </a:rPr>
              <a:t>Recovery:</a:t>
            </a:r>
            <a:r>
              <a:rPr lang="en-GB" sz="1200" dirty="0">
                <a:solidFill>
                  <a:schemeClr val="accent1"/>
                </a:solidFill>
                <a:latin typeface="+mn-lt"/>
                <a:cs typeface="+mn-cs"/>
              </a:rPr>
              <a:t> </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Chemotherapy restarted</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Trials running</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Staff currently back in roles</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COVID screening </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Increased use of enzalutamide</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Ongoing Virtual clinics</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Virtual MDT</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Zoom prostate support group</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Zoom educational seminars for ‘Surgical </a:t>
            </a:r>
            <a:r>
              <a:rPr lang="en-GB" sz="1200" dirty="0"/>
              <a:t>s</a:t>
            </a:r>
            <a:r>
              <a:rPr lang="en-GB" sz="1200" dirty="0">
                <a:latin typeface="+mn-lt"/>
                <a:cs typeface="+mn-cs"/>
              </a:rPr>
              <a:t>chool’, ‘Radiotherapy school’ and a new patient seminar for ‘All option Discussion’ currently being developed </a:t>
            </a:r>
          </a:p>
        </p:txBody>
      </p:sp>
      <p:sp>
        <p:nvSpPr>
          <p:cNvPr id="16" name="TextBox 15">
            <a:extLst>
              <a:ext uri="{FF2B5EF4-FFF2-40B4-BE49-F238E27FC236}">
                <a16:creationId xmlns:a16="http://schemas.microsoft.com/office/drawing/2014/main" id="{CFF42402-CA6D-47FD-B552-A1FFDD03320E}"/>
              </a:ext>
            </a:extLst>
          </p:cNvPr>
          <p:cNvSpPr txBox="1"/>
          <p:nvPr/>
        </p:nvSpPr>
        <p:spPr>
          <a:xfrm>
            <a:off x="1366115" y="4976524"/>
            <a:ext cx="4795838" cy="830997"/>
          </a:xfrm>
          <a:prstGeom prst="rect">
            <a:avLst/>
          </a:prstGeom>
          <a:solidFill>
            <a:schemeClr val="accent1"/>
          </a:solidFill>
          <a:ln w="25400">
            <a:solidFill>
              <a:schemeClr val="accent1"/>
            </a:solidFill>
          </a:ln>
        </p:spPr>
        <p:txBody>
          <a:bodyPr wrap="square">
            <a:spAutoFit/>
          </a:bodyPr>
          <a:lstStyle/>
          <a:p>
            <a:pPr marL="171450" indent="-171450" fontAlgn="auto">
              <a:spcBef>
                <a:spcPts val="0"/>
              </a:spcBef>
              <a:spcAft>
                <a:spcPts val="0"/>
              </a:spcAft>
              <a:buFont typeface="Arial" panose="020B0604020202020204" pitchFamily="34" charset="0"/>
              <a:buChar char="•"/>
              <a:defRPr/>
            </a:pPr>
            <a:r>
              <a:rPr lang="en-GB" sz="1200" dirty="0">
                <a:solidFill>
                  <a:schemeClr val="bg1"/>
                </a:solidFill>
                <a:latin typeface="+mn-lt"/>
                <a:cs typeface="+mn-cs"/>
              </a:rPr>
              <a:t>Patients scared to attend hospital for blood tests</a:t>
            </a:r>
          </a:p>
          <a:p>
            <a:pPr marL="171450" indent="-171450" fontAlgn="auto">
              <a:spcBef>
                <a:spcPts val="0"/>
              </a:spcBef>
              <a:spcAft>
                <a:spcPts val="0"/>
              </a:spcAft>
              <a:buFont typeface="Arial" panose="020B0604020202020204" pitchFamily="34" charset="0"/>
              <a:buChar char="•"/>
              <a:defRPr/>
            </a:pPr>
            <a:r>
              <a:rPr lang="en-GB" sz="1200" dirty="0">
                <a:solidFill>
                  <a:schemeClr val="bg1"/>
                </a:solidFill>
                <a:latin typeface="+mn-lt"/>
                <a:cs typeface="+mn-cs"/>
              </a:rPr>
              <a:t>Patients not reporting symptoms</a:t>
            </a:r>
          </a:p>
          <a:p>
            <a:pPr marL="171450" indent="-171450" fontAlgn="auto">
              <a:spcBef>
                <a:spcPts val="0"/>
              </a:spcBef>
              <a:spcAft>
                <a:spcPts val="0"/>
              </a:spcAft>
              <a:buFont typeface="Arial" panose="020B0604020202020204" pitchFamily="34" charset="0"/>
              <a:buChar char="•"/>
              <a:defRPr/>
            </a:pPr>
            <a:r>
              <a:rPr lang="en-GB" sz="1200" dirty="0">
                <a:solidFill>
                  <a:schemeClr val="bg1"/>
                </a:solidFill>
                <a:latin typeface="+mn-lt"/>
                <a:cs typeface="+mn-cs"/>
              </a:rPr>
              <a:t>Sicker patients with reduce community support</a:t>
            </a:r>
          </a:p>
          <a:p>
            <a:pPr marL="171450" indent="-171450" fontAlgn="auto">
              <a:spcBef>
                <a:spcPts val="0"/>
              </a:spcBef>
              <a:spcAft>
                <a:spcPts val="0"/>
              </a:spcAft>
              <a:buFont typeface="Arial" panose="020B0604020202020204" pitchFamily="34" charset="0"/>
              <a:buChar char="•"/>
              <a:defRPr/>
            </a:pPr>
            <a:r>
              <a:rPr lang="en-GB" sz="1200" dirty="0">
                <a:solidFill>
                  <a:schemeClr val="bg1"/>
                </a:solidFill>
                <a:latin typeface="+mn-lt"/>
                <a:cs typeface="+mn-cs"/>
              </a:rPr>
              <a:t>Patients attending clinic with low blood counts/pending MSCC/in pain</a:t>
            </a:r>
          </a:p>
        </p:txBody>
      </p:sp>
      <p:sp>
        <p:nvSpPr>
          <p:cNvPr id="5" name="Text Placeholder 4">
            <a:extLst>
              <a:ext uri="{FF2B5EF4-FFF2-40B4-BE49-F238E27FC236}">
                <a16:creationId xmlns:a16="http://schemas.microsoft.com/office/drawing/2014/main" id="{A29452EE-FDB0-410F-B79D-CEED538C6D7B}"/>
              </a:ext>
            </a:extLst>
          </p:cNvPr>
          <p:cNvSpPr>
            <a:spLocks noGrp="1"/>
          </p:cNvSpPr>
          <p:nvPr>
            <p:ph type="body" idx="1"/>
          </p:nvPr>
        </p:nvSpPr>
        <p:spPr>
          <a:xfrm>
            <a:off x="609600" y="783841"/>
            <a:ext cx="10972800" cy="702470"/>
          </a:xfrm>
        </p:spPr>
        <p:txBody>
          <a:bodyPr/>
          <a:lstStyle/>
          <a:p>
            <a:r>
              <a:rPr lang="en-US" dirty="0"/>
              <a:t>situation during the Covid-19 pandemic</a:t>
            </a:r>
            <a:endParaRPr lang="en-GB" dirty="0"/>
          </a:p>
        </p:txBody>
      </p:sp>
      <p:sp>
        <p:nvSpPr>
          <p:cNvPr id="2" name="Title 1">
            <a:extLst>
              <a:ext uri="{FF2B5EF4-FFF2-40B4-BE49-F238E27FC236}">
                <a16:creationId xmlns:a16="http://schemas.microsoft.com/office/drawing/2014/main" id="{12992FFD-5726-480D-8480-010605096D7A}"/>
              </a:ext>
            </a:extLst>
          </p:cNvPr>
          <p:cNvSpPr>
            <a:spLocks noGrp="1"/>
          </p:cNvSpPr>
          <p:nvPr>
            <p:ph type="title"/>
          </p:nvPr>
        </p:nvSpPr>
        <p:spPr/>
        <p:txBody>
          <a:bodyPr/>
          <a:lstStyle/>
          <a:p>
            <a:r>
              <a:rPr lang="en-US"/>
              <a:t>University college London hospital (UCLH)</a:t>
            </a:r>
            <a:endParaRPr lang="en-GB" dirty="0"/>
          </a:p>
        </p:txBody>
      </p:sp>
      <p:sp>
        <p:nvSpPr>
          <p:cNvPr id="6" name="Content Placeholder 5">
            <a:extLst>
              <a:ext uri="{FF2B5EF4-FFF2-40B4-BE49-F238E27FC236}">
                <a16:creationId xmlns:a16="http://schemas.microsoft.com/office/drawing/2014/main" id="{8B52CF39-8DC1-4969-A670-55AFBF5247E6}"/>
              </a:ext>
            </a:extLst>
          </p:cNvPr>
          <p:cNvSpPr>
            <a:spLocks noGrp="1"/>
          </p:cNvSpPr>
          <p:nvPr>
            <p:ph sz="quarter" idx="15"/>
          </p:nvPr>
        </p:nvSpPr>
        <p:spPr>
          <a:xfrm>
            <a:off x="620184" y="6347115"/>
            <a:ext cx="8116800" cy="365125"/>
          </a:xfrm>
        </p:spPr>
        <p:txBody>
          <a:bodyPr/>
          <a:lstStyle/>
          <a:p>
            <a:r>
              <a:rPr lang="en-US" dirty="0"/>
              <a:t>CNS, clinical nurse specialist; MDT, multidisciplinary team; MSCC, malignant spinal cord compression; Tx, treatment</a:t>
            </a:r>
            <a:endParaRPr lang="en-GB" dirty="0"/>
          </a:p>
        </p:txBody>
      </p:sp>
      <p:sp>
        <p:nvSpPr>
          <p:cNvPr id="4" name="Arrow: Right 3">
            <a:extLst>
              <a:ext uri="{FF2B5EF4-FFF2-40B4-BE49-F238E27FC236}">
                <a16:creationId xmlns:a16="http://schemas.microsoft.com/office/drawing/2014/main" id="{8BCAA91F-A575-461C-BF7C-1CD8D2A5C9A0}"/>
              </a:ext>
            </a:extLst>
          </p:cNvPr>
          <p:cNvSpPr/>
          <p:nvPr/>
        </p:nvSpPr>
        <p:spPr>
          <a:xfrm>
            <a:off x="6894847" y="3494323"/>
            <a:ext cx="988828" cy="253527"/>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ight Brace 19">
            <a:extLst>
              <a:ext uri="{FF2B5EF4-FFF2-40B4-BE49-F238E27FC236}">
                <a16:creationId xmlns:a16="http://schemas.microsoft.com/office/drawing/2014/main" id="{5C04A60A-8126-104C-A105-1068F43EF0B7}"/>
              </a:ext>
            </a:extLst>
          </p:cNvPr>
          <p:cNvSpPr/>
          <p:nvPr/>
        </p:nvSpPr>
        <p:spPr>
          <a:xfrm>
            <a:off x="6408842" y="1431635"/>
            <a:ext cx="371671" cy="4433455"/>
          </a:xfrm>
          <a:prstGeom prst="rightBrace">
            <a:avLst>
              <a:gd name="adj1" fmla="val 45700"/>
              <a:gd name="adj2" fmla="val 50000"/>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21" name="Straight Arrow Connector 20">
            <a:extLst>
              <a:ext uri="{FF2B5EF4-FFF2-40B4-BE49-F238E27FC236}">
                <a16:creationId xmlns:a16="http://schemas.microsoft.com/office/drawing/2014/main" id="{AED173F7-205B-0743-A1A7-807050F19424}"/>
              </a:ext>
            </a:extLst>
          </p:cNvPr>
          <p:cNvCxnSpPr>
            <a:cxnSpLocks/>
          </p:cNvCxnSpPr>
          <p:nvPr/>
        </p:nvCxnSpPr>
        <p:spPr>
          <a:xfrm>
            <a:off x="4134046" y="3801330"/>
            <a:ext cx="46552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597B8E6-54BF-D849-A555-19167A785B63}"/>
              </a:ext>
            </a:extLst>
          </p:cNvPr>
          <p:cNvCxnSpPr>
            <a:cxnSpLocks/>
          </p:cNvCxnSpPr>
          <p:nvPr/>
        </p:nvCxnSpPr>
        <p:spPr>
          <a:xfrm>
            <a:off x="2266660" y="1843222"/>
            <a:ext cx="0" cy="84131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784EBCC-804D-524B-A8EB-7307AA52A515}"/>
              </a:ext>
            </a:extLst>
          </p:cNvPr>
          <p:cNvCxnSpPr>
            <a:cxnSpLocks/>
          </p:cNvCxnSpPr>
          <p:nvPr/>
        </p:nvCxnSpPr>
        <p:spPr>
          <a:xfrm>
            <a:off x="2266660" y="1843222"/>
            <a:ext cx="2360999" cy="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F8C51AA4-1F73-4476-ABCB-7BC3BBDFC98B}"/>
              </a:ext>
            </a:extLst>
          </p:cNvPr>
          <p:cNvGrpSpPr/>
          <p:nvPr/>
        </p:nvGrpSpPr>
        <p:grpSpPr>
          <a:xfrm>
            <a:off x="569137" y="2698583"/>
            <a:ext cx="3537672" cy="1982922"/>
            <a:chOff x="569137" y="2698583"/>
            <a:chExt cx="3537672" cy="1982922"/>
          </a:xfrm>
        </p:grpSpPr>
        <p:pic>
          <p:nvPicPr>
            <p:cNvPr id="13" name="Picture 12">
              <a:extLst>
                <a:ext uri="{FF2B5EF4-FFF2-40B4-BE49-F238E27FC236}">
                  <a16:creationId xmlns:a16="http://schemas.microsoft.com/office/drawing/2014/main" id="{E0AEFCE4-D297-480B-99AD-4CD6E70B75A7}"/>
                </a:ext>
              </a:extLst>
            </p:cNvPr>
            <p:cNvPicPr>
              <a:picLocks noChangeAspect="1"/>
            </p:cNvPicPr>
            <p:nvPr/>
          </p:nvPicPr>
          <p:blipFill>
            <a:blip r:embed="rId2"/>
            <a:stretch>
              <a:fillRect/>
            </a:stretch>
          </p:blipFill>
          <p:spPr>
            <a:xfrm>
              <a:off x="569137" y="2698583"/>
              <a:ext cx="3537672" cy="1982922"/>
            </a:xfrm>
            <a:prstGeom prst="rect">
              <a:avLst/>
            </a:prstGeom>
            <a:ln w="28575">
              <a:solidFill>
                <a:schemeClr val="accent1"/>
              </a:solidFill>
            </a:ln>
          </p:spPr>
        </p:pic>
        <p:sp>
          <p:nvSpPr>
            <p:cNvPr id="19" name="Oval 18">
              <a:extLst>
                <a:ext uri="{FF2B5EF4-FFF2-40B4-BE49-F238E27FC236}">
                  <a16:creationId xmlns:a16="http://schemas.microsoft.com/office/drawing/2014/main" id="{9F747A8D-A199-4A43-8208-8C52C0F00CD8}"/>
                </a:ext>
              </a:extLst>
            </p:cNvPr>
            <p:cNvSpPr/>
            <p:nvPr/>
          </p:nvSpPr>
          <p:spPr>
            <a:xfrm>
              <a:off x="2063750" y="3295650"/>
              <a:ext cx="1060450" cy="50568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4468EE-EFCB-4AF0-81FB-186782AF0C5E}"/>
              </a:ext>
            </a:extLst>
          </p:cNvPr>
          <p:cNvSpPr txBox="1"/>
          <p:nvPr/>
        </p:nvSpPr>
        <p:spPr>
          <a:xfrm>
            <a:off x="1058780" y="2540000"/>
            <a:ext cx="1555834" cy="1754326"/>
          </a:xfrm>
          <a:prstGeom prst="rect">
            <a:avLst/>
          </a:prstGeom>
          <a:solidFill>
            <a:schemeClr val="accent3"/>
          </a:solidFill>
          <a:ln w="25400">
            <a:solidFill>
              <a:schemeClr val="accent1"/>
            </a:solidFill>
          </a:ln>
        </p:spPr>
        <p:txBody>
          <a:bodyPr wrap="square" lIns="108000">
            <a:spAutoFit/>
          </a:bodyPr>
          <a:lstStyle/>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Male, older population – increase in mortality with COVID-19</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This population of patients known for under reporting symptoms </a:t>
            </a:r>
          </a:p>
        </p:txBody>
      </p:sp>
      <p:sp>
        <p:nvSpPr>
          <p:cNvPr id="6" name="TextBox 5">
            <a:extLst>
              <a:ext uri="{FF2B5EF4-FFF2-40B4-BE49-F238E27FC236}">
                <a16:creationId xmlns:a16="http://schemas.microsoft.com/office/drawing/2014/main" id="{AB6601AE-9007-42F3-94DF-3E66C65D1668}"/>
              </a:ext>
            </a:extLst>
          </p:cNvPr>
          <p:cNvSpPr txBox="1"/>
          <p:nvPr/>
        </p:nvSpPr>
        <p:spPr>
          <a:xfrm>
            <a:off x="2947988" y="2540000"/>
            <a:ext cx="1864644" cy="1015663"/>
          </a:xfrm>
          <a:prstGeom prst="rect">
            <a:avLst/>
          </a:prstGeom>
          <a:solidFill>
            <a:schemeClr val="accent3"/>
          </a:solidFill>
          <a:ln w="25400">
            <a:solidFill>
              <a:schemeClr val="accent1"/>
            </a:solidFill>
          </a:ln>
        </p:spPr>
        <p:txBody>
          <a:bodyPr wrap="square" lIns="108000">
            <a:spAutoFit/>
          </a:bodyPr>
          <a:lstStyle/>
          <a:p>
            <a:pPr fontAlgn="auto">
              <a:spcBef>
                <a:spcPts val="0"/>
              </a:spcBef>
              <a:spcAft>
                <a:spcPts val="0"/>
              </a:spcAft>
              <a:defRPr/>
            </a:pPr>
            <a:r>
              <a:rPr lang="en-GB" sz="1200" dirty="0">
                <a:latin typeface="+mn-lt"/>
                <a:cs typeface="+mn-cs"/>
              </a:rPr>
              <a:t>Balancing the benefit of treating patients with prostate cancer against the infection risks associated with COVID-19</a:t>
            </a:r>
          </a:p>
        </p:txBody>
      </p:sp>
      <p:sp>
        <p:nvSpPr>
          <p:cNvPr id="8" name="TextBox 7">
            <a:extLst>
              <a:ext uri="{FF2B5EF4-FFF2-40B4-BE49-F238E27FC236}">
                <a16:creationId xmlns:a16="http://schemas.microsoft.com/office/drawing/2014/main" id="{8D851D10-DD3F-450D-B4AC-71B09F4DFC97}"/>
              </a:ext>
            </a:extLst>
          </p:cNvPr>
          <p:cNvSpPr txBox="1"/>
          <p:nvPr/>
        </p:nvSpPr>
        <p:spPr>
          <a:xfrm>
            <a:off x="1747838" y="4722813"/>
            <a:ext cx="1985962" cy="1015663"/>
          </a:xfrm>
          <a:prstGeom prst="rect">
            <a:avLst/>
          </a:prstGeom>
          <a:solidFill>
            <a:schemeClr val="accent3"/>
          </a:solidFill>
          <a:ln w="25400">
            <a:solidFill>
              <a:schemeClr val="accent1"/>
            </a:solidFill>
          </a:ln>
        </p:spPr>
        <p:txBody>
          <a:bodyPr lIns="108000">
            <a:spAutoFit/>
          </a:bodyPr>
          <a:lstStyle/>
          <a:p>
            <a:pPr fontAlgn="auto">
              <a:spcBef>
                <a:spcPts val="0"/>
              </a:spcBef>
              <a:spcAft>
                <a:spcPts val="0"/>
              </a:spcAft>
              <a:defRPr/>
            </a:pPr>
            <a:r>
              <a:rPr lang="en-GB" sz="1200" dirty="0">
                <a:latin typeface="+mn-lt"/>
                <a:cs typeface="+mn-cs"/>
              </a:rPr>
              <a:t>Adapting sequencing of treatment regimes to minimise the risk of COVID-19 infections to patients for a central London Hospital </a:t>
            </a:r>
          </a:p>
        </p:txBody>
      </p:sp>
      <p:sp>
        <p:nvSpPr>
          <p:cNvPr id="9" name="TextBox 8">
            <a:extLst>
              <a:ext uri="{FF2B5EF4-FFF2-40B4-BE49-F238E27FC236}">
                <a16:creationId xmlns:a16="http://schemas.microsoft.com/office/drawing/2014/main" id="{AF3FC587-1AED-4401-A6EF-528DF5F76A01}"/>
              </a:ext>
            </a:extLst>
          </p:cNvPr>
          <p:cNvSpPr txBox="1"/>
          <p:nvPr/>
        </p:nvSpPr>
        <p:spPr>
          <a:xfrm>
            <a:off x="4565650" y="1568450"/>
            <a:ext cx="2789238" cy="646331"/>
          </a:xfrm>
          <a:prstGeom prst="rect">
            <a:avLst/>
          </a:prstGeom>
          <a:solidFill>
            <a:srgbClr val="E7F5E9"/>
          </a:solidFill>
          <a:ln w="25400">
            <a:solidFill>
              <a:schemeClr val="accent1"/>
            </a:solidFill>
          </a:ln>
        </p:spPr>
        <p:txBody>
          <a:bodyPr lIns="108000">
            <a:spAutoFit/>
          </a:bodyPr>
          <a:lstStyle/>
          <a:p>
            <a:pPr fontAlgn="auto">
              <a:spcBef>
                <a:spcPts val="0"/>
              </a:spcBef>
              <a:spcAft>
                <a:spcPts val="0"/>
              </a:spcAft>
              <a:defRPr/>
            </a:pPr>
            <a:r>
              <a:rPr lang="en-GB" sz="1200" dirty="0">
                <a:latin typeface="+mn-lt"/>
                <a:cs typeface="+mn-cs"/>
              </a:rPr>
              <a:t>Patients scared, anxious and confused about contacting healthcare services during the pandemic. Is it safe?</a:t>
            </a:r>
          </a:p>
        </p:txBody>
      </p:sp>
      <p:cxnSp>
        <p:nvCxnSpPr>
          <p:cNvPr id="11" name="Straight Arrow Connector 10">
            <a:extLst>
              <a:ext uri="{FF2B5EF4-FFF2-40B4-BE49-F238E27FC236}">
                <a16:creationId xmlns:a16="http://schemas.microsoft.com/office/drawing/2014/main" id="{3FC5D0A3-15E2-400E-8ACF-EA617A68DCE7}"/>
              </a:ext>
            </a:extLst>
          </p:cNvPr>
          <p:cNvCxnSpPr>
            <a:cxnSpLocks/>
          </p:cNvCxnSpPr>
          <p:nvPr/>
        </p:nvCxnSpPr>
        <p:spPr>
          <a:xfrm>
            <a:off x="3394075" y="2201716"/>
            <a:ext cx="0" cy="3175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1330993-67F1-4618-96D8-DFFCB6C539BF}"/>
              </a:ext>
            </a:extLst>
          </p:cNvPr>
          <p:cNvCxnSpPr>
            <a:cxnSpLocks/>
          </p:cNvCxnSpPr>
          <p:nvPr/>
        </p:nvCxnSpPr>
        <p:spPr>
          <a:xfrm>
            <a:off x="2081213" y="2201716"/>
            <a:ext cx="0" cy="3175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BAB5EA0-0D49-4BBE-B281-5D64602E936E}"/>
              </a:ext>
            </a:extLst>
          </p:cNvPr>
          <p:cNvCxnSpPr>
            <a:cxnSpLocks/>
            <a:stCxn id="7" idx="2"/>
          </p:cNvCxnSpPr>
          <p:nvPr/>
        </p:nvCxnSpPr>
        <p:spPr>
          <a:xfrm flipH="1">
            <a:off x="2740025" y="2261851"/>
            <a:ext cx="1" cy="246096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FDD0F77-D12F-4ABD-B11C-FFAA166402D9}"/>
              </a:ext>
            </a:extLst>
          </p:cNvPr>
          <p:cNvSpPr txBox="1"/>
          <p:nvPr/>
        </p:nvSpPr>
        <p:spPr>
          <a:xfrm>
            <a:off x="8085919" y="1756660"/>
            <a:ext cx="2661942" cy="3628139"/>
          </a:xfrm>
          <a:prstGeom prst="rect">
            <a:avLst/>
          </a:prstGeom>
          <a:solidFill>
            <a:schemeClr val="accent1"/>
          </a:solidFill>
          <a:ln w="25400">
            <a:solidFill>
              <a:schemeClr val="accent1"/>
            </a:solidFill>
          </a:ln>
        </p:spPr>
        <p:txBody>
          <a:bodyPr wrap="square" lIns="108000" anchor="ctr" anchorCtr="0">
            <a:noAutofit/>
          </a:bodyPr>
          <a:lstStyle/>
          <a:p>
            <a:pPr marL="171450" indent="-171450" fontAlgn="auto">
              <a:spcBef>
                <a:spcPts val="0"/>
              </a:spcBef>
              <a:spcAft>
                <a:spcPts val="600"/>
              </a:spcAft>
              <a:buClr>
                <a:schemeClr val="accent1"/>
              </a:buClr>
              <a:buFont typeface="Arial" panose="020B0604020202020204" pitchFamily="34" charset="0"/>
              <a:buChar char="•"/>
              <a:defRPr/>
            </a:pPr>
            <a:r>
              <a:rPr lang="en-GB" sz="1200" b="1" dirty="0">
                <a:solidFill>
                  <a:schemeClr val="bg1"/>
                </a:solidFill>
                <a:latin typeface="+mn-lt"/>
                <a:cs typeface="+mn-cs"/>
              </a:rPr>
              <a:t>Medical team </a:t>
            </a:r>
          </a:p>
          <a:p>
            <a:pPr marL="171450" indent="-171450" fontAlgn="auto">
              <a:spcBef>
                <a:spcPts val="0"/>
              </a:spcBef>
              <a:spcAft>
                <a:spcPts val="600"/>
              </a:spcAft>
              <a:buClr>
                <a:schemeClr val="accent1"/>
              </a:buClr>
              <a:buFont typeface="Arial" panose="020B0604020202020204" pitchFamily="34" charset="0"/>
              <a:buChar char="•"/>
              <a:defRPr/>
            </a:pPr>
            <a:r>
              <a:rPr lang="en-GB" sz="1200" b="1" dirty="0">
                <a:solidFill>
                  <a:schemeClr val="bg1"/>
                </a:solidFill>
                <a:latin typeface="+mn-lt"/>
                <a:cs typeface="+mn-cs"/>
              </a:rPr>
              <a:t>Redeployment</a:t>
            </a:r>
          </a:p>
          <a:p>
            <a:pPr marL="171450" indent="-171450" fontAlgn="auto">
              <a:spcBef>
                <a:spcPts val="0"/>
              </a:spcBef>
              <a:spcAft>
                <a:spcPts val="600"/>
              </a:spcAft>
              <a:buClr>
                <a:schemeClr val="accent1"/>
              </a:buClr>
              <a:buFont typeface="Arial" panose="020B0604020202020204" pitchFamily="34" charset="0"/>
              <a:buChar char="•"/>
              <a:defRPr/>
            </a:pPr>
            <a:r>
              <a:rPr lang="en-GB" sz="1200" b="1" dirty="0">
                <a:solidFill>
                  <a:schemeClr val="bg1"/>
                </a:solidFill>
                <a:latin typeface="+mn-lt"/>
                <a:cs typeface="+mn-cs"/>
              </a:rPr>
              <a:t>Sickness</a:t>
            </a:r>
          </a:p>
          <a:p>
            <a:pPr marL="171450" indent="-171450" fontAlgn="auto">
              <a:spcBef>
                <a:spcPts val="0"/>
              </a:spcBef>
              <a:spcAft>
                <a:spcPts val="600"/>
              </a:spcAft>
              <a:buClr>
                <a:schemeClr val="accent1"/>
              </a:buClr>
              <a:buFont typeface="Arial" panose="020B0604020202020204" pitchFamily="34" charset="0"/>
              <a:buChar char="•"/>
              <a:defRPr/>
            </a:pPr>
            <a:r>
              <a:rPr lang="en-GB" sz="1200" b="1" dirty="0">
                <a:solidFill>
                  <a:schemeClr val="bg1"/>
                </a:solidFill>
                <a:latin typeface="+mn-lt"/>
                <a:cs typeface="+mn-cs"/>
              </a:rPr>
              <a:t>Reduced services</a:t>
            </a:r>
          </a:p>
          <a:p>
            <a:pPr marL="171450" indent="-171450" fontAlgn="auto">
              <a:spcBef>
                <a:spcPts val="0"/>
              </a:spcBef>
              <a:spcAft>
                <a:spcPts val="600"/>
              </a:spcAft>
              <a:buClr>
                <a:schemeClr val="accent1"/>
              </a:buClr>
              <a:buFont typeface="Arial" panose="020B0604020202020204" pitchFamily="34" charset="0"/>
              <a:buChar char="•"/>
              <a:defRPr/>
            </a:pPr>
            <a:r>
              <a:rPr lang="en-GB" sz="1200" b="1" dirty="0">
                <a:solidFill>
                  <a:schemeClr val="bg1"/>
                </a:solidFill>
                <a:latin typeface="+mn-lt"/>
                <a:cs typeface="+mn-cs"/>
              </a:rPr>
              <a:t>Treatments halted/delayed</a:t>
            </a:r>
          </a:p>
          <a:p>
            <a:pPr marL="171450" indent="-171450" fontAlgn="auto">
              <a:spcBef>
                <a:spcPts val="0"/>
              </a:spcBef>
              <a:spcAft>
                <a:spcPts val="600"/>
              </a:spcAft>
              <a:buClr>
                <a:schemeClr val="accent1"/>
              </a:buClr>
              <a:buFont typeface="Arial" panose="020B0604020202020204" pitchFamily="34" charset="0"/>
              <a:buChar char="•"/>
              <a:defRPr/>
            </a:pPr>
            <a:r>
              <a:rPr lang="en-GB" sz="1200" b="1" dirty="0">
                <a:solidFill>
                  <a:schemeClr val="bg1"/>
                </a:solidFill>
                <a:latin typeface="+mn-lt"/>
                <a:cs typeface="+mn-cs"/>
              </a:rPr>
              <a:t>Trials suspended</a:t>
            </a:r>
          </a:p>
          <a:p>
            <a:pPr marL="171450" indent="-171450" fontAlgn="auto">
              <a:spcBef>
                <a:spcPts val="0"/>
              </a:spcBef>
              <a:spcAft>
                <a:spcPts val="600"/>
              </a:spcAft>
              <a:buClr>
                <a:schemeClr val="accent1"/>
              </a:buClr>
              <a:buFont typeface="Arial" panose="020B0604020202020204" pitchFamily="34" charset="0"/>
              <a:buChar char="•"/>
              <a:defRPr/>
            </a:pPr>
            <a:r>
              <a:rPr lang="en-GB" sz="1200" b="1" dirty="0">
                <a:solidFill>
                  <a:schemeClr val="bg1"/>
                </a:solidFill>
                <a:latin typeface="+mn-lt"/>
                <a:cs typeface="+mn-cs"/>
              </a:rPr>
              <a:t>Primary care – reduced service</a:t>
            </a:r>
          </a:p>
          <a:p>
            <a:pPr marL="171450" indent="-171450" fontAlgn="auto">
              <a:spcBef>
                <a:spcPts val="0"/>
              </a:spcBef>
              <a:spcAft>
                <a:spcPts val="600"/>
              </a:spcAft>
              <a:buClr>
                <a:schemeClr val="accent1"/>
              </a:buClr>
              <a:buFont typeface="Arial" panose="020B0604020202020204" pitchFamily="34" charset="0"/>
              <a:buChar char="•"/>
              <a:defRPr/>
            </a:pPr>
            <a:r>
              <a:rPr lang="en-GB" sz="1200" b="1" dirty="0">
                <a:solidFill>
                  <a:schemeClr val="bg1"/>
                </a:solidFill>
                <a:latin typeface="+mn-lt"/>
                <a:cs typeface="+mn-cs"/>
              </a:rPr>
              <a:t>Community support, </a:t>
            </a:r>
            <a:r>
              <a:rPr lang="en-GB" sz="1200" b="1" dirty="0" err="1">
                <a:solidFill>
                  <a:schemeClr val="bg1"/>
                </a:solidFill>
                <a:latin typeface="+mn-lt"/>
                <a:cs typeface="+mn-cs"/>
              </a:rPr>
              <a:t>ie</a:t>
            </a:r>
            <a:r>
              <a:rPr lang="en-GB" sz="1200" b="1" dirty="0">
                <a:solidFill>
                  <a:schemeClr val="bg1"/>
                </a:solidFill>
                <a:latin typeface="+mn-lt"/>
                <a:cs typeface="+mn-cs"/>
              </a:rPr>
              <a:t> palliative care/district nursing services reduced</a:t>
            </a:r>
          </a:p>
          <a:p>
            <a:pPr marL="171450" indent="-171450" fontAlgn="auto">
              <a:spcBef>
                <a:spcPts val="0"/>
              </a:spcBef>
              <a:spcAft>
                <a:spcPts val="600"/>
              </a:spcAft>
              <a:buClr>
                <a:schemeClr val="accent1"/>
              </a:buClr>
              <a:buFont typeface="Arial" panose="020B0604020202020204" pitchFamily="34" charset="0"/>
              <a:buChar char="•"/>
              <a:defRPr/>
            </a:pPr>
            <a:r>
              <a:rPr lang="en-GB" sz="1200" b="1" dirty="0">
                <a:solidFill>
                  <a:schemeClr val="bg1"/>
                </a:solidFill>
                <a:latin typeface="+mn-lt"/>
                <a:cs typeface="+mn-cs"/>
              </a:rPr>
              <a:t>Family/social support</a:t>
            </a:r>
          </a:p>
          <a:p>
            <a:pPr marL="171450" indent="-171450" fontAlgn="auto">
              <a:spcBef>
                <a:spcPts val="0"/>
              </a:spcBef>
              <a:spcAft>
                <a:spcPts val="600"/>
              </a:spcAft>
              <a:buClr>
                <a:schemeClr val="accent1"/>
              </a:buClr>
              <a:buFont typeface="Arial" panose="020B0604020202020204" pitchFamily="34" charset="0"/>
              <a:buChar char="•"/>
              <a:defRPr/>
            </a:pPr>
            <a:r>
              <a:rPr lang="en-GB" sz="1200" b="1" dirty="0">
                <a:solidFill>
                  <a:schemeClr val="bg1"/>
                </a:solidFill>
                <a:latin typeface="+mn-lt"/>
                <a:cs typeface="+mn-cs"/>
              </a:rPr>
              <a:t>Loss of support groups</a:t>
            </a:r>
          </a:p>
          <a:p>
            <a:pPr marL="171450" indent="-171450" fontAlgn="auto">
              <a:spcBef>
                <a:spcPts val="0"/>
              </a:spcBef>
              <a:spcAft>
                <a:spcPts val="600"/>
              </a:spcAft>
              <a:buClr>
                <a:schemeClr val="accent1"/>
              </a:buClr>
              <a:buFont typeface="Arial" panose="020B0604020202020204" pitchFamily="34" charset="0"/>
              <a:buChar char="•"/>
              <a:defRPr/>
            </a:pPr>
            <a:r>
              <a:rPr lang="en-GB" sz="1200" b="1" dirty="0">
                <a:solidFill>
                  <a:schemeClr val="bg1"/>
                </a:solidFill>
                <a:latin typeface="+mn-lt"/>
                <a:cs typeface="+mn-cs"/>
              </a:rPr>
              <a:t>Isolation</a:t>
            </a:r>
          </a:p>
          <a:p>
            <a:pPr marL="171450" indent="-171450" fontAlgn="auto">
              <a:spcBef>
                <a:spcPts val="0"/>
              </a:spcBef>
              <a:spcAft>
                <a:spcPts val="600"/>
              </a:spcAft>
              <a:buClr>
                <a:schemeClr val="accent1"/>
              </a:buClr>
              <a:buFont typeface="Arial" panose="020B0604020202020204" pitchFamily="34" charset="0"/>
              <a:buChar char="•"/>
              <a:defRPr/>
            </a:pPr>
            <a:r>
              <a:rPr lang="en-GB" sz="1200" b="1" dirty="0">
                <a:solidFill>
                  <a:schemeClr val="bg1"/>
                </a:solidFill>
                <a:latin typeface="+mn-lt"/>
                <a:cs typeface="+mn-cs"/>
              </a:rPr>
              <a:t>Affects of COVID-19 infection</a:t>
            </a:r>
          </a:p>
        </p:txBody>
      </p:sp>
      <p:sp>
        <p:nvSpPr>
          <p:cNvPr id="19" name="TextBox 18">
            <a:extLst>
              <a:ext uri="{FF2B5EF4-FFF2-40B4-BE49-F238E27FC236}">
                <a16:creationId xmlns:a16="http://schemas.microsoft.com/office/drawing/2014/main" id="{80DDF49B-157D-4FA2-98CD-626F8863F9B0}"/>
              </a:ext>
            </a:extLst>
          </p:cNvPr>
          <p:cNvSpPr txBox="1"/>
          <p:nvPr/>
        </p:nvSpPr>
        <p:spPr>
          <a:xfrm>
            <a:off x="5518485" y="3592513"/>
            <a:ext cx="1836404" cy="1685077"/>
          </a:xfrm>
          <a:prstGeom prst="rect">
            <a:avLst/>
          </a:prstGeom>
          <a:solidFill>
            <a:srgbClr val="E7F5E9"/>
          </a:solidFill>
          <a:ln w="25400">
            <a:solidFill>
              <a:schemeClr val="accent1"/>
            </a:solidFill>
          </a:ln>
        </p:spPr>
        <p:txBody>
          <a:bodyPr wrap="square" lIns="108000">
            <a:spAutoFit/>
          </a:bodyPr>
          <a:lstStyle/>
          <a:p>
            <a:pPr fontAlgn="auto">
              <a:spcBef>
                <a:spcPts val="0"/>
              </a:spcBef>
              <a:spcAft>
                <a:spcPts val="300"/>
              </a:spcAft>
              <a:defRPr/>
            </a:pPr>
            <a:r>
              <a:rPr lang="en-GB" sz="1200" b="1" dirty="0">
                <a:solidFill>
                  <a:schemeClr val="accent1"/>
                </a:solidFill>
                <a:latin typeface="+mn-lt"/>
                <a:cs typeface="+mn-cs"/>
              </a:rPr>
              <a:t>Changing the way patients are reviewed in clinics</a:t>
            </a:r>
            <a:endParaRPr lang="en-GB" sz="1200" dirty="0">
              <a:solidFill>
                <a:schemeClr val="accent1"/>
              </a:solidFill>
              <a:latin typeface="+mn-lt"/>
              <a:cs typeface="+mn-cs"/>
            </a:endParaRPr>
          </a:p>
          <a:p>
            <a:pPr marL="171450" indent="-171450" fontAlgn="auto">
              <a:spcBef>
                <a:spcPts val="0"/>
              </a:spcBef>
              <a:spcAft>
                <a:spcPts val="300"/>
              </a:spcAft>
              <a:buClr>
                <a:schemeClr val="accent1"/>
              </a:buClr>
              <a:buFont typeface="Arial" panose="020B0604020202020204" pitchFamily="34" charset="0"/>
              <a:buChar char="•"/>
              <a:defRPr/>
            </a:pPr>
            <a:r>
              <a:rPr lang="en-GB" sz="1200" dirty="0">
                <a:latin typeface="+mn-lt"/>
                <a:cs typeface="+mn-cs"/>
              </a:rPr>
              <a:t>MDT meetings </a:t>
            </a:r>
          </a:p>
          <a:p>
            <a:pPr marL="171450" indent="-171450" fontAlgn="auto">
              <a:spcBef>
                <a:spcPts val="0"/>
              </a:spcBef>
              <a:spcAft>
                <a:spcPts val="300"/>
              </a:spcAft>
              <a:buClr>
                <a:schemeClr val="accent1"/>
              </a:buClr>
              <a:buFont typeface="Arial" panose="020B0604020202020204" pitchFamily="34" charset="0"/>
              <a:buChar char="•"/>
              <a:defRPr/>
            </a:pPr>
            <a:r>
              <a:rPr lang="en-GB" sz="1200" dirty="0">
                <a:latin typeface="+mn-lt"/>
                <a:cs typeface="+mn-cs"/>
              </a:rPr>
              <a:t>Monitoring blood results</a:t>
            </a:r>
          </a:p>
          <a:p>
            <a:pPr marL="171450" indent="-171450" fontAlgn="auto">
              <a:spcBef>
                <a:spcPts val="0"/>
              </a:spcBef>
              <a:spcAft>
                <a:spcPts val="300"/>
              </a:spcAft>
              <a:buClr>
                <a:schemeClr val="accent1"/>
              </a:buClr>
              <a:buFont typeface="Arial" panose="020B0604020202020204" pitchFamily="34" charset="0"/>
              <a:buChar char="•"/>
              <a:defRPr/>
            </a:pPr>
            <a:r>
              <a:rPr lang="en-GB" sz="1200" dirty="0">
                <a:latin typeface="+mn-lt"/>
                <a:cs typeface="+mn-cs"/>
              </a:rPr>
              <a:t>Administration of </a:t>
            </a:r>
            <a:r>
              <a:rPr lang="en-GB" sz="1200" dirty="0" err="1">
                <a:latin typeface="+mn-lt"/>
                <a:cs typeface="+mn-cs"/>
              </a:rPr>
              <a:t>LHRHa</a:t>
            </a:r>
            <a:endParaRPr lang="en-GB" sz="1200" dirty="0">
              <a:latin typeface="+mn-lt"/>
              <a:cs typeface="+mn-cs"/>
            </a:endParaRPr>
          </a:p>
        </p:txBody>
      </p:sp>
      <p:sp>
        <p:nvSpPr>
          <p:cNvPr id="20" name="Right Brace 19">
            <a:extLst>
              <a:ext uri="{FF2B5EF4-FFF2-40B4-BE49-F238E27FC236}">
                <a16:creationId xmlns:a16="http://schemas.microsoft.com/office/drawing/2014/main" id="{1883735E-0E9C-4AA9-BC55-F3C9F9929A00}"/>
              </a:ext>
            </a:extLst>
          </p:cNvPr>
          <p:cNvSpPr/>
          <p:nvPr/>
        </p:nvSpPr>
        <p:spPr>
          <a:xfrm>
            <a:off x="7535672" y="970856"/>
            <a:ext cx="371671" cy="5076825"/>
          </a:xfrm>
          <a:prstGeom prst="rightBrace">
            <a:avLst>
              <a:gd name="adj1" fmla="val 45700"/>
              <a:gd name="adj2" fmla="val 50000"/>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2" name="Title 1">
            <a:extLst>
              <a:ext uri="{FF2B5EF4-FFF2-40B4-BE49-F238E27FC236}">
                <a16:creationId xmlns:a16="http://schemas.microsoft.com/office/drawing/2014/main" id="{140270C0-15DD-4B36-BCEF-A87345077386}"/>
              </a:ext>
            </a:extLst>
          </p:cNvPr>
          <p:cNvSpPr>
            <a:spLocks noGrp="1"/>
          </p:cNvSpPr>
          <p:nvPr>
            <p:ph type="title"/>
          </p:nvPr>
        </p:nvSpPr>
        <p:spPr/>
        <p:txBody>
          <a:bodyPr/>
          <a:lstStyle/>
          <a:p>
            <a:r>
              <a:rPr lang="en-US"/>
              <a:t>The challenge</a:t>
            </a:r>
            <a:endParaRPr lang="en-GB" dirty="0"/>
          </a:p>
        </p:txBody>
      </p:sp>
      <p:sp>
        <p:nvSpPr>
          <p:cNvPr id="3" name="Content Placeholder 2">
            <a:extLst>
              <a:ext uri="{FF2B5EF4-FFF2-40B4-BE49-F238E27FC236}">
                <a16:creationId xmlns:a16="http://schemas.microsoft.com/office/drawing/2014/main" id="{AF6050FF-AFA4-449D-A797-C18A11718AFB}"/>
              </a:ext>
            </a:extLst>
          </p:cNvPr>
          <p:cNvSpPr>
            <a:spLocks noGrp="1"/>
          </p:cNvSpPr>
          <p:nvPr>
            <p:ph sz="quarter" idx="15"/>
          </p:nvPr>
        </p:nvSpPr>
        <p:spPr>
          <a:xfrm>
            <a:off x="620184" y="6347115"/>
            <a:ext cx="8116800" cy="365125"/>
          </a:xfrm>
        </p:spPr>
        <p:txBody>
          <a:bodyPr/>
          <a:lstStyle/>
          <a:p>
            <a:r>
              <a:rPr lang="en-GB" dirty="0" err="1"/>
              <a:t>LHRHa</a:t>
            </a:r>
            <a:r>
              <a:rPr lang="en-GB" dirty="0"/>
              <a:t> , luteinizing hormone-releasing hormone analogue; </a:t>
            </a:r>
            <a:r>
              <a:rPr lang="en-US" dirty="0"/>
              <a:t>MDT, multidisciplinary team</a:t>
            </a:r>
            <a:endParaRPr lang="en-GB" dirty="0"/>
          </a:p>
        </p:txBody>
      </p:sp>
      <p:sp>
        <p:nvSpPr>
          <p:cNvPr id="7" name="TextBox 6">
            <a:extLst>
              <a:ext uri="{FF2B5EF4-FFF2-40B4-BE49-F238E27FC236}">
                <a16:creationId xmlns:a16="http://schemas.microsoft.com/office/drawing/2014/main" id="{16CAFA66-0BCD-4D56-8D0D-F85E20176DFD}"/>
              </a:ext>
            </a:extLst>
          </p:cNvPr>
          <p:cNvSpPr txBox="1"/>
          <p:nvPr/>
        </p:nvSpPr>
        <p:spPr>
          <a:xfrm>
            <a:off x="1811338" y="1246188"/>
            <a:ext cx="1857375" cy="1015663"/>
          </a:xfrm>
          <a:prstGeom prst="rect">
            <a:avLst/>
          </a:prstGeom>
          <a:solidFill>
            <a:schemeClr val="accent3"/>
          </a:solidFill>
          <a:ln w="25400">
            <a:solidFill>
              <a:schemeClr val="accent1"/>
            </a:solidFill>
          </a:ln>
        </p:spPr>
        <p:txBody>
          <a:bodyPr lIns="108000">
            <a:spAutoFit/>
          </a:bodyPr>
          <a:lstStyle/>
          <a:p>
            <a:pPr fontAlgn="auto">
              <a:spcBef>
                <a:spcPts val="0"/>
              </a:spcBef>
              <a:spcAft>
                <a:spcPts val="0"/>
              </a:spcAft>
              <a:defRPr/>
            </a:pPr>
            <a:r>
              <a:rPr lang="en-GB" sz="1200" dirty="0">
                <a:latin typeface="+mn-lt"/>
                <a:cs typeface="+mn-cs"/>
              </a:rPr>
              <a:t>In the metastatic setting, chemotherapy known to improve the survival of patients may compromise the immune system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5AD088C-ECE8-43E9-B2D1-45507C76406A}"/>
              </a:ext>
            </a:extLst>
          </p:cNvPr>
          <p:cNvSpPr txBox="1"/>
          <p:nvPr/>
        </p:nvSpPr>
        <p:spPr>
          <a:xfrm>
            <a:off x="7270027" y="3057632"/>
            <a:ext cx="1872000" cy="514738"/>
          </a:xfrm>
          <a:prstGeom prst="rect">
            <a:avLst/>
          </a:prstGeom>
          <a:noFill/>
          <a:ln w="25400">
            <a:solidFill>
              <a:schemeClr val="accent1"/>
            </a:solidFill>
          </a:ln>
        </p:spPr>
        <p:txBody>
          <a:bodyPr lIns="108000" tIns="72000" bIns="72000" anchor="ctr" anchorCtr="0">
            <a:spAutoFit/>
          </a:bodyPr>
          <a:lstStyle/>
          <a:p>
            <a:pPr fontAlgn="auto">
              <a:spcBef>
                <a:spcPts val="0"/>
              </a:spcBef>
              <a:spcAft>
                <a:spcPts val="0"/>
              </a:spcAft>
              <a:defRPr/>
            </a:pPr>
            <a:r>
              <a:rPr lang="en-GB" sz="1200" dirty="0">
                <a:latin typeface="+mn-lt"/>
                <a:cs typeface="+mn-cs"/>
              </a:rPr>
              <a:t>Alternate face-to-face with virtual clinic</a:t>
            </a:r>
          </a:p>
        </p:txBody>
      </p:sp>
      <p:sp>
        <p:nvSpPr>
          <p:cNvPr id="15" name="TextBox 14">
            <a:extLst>
              <a:ext uri="{FF2B5EF4-FFF2-40B4-BE49-F238E27FC236}">
                <a16:creationId xmlns:a16="http://schemas.microsoft.com/office/drawing/2014/main" id="{226DCCF8-77AF-49C0-BAE4-8CB27E5D9EAD}"/>
              </a:ext>
            </a:extLst>
          </p:cNvPr>
          <p:cNvSpPr txBox="1"/>
          <p:nvPr/>
        </p:nvSpPr>
        <p:spPr>
          <a:xfrm>
            <a:off x="7270027" y="3648115"/>
            <a:ext cx="1872000" cy="884070"/>
          </a:xfrm>
          <a:prstGeom prst="rect">
            <a:avLst/>
          </a:prstGeom>
          <a:noFill/>
          <a:ln w="25400">
            <a:solidFill>
              <a:schemeClr val="accent1"/>
            </a:solidFill>
          </a:ln>
        </p:spPr>
        <p:txBody>
          <a:bodyPr lIns="108000" tIns="72000" bIns="72000" anchor="ctr" anchorCtr="0">
            <a:spAutoFit/>
          </a:bodyPr>
          <a:lstStyle/>
          <a:p>
            <a:pPr fontAlgn="auto">
              <a:spcBef>
                <a:spcPts val="0"/>
              </a:spcBef>
              <a:spcAft>
                <a:spcPts val="600"/>
              </a:spcAft>
              <a:defRPr/>
            </a:pPr>
            <a:r>
              <a:rPr lang="en-GB" sz="1200" b="1" dirty="0">
                <a:solidFill>
                  <a:schemeClr val="accent1"/>
                </a:solidFill>
                <a:latin typeface="+mn-lt"/>
                <a:cs typeface="+mn-cs"/>
              </a:rPr>
              <a:t>Posting medication </a:t>
            </a:r>
            <a:r>
              <a:rPr lang="en-GB" sz="1200" dirty="0">
                <a:latin typeface="+mn-lt"/>
                <a:cs typeface="+mn-cs"/>
              </a:rPr>
              <a:t>enzalutamide/abiraterone to reduce necessity for hospital visit </a:t>
            </a:r>
          </a:p>
        </p:txBody>
      </p:sp>
      <p:sp>
        <p:nvSpPr>
          <p:cNvPr id="21" name="TextBox 20">
            <a:extLst>
              <a:ext uri="{FF2B5EF4-FFF2-40B4-BE49-F238E27FC236}">
                <a16:creationId xmlns:a16="http://schemas.microsoft.com/office/drawing/2014/main" id="{BB077D88-59D5-407F-B092-380EEF3D6B7E}"/>
              </a:ext>
            </a:extLst>
          </p:cNvPr>
          <p:cNvSpPr txBox="1"/>
          <p:nvPr/>
        </p:nvSpPr>
        <p:spPr>
          <a:xfrm>
            <a:off x="7270027" y="1381173"/>
            <a:ext cx="1872000" cy="1330346"/>
          </a:xfrm>
          <a:prstGeom prst="rect">
            <a:avLst/>
          </a:prstGeom>
          <a:noFill/>
          <a:ln w="25400">
            <a:solidFill>
              <a:schemeClr val="accent1"/>
            </a:solidFill>
          </a:ln>
        </p:spPr>
        <p:txBody>
          <a:bodyPr wrap="square" lIns="108000" tIns="72000" bIns="72000" anchor="ctr" anchorCtr="0">
            <a:spAutoFit/>
          </a:bodyPr>
          <a:lstStyle/>
          <a:p>
            <a:pPr fontAlgn="auto">
              <a:spcBef>
                <a:spcPts val="0"/>
              </a:spcBef>
              <a:spcAft>
                <a:spcPts val="600"/>
              </a:spcAft>
              <a:defRPr/>
            </a:pPr>
            <a:r>
              <a:rPr lang="en-GB" sz="1200" dirty="0">
                <a:latin typeface="+mn-lt"/>
                <a:cs typeface="+mn-cs"/>
              </a:rPr>
              <a:t>Many prostate cancers are slow growing – monitor less frequently</a:t>
            </a:r>
          </a:p>
          <a:p>
            <a:pPr fontAlgn="auto">
              <a:spcBef>
                <a:spcPts val="0"/>
              </a:spcBef>
              <a:spcAft>
                <a:spcPts val="600"/>
              </a:spcAft>
              <a:defRPr/>
            </a:pPr>
            <a:r>
              <a:rPr lang="en-GB" sz="1200" b="1" dirty="0">
                <a:latin typeface="+mn-lt"/>
                <a:cs typeface="+mn-cs"/>
              </a:rPr>
              <a:t>However, </a:t>
            </a:r>
            <a:r>
              <a:rPr lang="en-GB" sz="1200" dirty="0">
                <a:latin typeface="+mn-lt"/>
                <a:cs typeface="+mn-cs"/>
              </a:rPr>
              <a:t>some prostate cancer are aggressive and need close monitoring </a:t>
            </a:r>
          </a:p>
        </p:txBody>
      </p:sp>
      <p:sp>
        <p:nvSpPr>
          <p:cNvPr id="28" name="TextBox 27">
            <a:extLst>
              <a:ext uri="{FF2B5EF4-FFF2-40B4-BE49-F238E27FC236}">
                <a16:creationId xmlns:a16="http://schemas.microsoft.com/office/drawing/2014/main" id="{647D4D45-877A-4E2A-B7A6-194C277FB3BD}"/>
              </a:ext>
            </a:extLst>
          </p:cNvPr>
          <p:cNvSpPr txBox="1"/>
          <p:nvPr/>
        </p:nvSpPr>
        <p:spPr>
          <a:xfrm>
            <a:off x="7270027" y="4607931"/>
            <a:ext cx="1872000" cy="884070"/>
          </a:xfrm>
          <a:prstGeom prst="rect">
            <a:avLst/>
          </a:prstGeom>
          <a:noFill/>
          <a:ln w="25400">
            <a:solidFill>
              <a:schemeClr val="accent1"/>
            </a:solidFill>
          </a:ln>
        </p:spPr>
        <p:txBody>
          <a:bodyPr lIns="108000" tIns="72000" bIns="72000" anchor="ctr" anchorCtr="0">
            <a:spAutoFit/>
          </a:bodyPr>
          <a:lstStyle/>
          <a:p>
            <a:pPr fontAlgn="auto">
              <a:spcBef>
                <a:spcPts val="0"/>
              </a:spcBef>
              <a:spcAft>
                <a:spcPts val="600"/>
              </a:spcAft>
              <a:defRPr/>
            </a:pPr>
            <a:r>
              <a:rPr lang="en-GB" sz="1200" dirty="0">
                <a:latin typeface="+mn-lt"/>
                <a:cs typeface="+mn-cs"/>
              </a:rPr>
              <a:t>Increased referral to CNS-led services to reduce patient numbers in the chemotherapy clinics</a:t>
            </a:r>
          </a:p>
        </p:txBody>
      </p:sp>
      <p:sp>
        <p:nvSpPr>
          <p:cNvPr id="32" name="TextBox 31">
            <a:extLst>
              <a:ext uri="{FF2B5EF4-FFF2-40B4-BE49-F238E27FC236}">
                <a16:creationId xmlns:a16="http://schemas.microsoft.com/office/drawing/2014/main" id="{F9FFC297-C724-4328-96B3-C989B8CE1DBE}"/>
              </a:ext>
            </a:extLst>
          </p:cNvPr>
          <p:cNvSpPr txBox="1"/>
          <p:nvPr/>
        </p:nvSpPr>
        <p:spPr>
          <a:xfrm>
            <a:off x="9642761" y="2155861"/>
            <a:ext cx="1701511" cy="3007728"/>
          </a:xfrm>
          <a:prstGeom prst="rect">
            <a:avLst/>
          </a:prstGeom>
          <a:noFill/>
          <a:ln w="25400">
            <a:solidFill>
              <a:schemeClr val="accent1"/>
            </a:solidFill>
          </a:ln>
        </p:spPr>
        <p:txBody>
          <a:bodyPr wrap="square" lIns="108000" tIns="72000" bIns="72000" anchor="ctr" anchorCtr="0">
            <a:spAutoFit/>
          </a:bodyPr>
          <a:lstStyle/>
          <a:p>
            <a:pPr marL="171450" indent="-171450" fontAlgn="auto">
              <a:spcBef>
                <a:spcPts val="0"/>
              </a:spcBef>
              <a:spcAft>
                <a:spcPts val="600"/>
              </a:spcAft>
              <a:buClr>
                <a:schemeClr val="accent1"/>
              </a:buClr>
              <a:buFont typeface="Arial" panose="020B0604020202020204" pitchFamily="34" charset="0"/>
              <a:buChar char="•"/>
              <a:defRPr/>
            </a:pPr>
            <a:r>
              <a:rPr lang="en-GB" sz="1200" dirty="0">
                <a:latin typeface="+mn-lt"/>
                <a:cs typeface="+mn-cs"/>
              </a:rPr>
              <a:t>Prostate support group via Zoom</a:t>
            </a:r>
          </a:p>
          <a:p>
            <a:pPr marL="171450" indent="-171450" fontAlgn="auto">
              <a:spcBef>
                <a:spcPts val="0"/>
              </a:spcBef>
              <a:spcAft>
                <a:spcPts val="600"/>
              </a:spcAft>
              <a:buClr>
                <a:schemeClr val="accent1"/>
              </a:buClr>
              <a:buFont typeface="Arial" panose="020B0604020202020204" pitchFamily="34" charset="0"/>
              <a:buChar char="•"/>
              <a:defRPr/>
            </a:pPr>
            <a:r>
              <a:rPr lang="en-GB" sz="1200" dirty="0">
                <a:latin typeface="+mn-lt"/>
                <a:cs typeface="+mn-cs"/>
              </a:rPr>
              <a:t>Exercise programme for patients on ADT virtually</a:t>
            </a:r>
          </a:p>
          <a:p>
            <a:pPr marL="171450" indent="-171450" fontAlgn="auto">
              <a:spcBef>
                <a:spcPts val="0"/>
              </a:spcBef>
              <a:spcAft>
                <a:spcPts val="600"/>
              </a:spcAft>
              <a:buClr>
                <a:schemeClr val="accent1"/>
              </a:buClr>
              <a:buFont typeface="Arial" panose="020B0604020202020204" pitchFamily="34" charset="0"/>
              <a:buChar char="•"/>
              <a:defRPr/>
            </a:pPr>
            <a:r>
              <a:rPr lang="en-GB" sz="1200" dirty="0">
                <a:latin typeface="+mn-lt"/>
                <a:cs typeface="+mn-cs"/>
              </a:rPr>
              <a:t>Radiotherapy seminar via YouTube</a:t>
            </a:r>
          </a:p>
          <a:p>
            <a:pPr marL="171450" indent="-171450" fontAlgn="auto">
              <a:spcBef>
                <a:spcPts val="0"/>
              </a:spcBef>
              <a:spcAft>
                <a:spcPts val="600"/>
              </a:spcAft>
              <a:buClr>
                <a:schemeClr val="accent1"/>
              </a:buClr>
              <a:buFont typeface="Arial" panose="020B0604020202020204" pitchFamily="34" charset="0"/>
              <a:buChar char="•"/>
              <a:defRPr/>
            </a:pPr>
            <a:r>
              <a:rPr lang="en-GB" sz="1200" dirty="0">
                <a:latin typeface="+mn-lt"/>
                <a:cs typeface="+mn-cs"/>
              </a:rPr>
              <a:t>Education seminars </a:t>
            </a:r>
          </a:p>
          <a:p>
            <a:pPr marL="171450" indent="-171450" fontAlgn="auto">
              <a:spcBef>
                <a:spcPts val="0"/>
              </a:spcBef>
              <a:spcAft>
                <a:spcPts val="600"/>
              </a:spcAft>
              <a:buClr>
                <a:schemeClr val="accent1"/>
              </a:buClr>
              <a:buFont typeface="Arial" panose="020B0604020202020204" pitchFamily="34" charset="0"/>
              <a:buChar char="•"/>
              <a:defRPr/>
            </a:pPr>
            <a:r>
              <a:rPr lang="en-GB" sz="1200" dirty="0">
                <a:latin typeface="+mn-lt"/>
                <a:cs typeface="+mn-cs"/>
              </a:rPr>
              <a:t>Surgical school</a:t>
            </a:r>
          </a:p>
          <a:p>
            <a:pPr marL="171450" indent="-171450" fontAlgn="auto">
              <a:spcBef>
                <a:spcPts val="0"/>
              </a:spcBef>
              <a:spcAft>
                <a:spcPts val="600"/>
              </a:spcAft>
              <a:buClr>
                <a:schemeClr val="accent1"/>
              </a:buClr>
              <a:buFont typeface="Arial" panose="020B0604020202020204" pitchFamily="34" charset="0"/>
              <a:buChar char="•"/>
              <a:defRPr/>
            </a:pPr>
            <a:r>
              <a:rPr lang="en-GB" sz="1200" dirty="0">
                <a:latin typeface="+mn-lt"/>
                <a:cs typeface="+mn-cs"/>
              </a:rPr>
              <a:t>Radiotherapy school</a:t>
            </a:r>
          </a:p>
          <a:p>
            <a:pPr marL="171450" indent="-171450" fontAlgn="auto">
              <a:spcBef>
                <a:spcPts val="0"/>
              </a:spcBef>
              <a:spcAft>
                <a:spcPts val="600"/>
              </a:spcAft>
              <a:buClr>
                <a:schemeClr val="accent1"/>
              </a:buClr>
              <a:buFont typeface="Arial" panose="020B0604020202020204" pitchFamily="34" charset="0"/>
              <a:buChar char="•"/>
              <a:defRPr/>
            </a:pPr>
            <a:r>
              <a:rPr lang="en-GB" sz="1200" dirty="0">
                <a:latin typeface="+mn-lt"/>
                <a:cs typeface="+mn-cs"/>
              </a:rPr>
              <a:t>All options for discussion via YouTube </a:t>
            </a:r>
          </a:p>
        </p:txBody>
      </p:sp>
      <p:sp>
        <p:nvSpPr>
          <p:cNvPr id="2" name="Title 1">
            <a:extLst>
              <a:ext uri="{FF2B5EF4-FFF2-40B4-BE49-F238E27FC236}">
                <a16:creationId xmlns:a16="http://schemas.microsoft.com/office/drawing/2014/main" id="{A03EF238-6683-4F95-992D-0F2684F8ADAB}"/>
              </a:ext>
            </a:extLst>
          </p:cNvPr>
          <p:cNvSpPr>
            <a:spLocks noGrp="1"/>
          </p:cNvSpPr>
          <p:nvPr>
            <p:ph type="title"/>
          </p:nvPr>
        </p:nvSpPr>
        <p:spPr/>
        <p:txBody>
          <a:bodyPr/>
          <a:lstStyle/>
          <a:p>
            <a:r>
              <a:rPr lang="en-US" dirty="0"/>
              <a:t>University college London hospital – response</a:t>
            </a:r>
            <a:endParaRPr lang="en-GB" dirty="0"/>
          </a:p>
        </p:txBody>
      </p:sp>
      <p:sp>
        <p:nvSpPr>
          <p:cNvPr id="3" name="Content Placeholder 2">
            <a:extLst>
              <a:ext uri="{FF2B5EF4-FFF2-40B4-BE49-F238E27FC236}">
                <a16:creationId xmlns:a16="http://schemas.microsoft.com/office/drawing/2014/main" id="{39B5F595-069F-4337-A069-52A9E54E7042}"/>
              </a:ext>
            </a:extLst>
          </p:cNvPr>
          <p:cNvSpPr>
            <a:spLocks noGrp="1"/>
          </p:cNvSpPr>
          <p:nvPr>
            <p:ph sz="quarter" idx="15"/>
          </p:nvPr>
        </p:nvSpPr>
        <p:spPr>
          <a:xfrm>
            <a:off x="620183" y="6319407"/>
            <a:ext cx="10724089" cy="365125"/>
          </a:xfrm>
        </p:spPr>
        <p:txBody>
          <a:bodyPr/>
          <a:lstStyle/>
          <a:p>
            <a:pPr>
              <a:spcBef>
                <a:spcPts val="0"/>
              </a:spcBef>
            </a:pPr>
            <a:r>
              <a:rPr lang="en-US" dirty="0"/>
              <a:t>ADT, androgen deprivation therapy; CNS, clinical nurse specialist; CSPC, castration sensitive prostate cancer; MDT, multidisciplinary team; NHS, national health service; </a:t>
            </a:r>
            <a:br>
              <a:rPr lang="en-US" dirty="0"/>
            </a:br>
            <a:r>
              <a:rPr lang="en-US" dirty="0"/>
              <a:t>PSA, prostate specific antigen</a:t>
            </a:r>
          </a:p>
          <a:p>
            <a:pPr>
              <a:spcBef>
                <a:spcPts val="0"/>
              </a:spcBef>
            </a:pPr>
            <a:r>
              <a:rPr lang="en-US" sz="1100" dirty="0"/>
              <a:t>1. https://www.nice.org.uk/guidance/ng161/resources/interim-treatment-change-options-during-the-covid19-pandemic-endorsed-by-nhs-england-pdf-8715724381.Accessed 07-Dec-2020; 2. Personal Communication, Janet </a:t>
            </a:r>
            <a:r>
              <a:rPr lang="en-US" sz="1100" dirty="0" err="1"/>
              <a:t>Forgenie</a:t>
            </a:r>
            <a:endParaRPr lang="en-GB" sz="1100" dirty="0"/>
          </a:p>
        </p:txBody>
      </p:sp>
      <p:cxnSp>
        <p:nvCxnSpPr>
          <p:cNvPr id="26" name="Straight Arrow Connector 25">
            <a:extLst>
              <a:ext uri="{FF2B5EF4-FFF2-40B4-BE49-F238E27FC236}">
                <a16:creationId xmlns:a16="http://schemas.microsoft.com/office/drawing/2014/main" id="{EB365816-B4B9-BA47-ACDE-BAD8621B57B9}"/>
              </a:ext>
            </a:extLst>
          </p:cNvPr>
          <p:cNvCxnSpPr>
            <a:cxnSpLocks/>
          </p:cNvCxnSpPr>
          <p:nvPr/>
        </p:nvCxnSpPr>
        <p:spPr>
          <a:xfrm>
            <a:off x="5745016" y="5075944"/>
            <a:ext cx="150827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D445355-721E-B842-BE77-B46B111D2B78}"/>
              </a:ext>
            </a:extLst>
          </p:cNvPr>
          <p:cNvCxnSpPr>
            <a:cxnSpLocks/>
          </p:cNvCxnSpPr>
          <p:nvPr/>
        </p:nvCxnSpPr>
        <p:spPr>
          <a:xfrm rot="5400000">
            <a:off x="3349373" y="2448435"/>
            <a:ext cx="70860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569C47A-C291-47CF-B5EB-34D810B25A76}"/>
              </a:ext>
            </a:extLst>
          </p:cNvPr>
          <p:cNvSpPr txBox="1"/>
          <p:nvPr/>
        </p:nvSpPr>
        <p:spPr>
          <a:xfrm>
            <a:off x="2803675" y="2815241"/>
            <a:ext cx="1800000" cy="1253402"/>
          </a:xfrm>
          <a:prstGeom prst="rect">
            <a:avLst/>
          </a:prstGeom>
          <a:noFill/>
          <a:ln w="25400">
            <a:solidFill>
              <a:schemeClr val="accent1"/>
            </a:solidFill>
          </a:ln>
        </p:spPr>
        <p:txBody>
          <a:bodyPr wrap="square" lIns="108000" tIns="72000" bIns="72000" anchor="ctr" anchorCtr="0">
            <a:spAutoFit/>
          </a:bodyPr>
          <a:lstStyle/>
          <a:p>
            <a:pPr fontAlgn="auto">
              <a:spcBef>
                <a:spcPts val="0"/>
              </a:spcBef>
              <a:spcAft>
                <a:spcPts val="600"/>
              </a:spcAft>
              <a:defRPr/>
            </a:pPr>
            <a:r>
              <a:rPr lang="en-GB" sz="1200" dirty="0">
                <a:latin typeface="+mn-lt"/>
                <a:cs typeface="+mn-cs"/>
              </a:rPr>
              <a:t>Enzalutamide instead of docetaxel in the newly diagnosed metastatic disease setting (</a:t>
            </a:r>
            <a:r>
              <a:rPr lang="en-GB" sz="1200" dirty="0" err="1">
                <a:latin typeface="+mn-lt"/>
                <a:cs typeface="+mn-cs"/>
              </a:rPr>
              <a:t>abiraterone</a:t>
            </a:r>
            <a:r>
              <a:rPr lang="en-GB" sz="1200" dirty="0">
                <a:latin typeface="+mn-lt"/>
                <a:cs typeface="+mn-cs"/>
              </a:rPr>
              <a:t> if intolerant of enzalutamide)</a:t>
            </a:r>
            <a:r>
              <a:rPr lang="en-GB" sz="1200" baseline="30000" dirty="0">
                <a:latin typeface="+mn-lt"/>
                <a:cs typeface="+mn-cs"/>
              </a:rPr>
              <a:t>1</a:t>
            </a:r>
          </a:p>
        </p:txBody>
      </p:sp>
      <p:sp>
        <p:nvSpPr>
          <p:cNvPr id="31" name="TextBox 30">
            <a:extLst>
              <a:ext uri="{FF2B5EF4-FFF2-40B4-BE49-F238E27FC236}">
                <a16:creationId xmlns:a16="http://schemas.microsoft.com/office/drawing/2014/main" id="{78A74B27-E984-4D5E-85D7-EC6302FBC697}"/>
              </a:ext>
            </a:extLst>
          </p:cNvPr>
          <p:cNvSpPr txBox="1"/>
          <p:nvPr/>
        </p:nvSpPr>
        <p:spPr>
          <a:xfrm>
            <a:off x="2803675" y="4220643"/>
            <a:ext cx="1800000" cy="1145680"/>
          </a:xfrm>
          <a:prstGeom prst="rect">
            <a:avLst/>
          </a:prstGeom>
          <a:noFill/>
          <a:ln w="25400">
            <a:solidFill>
              <a:schemeClr val="accent1"/>
            </a:solidFill>
          </a:ln>
        </p:spPr>
        <p:txBody>
          <a:bodyPr wrap="square" lIns="108000" tIns="72000" bIns="72000" anchor="ctr" anchorCtr="0">
            <a:spAutoFit/>
          </a:bodyPr>
          <a:lstStyle/>
          <a:p>
            <a:pPr fontAlgn="auto">
              <a:spcBef>
                <a:spcPts val="0"/>
              </a:spcBef>
              <a:spcAft>
                <a:spcPts val="600"/>
              </a:spcAft>
              <a:defRPr/>
            </a:pPr>
            <a:r>
              <a:rPr lang="en-GB" sz="1200" b="1" dirty="0">
                <a:solidFill>
                  <a:schemeClr val="accent1"/>
                </a:solidFill>
                <a:latin typeface="+mn-lt"/>
                <a:cs typeface="+mn-cs"/>
              </a:rPr>
              <a:t>Remote MDT</a:t>
            </a:r>
            <a:endParaRPr lang="en-GB" sz="1200" dirty="0">
              <a:solidFill>
                <a:schemeClr val="accent1"/>
              </a:solidFill>
              <a:latin typeface="+mn-lt"/>
              <a:cs typeface="+mn-cs"/>
            </a:endParaRPr>
          </a:p>
          <a:p>
            <a:pPr fontAlgn="auto">
              <a:spcBef>
                <a:spcPts val="0"/>
              </a:spcBef>
              <a:spcAft>
                <a:spcPts val="600"/>
              </a:spcAft>
              <a:defRPr/>
            </a:pPr>
            <a:r>
              <a:rPr lang="en-GB" sz="1200" dirty="0">
                <a:latin typeface="+mn-lt"/>
                <a:cs typeface="+mn-cs"/>
              </a:rPr>
              <a:t>Working from home for Telephone clinics to aid social distancing for healthcare professionals </a:t>
            </a:r>
          </a:p>
        </p:txBody>
      </p:sp>
      <p:sp>
        <p:nvSpPr>
          <p:cNvPr id="5" name="TextBox 4">
            <a:extLst>
              <a:ext uri="{FF2B5EF4-FFF2-40B4-BE49-F238E27FC236}">
                <a16:creationId xmlns:a16="http://schemas.microsoft.com/office/drawing/2014/main" id="{BE8FD9FF-F336-40D1-813F-F9F54679E797}"/>
              </a:ext>
            </a:extLst>
          </p:cNvPr>
          <p:cNvSpPr txBox="1"/>
          <p:nvPr/>
        </p:nvSpPr>
        <p:spPr>
          <a:xfrm>
            <a:off x="2803675" y="1632522"/>
            <a:ext cx="1800000" cy="699404"/>
          </a:xfrm>
          <a:prstGeom prst="rect">
            <a:avLst/>
          </a:prstGeom>
          <a:solidFill>
            <a:schemeClr val="bg1"/>
          </a:solidFill>
          <a:ln w="25400">
            <a:solidFill>
              <a:schemeClr val="accent1"/>
            </a:solidFill>
          </a:ln>
        </p:spPr>
        <p:txBody>
          <a:bodyPr wrap="square" lIns="108000" tIns="72000" bIns="72000" anchor="ctr" anchorCtr="0">
            <a:spAutoFit/>
          </a:bodyPr>
          <a:lstStyle/>
          <a:p>
            <a:pPr fontAlgn="auto">
              <a:spcBef>
                <a:spcPts val="0"/>
              </a:spcBef>
              <a:spcAft>
                <a:spcPts val="600"/>
              </a:spcAft>
              <a:defRPr/>
            </a:pPr>
            <a:r>
              <a:rPr lang="en-GB" sz="1200" dirty="0">
                <a:latin typeface="+mn-lt"/>
                <a:cs typeface="+mn-cs"/>
              </a:rPr>
              <a:t>Prostate cancer patients in the CSPC setting not commencing docetaxel</a:t>
            </a:r>
          </a:p>
        </p:txBody>
      </p:sp>
      <p:cxnSp>
        <p:nvCxnSpPr>
          <p:cNvPr id="37" name="Straight Arrow Connector 36">
            <a:extLst>
              <a:ext uri="{FF2B5EF4-FFF2-40B4-BE49-F238E27FC236}">
                <a16:creationId xmlns:a16="http://schemas.microsoft.com/office/drawing/2014/main" id="{8DAB9EA5-64C1-CE4C-BA65-26E827AC2D47}"/>
              </a:ext>
            </a:extLst>
          </p:cNvPr>
          <p:cNvCxnSpPr>
            <a:cxnSpLocks/>
          </p:cNvCxnSpPr>
          <p:nvPr/>
        </p:nvCxnSpPr>
        <p:spPr>
          <a:xfrm>
            <a:off x="2083518" y="1963290"/>
            <a:ext cx="70860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9DCA48E-9600-45EF-9189-E86DBEA722C8}"/>
              </a:ext>
            </a:extLst>
          </p:cNvPr>
          <p:cNvSpPr txBox="1"/>
          <p:nvPr/>
        </p:nvSpPr>
        <p:spPr>
          <a:xfrm>
            <a:off x="816117" y="1764251"/>
            <a:ext cx="1485795" cy="3602072"/>
          </a:xfrm>
          <a:prstGeom prst="rect">
            <a:avLst/>
          </a:prstGeom>
          <a:solidFill>
            <a:schemeClr val="bg1"/>
          </a:solidFill>
          <a:ln w="25400">
            <a:solidFill>
              <a:schemeClr val="accent1"/>
            </a:solidFill>
          </a:ln>
        </p:spPr>
        <p:txBody>
          <a:bodyPr wrap="square" lIns="108000" anchor="ctr" anchorCtr="0">
            <a:noAutofit/>
          </a:bodyPr>
          <a:lstStyle/>
          <a:p>
            <a:pPr fontAlgn="auto">
              <a:spcBef>
                <a:spcPts val="0"/>
              </a:spcBef>
              <a:spcAft>
                <a:spcPts val="600"/>
              </a:spcAft>
              <a:defRPr/>
            </a:pPr>
            <a:r>
              <a:rPr lang="en-GB" sz="1200" b="1" dirty="0">
                <a:solidFill>
                  <a:schemeClr val="accent1"/>
                </a:solidFill>
                <a:latin typeface="+mn-lt"/>
                <a:cs typeface="+mn-cs"/>
              </a:rPr>
              <a:t>Restarting chemotherapy as pandemic is ongoing </a:t>
            </a:r>
            <a:endParaRPr lang="en-GB" sz="1200" dirty="0">
              <a:solidFill>
                <a:schemeClr val="accent1"/>
              </a:solidFill>
              <a:latin typeface="+mn-lt"/>
              <a:cs typeface="+mn-cs"/>
            </a:endParaRPr>
          </a:p>
          <a:p>
            <a:pPr fontAlgn="auto">
              <a:spcBef>
                <a:spcPts val="0"/>
              </a:spcBef>
              <a:spcAft>
                <a:spcPts val="600"/>
              </a:spcAft>
              <a:defRPr/>
            </a:pPr>
            <a:r>
              <a:rPr lang="en-GB" sz="1200" dirty="0">
                <a:latin typeface="+mn-lt"/>
                <a:cs typeface="+mn-cs"/>
              </a:rPr>
              <a:t>Introducing new pathway to incorporate a COVID-19 screen 48 hours prior to chemotherapy</a:t>
            </a:r>
          </a:p>
          <a:p>
            <a:pPr fontAlgn="auto">
              <a:spcBef>
                <a:spcPts val="0"/>
              </a:spcBef>
              <a:spcAft>
                <a:spcPts val="600"/>
              </a:spcAft>
              <a:defRPr/>
            </a:pPr>
            <a:r>
              <a:rPr lang="en-GB" sz="1200" dirty="0">
                <a:latin typeface="+mn-lt"/>
                <a:cs typeface="+mn-cs"/>
              </a:rPr>
              <a:t>2-day pathway instead on same day treatment and clinic</a:t>
            </a:r>
          </a:p>
          <a:p>
            <a:pPr fontAlgn="auto">
              <a:spcBef>
                <a:spcPts val="0"/>
              </a:spcBef>
              <a:spcAft>
                <a:spcPts val="600"/>
              </a:spcAft>
              <a:defRPr/>
            </a:pPr>
            <a:r>
              <a:rPr lang="en-GB" sz="1200" dirty="0">
                <a:latin typeface="+mn-lt"/>
                <a:cs typeface="+mn-cs"/>
              </a:rPr>
              <a:t>Hospital transport to avoid public transport through central London</a:t>
            </a:r>
          </a:p>
        </p:txBody>
      </p:sp>
      <p:sp>
        <p:nvSpPr>
          <p:cNvPr id="13" name="TextBox 12">
            <a:extLst>
              <a:ext uri="{FF2B5EF4-FFF2-40B4-BE49-F238E27FC236}">
                <a16:creationId xmlns:a16="http://schemas.microsoft.com/office/drawing/2014/main" id="{3E48BF1F-37FF-4F32-96A9-B7BE1FB2563B}"/>
              </a:ext>
            </a:extLst>
          </p:cNvPr>
          <p:cNvSpPr txBox="1"/>
          <p:nvPr/>
        </p:nvSpPr>
        <p:spPr>
          <a:xfrm>
            <a:off x="5104388" y="1381173"/>
            <a:ext cx="1604962" cy="1515012"/>
          </a:xfrm>
          <a:prstGeom prst="rect">
            <a:avLst/>
          </a:prstGeom>
          <a:solidFill>
            <a:schemeClr val="bg1"/>
          </a:solidFill>
          <a:ln w="25400">
            <a:solidFill>
              <a:schemeClr val="accent1"/>
            </a:solidFill>
          </a:ln>
        </p:spPr>
        <p:txBody>
          <a:bodyPr lIns="108000" tIns="72000" bIns="72000" anchor="ctr" anchorCtr="0">
            <a:spAutoFit/>
          </a:bodyPr>
          <a:lstStyle/>
          <a:p>
            <a:pPr fontAlgn="auto">
              <a:spcBef>
                <a:spcPts val="0"/>
              </a:spcBef>
              <a:spcAft>
                <a:spcPts val="600"/>
              </a:spcAft>
              <a:defRPr/>
            </a:pPr>
            <a:r>
              <a:rPr lang="en-GB" sz="1200" dirty="0">
                <a:latin typeface="+mn-lt"/>
                <a:cs typeface="+mn-cs"/>
              </a:rPr>
              <a:t>Most prostate cancers are slow growing</a:t>
            </a:r>
          </a:p>
          <a:p>
            <a:pPr fontAlgn="auto">
              <a:spcBef>
                <a:spcPts val="0"/>
              </a:spcBef>
              <a:spcAft>
                <a:spcPts val="600"/>
              </a:spcAft>
              <a:defRPr/>
            </a:pPr>
            <a:r>
              <a:rPr lang="en-GB" sz="1200" dirty="0">
                <a:latin typeface="+mn-lt"/>
                <a:cs typeface="+mn-cs"/>
              </a:rPr>
              <a:t>Hormones have been used to ‘hold’ disease while patients are waiting for radical  treatment</a:t>
            </a:r>
          </a:p>
        </p:txBody>
      </p:sp>
      <p:cxnSp>
        <p:nvCxnSpPr>
          <p:cNvPr id="39" name="Straight Arrow Connector 38">
            <a:extLst>
              <a:ext uri="{FF2B5EF4-FFF2-40B4-BE49-F238E27FC236}">
                <a16:creationId xmlns:a16="http://schemas.microsoft.com/office/drawing/2014/main" id="{F6183240-7341-154E-AD86-2D0A7A6C7B0A}"/>
              </a:ext>
            </a:extLst>
          </p:cNvPr>
          <p:cNvCxnSpPr>
            <a:cxnSpLocks/>
          </p:cNvCxnSpPr>
          <p:nvPr/>
        </p:nvCxnSpPr>
        <p:spPr>
          <a:xfrm>
            <a:off x="5745016" y="4106126"/>
            <a:ext cx="150827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DE9A0AC-4293-C94A-A3C4-25B128D44F40}"/>
              </a:ext>
            </a:extLst>
          </p:cNvPr>
          <p:cNvCxnSpPr>
            <a:cxnSpLocks/>
          </p:cNvCxnSpPr>
          <p:nvPr/>
        </p:nvCxnSpPr>
        <p:spPr>
          <a:xfrm>
            <a:off x="5745016" y="3348744"/>
            <a:ext cx="150827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DCE2C6D-A923-1C42-88D6-0FE5F43CA334}"/>
              </a:ext>
            </a:extLst>
          </p:cNvPr>
          <p:cNvCxnSpPr>
            <a:cxnSpLocks/>
          </p:cNvCxnSpPr>
          <p:nvPr/>
        </p:nvCxnSpPr>
        <p:spPr>
          <a:xfrm flipV="1">
            <a:off x="6603998" y="2677040"/>
            <a:ext cx="606065" cy="60186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514B693-3D6A-4DBB-92D8-B8B613FABCAC}"/>
              </a:ext>
            </a:extLst>
          </p:cNvPr>
          <p:cNvSpPr txBox="1"/>
          <p:nvPr/>
        </p:nvSpPr>
        <p:spPr>
          <a:xfrm>
            <a:off x="5104388" y="3158546"/>
            <a:ext cx="1604962" cy="2207777"/>
          </a:xfrm>
          <a:prstGeom prst="rect">
            <a:avLst/>
          </a:prstGeom>
          <a:solidFill>
            <a:schemeClr val="bg1"/>
          </a:solidFill>
          <a:ln w="25400">
            <a:solidFill>
              <a:schemeClr val="accent1"/>
            </a:solidFill>
          </a:ln>
        </p:spPr>
        <p:txBody>
          <a:bodyPr lIns="108000" tIns="72000" bIns="72000" anchor="ctr" anchorCtr="0">
            <a:noAutofit/>
          </a:bodyPr>
          <a:lstStyle/>
          <a:p>
            <a:pPr fontAlgn="auto">
              <a:spcBef>
                <a:spcPts val="0"/>
              </a:spcBef>
              <a:spcAft>
                <a:spcPts val="600"/>
              </a:spcAft>
              <a:defRPr/>
            </a:pPr>
            <a:r>
              <a:rPr lang="en-GB" sz="1200" b="1" dirty="0">
                <a:solidFill>
                  <a:schemeClr val="accent1"/>
                </a:solidFill>
                <a:latin typeface="+mn-lt"/>
                <a:cs typeface="+mn-cs"/>
              </a:rPr>
              <a:t>Virtual clinics</a:t>
            </a:r>
            <a:endParaRPr lang="en-GB" sz="1200" dirty="0">
              <a:solidFill>
                <a:schemeClr val="accent1"/>
              </a:solidFill>
              <a:latin typeface="+mn-lt"/>
              <a:cs typeface="+mn-cs"/>
            </a:endParaRPr>
          </a:p>
          <a:p>
            <a:pPr marL="171450" indent="-171450" fontAlgn="auto">
              <a:spcBef>
                <a:spcPts val="0"/>
              </a:spcBef>
              <a:spcAft>
                <a:spcPts val="600"/>
              </a:spcAft>
              <a:buClr>
                <a:schemeClr val="accent1"/>
              </a:buClr>
              <a:buFont typeface="Arial" panose="020B0604020202020204" pitchFamily="34" charset="0"/>
              <a:buChar char="•"/>
              <a:defRPr/>
            </a:pPr>
            <a:r>
              <a:rPr lang="en-GB" sz="1200" dirty="0">
                <a:latin typeface="+mn-lt"/>
                <a:cs typeface="+mn-cs"/>
              </a:rPr>
              <a:t>Monitoring PSA  less frequently</a:t>
            </a:r>
          </a:p>
          <a:p>
            <a:pPr marL="171450" indent="-171450" fontAlgn="auto">
              <a:spcBef>
                <a:spcPts val="0"/>
              </a:spcBef>
              <a:spcAft>
                <a:spcPts val="600"/>
              </a:spcAft>
              <a:buClr>
                <a:schemeClr val="accent1"/>
              </a:buClr>
              <a:buFont typeface="Arial" panose="020B0604020202020204" pitchFamily="34" charset="0"/>
              <a:buChar char="•"/>
              <a:defRPr/>
            </a:pPr>
            <a:r>
              <a:rPr lang="en-GB" sz="1200" dirty="0">
                <a:latin typeface="+mn-lt"/>
                <a:cs typeface="+mn-cs"/>
              </a:rPr>
              <a:t>Virtual new patient clinics</a:t>
            </a:r>
          </a:p>
          <a:p>
            <a:pPr marL="171450" indent="-171450" fontAlgn="auto">
              <a:spcBef>
                <a:spcPts val="0"/>
              </a:spcBef>
              <a:spcAft>
                <a:spcPts val="600"/>
              </a:spcAft>
              <a:buClr>
                <a:schemeClr val="accent1"/>
              </a:buClr>
              <a:buFont typeface="Arial" panose="020B0604020202020204" pitchFamily="34" charset="0"/>
              <a:buChar char="•"/>
              <a:defRPr/>
            </a:pPr>
            <a:r>
              <a:rPr lang="en-GB" sz="1200" dirty="0">
                <a:latin typeface="+mn-lt"/>
                <a:cs typeface="+mn-cs"/>
              </a:rPr>
              <a:t>CNS follow-up phone calls for newly diagnosed patients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a:extLst>
              <a:ext uri="{FF2B5EF4-FFF2-40B4-BE49-F238E27FC236}">
                <a16:creationId xmlns:a16="http://schemas.microsoft.com/office/drawing/2014/main" id="{572175E1-629C-49B3-BB58-838C30CE4968}"/>
              </a:ext>
            </a:extLst>
          </p:cNvPr>
          <p:cNvSpPr txBox="1"/>
          <p:nvPr/>
        </p:nvSpPr>
        <p:spPr>
          <a:xfrm>
            <a:off x="8035925" y="3988036"/>
            <a:ext cx="3130550" cy="1960551"/>
          </a:xfrm>
          <a:prstGeom prst="rect">
            <a:avLst/>
          </a:prstGeom>
          <a:solidFill>
            <a:srgbClr val="E7F5E9"/>
          </a:solidFill>
          <a:ln w="25400">
            <a:solidFill>
              <a:schemeClr val="accent1"/>
            </a:solidFill>
          </a:ln>
        </p:spPr>
        <p:txBody>
          <a:bodyPr lIns="108000" anchor="ctr" anchorCtr="0">
            <a:noAutofit/>
          </a:bodyPr>
          <a:lstStyle/>
          <a:p>
            <a:pPr fontAlgn="auto">
              <a:spcBef>
                <a:spcPts val="0"/>
              </a:spcBef>
              <a:spcAft>
                <a:spcPts val="0"/>
              </a:spcAft>
              <a:defRPr/>
            </a:pPr>
            <a:r>
              <a:rPr lang="en-GB" sz="1200" b="1" dirty="0">
                <a:latin typeface="+mn-lt"/>
                <a:cs typeface="+mn-cs"/>
              </a:rPr>
              <a:t>Hot Flushes</a:t>
            </a:r>
            <a:r>
              <a:rPr lang="en-GB" sz="1200" b="1" baseline="30000" dirty="0">
                <a:latin typeface="+mn-lt"/>
                <a:cs typeface="+mn-cs"/>
              </a:rPr>
              <a:t>5</a:t>
            </a:r>
            <a:r>
              <a:rPr lang="en-GB" sz="1200" b="1" dirty="0">
                <a:latin typeface="+mn-lt"/>
                <a:cs typeface="+mn-cs"/>
              </a:rPr>
              <a:t> – </a:t>
            </a:r>
          </a:p>
          <a:p>
            <a:pPr fontAlgn="auto">
              <a:spcBef>
                <a:spcPts val="0"/>
              </a:spcBef>
              <a:spcAft>
                <a:spcPts val="0"/>
              </a:spcAft>
              <a:defRPr/>
            </a:pPr>
            <a:r>
              <a:rPr lang="en-GB" sz="1200" dirty="0">
                <a:latin typeface="+mn-lt"/>
                <a:cs typeface="+mn-cs"/>
              </a:rPr>
              <a:t>Offer medroxyprogesterone (20 mg/day) initially for 10 weeks</a:t>
            </a:r>
          </a:p>
          <a:p>
            <a:pPr fontAlgn="auto">
              <a:spcBef>
                <a:spcPts val="0"/>
              </a:spcBef>
              <a:spcAft>
                <a:spcPts val="0"/>
              </a:spcAft>
              <a:defRPr/>
            </a:pPr>
            <a:r>
              <a:rPr lang="en-GB" sz="1200" dirty="0">
                <a:latin typeface="+mn-lt"/>
                <a:cs typeface="+mn-cs"/>
              </a:rPr>
              <a:t>Consider cyproterone </a:t>
            </a:r>
            <a:r>
              <a:rPr lang="en-GB" sz="1200" dirty="0"/>
              <a:t>a</a:t>
            </a:r>
            <a:r>
              <a:rPr lang="en-GB" sz="1200" dirty="0">
                <a:latin typeface="+mn-lt"/>
                <a:cs typeface="+mn-cs"/>
              </a:rPr>
              <a:t>cetate (50 mg BD for 4 weeks)</a:t>
            </a:r>
          </a:p>
          <a:p>
            <a:pPr fontAlgn="auto">
              <a:spcBef>
                <a:spcPts val="0"/>
              </a:spcBef>
              <a:spcAft>
                <a:spcPts val="0"/>
              </a:spcAft>
              <a:defRPr/>
            </a:pPr>
            <a:r>
              <a:rPr lang="en-GB" sz="1200" dirty="0">
                <a:latin typeface="+mn-lt"/>
                <a:cs typeface="+mn-cs"/>
              </a:rPr>
              <a:t>Alternatively referral for consideration of acupuncture but no good-quality evidence to support</a:t>
            </a:r>
          </a:p>
          <a:p>
            <a:pPr fontAlgn="auto">
              <a:spcBef>
                <a:spcPts val="0"/>
              </a:spcBef>
              <a:spcAft>
                <a:spcPts val="0"/>
              </a:spcAft>
              <a:defRPr/>
            </a:pPr>
            <a:endParaRPr lang="en-GB" sz="1200" dirty="0">
              <a:latin typeface="+mn-lt"/>
              <a:cs typeface="+mn-cs"/>
            </a:endParaRPr>
          </a:p>
        </p:txBody>
      </p:sp>
      <p:sp>
        <p:nvSpPr>
          <p:cNvPr id="99" name="TextBox 98">
            <a:extLst>
              <a:ext uri="{FF2B5EF4-FFF2-40B4-BE49-F238E27FC236}">
                <a16:creationId xmlns:a16="http://schemas.microsoft.com/office/drawing/2014/main" id="{C7AF012B-F28A-4140-9CFC-B34E3F230651}"/>
              </a:ext>
            </a:extLst>
          </p:cNvPr>
          <p:cNvSpPr txBox="1"/>
          <p:nvPr/>
        </p:nvSpPr>
        <p:spPr>
          <a:xfrm>
            <a:off x="4652385" y="3988037"/>
            <a:ext cx="3201987" cy="1960563"/>
          </a:xfrm>
          <a:prstGeom prst="rect">
            <a:avLst/>
          </a:prstGeom>
          <a:solidFill>
            <a:srgbClr val="E7F5E9"/>
          </a:solidFill>
          <a:ln w="25400">
            <a:solidFill>
              <a:schemeClr val="accent1"/>
            </a:solidFill>
          </a:ln>
        </p:spPr>
        <p:txBody>
          <a:bodyPr lIns="108000" anchor="ctr" anchorCtr="0">
            <a:noAutofit/>
          </a:bodyPr>
          <a:lstStyle/>
          <a:p>
            <a:pPr fontAlgn="auto">
              <a:spcBef>
                <a:spcPts val="0"/>
              </a:spcBef>
              <a:spcAft>
                <a:spcPts val="0"/>
              </a:spcAft>
              <a:defRPr/>
            </a:pPr>
            <a:r>
              <a:rPr lang="en-GB" sz="1200" b="1" dirty="0">
                <a:latin typeface="+mn-lt"/>
                <a:cs typeface="+mn-cs"/>
              </a:rPr>
              <a:t>Hypertension</a:t>
            </a:r>
            <a:r>
              <a:rPr lang="en-GB" sz="1200" b="1" baseline="30000" dirty="0">
                <a:latin typeface="+mn-lt"/>
                <a:cs typeface="+mn-cs"/>
              </a:rPr>
              <a:t>3,4</a:t>
            </a:r>
            <a:r>
              <a:rPr lang="en-GB" sz="1200" b="1" dirty="0">
                <a:latin typeface="+mn-lt"/>
                <a:cs typeface="+mn-cs"/>
              </a:rPr>
              <a:t> –  </a:t>
            </a:r>
            <a:r>
              <a:rPr lang="en-GB" sz="1200" dirty="0">
                <a:latin typeface="+mn-lt"/>
                <a:cs typeface="+mn-cs"/>
              </a:rPr>
              <a:t>ADT is associated with an increased risk of heart failure in men without known cardiovascular disease</a:t>
            </a:r>
            <a:r>
              <a:rPr lang="en-GB" sz="1200" dirty="0"/>
              <a:t>; </a:t>
            </a:r>
            <a:r>
              <a:rPr lang="en-GB" sz="1200" dirty="0">
                <a:latin typeface="+mn-lt"/>
                <a:cs typeface="+mn-cs"/>
              </a:rPr>
              <a:t>it is therefore recommended to lower BP + cholesterol to reduce the risk of death from cardiovascular disease </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Life style change: physical activity/weight loss</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Stop smoking/reduce alcohol/healthy diet</a:t>
            </a:r>
          </a:p>
          <a:p>
            <a:pPr marL="171450" indent="-171450" fontAlgn="auto">
              <a:spcBef>
                <a:spcPts val="0"/>
              </a:spcBef>
              <a:spcAft>
                <a:spcPts val="0"/>
              </a:spcAft>
              <a:buClr>
                <a:schemeClr val="accent1"/>
              </a:buClr>
              <a:buFont typeface="Arial" panose="020B0604020202020204" pitchFamily="34" charset="0"/>
              <a:buChar char="•"/>
              <a:defRPr/>
            </a:pPr>
            <a:endParaRPr lang="en-GB" sz="1200" dirty="0">
              <a:latin typeface="+mn-lt"/>
              <a:cs typeface="+mn-cs"/>
            </a:endParaRPr>
          </a:p>
        </p:txBody>
      </p:sp>
      <p:sp>
        <p:nvSpPr>
          <p:cNvPr id="104" name="TextBox 103">
            <a:extLst>
              <a:ext uri="{FF2B5EF4-FFF2-40B4-BE49-F238E27FC236}">
                <a16:creationId xmlns:a16="http://schemas.microsoft.com/office/drawing/2014/main" id="{EB45992E-A8C3-4EC9-90CF-85B15FC8C8BD}"/>
              </a:ext>
            </a:extLst>
          </p:cNvPr>
          <p:cNvSpPr txBox="1"/>
          <p:nvPr/>
        </p:nvSpPr>
        <p:spPr>
          <a:xfrm>
            <a:off x="625042" y="3988037"/>
            <a:ext cx="3845357" cy="1960563"/>
          </a:xfrm>
          <a:prstGeom prst="rect">
            <a:avLst/>
          </a:prstGeom>
          <a:solidFill>
            <a:srgbClr val="E7F5E9"/>
          </a:solidFill>
          <a:ln w="25400">
            <a:solidFill>
              <a:schemeClr val="accent1"/>
            </a:solidFill>
          </a:ln>
        </p:spPr>
        <p:txBody>
          <a:bodyPr wrap="square" lIns="108000" anchor="ctr" anchorCtr="0">
            <a:noAutofit/>
          </a:bodyPr>
          <a:lstStyle/>
          <a:p>
            <a:pPr fontAlgn="auto">
              <a:spcBef>
                <a:spcPts val="0"/>
              </a:spcBef>
              <a:spcAft>
                <a:spcPts val="0"/>
              </a:spcAft>
              <a:defRPr/>
            </a:pPr>
            <a:r>
              <a:rPr lang="en-GB" sz="1200" b="1" dirty="0">
                <a:latin typeface="+mn-lt"/>
                <a:cs typeface="+mn-cs"/>
              </a:rPr>
              <a:t>Low Mood</a:t>
            </a:r>
            <a:r>
              <a:rPr lang="en-GB" sz="1200" dirty="0">
                <a:latin typeface="+mn-lt"/>
                <a:cs typeface="+mn-cs"/>
              </a:rPr>
              <a:t> </a:t>
            </a:r>
            <a:r>
              <a:rPr lang="en-GB" sz="1200" b="1" dirty="0">
                <a:latin typeface="+mn-lt"/>
                <a:cs typeface="+mn-cs"/>
              </a:rPr>
              <a:t>–</a:t>
            </a:r>
            <a:r>
              <a:rPr lang="en-GB" sz="1200" dirty="0">
                <a:latin typeface="+mn-lt"/>
                <a:cs typeface="+mn-cs"/>
              </a:rPr>
              <a:t> increased risk of depression which may increase the longer patients are on Tx</a:t>
            </a:r>
            <a:r>
              <a:rPr lang="en-GB" sz="1200" baseline="30000" dirty="0">
                <a:latin typeface="+mn-lt"/>
                <a:cs typeface="+mn-cs"/>
              </a:rPr>
              <a:t>2</a:t>
            </a:r>
          </a:p>
          <a:p>
            <a:pPr fontAlgn="auto">
              <a:spcBef>
                <a:spcPts val="0"/>
              </a:spcBef>
              <a:spcAft>
                <a:spcPts val="0"/>
              </a:spcAft>
              <a:defRPr/>
            </a:pPr>
            <a:r>
              <a:rPr lang="en-GB" sz="1200" b="1" dirty="0">
                <a:latin typeface="+mn-lt"/>
                <a:cs typeface="+mn-cs"/>
              </a:rPr>
              <a:t>Chemotherapy + bad news </a:t>
            </a:r>
            <a:r>
              <a:rPr lang="en-GB" sz="1200" dirty="0">
                <a:latin typeface="+mn-lt"/>
                <a:cs typeface="+mn-cs"/>
              </a:rPr>
              <a:t>can also affect mood</a:t>
            </a:r>
          </a:p>
          <a:p>
            <a:pPr fontAlgn="auto">
              <a:spcBef>
                <a:spcPts val="0"/>
              </a:spcBef>
              <a:spcAft>
                <a:spcPts val="0"/>
              </a:spcAft>
              <a:defRPr/>
            </a:pPr>
            <a:r>
              <a:rPr lang="en-GB" sz="1200" dirty="0">
                <a:latin typeface="+mn-lt"/>
                <a:cs typeface="+mn-cs"/>
              </a:rPr>
              <a:t>Physical activity/exercise helps improve overall well-being</a:t>
            </a:r>
          </a:p>
          <a:p>
            <a:pPr fontAlgn="auto">
              <a:spcBef>
                <a:spcPts val="0"/>
              </a:spcBef>
              <a:spcAft>
                <a:spcPts val="0"/>
              </a:spcAft>
              <a:defRPr/>
            </a:pPr>
            <a:r>
              <a:rPr lang="en-GB" sz="1200" b="1" dirty="0">
                <a:latin typeface="+mn-lt"/>
                <a:cs typeface="+mn-cs"/>
              </a:rPr>
              <a:t>Poor concentration – </a:t>
            </a:r>
            <a:r>
              <a:rPr lang="en-GB" sz="1200" dirty="0">
                <a:latin typeface="+mn-lt"/>
                <a:cs typeface="+mn-cs"/>
              </a:rPr>
              <a:t>keeping a diary of symptoms:  </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What helps and what makes it worse</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Use of memory aids</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Mental exercises, e.g. crosswords/sudoku</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Reduce stress – relaxation techniques</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Learning new habits – better diet</a:t>
            </a:r>
          </a:p>
        </p:txBody>
      </p:sp>
      <p:sp>
        <p:nvSpPr>
          <p:cNvPr id="2" name="Title 1">
            <a:extLst>
              <a:ext uri="{FF2B5EF4-FFF2-40B4-BE49-F238E27FC236}">
                <a16:creationId xmlns:a16="http://schemas.microsoft.com/office/drawing/2014/main" id="{FE53B024-3162-4CF4-A370-4F38C797FC10}"/>
              </a:ext>
            </a:extLst>
          </p:cNvPr>
          <p:cNvSpPr>
            <a:spLocks noGrp="1"/>
          </p:cNvSpPr>
          <p:nvPr>
            <p:ph type="title"/>
          </p:nvPr>
        </p:nvSpPr>
        <p:spPr/>
        <p:txBody>
          <a:bodyPr/>
          <a:lstStyle/>
          <a:p>
            <a:r>
              <a:rPr lang="en-US"/>
              <a:t>Management of side effects</a:t>
            </a:r>
            <a:endParaRPr lang="en-GB" dirty="0"/>
          </a:p>
        </p:txBody>
      </p:sp>
      <p:sp>
        <p:nvSpPr>
          <p:cNvPr id="3" name="Content Placeholder 2">
            <a:extLst>
              <a:ext uri="{FF2B5EF4-FFF2-40B4-BE49-F238E27FC236}">
                <a16:creationId xmlns:a16="http://schemas.microsoft.com/office/drawing/2014/main" id="{A2EED236-337E-47C5-9450-FE53110074B8}"/>
              </a:ext>
            </a:extLst>
          </p:cNvPr>
          <p:cNvSpPr>
            <a:spLocks noGrp="1"/>
          </p:cNvSpPr>
          <p:nvPr>
            <p:ph sz="quarter" idx="15"/>
          </p:nvPr>
        </p:nvSpPr>
        <p:spPr>
          <a:xfrm>
            <a:off x="620184" y="6337879"/>
            <a:ext cx="11109320" cy="365125"/>
          </a:xfrm>
        </p:spPr>
        <p:txBody>
          <a:bodyPr/>
          <a:lstStyle/>
          <a:p>
            <a:pPr>
              <a:lnSpc>
                <a:spcPct val="90000"/>
              </a:lnSpc>
              <a:spcBef>
                <a:spcPts val="0"/>
              </a:spcBef>
            </a:pPr>
            <a:r>
              <a:rPr lang="en-US" dirty="0"/>
              <a:t>ADT, androgen deprivation therapy; BD, twice a day; BP, blood pressure; DEXA, </a:t>
            </a:r>
            <a:r>
              <a:rPr lang="en-GB" dirty="0"/>
              <a:t>dual-energy X-ray absorptiometry</a:t>
            </a:r>
            <a:r>
              <a:rPr lang="en-GB" sz="1200" dirty="0">
                <a:latin typeface="+mn-lt"/>
                <a:cs typeface="+mn-cs"/>
              </a:rPr>
              <a:t>; </a:t>
            </a:r>
            <a:r>
              <a:rPr lang="en-US" dirty="0"/>
              <a:t>FRAX, fracture risk assessment tool; NCCN, </a:t>
            </a:r>
            <a:r>
              <a:rPr lang="en-GB" dirty="0"/>
              <a:t>National Comprehensive Cancer Network; </a:t>
            </a:r>
            <a:r>
              <a:rPr lang="en-US" dirty="0"/>
              <a:t>NHS, national health service; OD, once daily; Tx, treatment</a:t>
            </a:r>
          </a:p>
          <a:p>
            <a:pPr>
              <a:lnSpc>
                <a:spcPct val="90000"/>
              </a:lnSpc>
              <a:spcBef>
                <a:spcPts val="0"/>
              </a:spcBef>
            </a:pPr>
            <a:r>
              <a:rPr lang="en-US" dirty="0"/>
              <a:t>1. NCCN Guidelines Version 3.2020, Prostate Cancer; 2. </a:t>
            </a:r>
            <a:r>
              <a:rPr lang="en-US" dirty="0" err="1"/>
              <a:t>Dinh</a:t>
            </a:r>
            <a:r>
              <a:rPr lang="en-US" dirty="0"/>
              <a:t> K, et al. </a:t>
            </a:r>
            <a:r>
              <a:rPr lang="it-IT" dirty="0"/>
              <a:t>J Clin Oncol. 2016;34(16):1905-12</a:t>
            </a:r>
            <a:r>
              <a:rPr lang="en-US" dirty="0"/>
              <a:t>; 3. Haque R, et al. Br J Cancer. 2017;117(8):1233-40; 4. Bhatia N, et al. Circulation 2016; 133; 537-541; 5. NICE guideline [NG131] 2019: https://www.nice.org.uk/guidance/ng131/chapter/Recommendations. Accessed 07-Dec-2020</a:t>
            </a:r>
            <a:endParaRPr lang="en-GB" dirty="0"/>
          </a:p>
        </p:txBody>
      </p:sp>
      <p:cxnSp>
        <p:nvCxnSpPr>
          <p:cNvPr id="27" name="Straight Arrow Connector 26">
            <a:extLst>
              <a:ext uri="{FF2B5EF4-FFF2-40B4-BE49-F238E27FC236}">
                <a16:creationId xmlns:a16="http://schemas.microsoft.com/office/drawing/2014/main" id="{71EDAF6B-A294-214C-8E69-95F05AD0A86B}"/>
              </a:ext>
            </a:extLst>
          </p:cNvPr>
          <p:cNvCxnSpPr>
            <a:cxnSpLocks/>
          </p:cNvCxnSpPr>
          <p:nvPr/>
        </p:nvCxnSpPr>
        <p:spPr>
          <a:xfrm>
            <a:off x="6109349" y="1277638"/>
            <a:ext cx="0" cy="340107"/>
          </a:xfrm>
          <a:prstGeom prst="straightConnector1">
            <a:avLst/>
          </a:prstGeom>
          <a:ln w="254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98215780-2E44-F04A-877A-17129AB17D81}"/>
              </a:ext>
            </a:extLst>
          </p:cNvPr>
          <p:cNvGrpSpPr/>
          <p:nvPr/>
        </p:nvGrpSpPr>
        <p:grpSpPr>
          <a:xfrm>
            <a:off x="3946763" y="1610147"/>
            <a:ext cx="4282837" cy="252000"/>
            <a:chOff x="4113018" y="1610147"/>
            <a:chExt cx="4282837" cy="252000"/>
          </a:xfrm>
        </p:grpSpPr>
        <p:cxnSp>
          <p:nvCxnSpPr>
            <p:cNvPr id="29" name="Straight Arrow Connector 28">
              <a:extLst>
                <a:ext uri="{FF2B5EF4-FFF2-40B4-BE49-F238E27FC236}">
                  <a16:creationId xmlns:a16="http://schemas.microsoft.com/office/drawing/2014/main" id="{006DB34E-7F62-974E-9D71-41DB2F3568DE}"/>
                </a:ext>
              </a:extLst>
            </p:cNvPr>
            <p:cNvCxnSpPr>
              <a:cxnSpLocks/>
            </p:cNvCxnSpPr>
            <p:nvPr/>
          </p:nvCxnSpPr>
          <p:spPr>
            <a:xfrm>
              <a:off x="4117253" y="1610147"/>
              <a:ext cx="0" cy="2520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5FFAD89-2DF0-3348-A4C7-FC2445105C8C}"/>
                </a:ext>
              </a:extLst>
            </p:cNvPr>
            <p:cNvCxnSpPr>
              <a:cxnSpLocks/>
            </p:cNvCxnSpPr>
            <p:nvPr/>
          </p:nvCxnSpPr>
          <p:spPr>
            <a:xfrm>
              <a:off x="4113018" y="1612313"/>
              <a:ext cx="4282837" cy="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9D52CD1-C905-234A-B5B3-B362E1E4886D}"/>
                </a:ext>
              </a:extLst>
            </p:cNvPr>
            <p:cNvCxnSpPr>
              <a:cxnSpLocks/>
            </p:cNvCxnSpPr>
            <p:nvPr/>
          </p:nvCxnSpPr>
          <p:spPr>
            <a:xfrm>
              <a:off x="8384638" y="1610147"/>
              <a:ext cx="0" cy="2520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937B3D8-1E7D-354C-A197-860902D11B22}"/>
              </a:ext>
            </a:extLst>
          </p:cNvPr>
          <p:cNvGrpSpPr/>
          <p:nvPr/>
        </p:nvGrpSpPr>
        <p:grpSpPr>
          <a:xfrm>
            <a:off x="2526430" y="3734510"/>
            <a:ext cx="3735825" cy="252000"/>
            <a:chOff x="2526430" y="3734510"/>
            <a:chExt cx="3735825" cy="252000"/>
          </a:xfrm>
        </p:grpSpPr>
        <p:cxnSp>
          <p:nvCxnSpPr>
            <p:cNvPr id="39" name="Straight Arrow Connector 38">
              <a:extLst>
                <a:ext uri="{FF2B5EF4-FFF2-40B4-BE49-F238E27FC236}">
                  <a16:creationId xmlns:a16="http://schemas.microsoft.com/office/drawing/2014/main" id="{20DE96DD-8BBD-9C40-AB0D-B3F5A4913C4C}"/>
                </a:ext>
              </a:extLst>
            </p:cNvPr>
            <p:cNvCxnSpPr>
              <a:cxnSpLocks/>
            </p:cNvCxnSpPr>
            <p:nvPr/>
          </p:nvCxnSpPr>
          <p:spPr>
            <a:xfrm>
              <a:off x="2530124" y="3734510"/>
              <a:ext cx="0" cy="2520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10F6D7E-26F2-7440-939F-4612B1C2F581}"/>
                </a:ext>
              </a:extLst>
            </p:cNvPr>
            <p:cNvCxnSpPr>
              <a:cxnSpLocks/>
            </p:cNvCxnSpPr>
            <p:nvPr/>
          </p:nvCxnSpPr>
          <p:spPr>
            <a:xfrm>
              <a:off x="2526430" y="3736676"/>
              <a:ext cx="3735825" cy="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E06ECC2-63A3-7646-A7FF-D75EC20A5029}"/>
                </a:ext>
              </a:extLst>
            </p:cNvPr>
            <p:cNvCxnSpPr>
              <a:cxnSpLocks/>
            </p:cNvCxnSpPr>
            <p:nvPr/>
          </p:nvCxnSpPr>
          <p:spPr>
            <a:xfrm>
              <a:off x="6252471" y="3734510"/>
              <a:ext cx="0" cy="2520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cxnSp>
        <p:nvCxnSpPr>
          <p:cNvPr id="42" name="Straight Arrow Connector 41">
            <a:extLst>
              <a:ext uri="{FF2B5EF4-FFF2-40B4-BE49-F238E27FC236}">
                <a16:creationId xmlns:a16="http://schemas.microsoft.com/office/drawing/2014/main" id="{3577D9BE-4BC5-4F47-972E-88F1D07AA05A}"/>
              </a:ext>
            </a:extLst>
          </p:cNvPr>
          <p:cNvCxnSpPr>
            <a:cxnSpLocks/>
          </p:cNvCxnSpPr>
          <p:nvPr/>
        </p:nvCxnSpPr>
        <p:spPr>
          <a:xfrm>
            <a:off x="9601200" y="3365500"/>
            <a:ext cx="0" cy="62101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F1235A5-E7A1-A34C-940A-C0F0B7F3D845}"/>
              </a:ext>
            </a:extLst>
          </p:cNvPr>
          <p:cNvCxnSpPr>
            <a:cxnSpLocks/>
          </p:cNvCxnSpPr>
          <p:nvPr/>
        </p:nvCxnSpPr>
        <p:spPr>
          <a:xfrm>
            <a:off x="4394342" y="3392766"/>
            <a:ext cx="0" cy="340107"/>
          </a:xfrm>
          <a:prstGeom prst="straightConnector1">
            <a:avLst/>
          </a:prstGeom>
          <a:ln w="254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D41FFF0-6CDA-4686-98F1-4B6672257A08}"/>
              </a:ext>
            </a:extLst>
          </p:cNvPr>
          <p:cNvSpPr txBox="1"/>
          <p:nvPr/>
        </p:nvSpPr>
        <p:spPr>
          <a:xfrm>
            <a:off x="1911927" y="1870302"/>
            <a:ext cx="4078143" cy="1694935"/>
          </a:xfrm>
          <a:prstGeom prst="rect">
            <a:avLst/>
          </a:prstGeom>
          <a:solidFill>
            <a:schemeClr val="accent3"/>
          </a:solidFill>
          <a:ln w="25400">
            <a:solidFill>
              <a:schemeClr val="accent1"/>
            </a:solidFill>
          </a:ln>
        </p:spPr>
        <p:txBody>
          <a:bodyPr lIns="108000" anchor="ctr" anchorCtr="0">
            <a:noAutofit/>
          </a:bodyPr>
          <a:lstStyle/>
          <a:p>
            <a:pPr fontAlgn="auto">
              <a:spcBef>
                <a:spcPts val="0"/>
              </a:spcBef>
              <a:spcAft>
                <a:spcPts val="0"/>
              </a:spcAft>
              <a:defRPr/>
            </a:pPr>
            <a:r>
              <a:rPr lang="en-GB" sz="1200" dirty="0">
                <a:latin typeface="+mn-lt"/>
                <a:cs typeface="+mn-cs"/>
              </a:rPr>
              <a:t>All patients starting </a:t>
            </a:r>
            <a:r>
              <a:rPr lang="en-GB" sz="1200" b="1" dirty="0">
                <a:latin typeface="+mn-lt"/>
                <a:cs typeface="+mn-cs"/>
              </a:rPr>
              <a:t>ADT</a:t>
            </a:r>
            <a:r>
              <a:rPr lang="en-GB" sz="1200" dirty="0">
                <a:latin typeface="+mn-lt"/>
                <a:cs typeface="+mn-cs"/>
              </a:rPr>
              <a:t> should be initiated on calcium and vitamin D supplements </a:t>
            </a:r>
            <a:r>
              <a:rPr lang="en-GB" sz="1200" baseline="30000" dirty="0">
                <a:latin typeface="+mn-lt"/>
                <a:cs typeface="+mn-cs"/>
              </a:rPr>
              <a:t>1</a:t>
            </a:r>
            <a:r>
              <a:rPr lang="en-GB" sz="1200" dirty="0">
                <a:latin typeface="+mn-lt"/>
                <a:cs typeface="+mn-cs"/>
              </a:rPr>
              <a:t> </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calcium 1000-1200 mg/day + vit D 400-1000 IU/day</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This may be adjusted depending on calcium/vitamin levels</a:t>
            </a:r>
          </a:p>
          <a:p>
            <a:pPr fontAlgn="auto">
              <a:spcBef>
                <a:spcPts val="0"/>
              </a:spcBef>
              <a:spcAft>
                <a:spcPts val="0"/>
              </a:spcAft>
              <a:defRPr/>
            </a:pPr>
            <a:r>
              <a:rPr lang="en-GB" sz="1200" dirty="0">
                <a:latin typeface="+mn-lt"/>
                <a:cs typeface="+mn-cs"/>
              </a:rPr>
              <a:t>DEXA scan to assess osteopenia:</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Normal bone density:  3-yearly DEXA scan</a:t>
            </a:r>
          </a:p>
          <a:p>
            <a:pPr marL="171450" indent="-171450" fontAlgn="auto">
              <a:spcBef>
                <a:spcPts val="0"/>
              </a:spcBef>
              <a:spcAft>
                <a:spcPts val="0"/>
              </a:spcAft>
              <a:buClr>
                <a:schemeClr val="accent1"/>
              </a:buClr>
              <a:buFont typeface="Arial" panose="020B0604020202020204" pitchFamily="34" charset="0"/>
              <a:buChar char="•"/>
              <a:defRPr/>
            </a:pPr>
            <a:r>
              <a:rPr lang="en-GB" sz="1200" dirty="0">
                <a:latin typeface="+mn-lt"/>
                <a:cs typeface="+mn-cs"/>
              </a:rPr>
              <a:t>Osteopenia: yearly DEXA scan</a:t>
            </a:r>
          </a:p>
          <a:p>
            <a:pPr fontAlgn="auto">
              <a:spcBef>
                <a:spcPts val="0"/>
              </a:spcBef>
              <a:spcAft>
                <a:spcPts val="0"/>
              </a:spcAft>
              <a:defRPr/>
            </a:pPr>
            <a:r>
              <a:rPr lang="en-GB" sz="1200" dirty="0">
                <a:latin typeface="+mn-lt"/>
                <a:cs typeface="+mn-cs"/>
              </a:rPr>
              <a:t>Weight bearing exercise should be encouraged</a:t>
            </a:r>
          </a:p>
        </p:txBody>
      </p:sp>
      <p:cxnSp>
        <p:nvCxnSpPr>
          <p:cNvPr id="46" name="Straight Arrow Connector 45">
            <a:extLst>
              <a:ext uri="{FF2B5EF4-FFF2-40B4-BE49-F238E27FC236}">
                <a16:creationId xmlns:a16="http://schemas.microsoft.com/office/drawing/2014/main" id="{3109F27A-3855-5D40-B3E2-7FBA9F51E5F8}"/>
              </a:ext>
            </a:extLst>
          </p:cNvPr>
          <p:cNvCxnSpPr>
            <a:cxnSpLocks/>
          </p:cNvCxnSpPr>
          <p:nvPr/>
        </p:nvCxnSpPr>
        <p:spPr>
          <a:xfrm>
            <a:off x="8218383" y="3041784"/>
            <a:ext cx="0" cy="340107"/>
          </a:xfrm>
          <a:prstGeom prst="straightConnector1">
            <a:avLst/>
          </a:prstGeom>
          <a:ln w="254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AA83CA52-6540-49B5-8EAA-2219C692304B}"/>
              </a:ext>
            </a:extLst>
          </p:cNvPr>
          <p:cNvSpPr txBox="1"/>
          <p:nvPr/>
        </p:nvSpPr>
        <p:spPr>
          <a:xfrm flipH="1">
            <a:off x="6178983" y="1870301"/>
            <a:ext cx="4078800" cy="1294153"/>
          </a:xfrm>
          <a:prstGeom prst="rect">
            <a:avLst/>
          </a:prstGeom>
          <a:solidFill>
            <a:schemeClr val="accent3"/>
          </a:solidFill>
          <a:ln w="25400">
            <a:solidFill>
              <a:schemeClr val="accent1"/>
            </a:solidFill>
          </a:ln>
        </p:spPr>
        <p:txBody>
          <a:bodyPr lIns="108000" anchor="ctr" anchorCtr="0">
            <a:noAutofit/>
          </a:bodyPr>
          <a:lstStyle/>
          <a:p>
            <a:pPr fontAlgn="auto">
              <a:spcBef>
                <a:spcPts val="0"/>
              </a:spcBef>
              <a:spcAft>
                <a:spcPts val="0"/>
              </a:spcAft>
              <a:defRPr/>
            </a:pPr>
            <a:r>
              <a:rPr lang="en-GB" sz="1200" b="1" dirty="0">
                <a:latin typeface="+mn-lt"/>
                <a:cs typeface="+mn-cs"/>
              </a:rPr>
              <a:t>Denosumab, zoledronic acid or alendronate </a:t>
            </a:r>
            <a:r>
              <a:rPr lang="en-GB" sz="1200" dirty="0">
                <a:latin typeface="+mn-lt"/>
                <a:cs typeface="+mn-cs"/>
              </a:rPr>
              <a:t>therapy should be considered for femoral neck/total hip or lumber spine T-Score between -1.0 + -2.5 (indicating osteopenia) by DEXA</a:t>
            </a:r>
          </a:p>
          <a:p>
            <a:pPr fontAlgn="auto">
              <a:spcBef>
                <a:spcPts val="0"/>
              </a:spcBef>
              <a:spcAft>
                <a:spcPts val="0"/>
              </a:spcAft>
              <a:defRPr/>
            </a:pPr>
            <a:r>
              <a:rPr lang="en-GB" sz="1200" dirty="0">
                <a:latin typeface="+mn-lt"/>
                <a:cs typeface="+mn-cs"/>
              </a:rPr>
              <a:t>AND</a:t>
            </a:r>
          </a:p>
          <a:p>
            <a:pPr fontAlgn="auto">
              <a:spcBef>
                <a:spcPts val="0"/>
              </a:spcBef>
              <a:spcAft>
                <a:spcPts val="0"/>
              </a:spcAft>
              <a:defRPr/>
            </a:pPr>
            <a:r>
              <a:rPr lang="en-GB" sz="1200" dirty="0">
                <a:latin typeface="+mn-lt"/>
                <a:cs typeface="+mn-cs"/>
              </a:rPr>
              <a:t>the FRAX assessment indicates a </a:t>
            </a:r>
            <a:r>
              <a:rPr lang="en-GB" sz="1200" dirty="0"/>
              <a:t>1</a:t>
            </a:r>
            <a:r>
              <a:rPr lang="en-GB" sz="1200" dirty="0">
                <a:latin typeface="+mn-lt"/>
                <a:cs typeface="+mn-cs"/>
              </a:rPr>
              <a:t>0-year </a:t>
            </a:r>
            <a:r>
              <a:rPr lang="en-GB" sz="1200" dirty="0"/>
              <a:t>probability of hip fracture ≥</a:t>
            </a:r>
            <a:r>
              <a:rPr lang="en-GB" sz="1200" dirty="0">
                <a:latin typeface="+mn-lt"/>
                <a:cs typeface="+mn-cs"/>
              </a:rPr>
              <a:t>3% or </a:t>
            </a:r>
            <a:r>
              <a:rPr lang="en-GB" sz="1200" dirty="0"/>
              <a:t>a 10-year probability of major osteoporotic fracture ≥ 20% </a:t>
            </a:r>
            <a:r>
              <a:rPr lang="en-GB" sz="1200" baseline="30000" dirty="0"/>
              <a:t>1</a:t>
            </a:r>
          </a:p>
        </p:txBody>
      </p:sp>
      <p:cxnSp>
        <p:nvCxnSpPr>
          <p:cNvPr id="47" name="Straight Arrow Connector 46">
            <a:extLst>
              <a:ext uri="{FF2B5EF4-FFF2-40B4-BE49-F238E27FC236}">
                <a16:creationId xmlns:a16="http://schemas.microsoft.com/office/drawing/2014/main" id="{60B6B2A9-FD97-5149-9F23-7C5AF06D20D8}"/>
              </a:ext>
            </a:extLst>
          </p:cNvPr>
          <p:cNvCxnSpPr>
            <a:cxnSpLocks/>
          </p:cNvCxnSpPr>
          <p:nvPr/>
        </p:nvCxnSpPr>
        <p:spPr>
          <a:xfrm flipV="1">
            <a:off x="8214584" y="3378092"/>
            <a:ext cx="1396141" cy="1"/>
          </a:xfrm>
          <a:prstGeom prst="straightConnector1">
            <a:avLst/>
          </a:prstGeom>
          <a:ln w="254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70" name="TextBox 7">
            <a:extLst>
              <a:ext uri="{FF2B5EF4-FFF2-40B4-BE49-F238E27FC236}">
                <a16:creationId xmlns:a16="http://schemas.microsoft.com/office/drawing/2014/main" id="{DA1A4BB2-9757-4B08-8FEB-B726C3BC76A4}"/>
              </a:ext>
            </a:extLst>
          </p:cNvPr>
          <p:cNvSpPr txBox="1">
            <a:spLocks noChangeArrowheads="1"/>
          </p:cNvSpPr>
          <p:nvPr/>
        </p:nvSpPr>
        <p:spPr bwMode="auto">
          <a:xfrm>
            <a:off x="5083031" y="1028794"/>
            <a:ext cx="2052637" cy="369887"/>
          </a:xfrm>
          <a:prstGeom prst="rect">
            <a:avLst/>
          </a:prstGeom>
          <a:solidFill>
            <a:schemeClr val="accent1"/>
          </a:solidFill>
          <a:ln w="25400">
            <a:solidFill>
              <a:schemeClr val="accent1"/>
            </a:solidFill>
            <a:miter lim="800000"/>
            <a:headEnd/>
            <a:tailEnd/>
          </a:ln>
        </p:spPr>
        <p:txBody>
          <a:bodyPr anchor="ctr" anchorCtr="0">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b="1" dirty="0">
                <a:solidFill>
                  <a:schemeClr val="bg1"/>
                </a:solidFill>
              </a:rPr>
              <a:t>ADT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C286D6-7ECE-4B7D-AFFC-35B7F90B1B24}"/>
              </a:ext>
            </a:extLst>
          </p:cNvPr>
          <p:cNvSpPr txBox="1"/>
          <p:nvPr/>
        </p:nvSpPr>
        <p:spPr>
          <a:xfrm>
            <a:off x="7961737" y="3060539"/>
            <a:ext cx="2886835" cy="1723549"/>
          </a:xfrm>
          <a:prstGeom prst="rect">
            <a:avLst/>
          </a:prstGeom>
          <a:solidFill>
            <a:schemeClr val="bg1"/>
          </a:solidFill>
          <a:ln w="25400">
            <a:solidFill>
              <a:schemeClr val="accent1"/>
            </a:solidFill>
          </a:ln>
        </p:spPr>
        <p:txBody>
          <a:bodyPr wrap="square" lIns="108000">
            <a:spAutoFit/>
          </a:bodyPr>
          <a:lstStyle/>
          <a:p>
            <a:pPr fontAlgn="auto">
              <a:spcBef>
                <a:spcPts val="0"/>
              </a:spcBef>
              <a:spcAft>
                <a:spcPts val="600"/>
              </a:spcAft>
              <a:defRPr/>
            </a:pPr>
            <a:r>
              <a:rPr lang="en-GB" altLang="en-US" sz="1200" dirty="0">
                <a:latin typeface="+mn-lt"/>
                <a:cs typeface="+mn-cs"/>
              </a:rPr>
              <a:t>Exercise should be based on what is safe and works for the individual.</a:t>
            </a:r>
          </a:p>
          <a:p>
            <a:pPr fontAlgn="auto">
              <a:spcBef>
                <a:spcPts val="0"/>
              </a:spcBef>
              <a:spcAft>
                <a:spcPts val="600"/>
              </a:spcAft>
              <a:defRPr/>
            </a:pPr>
            <a:r>
              <a:rPr lang="en-GB" altLang="en-US" sz="1200" dirty="0">
                <a:latin typeface="+mn-lt"/>
                <a:cs typeface="+mn-cs"/>
              </a:rPr>
              <a:t>It should be something the patient likes doing.</a:t>
            </a:r>
          </a:p>
          <a:p>
            <a:pPr fontAlgn="auto">
              <a:spcBef>
                <a:spcPts val="0"/>
              </a:spcBef>
              <a:spcAft>
                <a:spcPts val="600"/>
              </a:spcAft>
              <a:defRPr/>
            </a:pPr>
            <a:r>
              <a:rPr lang="en-GB" altLang="en-US" sz="1200" dirty="0">
                <a:latin typeface="+mn-lt"/>
                <a:cs typeface="+mn-cs"/>
              </a:rPr>
              <a:t>Any exercise plan should take in to account any exercise the patient has previously done</a:t>
            </a:r>
            <a:r>
              <a:rPr lang="en-GB" altLang="en-US" sz="1200" dirty="0"/>
              <a:t>, what they can do now, and any physical problems or limits they may have.</a:t>
            </a:r>
          </a:p>
        </p:txBody>
      </p:sp>
      <p:sp>
        <p:nvSpPr>
          <p:cNvPr id="8" name="TextBox 7">
            <a:extLst>
              <a:ext uri="{FF2B5EF4-FFF2-40B4-BE49-F238E27FC236}">
                <a16:creationId xmlns:a16="http://schemas.microsoft.com/office/drawing/2014/main" id="{898DF6AB-0523-4DFF-857C-3C8285C358BD}"/>
              </a:ext>
            </a:extLst>
          </p:cNvPr>
          <p:cNvSpPr txBox="1"/>
          <p:nvPr/>
        </p:nvSpPr>
        <p:spPr>
          <a:xfrm>
            <a:off x="1257618" y="3060539"/>
            <a:ext cx="5678883" cy="2862322"/>
          </a:xfrm>
          <a:prstGeom prst="rect">
            <a:avLst/>
          </a:prstGeom>
          <a:solidFill>
            <a:schemeClr val="bg1"/>
          </a:solidFill>
          <a:ln w="25400">
            <a:solidFill>
              <a:schemeClr val="accent1"/>
            </a:solidFill>
          </a:ln>
        </p:spPr>
        <p:txBody>
          <a:bodyPr wrap="square">
            <a:spAutoFit/>
          </a:bodyPr>
          <a:lstStyle/>
          <a:p>
            <a:pPr fontAlgn="auto">
              <a:spcBef>
                <a:spcPts val="0"/>
              </a:spcBef>
              <a:spcAft>
                <a:spcPts val="0"/>
              </a:spcAft>
              <a:defRPr/>
            </a:pPr>
            <a:r>
              <a:rPr lang="en-GB" altLang="en-US" sz="1200" b="1" dirty="0">
                <a:solidFill>
                  <a:schemeClr val="accent1"/>
                </a:solidFill>
                <a:latin typeface="+mn-lt"/>
                <a:cs typeface="+mn-cs"/>
              </a:rPr>
              <a:t>Benefits</a:t>
            </a:r>
            <a:r>
              <a:rPr lang="en-GB" altLang="en-US" sz="1200" dirty="0">
                <a:solidFill>
                  <a:schemeClr val="accent1"/>
                </a:solidFill>
                <a:latin typeface="+mn-lt"/>
                <a:cs typeface="+mn-cs"/>
              </a:rPr>
              <a:t> –</a:t>
            </a:r>
            <a:r>
              <a:rPr lang="en-GB" altLang="en-US" sz="1200" b="1" dirty="0">
                <a:solidFill>
                  <a:schemeClr val="accent1"/>
                </a:solidFill>
                <a:latin typeface="+mn-lt"/>
                <a:cs typeface="+mn-cs"/>
              </a:rPr>
              <a:t> advice for patients:</a:t>
            </a:r>
          </a:p>
          <a:p>
            <a:pPr marL="171450" indent="-171450" fontAlgn="auto">
              <a:spcBef>
                <a:spcPts val="0"/>
              </a:spcBef>
              <a:spcAft>
                <a:spcPts val="0"/>
              </a:spcAft>
              <a:buClr>
                <a:schemeClr val="accent1"/>
              </a:buClr>
              <a:buFont typeface="Arial" panose="020B0604020202020204" pitchFamily="34" charset="0"/>
              <a:buChar char="•"/>
              <a:defRPr/>
            </a:pPr>
            <a:r>
              <a:rPr lang="en-GB" altLang="en-US" sz="1200" dirty="0">
                <a:latin typeface="+mn-lt"/>
                <a:cs typeface="+mn-cs"/>
              </a:rPr>
              <a:t>Keep or improve your physical abilities</a:t>
            </a:r>
          </a:p>
          <a:p>
            <a:pPr marL="171450" indent="-171450" fontAlgn="auto">
              <a:spcBef>
                <a:spcPts val="0"/>
              </a:spcBef>
              <a:spcAft>
                <a:spcPts val="0"/>
              </a:spcAft>
              <a:buClr>
                <a:schemeClr val="accent1"/>
              </a:buClr>
              <a:buFont typeface="Arial" panose="020B0604020202020204" pitchFamily="34" charset="0"/>
              <a:buChar char="•"/>
              <a:defRPr/>
            </a:pPr>
            <a:r>
              <a:rPr lang="en-GB" altLang="en-US" sz="1200" dirty="0">
                <a:latin typeface="+mn-lt"/>
                <a:cs typeface="+mn-cs"/>
              </a:rPr>
              <a:t>Improve balance, lower risk of falls and broken bones</a:t>
            </a:r>
          </a:p>
          <a:p>
            <a:pPr marL="171450" indent="-171450" fontAlgn="auto">
              <a:spcBef>
                <a:spcPts val="0"/>
              </a:spcBef>
              <a:spcAft>
                <a:spcPts val="0"/>
              </a:spcAft>
              <a:buClr>
                <a:schemeClr val="accent1"/>
              </a:buClr>
              <a:buFont typeface="Arial" panose="020B0604020202020204" pitchFamily="34" charset="0"/>
              <a:buChar char="•"/>
              <a:defRPr/>
            </a:pPr>
            <a:r>
              <a:rPr lang="en-GB" altLang="en-US" sz="1200" dirty="0">
                <a:latin typeface="+mn-lt"/>
                <a:cs typeface="+mn-cs"/>
              </a:rPr>
              <a:t>Keep muscles from wasting due to inactivity</a:t>
            </a:r>
          </a:p>
          <a:p>
            <a:pPr marL="171450" indent="-171450" fontAlgn="auto">
              <a:spcBef>
                <a:spcPts val="0"/>
              </a:spcBef>
              <a:spcAft>
                <a:spcPts val="0"/>
              </a:spcAft>
              <a:buClr>
                <a:schemeClr val="accent1"/>
              </a:buClr>
              <a:buFont typeface="Arial" panose="020B0604020202020204" pitchFamily="34" charset="0"/>
              <a:buChar char="•"/>
              <a:defRPr/>
            </a:pPr>
            <a:r>
              <a:rPr lang="en-GB" altLang="en-US" sz="1200" dirty="0">
                <a:latin typeface="+mn-lt"/>
                <a:cs typeface="+mn-cs"/>
              </a:rPr>
              <a:t>Lower the risk of heart disease</a:t>
            </a:r>
          </a:p>
          <a:p>
            <a:pPr marL="171450" indent="-171450" fontAlgn="auto">
              <a:spcBef>
                <a:spcPts val="0"/>
              </a:spcBef>
              <a:spcAft>
                <a:spcPts val="0"/>
              </a:spcAft>
              <a:buClr>
                <a:schemeClr val="accent1"/>
              </a:buClr>
              <a:buFont typeface="Arial" panose="020B0604020202020204" pitchFamily="34" charset="0"/>
              <a:buChar char="•"/>
              <a:defRPr/>
            </a:pPr>
            <a:r>
              <a:rPr lang="en-GB" altLang="en-US" sz="1200" dirty="0">
                <a:latin typeface="+mn-lt"/>
                <a:cs typeface="+mn-cs"/>
              </a:rPr>
              <a:t>Lessen the risk of osteoporosis</a:t>
            </a:r>
          </a:p>
          <a:p>
            <a:pPr marL="171450" indent="-171450" fontAlgn="auto">
              <a:spcBef>
                <a:spcPts val="0"/>
              </a:spcBef>
              <a:spcAft>
                <a:spcPts val="0"/>
              </a:spcAft>
              <a:buClr>
                <a:schemeClr val="accent1"/>
              </a:buClr>
              <a:buFont typeface="Arial" panose="020B0604020202020204" pitchFamily="34" charset="0"/>
              <a:buChar char="•"/>
              <a:defRPr/>
            </a:pPr>
            <a:r>
              <a:rPr lang="en-GB" altLang="en-US" sz="1200" dirty="0">
                <a:latin typeface="+mn-lt"/>
                <a:cs typeface="+mn-cs"/>
              </a:rPr>
              <a:t>Improve blood flow to your legs and lower the risk of blood clots</a:t>
            </a:r>
          </a:p>
          <a:p>
            <a:pPr marL="171450" indent="-171450" fontAlgn="auto">
              <a:spcBef>
                <a:spcPts val="0"/>
              </a:spcBef>
              <a:spcAft>
                <a:spcPts val="0"/>
              </a:spcAft>
              <a:buClr>
                <a:schemeClr val="accent1"/>
              </a:buClr>
              <a:buFont typeface="Arial" panose="020B0604020202020204" pitchFamily="34" charset="0"/>
              <a:buChar char="•"/>
              <a:defRPr/>
            </a:pPr>
            <a:r>
              <a:rPr lang="en-GB" altLang="en-US" sz="1200" dirty="0">
                <a:latin typeface="+mn-lt"/>
                <a:cs typeface="+mn-cs"/>
              </a:rPr>
              <a:t>Make you less dependent on others for help with normal activities in your daily life</a:t>
            </a:r>
          </a:p>
          <a:p>
            <a:pPr marL="171450" indent="-171450" fontAlgn="auto">
              <a:spcBef>
                <a:spcPts val="0"/>
              </a:spcBef>
              <a:spcAft>
                <a:spcPts val="0"/>
              </a:spcAft>
              <a:buClr>
                <a:schemeClr val="accent1"/>
              </a:buClr>
              <a:buFont typeface="Arial" panose="020B0604020202020204" pitchFamily="34" charset="0"/>
              <a:buChar char="•"/>
              <a:defRPr/>
            </a:pPr>
            <a:r>
              <a:rPr lang="en-GB" altLang="en-US" sz="1200" dirty="0">
                <a:latin typeface="+mn-lt"/>
                <a:cs typeface="+mn-cs"/>
              </a:rPr>
              <a:t>Improve your self-esteem</a:t>
            </a:r>
          </a:p>
          <a:p>
            <a:pPr marL="171450" indent="-171450" fontAlgn="auto">
              <a:spcBef>
                <a:spcPts val="0"/>
              </a:spcBef>
              <a:spcAft>
                <a:spcPts val="0"/>
              </a:spcAft>
              <a:buClr>
                <a:schemeClr val="accent1"/>
              </a:buClr>
              <a:buFont typeface="Arial" panose="020B0604020202020204" pitchFamily="34" charset="0"/>
              <a:buChar char="•"/>
              <a:defRPr/>
            </a:pPr>
            <a:r>
              <a:rPr lang="en-GB" altLang="en-US" sz="1200" dirty="0">
                <a:latin typeface="+mn-lt"/>
                <a:cs typeface="+mn-cs"/>
              </a:rPr>
              <a:t>Lower the risk of being anxious and depressed</a:t>
            </a:r>
          </a:p>
          <a:p>
            <a:pPr marL="171450" indent="-171450" fontAlgn="auto">
              <a:spcBef>
                <a:spcPts val="0"/>
              </a:spcBef>
              <a:spcAft>
                <a:spcPts val="0"/>
              </a:spcAft>
              <a:buClr>
                <a:schemeClr val="accent1"/>
              </a:buClr>
              <a:buFont typeface="Arial" panose="020B0604020202020204" pitchFamily="34" charset="0"/>
              <a:buChar char="•"/>
              <a:defRPr/>
            </a:pPr>
            <a:r>
              <a:rPr lang="en-GB" altLang="en-US" sz="1200" dirty="0">
                <a:latin typeface="+mn-lt"/>
                <a:cs typeface="+mn-cs"/>
              </a:rPr>
              <a:t>Lessen nausea</a:t>
            </a:r>
          </a:p>
          <a:p>
            <a:pPr marL="171450" indent="-171450" fontAlgn="auto">
              <a:spcBef>
                <a:spcPts val="0"/>
              </a:spcBef>
              <a:spcAft>
                <a:spcPts val="0"/>
              </a:spcAft>
              <a:buClr>
                <a:schemeClr val="accent1"/>
              </a:buClr>
              <a:buFont typeface="Arial" panose="020B0604020202020204" pitchFamily="34" charset="0"/>
              <a:buChar char="•"/>
              <a:defRPr/>
            </a:pPr>
            <a:r>
              <a:rPr lang="en-GB" altLang="en-US" sz="1200" dirty="0">
                <a:latin typeface="+mn-lt"/>
                <a:cs typeface="+mn-cs"/>
              </a:rPr>
              <a:t>Improve your ability to keep social contacts</a:t>
            </a:r>
          </a:p>
          <a:p>
            <a:pPr marL="171450" indent="-171450" fontAlgn="auto">
              <a:spcBef>
                <a:spcPts val="0"/>
              </a:spcBef>
              <a:spcAft>
                <a:spcPts val="0"/>
              </a:spcAft>
              <a:buClr>
                <a:schemeClr val="accent1"/>
              </a:buClr>
              <a:buFont typeface="Arial" panose="020B0604020202020204" pitchFamily="34" charset="0"/>
              <a:buChar char="•"/>
              <a:defRPr/>
            </a:pPr>
            <a:r>
              <a:rPr lang="en-GB" altLang="en-US" sz="1200" dirty="0">
                <a:latin typeface="+mn-lt"/>
                <a:cs typeface="+mn-cs"/>
              </a:rPr>
              <a:t>Lessen symptoms of tiredness</a:t>
            </a:r>
          </a:p>
          <a:p>
            <a:pPr marL="171450" indent="-171450" fontAlgn="auto">
              <a:spcBef>
                <a:spcPts val="0"/>
              </a:spcBef>
              <a:spcAft>
                <a:spcPts val="0"/>
              </a:spcAft>
              <a:buClr>
                <a:schemeClr val="accent1"/>
              </a:buClr>
              <a:buFont typeface="Arial" panose="020B0604020202020204" pitchFamily="34" charset="0"/>
              <a:buChar char="•"/>
              <a:defRPr/>
            </a:pPr>
            <a:r>
              <a:rPr lang="en-GB" altLang="en-US" sz="1200" dirty="0">
                <a:latin typeface="+mn-lt"/>
                <a:cs typeface="+mn-cs"/>
              </a:rPr>
              <a:t>Help you control your weight</a:t>
            </a:r>
          </a:p>
          <a:p>
            <a:pPr marL="171450" indent="-171450" fontAlgn="auto">
              <a:spcBef>
                <a:spcPts val="0"/>
              </a:spcBef>
              <a:spcAft>
                <a:spcPts val="0"/>
              </a:spcAft>
              <a:buClr>
                <a:schemeClr val="accent1"/>
              </a:buClr>
              <a:buFont typeface="Arial" panose="020B0604020202020204" pitchFamily="34" charset="0"/>
              <a:buChar char="•"/>
              <a:defRPr/>
            </a:pPr>
            <a:r>
              <a:rPr lang="en-GB" altLang="en-US" sz="1200" dirty="0">
                <a:latin typeface="+mn-lt"/>
                <a:cs typeface="+mn-cs"/>
              </a:rPr>
              <a:t>Improve your quality-of-life</a:t>
            </a:r>
          </a:p>
        </p:txBody>
      </p:sp>
      <p:sp>
        <p:nvSpPr>
          <p:cNvPr id="6" name="Text Placeholder 5">
            <a:extLst>
              <a:ext uri="{FF2B5EF4-FFF2-40B4-BE49-F238E27FC236}">
                <a16:creationId xmlns:a16="http://schemas.microsoft.com/office/drawing/2014/main" id="{23A537A6-D4F2-4C94-801A-CC54CF727B2C}"/>
              </a:ext>
            </a:extLst>
          </p:cNvPr>
          <p:cNvSpPr>
            <a:spLocks noGrp="1"/>
          </p:cNvSpPr>
          <p:nvPr>
            <p:ph type="body" idx="1"/>
          </p:nvPr>
        </p:nvSpPr>
        <p:spPr>
          <a:xfrm>
            <a:off x="609600" y="700714"/>
            <a:ext cx="10972800" cy="702470"/>
          </a:xfrm>
        </p:spPr>
        <p:txBody>
          <a:bodyPr/>
          <a:lstStyle/>
          <a:p>
            <a:r>
              <a:rPr lang="en-GB" dirty="0"/>
              <a:t>Advice for patients</a:t>
            </a:r>
          </a:p>
        </p:txBody>
      </p:sp>
      <p:sp>
        <p:nvSpPr>
          <p:cNvPr id="2" name="Title 1">
            <a:extLst>
              <a:ext uri="{FF2B5EF4-FFF2-40B4-BE49-F238E27FC236}">
                <a16:creationId xmlns:a16="http://schemas.microsoft.com/office/drawing/2014/main" id="{B93EE950-D91A-45E8-A924-3E49C5FBF035}"/>
              </a:ext>
            </a:extLst>
          </p:cNvPr>
          <p:cNvSpPr>
            <a:spLocks noGrp="1"/>
          </p:cNvSpPr>
          <p:nvPr>
            <p:ph type="title"/>
          </p:nvPr>
        </p:nvSpPr>
        <p:spPr/>
        <p:txBody>
          <a:bodyPr/>
          <a:lstStyle/>
          <a:p>
            <a:r>
              <a:rPr lang="en-GB"/>
              <a:t>Exercise and its benefits</a:t>
            </a:r>
            <a:endParaRPr lang="en-GB" dirty="0"/>
          </a:p>
        </p:txBody>
      </p:sp>
      <p:sp>
        <p:nvSpPr>
          <p:cNvPr id="10" name="Content Placeholder 9">
            <a:extLst>
              <a:ext uri="{FF2B5EF4-FFF2-40B4-BE49-F238E27FC236}">
                <a16:creationId xmlns:a16="http://schemas.microsoft.com/office/drawing/2014/main" id="{8C0F5387-4F26-4B5B-842D-691DC36D5027}"/>
              </a:ext>
            </a:extLst>
          </p:cNvPr>
          <p:cNvSpPr>
            <a:spLocks noGrp="1"/>
          </p:cNvSpPr>
          <p:nvPr>
            <p:ph sz="quarter" idx="15"/>
          </p:nvPr>
        </p:nvSpPr>
        <p:spPr>
          <a:xfrm>
            <a:off x="620184" y="6347115"/>
            <a:ext cx="9203266" cy="365125"/>
          </a:xfrm>
        </p:spPr>
        <p:txBody>
          <a:bodyPr/>
          <a:lstStyle/>
          <a:p>
            <a:r>
              <a:rPr lang="en-US" b="0" i="0" dirty="0">
                <a:effectLst/>
                <a:latin typeface="+mn-lt"/>
              </a:rPr>
              <a:t>Hart N, et al. Current Opinion in Supportive and Palliative Care 2017; 11; 247-257; </a:t>
            </a:r>
            <a:r>
              <a:rPr lang="en-US" b="0" i="0" dirty="0" err="1">
                <a:effectLst/>
                <a:latin typeface="+mn-lt"/>
              </a:rPr>
              <a:t>Cormie</a:t>
            </a:r>
            <a:r>
              <a:rPr lang="en-US" b="0" i="0" dirty="0">
                <a:effectLst/>
                <a:latin typeface="+mn-lt"/>
              </a:rPr>
              <a:t> P, et al</a:t>
            </a:r>
            <a:r>
              <a:rPr lang="en-US" b="0" i="1" dirty="0">
                <a:effectLst/>
                <a:latin typeface="+mn-lt"/>
              </a:rPr>
              <a:t>.</a:t>
            </a:r>
            <a:r>
              <a:rPr lang="en-US" b="0" i="0" dirty="0">
                <a:effectLst/>
                <a:latin typeface="+mn-lt"/>
              </a:rPr>
              <a:t> </a:t>
            </a:r>
            <a:r>
              <a:rPr lang="en-US" b="0" dirty="0">
                <a:effectLst/>
                <a:latin typeface="+mn-lt"/>
              </a:rPr>
              <a:t>Prostate Cancer Prostatic Dis 2013</a:t>
            </a:r>
            <a:r>
              <a:rPr lang="en-US" b="0" i="1" dirty="0">
                <a:effectLst/>
                <a:latin typeface="+mn-lt"/>
              </a:rPr>
              <a:t>;</a:t>
            </a:r>
            <a:r>
              <a:rPr lang="en-US" b="0" i="0" dirty="0">
                <a:effectLst/>
                <a:latin typeface="+mn-lt"/>
              </a:rPr>
              <a:t> </a:t>
            </a:r>
            <a:r>
              <a:rPr lang="en-US" i="0" dirty="0">
                <a:effectLst/>
                <a:latin typeface="+mn-lt"/>
              </a:rPr>
              <a:t>16,</a:t>
            </a:r>
            <a:r>
              <a:rPr lang="en-US" b="1" i="0" dirty="0">
                <a:effectLst/>
                <a:latin typeface="+mn-lt"/>
              </a:rPr>
              <a:t> </a:t>
            </a:r>
            <a:r>
              <a:rPr lang="en-US" b="0" i="0" dirty="0">
                <a:effectLst/>
                <a:latin typeface="+mn-lt"/>
              </a:rPr>
              <a:t>328–335; </a:t>
            </a:r>
            <a:r>
              <a:rPr lang="en-GB" b="0" i="0" dirty="0">
                <a:effectLst/>
                <a:latin typeface="+mn-lt"/>
              </a:rPr>
              <a:t>Brown M, et al</a:t>
            </a:r>
            <a:r>
              <a:rPr lang="en-GB" b="0" i="1" dirty="0">
                <a:effectLst/>
                <a:latin typeface="+mn-lt"/>
              </a:rPr>
              <a:t>.</a:t>
            </a:r>
            <a:r>
              <a:rPr lang="en-GB" b="0" dirty="0">
                <a:effectLst/>
                <a:latin typeface="+mn-lt"/>
              </a:rPr>
              <a:t> Pilot Feasibility Stud 2019; </a:t>
            </a:r>
            <a:r>
              <a:rPr lang="en-GB" i="0" dirty="0">
                <a:effectLst/>
                <a:latin typeface="+mn-lt"/>
              </a:rPr>
              <a:t>5: </a:t>
            </a:r>
            <a:r>
              <a:rPr lang="en-GB" b="0" i="0" dirty="0">
                <a:effectLst/>
                <a:latin typeface="+mn-lt"/>
              </a:rPr>
              <a:t>102</a:t>
            </a:r>
            <a:r>
              <a:rPr lang="en-GB" dirty="0">
                <a:latin typeface="+mn-lt"/>
              </a:rPr>
              <a:t> </a:t>
            </a:r>
          </a:p>
        </p:txBody>
      </p:sp>
      <p:cxnSp>
        <p:nvCxnSpPr>
          <p:cNvPr id="16" name="Straight Arrow Connector 15">
            <a:extLst>
              <a:ext uri="{FF2B5EF4-FFF2-40B4-BE49-F238E27FC236}">
                <a16:creationId xmlns:a16="http://schemas.microsoft.com/office/drawing/2014/main" id="{BE3C1FAD-F90A-384F-BD67-21EC839AC2D5}"/>
              </a:ext>
            </a:extLst>
          </p:cNvPr>
          <p:cNvCxnSpPr>
            <a:cxnSpLocks/>
          </p:cNvCxnSpPr>
          <p:nvPr/>
        </p:nvCxnSpPr>
        <p:spPr>
          <a:xfrm>
            <a:off x="9410403" y="1896514"/>
            <a:ext cx="0" cy="114225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E8BF0B1-FA3A-AE42-8CD0-08C254FB80D1}"/>
              </a:ext>
            </a:extLst>
          </p:cNvPr>
          <p:cNvCxnSpPr>
            <a:cxnSpLocks/>
          </p:cNvCxnSpPr>
          <p:nvPr/>
        </p:nvCxnSpPr>
        <p:spPr>
          <a:xfrm flipV="1">
            <a:off x="8020612" y="1909106"/>
            <a:ext cx="1396141" cy="1"/>
          </a:xfrm>
          <a:prstGeom prst="straightConnector1">
            <a:avLst/>
          </a:prstGeom>
          <a:ln w="254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BE3F15E-870D-0940-A410-EEC3CD8EE00C}"/>
              </a:ext>
            </a:extLst>
          </p:cNvPr>
          <p:cNvCxnSpPr>
            <a:cxnSpLocks/>
          </p:cNvCxnSpPr>
          <p:nvPr/>
        </p:nvCxnSpPr>
        <p:spPr>
          <a:xfrm>
            <a:off x="2698688" y="2423395"/>
            <a:ext cx="0" cy="62101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A62F712-F576-4926-BFF1-84343A9B380F}"/>
              </a:ext>
            </a:extLst>
          </p:cNvPr>
          <p:cNvSpPr txBox="1"/>
          <p:nvPr/>
        </p:nvSpPr>
        <p:spPr>
          <a:xfrm>
            <a:off x="1257618" y="1155350"/>
            <a:ext cx="2882140" cy="1569660"/>
          </a:xfrm>
          <a:prstGeom prst="rect">
            <a:avLst/>
          </a:prstGeom>
          <a:solidFill>
            <a:schemeClr val="bg1"/>
          </a:solidFill>
          <a:ln w="25400">
            <a:solidFill>
              <a:schemeClr val="accent1"/>
            </a:solidFill>
          </a:ln>
        </p:spPr>
        <p:txBody>
          <a:bodyPr lIns="108000" anchor="ctr" anchorCtr="0">
            <a:noAutofit/>
          </a:bodyPr>
          <a:lstStyle/>
          <a:p>
            <a:pPr fontAlgn="auto">
              <a:spcBef>
                <a:spcPts val="0"/>
              </a:spcBef>
              <a:spcAft>
                <a:spcPts val="600"/>
              </a:spcAft>
              <a:defRPr/>
            </a:pPr>
            <a:r>
              <a:rPr lang="en-GB" altLang="en-US" sz="1200" dirty="0">
                <a:latin typeface="+mn-lt"/>
                <a:cs typeface="+mn-cs"/>
              </a:rPr>
              <a:t>Too much rest can  lead to loss of body function, muscle weakness and a reduced range of movement. </a:t>
            </a:r>
          </a:p>
          <a:p>
            <a:pPr fontAlgn="auto">
              <a:spcBef>
                <a:spcPts val="0"/>
              </a:spcBef>
              <a:spcAft>
                <a:spcPts val="600"/>
              </a:spcAft>
              <a:defRPr/>
            </a:pPr>
            <a:r>
              <a:rPr lang="en-GB" altLang="en-US" sz="1200" dirty="0">
                <a:latin typeface="+mn-lt"/>
                <a:cs typeface="+mn-cs"/>
              </a:rPr>
              <a:t>Therefore more and more cancer centres are looking at ways to encourage cancer patients to become more physically active during and after cancer treatments.</a:t>
            </a:r>
          </a:p>
        </p:txBody>
      </p:sp>
      <p:cxnSp>
        <p:nvCxnSpPr>
          <p:cNvPr id="25" name="Straight Arrow Connector 24">
            <a:extLst>
              <a:ext uri="{FF2B5EF4-FFF2-40B4-BE49-F238E27FC236}">
                <a16:creationId xmlns:a16="http://schemas.microsoft.com/office/drawing/2014/main" id="{331AECE9-711C-EC4C-B8A6-BBDE78BF2131}"/>
              </a:ext>
            </a:extLst>
          </p:cNvPr>
          <p:cNvCxnSpPr>
            <a:cxnSpLocks/>
          </p:cNvCxnSpPr>
          <p:nvPr/>
        </p:nvCxnSpPr>
        <p:spPr>
          <a:xfrm rot="5400000">
            <a:off x="4445607" y="1600065"/>
            <a:ext cx="0" cy="62101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31095AA-7904-4B54-9A5E-065163867A70}"/>
              </a:ext>
            </a:extLst>
          </p:cNvPr>
          <p:cNvSpPr txBox="1"/>
          <p:nvPr/>
        </p:nvSpPr>
        <p:spPr>
          <a:xfrm>
            <a:off x="4602193" y="1125770"/>
            <a:ext cx="4283075" cy="1569600"/>
          </a:xfrm>
          <a:prstGeom prst="rect">
            <a:avLst/>
          </a:prstGeom>
          <a:solidFill>
            <a:schemeClr val="bg1"/>
          </a:solidFill>
          <a:ln w="25400">
            <a:solidFill>
              <a:schemeClr val="accent1"/>
            </a:solidFill>
          </a:ln>
        </p:spPr>
        <p:txBody>
          <a:bodyPr lIns="108000" anchor="ctr" anchorCtr="0">
            <a:noAutofit/>
          </a:bodyPr>
          <a:lstStyle/>
          <a:p>
            <a:pPr fontAlgn="auto">
              <a:spcBef>
                <a:spcPts val="0"/>
              </a:spcBef>
              <a:spcAft>
                <a:spcPts val="600"/>
              </a:spcAft>
              <a:defRPr/>
            </a:pPr>
            <a:r>
              <a:rPr lang="en-GB" altLang="en-US" sz="1200" dirty="0">
                <a:latin typeface="+mn-lt"/>
                <a:cs typeface="+mn-cs"/>
              </a:rPr>
              <a:t>In the past people being treated for a chronic illness, such as cancer, were often told by their doctor to rest and reduce their physical activity.  This is good advice if movement causes pain, rapid heart rate, or shortness of breath.</a:t>
            </a:r>
          </a:p>
          <a:p>
            <a:pPr fontAlgn="auto">
              <a:spcBef>
                <a:spcPts val="0"/>
              </a:spcBef>
              <a:spcAft>
                <a:spcPts val="0"/>
              </a:spcAft>
              <a:defRPr/>
            </a:pPr>
            <a:r>
              <a:rPr lang="en-GB" altLang="en-US" sz="1200" dirty="0">
                <a:latin typeface="+mn-lt"/>
                <a:cs typeface="+mn-cs"/>
              </a:rPr>
              <a:t>However, new research has shown that exercise is not only safe and possible during cancer treatment, but it can improve how well you function physically and your quality-of-life.</a:t>
            </a:r>
            <a:r>
              <a:rPr lang="en-GB" altLang="en-US" sz="1200" baseline="30000" dirty="0">
                <a:latin typeface="+mn-lt"/>
                <a:cs typeface="+mn-cs"/>
              </a:rPr>
              <a:t>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78A6357D-E7D5-0A40-852F-AE7D72BEC392}"/>
              </a:ext>
            </a:extLst>
          </p:cNvPr>
          <p:cNvSpPr/>
          <p:nvPr/>
        </p:nvSpPr>
        <p:spPr>
          <a:xfrm>
            <a:off x="916423" y="3259573"/>
            <a:ext cx="3003550" cy="1589657"/>
          </a:xfrm>
          <a:prstGeom prst="rect">
            <a:avLst/>
          </a:prstGeom>
          <a:solidFill>
            <a:schemeClr val="bg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7CC7697D-7A3C-D94F-9A77-A2AA112B2270}"/>
              </a:ext>
            </a:extLst>
          </p:cNvPr>
          <p:cNvSpPr txBox="1"/>
          <p:nvPr/>
        </p:nvSpPr>
        <p:spPr>
          <a:xfrm>
            <a:off x="1007632" y="3320560"/>
            <a:ext cx="1882951" cy="430887"/>
          </a:xfrm>
          <a:prstGeom prst="rect">
            <a:avLst/>
          </a:prstGeom>
          <a:noFill/>
        </p:spPr>
        <p:txBody>
          <a:bodyPr wrap="none" lIns="0" tIns="0" rIns="0" bIns="0" rtlCol="0">
            <a:spAutoFit/>
          </a:bodyPr>
          <a:lstStyle/>
          <a:p>
            <a:r>
              <a:rPr lang="en-US" sz="1600" b="1" dirty="0">
                <a:solidFill>
                  <a:schemeClr val="tx2"/>
                </a:solidFill>
                <a:latin typeface="Calibri" panose="020F0502020204030204" pitchFamily="34" charset="0"/>
                <a:ea typeface="Aileron" charset="0"/>
                <a:cs typeface="Calibri" panose="020F0502020204030204" pitchFamily="34" charset="0"/>
              </a:rPr>
              <a:t>Exercise 6: Arms</a:t>
            </a:r>
          </a:p>
          <a:p>
            <a:r>
              <a:rPr lang="en-US" sz="1200" b="1" i="1" dirty="0">
                <a:solidFill>
                  <a:schemeClr val="tx2"/>
                </a:solidFill>
                <a:latin typeface="Calibri" panose="020F0502020204030204" pitchFamily="34" charset="0"/>
                <a:ea typeface="Aileron" charset="0"/>
                <a:cs typeface="Calibri" panose="020F0502020204030204" pitchFamily="34" charset="0"/>
              </a:rPr>
              <a:t>(FEET MOVING AT ALL TIMES)</a:t>
            </a:r>
            <a:endParaRPr lang="en-US" sz="1600" b="1" dirty="0">
              <a:solidFill>
                <a:schemeClr val="tx2"/>
              </a:solidFill>
              <a:latin typeface="Calibri" panose="020F0502020204030204" pitchFamily="34" charset="0"/>
              <a:ea typeface="Aileron" charset="0"/>
              <a:cs typeface="Calibri" panose="020F0502020204030204" pitchFamily="34" charset="0"/>
            </a:endParaRPr>
          </a:p>
        </p:txBody>
      </p:sp>
      <p:sp>
        <p:nvSpPr>
          <p:cNvPr id="44" name="TextBox 43">
            <a:extLst>
              <a:ext uri="{FF2B5EF4-FFF2-40B4-BE49-F238E27FC236}">
                <a16:creationId xmlns:a16="http://schemas.microsoft.com/office/drawing/2014/main" id="{1515282A-B293-D541-AFA3-99BB87870EB4}"/>
              </a:ext>
            </a:extLst>
          </p:cNvPr>
          <p:cNvSpPr txBox="1"/>
          <p:nvPr/>
        </p:nvSpPr>
        <p:spPr>
          <a:xfrm>
            <a:off x="1064709" y="3773047"/>
            <a:ext cx="1684757" cy="1026050"/>
          </a:xfrm>
          <a:prstGeom prst="rect">
            <a:avLst/>
          </a:prstGeom>
          <a:solidFill>
            <a:schemeClr val="bg1"/>
          </a:solidFill>
        </p:spPr>
        <p:txBody>
          <a:bodyPr wrap="none" lIns="0" tIns="0" rIns="0" bIns="0" rtlCol="0">
            <a:spAutoFit/>
          </a:bodyPr>
          <a:lstStyle/>
          <a:p>
            <a:pPr>
              <a:lnSpc>
                <a:spcPct val="80000"/>
              </a:lnSpc>
            </a:pPr>
            <a:r>
              <a:rPr lang="en-US" sz="1400" b="1" dirty="0">
                <a:solidFill>
                  <a:srgbClr val="505050"/>
                </a:solidFill>
                <a:latin typeface="Calibri" panose="020F0502020204030204" pitchFamily="34" charset="0"/>
                <a:ea typeface="Aileron" charset="0"/>
                <a:cs typeface="Calibri" panose="020F0502020204030204" pitchFamily="34" charset="0"/>
              </a:rPr>
              <a:t>Elbow bends</a:t>
            </a:r>
            <a:br>
              <a:rPr lang="en-US" sz="1400" b="1" dirty="0">
                <a:solidFill>
                  <a:srgbClr val="505050"/>
                </a:solidFill>
                <a:latin typeface="Calibri" panose="020F0502020204030204" pitchFamily="34" charset="0"/>
                <a:ea typeface="Aileron" charset="0"/>
                <a:cs typeface="Calibri" panose="020F0502020204030204" pitchFamily="34" charset="0"/>
              </a:rPr>
            </a:br>
            <a:r>
              <a:rPr lang="en-US" sz="1400" b="1" dirty="0">
                <a:solidFill>
                  <a:srgbClr val="505050"/>
                </a:solidFill>
                <a:latin typeface="Calibri" panose="020F0502020204030204" pitchFamily="34" charset="0"/>
                <a:ea typeface="Aileron" charset="0"/>
                <a:cs typeface="Calibri" panose="020F0502020204030204" pitchFamily="34" charset="0"/>
              </a:rPr>
              <a:t>with marching </a:t>
            </a:r>
            <a:br>
              <a:rPr lang="en-US" sz="1400" b="1" dirty="0">
                <a:solidFill>
                  <a:srgbClr val="505050"/>
                </a:solidFill>
                <a:latin typeface="Calibri" panose="020F0502020204030204" pitchFamily="34" charset="0"/>
                <a:ea typeface="Aileron" charset="0"/>
                <a:cs typeface="Calibri" panose="020F0502020204030204" pitchFamily="34" charset="0"/>
              </a:rPr>
            </a:br>
            <a:r>
              <a:rPr lang="en-US" sz="1400" b="1" dirty="0">
                <a:solidFill>
                  <a:srgbClr val="505050"/>
                </a:solidFill>
                <a:latin typeface="Calibri" panose="020F0502020204030204" pitchFamily="34" charset="0"/>
                <a:ea typeface="Aileron" charset="0"/>
                <a:cs typeface="Calibri" panose="020F0502020204030204" pitchFamily="34" charset="0"/>
              </a:rPr>
              <a:t>&amp;</a:t>
            </a:r>
          </a:p>
          <a:p>
            <a:pPr>
              <a:lnSpc>
                <a:spcPct val="80000"/>
              </a:lnSpc>
            </a:pPr>
            <a:r>
              <a:rPr lang="en-US" sz="1400" b="1" dirty="0">
                <a:solidFill>
                  <a:srgbClr val="505050"/>
                </a:solidFill>
                <a:latin typeface="Calibri" panose="020F0502020204030204" pitchFamily="34" charset="0"/>
                <a:ea typeface="Aileron" charset="0"/>
                <a:cs typeface="Calibri" panose="020F0502020204030204" pitchFamily="34" charset="0"/>
              </a:rPr>
              <a:t>Single arm</a:t>
            </a:r>
            <a:br>
              <a:rPr lang="en-US" sz="1400" b="1" dirty="0">
                <a:solidFill>
                  <a:srgbClr val="505050"/>
                </a:solidFill>
                <a:latin typeface="Calibri" panose="020F0502020204030204" pitchFamily="34" charset="0"/>
                <a:ea typeface="Aileron" charset="0"/>
                <a:cs typeface="Calibri" panose="020F0502020204030204" pitchFamily="34" charset="0"/>
              </a:rPr>
            </a:br>
            <a:r>
              <a:rPr lang="en-US" sz="1400" b="1" dirty="0">
                <a:solidFill>
                  <a:srgbClr val="505050"/>
                </a:solidFill>
                <a:latin typeface="Calibri" panose="020F0502020204030204" pitchFamily="34" charset="0"/>
                <a:ea typeface="Aileron" charset="0"/>
                <a:cs typeface="Calibri" panose="020F0502020204030204" pitchFamily="34" charset="0"/>
              </a:rPr>
              <a:t>forward punch</a:t>
            </a:r>
          </a:p>
          <a:p>
            <a:pPr>
              <a:lnSpc>
                <a:spcPct val="80000"/>
              </a:lnSpc>
              <a:spcBef>
                <a:spcPts val="100"/>
              </a:spcBef>
            </a:pPr>
            <a:r>
              <a:rPr lang="en-US" sz="1200" i="1" dirty="0">
                <a:solidFill>
                  <a:srgbClr val="505050"/>
                </a:solidFill>
                <a:latin typeface="Calibri" panose="020F0502020204030204" pitchFamily="34" charset="0"/>
                <a:ea typeface="Aileron" charset="0"/>
                <a:cs typeface="Calibri" panose="020F0502020204030204" pitchFamily="34" charset="0"/>
              </a:rPr>
              <a:t>(Progress 0.5-2 kg weights)</a:t>
            </a:r>
            <a:endParaRPr lang="en-US" sz="1200" b="1" dirty="0">
              <a:solidFill>
                <a:srgbClr val="505050"/>
              </a:solidFill>
              <a:latin typeface="Calibri" panose="020F0502020204030204" pitchFamily="34" charset="0"/>
              <a:ea typeface="Aileron" charset="0"/>
              <a:cs typeface="Calibri" panose="020F0502020204030204" pitchFamily="34" charset="0"/>
            </a:endParaRPr>
          </a:p>
        </p:txBody>
      </p:sp>
      <p:sp>
        <p:nvSpPr>
          <p:cNvPr id="9218" name="Title 5">
            <a:extLst>
              <a:ext uri="{FF2B5EF4-FFF2-40B4-BE49-F238E27FC236}">
                <a16:creationId xmlns:a16="http://schemas.microsoft.com/office/drawing/2014/main" id="{22419152-65D9-408F-B23E-60F7709930D2}"/>
              </a:ext>
            </a:extLst>
          </p:cNvPr>
          <p:cNvSpPr>
            <a:spLocks noGrp="1"/>
          </p:cNvSpPr>
          <p:nvPr>
            <p:ph type="title"/>
          </p:nvPr>
        </p:nvSpPr>
        <p:spPr/>
        <p:txBody>
          <a:bodyPr>
            <a:spAutoFit/>
          </a:bodyPr>
          <a:lstStyle/>
          <a:p>
            <a:r>
              <a:rPr lang="en-GB" altLang="en-US" sz="3200" dirty="0"/>
              <a:t>Patient exercise circuit &amp; home programme </a:t>
            </a:r>
          </a:p>
        </p:txBody>
      </p:sp>
      <p:sp>
        <p:nvSpPr>
          <p:cNvPr id="7" name="Content Placeholder 6">
            <a:extLst>
              <a:ext uri="{FF2B5EF4-FFF2-40B4-BE49-F238E27FC236}">
                <a16:creationId xmlns:a16="http://schemas.microsoft.com/office/drawing/2014/main" id="{F7BE56E0-1631-B74A-8594-B3696A911C72}"/>
              </a:ext>
            </a:extLst>
          </p:cNvPr>
          <p:cNvSpPr>
            <a:spLocks noGrp="1"/>
          </p:cNvSpPr>
          <p:nvPr>
            <p:ph sz="quarter" idx="15"/>
          </p:nvPr>
        </p:nvSpPr>
        <p:spPr>
          <a:xfrm>
            <a:off x="620183" y="6328643"/>
            <a:ext cx="10315671" cy="365125"/>
          </a:xfrm>
        </p:spPr>
        <p:txBody>
          <a:bodyPr/>
          <a:lstStyle/>
          <a:p>
            <a:pPr>
              <a:spcBef>
                <a:spcPts val="0"/>
              </a:spcBef>
            </a:pPr>
            <a:r>
              <a:rPr lang="en-GB" dirty="0">
                <a:solidFill>
                  <a:schemeClr val="tx2"/>
                </a:solidFill>
              </a:rPr>
              <a:t>Pilot exercise programme for prostate cancer patients at University College London Hospitals (Personal communication, Janet </a:t>
            </a:r>
            <a:r>
              <a:rPr lang="en-GB" dirty="0" err="1">
                <a:solidFill>
                  <a:schemeClr val="tx2"/>
                </a:solidFill>
              </a:rPr>
              <a:t>Forgenie</a:t>
            </a:r>
            <a:r>
              <a:rPr lang="en-GB" dirty="0">
                <a:solidFill>
                  <a:schemeClr val="tx2"/>
                </a:solidFill>
              </a:rPr>
              <a:t>)</a:t>
            </a:r>
          </a:p>
          <a:p>
            <a:pPr>
              <a:spcBef>
                <a:spcPts val="0"/>
              </a:spcBef>
            </a:pPr>
            <a:r>
              <a:rPr lang="en-GB" dirty="0">
                <a:solidFill>
                  <a:schemeClr val="tx2"/>
                </a:solidFill>
              </a:rPr>
              <a:t>https://www.bug.uk.com/download.php?id=bugbaun2017/J%20Forgenie%202017%20prostate%20presentation.pdf. Accessed 07-Dec-2020 </a:t>
            </a:r>
          </a:p>
        </p:txBody>
      </p:sp>
      <p:pic>
        <p:nvPicPr>
          <p:cNvPr id="9220" name="Picture 2">
            <a:extLst>
              <a:ext uri="{FF2B5EF4-FFF2-40B4-BE49-F238E27FC236}">
                <a16:creationId xmlns:a16="http://schemas.microsoft.com/office/drawing/2014/main" id="{FDF54E68-9BAA-42A4-9910-8F510E3E53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89" t="50249" r="69752" b="23894"/>
          <a:stretch/>
        </p:blipFill>
        <p:spPr bwMode="auto">
          <a:xfrm>
            <a:off x="2881748" y="3389748"/>
            <a:ext cx="923636" cy="126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9">
            <a:extLst>
              <a:ext uri="{FF2B5EF4-FFF2-40B4-BE49-F238E27FC236}">
                <a16:creationId xmlns:a16="http://schemas.microsoft.com/office/drawing/2014/main" id="{FA6BBC53-C271-41C1-8375-2E212486FEED}"/>
              </a:ext>
            </a:extLst>
          </p:cNvPr>
          <p:cNvSpPr txBox="1">
            <a:spLocks/>
          </p:cNvSpPr>
          <p:nvPr/>
        </p:nvSpPr>
        <p:spPr>
          <a:xfrm>
            <a:off x="620184" y="6356351"/>
            <a:ext cx="10433896" cy="322606"/>
          </a:xfrm>
          <a:prstGeom prst="rect">
            <a:avLst/>
          </a:prstGeom>
        </p:spPr>
        <p:txBody>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dirty="0">
                <a:highlight>
                  <a:srgbClr val="FFFF00"/>
                </a:highlight>
              </a:rPr>
              <a:t> </a:t>
            </a:r>
          </a:p>
        </p:txBody>
      </p:sp>
      <p:sp>
        <p:nvSpPr>
          <p:cNvPr id="2" name="TextBox 1">
            <a:extLst>
              <a:ext uri="{FF2B5EF4-FFF2-40B4-BE49-F238E27FC236}">
                <a16:creationId xmlns:a16="http://schemas.microsoft.com/office/drawing/2014/main" id="{F74E643C-C3DD-3245-99C6-7DD056E2F212}"/>
              </a:ext>
            </a:extLst>
          </p:cNvPr>
          <p:cNvSpPr txBox="1"/>
          <p:nvPr/>
        </p:nvSpPr>
        <p:spPr>
          <a:xfrm>
            <a:off x="4024360" y="1547508"/>
            <a:ext cx="468077" cy="153888"/>
          </a:xfrm>
          <a:prstGeom prst="rect">
            <a:avLst/>
          </a:prstGeom>
          <a:noFill/>
        </p:spPr>
        <p:txBody>
          <a:bodyPr wrap="none" lIns="0" tIns="0" rIns="0" bIns="0" rtlCol="0">
            <a:spAutoFit/>
          </a:bodyPr>
          <a:lstStyle/>
          <a:p>
            <a:r>
              <a:rPr lang="en-US" sz="1000" dirty="0">
                <a:solidFill>
                  <a:srgbClr val="505050"/>
                </a:solidFill>
                <a:latin typeface="Calibri" panose="020F0502020204030204" pitchFamily="34" charset="0"/>
                <a:ea typeface="Aileron" charset="0"/>
                <a:cs typeface="Calibri" panose="020F0502020204030204" pitchFamily="34" charset="0"/>
              </a:rPr>
              <a:t>1 minute</a:t>
            </a:r>
          </a:p>
        </p:txBody>
      </p:sp>
      <p:sp>
        <p:nvSpPr>
          <p:cNvPr id="3" name="Rectangle 2">
            <a:extLst>
              <a:ext uri="{FF2B5EF4-FFF2-40B4-BE49-F238E27FC236}">
                <a16:creationId xmlns:a16="http://schemas.microsoft.com/office/drawing/2014/main" id="{105D405C-7385-5E40-A467-0E7573F9ACE3}"/>
              </a:ext>
            </a:extLst>
          </p:cNvPr>
          <p:cNvSpPr/>
          <p:nvPr/>
        </p:nvSpPr>
        <p:spPr>
          <a:xfrm>
            <a:off x="916423" y="1125974"/>
            <a:ext cx="3003550" cy="1447800"/>
          </a:xfrm>
          <a:prstGeom prst="rect">
            <a:avLst/>
          </a:prstGeom>
          <a:solidFill>
            <a:schemeClr val="bg1"/>
          </a:solidFill>
          <a:ln w="317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6CA3E7-FBDA-7E4C-B092-4D2FEA293361}"/>
              </a:ext>
            </a:extLst>
          </p:cNvPr>
          <p:cNvSpPr txBox="1"/>
          <p:nvPr/>
        </p:nvSpPr>
        <p:spPr>
          <a:xfrm>
            <a:off x="1071132" y="1186960"/>
            <a:ext cx="1305037" cy="246221"/>
          </a:xfrm>
          <a:prstGeom prst="rect">
            <a:avLst/>
          </a:prstGeom>
          <a:noFill/>
        </p:spPr>
        <p:txBody>
          <a:bodyPr wrap="none" lIns="0" tIns="0" rIns="0" bIns="0" rtlCol="0">
            <a:spAutoFit/>
          </a:bodyPr>
          <a:lstStyle/>
          <a:p>
            <a:r>
              <a:rPr lang="en-US" sz="1600" b="1" dirty="0">
                <a:solidFill>
                  <a:schemeClr val="tx2"/>
                </a:solidFill>
                <a:latin typeface="Calibri" panose="020F0502020204030204" pitchFamily="34" charset="0"/>
                <a:ea typeface="Aileron" charset="0"/>
                <a:cs typeface="Calibri" panose="020F0502020204030204" pitchFamily="34" charset="0"/>
              </a:rPr>
              <a:t>Exercise 1: Legs</a:t>
            </a:r>
          </a:p>
        </p:txBody>
      </p:sp>
      <p:sp>
        <p:nvSpPr>
          <p:cNvPr id="10" name="TextBox 9">
            <a:extLst>
              <a:ext uri="{FF2B5EF4-FFF2-40B4-BE49-F238E27FC236}">
                <a16:creationId xmlns:a16="http://schemas.microsoft.com/office/drawing/2014/main" id="{76453EFD-041E-7B42-AF2D-ABAB3089AFFA}"/>
              </a:ext>
            </a:extLst>
          </p:cNvPr>
          <p:cNvSpPr txBox="1"/>
          <p:nvPr/>
        </p:nvSpPr>
        <p:spPr>
          <a:xfrm>
            <a:off x="1071132" y="1478820"/>
            <a:ext cx="1552476" cy="866006"/>
          </a:xfrm>
          <a:prstGeom prst="rect">
            <a:avLst/>
          </a:prstGeom>
          <a:solidFill>
            <a:schemeClr val="bg1"/>
          </a:solidFill>
        </p:spPr>
        <p:txBody>
          <a:bodyPr wrap="none" lIns="0" tIns="0" rIns="0" bIns="0" rtlCol="0">
            <a:spAutoFit/>
          </a:bodyPr>
          <a:lstStyle/>
          <a:p>
            <a:pPr>
              <a:lnSpc>
                <a:spcPct val="80000"/>
              </a:lnSpc>
            </a:pPr>
            <a:r>
              <a:rPr lang="en-US" sz="1400" b="1" dirty="0">
                <a:solidFill>
                  <a:srgbClr val="505050"/>
                </a:solidFill>
                <a:latin typeface="Calibri" panose="020F0502020204030204" pitchFamily="34" charset="0"/>
                <a:ea typeface="Aileron" charset="0"/>
                <a:cs typeface="Calibri" panose="020F0502020204030204" pitchFamily="34" charset="0"/>
              </a:rPr>
              <a:t>Marching on spot</a:t>
            </a:r>
          </a:p>
          <a:p>
            <a:pPr>
              <a:lnSpc>
                <a:spcPct val="80000"/>
              </a:lnSpc>
            </a:pPr>
            <a:r>
              <a:rPr lang="en-US" sz="1400" dirty="0">
                <a:solidFill>
                  <a:srgbClr val="505050"/>
                </a:solidFill>
                <a:latin typeface="Calibri" panose="020F0502020204030204" pitchFamily="34" charset="0"/>
                <a:ea typeface="Aileron" charset="0"/>
                <a:cs typeface="Calibri" panose="020F0502020204030204" pitchFamily="34" charset="0"/>
              </a:rPr>
              <a:t>or</a:t>
            </a:r>
          </a:p>
          <a:p>
            <a:pPr>
              <a:lnSpc>
                <a:spcPct val="80000"/>
              </a:lnSpc>
            </a:pPr>
            <a:r>
              <a:rPr lang="en-US" sz="1400" b="1" dirty="0">
                <a:solidFill>
                  <a:srgbClr val="505050"/>
                </a:solidFill>
                <a:latin typeface="Calibri" panose="020F0502020204030204" pitchFamily="34" charset="0"/>
                <a:ea typeface="Aileron" charset="0"/>
                <a:cs typeface="Calibri" panose="020F0502020204030204" pitchFamily="34" charset="0"/>
              </a:rPr>
              <a:t>Toe taps</a:t>
            </a:r>
          </a:p>
          <a:p>
            <a:pPr>
              <a:lnSpc>
                <a:spcPct val="80000"/>
              </a:lnSpc>
            </a:pPr>
            <a:r>
              <a:rPr lang="en-US" sz="1400" dirty="0">
                <a:solidFill>
                  <a:srgbClr val="505050"/>
                </a:solidFill>
                <a:latin typeface="Calibri" panose="020F0502020204030204" pitchFamily="34" charset="0"/>
                <a:ea typeface="Aileron" charset="0"/>
                <a:cs typeface="Calibri" panose="020F0502020204030204" pitchFamily="34" charset="0"/>
              </a:rPr>
              <a:t>or</a:t>
            </a:r>
          </a:p>
          <a:p>
            <a:pPr>
              <a:lnSpc>
                <a:spcPct val="80000"/>
              </a:lnSpc>
            </a:pPr>
            <a:r>
              <a:rPr lang="en-US" sz="1400" b="1" dirty="0">
                <a:solidFill>
                  <a:srgbClr val="505050"/>
                </a:solidFill>
                <a:latin typeface="Calibri" panose="020F0502020204030204" pitchFamily="34" charset="0"/>
                <a:ea typeface="Aileron" charset="0"/>
                <a:cs typeface="Calibri" panose="020F0502020204030204" pitchFamily="34" charset="0"/>
              </a:rPr>
              <a:t>Step-ups (4”-8” step)</a:t>
            </a:r>
          </a:p>
        </p:txBody>
      </p:sp>
      <p:sp>
        <p:nvSpPr>
          <p:cNvPr id="13" name="TextBox 12">
            <a:extLst>
              <a:ext uri="{FF2B5EF4-FFF2-40B4-BE49-F238E27FC236}">
                <a16:creationId xmlns:a16="http://schemas.microsoft.com/office/drawing/2014/main" id="{A4A60B07-65D2-6043-B73A-5C1DD19C52A0}"/>
              </a:ext>
            </a:extLst>
          </p:cNvPr>
          <p:cNvSpPr txBox="1"/>
          <p:nvPr/>
        </p:nvSpPr>
        <p:spPr>
          <a:xfrm>
            <a:off x="4030772" y="1852308"/>
            <a:ext cx="455253" cy="249299"/>
          </a:xfrm>
          <a:prstGeom prst="rect">
            <a:avLst/>
          </a:prstGeom>
          <a:noFill/>
        </p:spPr>
        <p:txBody>
          <a:bodyPr wrap="none" lIns="0" tIns="0" rIns="0" bIns="0" rtlCol="0">
            <a:spAutoFit/>
          </a:bodyPr>
          <a:lstStyle/>
          <a:p>
            <a:pPr algn="ctr">
              <a:lnSpc>
                <a:spcPct val="80000"/>
              </a:lnSpc>
            </a:pPr>
            <a:r>
              <a:rPr lang="en-US" sz="1000" dirty="0">
                <a:solidFill>
                  <a:srgbClr val="505050"/>
                </a:solidFill>
                <a:latin typeface="Calibri" panose="020F0502020204030204" pitchFamily="34" charset="0"/>
                <a:ea typeface="Aileron" charset="0"/>
                <a:cs typeface="Calibri" panose="020F0502020204030204" pitchFamily="34" charset="0"/>
              </a:rPr>
              <a:t>active</a:t>
            </a:r>
            <a:br>
              <a:rPr lang="en-US" sz="1000" dirty="0">
                <a:solidFill>
                  <a:srgbClr val="505050"/>
                </a:solidFill>
                <a:latin typeface="Calibri" panose="020F0502020204030204" pitchFamily="34" charset="0"/>
                <a:ea typeface="Aileron" charset="0"/>
                <a:cs typeface="Calibri" panose="020F0502020204030204" pitchFamily="34" charset="0"/>
              </a:rPr>
            </a:br>
            <a:r>
              <a:rPr lang="en-US" sz="1000" dirty="0">
                <a:solidFill>
                  <a:srgbClr val="505050"/>
                </a:solidFill>
                <a:latin typeface="Calibri" panose="020F0502020204030204" pitchFamily="34" charset="0"/>
                <a:ea typeface="Aileron" charset="0"/>
                <a:cs typeface="Calibri" panose="020F0502020204030204" pitchFamily="34" charset="0"/>
              </a:rPr>
              <a:t>recovery</a:t>
            </a:r>
          </a:p>
        </p:txBody>
      </p:sp>
      <p:cxnSp>
        <p:nvCxnSpPr>
          <p:cNvPr id="14" name="Straight Arrow Connector 13">
            <a:extLst>
              <a:ext uri="{FF2B5EF4-FFF2-40B4-BE49-F238E27FC236}">
                <a16:creationId xmlns:a16="http://schemas.microsoft.com/office/drawing/2014/main" id="{AE211893-9035-E742-9BCB-16E5ECEBFD5E}"/>
              </a:ext>
            </a:extLst>
          </p:cNvPr>
          <p:cNvCxnSpPr>
            <a:cxnSpLocks/>
          </p:cNvCxnSpPr>
          <p:nvPr/>
        </p:nvCxnSpPr>
        <p:spPr>
          <a:xfrm>
            <a:off x="4013490" y="1760193"/>
            <a:ext cx="489816" cy="0"/>
          </a:xfrm>
          <a:prstGeom prst="straightConnector1">
            <a:avLst/>
          </a:prstGeom>
          <a:ln w="25400">
            <a:solidFill>
              <a:srgbClr val="50505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67707BE-DA56-EF4A-80F2-469E61372039}"/>
              </a:ext>
            </a:extLst>
          </p:cNvPr>
          <p:cNvSpPr/>
          <p:nvPr/>
        </p:nvSpPr>
        <p:spPr>
          <a:xfrm>
            <a:off x="4629436" y="1032742"/>
            <a:ext cx="3003550" cy="1541032"/>
          </a:xfrm>
          <a:prstGeom prst="rect">
            <a:avLst/>
          </a:prstGeom>
          <a:solidFill>
            <a:schemeClr val="bg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DF26E79-BDD5-434E-93D8-9B212702727E}"/>
              </a:ext>
            </a:extLst>
          </p:cNvPr>
          <p:cNvSpPr txBox="1"/>
          <p:nvPr/>
        </p:nvSpPr>
        <p:spPr>
          <a:xfrm>
            <a:off x="4793381" y="1478820"/>
            <a:ext cx="1684757" cy="1026050"/>
          </a:xfrm>
          <a:prstGeom prst="rect">
            <a:avLst/>
          </a:prstGeom>
          <a:solidFill>
            <a:schemeClr val="bg1"/>
          </a:solidFill>
        </p:spPr>
        <p:txBody>
          <a:bodyPr wrap="none" lIns="0" tIns="0" rIns="0" bIns="0" rtlCol="0">
            <a:spAutoFit/>
          </a:bodyPr>
          <a:lstStyle/>
          <a:p>
            <a:pPr>
              <a:lnSpc>
                <a:spcPct val="80000"/>
              </a:lnSpc>
            </a:pPr>
            <a:r>
              <a:rPr lang="en-US" sz="1400" b="1" dirty="0">
                <a:solidFill>
                  <a:srgbClr val="505050"/>
                </a:solidFill>
                <a:latin typeface="Calibri" panose="020F0502020204030204" pitchFamily="34" charset="0"/>
                <a:ea typeface="Aileron" charset="0"/>
                <a:cs typeface="Calibri" panose="020F0502020204030204" pitchFamily="34" charset="0"/>
              </a:rPr>
              <a:t>Arm side lift</a:t>
            </a:r>
            <a:br>
              <a:rPr lang="en-US" sz="1400" b="1" dirty="0">
                <a:solidFill>
                  <a:srgbClr val="505050"/>
                </a:solidFill>
                <a:latin typeface="Calibri" panose="020F0502020204030204" pitchFamily="34" charset="0"/>
                <a:ea typeface="Aileron" charset="0"/>
                <a:cs typeface="Calibri" panose="020F0502020204030204" pitchFamily="34" charset="0"/>
              </a:rPr>
            </a:br>
            <a:r>
              <a:rPr lang="en-US" sz="1400" b="1" dirty="0">
                <a:solidFill>
                  <a:srgbClr val="505050"/>
                </a:solidFill>
                <a:latin typeface="Calibri" panose="020F0502020204030204" pitchFamily="34" charset="0"/>
                <a:ea typeface="Aileron" charset="0"/>
                <a:cs typeface="Calibri" panose="020F0502020204030204" pitchFamily="34" charset="0"/>
              </a:rPr>
              <a:t>with side step</a:t>
            </a:r>
            <a:br>
              <a:rPr lang="en-US" sz="1400" b="1" dirty="0">
                <a:solidFill>
                  <a:srgbClr val="505050"/>
                </a:solidFill>
                <a:latin typeface="Calibri" panose="020F0502020204030204" pitchFamily="34" charset="0"/>
                <a:ea typeface="Aileron" charset="0"/>
                <a:cs typeface="Calibri" panose="020F0502020204030204" pitchFamily="34" charset="0"/>
              </a:rPr>
            </a:br>
            <a:r>
              <a:rPr lang="en-US" sz="1400" b="1" dirty="0">
                <a:solidFill>
                  <a:srgbClr val="505050"/>
                </a:solidFill>
                <a:latin typeface="Calibri" panose="020F0502020204030204" pitchFamily="34" charset="0"/>
                <a:ea typeface="Aileron" charset="0"/>
                <a:cs typeface="Calibri" panose="020F0502020204030204" pitchFamily="34" charset="0"/>
              </a:rPr>
              <a:t>&amp;</a:t>
            </a:r>
            <a:br>
              <a:rPr lang="en-US" sz="1400" b="1" dirty="0">
                <a:solidFill>
                  <a:srgbClr val="505050"/>
                </a:solidFill>
                <a:latin typeface="Calibri" panose="020F0502020204030204" pitchFamily="34" charset="0"/>
                <a:ea typeface="Aileron" charset="0"/>
                <a:cs typeface="Calibri" panose="020F0502020204030204" pitchFamily="34" charset="0"/>
              </a:rPr>
            </a:br>
            <a:r>
              <a:rPr lang="en-US" sz="1400" b="1" dirty="0">
                <a:solidFill>
                  <a:srgbClr val="505050"/>
                </a:solidFill>
                <a:latin typeface="Calibri" panose="020F0502020204030204" pitchFamily="34" charset="0"/>
                <a:ea typeface="Aileron" charset="0"/>
                <a:cs typeface="Calibri" panose="020F0502020204030204" pitchFamily="34" charset="0"/>
              </a:rPr>
              <a:t>Arm forward lift</a:t>
            </a:r>
            <a:br>
              <a:rPr lang="en-US" sz="1400" b="1" dirty="0">
                <a:solidFill>
                  <a:srgbClr val="505050"/>
                </a:solidFill>
                <a:latin typeface="Calibri" panose="020F0502020204030204" pitchFamily="34" charset="0"/>
                <a:ea typeface="Aileron" charset="0"/>
                <a:cs typeface="Calibri" panose="020F0502020204030204" pitchFamily="34" charset="0"/>
              </a:rPr>
            </a:br>
            <a:r>
              <a:rPr lang="en-US" sz="1400" b="1" dirty="0">
                <a:solidFill>
                  <a:srgbClr val="505050"/>
                </a:solidFill>
                <a:latin typeface="Calibri" panose="020F0502020204030204" pitchFamily="34" charset="0"/>
                <a:ea typeface="Aileron" charset="0"/>
                <a:cs typeface="Calibri" panose="020F0502020204030204" pitchFamily="34" charset="0"/>
              </a:rPr>
              <a:t>with marching</a:t>
            </a:r>
          </a:p>
          <a:p>
            <a:pPr>
              <a:lnSpc>
                <a:spcPct val="80000"/>
              </a:lnSpc>
              <a:spcBef>
                <a:spcPts val="100"/>
              </a:spcBef>
            </a:pPr>
            <a:r>
              <a:rPr lang="en-US" sz="1200" i="1" dirty="0">
                <a:solidFill>
                  <a:srgbClr val="505050"/>
                </a:solidFill>
                <a:latin typeface="Calibri" panose="020F0502020204030204" pitchFamily="34" charset="0"/>
                <a:ea typeface="Aileron" charset="0"/>
                <a:cs typeface="Calibri" panose="020F0502020204030204" pitchFamily="34" charset="0"/>
              </a:rPr>
              <a:t>(Progress 0.5-2 kg weights)</a:t>
            </a:r>
          </a:p>
        </p:txBody>
      </p:sp>
      <p:sp>
        <p:nvSpPr>
          <p:cNvPr id="20" name="TextBox 19">
            <a:extLst>
              <a:ext uri="{FF2B5EF4-FFF2-40B4-BE49-F238E27FC236}">
                <a16:creationId xmlns:a16="http://schemas.microsoft.com/office/drawing/2014/main" id="{26F3D5F1-AF1F-D14A-AEEF-4326920E83A0}"/>
              </a:ext>
            </a:extLst>
          </p:cNvPr>
          <p:cNvSpPr txBox="1"/>
          <p:nvPr/>
        </p:nvSpPr>
        <p:spPr>
          <a:xfrm>
            <a:off x="7743785" y="1852308"/>
            <a:ext cx="455253" cy="249299"/>
          </a:xfrm>
          <a:prstGeom prst="rect">
            <a:avLst/>
          </a:prstGeom>
          <a:noFill/>
        </p:spPr>
        <p:txBody>
          <a:bodyPr wrap="none" lIns="0" tIns="0" rIns="0" bIns="0" rtlCol="0">
            <a:spAutoFit/>
          </a:bodyPr>
          <a:lstStyle/>
          <a:p>
            <a:pPr algn="ctr">
              <a:lnSpc>
                <a:spcPct val="80000"/>
              </a:lnSpc>
            </a:pPr>
            <a:r>
              <a:rPr lang="en-US" sz="1000" dirty="0">
                <a:solidFill>
                  <a:srgbClr val="505050"/>
                </a:solidFill>
                <a:latin typeface="Calibri" panose="020F0502020204030204" pitchFamily="34" charset="0"/>
                <a:ea typeface="Aileron" charset="0"/>
                <a:cs typeface="Calibri" panose="020F0502020204030204" pitchFamily="34" charset="0"/>
              </a:rPr>
              <a:t>active</a:t>
            </a:r>
            <a:br>
              <a:rPr lang="en-US" sz="1000" dirty="0">
                <a:solidFill>
                  <a:srgbClr val="505050"/>
                </a:solidFill>
                <a:latin typeface="Calibri" panose="020F0502020204030204" pitchFamily="34" charset="0"/>
                <a:ea typeface="Aileron" charset="0"/>
                <a:cs typeface="Calibri" panose="020F0502020204030204" pitchFamily="34" charset="0"/>
              </a:rPr>
            </a:br>
            <a:r>
              <a:rPr lang="en-US" sz="1000" dirty="0">
                <a:solidFill>
                  <a:srgbClr val="505050"/>
                </a:solidFill>
                <a:latin typeface="Calibri" panose="020F0502020204030204" pitchFamily="34" charset="0"/>
                <a:ea typeface="Aileron" charset="0"/>
                <a:cs typeface="Calibri" panose="020F0502020204030204" pitchFamily="34" charset="0"/>
              </a:rPr>
              <a:t>recovery</a:t>
            </a:r>
          </a:p>
        </p:txBody>
      </p:sp>
      <p:cxnSp>
        <p:nvCxnSpPr>
          <p:cNvPr id="21" name="Straight Arrow Connector 20">
            <a:extLst>
              <a:ext uri="{FF2B5EF4-FFF2-40B4-BE49-F238E27FC236}">
                <a16:creationId xmlns:a16="http://schemas.microsoft.com/office/drawing/2014/main" id="{0AD0AE0B-9893-4E4E-B26A-C1CC771BCA32}"/>
              </a:ext>
            </a:extLst>
          </p:cNvPr>
          <p:cNvCxnSpPr>
            <a:cxnSpLocks/>
          </p:cNvCxnSpPr>
          <p:nvPr/>
        </p:nvCxnSpPr>
        <p:spPr>
          <a:xfrm>
            <a:off x="7726503" y="1760193"/>
            <a:ext cx="489816" cy="0"/>
          </a:xfrm>
          <a:prstGeom prst="straightConnector1">
            <a:avLst/>
          </a:prstGeom>
          <a:ln w="25400">
            <a:solidFill>
              <a:srgbClr val="50505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78D14DE-B96D-974B-A719-867154DB0598}"/>
              </a:ext>
            </a:extLst>
          </p:cNvPr>
          <p:cNvSpPr/>
          <p:nvPr/>
        </p:nvSpPr>
        <p:spPr>
          <a:xfrm>
            <a:off x="8314742" y="1125974"/>
            <a:ext cx="3003550" cy="1447800"/>
          </a:xfrm>
          <a:prstGeom prst="rect">
            <a:avLst/>
          </a:prstGeom>
          <a:solidFill>
            <a:schemeClr val="bg1"/>
          </a:solidFill>
          <a:ln w="317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A5FD39F-74A0-4A4C-AC85-AA36A70C0AFC}"/>
              </a:ext>
            </a:extLst>
          </p:cNvPr>
          <p:cNvSpPr txBox="1"/>
          <p:nvPr/>
        </p:nvSpPr>
        <p:spPr>
          <a:xfrm>
            <a:off x="1530542" y="2794421"/>
            <a:ext cx="468077" cy="153888"/>
          </a:xfrm>
          <a:prstGeom prst="rect">
            <a:avLst/>
          </a:prstGeom>
          <a:noFill/>
        </p:spPr>
        <p:txBody>
          <a:bodyPr wrap="none" lIns="0" tIns="0" rIns="0" bIns="0" rtlCol="0">
            <a:spAutoFit/>
          </a:bodyPr>
          <a:lstStyle/>
          <a:p>
            <a:r>
              <a:rPr lang="en-US" sz="1000" dirty="0">
                <a:solidFill>
                  <a:srgbClr val="505050"/>
                </a:solidFill>
                <a:latin typeface="Calibri" panose="020F0502020204030204" pitchFamily="34" charset="0"/>
                <a:ea typeface="Aileron" charset="0"/>
                <a:cs typeface="Calibri" panose="020F0502020204030204" pitchFamily="34" charset="0"/>
              </a:rPr>
              <a:t>1 minute</a:t>
            </a:r>
          </a:p>
        </p:txBody>
      </p:sp>
      <p:sp>
        <p:nvSpPr>
          <p:cNvPr id="28" name="TextBox 27">
            <a:extLst>
              <a:ext uri="{FF2B5EF4-FFF2-40B4-BE49-F238E27FC236}">
                <a16:creationId xmlns:a16="http://schemas.microsoft.com/office/drawing/2014/main" id="{76FD1439-9CCD-3444-9765-BD367641E06D}"/>
              </a:ext>
            </a:extLst>
          </p:cNvPr>
          <p:cNvSpPr txBox="1"/>
          <p:nvPr/>
        </p:nvSpPr>
        <p:spPr>
          <a:xfrm>
            <a:off x="2346579" y="2730921"/>
            <a:ext cx="455253" cy="249299"/>
          </a:xfrm>
          <a:prstGeom prst="rect">
            <a:avLst/>
          </a:prstGeom>
          <a:noFill/>
        </p:spPr>
        <p:txBody>
          <a:bodyPr wrap="none" lIns="0" tIns="0" rIns="0" bIns="0" rtlCol="0">
            <a:spAutoFit/>
          </a:bodyPr>
          <a:lstStyle/>
          <a:p>
            <a:pPr algn="ctr">
              <a:lnSpc>
                <a:spcPct val="80000"/>
              </a:lnSpc>
            </a:pPr>
            <a:r>
              <a:rPr lang="en-US" sz="1000" dirty="0">
                <a:solidFill>
                  <a:srgbClr val="505050"/>
                </a:solidFill>
                <a:latin typeface="Calibri" panose="020F0502020204030204" pitchFamily="34" charset="0"/>
                <a:ea typeface="Aileron" charset="0"/>
                <a:cs typeface="Calibri" panose="020F0502020204030204" pitchFamily="34" charset="0"/>
              </a:rPr>
              <a:t>active</a:t>
            </a:r>
            <a:br>
              <a:rPr lang="en-US" sz="1000" dirty="0">
                <a:solidFill>
                  <a:srgbClr val="505050"/>
                </a:solidFill>
                <a:latin typeface="Calibri" panose="020F0502020204030204" pitchFamily="34" charset="0"/>
                <a:ea typeface="Aileron" charset="0"/>
                <a:cs typeface="Calibri" panose="020F0502020204030204" pitchFamily="34" charset="0"/>
              </a:rPr>
            </a:br>
            <a:r>
              <a:rPr lang="en-US" sz="1000" dirty="0">
                <a:solidFill>
                  <a:srgbClr val="505050"/>
                </a:solidFill>
                <a:latin typeface="Calibri" panose="020F0502020204030204" pitchFamily="34" charset="0"/>
                <a:ea typeface="Aileron" charset="0"/>
                <a:cs typeface="Calibri" panose="020F0502020204030204" pitchFamily="34" charset="0"/>
              </a:rPr>
              <a:t>recovery</a:t>
            </a:r>
          </a:p>
        </p:txBody>
      </p:sp>
      <p:cxnSp>
        <p:nvCxnSpPr>
          <p:cNvPr id="29" name="Straight Arrow Connector 28">
            <a:extLst>
              <a:ext uri="{FF2B5EF4-FFF2-40B4-BE49-F238E27FC236}">
                <a16:creationId xmlns:a16="http://schemas.microsoft.com/office/drawing/2014/main" id="{892A6C81-E566-F742-968D-123075456BE5}"/>
              </a:ext>
            </a:extLst>
          </p:cNvPr>
          <p:cNvCxnSpPr>
            <a:cxnSpLocks/>
          </p:cNvCxnSpPr>
          <p:nvPr/>
        </p:nvCxnSpPr>
        <p:spPr>
          <a:xfrm flipV="1">
            <a:off x="2183680" y="2691248"/>
            <a:ext cx="0" cy="396000"/>
          </a:xfrm>
          <a:prstGeom prst="straightConnector1">
            <a:avLst/>
          </a:prstGeom>
          <a:ln w="25400">
            <a:solidFill>
              <a:srgbClr val="50505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1506844-91DC-FA47-B631-9919A1277605}"/>
              </a:ext>
            </a:extLst>
          </p:cNvPr>
          <p:cNvSpPr txBox="1"/>
          <p:nvPr/>
        </p:nvSpPr>
        <p:spPr>
          <a:xfrm>
            <a:off x="9132060" y="2794421"/>
            <a:ext cx="468077" cy="153888"/>
          </a:xfrm>
          <a:prstGeom prst="rect">
            <a:avLst/>
          </a:prstGeom>
          <a:noFill/>
        </p:spPr>
        <p:txBody>
          <a:bodyPr wrap="none" lIns="0" tIns="0" rIns="0" bIns="0" rtlCol="0">
            <a:spAutoFit/>
          </a:bodyPr>
          <a:lstStyle/>
          <a:p>
            <a:r>
              <a:rPr lang="en-US" sz="1000" dirty="0">
                <a:solidFill>
                  <a:srgbClr val="505050"/>
                </a:solidFill>
                <a:latin typeface="Calibri" panose="020F0502020204030204" pitchFamily="34" charset="0"/>
                <a:ea typeface="Aileron" charset="0"/>
                <a:cs typeface="Calibri" panose="020F0502020204030204" pitchFamily="34" charset="0"/>
              </a:rPr>
              <a:t>1 minute</a:t>
            </a:r>
          </a:p>
        </p:txBody>
      </p:sp>
      <p:sp>
        <p:nvSpPr>
          <p:cNvPr id="33" name="TextBox 32">
            <a:extLst>
              <a:ext uri="{FF2B5EF4-FFF2-40B4-BE49-F238E27FC236}">
                <a16:creationId xmlns:a16="http://schemas.microsoft.com/office/drawing/2014/main" id="{F637C973-63A2-B344-9673-2BF9EB34CA0B}"/>
              </a:ext>
            </a:extLst>
          </p:cNvPr>
          <p:cNvSpPr txBox="1"/>
          <p:nvPr/>
        </p:nvSpPr>
        <p:spPr>
          <a:xfrm>
            <a:off x="9948097" y="2730921"/>
            <a:ext cx="455253" cy="249299"/>
          </a:xfrm>
          <a:prstGeom prst="rect">
            <a:avLst/>
          </a:prstGeom>
          <a:noFill/>
        </p:spPr>
        <p:txBody>
          <a:bodyPr wrap="none" lIns="0" tIns="0" rIns="0" bIns="0" rtlCol="0">
            <a:spAutoFit/>
          </a:bodyPr>
          <a:lstStyle/>
          <a:p>
            <a:pPr algn="ctr">
              <a:lnSpc>
                <a:spcPct val="80000"/>
              </a:lnSpc>
            </a:pPr>
            <a:r>
              <a:rPr lang="en-US" sz="1000" dirty="0">
                <a:solidFill>
                  <a:srgbClr val="505050"/>
                </a:solidFill>
                <a:latin typeface="Calibri" panose="020F0502020204030204" pitchFamily="34" charset="0"/>
                <a:ea typeface="Aileron" charset="0"/>
                <a:cs typeface="Calibri" panose="020F0502020204030204" pitchFamily="34" charset="0"/>
              </a:rPr>
              <a:t>active</a:t>
            </a:r>
            <a:br>
              <a:rPr lang="en-US" sz="1000" dirty="0">
                <a:solidFill>
                  <a:srgbClr val="505050"/>
                </a:solidFill>
                <a:latin typeface="Calibri" panose="020F0502020204030204" pitchFamily="34" charset="0"/>
                <a:ea typeface="Aileron" charset="0"/>
                <a:cs typeface="Calibri" panose="020F0502020204030204" pitchFamily="34" charset="0"/>
              </a:rPr>
            </a:br>
            <a:r>
              <a:rPr lang="en-US" sz="1000" dirty="0">
                <a:solidFill>
                  <a:srgbClr val="505050"/>
                </a:solidFill>
                <a:latin typeface="Calibri" panose="020F0502020204030204" pitchFamily="34" charset="0"/>
                <a:ea typeface="Aileron" charset="0"/>
                <a:cs typeface="Calibri" panose="020F0502020204030204" pitchFamily="34" charset="0"/>
              </a:rPr>
              <a:t>recovery</a:t>
            </a:r>
          </a:p>
        </p:txBody>
      </p:sp>
      <p:cxnSp>
        <p:nvCxnSpPr>
          <p:cNvPr id="34" name="Straight Arrow Connector 33">
            <a:extLst>
              <a:ext uri="{FF2B5EF4-FFF2-40B4-BE49-F238E27FC236}">
                <a16:creationId xmlns:a16="http://schemas.microsoft.com/office/drawing/2014/main" id="{2077B727-0E87-C445-B483-236A5D2C8129}"/>
              </a:ext>
            </a:extLst>
          </p:cNvPr>
          <p:cNvCxnSpPr>
            <a:cxnSpLocks/>
          </p:cNvCxnSpPr>
          <p:nvPr/>
        </p:nvCxnSpPr>
        <p:spPr>
          <a:xfrm>
            <a:off x="9785198" y="2691248"/>
            <a:ext cx="0" cy="396000"/>
          </a:xfrm>
          <a:prstGeom prst="straightConnector1">
            <a:avLst/>
          </a:prstGeom>
          <a:ln w="25400">
            <a:solidFill>
              <a:srgbClr val="50505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5720F19-5CCD-2544-9796-978A57722BF0}"/>
              </a:ext>
            </a:extLst>
          </p:cNvPr>
          <p:cNvSpPr txBox="1"/>
          <p:nvPr/>
        </p:nvSpPr>
        <p:spPr>
          <a:xfrm>
            <a:off x="5405996" y="2684760"/>
            <a:ext cx="1580434" cy="496161"/>
          </a:xfrm>
          <a:prstGeom prst="rect">
            <a:avLst/>
          </a:prstGeom>
          <a:solidFill>
            <a:schemeClr val="bg1"/>
          </a:solidFill>
        </p:spPr>
        <p:txBody>
          <a:bodyPr wrap="none" lIns="0" tIns="0" rIns="0" bIns="0" rtlCol="0">
            <a:spAutoFit/>
          </a:bodyPr>
          <a:lstStyle/>
          <a:p>
            <a:pPr algn="ctr">
              <a:lnSpc>
                <a:spcPct val="80000"/>
              </a:lnSpc>
            </a:pPr>
            <a:r>
              <a:rPr lang="en-US" sz="1400" b="1" dirty="0">
                <a:solidFill>
                  <a:srgbClr val="505050"/>
                </a:solidFill>
                <a:latin typeface="Calibri" panose="020F0502020204030204" pitchFamily="34" charset="0"/>
                <a:ea typeface="Aileron" charset="0"/>
                <a:cs typeface="Calibri" panose="020F0502020204030204" pitchFamily="34" charset="0"/>
              </a:rPr>
              <a:t>Walking ‘recovery’ </a:t>
            </a:r>
            <a:r>
              <a:rPr lang="en-US" sz="1400" b="1" i="1" dirty="0">
                <a:solidFill>
                  <a:srgbClr val="505050"/>
                </a:solidFill>
                <a:latin typeface="Calibri" panose="020F0502020204030204" pitchFamily="34" charset="0"/>
                <a:ea typeface="Aileron" charset="0"/>
                <a:cs typeface="Calibri" panose="020F0502020204030204" pitchFamily="34" charset="0"/>
              </a:rPr>
              <a:t>or</a:t>
            </a:r>
          </a:p>
          <a:p>
            <a:pPr algn="ctr">
              <a:lnSpc>
                <a:spcPct val="80000"/>
              </a:lnSpc>
            </a:pPr>
            <a:r>
              <a:rPr lang="en-US" sz="1400" b="1" i="1" dirty="0">
                <a:solidFill>
                  <a:srgbClr val="505050"/>
                </a:solidFill>
                <a:latin typeface="Calibri" panose="020F0502020204030204" pitchFamily="34" charset="0"/>
                <a:ea typeface="Aileron" charset="0"/>
                <a:cs typeface="Calibri" panose="020F0502020204030204" pitchFamily="34" charset="0"/>
              </a:rPr>
              <a:t>Seated ‘recovery’</a:t>
            </a:r>
            <a:br>
              <a:rPr lang="en-US" sz="1400" b="1" i="1" dirty="0">
                <a:solidFill>
                  <a:srgbClr val="505050"/>
                </a:solidFill>
                <a:latin typeface="Calibri" panose="020F0502020204030204" pitchFamily="34" charset="0"/>
                <a:ea typeface="Aileron" charset="0"/>
                <a:cs typeface="Calibri" panose="020F0502020204030204" pitchFamily="34" charset="0"/>
              </a:rPr>
            </a:br>
            <a:r>
              <a:rPr lang="en-US" sz="1200" i="1" dirty="0">
                <a:solidFill>
                  <a:srgbClr val="505050"/>
                </a:solidFill>
                <a:latin typeface="Calibri" panose="020F0502020204030204" pitchFamily="34" charset="0"/>
                <a:ea typeface="Aileron" charset="0"/>
                <a:cs typeface="Calibri" panose="020F0502020204030204" pitchFamily="34" charset="0"/>
              </a:rPr>
              <a:t>(with heel pumps)</a:t>
            </a:r>
          </a:p>
        </p:txBody>
      </p:sp>
      <p:sp>
        <p:nvSpPr>
          <p:cNvPr id="36" name="Rectangle 35">
            <a:extLst>
              <a:ext uri="{FF2B5EF4-FFF2-40B4-BE49-F238E27FC236}">
                <a16:creationId xmlns:a16="http://schemas.microsoft.com/office/drawing/2014/main" id="{CE622091-A77E-8742-9AF9-9A61E8C8E6DB}"/>
              </a:ext>
            </a:extLst>
          </p:cNvPr>
          <p:cNvSpPr/>
          <p:nvPr/>
        </p:nvSpPr>
        <p:spPr>
          <a:xfrm>
            <a:off x="620184" y="4938433"/>
            <a:ext cx="10990909" cy="1111734"/>
          </a:xfrm>
          <a:prstGeom prst="rect">
            <a:avLst/>
          </a:prstGeom>
          <a:solidFill>
            <a:schemeClr val="bg1"/>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r>
              <a:rPr lang="en-US" b="1" dirty="0">
                <a:solidFill>
                  <a:schemeClr val="tx2"/>
                </a:solidFill>
              </a:rPr>
              <a:t>Principles of your circuit workout</a:t>
            </a:r>
          </a:p>
          <a:p>
            <a:pPr algn="ctr">
              <a:spcAft>
                <a:spcPts val="300"/>
              </a:spcAft>
            </a:pPr>
            <a:r>
              <a:rPr lang="en-US" sz="1300" dirty="0">
                <a:solidFill>
                  <a:srgbClr val="505050"/>
                </a:solidFill>
              </a:rPr>
              <a:t>Practice each exercise for between 1.5-3 minutes as able, with 1 minute of walking or seated heel “pumps” before moving on to the next exercise. </a:t>
            </a:r>
            <a:br>
              <a:rPr lang="en-US" sz="1300" dirty="0">
                <a:solidFill>
                  <a:srgbClr val="505050"/>
                </a:solidFill>
              </a:rPr>
            </a:br>
            <a:r>
              <a:rPr lang="en-US" sz="1300" dirty="0">
                <a:solidFill>
                  <a:srgbClr val="505050"/>
                </a:solidFill>
              </a:rPr>
              <a:t>By alternating from ARM exercises (</a:t>
            </a:r>
            <a:r>
              <a:rPr lang="en-US" sz="1300" dirty="0">
                <a:solidFill>
                  <a:schemeClr val="accent1"/>
                </a:solidFill>
              </a:rPr>
              <a:t>green boxes</a:t>
            </a:r>
            <a:r>
              <a:rPr lang="en-US" sz="1300" dirty="0">
                <a:solidFill>
                  <a:srgbClr val="505050"/>
                </a:solidFill>
              </a:rPr>
              <a:t>) to LEG exercises (</a:t>
            </a:r>
            <a:r>
              <a:rPr lang="en-US" sz="1300" dirty="0">
                <a:solidFill>
                  <a:schemeClr val="accent2"/>
                </a:solidFill>
              </a:rPr>
              <a:t>red boxes</a:t>
            </a:r>
            <a:r>
              <a:rPr lang="en-US" sz="1300" dirty="0">
                <a:solidFill>
                  <a:srgbClr val="505050"/>
                </a:solidFill>
              </a:rPr>
              <a:t>) you will balance your workout and avoid fatigue.</a:t>
            </a:r>
          </a:p>
          <a:p>
            <a:pPr algn="ctr">
              <a:spcAft>
                <a:spcPts val="300"/>
              </a:spcAft>
            </a:pPr>
            <a:r>
              <a:rPr lang="en-US" dirty="0">
                <a:solidFill>
                  <a:srgbClr val="505050"/>
                </a:solidFill>
              </a:rPr>
              <a:t>Exercise effort should be </a:t>
            </a:r>
            <a:r>
              <a:rPr lang="en-US" b="1" dirty="0">
                <a:solidFill>
                  <a:srgbClr val="505050"/>
                </a:solidFill>
              </a:rPr>
              <a:t>MODERATE</a:t>
            </a:r>
            <a:r>
              <a:rPr lang="en-US" dirty="0">
                <a:solidFill>
                  <a:srgbClr val="505050"/>
                </a:solidFill>
              </a:rPr>
              <a:t>, you should be able to </a:t>
            </a:r>
            <a:r>
              <a:rPr lang="en-US" b="1" dirty="0">
                <a:solidFill>
                  <a:srgbClr val="505050"/>
                </a:solidFill>
              </a:rPr>
              <a:t>talk and exercise</a:t>
            </a:r>
          </a:p>
        </p:txBody>
      </p:sp>
      <p:pic>
        <p:nvPicPr>
          <p:cNvPr id="38" name="Picture 2">
            <a:extLst>
              <a:ext uri="{FF2B5EF4-FFF2-40B4-BE49-F238E27FC236}">
                <a16:creationId xmlns:a16="http://schemas.microsoft.com/office/drawing/2014/main" id="{950A88C0-8023-904B-9051-9E87F7B699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27" t="3594" r="69980" b="69898"/>
          <a:stretch/>
        </p:blipFill>
        <p:spPr bwMode="auto">
          <a:xfrm>
            <a:off x="2964601" y="1190554"/>
            <a:ext cx="818075" cy="12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a:extLst>
              <a:ext uri="{FF2B5EF4-FFF2-40B4-BE49-F238E27FC236}">
                <a16:creationId xmlns:a16="http://schemas.microsoft.com/office/drawing/2014/main" id="{EABCAA1B-6994-2F4B-B8A5-B34E493627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735" t="11560" r="3944" b="69762"/>
          <a:stretch/>
        </p:blipFill>
        <p:spPr bwMode="auto">
          <a:xfrm>
            <a:off x="10123048" y="1579421"/>
            <a:ext cx="1126836" cy="91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a:extLst>
              <a:ext uri="{FF2B5EF4-FFF2-40B4-BE49-F238E27FC236}">
                <a16:creationId xmlns:a16="http://schemas.microsoft.com/office/drawing/2014/main" id="{50E7EA91-E7EF-8C48-9F45-E12CA939EB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916" t="3594" r="36247" b="69898"/>
          <a:stretch/>
        </p:blipFill>
        <p:spPr bwMode="auto">
          <a:xfrm>
            <a:off x="6539342" y="1190554"/>
            <a:ext cx="1074017" cy="12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a:extLst>
              <a:ext uri="{FF2B5EF4-FFF2-40B4-BE49-F238E27FC236}">
                <a16:creationId xmlns:a16="http://schemas.microsoft.com/office/drawing/2014/main" id="{B011CA81-BBE2-C14B-9D73-C28067F50243}"/>
              </a:ext>
            </a:extLst>
          </p:cNvPr>
          <p:cNvSpPr txBox="1"/>
          <p:nvPr/>
        </p:nvSpPr>
        <p:spPr>
          <a:xfrm>
            <a:off x="8487923" y="1186960"/>
            <a:ext cx="1305037" cy="246221"/>
          </a:xfrm>
          <a:prstGeom prst="rect">
            <a:avLst/>
          </a:prstGeom>
          <a:noFill/>
        </p:spPr>
        <p:txBody>
          <a:bodyPr wrap="none" lIns="0" tIns="0" rIns="0" bIns="0" rtlCol="0">
            <a:spAutoFit/>
          </a:bodyPr>
          <a:lstStyle/>
          <a:p>
            <a:r>
              <a:rPr lang="en-US" sz="1600" b="1" dirty="0">
                <a:solidFill>
                  <a:schemeClr val="tx2"/>
                </a:solidFill>
                <a:latin typeface="Calibri" panose="020F0502020204030204" pitchFamily="34" charset="0"/>
                <a:ea typeface="Aileron" charset="0"/>
                <a:cs typeface="Calibri" panose="020F0502020204030204" pitchFamily="34" charset="0"/>
              </a:rPr>
              <a:t>Exercise 3: Legs</a:t>
            </a:r>
          </a:p>
        </p:txBody>
      </p:sp>
      <p:sp>
        <p:nvSpPr>
          <p:cNvPr id="24" name="TextBox 23">
            <a:extLst>
              <a:ext uri="{FF2B5EF4-FFF2-40B4-BE49-F238E27FC236}">
                <a16:creationId xmlns:a16="http://schemas.microsoft.com/office/drawing/2014/main" id="{360F1E23-27D2-194C-A5E2-4391053AE1FE}"/>
              </a:ext>
            </a:extLst>
          </p:cNvPr>
          <p:cNvSpPr txBox="1"/>
          <p:nvPr/>
        </p:nvSpPr>
        <p:spPr>
          <a:xfrm>
            <a:off x="8487923" y="1478820"/>
            <a:ext cx="1804148" cy="866006"/>
          </a:xfrm>
          <a:prstGeom prst="rect">
            <a:avLst/>
          </a:prstGeom>
          <a:noFill/>
        </p:spPr>
        <p:txBody>
          <a:bodyPr wrap="none" lIns="0" tIns="0" rIns="0" bIns="0" rtlCol="0">
            <a:spAutoFit/>
          </a:bodyPr>
          <a:lstStyle/>
          <a:p>
            <a:pPr>
              <a:lnSpc>
                <a:spcPct val="80000"/>
              </a:lnSpc>
            </a:pPr>
            <a:r>
              <a:rPr lang="en-US" sz="1400" b="1" dirty="0">
                <a:solidFill>
                  <a:srgbClr val="505050"/>
                </a:solidFill>
                <a:latin typeface="Calibri" panose="020F0502020204030204" pitchFamily="34" charset="0"/>
                <a:ea typeface="Aileron" charset="0"/>
                <a:cs typeface="Calibri" panose="020F0502020204030204" pitchFamily="34" charset="0"/>
              </a:rPr>
              <a:t>Seated – knee extension</a:t>
            </a:r>
          </a:p>
          <a:p>
            <a:pPr>
              <a:lnSpc>
                <a:spcPct val="80000"/>
              </a:lnSpc>
            </a:pPr>
            <a:r>
              <a:rPr lang="en-US" sz="1400" dirty="0">
                <a:solidFill>
                  <a:srgbClr val="505050"/>
                </a:solidFill>
                <a:latin typeface="Calibri" panose="020F0502020204030204" pitchFamily="34" charset="0"/>
                <a:ea typeface="Aileron" charset="0"/>
                <a:cs typeface="Calibri" panose="020F0502020204030204" pitchFamily="34" charset="0"/>
              </a:rPr>
              <a:t>or</a:t>
            </a:r>
          </a:p>
          <a:p>
            <a:pPr>
              <a:lnSpc>
                <a:spcPct val="80000"/>
              </a:lnSpc>
            </a:pPr>
            <a:r>
              <a:rPr lang="en-US" sz="1400" b="1" dirty="0">
                <a:solidFill>
                  <a:srgbClr val="505050"/>
                </a:solidFill>
                <a:latin typeface="Calibri" panose="020F0502020204030204" pitchFamily="34" charset="0"/>
                <a:ea typeface="Aileron" charset="0"/>
                <a:cs typeface="Calibri" panose="020F0502020204030204" pitchFamily="34" charset="0"/>
              </a:rPr>
              <a:t>Sit to stand</a:t>
            </a:r>
          </a:p>
          <a:p>
            <a:pPr>
              <a:lnSpc>
                <a:spcPct val="80000"/>
              </a:lnSpc>
            </a:pPr>
            <a:r>
              <a:rPr lang="en-US" sz="1400" dirty="0">
                <a:solidFill>
                  <a:srgbClr val="505050"/>
                </a:solidFill>
                <a:latin typeface="Calibri" panose="020F0502020204030204" pitchFamily="34" charset="0"/>
                <a:ea typeface="Aileron" charset="0"/>
                <a:cs typeface="Calibri" panose="020F0502020204030204" pitchFamily="34" charset="0"/>
              </a:rPr>
              <a:t>or</a:t>
            </a:r>
          </a:p>
          <a:p>
            <a:pPr>
              <a:lnSpc>
                <a:spcPct val="80000"/>
              </a:lnSpc>
            </a:pPr>
            <a:r>
              <a:rPr lang="en-US" sz="1400" b="1" dirty="0">
                <a:solidFill>
                  <a:srgbClr val="505050"/>
                </a:solidFill>
                <a:latin typeface="Calibri" panose="020F0502020204030204" pitchFamily="34" charset="0"/>
                <a:ea typeface="Aileron" charset="0"/>
                <a:cs typeface="Calibri" panose="020F0502020204030204" pitchFamily="34" charset="0"/>
              </a:rPr>
              <a:t>Squat exercise</a:t>
            </a:r>
          </a:p>
        </p:txBody>
      </p:sp>
      <p:sp>
        <p:nvSpPr>
          <p:cNvPr id="41" name="TextBox 40">
            <a:extLst>
              <a:ext uri="{FF2B5EF4-FFF2-40B4-BE49-F238E27FC236}">
                <a16:creationId xmlns:a16="http://schemas.microsoft.com/office/drawing/2014/main" id="{1AD160B3-B160-0443-85FA-7149110C53C1}"/>
              </a:ext>
            </a:extLst>
          </p:cNvPr>
          <p:cNvSpPr txBox="1"/>
          <p:nvPr/>
        </p:nvSpPr>
        <p:spPr>
          <a:xfrm>
            <a:off x="4024360" y="3681108"/>
            <a:ext cx="468077" cy="153888"/>
          </a:xfrm>
          <a:prstGeom prst="rect">
            <a:avLst/>
          </a:prstGeom>
          <a:noFill/>
        </p:spPr>
        <p:txBody>
          <a:bodyPr wrap="none" lIns="0" tIns="0" rIns="0" bIns="0" rtlCol="0">
            <a:spAutoFit/>
          </a:bodyPr>
          <a:lstStyle/>
          <a:p>
            <a:r>
              <a:rPr lang="en-US" sz="1000" dirty="0">
                <a:solidFill>
                  <a:srgbClr val="505050"/>
                </a:solidFill>
                <a:latin typeface="Calibri" panose="020F0502020204030204" pitchFamily="34" charset="0"/>
                <a:ea typeface="Aileron" charset="0"/>
                <a:cs typeface="Calibri" panose="020F0502020204030204" pitchFamily="34" charset="0"/>
              </a:rPr>
              <a:t>1 minute</a:t>
            </a:r>
          </a:p>
        </p:txBody>
      </p:sp>
      <p:sp>
        <p:nvSpPr>
          <p:cNvPr id="45" name="TextBox 44">
            <a:extLst>
              <a:ext uri="{FF2B5EF4-FFF2-40B4-BE49-F238E27FC236}">
                <a16:creationId xmlns:a16="http://schemas.microsoft.com/office/drawing/2014/main" id="{46790902-E2FE-7842-A0EC-1BBEAFB0347B}"/>
              </a:ext>
            </a:extLst>
          </p:cNvPr>
          <p:cNvSpPr txBox="1"/>
          <p:nvPr/>
        </p:nvSpPr>
        <p:spPr>
          <a:xfrm>
            <a:off x="4030772" y="3985908"/>
            <a:ext cx="455253" cy="249299"/>
          </a:xfrm>
          <a:prstGeom prst="rect">
            <a:avLst/>
          </a:prstGeom>
          <a:noFill/>
        </p:spPr>
        <p:txBody>
          <a:bodyPr wrap="none" lIns="0" tIns="0" rIns="0" bIns="0" rtlCol="0">
            <a:spAutoFit/>
          </a:bodyPr>
          <a:lstStyle/>
          <a:p>
            <a:pPr algn="ctr">
              <a:lnSpc>
                <a:spcPct val="80000"/>
              </a:lnSpc>
            </a:pPr>
            <a:r>
              <a:rPr lang="en-US" sz="1000" dirty="0">
                <a:solidFill>
                  <a:srgbClr val="505050"/>
                </a:solidFill>
                <a:latin typeface="Calibri" panose="020F0502020204030204" pitchFamily="34" charset="0"/>
                <a:ea typeface="Aileron" charset="0"/>
                <a:cs typeface="Calibri" panose="020F0502020204030204" pitchFamily="34" charset="0"/>
              </a:rPr>
              <a:t>active</a:t>
            </a:r>
            <a:br>
              <a:rPr lang="en-US" sz="1000" dirty="0">
                <a:solidFill>
                  <a:srgbClr val="505050"/>
                </a:solidFill>
                <a:latin typeface="Calibri" panose="020F0502020204030204" pitchFamily="34" charset="0"/>
                <a:ea typeface="Aileron" charset="0"/>
                <a:cs typeface="Calibri" panose="020F0502020204030204" pitchFamily="34" charset="0"/>
              </a:rPr>
            </a:br>
            <a:r>
              <a:rPr lang="en-US" sz="1000" dirty="0">
                <a:solidFill>
                  <a:srgbClr val="505050"/>
                </a:solidFill>
                <a:latin typeface="Calibri" panose="020F0502020204030204" pitchFamily="34" charset="0"/>
                <a:ea typeface="Aileron" charset="0"/>
                <a:cs typeface="Calibri" panose="020F0502020204030204" pitchFamily="34" charset="0"/>
              </a:rPr>
              <a:t>recovery</a:t>
            </a:r>
          </a:p>
        </p:txBody>
      </p:sp>
      <p:cxnSp>
        <p:nvCxnSpPr>
          <p:cNvPr id="46" name="Straight Arrow Connector 45">
            <a:extLst>
              <a:ext uri="{FF2B5EF4-FFF2-40B4-BE49-F238E27FC236}">
                <a16:creationId xmlns:a16="http://schemas.microsoft.com/office/drawing/2014/main" id="{B4565DD4-8F8D-BB4A-8A67-829BBF34153A}"/>
              </a:ext>
            </a:extLst>
          </p:cNvPr>
          <p:cNvCxnSpPr>
            <a:cxnSpLocks/>
          </p:cNvCxnSpPr>
          <p:nvPr/>
        </p:nvCxnSpPr>
        <p:spPr>
          <a:xfrm flipH="1">
            <a:off x="4013490" y="3893793"/>
            <a:ext cx="489816" cy="0"/>
          </a:xfrm>
          <a:prstGeom prst="straightConnector1">
            <a:avLst/>
          </a:prstGeom>
          <a:ln w="25400">
            <a:solidFill>
              <a:srgbClr val="50505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FF943F5F-DA25-094B-85A4-09C593A59003}"/>
              </a:ext>
            </a:extLst>
          </p:cNvPr>
          <p:cNvSpPr/>
          <p:nvPr/>
        </p:nvSpPr>
        <p:spPr>
          <a:xfrm>
            <a:off x="4629436" y="3259573"/>
            <a:ext cx="3003550" cy="1589667"/>
          </a:xfrm>
          <a:prstGeom prst="rect">
            <a:avLst/>
          </a:prstGeom>
          <a:solidFill>
            <a:schemeClr val="bg1"/>
          </a:solidFill>
          <a:ln w="317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6A5744DB-AFFF-6441-BA9E-E085C37140F3}"/>
              </a:ext>
            </a:extLst>
          </p:cNvPr>
          <p:cNvSpPr txBox="1"/>
          <p:nvPr/>
        </p:nvSpPr>
        <p:spPr>
          <a:xfrm>
            <a:off x="4793381" y="3320560"/>
            <a:ext cx="1305037" cy="246221"/>
          </a:xfrm>
          <a:prstGeom prst="rect">
            <a:avLst/>
          </a:prstGeom>
          <a:noFill/>
        </p:spPr>
        <p:txBody>
          <a:bodyPr wrap="none" lIns="0" tIns="0" rIns="0" bIns="0" rtlCol="0">
            <a:spAutoFit/>
          </a:bodyPr>
          <a:lstStyle/>
          <a:p>
            <a:r>
              <a:rPr lang="en-US" sz="1600" b="1" dirty="0">
                <a:solidFill>
                  <a:schemeClr val="tx2"/>
                </a:solidFill>
                <a:latin typeface="Calibri" panose="020F0502020204030204" pitchFamily="34" charset="0"/>
                <a:ea typeface="Aileron" charset="0"/>
                <a:cs typeface="Calibri" panose="020F0502020204030204" pitchFamily="34" charset="0"/>
              </a:rPr>
              <a:t>Exercise 5: Legs</a:t>
            </a:r>
          </a:p>
        </p:txBody>
      </p:sp>
      <p:sp>
        <p:nvSpPr>
          <p:cNvPr id="49" name="TextBox 48">
            <a:extLst>
              <a:ext uri="{FF2B5EF4-FFF2-40B4-BE49-F238E27FC236}">
                <a16:creationId xmlns:a16="http://schemas.microsoft.com/office/drawing/2014/main" id="{250C308D-C724-D740-ACE6-CA5DAFABA559}"/>
              </a:ext>
            </a:extLst>
          </p:cNvPr>
          <p:cNvSpPr txBox="1"/>
          <p:nvPr/>
        </p:nvSpPr>
        <p:spPr>
          <a:xfrm>
            <a:off x="4793381" y="3612420"/>
            <a:ext cx="1367747" cy="866006"/>
          </a:xfrm>
          <a:prstGeom prst="rect">
            <a:avLst/>
          </a:prstGeom>
          <a:solidFill>
            <a:schemeClr val="bg1"/>
          </a:solidFill>
        </p:spPr>
        <p:txBody>
          <a:bodyPr wrap="none" lIns="0" tIns="0" rIns="0" bIns="0" rtlCol="0">
            <a:spAutoFit/>
          </a:bodyPr>
          <a:lstStyle/>
          <a:p>
            <a:pPr>
              <a:lnSpc>
                <a:spcPct val="80000"/>
              </a:lnSpc>
            </a:pPr>
            <a:r>
              <a:rPr lang="en-US" sz="1400" b="1" dirty="0">
                <a:solidFill>
                  <a:srgbClr val="505050"/>
                </a:solidFill>
                <a:latin typeface="Calibri" panose="020F0502020204030204" pitchFamily="34" charset="0"/>
                <a:ea typeface="Aileron" charset="0"/>
                <a:cs typeface="Calibri" panose="020F0502020204030204" pitchFamily="34" charset="0"/>
              </a:rPr>
              <a:t>Side steps / march</a:t>
            </a:r>
            <a:br>
              <a:rPr lang="en-US" sz="1400" b="1" dirty="0">
                <a:solidFill>
                  <a:srgbClr val="505050"/>
                </a:solidFill>
                <a:latin typeface="Calibri" panose="020F0502020204030204" pitchFamily="34" charset="0"/>
                <a:ea typeface="Aileron" charset="0"/>
                <a:cs typeface="Calibri" panose="020F0502020204030204" pitchFamily="34" charset="0"/>
              </a:rPr>
            </a:br>
            <a:r>
              <a:rPr lang="en-US" sz="1400" dirty="0">
                <a:solidFill>
                  <a:srgbClr val="505050"/>
                </a:solidFill>
                <a:latin typeface="Calibri" panose="020F0502020204030204" pitchFamily="34" charset="0"/>
                <a:ea typeface="Aileron" charset="0"/>
                <a:cs typeface="Calibri" panose="020F0502020204030204" pitchFamily="34" charset="0"/>
              </a:rPr>
              <a:t>or</a:t>
            </a:r>
            <a:br>
              <a:rPr lang="en-US" sz="1400" b="1" dirty="0">
                <a:solidFill>
                  <a:srgbClr val="505050"/>
                </a:solidFill>
                <a:latin typeface="Calibri" panose="020F0502020204030204" pitchFamily="34" charset="0"/>
                <a:ea typeface="Aileron" charset="0"/>
                <a:cs typeface="Calibri" panose="020F0502020204030204" pitchFamily="34" charset="0"/>
              </a:rPr>
            </a:br>
            <a:r>
              <a:rPr lang="en-US" sz="1400" b="1" dirty="0">
                <a:solidFill>
                  <a:srgbClr val="505050"/>
                </a:solidFill>
                <a:latin typeface="Calibri" panose="020F0502020204030204" pitchFamily="34" charset="0"/>
                <a:ea typeface="Aileron" charset="0"/>
                <a:cs typeface="Calibri" panose="020F0502020204030204" pitchFamily="34" charset="0"/>
              </a:rPr>
              <a:t>Static bike cycle</a:t>
            </a:r>
          </a:p>
          <a:p>
            <a:pPr>
              <a:lnSpc>
                <a:spcPct val="80000"/>
              </a:lnSpc>
            </a:pPr>
            <a:r>
              <a:rPr lang="en-US" sz="1400" dirty="0">
                <a:solidFill>
                  <a:srgbClr val="505050"/>
                </a:solidFill>
                <a:latin typeface="Calibri" panose="020F0502020204030204" pitchFamily="34" charset="0"/>
                <a:ea typeface="Aileron" charset="0"/>
                <a:cs typeface="Calibri" panose="020F0502020204030204" pitchFamily="34" charset="0"/>
              </a:rPr>
              <a:t>or</a:t>
            </a:r>
            <a:br>
              <a:rPr lang="en-US" sz="1400" b="1" dirty="0">
                <a:solidFill>
                  <a:srgbClr val="505050"/>
                </a:solidFill>
                <a:latin typeface="Calibri" panose="020F0502020204030204" pitchFamily="34" charset="0"/>
                <a:ea typeface="Aileron" charset="0"/>
                <a:cs typeface="Calibri" panose="020F0502020204030204" pitchFamily="34" charset="0"/>
              </a:rPr>
            </a:br>
            <a:r>
              <a:rPr lang="en-US" sz="1400" b="1" dirty="0">
                <a:solidFill>
                  <a:srgbClr val="505050"/>
                </a:solidFill>
                <a:latin typeface="Calibri" panose="020F0502020204030204" pitchFamily="34" charset="0"/>
                <a:ea typeface="Aileron" charset="0"/>
                <a:cs typeface="Calibri" panose="020F0502020204030204" pitchFamily="34" charset="0"/>
              </a:rPr>
              <a:t>Treadmill walk</a:t>
            </a:r>
            <a:endParaRPr lang="en-US" sz="1400" dirty="0">
              <a:solidFill>
                <a:srgbClr val="505050"/>
              </a:solidFill>
              <a:latin typeface="Calibri" panose="020F0502020204030204" pitchFamily="34" charset="0"/>
              <a:ea typeface="Aileron" charset="0"/>
              <a:cs typeface="Calibri" panose="020F0502020204030204" pitchFamily="34" charset="0"/>
            </a:endParaRPr>
          </a:p>
        </p:txBody>
      </p:sp>
      <p:sp>
        <p:nvSpPr>
          <p:cNvPr id="50" name="TextBox 49">
            <a:extLst>
              <a:ext uri="{FF2B5EF4-FFF2-40B4-BE49-F238E27FC236}">
                <a16:creationId xmlns:a16="http://schemas.microsoft.com/office/drawing/2014/main" id="{C577E6A9-7F11-8548-B5E9-AAD7FB21B484}"/>
              </a:ext>
            </a:extLst>
          </p:cNvPr>
          <p:cNvSpPr txBox="1"/>
          <p:nvPr/>
        </p:nvSpPr>
        <p:spPr>
          <a:xfrm>
            <a:off x="7743785" y="3985908"/>
            <a:ext cx="455253" cy="249299"/>
          </a:xfrm>
          <a:prstGeom prst="rect">
            <a:avLst/>
          </a:prstGeom>
          <a:noFill/>
        </p:spPr>
        <p:txBody>
          <a:bodyPr wrap="none" lIns="0" tIns="0" rIns="0" bIns="0" rtlCol="0">
            <a:spAutoFit/>
          </a:bodyPr>
          <a:lstStyle/>
          <a:p>
            <a:pPr algn="ctr">
              <a:lnSpc>
                <a:spcPct val="80000"/>
              </a:lnSpc>
            </a:pPr>
            <a:r>
              <a:rPr lang="en-US" sz="1000" dirty="0">
                <a:solidFill>
                  <a:srgbClr val="505050"/>
                </a:solidFill>
                <a:latin typeface="Calibri" panose="020F0502020204030204" pitchFamily="34" charset="0"/>
                <a:ea typeface="Aileron" charset="0"/>
                <a:cs typeface="Calibri" panose="020F0502020204030204" pitchFamily="34" charset="0"/>
              </a:rPr>
              <a:t>active</a:t>
            </a:r>
            <a:br>
              <a:rPr lang="en-US" sz="1000" dirty="0">
                <a:solidFill>
                  <a:srgbClr val="505050"/>
                </a:solidFill>
                <a:latin typeface="Calibri" panose="020F0502020204030204" pitchFamily="34" charset="0"/>
                <a:ea typeface="Aileron" charset="0"/>
                <a:cs typeface="Calibri" panose="020F0502020204030204" pitchFamily="34" charset="0"/>
              </a:rPr>
            </a:br>
            <a:r>
              <a:rPr lang="en-US" sz="1000" dirty="0">
                <a:solidFill>
                  <a:srgbClr val="505050"/>
                </a:solidFill>
                <a:latin typeface="Calibri" panose="020F0502020204030204" pitchFamily="34" charset="0"/>
                <a:ea typeface="Aileron" charset="0"/>
                <a:cs typeface="Calibri" panose="020F0502020204030204" pitchFamily="34" charset="0"/>
              </a:rPr>
              <a:t>recovery</a:t>
            </a:r>
          </a:p>
        </p:txBody>
      </p:sp>
      <p:cxnSp>
        <p:nvCxnSpPr>
          <p:cNvPr id="51" name="Straight Arrow Connector 50">
            <a:extLst>
              <a:ext uri="{FF2B5EF4-FFF2-40B4-BE49-F238E27FC236}">
                <a16:creationId xmlns:a16="http://schemas.microsoft.com/office/drawing/2014/main" id="{4F782D16-826C-F742-A21B-A60132CF2D42}"/>
              </a:ext>
            </a:extLst>
          </p:cNvPr>
          <p:cNvCxnSpPr>
            <a:cxnSpLocks/>
          </p:cNvCxnSpPr>
          <p:nvPr/>
        </p:nvCxnSpPr>
        <p:spPr>
          <a:xfrm flipH="1">
            <a:off x="7726503" y="3893793"/>
            <a:ext cx="489816" cy="0"/>
          </a:xfrm>
          <a:prstGeom prst="straightConnector1">
            <a:avLst/>
          </a:prstGeom>
          <a:ln w="25400">
            <a:solidFill>
              <a:srgbClr val="505050"/>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33B67CCD-2E76-6248-A720-C9190681E031}"/>
              </a:ext>
            </a:extLst>
          </p:cNvPr>
          <p:cNvSpPr/>
          <p:nvPr/>
        </p:nvSpPr>
        <p:spPr>
          <a:xfrm>
            <a:off x="8314742" y="3259573"/>
            <a:ext cx="3003550" cy="1596307"/>
          </a:xfrm>
          <a:prstGeom prst="rect">
            <a:avLst/>
          </a:prstGeom>
          <a:solidFill>
            <a:schemeClr val="bg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908BC14A-59C5-534D-BBAD-340258D5149F}"/>
              </a:ext>
            </a:extLst>
          </p:cNvPr>
          <p:cNvSpPr txBox="1"/>
          <p:nvPr/>
        </p:nvSpPr>
        <p:spPr>
          <a:xfrm>
            <a:off x="8487923" y="3320560"/>
            <a:ext cx="1882951" cy="369332"/>
          </a:xfrm>
          <a:prstGeom prst="rect">
            <a:avLst/>
          </a:prstGeom>
          <a:noFill/>
        </p:spPr>
        <p:txBody>
          <a:bodyPr wrap="none" lIns="0" tIns="0" rIns="0" bIns="0" rtlCol="0">
            <a:spAutoFit/>
          </a:bodyPr>
          <a:lstStyle/>
          <a:p>
            <a:r>
              <a:rPr lang="en-US" sz="1200" b="1" dirty="0">
                <a:solidFill>
                  <a:schemeClr val="tx2"/>
                </a:solidFill>
                <a:latin typeface="Calibri" panose="020F0502020204030204" pitchFamily="34" charset="0"/>
                <a:ea typeface="Aileron" charset="0"/>
                <a:cs typeface="Calibri" panose="020F0502020204030204" pitchFamily="34" charset="0"/>
              </a:rPr>
              <a:t>Exercise 4: Arms</a:t>
            </a:r>
          </a:p>
          <a:p>
            <a:r>
              <a:rPr lang="en-US" sz="1200" b="1" i="1" dirty="0">
                <a:solidFill>
                  <a:schemeClr val="tx2"/>
                </a:solidFill>
                <a:latin typeface="Calibri" panose="020F0502020204030204" pitchFamily="34" charset="0"/>
                <a:ea typeface="Aileron" charset="0"/>
                <a:cs typeface="Calibri" panose="020F0502020204030204" pitchFamily="34" charset="0"/>
              </a:rPr>
              <a:t>(FEET MOVING AT ALL TIMES)</a:t>
            </a:r>
            <a:endParaRPr lang="en-US" sz="1200" b="1" dirty="0">
              <a:solidFill>
                <a:schemeClr val="tx2"/>
              </a:solidFill>
              <a:latin typeface="Calibri" panose="020F0502020204030204" pitchFamily="34" charset="0"/>
              <a:ea typeface="Aileron" charset="0"/>
              <a:cs typeface="Calibri" panose="020F0502020204030204" pitchFamily="34" charset="0"/>
            </a:endParaRPr>
          </a:p>
        </p:txBody>
      </p:sp>
      <p:sp>
        <p:nvSpPr>
          <p:cNvPr id="57" name="TextBox 56">
            <a:extLst>
              <a:ext uri="{FF2B5EF4-FFF2-40B4-BE49-F238E27FC236}">
                <a16:creationId xmlns:a16="http://schemas.microsoft.com/office/drawing/2014/main" id="{3368CC38-8CAE-B64F-9F18-C25CB5D21D2D}"/>
              </a:ext>
            </a:extLst>
          </p:cNvPr>
          <p:cNvSpPr txBox="1"/>
          <p:nvPr/>
        </p:nvSpPr>
        <p:spPr>
          <a:xfrm>
            <a:off x="8490966" y="3708481"/>
            <a:ext cx="1684757" cy="1026050"/>
          </a:xfrm>
          <a:prstGeom prst="rect">
            <a:avLst/>
          </a:prstGeom>
          <a:noFill/>
        </p:spPr>
        <p:txBody>
          <a:bodyPr wrap="none" lIns="0" tIns="0" rIns="0" bIns="0" rtlCol="0">
            <a:spAutoFit/>
          </a:bodyPr>
          <a:lstStyle/>
          <a:p>
            <a:pPr>
              <a:lnSpc>
                <a:spcPct val="80000"/>
              </a:lnSpc>
            </a:pPr>
            <a:r>
              <a:rPr lang="en-US" sz="1400" b="1" dirty="0">
                <a:solidFill>
                  <a:srgbClr val="505050"/>
                </a:solidFill>
                <a:latin typeface="Calibri" panose="020F0502020204030204" pitchFamily="34" charset="0"/>
                <a:ea typeface="Aileron" charset="0"/>
                <a:cs typeface="Calibri" panose="020F0502020204030204" pitchFamily="34" charset="0"/>
              </a:rPr>
              <a:t>Breast stroke swim</a:t>
            </a:r>
            <a:br>
              <a:rPr lang="en-US" sz="1400" b="1" dirty="0">
                <a:solidFill>
                  <a:srgbClr val="505050"/>
                </a:solidFill>
                <a:latin typeface="Calibri" panose="020F0502020204030204" pitchFamily="34" charset="0"/>
                <a:ea typeface="Aileron" charset="0"/>
                <a:cs typeface="Calibri" panose="020F0502020204030204" pitchFamily="34" charset="0"/>
              </a:rPr>
            </a:br>
            <a:r>
              <a:rPr lang="en-US" sz="1400" b="1" dirty="0">
                <a:solidFill>
                  <a:srgbClr val="505050"/>
                </a:solidFill>
                <a:latin typeface="Calibri" panose="020F0502020204030204" pitchFamily="34" charset="0"/>
                <a:ea typeface="Aileron" charset="0"/>
                <a:cs typeface="Calibri" panose="020F0502020204030204" pitchFamily="34" charset="0"/>
              </a:rPr>
              <a:t>with marching</a:t>
            </a:r>
            <a:br>
              <a:rPr lang="en-US" sz="1400" b="1" dirty="0">
                <a:solidFill>
                  <a:srgbClr val="505050"/>
                </a:solidFill>
                <a:latin typeface="Calibri" panose="020F0502020204030204" pitchFamily="34" charset="0"/>
                <a:ea typeface="Aileron" charset="0"/>
                <a:cs typeface="Calibri" panose="020F0502020204030204" pitchFamily="34" charset="0"/>
              </a:rPr>
            </a:br>
            <a:r>
              <a:rPr lang="en-US" sz="1400" b="1" dirty="0">
                <a:solidFill>
                  <a:srgbClr val="505050"/>
                </a:solidFill>
                <a:latin typeface="Calibri" panose="020F0502020204030204" pitchFamily="34" charset="0"/>
                <a:ea typeface="Aileron" charset="0"/>
                <a:cs typeface="Calibri" panose="020F0502020204030204" pitchFamily="34" charset="0"/>
              </a:rPr>
              <a:t>&amp;</a:t>
            </a:r>
            <a:br>
              <a:rPr lang="en-US" sz="1400" b="1" dirty="0">
                <a:solidFill>
                  <a:srgbClr val="505050"/>
                </a:solidFill>
                <a:latin typeface="Calibri" panose="020F0502020204030204" pitchFamily="34" charset="0"/>
                <a:ea typeface="Aileron" charset="0"/>
                <a:cs typeface="Calibri" panose="020F0502020204030204" pitchFamily="34" charset="0"/>
              </a:rPr>
            </a:br>
            <a:r>
              <a:rPr lang="en-US" sz="1400" b="1" dirty="0">
                <a:solidFill>
                  <a:srgbClr val="505050"/>
                </a:solidFill>
                <a:latin typeface="Calibri" panose="020F0502020204030204" pitchFamily="34" charset="0"/>
                <a:ea typeface="Aileron" charset="0"/>
                <a:cs typeface="Calibri" panose="020F0502020204030204" pitchFamily="34" charset="0"/>
              </a:rPr>
              <a:t>Single arm</a:t>
            </a:r>
            <a:br>
              <a:rPr lang="en-US" sz="1400" b="1" dirty="0">
                <a:solidFill>
                  <a:srgbClr val="505050"/>
                </a:solidFill>
                <a:latin typeface="Calibri" panose="020F0502020204030204" pitchFamily="34" charset="0"/>
                <a:ea typeface="Aileron" charset="0"/>
                <a:cs typeface="Calibri" panose="020F0502020204030204" pitchFamily="34" charset="0"/>
              </a:rPr>
            </a:br>
            <a:r>
              <a:rPr lang="en-US" sz="1400" b="1" dirty="0">
                <a:solidFill>
                  <a:srgbClr val="505050"/>
                </a:solidFill>
                <a:latin typeface="Calibri" panose="020F0502020204030204" pitchFamily="34" charset="0"/>
                <a:ea typeface="Aileron" charset="0"/>
                <a:cs typeface="Calibri" panose="020F0502020204030204" pitchFamily="34" charset="0"/>
              </a:rPr>
              <a:t>punch overhead</a:t>
            </a:r>
            <a:endParaRPr lang="en-US" sz="1600" b="1" dirty="0">
              <a:solidFill>
                <a:srgbClr val="505050"/>
              </a:solidFill>
              <a:latin typeface="Calibri" panose="020F0502020204030204" pitchFamily="34" charset="0"/>
              <a:ea typeface="Aileron" charset="0"/>
              <a:cs typeface="Calibri" panose="020F0502020204030204" pitchFamily="34" charset="0"/>
            </a:endParaRPr>
          </a:p>
          <a:p>
            <a:pPr>
              <a:lnSpc>
                <a:spcPct val="80000"/>
              </a:lnSpc>
              <a:spcBef>
                <a:spcPts val="100"/>
              </a:spcBef>
            </a:pPr>
            <a:r>
              <a:rPr lang="en-US" sz="1200" i="1" dirty="0">
                <a:solidFill>
                  <a:srgbClr val="505050"/>
                </a:solidFill>
                <a:latin typeface="Calibri" panose="020F0502020204030204" pitchFamily="34" charset="0"/>
                <a:ea typeface="Aileron" charset="0"/>
                <a:cs typeface="Calibri" panose="020F0502020204030204" pitchFamily="34" charset="0"/>
              </a:rPr>
              <a:t>(Progress 0.5-2 kg weights)</a:t>
            </a:r>
            <a:endParaRPr lang="en-US" sz="1200" b="1" dirty="0">
              <a:solidFill>
                <a:srgbClr val="505050"/>
              </a:solidFill>
              <a:latin typeface="Calibri" panose="020F0502020204030204" pitchFamily="34" charset="0"/>
              <a:ea typeface="Aileron" charset="0"/>
              <a:cs typeface="Calibri" panose="020F0502020204030204" pitchFamily="34" charset="0"/>
            </a:endParaRPr>
          </a:p>
        </p:txBody>
      </p:sp>
      <p:pic>
        <p:nvPicPr>
          <p:cNvPr id="58" name="Picture 2">
            <a:extLst>
              <a:ext uri="{FF2B5EF4-FFF2-40B4-BE49-F238E27FC236}">
                <a16:creationId xmlns:a16="http://schemas.microsoft.com/office/drawing/2014/main" id="{BC44495F-9914-F942-BD13-9E6BB90A88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571" t="50438" r="37209" b="23829"/>
          <a:stretch/>
        </p:blipFill>
        <p:spPr bwMode="auto">
          <a:xfrm>
            <a:off x="6511640" y="3343566"/>
            <a:ext cx="1006764" cy="1256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TextBox 58">
            <a:extLst>
              <a:ext uri="{FF2B5EF4-FFF2-40B4-BE49-F238E27FC236}">
                <a16:creationId xmlns:a16="http://schemas.microsoft.com/office/drawing/2014/main" id="{6E0379A0-F611-0A40-AB1F-CCA92CF5CF6B}"/>
              </a:ext>
            </a:extLst>
          </p:cNvPr>
          <p:cNvSpPr txBox="1"/>
          <p:nvPr/>
        </p:nvSpPr>
        <p:spPr>
          <a:xfrm>
            <a:off x="7737379" y="3681108"/>
            <a:ext cx="468077" cy="153888"/>
          </a:xfrm>
          <a:prstGeom prst="rect">
            <a:avLst/>
          </a:prstGeom>
          <a:noFill/>
        </p:spPr>
        <p:txBody>
          <a:bodyPr wrap="none" lIns="0" tIns="0" rIns="0" bIns="0" rtlCol="0">
            <a:spAutoFit/>
          </a:bodyPr>
          <a:lstStyle/>
          <a:p>
            <a:r>
              <a:rPr lang="en-US" sz="1000" dirty="0">
                <a:solidFill>
                  <a:srgbClr val="505050"/>
                </a:solidFill>
                <a:latin typeface="Calibri" panose="020F0502020204030204" pitchFamily="34" charset="0"/>
                <a:ea typeface="Aileron" charset="0"/>
                <a:cs typeface="Calibri" panose="020F0502020204030204" pitchFamily="34" charset="0"/>
              </a:rPr>
              <a:t>1 minute</a:t>
            </a:r>
          </a:p>
        </p:txBody>
      </p:sp>
      <p:pic>
        <p:nvPicPr>
          <p:cNvPr id="60" name="Picture 2">
            <a:extLst>
              <a:ext uri="{FF2B5EF4-FFF2-40B4-BE49-F238E27FC236}">
                <a16:creationId xmlns:a16="http://schemas.microsoft.com/office/drawing/2014/main" id="{B60D2D93-B178-7B40-8E5B-34A777D6B9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106" t="50438" r="4455" b="23829"/>
          <a:stretch/>
        </p:blipFill>
        <p:spPr bwMode="auto">
          <a:xfrm>
            <a:off x="10391442" y="3343566"/>
            <a:ext cx="812266" cy="1256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TextBox 60">
            <a:extLst>
              <a:ext uri="{FF2B5EF4-FFF2-40B4-BE49-F238E27FC236}">
                <a16:creationId xmlns:a16="http://schemas.microsoft.com/office/drawing/2014/main" id="{D7F5E74A-0E35-FF4D-9339-1068DCCE7601}"/>
              </a:ext>
            </a:extLst>
          </p:cNvPr>
          <p:cNvSpPr txBox="1"/>
          <p:nvPr/>
        </p:nvSpPr>
        <p:spPr>
          <a:xfrm>
            <a:off x="586381" y="1086180"/>
            <a:ext cx="246862" cy="3693319"/>
          </a:xfrm>
          <a:prstGeom prst="rect">
            <a:avLst/>
          </a:prstGeom>
          <a:noFill/>
        </p:spPr>
        <p:txBody>
          <a:bodyPr wrap="none" lIns="0" tIns="0" rIns="0" bIns="0" rtlCol="0">
            <a:spAutoFit/>
          </a:bodyPr>
          <a:lstStyle/>
          <a:p>
            <a:pPr algn="ctr"/>
            <a:r>
              <a:rPr lang="en-US" sz="3000" dirty="0">
                <a:solidFill>
                  <a:srgbClr val="505050"/>
                </a:solidFill>
                <a:latin typeface="Calibri" panose="020F0502020204030204" pitchFamily="34" charset="0"/>
                <a:ea typeface="Aileron" charset="0"/>
                <a:cs typeface="Calibri" panose="020F0502020204030204" pitchFamily="34" charset="0"/>
              </a:rPr>
              <a:t>C</a:t>
            </a:r>
          </a:p>
          <a:p>
            <a:pPr algn="ctr"/>
            <a:r>
              <a:rPr lang="en-US" sz="3000" dirty="0">
                <a:solidFill>
                  <a:srgbClr val="505050"/>
                </a:solidFill>
                <a:latin typeface="Calibri" panose="020F0502020204030204" pitchFamily="34" charset="0"/>
                <a:ea typeface="Aileron" charset="0"/>
                <a:cs typeface="Calibri" panose="020F0502020204030204" pitchFamily="34" charset="0"/>
              </a:rPr>
              <a:t>I</a:t>
            </a:r>
          </a:p>
          <a:p>
            <a:pPr algn="ctr"/>
            <a:r>
              <a:rPr lang="en-US" sz="3000" dirty="0">
                <a:solidFill>
                  <a:srgbClr val="505050"/>
                </a:solidFill>
                <a:latin typeface="Calibri" panose="020F0502020204030204" pitchFamily="34" charset="0"/>
                <a:ea typeface="Aileron" charset="0"/>
                <a:cs typeface="Calibri" panose="020F0502020204030204" pitchFamily="34" charset="0"/>
              </a:rPr>
              <a:t>R</a:t>
            </a:r>
          </a:p>
          <a:p>
            <a:pPr algn="ctr"/>
            <a:r>
              <a:rPr lang="en-US" sz="3000" dirty="0">
                <a:solidFill>
                  <a:srgbClr val="505050"/>
                </a:solidFill>
                <a:latin typeface="Calibri" panose="020F0502020204030204" pitchFamily="34" charset="0"/>
                <a:ea typeface="Aileron" charset="0"/>
                <a:cs typeface="Calibri" panose="020F0502020204030204" pitchFamily="34" charset="0"/>
              </a:rPr>
              <a:t>C</a:t>
            </a:r>
          </a:p>
          <a:p>
            <a:pPr algn="ctr"/>
            <a:r>
              <a:rPr lang="en-US" sz="3000" dirty="0">
                <a:solidFill>
                  <a:srgbClr val="505050"/>
                </a:solidFill>
                <a:latin typeface="Calibri" panose="020F0502020204030204" pitchFamily="34" charset="0"/>
                <a:ea typeface="Aileron" charset="0"/>
                <a:cs typeface="Calibri" panose="020F0502020204030204" pitchFamily="34" charset="0"/>
              </a:rPr>
              <a:t>U</a:t>
            </a:r>
          </a:p>
          <a:p>
            <a:pPr algn="ctr"/>
            <a:r>
              <a:rPr lang="en-US" sz="3000" dirty="0">
                <a:solidFill>
                  <a:srgbClr val="505050"/>
                </a:solidFill>
                <a:latin typeface="Calibri" panose="020F0502020204030204" pitchFamily="34" charset="0"/>
                <a:ea typeface="Aileron" charset="0"/>
                <a:cs typeface="Calibri" panose="020F0502020204030204" pitchFamily="34" charset="0"/>
              </a:rPr>
              <a:t>I</a:t>
            </a:r>
          </a:p>
          <a:p>
            <a:pPr algn="ctr"/>
            <a:r>
              <a:rPr lang="en-US" sz="3000" dirty="0">
                <a:solidFill>
                  <a:srgbClr val="505050"/>
                </a:solidFill>
                <a:latin typeface="Calibri" panose="020F0502020204030204" pitchFamily="34" charset="0"/>
                <a:ea typeface="Aileron" charset="0"/>
                <a:cs typeface="Calibri" panose="020F0502020204030204" pitchFamily="34" charset="0"/>
              </a:rPr>
              <a:t>T</a:t>
            </a:r>
          </a:p>
          <a:p>
            <a:pPr algn="ctr"/>
            <a:r>
              <a:rPr lang="en-US" sz="3000" dirty="0">
                <a:solidFill>
                  <a:srgbClr val="505050"/>
                </a:solidFill>
                <a:latin typeface="Calibri" panose="020F0502020204030204" pitchFamily="34" charset="0"/>
                <a:ea typeface="Aileron" charset="0"/>
                <a:cs typeface="Calibri" panose="020F0502020204030204" pitchFamily="34" charset="0"/>
              </a:rPr>
              <a:t>S</a:t>
            </a:r>
          </a:p>
        </p:txBody>
      </p:sp>
      <p:sp>
        <p:nvSpPr>
          <p:cNvPr id="62" name="TextBox 61">
            <a:extLst>
              <a:ext uri="{FF2B5EF4-FFF2-40B4-BE49-F238E27FC236}">
                <a16:creationId xmlns:a16="http://schemas.microsoft.com/office/drawing/2014/main" id="{9C8C0A94-EFDB-E343-A55B-8EC0D1FFBE53}"/>
              </a:ext>
            </a:extLst>
          </p:cNvPr>
          <p:cNvSpPr txBox="1"/>
          <p:nvPr/>
        </p:nvSpPr>
        <p:spPr>
          <a:xfrm>
            <a:off x="11392926" y="1086180"/>
            <a:ext cx="246862" cy="3693319"/>
          </a:xfrm>
          <a:prstGeom prst="rect">
            <a:avLst/>
          </a:prstGeom>
          <a:noFill/>
        </p:spPr>
        <p:txBody>
          <a:bodyPr wrap="none" lIns="0" tIns="0" rIns="0" bIns="0" rtlCol="0">
            <a:spAutoFit/>
          </a:bodyPr>
          <a:lstStyle/>
          <a:p>
            <a:pPr algn="ctr"/>
            <a:r>
              <a:rPr lang="en-US" sz="3000" dirty="0">
                <a:solidFill>
                  <a:srgbClr val="505050"/>
                </a:solidFill>
                <a:latin typeface="Calibri" panose="020F0502020204030204" pitchFamily="34" charset="0"/>
                <a:ea typeface="Aileron" charset="0"/>
                <a:cs typeface="Calibri" panose="020F0502020204030204" pitchFamily="34" charset="0"/>
              </a:rPr>
              <a:t>C</a:t>
            </a:r>
          </a:p>
          <a:p>
            <a:pPr algn="ctr"/>
            <a:r>
              <a:rPr lang="en-US" sz="3000" dirty="0">
                <a:solidFill>
                  <a:srgbClr val="505050"/>
                </a:solidFill>
                <a:latin typeface="Calibri" panose="020F0502020204030204" pitchFamily="34" charset="0"/>
                <a:ea typeface="Aileron" charset="0"/>
                <a:cs typeface="Calibri" panose="020F0502020204030204" pitchFamily="34" charset="0"/>
              </a:rPr>
              <a:t>I</a:t>
            </a:r>
          </a:p>
          <a:p>
            <a:pPr algn="ctr"/>
            <a:r>
              <a:rPr lang="en-US" sz="3000" dirty="0">
                <a:solidFill>
                  <a:srgbClr val="505050"/>
                </a:solidFill>
                <a:latin typeface="Calibri" panose="020F0502020204030204" pitchFamily="34" charset="0"/>
                <a:ea typeface="Aileron" charset="0"/>
                <a:cs typeface="Calibri" panose="020F0502020204030204" pitchFamily="34" charset="0"/>
              </a:rPr>
              <a:t>R</a:t>
            </a:r>
          </a:p>
          <a:p>
            <a:pPr algn="ctr"/>
            <a:r>
              <a:rPr lang="en-US" sz="3000" dirty="0">
                <a:solidFill>
                  <a:srgbClr val="505050"/>
                </a:solidFill>
                <a:latin typeface="Calibri" panose="020F0502020204030204" pitchFamily="34" charset="0"/>
                <a:ea typeface="Aileron" charset="0"/>
                <a:cs typeface="Calibri" panose="020F0502020204030204" pitchFamily="34" charset="0"/>
              </a:rPr>
              <a:t>C</a:t>
            </a:r>
          </a:p>
          <a:p>
            <a:pPr algn="ctr"/>
            <a:r>
              <a:rPr lang="en-US" sz="3000" dirty="0">
                <a:solidFill>
                  <a:srgbClr val="505050"/>
                </a:solidFill>
                <a:latin typeface="Calibri" panose="020F0502020204030204" pitchFamily="34" charset="0"/>
                <a:ea typeface="Aileron" charset="0"/>
                <a:cs typeface="Calibri" panose="020F0502020204030204" pitchFamily="34" charset="0"/>
              </a:rPr>
              <a:t>U</a:t>
            </a:r>
          </a:p>
          <a:p>
            <a:pPr algn="ctr"/>
            <a:r>
              <a:rPr lang="en-US" sz="3000" dirty="0">
                <a:solidFill>
                  <a:srgbClr val="505050"/>
                </a:solidFill>
                <a:latin typeface="Calibri" panose="020F0502020204030204" pitchFamily="34" charset="0"/>
                <a:ea typeface="Aileron" charset="0"/>
                <a:cs typeface="Calibri" panose="020F0502020204030204" pitchFamily="34" charset="0"/>
              </a:rPr>
              <a:t>I</a:t>
            </a:r>
          </a:p>
          <a:p>
            <a:pPr algn="ctr"/>
            <a:r>
              <a:rPr lang="en-US" sz="3000" dirty="0">
                <a:solidFill>
                  <a:srgbClr val="505050"/>
                </a:solidFill>
                <a:latin typeface="Calibri" panose="020F0502020204030204" pitchFamily="34" charset="0"/>
                <a:ea typeface="Aileron" charset="0"/>
                <a:cs typeface="Calibri" panose="020F0502020204030204" pitchFamily="34" charset="0"/>
              </a:rPr>
              <a:t>T</a:t>
            </a:r>
          </a:p>
          <a:p>
            <a:pPr algn="ctr"/>
            <a:r>
              <a:rPr lang="en-US" sz="3000" dirty="0">
                <a:solidFill>
                  <a:srgbClr val="505050"/>
                </a:solidFill>
                <a:latin typeface="Calibri" panose="020F0502020204030204" pitchFamily="34" charset="0"/>
                <a:ea typeface="Aileron" charset="0"/>
                <a:cs typeface="Calibri" panose="020F0502020204030204" pitchFamily="34" charset="0"/>
              </a:rPr>
              <a:t>S</a:t>
            </a:r>
          </a:p>
        </p:txBody>
      </p:sp>
      <p:sp>
        <p:nvSpPr>
          <p:cNvPr id="18" name="TextBox 17">
            <a:extLst>
              <a:ext uri="{FF2B5EF4-FFF2-40B4-BE49-F238E27FC236}">
                <a16:creationId xmlns:a16="http://schemas.microsoft.com/office/drawing/2014/main" id="{A95F5E0C-00E5-B640-83F6-DD6C72AC9905}"/>
              </a:ext>
            </a:extLst>
          </p:cNvPr>
          <p:cNvSpPr txBox="1"/>
          <p:nvPr/>
        </p:nvSpPr>
        <p:spPr>
          <a:xfrm>
            <a:off x="4763126" y="1016671"/>
            <a:ext cx="1885003" cy="430887"/>
          </a:xfrm>
          <a:prstGeom prst="rect">
            <a:avLst/>
          </a:prstGeom>
          <a:noFill/>
        </p:spPr>
        <p:txBody>
          <a:bodyPr wrap="none" lIns="0" tIns="0" rIns="0" bIns="0" rtlCol="0">
            <a:spAutoFit/>
          </a:bodyPr>
          <a:lstStyle/>
          <a:p>
            <a:r>
              <a:rPr lang="en-US" sz="1600" b="1" dirty="0">
                <a:solidFill>
                  <a:schemeClr val="tx2"/>
                </a:solidFill>
                <a:latin typeface="Calibri" panose="020F0502020204030204" pitchFamily="34" charset="0"/>
                <a:ea typeface="Aileron" charset="0"/>
                <a:cs typeface="Calibri" panose="020F0502020204030204" pitchFamily="34" charset="0"/>
              </a:rPr>
              <a:t>Exercise 2: Arms</a:t>
            </a:r>
            <a:endParaRPr lang="en-US" sz="1200" b="1" dirty="0">
              <a:solidFill>
                <a:schemeClr val="tx2"/>
              </a:solidFill>
              <a:latin typeface="Calibri" panose="020F0502020204030204" pitchFamily="34" charset="0"/>
              <a:ea typeface="Aileron" charset="0"/>
              <a:cs typeface="Calibri" panose="020F0502020204030204" pitchFamily="34" charset="0"/>
            </a:endParaRPr>
          </a:p>
          <a:p>
            <a:r>
              <a:rPr lang="en-US" sz="1200" b="1" i="1" dirty="0">
                <a:solidFill>
                  <a:schemeClr val="tx2"/>
                </a:solidFill>
                <a:latin typeface="Calibri" panose="020F0502020204030204" pitchFamily="34" charset="0"/>
                <a:ea typeface="Aileron" charset="0"/>
                <a:cs typeface="Calibri" panose="020F0502020204030204" pitchFamily="34" charset="0"/>
              </a:rPr>
              <a:t>(FEET MOVING AT ALL TIMES)</a:t>
            </a:r>
          </a:p>
        </p:txBody>
      </p:sp>
    </p:spTree>
  </p:cSld>
  <p:clrMapOvr>
    <a:masterClrMapping/>
  </p:clrMapOvr>
  <p:transition>
    <p:fade/>
  </p:transition>
</p:sld>
</file>

<file path=ppt/theme/theme1.xml><?xml version="1.0" encoding="utf-8"?>
<a:theme xmlns:a="http://schemas.openxmlformats.org/drawingml/2006/main" name="Thème Office">
  <a:themeElements>
    <a:clrScheme name="Custom 64">
      <a:dk1>
        <a:srgbClr val="000000"/>
      </a:dk1>
      <a:lt1>
        <a:srgbClr val="FFFFFF"/>
      </a:lt1>
      <a:dk2>
        <a:srgbClr val="5D8298"/>
      </a:dk2>
      <a:lt2>
        <a:srgbClr val="EEECE1"/>
      </a:lt2>
      <a:accent1>
        <a:srgbClr val="00A582"/>
      </a:accent1>
      <a:accent2>
        <a:srgbClr val="C0504D"/>
      </a:accent2>
      <a:accent3>
        <a:srgbClr val="CCEDE6"/>
      </a:accent3>
      <a:accent4>
        <a:srgbClr val="FAF0AC"/>
      </a:accent4>
      <a:accent5>
        <a:srgbClr val="ECE6ED"/>
      </a:accent5>
      <a:accent6>
        <a:srgbClr val="8B878B"/>
      </a:accent6>
      <a:hlink>
        <a:srgbClr val="00A582"/>
      </a:hlink>
      <a:folHlink>
        <a:srgbClr val="00A58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3519</TotalTime>
  <Words>2611</Words>
  <Application>Microsoft Office PowerPoint</Application>
  <PresentationFormat>Widescreen</PresentationFormat>
  <Paragraphs>271</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Aileron</vt:lpstr>
      <vt:lpstr>Arial</vt:lpstr>
      <vt:lpstr>Calibri</vt:lpstr>
      <vt:lpstr>Lucida Grande</vt:lpstr>
      <vt:lpstr>PT Sans Narrow</vt:lpstr>
      <vt:lpstr>Thème Office</vt:lpstr>
      <vt:lpstr>PowerPoint Presentation</vt:lpstr>
      <vt:lpstr>How Covid-19 has impacted  prostate cancer care   Management of side effects  Janet Forgenie, RN Uro-Oncology Clinical Nurse Specialist University College London Hospital, UK  DECEMBER 2020</vt:lpstr>
      <vt:lpstr>Disclaimer and disclosures </vt:lpstr>
      <vt:lpstr>University college London hospital (UCLH)</vt:lpstr>
      <vt:lpstr>The challenge</vt:lpstr>
      <vt:lpstr>University college London hospital – response</vt:lpstr>
      <vt:lpstr>Management of side effects</vt:lpstr>
      <vt:lpstr>Exercise and its benefits</vt:lpstr>
      <vt:lpstr>Patient exercise circuit &amp; home programme </vt:lpstr>
      <vt:lpstr>Management of side effects</vt:lpstr>
      <vt:lpstr>Take-home message</vt:lpstr>
      <vt:lpstr>REACH GU NURSES CONNECT VIA  TWITTER, LINKEDIN, VIMEO &amp; EMAIL OR VISIT THE GROUP’S WEBSITE https://gunursesconnect.info/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Tracey Gashi</cp:lastModifiedBy>
  <cp:revision>346</cp:revision>
  <cp:lastPrinted>2017-02-15T09:54:46Z</cp:lastPrinted>
  <dcterms:created xsi:type="dcterms:W3CDTF">2016-10-14T09:38:18Z</dcterms:created>
  <dcterms:modified xsi:type="dcterms:W3CDTF">2020-12-16T21:38:18Z</dcterms:modified>
</cp:coreProperties>
</file>