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58" r:id="rId2"/>
    <p:sldMasterId id="2147483813" r:id="rId3"/>
  </p:sldMasterIdLst>
  <p:notesMasterIdLst>
    <p:notesMasterId r:id="rId87"/>
  </p:notesMasterIdLst>
  <p:handoutMasterIdLst>
    <p:handoutMasterId r:id="rId88"/>
  </p:handoutMasterIdLst>
  <p:sldIdLst>
    <p:sldId id="1331" r:id="rId4"/>
    <p:sldId id="2530" r:id="rId5"/>
    <p:sldId id="2532" r:id="rId6"/>
    <p:sldId id="2527" r:id="rId7"/>
    <p:sldId id="12266" r:id="rId8"/>
    <p:sldId id="2534" r:id="rId9"/>
    <p:sldId id="662" r:id="rId10"/>
    <p:sldId id="1747256513" r:id="rId11"/>
    <p:sldId id="1747256514" r:id="rId12"/>
    <p:sldId id="1747256515" r:id="rId13"/>
    <p:sldId id="1747256516" r:id="rId14"/>
    <p:sldId id="1747256517" r:id="rId15"/>
    <p:sldId id="1747256518" r:id="rId16"/>
    <p:sldId id="1747256519" r:id="rId17"/>
    <p:sldId id="1747256520" r:id="rId18"/>
    <p:sldId id="1747256521" r:id="rId19"/>
    <p:sldId id="1747256522" r:id="rId20"/>
    <p:sldId id="1747256524" r:id="rId21"/>
    <p:sldId id="1747256525" r:id="rId22"/>
    <p:sldId id="1747256526" r:id="rId23"/>
    <p:sldId id="1747256527" r:id="rId24"/>
    <p:sldId id="1747256528" r:id="rId25"/>
    <p:sldId id="1747256529" r:id="rId26"/>
    <p:sldId id="1747256530" r:id="rId27"/>
    <p:sldId id="1747256531" r:id="rId28"/>
    <p:sldId id="1747256532" r:id="rId29"/>
    <p:sldId id="1747256533" r:id="rId30"/>
    <p:sldId id="1747256534" r:id="rId31"/>
    <p:sldId id="1747256535" r:id="rId32"/>
    <p:sldId id="1747256536" r:id="rId33"/>
    <p:sldId id="1747256537" r:id="rId34"/>
    <p:sldId id="1747256538" r:id="rId35"/>
    <p:sldId id="1747256539" r:id="rId36"/>
    <p:sldId id="1747256540" r:id="rId37"/>
    <p:sldId id="1747256541" r:id="rId38"/>
    <p:sldId id="1747256542" r:id="rId39"/>
    <p:sldId id="12325" r:id="rId40"/>
    <p:sldId id="1747256512" r:id="rId41"/>
    <p:sldId id="293" r:id="rId42"/>
    <p:sldId id="294" r:id="rId43"/>
    <p:sldId id="350" r:id="rId44"/>
    <p:sldId id="364" r:id="rId45"/>
    <p:sldId id="257" r:id="rId46"/>
    <p:sldId id="354" r:id="rId47"/>
    <p:sldId id="356" r:id="rId48"/>
    <p:sldId id="355" r:id="rId49"/>
    <p:sldId id="357" r:id="rId50"/>
    <p:sldId id="12336" r:id="rId51"/>
    <p:sldId id="359" r:id="rId52"/>
    <p:sldId id="366" r:id="rId53"/>
    <p:sldId id="361" r:id="rId54"/>
    <p:sldId id="258" r:id="rId55"/>
    <p:sldId id="259" r:id="rId56"/>
    <p:sldId id="298" r:id="rId57"/>
    <p:sldId id="321" r:id="rId58"/>
    <p:sldId id="260" r:id="rId59"/>
    <p:sldId id="261" r:id="rId60"/>
    <p:sldId id="326" r:id="rId61"/>
    <p:sldId id="1747256552" r:id="rId62"/>
    <p:sldId id="1747256553" r:id="rId63"/>
    <p:sldId id="287" r:id="rId64"/>
    <p:sldId id="1747256506" r:id="rId65"/>
    <p:sldId id="1747256556" r:id="rId66"/>
    <p:sldId id="1747256557" r:id="rId67"/>
    <p:sldId id="1747256558" r:id="rId68"/>
    <p:sldId id="1747256559" r:id="rId69"/>
    <p:sldId id="1747256508" r:id="rId70"/>
    <p:sldId id="289" r:id="rId71"/>
    <p:sldId id="1747256562" r:id="rId72"/>
    <p:sldId id="1747256497" r:id="rId73"/>
    <p:sldId id="1747256498" r:id="rId74"/>
    <p:sldId id="1747256499" r:id="rId75"/>
    <p:sldId id="291" r:id="rId76"/>
    <p:sldId id="1747256543" r:id="rId77"/>
    <p:sldId id="1747256544" r:id="rId78"/>
    <p:sldId id="1747256545" r:id="rId79"/>
    <p:sldId id="1747256546" r:id="rId80"/>
    <p:sldId id="1747256547" r:id="rId81"/>
    <p:sldId id="1747256548" r:id="rId82"/>
    <p:sldId id="1747256549" r:id="rId83"/>
    <p:sldId id="1747256550" r:id="rId84"/>
    <p:sldId id="358" r:id="rId85"/>
    <p:sldId id="1332" r:id="rId86"/>
  </p:sldIdLst>
  <p:sldSz cx="12192000" cy="6858000"/>
  <p:notesSz cx="6819900" cy="9918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65" userDrawn="1">
          <p15:clr>
            <a:srgbClr val="A4A3A4"/>
          </p15:clr>
        </p15:guide>
        <p15:guide id="3" pos="513" userDrawn="1">
          <p15:clr>
            <a:srgbClr val="A4A3A4"/>
          </p15:clr>
        </p15:guide>
      </p15:sldGuideLst>
    </p:ext>
    <p:ext uri="{2D200454-40CA-4A62-9FC3-DE9A4176ACB9}">
      <p15:notesGuideLst xmlns:p15="http://schemas.microsoft.com/office/powerpoint/2012/main">
        <p15:guide id="1" orient="horz" pos="3124" userDrawn="1">
          <p15:clr>
            <a:srgbClr val="A4A3A4"/>
          </p15:clr>
        </p15:guide>
        <p15:guide id="2" pos="214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Kristina Bundra" initials="KB" lastIdx="3" clrIdx="1">
    <p:extLst>
      <p:ext uri="{19B8F6BF-5375-455C-9EA6-DF929625EA0E}">
        <p15:presenceInfo xmlns:p15="http://schemas.microsoft.com/office/powerpoint/2012/main" userId="S::kristina.bundra@bayer.com::97111aaf-62ae-44f0-be12-daa49b6c6c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BD0"/>
    <a:srgbClr val="E6E1EF"/>
    <a:srgbClr val="F5EAE8"/>
    <a:srgbClr val="EAD1CE"/>
    <a:srgbClr val="E7F5E9"/>
    <a:srgbClr val="2E7B8E"/>
    <a:srgbClr val="FFA402"/>
    <a:srgbClr val="03C750"/>
    <a:srgbClr val="C7573C"/>
    <a:srgbClr val="5D8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882" autoAdjust="0"/>
    <p:restoredTop sz="86275" autoAdjust="0"/>
  </p:normalViewPr>
  <p:slideViewPr>
    <p:cSldViewPr snapToObjects="1">
      <p:cViewPr varScale="1">
        <p:scale>
          <a:sx n="72" d="100"/>
          <a:sy n="72" d="100"/>
        </p:scale>
        <p:origin x="420" y="78"/>
      </p:cViewPr>
      <p:guideLst>
        <p:guide orient="horz" pos="2160"/>
        <p:guide pos="4565"/>
        <p:guide pos="5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42024"/>
    </p:cViewPr>
  </p:sorterViewPr>
  <p:notesViewPr>
    <p:cSldViewPr snapToObjects="1" showGuides="1">
      <p:cViewPr varScale="1">
        <p:scale>
          <a:sx n="84" d="100"/>
          <a:sy n="84" d="100"/>
        </p:scale>
        <p:origin x="3960" y="19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82586800542271E-2"/>
          <c:y val="2.0068478324192431E-5"/>
          <c:w val="0.87536443994396629"/>
          <c:h val="0.99997997710780795"/>
        </c:manualLayout>
      </c:layout>
      <c:pie3DChart>
        <c:varyColors val="1"/>
        <c:ser>
          <c:idx val="0"/>
          <c:order val="0"/>
          <c:tx>
            <c:strRef>
              <c:f>Sheet1!$B$1</c:f>
              <c:strCache>
                <c:ptCount val="1"/>
                <c:pt idx="0">
                  <c:v>%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B93-4F54-B665-78C31BAD7E7B}"/>
              </c:ext>
            </c:extLst>
          </c:dPt>
          <c:dPt>
            <c:idx val="1"/>
            <c:bubble3D val="0"/>
            <c:spPr>
              <a:solidFill>
                <a:schemeClr val="accent1">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B93-4F54-B665-78C31BAD7E7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B93-4F54-B665-78C31BAD7E7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B93-4F54-B665-78C31BAD7E7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B93-4F54-B665-78C31BAD7E7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B93-4F54-B665-78C31BAD7E7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5B93-4F54-B665-78C31BAD7E7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5B93-4F54-B665-78C31BAD7E7B}"/>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5B93-4F54-B665-78C31BAD7E7B}"/>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5B93-4F54-B665-78C31BAD7E7B}"/>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5B93-4F54-B665-78C31BAD7E7B}"/>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5B93-4F54-B665-78C31BAD7E7B}"/>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5B93-4F54-B665-78C31BAD7E7B}"/>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5B93-4F54-B665-78C31BAD7E7B}"/>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5B93-4F54-B665-78C31BAD7E7B}"/>
              </c:ext>
            </c:extLst>
          </c:dPt>
          <c:dPt>
            <c:idx val="15"/>
            <c:bubble3D val="0"/>
            <c:spPr>
              <a:solidFill>
                <a:schemeClr val="accent4">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F-5B93-4F54-B665-78C31BAD7E7B}"/>
              </c:ext>
            </c:extLst>
          </c:dPt>
          <c:dPt>
            <c:idx val="16"/>
            <c:bubble3D val="0"/>
            <c:spPr>
              <a:solidFill>
                <a:schemeClr val="accent5">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1-5B93-4F54-B665-78C31BAD7E7B}"/>
              </c:ext>
            </c:extLst>
          </c:dPt>
          <c:dPt>
            <c:idx val="17"/>
            <c:bubble3D val="0"/>
            <c:spPr>
              <a:solidFill>
                <a:schemeClr val="accent6">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3-5B93-4F54-B665-78C31BAD7E7B}"/>
              </c:ext>
            </c:extLst>
          </c:dPt>
          <c:dPt>
            <c:idx val="18"/>
            <c:bubble3D val="0"/>
            <c:spPr>
              <a:solidFill>
                <a:schemeClr val="accent1">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5-5B93-4F54-B665-78C31BAD7E7B}"/>
              </c:ext>
            </c:extLst>
          </c:dPt>
          <c:dLbls>
            <c:dLbl>
              <c:idx val="0"/>
              <c:layout>
                <c:manualLayout>
                  <c:x val="-0.20785621162084933"/>
                  <c:y val="9.6319004438524952E-2"/>
                </c:manualLayout>
              </c:layout>
              <c:tx>
                <c:rich>
                  <a:bodyPr/>
                  <a:lstStyle/>
                  <a:p>
                    <a:r>
                      <a:rPr lang="en-US" sz="1050" dirty="0">
                        <a:solidFill>
                          <a:schemeClr val="bg1"/>
                        </a:solidFill>
                      </a:rPr>
                      <a:t>Other</a:t>
                    </a:r>
                    <a:r>
                      <a:rPr lang="en-US" sz="1050" baseline="0" dirty="0">
                        <a:solidFill>
                          <a:schemeClr val="bg1"/>
                        </a:solidFill>
                      </a:rPr>
                      <a:t> soft tissue sarcomas </a:t>
                    </a:r>
                    <a:fld id="{AA00745D-6B58-41A4-8BEF-F3ABC61AC571}" type="VALUE">
                      <a:rPr lang="en-US" sz="1050" baseline="0" smtClean="0">
                        <a:solidFill>
                          <a:schemeClr val="bg1"/>
                        </a:solidFill>
                      </a:rPr>
                      <a:pPr/>
                      <a:t>[VALUE]</a:t>
                    </a:fld>
                    <a:r>
                      <a:rPr lang="en-US" baseline="0" dirty="0">
                        <a:solidFill>
                          <a:schemeClr val="bg1"/>
                        </a:solidFill>
                      </a:rPr>
                      <a:t> </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9499564726178901"/>
                      <c:h val="0.13757173913743329"/>
                    </c:manualLayout>
                  </c15:layout>
                  <c15:dlblFieldTable/>
                  <c15:showDataLabelsRange val="0"/>
                </c:ext>
                <c:ext xmlns:c16="http://schemas.microsoft.com/office/drawing/2014/chart" uri="{C3380CC4-5D6E-409C-BE32-E72D297353CC}">
                  <c16:uniqueId val="{00000001-5B93-4F54-B665-78C31BAD7E7B}"/>
                </c:ext>
              </c:extLst>
            </c:dLbl>
            <c:dLbl>
              <c:idx val="1"/>
              <c:tx>
                <c:rich>
                  <a:bodyPr/>
                  <a:lstStyle/>
                  <a:p>
                    <a:fld id="{A64B2B8C-5238-401B-948A-2FECC421AC8C}" type="CATEGORYNAME">
                      <a:rPr lang="en-US" sz="1050" smtClean="0">
                        <a:solidFill>
                          <a:schemeClr val="bg1"/>
                        </a:solidFill>
                      </a:rPr>
                      <a:pPr/>
                      <a:t>[CATEGORY NAME]</a:t>
                    </a:fld>
                    <a:r>
                      <a:rPr lang="en-US" sz="1050" baseline="0" dirty="0">
                        <a:solidFill>
                          <a:schemeClr val="bg1"/>
                        </a:solidFill>
                      </a:rPr>
                      <a:t> </a:t>
                    </a:r>
                    <a:fld id="{9E1ECABE-C9FE-4476-AB0C-410B5CF041AF}" type="PERCENTAGE">
                      <a:rPr lang="en-US" sz="1050" baseline="0" smtClean="0">
                        <a:solidFill>
                          <a:schemeClr val="bg1"/>
                        </a:solidFill>
                      </a:rPr>
                      <a:pPr/>
                      <a:t>[PERCENTAGE]</a:t>
                    </a:fld>
                    <a:endParaRPr lang="en-US" sz="1050" baseline="0" dirty="0">
                      <a:solidFill>
                        <a:schemeClr val="bg1"/>
                      </a:solidFill>
                    </a:endParaRP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B93-4F54-B665-78C31BAD7E7B}"/>
                </c:ext>
              </c:extLst>
            </c:dLbl>
            <c:dLbl>
              <c:idx val="2"/>
              <c:tx>
                <c:rich>
                  <a:bodyPr/>
                  <a:lstStyle/>
                  <a:p>
                    <a:r>
                      <a:rPr lang="en-US" sz="1050" baseline="0" dirty="0">
                        <a:solidFill>
                          <a:schemeClr val="bg1"/>
                        </a:solidFill>
                      </a:rPr>
                      <a:t>Thyroid </a:t>
                    </a:r>
                    <a:fld id="{86D3DD80-8250-4C74-A154-C3E71127CEBD}" type="PERCENTAGE">
                      <a:rPr lang="en-US" sz="1050" baseline="0" smtClean="0">
                        <a:solidFill>
                          <a:schemeClr val="bg1"/>
                        </a:solidFill>
                      </a:rPr>
                      <a:pPr/>
                      <a:t>[PERCENTAGE]</a:t>
                    </a:fld>
                    <a:endParaRPr lang="en-US" sz="1050" baseline="0" dirty="0">
                      <a:solidFill>
                        <a:schemeClr val="bg1"/>
                      </a:solidFill>
                    </a:endParaRP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B93-4F54-B665-78C31BAD7E7B}"/>
                </c:ext>
              </c:extLst>
            </c:dLbl>
            <c:dLbl>
              <c:idx val="3"/>
              <c:tx>
                <c:rich>
                  <a:bodyPr/>
                  <a:lstStyle/>
                  <a:p>
                    <a:fld id="{CFAEE3CD-9F87-43A4-AB3B-79578E27932E}" type="CATEGORYNAME">
                      <a:rPr lang="en-US" sz="1050" smtClean="0">
                        <a:solidFill>
                          <a:schemeClr val="bg1"/>
                        </a:solidFill>
                      </a:rPr>
                      <a:pPr/>
                      <a:t>[CATEGORY NAME]</a:t>
                    </a:fld>
                    <a:r>
                      <a:rPr lang="en-US" baseline="0" dirty="0">
                        <a:solidFill>
                          <a:schemeClr val="bg1"/>
                        </a:solidFill>
                      </a:rPr>
                      <a:t> </a:t>
                    </a:r>
                    <a:fld id="{9A50436D-5483-4728-8073-771747DAB6F0}" type="PERCENTAGE">
                      <a:rPr lang="en-US" sz="1050" baseline="0">
                        <a:solidFill>
                          <a:schemeClr val="bg1"/>
                        </a:solidFill>
                      </a:rPr>
                      <a:pPr/>
                      <a:t>[PERCENTAGE]</a:t>
                    </a:fld>
                    <a:endParaRPr lang="en-US" baseline="0" dirty="0">
                      <a:solidFill>
                        <a:schemeClr val="bg1"/>
                      </a:solidFill>
                    </a:endParaRP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B93-4F54-B665-78C31BAD7E7B}"/>
                </c:ext>
              </c:extLst>
            </c:dLbl>
            <c:dLbl>
              <c:idx val="4"/>
              <c:tx>
                <c:rich>
                  <a:bodyPr/>
                  <a:lstStyle/>
                  <a:p>
                    <a:r>
                      <a:rPr lang="en-US" sz="1050" baseline="0" dirty="0">
                        <a:solidFill>
                          <a:schemeClr val="bg1"/>
                        </a:solidFill>
                      </a:rPr>
                      <a:t>Lung </a:t>
                    </a:r>
                    <a:fld id="{205397C5-848D-4264-8ED1-07A80981A68E}" type="PERCENTAGE">
                      <a:rPr lang="en-US" sz="1050" baseline="0" smtClean="0">
                        <a:solidFill>
                          <a:schemeClr val="bg1"/>
                        </a:solidFill>
                      </a:rPr>
                      <a:pPr/>
                      <a:t>[PERCENTAGE]</a:t>
                    </a:fld>
                    <a:endParaRPr lang="en-US" sz="1050" baseline="0" dirty="0">
                      <a:solidFill>
                        <a:schemeClr val="bg1"/>
                      </a:solidFill>
                    </a:endParaRP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B93-4F54-B665-78C31BAD7E7B}"/>
                </c:ext>
              </c:extLst>
            </c:dLbl>
            <c:dLbl>
              <c:idx val="5"/>
              <c:tx>
                <c:rich>
                  <a:bodyPr/>
                  <a:lstStyle/>
                  <a:p>
                    <a:r>
                      <a:rPr lang="en-US" sz="1050" dirty="0">
                        <a:solidFill>
                          <a:schemeClr val="bg1"/>
                        </a:solidFill>
                      </a:rPr>
                      <a:t>Colon</a:t>
                    </a:r>
                    <a:r>
                      <a:rPr lang="en-US" sz="1050" baseline="0" dirty="0">
                        <a:solidFill>
                          <a:schemeClr val="bg1"/>
                        </a:solidFill>
                      </a:rPr>
                      <a:t> </a:t>
                    </a:r>
                    <a:fld id="{76A93614-D3FC-455A-825F-23C1C71DFBBB}" type="PERCENTAGE">
                      <a:rPr lang="en-US" sz="1050" baseline="0">
                        <a:solidFill>
                          <a:schemeClr val="bg1"/>
                        </a:solidFill>
                      </a:rPr>
                      <a:pPr/>
                      <a:t>[PERCENTAGE]</a:t>
                    </a:fld>
                    <a:endParaRPr lang="en-US" sz="1050" baseline="0" dirty="0">
                      <a:solidFill>
                        <a:schemeClr val="bg1"/>
                      </a:solidFill>
                    </a:endParaRP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B93-4F54-B665-78C31BAD7E7B}"/>
                </c:ext>
              </c:extLst>
            </c:dLbl>
            <c:dLbl>
              <c:idx val="6"/>
              <c:layout>
                <c:manualLayout>
                  <c:x val="2.8541123664592129E-2"/>
                  <c:y val="-1.4737941990185894E-2"/>
                </c:manualLayout>
              </c:layout>
              <c:tx>
                <c:rich>
                  <a:bodyPr/>
                  <a:lstStyle/>
                  <a:p>
                    <a:fld id="{D4D66B64-E666-4E7E-AD60-75A3DB542C2A}" type="CATEGORYNAME">
                      <a:rPr lang="en-US"/>
                      <a:pPr/>
                      <a:t>[CATEGORY NAME]</a:t>
                    </a:fld>
                    <a:r>
                      <a:rPr lang="en-US" dirty="0"/>
                      <a:t> </a:t>
                    </a:r>
                    <a:fld id="{FFB0043A-28EA-4F6A-B4D4-23807CDC3CB2}" type="PERCENTAGE">
                      <a:rPr lang="en-US"/>
                      <a:pPr/>
                      <a:t>[PERCENTAGE]</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5B93-4F54-B665-78C31BAD7E7B}"/>
                </c:ext>
              </c:extLst>
            </c:dLbl>
            <c:dLbl>
              <c:idx val="7"/>
              <c:layout>
                <c:manualLayout>
                  <c:x val="2.2805747740159331E-2"/>
                  <c:y val="-5.7339090716362832E-2"/>
                </c:manualLayout>
              </c:layout>
              <c:tx>
                <c:rich>
                  <a:bodyPr/>
                  <a:lstStyle/>
                  <a:p>
                    <a:r>
                      <a:rPr lang="en-US" dirty="0"/>
                      <a:t>Breast </a:t>
                    </a:r>
                    <a:fld id="{31FA1B15-B23F-41AC-8D78-331848D7A560}" type="PERCENTAGE">
                      <a:rPr lang="en-US"/>
                      <a:pPr/>
                      <a:t>[PERCENTAGE]</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5B93-4F54-B665-78C31BAD7E7B}"/>
                </c:ext>
              </c:extLst>
            </c:dLbl>
            <c:dLbl>
              <c:idx val="8"/>
              <c:layout>
                <c:manualLayout>
                  <c:x val="2.8504573983707406E-2"/>
                  <c:y val="-7.3972173556423076E-2"/>
                </c:manualLayout>
              </c:layout>
              <c:tx>
                <c:rich>
                  <a:bodyPr rot="0" spcFirstLastPara="1" vertOverflow="ellipsis" vert="horz" wrap="square" anchor="ctr" anchorCtr="1"/>
                  <a:lstStyle/>
                  <a:p>
                    <a:pPr>
                      <a:defRPr sz="1197" b="0" i="0" u="none" strike="noStrike" kern="1200" baseline="0">
                        <a:solidFill>
                          <a:srgbClr val="404040"/>
                        </a:solidFill>
                        <a:latin typeface="Calibri" panose="020F0502020204030204" pitchFamily="34" charset="0"/>
                        <a:ea typeface="+mn-ea"/>
                        <a:cs typeface="Calibri" panose="020F0502020204030204" pitchFamily="34" charset="0"/>
                      </a:defRPr>
                    </a:pPr>
                    <a:r>
                      <a:rPr lang="en-US" dirty="0">
                        <a:solidFill>
                          <a:srgbClr val="404040"/>
                        </a:solidFill>
                      </a:rPr>
                      <a:t>GIST </a:t>
                    </a:r>
                    <a:fld id="{96F56866-6F97-421F-8A89-AD9C48CBDBE9}" type="PERCENTAGE">
                      <a:rPr lang="en-US">
                        <a:solidFill>
                          <a:srgbClr val="404040"/>
                        </a:solidFill>
                      </a:rPr>
                      <a:pPr>
                        <a:defRPr>
                          <a:solidFill>
                            <a:srgbClr val="404040"/>
                          </a:solidFill>
                        </a:defRPr>
                      </a:pPr>
                      <a:t>[PERCENTAGE]</a:t>
                    </a:fld>
                    <a:endParaRPr lang="en-US" dirty="0">
                      <a:solidFill>
                        <a:srgbClr val="404040"/>
                      </a:solidFill>
                    </a:endParaRPr>
                  </a:p>
                </c:rich>
              </c:tx>
              <c:spPr>
                <a:noFill/>
                <a:ln>
                  <a:noFill/>
                </a:ln>
                <a:effectLst/>
              </c:spPr>
              <c:txPr>
                <a:bodyPr rot="0" spcFirstLastPara="1" vertOverflow="ellipsis" vert="horz" wrap="square" anchor="ctr" anchorCtr="1"/>
                <a:lstStyle/>
                <a:p>
                  <a:pPr>
                    <a:defRPr sz="1197" b="0" i="0" u="none" strike="noStrike" kern="1200" baseline="0">
                      <a:solidFill>
                        <a:srgbClr val="404040"/>
                      </a:solidFill>
                      <a:latin typeface="Calibri" panose="020F0502020204030204" pitchFamily="34" charset="0"/>
                      <a:ea typeface="+mn-ea"/>
                      <a:cs typeface="Calibri" panose="020F0502020204030204"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5B93-4F54-B665-78C31BAD7E7B}"/>
                </c:ext>
              </c:extLst>
            </c:dLbl>
            <c:dLbl>
              <c:idx val="9"/>
              <c:delete val="1"/>
              <c:extLst>
                <c:ext xmlns:c15="http://schemas.microsoft.com/office/drawing/2012/chart" uri="{CE6537A1-D6FC-4f65-9D91-7224C49458BB}"/>
                <c:ext xmlns:c16="http://schemas.microsoft.com/office/drawing/2014/chart" uri="{C3380CC4-5D6E-409C-BE32-E72D297353CC}">
                  <c16:uniqueId val="{00000013-5B93-4F54-B665-78C31BAD7E7B}"/>
                </c:ext>
              </c:extLst>
            </c:dLbl>
            <c:dLbl>
              <c:idx val="10"/>
              <c:delete val="1"/>
              <c:extLst>
                <c:ext xmlns:c15="http://schemas.microsoft.com/office/drawing/2012/chart" uri="{CE6537A1-D6FC-4f65-9D91-7224C49458BB}"/>
                <c:ext xmlns:c16="http://schemas.microsoft.com/office/drawing/2014/chart" uri="{C3380CC4-5D6E-409C-BE32-E72D297353CC}">
                  <c16:uniqueId val="{00000015-5B93-4F54-B665-78C31BAD7E7B}"/>
                </c:ext>
              </c:extLst>
            </c:dLbl>
            <c:dLbl>
              <c:idx val="11"/>
              <c:delete val="1"/>
              <c:extLst>
                <c:ext xmlns:c15="http://schemas.microsoft.com/office/drawing/2012/chart" uri="{CE6537A1-D6FC-4f65-9D91-7224C49458BB}"/>
                <c:ext xmlns:c16="http://schemas.microsoft.com/office/drawing/2014/chart" uri="{C3380CC4-5D6E-409C-BE32-E72D297353CC}">
                  <c16:uniqueId val="{00000017-5B93-4F54-B665-78C31BAD7E7B}"/>
                </c:ext>
              </c:extLst>
            </c:dLbl>
            <c:dLbl>
              <c:idx val="12"/>
              <c:delete val="1"/>
              <c:extLst>
                <c:ext xmlns:c15="http://schemas.microsoft.com/office/drawing/2012/chart" uri="{CE6537A1-D6FC-4f65-9D91-7224C49458BB}"/>
                <c:ext xmlns:c16="http://schemas.microsoft.com/office/drawing/2014/chart" uri="{C3380CC4-5D6E-409C-BE32-E72D297353CC}">
                  <c16:uniqueId val="{00000019-5B93-4F54-B665-78C31BAD7E7B}"/>
                </c:ext>
              </c:extLst>
            </c:dLbl>
            <c:dLbl>
              <c:idx val="13"/>
              <c:delete val="1"/>
              <c:extLst>
                <c:ext xmlns:c15="http://schemas.microsoft.com/office/drawing/2012/chart" uri="{CE6537A1-D6FC-4f65-9D91-7224C49458BB}"/>
                <c:ext xmlns:c16="http://schemas.microsoft.com/office/drawing/2014/chart" uri="{C3380CC4-5D6E-409C-BE32-E72D297353CC}">
                  <c16:uniqueId val="{0000001B-5B93-4F54-B665-78C31BAD7E7B}"/>
                </c:ext>
              </c:extLst>
            </c:dLbl>
            <c:dLbl>
              <c:idx val="14"/>
              <c:delete val="1"/>
              <c:extLst>
                <c:ext xmlns:c15="http://schemas.microsoft.com/office/drawing/2012/chart" uri="{CE6537A1-D6FC-4f65-9D91-7224C49458BB}"/>
                <c:ext xmlns:c16="http://schemas.microsoft.com/office/drawing/2014/chart" uri="{C3380CC4-5D6E-409C-BE32-E72D297353CC}">
                  <c16:uniqueId val="{0000001D-5B93-4F54-B665-78C31BAD7E7B}"/>
                </c:ext>
              </c:extLst>
            </c:dLbl>
            <c:dLbl>
              <c:idx val="15"/>
              <c:delete val="1"/>
              <c:extLst>
                <c:ext xmlns:c15="http://schemas.microsoft.com/office/drawing/2012/chart" uri="{CE6537A1-D6FC-4f65-9D91-7224C49458BB}"/>
                <c:ext xmlns:c16="http://schemas.microsoft.com/office/drawing/2014/chart" uri="{C3380CC4-5D6E-409C-BE32-E72D297353CC}">
                  <c16:uniqueId val="{0000001F-5B93-4F54-B665-78C31BAD7E7B}"/>
                </c:ext>
              </c:extLst>
            </c:dLbl>
            <c:dLbl>
              <c:idx val="16"/>
              <c:delete val="1"/>
              <c:extLst>
                <c:ext xmlns:c15="http://schemas.microsoft.com/office/drawing/2012/chart" uri="{CE6537A1-D6FC-4f65-9D91-7224C49458BB}"/>
                <c:ext xmlns:c16="http://schemas.microsoft.com/office/drawing/2014/chart" uri="{C3380CC4-5D6E-409C-BE32-E72D297353CC}">
                  <c16:uniqueId val="{00000021-5B93-4F54-B665-78C31BAD7E7B}"/>
                </c:ext>
              </c:extLst>
            </c:dLbl>
            <c:dLbl>
              <c:idx val="17"/>
              <c:delete val="1"/>
              <c:extLst>
                <c:ext xmlns:c15="http://schemas.microsoft.com/office/drawing/2012/chart" uri="{CE6537A1-D6FC-4f65-9D91-7224C49458BB}"/>
                <c:ext xmlns:c16="http://schemas.microsoft.com/office/drawing/2014/chart" uri="{C3380CC4-5D6E-409C-BE32-E72D297353CC}">
                  <c16:uniqueId val="{00000023-5B93-4F54-B665-78C31BAD7E7B}"/>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1"/>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Sheet1!$A$2:$A$19</c:f>
              <c:strCache>
                <c:ptCount val="18"/>
                <c:pt idx="0">
                  <c:v>    Soft tissue sarcoma                     </c:v>
                </c:pt>
                <c:pt idx="1">
                  <c:v>    Infantile fibrosarcoma                       </c:v>
                </c:pt>
                <c:pt idx="2">
                  <c:v>    Thyroid   </c:v>
                </c:pt>
                <c:pt idx="3">
                  <c:v>    Salivary gland                                  </c:v>
                </c:pt>
                <c:pt idx="4">
                  <c:v>    Lung                                        </c:v>
                </c:pt>
                <c:pt idx="5">
                  <c:v>    Colon                                         </c:v>
                </c:pt>
                <c:pt idx="6">
                  <c:v>    Melanoma                                   </c:v>
                </c:pt>
                <c:pt idx="7">
                  <c:v>    Breast           </c:v>
                </c:pt>
                <c:pt idx="8">
                  <c:v>    GIST                                    </c:v>
                </c:pt>
                <c:pt idx="9">
                  <c:v>    Cervix                           </c:v>
                </c:pt>
                <c:pt idx="10">
                  <c:v>    Bone sarcoma     </c:v>
                </c:pt>
                <c:pt idx="11">
                  <c:v>    Cholangiocarcinoma                </c:v>
                </c:pt>
                <c:pt idx="12">
                  <c:v>    Appendix                </c:v>
                </c:pt>
                <c:pt idx="13">
                  <c:v>    Congenital mesoblastic nephroma         </c:v>
                </c:pt>
                <c:pt idx="14">
                  <c:v>    Pancreas                   </c:v>
                </c:pt>
                <c:pt idx="15">
                  <c:v>    Cancer of unknown primary              </c:v>
                </c:pt>
                <c:pt idx="16">
                  <c:v>    Hepatic                        </c:v>
                </c:pt>
                <c:pt idx="17">
                  <c:v>    Prostate                          </c:v>
                </c:pt>
              </c:strCache>
            </c:strRef>
          </c:cat>
          <c:val>
            <c:numRef>
              <c:f>Sheet1!$B$2:$B$19</c:f>
              <c:numCache>
                <c:formatCode>0%</c:formatCode>
                <c:ptCount val="18"/>
                <c:pt idx="0">
                  <c:v>0.22857142857142856</c:v>
                </c:pt>
                <c:pt idx="1">
                  <c:v>0.19</c:v>
                </c:pt>
                <c:pt idx="2">
                  <c:v>0.16</c:v>
                </c:pt>
                <c:pt idx="3">
                  <c:v>0.13</c:v>
                </c:pt>
                <c:pt idx="4">
                  <c:v>0.08</c:v>
                </c:pt>
                <c:pt idx="5">
                  <c:v>0.05</c:v>
                </c:pt>
                <c:pt idx="6">
                  <c:v>0.04</c:v>
                </c:pt>
                <c:pt idx="7">
                  <c:v>0.03</c:v>
                </c:pt>
                <c:pt idx="8">
                  <c:v>0.02</c:v>
                </c:pt>
                <c:pt idx="9">
                  <c:v>0.01</c:v>
                </c:pt>
                <c:pt idx="10">
                  <c:v>0.01</c:v>
                </c:pt>
                <c:pt idx="11">
                  <c:v>0.01</c:v>
                </c:pt>
                <c:pt idx="12">
                  <c:v>0.01</c:v>
                </c:pt>
                <c:pt idx="13">
                  <c:v>0.01</c:v>
                </c:pt>
                <c:pt idx="14">
                  <c:v>0.01</c:v>
                </c:pt>
                <c:pt idx="15">
                  <c:v>0.01</c:v>
                </c:pt>
                <c:pt idx="16">
                  <c:v>0.01</c:v>
                </c:pt>
                <c:pt idx="17">
                  <c:v>0.01</c:v>
                </c:pt>
              </c:numCache>
            </c:numRef>
          </c:val>
          <c:extLst>
            <c:ext xmlns:c16="http://schemas.microsoft.com/office/drawing/2014/chart" uri="{C3380CC4-5D6E-409C-BE32-E72D297353CC}">
              <c16:uniqueId val="{00000026-5B93-4F54-B665-78C31BAD7E7B}"/>
            </c:ext>
          </c:extLst>
        </c:ser>
        <c:dLbls>
          <c:dLblPos val="inEnd"/>
          <c:showLegendKey val="0"/>
          <c:showVal val="0"/>
          <c:showCatName val="0"/>
          <c:showSerName val="0"/>
          <c:showPercent val="1"/>
          <c:showBubbleSize val="0"/>
          <c:showLeaderLines val="1"/>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Primary CNS tumors (N=9)</c:v>
                </c:pt>
              </c:strCache>
            </c:strRef>
          </c:tx>
          <c:dPt>
            <c:idx val="0"/>
            <c:bubble3D val="0"/>
            <c:spPr>
              <a:solidFill>
                <a:srgbClr val="970032"/>
              </a:solidFill>
              <a:ln w="25400">
                <a:solidFill>
                  <a:schemeClr val="lt1"/>
                </a:solidFill>
              </a:ln>
              <a:effectLst/>
              <a:sp3d contourW="25400">
                <a:contourClr>
                  <a:schemeClr val="lt1"/>
                </a:contourClr>
              </a:sp3d>
            </c:spPr>
            <c:extLst>
              <c:ext xmlns:c16="http://schemas.microsoft.com/office/drawing/2014/chart" uri="{C3380CC4-5D6E-409C-BE32-E72D297353CC}">
                <c16:uniqueId val="{00000001-F35D-4016-BF0E-B5E461EDD8D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35D-4016-BF0E-B5E461EDD8D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35D-4016-BF0E-B5E461EDD8D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35D-4016-BF0E-B5E461EDD8D6}"/>
              </c:ext>
            </c:extLst>
          </c:dPt>
          <c:dLbls>
            <c:dLbl>
              <c:idx val="0"/>
              <c:layout>
                <c:manualLayout>
                  <c:x val="-0.26358994621214765"/>
                  <c:y val="-0.17525410538055433"/>
                </c:manualLayout>
              </c:layout>
              <c:tx>
                <c:rich>
                  <a:bodyPr/>
                  <a:lstStyle/>
                  <a:p>
                    <a:r>
                      <a:rPr lang="en-US" dirty="0"/>
                      <a:t>NSCLC</a:t>
                    </a:r>
                    <a:endParaRPr lang="en-US" baseline="0" dirty="0"/>
                  </a:p>
                  <a:p>
                    <a:r>
                      <a:rPr lang="en-US" dirty="0"/>
                      <a:t>67% (n=</a:t>
                    </a:r>
                    <a:fld id="{3AEAC847-7399-43C3-A1B2-141796EFDDF4}" type="VALUE">
                      <a:rPr lang="en-US" smtClean="0"/>
                      <a:pPr/>
                      <a:t>[VALUE]</a:t>
                    </a:fld>
                    <a:r>
                      <a:rPr lang="en-US" dirty="0"/>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35D-4016-BF0E-B5E461EDD8D6}"/>
                </c:ext>
              </c:extLst>
            </c:dLbl>
            <c:dLbl>
              <c:idx val="1"/>
              <c:layout>
                <c:manualLayout>
                  <c:x val="0.25064244175893258"/>
                  <c:y val="6.6911666351079702E-2"/>
                </c:manualLayout>
              </c:layout>
              <c:tx>
                <c:rich>
                  <a:bodyPr/>
                  <a:lstStyle/>
                  <a:p>
                    <a:fld id="{325241FD-FB8E-4C57-829F-F0FB3CB2108E}" type="CATEGORYNAME">
                      <a:rPr lang="en-US"/>
                      <a:pPr/>
                      <a:t>[CATEGORY NAME]</a:t>
                    </a:fld>
                    <a:endParaRPr lang="en-US" baseline="0" dirty="0"/>
                  </a:p>
                  <a:p>
                    <a:r>
                      <a:rPr lang="en-US" dirty="0"/>
                      <a:t>33% (n=</a:t>
                    </a:r>
                    <a:fld id="{1B8A0F14-CC5A-48E2-8A65-23543C960A24}" type="VALUE">
                      <a:rPr lang="en-US" smtClean="0"/>
                      <a:pPr/>
                      <a:t>[VALUE]</a:t>
                    </a:fld>
                    <a:r>
                      <a:rPr lang="en-US" dirty="0"/>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35D-4016-BF0E-B5E461EDD8D6}"/>
                </c:ext>
              </c:extLst>
            </c:dLbl>
            <c:dLbl>
              <c:idx val="2"/>
              <c:layout>
                <c:manualLayout>
                  <c:x val="0.19848678006356743"/>
                  <c:y val="-0.21206312201748634"/>
                </c:manualLayout>
              </c:layout>
              <c:tx>
                <c:rich>
                  <a:bodyPr/>
                  <a:lstStyle/>
                  <a:p>
                    <a:fld id="{B2D1E2FC-88FA-428B-9D1E-00759D9E8695}" type="CATEGORYNAME">
                      <a:rPr lang="en-US" smtClean="0"/>
                      <a:pPr/>
                      <a:t>[CATEGORY NAME]</a:t>
                    </a:fld>
                    <a:endParaRPr lang="en-US" baseline="0" dirty="0"/>
                  </a:p>
                  <a:p>
                    <a:r>
                      <a:rPr lang="en-US" dirty="0"/>
                      <a:t>n=</a:t>
                    </a:r>
                    <a:fld id="{714C56DD-22D7-4133-BD23-3D75221AD85E}" type="VALUE">
                      <a:rPr lang="en-US" smtClean="0"/>
                      <a:pPr/>
                      <a:t>[VALUE]</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35D-4016-BF0E-B5E461EDD8D6}"/>
                </c:ext>
              </c:extLst>
            </c:dLbl>
            <c:dLbl>
              <c:idx val="3"/>
              <c:layout>
                <c:manualLayout>
                  <c:x val="0.22456013586671789"/>
                  <c:y val="8.2567804024496941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r>
                      <a:rPr lang="en-US" sz="1400" dirty="0"/>
                      <a:t>NOS</a:t>
                    </a:r>
                    <a:endParaRPr lang="en-US" sz="1400" baseline="0" dirty="0"/>
                  </a:p>
                  <a:p>
                    <a:pPr>
                      <a:defRPr sz="1400" b="1">
                        <a:solidFill>
                          <a:schemeClr val="bg1"/>
                        </a:solidFill>
                        <a:latin typeface="Calibri" panose="020F0502020204030204" pitchFamily="34" charset="0"/>
                        <a:cs typeface="Calibri" panose="020F0502020204030204" pitchFamily="34" charset="0"/>
                      </a:defRPr>
                    </a:pPr>
                    <a:r>
                      <a:rPr lang="en-US" sz="1400" dirty="0"/>
                      <a:t>n=</a:t>
                    </a:r>
                    <a:fld id="{67854BC6-6268-4130-883C-B09E247E6414}" type="VALUE">
                      <a:rPr lang="en-US" sz="1400" smtClean="0"/>
                      <a:pPr>
                        <a:defRPr sz="1400" b="1">
                          <a:solidFill>
                            <a:schemeClr val="bg1"/>
                          </a:solidFill>
                          <a:latin typeface="Calibri" panose="020F0502020204030204" pitchFamily="34" charset="0"/>
                          <a:cs typeface="Calibri" panose="020F0502020204030204" pitchFamily="34" charset="0"/>
                        </a:defRPr>
                      </a:pPr>
                      <a:t>[VALUE]</a:t>
                    </a:fld>
                    <a:endParaRPr lang="en-US" sz="140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552788061890959"/>
                      <c:h val="0.15407407407407409"/>
                    </c:manualLayout>
                  </c15:layout>
                  <c15:dlblFieldTable/>
                  <c15:showDataLabelsRange val="0"/>
                </c:ext>
                <c:ext xmlns:c16="http://schemas.microsoft.com/office/drawing/2014/chart" uri="{C3380CC4-5D6E-409C-BE32-E72D297353CC}">
                  <c16:uniqueId val="{00000007-F35D-4016-BF0E-B5E461EDD8D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Lung</c:v>
                </c:pt>
                <c:pt idx="1">
                  <c:v>Thyroid</c:v>
                </c:pt>
              </c:strCache>
            </c:strRef>
          </c:cat>
          <c:val>
            <c:numRef>
              <c:f>Sheet1!$B$2:$B$3</c:f>
              <c:numCache>
                <c:formatCode>General</c:formatCode>
                <c:ptCount val="2"/>
                <c:pt idx="0">
                  <c:v>4</c:v>
                </c:pt>
                <c:pt idx="1">
                  <c:v>2</c:v>
                </c:pt>
              </c:numCache>
            </c:numRef>
          </c:val>
          <c:extLst>
            <c:ext xmlns:c16="http://schemas.microsoft.com/office/drawing/2014/chart" uri="{C3380CC4-5D6E-409C-BE32-E72D297353CC}">
              <c16:uniqueId val="{00000008-F35D-4016-BF0E-B5E461EDD8D6}"/>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371924567313327E-2"/>
          <c:y val="9.500184832371257E-2"/>
          <c:w val="0.81401108544066725"/>
          <c:h val="0.79555094264509341"/>
        </c:manualLayout>
      </c:layout>
      <c:pie3DChart>
        <c:varyColors val="1"/>
        <c:ser>
          <c:idx val="0"/>
          <c:order val="0"/>
          <c:tx>
            <c:strRef>
              <c:f>Sheet1!$B$1</c:f>
              <c:strCache>
                <c:ptCount val="1"/>
                <c:pt idx="0">
                  <c:v>NTRK gene fusion identified</c:v>
                </c:pt>
              </c:strCache>
            </c:strRef>
          </c:tx>
          <c:spPr>
            <a:solidFill>
              <a:schemeClr val="accent1"/>
            </a:solidFill>
          </c:spPr>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7D0F-4857-AFDA-A60DE9F6AB01}"/>
              </c:ext>
            </c:extLst>
          </c:dPt>
          <c:dPt>
            <c:idx val="1"/>
            <c:bubble3D val="0"/>
            <c:spPr>
              <a:solidFill>
                <a:schemeClr val="accent1">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7D0F-4857-AFDA-A60DE9F6AB01}"/>
              </c:ext>
            </c:extLst>
          </c:dPt>
          <c:dPt>
            <c:idx val="2"/>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4-7D0F-4857-AFDA-A60DE9F6AB01}"/>
              </c:ext>
            </c:extLst>
          </c:dPt>
          <c:dLbls>
            <c:dLbl>
              <c:idx val="0"/>
              <c:layout>
                <c:manualLayout>
                  <c:x val="-0.27246497032646005"/>
                  <c:y val="7.80019146737945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fld id="{69C6F599-47DC-4C81-A59F-373579CFB43F}" type="CATEGORYNAME">
                      <a:rPr lang="en-US" sz="1400" i="1">
                        <a:solidFill>
                          <a:schemeClr val="bg1"/>
                        </a:solidFill>
                      </a:rPr>
                      <a:pPr>
                        <a:defRPr sz="1400" b="1">
                          <a:solidFill>
                            <a:schemeClr val="bg1"/>
                          </a:solidFill>
                          <a:latin typeface="Calibri" panose="020F0502020204030204" pitchFamily="34" charset="0"/>
                          <a:cs typeface="Calibri" panose="020F0502020204030204" pitchFamily="34" charset="0"/>
                        </a:defRPr>
                      </a:pPr>
                      <a:t>[CATEGORY NAME]</a:t>
                    </a:fld>
                    <a:endParaRPr lang="en-US" sz="1400" i="1" baseline="0" dirty="0">
                      <a:solidFill>
                        <a:schemeClr val="bg1"/>
                      </a:solidFill>
                    </a:endParaRPr>
                  </a:p>
                  <a:p>
                    <a:pPr>
                      <a:defRPr sz="1400" b="1">
                        <a:solidFill>
                          <a:schemeClr val="bg1"/>
                        </a:solidFill>
                        <a:latin typeface="Calibri" panose="020F0502020204030204" pitchFamily="34" charset="0"/>
                        <a:cs typeface="Calibri" panose="020F0502020204030204" pitchFamily="34" charset="0"/>
                      </a:defRPr>
                    </a:pPr>
                    <a:r>
                      <a:rPr lang="en-US" sz="1400" dirty="0">
                        <a:solidFill>
                          <a:schemeClr val="bg1"/>
                        </a:solidFill>
                      </a:rPr>
                      <a:t>33% (n=</a:t>
                    </a:r>
                    <a:fld id="{865FA888-0AAE-499D-B3B3-69507FBB5973}" type="VALUE">
                      <a:rPr lang="en-US" sz="1400" smtClean="0">
                        <a:solidFill>
                          <a:schemeClr val="bg1"/>
                        </a:solidFill>
                      </a:rPr>
                      <a:pPr>
                        <a:defRPr sz="1400" b="1">
                          <a:solidFill>
                            <a:schemeClr val="bg1"/>
                          </a:solidFill>
                          <a:latin typeface="Calibri" panose="020F0502020204030204" pitchFamily="34" charset="0"/>
                          <a:cs typeface="Calibri" panose="020F0502020204030204" pitchFamily="34" charset="0"/>
                        </a:defRPr>
                      </a:pPr>
                      <a:t>[VALUE]</a:t>
                    </a:fld>
                    <a:r>
                      <a:rPr lang="en-US" sz="140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246861166972629"/>
                      <c:h val="0.19989649387209599"/>
                    </c:manualLayout>
                  </c15:layout>
                  <c15:dlblFieldTable/>
                  <c15:showDataLabelsRange val="0"/>
                </c:ext>
                <c:ext xmlns:c16="http://schemas.microsoft.com/office/drawing/2014/chart" uri="{C3380CC4-5D6E-409C-BE32-E72D297353CC}">
                  <c16:uniqueId val="{00000003-7D0F-4857-AFDA-A60DE9F6AB01}"/>
                </c:ext>
              </c:extLst>
            </c:dLbl>
            <c:dLbl>
              <c:idx val="1"/>
              <c:layout>
                <c:manualLayout>
                  <c:x val="0.19682856509203814"/>
                  <c:y val="-0.21860181420081326"/>
                </c:manualLayout>
              </c:layout>
              <c:tx>
                <c:rich>
                  <a:bodyPr/>
                  <a:lstStyle/>
                  <a:p>
                    <a:fld id="{B65B81D1-B798-40A8-8CAC-85F341E79CBD}" type="CATEGORYNAME">
                      <a:rPr lang="en-US" sz="1400" i="1">
                        <a:solidFill>
                          <a:schemeClr val="bg1"/>
                        </a:solidFill>
                      </a:rPr>
                      <a:pPr/>
                      <a:t>[CATEGORY NAME]</a:t>
                    </a:fld>
                    <a:endParaRPr lang="en-US" sz="1400" i="1" baseline="0" dirty="0">
                      <a:solidFill>
                        <a:schemeClr val="bg1"/>
                      </a:solidFill>
                    </a:endParaRPr>
                  </a:p>
                  <a:p>
                    <a:r>
                      <a:rPr lang="en-US" sz="1400" dirty="0">
                        <a:solidFill>
                          <a:schemeClr val="bg1"/>
                        </a:solidFill>
                      </a:rPr>
                      <a:t>67% (n=</a:t>
                    </a:r>
                    <a:fld id="{706A3AF2-CD6D-4597-8F1F-4391256938E4}" type="VALUE">
                      <a:rPr lang="en-US" sz="1400" smtClean="0">
                        <a:solidFill>
                          <a:schemeClr val="bg1"/>
                        </a:solidFill>
                      </a:rPr>
                      <a:pPr/>
                      <a:t>[VALUE]</a:t>
                    </a:fld>
                    <a:r>
                      <a:rPr lang="en-US" sz="1400" dirty="0">
                        <a:solidFill>
                          <a:schemeClr val="bg1"/>
                        </a:solidFill>
                      </a:rPr>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D0F-4857-AFDA-A60DE9F6AB01}"/>
                </c:ext>
              </c:extLst>
            </c:dLbl>
            <c:dLbl>
              <c:idx val="2"/>
              <c:tx>
                <c:rich>
                  <a:bodyPr/>
                  <a:lstStyle/>
                  <a:p>
                    <a:fld id="{34D50A12-8E4A-4F0A-B3FE-FB1CC080763B}" type="CATEGORYNAME">
                      <a:rPr lang="en-US" sz="1400" i="1">
                        <a:solidFill>
                          <a:schemeClr val="bg1"/>
                        </a:solidFill>
                      </a:rPr>
                      <a:pPr/>
                      <a:t>[CATEGORY NAME]</a:t>
                    </a:fld>
                    <a:endParaRPr lang="en-US" sz="1400" i="1" baseline="0" dirty="0">
                      <a:solidFill>
                        <a:schemeClr val="bg1"/>
                      </a:solidFill>
                    </a:endParaRPr>
                  </a:p>
                  <a:p>
                    <a:r>
                      <a:rPr lang="en-US" sz="1400" dirty="0">
                        <a:solidFill>
                          <a:schemeClr val="bg1"/>
                        </a:solidFill>
                      </a:rPr>
                      <a:t>n=</a:t>
                    </a:r>
                    <a:fld id="{145E6EE5-1ABC-47B1-A961-CBE081923C01}" type="VALUE">
                      <a:rPr lang="en-US" sz="1400" smtClean="0">
                        <a:solidFill>
                          <a:schemeClr val="bg1"/>
                        </a:solidFill>
                      </a:rPr>
                      <a:pPr/>
                      <a:t>[VALUE]</a:t>
                    </a:fld>
                    <a:endParaRPr lang="en-US" sz="1400" dirty="0">
                      <a:solidFill>
                        <a:schemeClr val="bg1"/>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7D0F-4857-AFDA-A60DE9F6AB01}"/>
                </c:ext>
              </c:extLst>
            </c:dLbl>
            <c:dLbl>
              <c:idx val="3"/>
              <c:layout>
                <c:manualLayout>
                  <c:x val="0.15697803867330956"/>
                  <c:y val="2.4300622742912371E-2"/>
                </c:manualLayout>
              </c:layout>
              <c:tx>
                <c:rich>
                  <a:bodyPr rot="0" spcFirstLastPara="1" vertOverflow="ellipsis" vert="horz" wrap="square" lIns="38100" tIns="19050" rIns="38100" bIns="19050" anchor="ctr" anchorCtr="1">
                    <a:noAutofit/>
                  </a:bodyPr>
                  <a:lstStyle/>
                  <a:p>
                    <a:pPr>
                      <a:lnSpc>
                        <a:spcPct val="80000"/>
                      </a:lnSpc>
                      <a:defRPr sz="1400" b="1" i="0" u="none" strike="noStrike" kern="1200" baseline="0">
                        <a:solidFill>
                          <a:schemeClr val="bg1"/>
                        </a:solidFill>
                        <a:latin typeface="Calibri" panose="020F0502020204030204" pitchFamily="34" charset="0"/>
                        <a:ea typeface="+mn-ea"/>
                        <a:cs typeface="Calibri" panose="020F0502020204030204" pitchFamily="34" charset="0"/>
                      </a:defRPr>
                    </a:pPr>
                    <a:r>
                      <a:rPr lang="en-US" sz="1400" b="1" baseline="0" dirty="0">
                        <a:solidFill>
                          <a:schemeClr val="bg1"/>
                        </a:solidFill>
                      </a:rPr>
                      <a:t>Not determined</a:t>
                    </a:r>
                  </a:p>
                  <a:p>
                    <a:pPr>
                      <a:lnSpc>
                        <a:spcPct val="80000"/>
                      </a:lnSpc>
                      <a:defRPr sz="1400" b="1">
                        <a:solidFill>
                          <a:schemeClr val="bg1"/>
                        </a:solidFill>
                        <a:latin typeface="Calibri" panose="020F0502020204030204" pitchFamily="34" charset="0"/>
                        <a:cs typeface="Calibri" panose="020F0502020204030204" pitchFamily="34" charset="0"/>
                      </a:defRPr>
                    </a:pPr>
                    <a:r>
                      <a:rPr lang="en-US" sz="1400" b="1" dirty="0">
                        <a:solidFill>
                          <a:schemeClr val="bg1"/>
                        </a:solidFill>
                      </a:rPr>
                      <a:t>n=</a:t>
                    </a:r>
                    <a:fld id="{5782D4C3-E1BF-4FDB-92B2-429DD40D42A0}" type="VALUE">
                      <a:rPr lang="en-US" sz="1400" b="1" smtClean="0">
                        <a:solidFill>
                          <a:schemeClr val="bg1"/>
                        </a:solidFill>
                      </a:rPr>
                      <a:pPr>
                        <a:lnSpc>
                          <a:spcPct val="80000"/>
                        </a:lnSpc>
                        <a:defRPr sz="1400" b="1">
                          <a:solidFill>
                            <a:schemeClr val="bg1"/>
                          </a:solidFill>
                          <a:latin typeface="Calibri" panose="020F0502020204030204" pitchFamily="34" charset="0"/>
                          <a:cs typeface="Calibri" panose="020F0502020204030204" pitchFamily="34" charset="0"/>
                        </a:defRPr>
                      </a:pPr>
                      <a:t>[VALUE]</a:t>
                    </a:fld>
                    <a:endParaRPr lang="en-US" sz="1400" b="1"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lnSpc>
                      <a:spcPct val="80000"/>
                    </a:lnSpc>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336549123974271"/>
                      <c:h val="0.11494895782978361"/>
                    </c:manualLayout>
                  </c15:layout>
                  <c15:dlblFieldTable/>
                  <c15:showDataLabelsRange val="0"/>
                </c:ext>
                <c:ext xmlns:c16="http://schemas.microsoft.com/office/drawing/2014/chart" uri="{C3380CC4-5D6E-409C-BE32-E72D297353CC}">
                  <c16:uniqueId val="{00000002-7D0F-4857-AFDA-A60DE9F6AB0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NTRK1</c:v>
                </c:pt>
                <c:pt idx="1">
                  <c:v>NTRK3</c:v>
                </c:pt>
              </c:strCache>
            </c:strRef>
          </c:cat>
          <c:val>
            <c:numRef>
              <c:f>Sheet1!$B$2:$B$3</c:f>
              <c:numCache>
                <c:formatCode>General</c:formatCode>
                <c:ptCount val="2"/>
                <c:pt idx="0">
                  <c:v>2</c:v>
                </c:pt>
                <c:pt idx="1">
                  <c:v>4</c:v>
                </c:pt>
              </c:numCache>
            </c:numRef>
          </c:val>
          <c:extLst>
            <c:ext xmlns:c16="http://schemas.microsoft.com/office/drawing/2014/chart" uri="{C3380CC4-5D6E-409C-BE32-E72D297353CC}">
              <c16:uniqueId val="{00000000-7D0F-4857-AFDA-A60DE9F6AB01}"/>
            </c:ext>
          </c:extLst>
        </c:ser>
        <c:dLbls>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8021247977239"/>
          <c:y val="3.7277862587863295E-2"/>
          <c:w val="0.93790244969378833"/>
          <c:h val="0.92336674314086531"/>
        </c:manualLayout>
      </c:layout>
      <c:barChart>
        <c:barDir val="col"/>
        <c:grouping val="clustered"/>
        <c:varyColors val="0"/>
        <c:ser>
          <c:idx val="0"/>
          <c:order val="0"/>
          <c:tx>
            <c:strRef>
              <c:f>Sheet1!$B$1</c:f>
              <c:strCache>
                <c:ptCount val="1"/>
                <c:pt idx="0">
                  <c:v>Series 1</c:v>
                </c:pt>
              </c:strCache>
            </c:strRef>
          </c:tx>
          <c:spPr>
            <a:solidFill>
              <a:schemeClr val="accent2"/>
            </a:solidFill>
            <a:ln>
              <a:solidFill>
                <a:srgbClr val="90B0D9"/>
              </a:solidFill>
            </a:ln>
            <a:effectLst/>
          </c:spPr>
          <c:invertIfNegative val="0"/>
          <c:dPt>
            <c:idx val="0"/>
            <c:invertIfNegative val="0"/>
            <c:bubble3D val="0"/>
            <c:spPr>
              <a:solidFill>
                <a:schemeClr val="tx2"/>
              </a:solidFill>
              <a:ln>
                <a:solidFill>
                  <a:schemeClr val="tx2"/>
                </a:solidFill>
              </a:ln>
              <a:effectLst/>
            </c:spPr>
            <c:extLst>
              <c:ext xmlns:c16="http://schemas.microsoft.com/office/drawing/2014/chart" uri="{C3380CC4-5D6E-409C-BE32-E72D297353CC}">
                <c16:uniqueId val="{00000001-78C3-417E-8119-B9D4889D900A}"/>
              </c:ext>
            </c:extLst>
          </c:dPt>
          <c:dPt>
            <c:idx val="1"/>
            <c:invertIfNegative val="0"/>
            <c:bubble3D val="0"/>
            <c:spPr>
              <a:solidFill>
                <a:schemeClr val="tx2"/>
              </a:solidFill>
              <a:ln>
                <a:solidFill>
                  <a:schemeClr val="tx2"/>
                </a:solidFill>
              </a:ln>
              <a:effectLst/>
            </c:spPr>
            <c:extLst>
              <c:ext xmlns:c16="http://schemas.microsoft.com/office/drawing/2014/chart" uri="{C3380CC4-5D6E-409C-BE32-E72D297353CC}">
                <c16:uniqueId val="{00000040-AA40-4D92-A4F9-11EF3DEA092D}"/>
              </c:ext>
            </c:extLst>
          </c:dPt>
          <c:dPt>
            <c:idx val="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78C3-417E-8119-B9D4889D900A}"/>
              </c:ext>
            </c:extLst>
          </c:dPt>
          <c:dPt>
            <c:idx val="3"/>
            <c:invertIfNegative val="0"/>
            <c:bubble3D val="0"/>
            <c:spPr>
              <a:solidFill>
                <a:schemeClr val="accent2"/>
              </a:solidFill>
              <a:ln>
                <a:solidFill>
                  <a:srgbClr val="90B0D9"/>
                </a:solidFill>
              </a:ln>
              <a:effectLst/>
            </c:spPr>
            <c:extLst>
              <c:ext xmlns:c16="http://schemas.microsoft.com/office/drawing/2014/chart" uri="{C3380CC4-5D6E-409C-BE32-E72D297353CC}">
                <c16:uniqueId val="{00000005-78C3-417E-8119-B9D4889D900A}"/>
              </c:ext>
            </c:extLst>
          </c:dPt>
          <c:dPt>
            <c:idx val="4"/>
            <c:invertIfNegative val="0"/>
            <c:bubble3D val="0"/>
            <c:spPr>
              <a:solidFill>
                <a:schemeClr val="accent2"/>
              </a:solidFill>
              <a:ln>
                <a:solidFill>
                  <a:srgbClr val="90B0D9"/>
                </a:solidFill>
              </a:ln>
              <a:effectLst/>
            </c:spPr>
            <c:extLst>
              <c:ext xmlns:c16="http://schemas.microsoft.com/office/drawing/2014/chart" uri="{C3380CC4-5D6E-409C-BE32-E72D297353CC}">
                <c16:uniqueId val="{00000007-78C3-417E-8119-B9D4889D900A}"/>
              </c:ext>
            </c:extLst>
          </c:dPt>
          <c:dPt>
            <c:idx val="5"/>
            <c:invertIfNegative val="0"/>
            <c:bubble3D val="0"/>
            <c:spPr>
              <a:solidFill>
                <a:schemeClr val="accent2"/>
              </a:solidFill>
              <a:ln>
                <a:solidFill>
                  <a:srgbClr val="90B0D9"/>
                </a:solidFill>
              </a:ln>
              <a:effectLst/>
            </c:spPr>
            <c:extLst>
              <c:ext xmlns:c16="http://schemas.microsoft.com/office/drawing/2014/chart" uri="{C3380CC4-5D6E-409C-BE32-E72D297353CC}">
                <c16:uniqueId val="{00000009-78C3-417E-8119-B9D4889D900A}"/>
              </c:ext>
            </c:extLst>
          </c:dPt>
          <c:dPt>
            <c:idx val="6"/>
            <c:invertIfNegative val="0"/>
            <c:bubble3D val="0"/>
            <c:spPr>
              <a:solidFill>
                <a:schemeClr val="accent2"/>
              </a:solidFill>
              <a:ln>
                <a:solidFill>
                  <a:srgbClr val="90B0D9"/>
                </a:solidFill>
              </a:ln>
              <a:effectLst/>
            </c:spPr>
            <c:extLst>
              <c:ext xmlns:c16="http://schemas.microsoft.com/office/drawing/2014/chart" uri="{C3380CC4-5D6E-409C-BE32-E72D297353CC}">
                <c16:uniqueId val="{0000000B-78C3-417E-8119-B9D4889D900A}"/>
              </c:ext>
            </c:extLst>
          </c:dPt>
          <c:dPt>
            <c:idx val="7"/>
            <c:invertIfNegative val="0"/>
            <c:bubble3D val="0"/>
            <c:spPr>
              <a:solidFill>
                <a:schemeClr val="accent2"/>
              </a:solidFill>
              <a:ln>
                <a:solidFill>
                  <a:srgbClr val="90B0D9"/>
                </a:solidFill>
              </a:ln>
              <a:effectLst/>
            </c:spPr>
            <c:extLst>
              <c:ext xmlns:c16="http://schemas.microsoft.com/office/drawing/2014/chart" uri="{C3380CC4-5D6E-409C-BE32-E72D297353CC}">
                <c16:uniqueId val="{0000000D-78C3-417E-8119-B9D4889D900A}"/>
              </c:ext>
            </c:extLst>
          </c:dPt>
          <c:dPt>
            <c:idx val="8"/>
            <c:invertIfNegative val="0"/>
            <c:bubble3D val="0"/>
            <c:spPr>
              <a:solidFill>
                <a:schemeClr val="accent2"/>
              </a:solidFill>
              <a:ln>
                <a:solidFill>
                  <a:srgbClr val="90B0D9"/>
                </a:solidFill>
              </a:ln>
              <a:effectLst/>
            </c:spPr>
            <c:extLst>
              <c:ext xmlns:c16="http://schemas.microsoft.com/office/drawing/2014/chart" uri="{C3380CC4-5D6E-409C-BE32-E72D297353CC}">
                <c16:uniqueId val="{0000000F-78C3-417E-8119-B9D4889D900A}"/>
              </c:ext>
            </c:extLst>
          </c:dPt>
          <c:dPt>
            <c:idx val="9"/>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1-78C3-417E-8119-B9D4889D900A}"/>
              </c:ext>
            </c:extLst>
          </c:dPt>
          <c:dPt>
            <c:idx val="10"/>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3-78C3-417E-8119-B9D4889D900A}"/>
              </c:ext>
            </c:extLst>
          </c:dPt>
          <c:dPt>
            <c:idx val="11"/>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5-78C3-417E-8119-B9D4889D900A}"/>
              </c:ext>
            </c:extLst>
          </c:dPt>
          <c:dPt>
            <c:idx val="12"/>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7-78C3-417E-8119-B9D4889D900A}"/>
              </c:ext>
            </c:extLst>
          </c:dPt>
          <c:dPt>
            <c:idx val="13"/>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9-78C3-417E-8119-B9D4889D900A}"/>
              </c:ext>
            </c:extLst>
          </c:dPt>
          <c:dPt>
            <c:idx val="14"/>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B-78C3-417E-8119-B9D4889D900A}"/>
              </c:ext>
            </c:extLst>
          </c:dPt>
          <c:dPt>
            <c:idx val="15"/>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D-78C3-417E-8119-B9D4889D900A}"/>
              </c:ext>
            </c:extLst>
          </c:dPt>
          <c:dPt>
            <c:idx val="16"/>
            <c:invertIfNegative val="0"/>
            <c:bubble3D val="0"/>
            <c:spPr>
              <a:solidFill>
                <a:schemeClr val="accent2"/>
              </a:solidFill>
              <a:ln>
                <a:solidFill>
                  <a:srgbClr val="90B0D9"/>
                </a:solidFill>
              </a:ln>
              <a:effectLst/>
            </c:spPr>
            <c:extLst>
              <c:ext xmlns:c16="http://schemas.microsoft.com/office/drawing/2014/chart" uri="{C3380CC4-5D6E-409C-BE32-E72D297353CC}">
                <c16:uniqueId val="{0000001F-78C3-417E-8119-B9D4889D900A}"/>
              </c:ext>
            </c:extLst>
          </c:dPt>
          <c:dPt>
            <c:idx val="17"/>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1-78C3-417E-8119-B9D4889D900A}"/>
              </c:ext>
            </c:extLst>
          </c:dPt>
          <c:dPt>
            <c:idx val="18"/>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3-78C3-417E-8119-B9D4889D900A}"/>
              </c:ext>
            </c:extLst>
          </c:dPt>
          <c:dPt>
            <c:idx val="19"/>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5-78C3-417E-8119-B9D4889D900A}"/>
              </c:ext>
            </c:extLst>
          </c:dPt>
          <c:dPt>
            <c:idx val="20"/>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7-78C3-417E-8119-B9D4889D900A}"/>
              </c:ext>
            </c:extLst>
          </c:dPt>
          <c:dPt>
            <c:idx val="21"/>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9-78C3-417E-8119-B9D4889D900A}"/>
              </c:ext>
            </c:extLst>
          </c:dPt>
          <c:dPt>
            <c:idx val="23"/>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B-78C3-417E-8119-B9D4889D900A}"/>
              </c:ext>
            </c:extLst>
          </c:dPt>
          <c:dPt>
            <c:idx val="24"/>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D-78C3-417E-8119-B9D4889D900A}"/>
              </c:ext>
            </c:extLst>
          </c:dPt>
          <c:dPt>
            <c:idx val="25"/>
            <c:invertIfNegative val="0"/>
            <c:bubble3D val="0"/>
            <c:spPr>
              <a:solidFill>
                <a:schemeClr val="accent2"/>
              </a:solidFill>
              <a:ln>
                <a:solidFill>
                  <a:srgbClr val="90B0D9"/>
                </a:solidFill>
              </a:ln>
              <a:effectLst/>
            </c:spPr>
            <c:extLst>
              <c:ext xmlns:c16="http://schemas.microsoft.com/office/drawing/2014/chart" uri="{C3380CC4-5D6E-409C-BE32-E72D297353CC}">
                <c16:uniqueId val="{0000002F-78C3-417E-8119-B9D4889D900A}"/>
              </c:ext>
            </c:extLst>
          </c:dPt>
          <c:dPt>
            <c:idx val="26"/>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1-78C3-417E-8119-B9D4889D900A}"/>
              </c:ext>
            </c:extLst>
          </c:dPt>
          <c:dPt>
            <c:idx val="27"/>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3-78C3-417E-8119-B9D4889D900A}"/>
              </c:ext>
            </c:extLst>
          </c:dPt>
          <c:dPt>
            <c:idx val="28"/>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5-78C3-417E-8119-B9D4889D900A}"/>
              </c:ext>
            </c:extLst>
          </c:dPt>
          <c:dPt>
            <c:idx val="29"/>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7-78C3-417E-8119-B9D4889D900A}"/>
              </c:ext>
            </c:extLst>
          </c:dPt>
          <c:dPt>
            <c:idx val="30"/>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9-78C3-417E-8119-B9D4889D900A}"/>
              </c:ext>
            </c:extLst>
          </c:dPt>
          <c:dPt>
            <c:idx val="31"/>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B-78C3-417E-8119-B9D4889D900A}"/>
              </c:ext>
            </c:extLst>
          </c:dPt>
          <c:dPt>
            <c:idx val="32"/>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D-78C3-417E-8119-B9D4889D900A}"/>
              </c:ext>
            </c:extLst>
          </c:dPt>
          <c:dPt>
            <c:idx val="33"/>
            <c:invertIfNegative val="0"/>
            <c:bubble3D val="0"/>
            <c:spPr>
              <a:solidFill>
                <a:schemeClr val="accent2"/>
              </a:solidFill>
              <a:ln>
                <a:solidFill>
                  <a:srgbClr val="90B0D9"/>
                </a:solidFill>
              </a:ln>
              <a:effectLst/>
            </c:spPr>
            <c:extLst>
              <c:ext xmlns:c16="http://schemas.microsoft.com/office/drawing/2014/chart" uri="{C3380CC4-5D6E-409C-BE32-E72D297353CC}">
                <c16:uniqueId val="{0000003F-78C3-417E-8119-B9D4889D900A}"/>
              </c:ext>
            </c:extLst>
          </c:dPt>
          <c:dLbls>
            <c:dLbl>
              <c:idx val="0"/>
              <c:tx>
                <c:rich>
                  <a:bodyPr/>
                  <a:lstStyle/>
                  <a:p>
                    <a:fld id="{4C9985BA-8D98-4D61-B27F-AA64A3D9C1B6}"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C3-417E-8119-B9D4889D900A}"/>
                </c:ext>
              </c:extLst>
            </c:dLbl>
            <c:dLbl>
              <c:idx val="1"/>
              <c:tx>
                <c:rich>
                  <a:bodyPr/>
                  <a:lstStyle/>
                  <a:p>
                    <a:r>
                      <a:rPr lang="en-US"/>
                      <a:t>-46%</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0-AA40-4D92-A4F9-11EF3DEA092D}"/>
                </c:ext>
              </c:extLst>
            </c:dLbl>
            <c:dLbl>
              <c:idx val="2"/>
              <c:tx>
                <c:rich>
                  <a:bodyPr/>
                  <a:lstStyle/>
                  <a:p>
                    <a:r>
                      <a:rPr lang="en-US"/>
                      <a:t>-100%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8C3-417E-8119-B9D4889D900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402-034</c:v>
                </c:pt>
                <c:pt idx="1">
                  <c:v>402-042</c:v>
                </c:pt>
                <c:pt idx="2">
                  <c:v>102-027</c:v>
                </c:pt>
              </c:strCache>
            </c:strRef>
          </c:cat>
          <c:val>
            <c:numRef>
              <c:f>Sheet1!$B$2:$B$4</c:f>
              <c:numCache>
                <c:formatCode>General</c:formatCode>
                <c:ptCount val="3"/>
                <c:pt idx="0">
                  <c:v>-14</c:v>
                </c:pt>
                <c:pt idx="1">
                  <c:v>-46</c:v>
                </c:pt>
                <c:pt idx="2">
                  <c:v>-100</c:v>
                </c:pt>
              </c:numCache>
            </c:numRef>
          </c:val>
          <c:extLst>
            <c:ext xmlns:c16="http://schemas.microsoft.com/office/drawing/2014/chart" uri="{C3380CC4-5D6E-409C-BE32-E72D297353CC}">
              <c16:uniqueId val="{00000040-78C3-417E-8119-B9D4889D900A}"/>
            </c:ext>
          </c:extLst>
        </c:ser>
        <c:dLbls>
          <c:showLegendKey val="0"/>
          <c:showVal val="0"/>
          <c:showCatName val="0"/>
          <c:showSerName val="0"/>
          <c:showPercent val="0"/>
          <c:showBubbleSize val="0"/>
        </c:dLbls>
        <c:gapWidth val="32"/>
        <c:overlap val="-27"/>
        <c:axId val="613894304"/>
        <c:axId val="613897256"/>
      </c:barChart>
      <c:catAx>
        <c:axId val="613894304"/>
        <c:scaling>
          <c:orientation val="minMax"/>
        </c:scaling>
        <c:delete val="0"/>
        <c:axPos val="b"/>
        <c:numFmt formatCode="General" sourceLinked="1"/>
        <c:majorTickMark val="none"/>
        <c:minorTickMark val="none"/>
        <c:tickLblPos val="none"/>
        <c:spPr>
          <a:solidFill>
            <a:schemeClr val="tx1"/>
          </a:solid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13897256"/>
        <c:crosses val="autoZero"/>
        <c:auto val="1"/>
        <c:lblAlgn val="ctr"/>
        <c:lblOffset val="100"/>
        <c:noMultiLvlLbl val="0"/>
      </c:catAx>
      <c:valAx>
        <c:axId val="613897256"/>
        <c:scaling>
          <c:orientation val="minMax"/>
          <c:max val="20"/>
          <c:min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13894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61934965122423E-2"/>
          <c:y val="4.9698780115041551E-2"/>
          <c:w val="0.90841735491638576"/>
          <c:h val="0.86663866055979477"/>
        </c:manualLayout>
      </c:layout>
      <c:barChart>
        <c:barDir val="bar"/>
        <c:grouping val="stacked"/>
        <c:varyColors val="0"/>
        <c:ser>
          <c:idx val="0"/>
          <c:order val="0"/>
          <c:tx>
            <c:strRef>
              <c:f>Sheet1!$B$1</c:f>
              <c:strCache>
                <c:ptCount val="1"/>
                <c:pt idx="0">
                  <c:v>Series 1</c:v>
                </c:pt>
              </c:strCache>
            </c:strRef>
          </c:tx>
          <c:spPr>
            <a:solidFill>
              <a:schemeClr val="accent2"/>
            </a:solidFill>
            <a:ln>
              <a:solidFill>
                <a:srgbClr val="0074A7"/>
              </a:solidFill>
            </a:ln>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5-54E3-4255-A5F2-AA104EEA5379}"/>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4-54E3-4255-A5F2-AA104EEA5379}"/>
              </c:ext>
            </c:extLst>
          </c:dPt>
          <c:dPt>
            <c:idx val="2"/>
            <c:invertIfNegative val="0"/>
            <c:bubble3D val="0"/>
            <c:spPr>
              <a:solidFill>
                <a:schemeClr val="tx2"/>
              </a:solidFill>
              <a:ln>
                <a:solidFill>
                  <a:schemeClr val="tx2"/>
                </a:solidFill>
              </a:ln>
              <a:effectLst/>
            </c:spPr>
            <c:extLst>
              <c:ext xmlns:c16="http://schemas.microsoft.com/office/drawing/2014/chart" uri="{C3380CC4-5D6E-409C-BE32-E72D297353CC}">
                <c16:uniqueId val="{00000001-87A7-8444-9DE6-C38A7B09D2AF}"/>
              </c:ext>
            </c:extLst>
          </c:dPt>
          <c:dPt>
            <c:idx val="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3-54E3-4255-A5F2-AA104EEA5379}"/>
              </c:ext>
            </c:extLst>
          </c:dPt>
          <c:dPt>
            <c:idx val="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2-54E3-4255-A5F2-AA104EEA5379}"/>
              </c:ext>
            </c:extLst>
          </c:dPt>
          <c:dPt>
            <c:idx val="5"/>
            <c:invertIfNegative val="0"/>
            <c:bubble3D val="0"/>
            <c:spPr>
              <a:solidFill>
                <a:schemeClr val="tx2"/>
              </a:solidFill>
              <a:ln>
                <a:solidFill>
                  <a:schemeClr val="tx2"/>
                </a:solidFill>
              </a:ln>
              <a:effectLst/>
            </c:spPr>
            <c:extLst>
              <c:ext xmlns:c16="http://schemas.microsoft.com/office/drawing/2014/chart" uri="{C3380CC4-5D6E-409C-BE32-E72D297353CC}">
                <c16:uniqueId val="{00000000-87A7-8444-9DE6-C38A7B09D2AF}"/>
              </c:ext>
            </c:extLst>
          </c:dPt>
          <c:cat>
            <c:strRef>
              <c:f>Sheet1!$A$2:$A$7</c:f>
              <c:strCache>
                <c:ptCount val="6"/>
                <c:pt idx="0">
                  <c:v>NE</c:v>
                </c:pt>
                <c:pt idx="1">
                  <c:v>SD</c:v>
                </c:pt>
                <c:pt idx="2">
                  <c:v>PR</c:v>
                </c:pt>
                <c:pt idx="3">
                  <c:v>PR</c:v>
                </c:pt>
                <c:pt idx="4">
                  <c:v>SD</c:v>
                </c:pt>
                <c:pt idx="5">
                  <c:v>PR</c:v>
                </c:pt>
              </c:strCache>
            </c:strRef>
          </c:cat>
          <c:val>
            <c:numRef>
              <c:f>Sheet1!$B$2:$B$7</c:f>
              <c:numCache>
                <c:formatCode>General</c:formatCode>
                <c:ptCount val="6"/>
                <c:pt idx="0">
                  <c:v>1</c:v>
                </c:pt>
                <c:pt idx="1">
                  <c:v>2.1</c:v>
                </c:pt>
                <c:pt idx="2">
                  <c:v>4.5999999999999996</c:v>
                </c:pt>
                <c:pt idx="3">
                  <c:v>12</c:v>
                </c:pt>
                <c:pt idx="4">
                  <c:v>9.8000000000000007</c:v>
                </c:pt>
                <c:pt idx="5">
                  <c:v>16.5</c:v>
                </c:pt>
              </c:numCache>
            </c:numRef>
          </c:val>
          <c:extLst>
            <c:ext xmlns:c16="http://schemas.microsoft.com/office/drawing/2014/chart" uri="{C3380CC4-5D6E-409C-BE32-E72D297353CC}">
              <c16:uniqueId val="{00000000-3541-4E90-80C8-15CC42AA39FB}"/>
            </c:ext>
          </c:extLst>
        </c:ser>
        <c:ser>
          <c:idx val="1"/>
          <c:order val="1"/>
          <c:tx>
            <c:strRef>
              <c:f>Sheet1!$C$1</c:f>
              <c:strCache>
                <c:ptCount val="1"/>
                <c:pt idx="0">
                  <c:v>Series 2</c:v>
                </c:pt>
              </c:strCache>
            </c:strRef>
          </c:tx>
          <c:spPr>
            <a:pattFill prst="lgGrid">
              <a:fgClr>
                <a:schemeClr val="accent6">
                  <a:lumMod val="75000"/>
                </a:schemeClr>
              </a:fgClr>
              <a:bgClr>
                <a:schemeClr val="bg1"/>
              </a:bgClr>
            </a:pattFill>
            <a:ln>
              <a:noFill/>
            </a:ln>
            <a:effectLst/>
          </c:spPr>
          <c:invertIfNegative val="0"/>
          <c:dPt>
            <c:idx val="0"/>
            <c:invertIfNegative val="0"/>
            <c:bubble3D val="0"/>
            <c:spPr>
              <a:pattFill prst="lgGrid">
                <a:fgClr>
                  <a:schemeClr val="accent6">
                    <a:lumMod val="75000"/>
                  </a:schemeClr>
                </a:fgClr>
                <a:bgClr>
                  <a:schemeClr val="bg1"/>
                </a:bgClr>
              </a:pattFill>
              <a:ln>
                <a:noFill/>
              </a:ln>
              <a:effectLst/>
            </c:spPr>
            <c:extLst>
              <c:ext xmlns:c16="http://schemas.microsoft.com/office/drawing/2014/chart" uri="{C3380CC4-5D6E-409C-BE32-E72D297353CC}">
                <c16:uniqueId val="{00000002-3541-4E90-80C8-15CC42AA39FB}"/>
              </c:ext>
            </c:extLst>
          </c:dPt>
          <c:dPt>
            <c:idx val="4"/>
            <c:invertIfNegative val="0"/>
            <c:bubble3D val="0"/>
            <c:spPr>
              <a:pattFill prst="smGrid">
                <a:fgClr>
                  <a:schemeClr val="accent1"/>
                </a:fgClr>
                <a:bgClr>
                  <a:schemeClr val="bg1"/>
                </a:bgClr>
              </a:pattFill>
              <a:ln>
                <a:solidFill>
                  <a:schemeClr val="accent1"/>
                </a:solidFill>
              </a:ln>
              <a:effectLst/>
            </c:spPr>
            <c:extLst>
              <c:ext xmlns:c16="http://schemas.microsoft.com/office/drawing/2014/chart" uri="{C3380CC4-5D6E-409C-BE32-E72D297353CC}">
                <c16:uniqueId val="{00000013-8D8B-44A0-B78C-5230E5322EEE}"/>
              </c:ext>
            </c:extLst>
          </c:dPt>
          <c:dPt>
            <c:idx val="5"/>
            <c:invertIfNegative val="0"/>
            <c:bubble3D val="0"/>
            <c:spPr>
              <a:pattFill prst="smGrid">
                <a:fgClr>
                  <a:schemeClr val="tx2"/>
                </a:fgClr>
                <a:bgClr>
                  <a:schemeClr val="bg1"/>
                </a:bgClr>
              </a:pattFill>
              <a:ln>
                <a:solidFill>
                  <a:schemeClr val="tx2"/>
                </a:solidFill>
              </a:ln>
              <a:effectLst/>
            </c:spPr>
            <c:extLst>
              <c:ext xmlns:c16="http://schemas.microsoft.com/office/drawing/2014/chart" uri="{C3380CC4-5D6E-409C-BE32-E72D297353CC}">
                <c16:uniqueId val="{00000004-3541-4E90-80C8-15CC42AA39FB}"/>
              </c:ext>
            </c:extLst>
          </c:dPt>
          <c:dPt>
            <c:idx val="8"/>
            <c:invertIfNegative val="0"/>
            <c:bubble3D val="0"/>
            <c:spPr>
              <a:pattFill prst="lgGrid">
                <a:fgClr>
                  <a:schemeClr val="accent6">
                    <a:lumMod val="75000"/>
                  </a:schemeClr>
                </a:fgClr>
                <a:bgClr>
                  <a:schemeClr val="bg1"/>
                </a:bgClr>
              </a:pattFill>
              <a:ln>
                <a:noFill/>
              </a:ln>
              <a:effectLst/>
            </c:spPr>
            <c:extLst>
              <c:ext xmlns:c16="http://schemas.microsoft.com/office/drawing/2014/chart" uri="{C3380CC4-5D6E-409C-BE32-E72D297353CC}">
                <c16:uniqueId val="{00000006-3541-4E90-80C8-15CC42AA39FB}"/>
              </c:ext>
            </c:extLst>
          </c:dPt>
          <c:dPt>
            <c:idx val="12"/>
            <c:invertIfNegative val="0"/>
            <c:bubble3D val="0"/>
            <c:spPr>
              <a:pattFill prst="lgGrid">
                <a:fgClr>
                  <a:schemeClr val="accent6">
                    <a:lumMod val="75000"/>
                  </a:schemeClr>
                </a:fgClr>
                <a:bgClr>
                  <a:schemeClr val="bg1"/>
                </a:bgClr>
              </a:pattFill>
              <a:ln>
                <a:noFill/>
              </a:ln>
              <a:effectLst/>
            </c:spPr>
            <c:extLst>
              <c:ext xmlns:c16="http://schemas.microsoft.com/office/drawing/2014/chart" uri="{C3380CC4-5D6E-409C-BE32-E72D297353CC}">
                <c16:uniqueId val="{00000008-3541-4E90-80C8-15CC42AA39FB}"/>
              </c:ext>
            </c:extLst>
          </c:dPt>
          <c:dPt>
            <c:idx val="18"/>
            <c:invertIfNegative val="0"/>
            <c:bubble3D val="0"/>
            <c:spPr>
              <a:pattFill prst="lgGrid">
                <a:fgClr>
                  <a:schemeClr val="accent6">
                    <a:lumMod val="75000"/>
                  </a:schemeClr>
                </a:fgClr>
                <a:bgClr>
                  <a:schemeClr val="bg1"/>
                </a:bgClr>
              </a:pattFill>
              <a:ln>
                <a:noFill/>
              </a:ln>
              <a:effectLst/>
            </c:spPr>
            <c:extLst>
              <c:ext xmlns:c16="http://schemas.microsoft.com/office/drawing/2014/chart" uri="{C3380CC4-5D6E-409C-BE32-E72D297353CC}">
                <c16:uniqueId val="{0000000A-3541-4E90-80C8-15CC42AA39FB}"/>
              </c:ext>
            </c:extLst>
          </c:dPt>
          <c:dPt>
            <c:idx val="32"/>
            <c:invertIfNegative val="0"/>
            <c:bubble3D val="0"/>
            <c:spPr>
              <a:pattFill prst="lgGrid">
                <a:fgClr>
                  <a:schemeClr val="accent6">
                    <a:lumMod val="75000"/>
                  </a:schemeClr>
                </a:fgClr>
                <a:bgClr>
                  <a:schemeClr val="bg1"/>
                </a:bgClr>
              </a:pattFill>
              <a:ln>
                <a:noFill/>
              </a:ln>
              <a:effectLst/>
            </c:spPr>
            <c:extLst>
              <c:ext xmlns:c16="http://schemas.microsoft.com/office/drawing/2014/chart" uri="{C3380CC4-5D6E-409C-BE32-E72D297353CC}">
                <c16:uniqueId val="{0000000C-3541-4E90-80C8-15CC42AA39FB}"/>
              </c:ext>
            </c:extLst>
          </c:dPt>
          <c:dPt>
            <c:idx val="35"/>
            <c:invertIfNegative val="0"/>
            <c:bubble3D val="0"/>
            <c:spPr>
              <a:pattFill prst="lgGrid">
                <a:fgClr>
                  <a:schemeClr val="accent6">
                    <a:lumMod val="75000"/>
                  </a:schemeClr>
                </a:fgClr>
                <a:bgClr>
                  <a:schemeClr val="bg1"/>
                </a:bgClr>
              </a:pattFill>
              <a:ln>
                <a:noFill/>
              </a:ln>
              <a:effectLst/>
            </c:spPr>
            <c:extLst>
              <c:ext xmlns:c16="http://schemas.microsoft.com/office/drawing/2014/chart" uri="{C3380CC4-5D6E-409C-BE32-E72D297353CC}">
                <c16:uniqueId val="{0000000E-3541-4E90-80C8-15CC42AA39FB}"/>
              </c:ext>
            </c:extLst>
          </c:dPt>
          <c:dPt>
            <c:idx val="36"/>
            <c:invertIfNegative val="0"/>
            <c:bubble3D val="0"/>
            <c:spPr>
              <a:pattFill prst="lgGrid">
                <a:fgClr>
                  <a:schemeClr val="accent6">
                    <a:lumMod val="75000"/>
                  </a:schemeClr>
                </a:fgClr>
                <a:bgClr>
                  <a:schemeClr val="bg1"/>
                </a:bgClr>
              </a:pattFill>
              <a:ln>
                <a:noFill/>
              </a:ln>
              <a:effectLst/>
            </c:spPr>
            <c:extLst>
              <c:ext xmlns:c16="http://schemas.microsoft.com/office/drawing/2014/chart" uri="{C3380CC4-5D6E-409C-BE32-E72D297353CC}">
                <c16:uniqueId val="{00000010-3541-4E90-80C8-15CC42AA39FB}"/>
              </c:ext>
            </c:extLst>
          </c:dPt>
          <c:cat>
            <c:strRef>
              <c:f>Sheet1!$A$2:$A$7</c:f>
              <c:strCache>
                <c:ptCount val="6"/>
                <c:pt idx="0">
                  <c:v>NE</c:v>
                </c:pt>
                <c:pt idx="1">
                  <c:v>SD</c:v>
                </c:pt>
                <c:pt idx="2">
                  <c:v>PR</c:v>
                </c:pt>
                <c:pt idx="3">
                  <c:v>PR</c:v>
                </c:pt>
                <c:pt idx="4">
                  <c:v>SD</c:v>
                </c:pt>
                <c:pt idx="5">
                  <c:v>PR</c:v>
                </c:pt>
              </c:strCache>
            </c:strRef>
          </c:cat>
          <c:val>
            <c:numRef>
              <c:f>Sheet1!$C$2:$C$7</c:f>
              <c:numCache>
                <c:formatCode>General</c:formatCode>
                <c:ptCount val="6"/>
                <c:pt idx="0">
                  <c:v>0</c:v>
                </c:pt>
                <c:pt idx="1">
                  <c:v>0</c:v>
                </c:pt>
                <c:pt idx="2">
                  <c:v>0</c:v>
                </c:pt>
                <c:pt idx="3">
                  <c:v>0</c:v>
                </c:pt>
                <c:pt idx="4">
                  <c:v>5.7</c:v>
                </c:pt>
                <c:pt idx="5">
                  <c:v>1.9</c:v>
                </c:pt>
              </c:numCache>
            </c:numRef>
          </c:val>
          <c:extLst>
            <c:ext xmlns:c16="http://schemas.microsoft.com/office/drawing/2014/chart" uri="{C3380CC4-5D6E-409C-BE32-E72D297353CC}">
              <c16:uniqueId val="{00000011-3541-4E90-80C8-15CC42AA39FB}"/>
            </c:ext>
          </c:extLst>
        </c:ser>
        <c:ser>
          <c:idx val="2"/>
          <c:order val="2"/>
          <c:tx>
            <c:strRef>
              <c:f>Sheet1!$D$1</c:f>
              <c:strCache>
                <c:ptCount val="1"/>
                <c:pt idx="0">
                  <c:v>Series 3</c:v>
                </c:pt>
              </c:strCache>
            </c:strRef>
          </c:tx>
          <c:spPr>
            <a:noFill/>
            <a:ln w="3175">
              <a:solidFill>
                <a:schemeClr val="bg1">
                  <a:lumMod val="95000"/>
                </a:schemeClr>
              </a:solidFill>
            </a:ln>
            <a:effectLst/>
          </c:spPr>
          <c:invertIfNegative val="0"/>
          <c:cat>
            <c:strRef>
              <c:f>Sheet1!$A$2:$A$7</c:f>
              <c:strCache>
                <c:ptCount val="6"/>
                <c:pt idx="0">
                  <c:v>NE</c:v>
                </c:pt>
                <c:pt idx="1">
                  <c:v>SD</c:v>
                </c:pt>
                <c:pt idx="2">
                  <c:v>PR</c:v>
                </c:pt>
                <c:pt idx="3">
                  <c:v>PR</c:v>
                </c:pt>
                <c:pt idx="4">
                  <c:v>SD</c:v>
                </c:pt>
                <c:pt idx="5">
                  <c:v>PR</c:v>
                </c:pt>
              </c:strCache>
            </c:strRef>
          </c:cat>
          <c:val>
            <c:numRef>
              <c:f>Sheet1!$D$2:$D$7</c:f>
              <c:numCache>
                <c:formatCode>General</c:formatCode>
                <c:ptCount val="6"/>
              </c:numCache>
            </c:numRef>
          </c:val>
          <c:extLst>
            <c:ext xmlns:c16="http://schemas.microsoft.com/office/drawing/2014/chart" uri="{C3380CC4-5D6E-409C-BE32-E72D297353CC}">
              <c16:uniqueId val="{00000012-3541-4E90-80C8-15CC42AA39FB}"/>
            </c:ext>
          </c:extLst>
        </c:ser>
        <c:dLbls>
          <c:showLegendKey val="0"/>
          <c:showVal val="0"/>
          <c:showCatName val="0"/>
          <c:showSerName val="0"/>
          <c:showPercent val="0"/>
          <c:showBubbleSize val="0"/>
        </c:dLbls>
        <c:gapWidth val="50"/>
        <c:overlap val="100"/>
        <c:axId val="995718128"/>
        <c:axId val="995708288"/>
      </c:barChart>
      <c:catAx>
        <c:axId val="99571812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995708288"/>
        <c:crosses val="autoZero"/>
        <c:auto val="1"/>
        <c:lblAlgn val="ctr"/>
        <c:lblOffset val="100"/>
        <c:noMultiLvlLbl val="0"/>
      </c:catAx>
      <c:valAx>
        <c:axId val="995708288"/>
        <c:scaling>
          <c:orientation val="minMax"/>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99571812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02-4C98-95B2-C158F2008F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02-4C98-95B2-C158F2008F2F}"/>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902-4C98-95B2-C158F2008F2F}"/>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A902-4C98-95B2-C158F2008F2F}"/>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A902-4C98-95B2-C158F2008F2F}"/>
              </c:ext>
            </c:extLst>
          </c:dPt>
          <c:dPt>
            <c:idx val="5"/>
            <c:bubble3D val="0"/>
            <c:spPr>
              <a:solidFill>
                <a:srgbClr val="1E325F"/>
              </a:solidFill>
              <a:ln w="19050">
                <a:solidFill>
                  <a:schemeClr val="lt1"/>
                </a:solidFill>
              </a:ln>
              <a:effectLst/>
            </c:spPr>
            <c:extLst>
              <c:ext xmlns:c16="http://schemas.microsoft.com/office/drawing/2014/chart" uri="{C3380CC4-5D6E-409C-BE32-E72D297353CC}">
                <c16:uniqueId val="{0000000B-A902-4C98-95B2-C158F2008F2F}"/>
              </c:ext>
            </c:extLst>
          </c:dPt>
          <c:dPt>
            <c:idx val="6"/>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D-A902-4C98-95B2-C158F2008F2F}"/>
              </c:ext>
            </c:extLst>
          </c:dPt>
          <c:dPt>
            <c:idx val="7"/>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F-A902-4C98-95B2-C158F2008F2F}"/>
              </c:ext>
            </c:extLst>
          </c:dPt>
          <c:dPt>
            <c:idx val="8"/>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11-A902-4C98-95B2-C158F2008F2F}"/>
              </c:ext>
            </c:extLst>
          </c:dPt>
          <c:dPt>
            <c:idx val="9"/>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13-A902-4C98-95B2-C158F2008F2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902-4C98-95B2-C158F2008F2F}"/>
              </c:ext>
            </c:extLst>
          </c:dPt>
          <c:dLbls>
            <c:dLbl>
              <c:idx val="0"/>
              <c:tx>
                <c:rich>
                  <a:bodyPr rot="0" vert="horz"/>
                  <a:lstStyle/>
                  <a:p>
                    <a:pPr>
                      <a:defRPr>
                        <a:solidFill>
                          <a:schemeClr val="bg1"/>
                        </a:solidFill>
                      </a:defRPr>
                    </a:pPr>
                    <a:r>
                      <a:rPr lang="en-US" dirty="0">
                        <a:solidFill>
                          <a:schemeClr val="bg1"/>
                        </a:solidFill>
                      </a:rPr>
                      <a:t>Sarcoma</a:t>
                    </a:r>
                    <a:br>
                      <a:rPr lang="en-US" dirty="0">
                        <a:solidFill>
                          <a:schemeClr val="bg1"/>
                        </a:solidFill>
                      </a:rPr>
                    </a:br>
                    <a:r>
                      <a:rPr lang="en-US" dirty="0">
                        <a:solidFill>
                          <a:schemeClr val="bg1"/>
                        </a:solidFill>
                      </a:rPr>
                      <a:t>24%*</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902-4C98-95B2-C158F2008F2F}"/>
                </c:ext>
              </c:extLst>
            </c:dLbl>
            <c:dLbl>
              <c:idx val="1"/>
              <c:tx>
                <c:rich>
                  <a:bodyPr rot="0" vert="horz"/>
                  <a:lstStyle/>
                  <a:p>
                    <a:pPr>
                      <a:defRPr>
                        <a:solidFill>
                          <a:schemeClr val="bg1"/>
                        </a:solidFill>
                      </a:defRPr>
                    </a:pPr>
                    <a:fld id="{35C5AAA9-C9FC-429D-9AB2-825B0B9753BE}" type="CATEGORYNAME">
                      <a:rPr lang="en-US">
                        <a:solidFill>
                          <a:schemeClr val="bg1"/>
                        </a:solidFill>
                      </a:rPr>
                      <a:pPr>
                        <a:defRPr>
                          <a:solidFill>
                            <a:schemeClr val="bg1"/>
                          </a:solidFill>
                        </a:defRPr>
                      </a:pPr>
                      <a:t>[CATEGORY NAME]</a:t>
                    </a:fld>
                    <a:r>
                      <a:rPr lang="en-US" dirty="0">
                        <a:solidFill>
                          <a:schemeClr val="bg1"/>
                        </a:solidFill>
                      </a:rPr>
                      <a:t> </a:t>
                    </a:r>
                    <a:br>
                      <a:rPr lang="en-US" dirty="0">
                        <a:solidFill>
                          <a:schemeClr val="bg1"/>
                        </a:solidFill>
                      </a:rPr>
                    </a:br>
                    <a:r>
                      <a:rPr lang="en-US" dirty="0">
                        <a:solidFill>
                          <a:schemeClr val="bg1"/>
                        </a:solidFill>
                      </a:rPr>
                      <a:t>19%</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02-4C98-95B2-C158F2008F2F}"/>
                </c:ext>
              </c:extLst>
            </c:dLbl>
            <c:dLbl>
              <c:idx val="2"/>
              <c:tx>
                <c:rich>
                  <a:bodyPr rot="0" vert="horz"/>
                  <a:lstStyle/>
                  <a:p>
                    <a:pPr>
                      <a:defRPr>
                        <a:solidFill>
                          <a:schemeClr val="bg1"/>
                        </a:solidFill>
                      </a:defRPr>
                    </a:pPr>
                    <a:fld id="{6824722F-FDC8-40C3-909A-9F871B8DAB98}" type="CATEGORYNAME">
                      <a:rPr lang="en-US">
                        <a:solidFill>
                          <a:schemeClr val="bg1"/>
                        </a:solidFill>
                      </a:rPr>
                      <a:pPr>
                        <a:defRPr>
                          <a:solidFill>
                            <a:schemeClr val="bg1"/>
                          </a:solidFill>
                        </a:defRPr>
                      </a:pPr>
                      <a:t>[CATEGORY NAME]</a:t>
                    </a:fld>
                    <a:br>
                      <a:rPr lang="en-US" dirty="0">
                        <a:solidFill>
                          <a:schemeClr val="bg1"/>
                        </a:solidFill>
                      </a:rPr>
                    </a:br>
                    <a:r>
                      <a:rPr lang="en-US" dirty="0">
                        <a:solidFill>
                          <a:schemeClr val="bg1"/>
                        </a:solidFill>
                      </a:rPr>
                      <a:t>13%</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902-4C98-95B2-C158F2008F2F}"/>
                </c:ext>
              </c:extLst>
            </c:dLbl>
            <c:dLbl>
              <c:idx val="3"/>
              <c:tx>
                <c:rich>
                  <a:bodyPr rot="0" vert="horz"/>
                  <a:lstStyle/>
                  <a:p>
                    <a:pPr>
                      <a:defRPr>
                        <a:solidFill>
                          <a:schemeClr val="bg1"/>
                        </a:solidFill>
                      </a:defRPr>
                    </a:pPr>
                    <a:fld id="{264AD896-2E0A-4E6D-BB6E-9059C5D22ADD}" type="CATEGORYNAME">
                      <a:rPr lang="en-US">
                        <a:solidFill>
                          <a:schemeClr val="bg1"/>
                        </a:solidFill>
                      </a:rPr>
                      <a:pPr>
                        <a:defRPr>
                          <a:solidFill>
                            <a:schemeClr val="bg1"/>
                          </a:solidFill>
                        </a:defRPr>
                      </a:pPr>
                      <a:t>[CATEGORY NAME]</a:t>
                    </a:fld>
                    <a:br>
                      <a:rPr lang="en-US" dirty="0">
                        <a:solidFill>
                          <a:schemeClr val="bg1"/>
                        </a:solidFill>
                      </a:rPr>
                    </a:br>
                    <a:r>
                      <a:rPr lang="en-US" dirty="0">
                        <a:solidFill>
                          <a:schemeClr val="bg1"/>
                        </a:solidFill>
                      </a:rPr>
                      <a:t>11%</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902-4C98-95B2-C158F2008F2F}"/>
                </c:ext>
              </c:extLst>
            </c:dLbl>
            <c:dLbl>
              <c:idx val="4"/>
              <c:tx>
                <c:rich>
                  <a:bodyPr/>
                  <a:lstStyle/>
                  <a:p>
                    <a:fld id="{CE2B1C25-A489-43B5-8DAD-140BC01A7597}" type="CATEGORYNAME">
                      <a:rPr lang="en-US"/>
                      <a:pPr/>
                      <a:t>[CATEGORY NAME]</a:t>
                    </a:fld>
                    <a:br>
                      <a:rPr lang="en-US" dirty="0"/>
                    </a:br>
                    <a:r>
                      <a:rPr lang="en-US" dirty="0"/>
                      <a:t>9%</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902-4C98-95B2-C158F2008F2F}"/>
                </c:ext>
              </c:extLst>
            </c:dLbl>
            <c:dLbl>
              <c:idx val="5"/>
              <c:tx>
                <c:rich>
                  <a:bodyPr rot="0" vert="horz"/>
                  <a:lstStyle/>
                  <a:p>
                    <a:pPr>
                      <a:defRPr>
                        <a:solidFill>
                          <a:schemeClr val="bg1"/>
                        </a:solidFill>
                      </a:defRPr>
                    </a:pPr>
                    <a:fld id="{15628E66-335E-43D4-9F81-62E5AE9CAAD6}" type="CATEGORYNAME">
                      <a:rPr lang="en-US">
                        <a:solidFill>
                          <a:schemeClr val="bg1"/>
                        </a:solidFill>
                      </a:rPr>
                      <a:pPr>
                        <a:defRPr>
                          <a:solidFill>
                            <a:schemeClr val="bg1"/>
                          </a:solidFill>
                        </a:defRPr>
                      </a:pPr>
                      <a:t>[CATEGORY NAME]</a:t>
                    </a:fld>
                    <a:br>
                      <a:rPr lang="en-US" dirty="0">
                        <a:solidFill>
                          <a:schemeClr val="bg1"/>
                        </a:solidFill>
                      </a:rPr>
                    </a:br>
                    <a:r>
                      <a:rPr lang="en-US" dirty="0">
                        <a:solidFill>
                          <a:schemeClr val="bg1"/>
                        </a:solidFill>
                      </a:rPr>
                      <a:t>7%</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902-4C98-95B2-C158F2008F2F}"/>
                </c:ext>
              </c:extLst>
            </c:dLbl>
            <c:dLbl>
              <c:idx val="6"/>
              <c:layout>
                <c:manualLayout>
                  <c:x val="2.6946004989543717E-2"/>
                  <c:y val="4.0221358060198109E-2"/>
                </c:manualLayout>
              </c:layout>
              <c:tx>
                <c:rich>
                  <a:bodyPr rot="0" vert="horz" anchorCtr="0"/>
                  <a:lstStyle/>
                  <a:p>
                    <a:pPr algn="l">
                      <a:defRPr/>
                    </a:pPr>
                    <a:fld id="{8348C296-0864-4C38-9C9D-B5CC7641A95C}" type="CATEGORYNAME">
                      <a:rPr lang="en-US" smtClean="0"/>
                      <a:pPr algn="l">
                        <a:defRPr/>
                      </a:pPr>
                      <a:t>[CATEGORY NAME]</a:t>
                    </a:fld>
                    <a:r>
                      <a:rPr lang="en-US" baseline="0" dirty="0"/>
                      <a:t> </a:t>
                    </a:r>
                    <a:r>
                      <a:rPr lang="en-US" dirty="0"/>
                      <a:t>6%</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6517318546528246"/>
                      <c:h val="7.0997198411775181E-2"/>
                    </c:manualLayout>
                  </c15:layout>
                  <c15:dlblFieldTable/>
                  <c15:showDataLabelsRange val="0"/>
                </c:ext>
                <c:ext xmlns:c16="http://schemas.microsoft.com/office/drawing/2014/chart" uri="{C3380CC4-5D6E-409C-BE32-E72D297353CC}">
                  <c16:uniqueId val="{0000000D-A902-4C98-95B2-C158F2008F2F}"/>
                </c:ext>
              </c:extLst>
            </c:dLbl>
            <c:dLbl>
              <c:idx val="7"/>
              <c:layout>
                <c:manualLayout>
                  <c:x val="2.9395641806774963E-2"/>
                  <c:y val="3.7071266247939015E-2"/>
                </c:manualLayout>
              </c:layout>
              <c:tx>
                <c:rich>
                  <a:bodyPr rot="0" vert="horz" anchorCtr="0"/>
                  <a:lstStyle/>
                  <a:p>
                    <a:pPr algn="l">
                      <a:defRPr/>
                    </a:pPr>
                    <a:fld id="{DB50C694-B544-47BF-A0AB-92FDA16D11E8}" type="CATEGORYNAME">
                      <a:rPr lang="en-US" smtClean="0"/>
                      <a:pPr algn="l">
                        <a:defRPr/>
                      </a:pPr>
                      <a:t>[CATEGORY NAME]</a:t>
                    </a:fld>
                    <a:r>
                      <a:rPr lang="en-US" baseline="0" dirty="0"/>
                      <a:t> 6%</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44277185471454789"/>
                      <c:h val="8.7613563997509802E-2"/>
                    </c:manualLayout>
                  </c15:layout>
                  <c15:dlblFieldTable/>
                  <c15:showDataLabelsRange val="0"/>
                </c:ext>
                <c:ext xmlns:c16="http://schemas.microsoft.com/office/drawing/2014/chart" uri="{C3380CC4-5D6E-409C-BE32-E72D297353CC}">
                  <c16:uniqueId val="{0000000F-A902-4C98-95B2-C158F2008F2F}"/>
                </c:ext>
              </c:extLst>
            </c:dLbl>
            <c:dLbl>
              <c:idx val="8"/>
              <c:layout>
                <c:manualLayout>
                  <c:x val="0"/>
                  <c:y val="0"/>
                </c:manualLayout>
              </c:layout>
              <c:tx>
                <c:rich>
                  <a:bodyPr rot="0" vert="horz" anchor="t" anchorCtr="0"/>
                  <a:lstStyle/>
                  <a:p>
                    <a:pPr algn="r">
                      <a:defRPr/>
                    </a:pPr>
                    <a:fld id="{2F755C27-16D6-4C53-8C39-54985FBA159F}" type="CATEGORYNAME">
                      <a:rPr lang="en-US" smtClean="0"/>
                      <a:pPr algn="r">
                        <a:defRPr/>
                      </a:pPr>
                      <a:t>[CATEGORY NAME]</a:t>
                    </a:fld>
                    <a:br>
                      <a:rPr lang="en-US" baseline="0" dirty="0"/>
                    </a:br>
                    <a:r>
                      <a:rPr lang="en-US" baseline="0" dirty="0"/>
                      <a:t>4%</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4496368172312469"/>
                      <c:h val="0.12009100582417294"/>
                    </c:manualLayout>
                  </c15:layout>
                  <c15:dlblFieldTable/>
                  <c15:showDataLabelsRange val="0"/>
                </c:ext>
                <c:ext xmlns:c16="http://schemas.microsoft.com/office/drawing/2014/chart" uri="{C3380CC4-5D6E-409C-BE32-E72D297353CC}">
                  <c16:uniqueId val="{00000011-A902-4C98-95B2-C158F2008F2F}"/>
                </c:ext>
              </c:extLst>
            </c:dLbl>
            <c:dLbl>
              <c:idx val="9"/>
              <c:layout>
                <c:manualLayout>
                  <c:x val="0.18772859258527716"/>
                  <c:y val="3.6183949946796704E-2"/>
                </c:manualLayout>
              </c:layout>
              <c:tx>
                <c:rich>
                  <a:bodyPr rot="0" vert="horz" anchor="t"/>
                  <a:lstStyle/>
                  <a:p>
                    <a:pPr>
                      <a:defRPr sz="1400"/>
                    </a:pPr>
                    <a:fld id="{2CF5E5A9-1EE4-4902-AF71-4CA6492909B9}" type="CATEGORYNAME">
                      <a:rPr lang="en-US" sz="1400" smtClean="0"/>
                      <a:pPr>
                        <a:defRPr sz="1400"/>
                      </a:pPr>
                      <a:t>[CATEGORY NAME]</a:t>
                    </a:fld>
                    <a:r>
                      <a:rPr lang="en-US" sz="1400" baseline="0" dirty="0"/>
                      <a:t> 2%</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40191769914679343"/>
                      <c:h val="7.4160849749279625E-2"/>
                    </c:manualLayout>
                  </c15:layout>
                  <c15:dlblFieldTable/>
                  <c15:showDataLabelsRange val="0"/>
                </c:ext>
                <c:ext xmlns:c16="http://schemas.microsoft.com/office/drawing/2014/chart" uri="{C3380CC4-5D6E-409C-BE32-E72D297353CC}">
                  <c16:uniqueId val="{00000013-A902-4C98-95B2-C158F2008F2F}"/>
                </c:ext>
              </c:extLst>
            </c:dLbl>
            <c:spPr>
              <a:noFill/>
              <a:ln>
                <a:noFill/>
              </a:ln>
              <a:effectLst/>
            </c:spPr>
            <c:txPr>
              <a:bodyPr rot="0" vert="horz"/>
              <a:lstStyle/>
              <a:p>
                <a:pPr>
                  <a:defRPr/>
                </a:pPr>
                <a:endParaRPr lang="en-US"/>
              </a:p>
            </c:txPr>
            <c:showLegendKey val="0"/>
            <c:showVal val="1"/>
            <c:showCatName val="1"/>
            <c:showSerName val="0"/>
            <c:showPercent val="0"/>
            <c:showBubbleSize val="0"/>
            <c:showLeaderLines val="1"/>
            <c:leaderLines>
              <c:spPr>
                <a:ln w="1905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0"/>
                <c:pt idx="0">
                  <c:v>Sarcoma</c:v>
                </c:pt>
                <c:pt idx="1">
                  <c:v>NSCLC</c:v>
                </c:pt>
                <c:pt idx="2">
                  <c:v>MASC</c:v>
                </c:pt>
                <c:pt idx="3">
                  <c:v>Breast</c:v>
                </c:pt>
                <c:pt idx="4">
                  <c:v>Thyroid</c:v>
                </c:pt>
                <c:pt idx="5">
                  <c:v>CRC</c:v>
                </c:pt>
                <c:pt idx="6">
                  <c:v>Pancreatic</c:v>
                </c:pt>
                <c:pt idx="7">
                  <c:v>Neuroendocrine</c:v>
                </c:pt>
                <c:pt idx="8">
                  <c:v>Gynaecological</c:v>
                </c:pt>
                <c:pt idx="9">
                  <c:v>Cholangiocarcinoma</c:v>
                </c:pt>
              </c:strCache>
            </c:strRef>
          </c:cat>
          <c:val>
            <c:numRef>
              <c:f>Sheet1!$B$2:$B$12</c:f>
              <c:numCache>
                <c:formatCode>General</c:formatCode>
                <c:ptCount val="11"/>
                <c:pt idx="0">
                  <c:v>13</c:v>
                </c:pt>
                <c:pt idx="1">
                  <c:v>10</c:v>
                </c:pt>
                <c:pt idx="2">
                  <c:v>7</c:v>
                </c:pt>
                <c:pt idx="3">
                  <c:v>6</c:v>
                </c:pt>
                <c:pt idx="4">
                  <c:v>5</c:v>
                </c:pt>
                <c:pt idx="5">
                  <c:v>4</c:v>
                </c:pt>
                <c:pt idx="6">
                  <c:v>3</c:v>
                </c:pt>
                <c:pt idx="7">
                  <c:v>3</c:v>
                </c:pt>
                <c:pt idx="8">
                  <c:v>2</c:v>
                </c:pt>
                <c:pt idx="9">
                  <c:v>1</c:v>
                </c:pt>
              </c:numCache>
            </c:numRef>
          </c:val>
          <c:extLst>
            <c:ext xmlns:c16="http://schemas.microsoft.com/office/drawing/2014/chart" uri="{C3380CC4-5D6E-409C-BE32-E72D297353CC}">
              <c16:uniqueId val="{00000016-A902-4C98-95B2-C158F2008F2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400">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53A-6D4B-8F65-13C3B953E601}"/>
              </c:ext>
            </c:extLst>
          </c:dPt>
          <c:dPt>
            <c:idx val="1"/>
            <c:bubble3D val="0"/>
            <c:spPr>
              <a:solidFill>
                <a:schemeClr val="accent2"/>
              </a:solidFill>
              <a:ln w="19050">
                <a:noFill/>
              </a:ln>
              <a:effectLst/>
            </c:spPr>
            <c:extLst>
              <c:ext xmlns:c16="http://schemas.microsoft.com/office/drawing/2014/chart" uri="{C3380CC4-5D6E-409C-BE32-E72D297353CC}">
                <c16:uniqueId val="{00000003-053A-6D4B-8F65-13C3B953E601}"/>
              </c:ext>
            </c:extLst>
          </c:dPt>
          <c:dPt>
            <c:idx val="2"/>
            <c:bubble3D val="0"/>
            <c:spPr>
              <a:solidFill>
                <a:schemeClr val="tx2"/>
              </a:solidFill>
              <a:ln w="19050">
                <a:noFill/>
              </a:ln>
              <a:effectLst/>
            </c:spPr>
            <c:extLst>
              <c:ext xmlns:c16="http://schemas.microsoft.com/office/drawing/2014/chart" uri="{C3380CC4-5D6E-409C-BE32-E72D297353CC}">
                <c16:uniqueId val="{00000001-4691-0E4C-BE6B-05F1256CB71C}"/>
              </c:ext>
            </c:extLst>
          </c:dPt>
          <c:dPt>
            <c:idx val="3"/>
            <c:bubble3D val="0"/>
            <c:spPr>
              <a:solidFill>
                <a:schemeClr val="accent1">
                  <a:lumMod val="40000"/>
                  <a:lumOff val="60000"/>
                </a:schemeClr>
              </a:solidFill>
              <a:ln w="19050">
                <a:noFill/>
              </a:ln>
              <a:effectLst/>
            </c:spPr>
            <c:extLst>
              <c:ext xmlns:c16="http://schemas.microsoft.com/office/drawing/2014/chart" uri="{C3380CC4-5D6E-409C-BE32-E72D297353CC}">
                <c16:uniqueId val="{00000002-4691-0E4C-BE6B-05F1256CB71C}"/>
              </c:ext>
            </c:extLst>
          </c:dPt>
          <c:dPt>
            <c:idx val="4"/>
            <c:bubble3D val="0"/>
            <c:spPr>
              <a:solidFill>
                <a:schemeClr val="accent2">
                  <a:lumMod val="40000"/>
                  <a:lumOff val="60000"/>
                </a:schemeClr>
              </a:solidFill>
              <a:ln w="19050">
                <a:noFill/>
              </a:ln>
              <a:effectLst/>
            </c:spPr>
            <c:extLst>
              <c:ext xmlns:c16="http://schemas.microsoft.com/office/drawing/2014/chart" uri="{C3380CC4-5D6E-409C-BE32-E72D297353CC}">
                <c16:uniqueId val="{00000003-4691-0E4C-BE6B-05F1256CB71C}"/>
              </c:ext>
            </c:extLst>
          </c:dPt>
          <c:dPt>
            <c:idx val="5"/>
            <c:bubble3D val="0"/>
            <c:spPr>
              <a:solidFill>
                <a:schemeClr val="accent6"/>
              </a:solidFill>
              <a:ln w="19050">
                <a:noFill/>
              </a:ln>
              <a:effectLst/>
            </c:spPr>
            <c:extLst>
              <c:ext xmlns:c16="http://schemas.microsoft.com/office/drawing/2014/chart" uri="{C3380CC4-5D6E-409C-BE32-E72D297353CC}">
                <c16:uniqueId val="{0000000B-053A-6D4B-8F65-13C3B953E601}"/>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8C74-4619-9143-7B72A9180541}"/>
              </c:ext>
            </c:extLst>
          </c:dPt>
          <c:cat>
            <c:strRef>
              <c:f>Sheet1!$A$2:$A$8</c:f>
              <c:strCache>
                <c:ptCount val="7"/>
                <c:pt idx="0">
                  <c:v>ROS1</c:v>
                </c:pt>
                <c:pt idx="1">
                  <c:v>METex14</c:v>
                </c:pt>
                <c:pt idx="2">
                  <c:v>NRG1</c:v>
                </c:pt>
                <c:pt idx="3">
                  <c:v>ALK</c:v>
                </c:pt>
                <c:pt idx="4">
                  <c:v>Other</c:v>
                </c:pt>
                <c:pt idx="5">
                  <c:v>RET</c:v>
                </c:pt>
                <c:pt idx="6">
                  <c:v>Other/non-targetable</c:v>
                </c:pt>
              </c:strCache>
            </c:strRef>
          </c:cat>
          <c:val>
            <c:numRef>
              <c:f>Sheet1!$B$2:$B$8</c:f>
              <c:numCache>
                <c:formatCode>General</c:formatCode>
                <c:ptCount val="7"/>
                <c:pt idx="0">
                  <c:v>10</c:v>
                </c:pt>
                <c:pt idx="1">
                  <c:v>6</c:v>
                </c:pt>
                <c:pt idx="2">
                  <c:v>5</c:v>
                </c:pt>
                <c:pt idx="3">
                  <c:v>4</c:v>
                </c:pt>
                <c:pt idx="4">
                  <c:v>5</c:v>
                </c:pt>
                <c:pt idx="5">
                  <c:v>3</c:v>
                </c:pt>
                <c:pt idx="6">
                  <c:v>3</c:v>
                </c:pt>
              </c:numCache>
            </c:numRef>
          </c:val>
          <c:extLst>
            <c:ext xmlns:c16="http://schemas.microsoft.com/office/drawing/2014/chart" uri="{C3380CC4-5D6E-409C-BE32-E72D297353CC}">
              <c16:uniqueId val="{00000000-4691-0E4C-BE6B-05F1256CB7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explosion val="10"/>
          <c:dPt>
            <c:idx val="0"/>
            <c:bubble3D val="0"/>
            <c:spPr>
              <a:solidFill>
                <a:schemeClr val="accent1"/>
              </a:solidFill>
              <a:ln w="19050">
                <a:noFill/>
              </a:ln>
              <a:effectLst/>
            </c:spPr>
            <c:extLst>
              <c:ext xmlns:c16="http://schemas.microsoft.com/office/drawing/2014/chart" uri="{C3380CC4-5D6E-409C-BE32-E72D297353CC}">
                <c16:uniqueId val="{00000001-9078-BC40-9417-3769E393EF55}"/>
              </c:ext>
            </c:extLst>
          </c:dPt>
          <c:dPt>
            <c:idx val="1"/>
            <c:bubble3D val="0"/>
            <c:spPr>
              <a:solidFill>
                <a:schemeClr val="accent2"/>
              </a:solidFill>
              <a:ln w="19050">
                <a:noFill/>
              </a:ln>
              <a:effectLst/>
            </c:spPr>
            <c:extLst>
              <c:ext xmlns:c16="http://schemas.microsoft.com/office/drawing/2014/chart" uri="{C3380CC4-5D6E-409C-BE32-E72D297353CC}">
                <c16:uniqueId val="{00000003-9078-BC40-9417-3769E393EF55}"/>
              </c:ext>
            </c:extLst>
          </c:dPt>
          <c:dPt>
            <c:idx val="2"/>
            <c:bubble3D val="0"/>
            <c:spPr>
              <a:solidFill>
                <a:schemeClr val="tx2"/>
              </a:solidFill>
              <a:ln w="19050">
                <a:noFill/>
              </a:ln>
              <a:effectLst/>
            </c:spPr>
            <c:extLst>
              <c:ext xmlns:c16="http://schemas.microsoft.com/office/drawing/2014/chart" uri="{C3380CC4-5D6E-409C-BE32-E72D297353CC}">
                <c16:uniqueId val="{00000001-4691-0E4C-BE6B-05F1256CB71C}"/>
              </c:ext>
            </c:extLst>
          </c:dPt>
          <c:dPt>
            <c:idx val="3"/>
            <c:bubble3D val="0"/>
            <c:spPr>
              <a:solidFill>
                <a:schemeClr val="accent1">
                  <a:lumMod val="40000"/>
                  <a:lumOff val="60000"/>
                </a:schemeClr>
              </a:solidFill>
              <a:ln w="19050">
                <a:noFill/>
              </a:ln>
              <a:effectLst/>
            </c:spPr>
            <c:extLst>
              <c:ext xmlns:c16="http://schemas.microsoft.com/office/drawing/2014/chart" uri="{C3380CC4-5D6E-409C-BE32-E72D297353CC}">
                <c16:uniqueId val="{00000002-4691-0E4C-BE6B-05F1256CB71C}"/>
              </c:ext>
            </c:extLst>
          </c:dPt>
          <c:dPt>
            <c:idx val="4"/>
            <c:bubble3D val="0"/>
            <c:spPr>
              <a:solidFill>
                <a:schemeClr val="accent2">
                  <a:lumMod val="40000"/>
                  <a:lumOff val="60000"/>
                </a:schemeClr>
              </a:solidFill>
              <a:ln w="19050">
                <a:noFill/>
              </a:ln>
              <a:effectLst/>
            </c:spPr>
            <c:extLst>
              <c:ext xmlns:c16="http://schemas.microsoft.com/office/drawing/2014/chart" uri="{C3380CC4-5D6E-409C-BE32-E72D297353CC}">
                <c16:uniqueId val="{00000003-4691-0E4C-BE6B-05F1256CB71C}"/>
              </c:ext>
            </c:extLst>
          </c:dPt>
          <c:dPt>
            <c:idx val="5"/>
            <c:bubble3D val="0"/>
            <c:spPr>
              <a:solidFill>
                <a:schemeClr val="accent6"/>
              </a:solidFill>
              <a:ln w="19050">
                <a:noFill/>
              </a:ln>
              <a:effectLst/>
            </c:spPr>
            <c:extLst>
              <c:ext xmlns:c16="http://schemas.microsoft.com/office/drawing/2014/chart" uri="{C3380CC4-5D6E-409C-BE32-E72D297353CC}">
                <c16:uniqueId val="{0000000B-9078-BC40-9417-3769E393EF55}"/>
              </c:ext>
            </c:extLst>
          </c:dPt>
          <c:cat>
            <c:strRef>
              <c:f>Sheet1!$A$2:$A$3</c:f>
              <c:strCache>
                <c:ptCount val="2"/>
                <c:pt idx="0">
                  <c:v>ROS1</c:v>
                </c:pt>
                <c:pt idx="1">
                  <c:v>METex14</c:v>
                </c:pt>
              </c:strCache>
            </c:strRef>
          </c:cat>
          <c:val>
            <c:numRef>
              <c:f>Sheet1!$B$2:$B$3</c:f>
              <c:numCache>
                <c:formatCode>General</c:formatCode>
                <c:ptCount val="2"/>
                <c:pt idx="0">
                  <c:v>33</c:v>
                </c:pt>
                <c:pt idx="1">
                  <c:v>197</c:v>
                </c:pt>
              </c:numCache>
            </c:numRef>
          </c:val>
          <c:extLst>
            <c:ext xmlns:c16="http://schemas.microsoft.com/office/drawing/2014/chart" uri="{C3380CC4-5D6E-409C-BE32-E72D297353CC}">
              <c16:uniqueId val="{00000000-4691-0E4C-BE6B-05F1256CB71C}"/>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a:solidFill>
                <a:schemeClr val="bg1"/>
              </a:solidFill>
            </a:ln>
          </c:spPr>
          <c:dPt>
            <c:idx val="0"/>
            <c:bubble3D val="0"/>
            <c:spPr>
              <a:solidFill>
                <a:schemeClr val="accent1"/>
              </a:solidFill>
              <a:ln w="12700">
                <a:solidFill>
                  <a:schemeClr val="bg1"/>
                </a:solidFill>
              </a:ln>
              <a:effectLst/>
            </c:spPr>
            <c:extLst>
              <c:ext xmlns:c16="http://schemas.microsoft.com/office/drawing/2014/chart" uri="{C3380CC4-5D6E-409C-BE32-E72D297353CC}">
                <c16:uniqueId val="{00000006-10F0-4A92-989F-E34A1018B1A4}"/>
              </c:ext>
            </c:extLst>
          </c:dPt>
          <c:dPt>
            <c:idx val="1"/>
            <c:bubble3D val="0"/>
            <c:spPr>
              <a:solidFill>
                <a:schemeClr val="accent5">
                  <a:lumMod val="50000"/>
                </a:schemeClr>
              </a:solidFill>
              <a:ln w="12700">
                <a:solidFill>
                  <a:schemeClr val="bg1"/>
                </a:solidFill>
              </a:ln>
              <a:effectLst/>
            </c:spPr>
            <c:extLst>
              <c:ext xmlns:c16="http://schemas.microsoft.com/office/drawing/2014/chart" uri="{C3380CC4-5D6E-409C-BE32-E72D297353CC}">
                <c16:uniqueId val="{00000005-10F0-4A92-989F-E34A1018B1A4}"/>
              </c:ext>
            </c:extLst>
          </c:dPt>
          <c:dPt>
            <c:idx val="2"/>
            <c:bubble3D val="0"/>
            <c:spPr>
              <a:solidFill>
                <a:schemeClr val="accent5">
                  <a:lumMod val="75000"/>
                </a:schemeClr>
              </a:solidFill>
              <a:ln w="12700">
                <a:solidFill>
                  <a:schemeClr val="bg1"/>
                </a:solidFill>
              </a:ln>
              <a:effectLst/>
            </c:spPr>
            <c:extLst>
              <c:ext xmlns:c16="http://schemas.microsoft.com/office/drawing/2014/chart" uri="{C3380CC4-5D6E-409C-BE32-E72D297353CC}">
                <c16:uniqueId val="{00000004-10F0-4A92-989F-E34A1018B1A4}"/>
              </c:ext>
            </c:extLst>
          </c:dPt>
          <c:dPt>
            <c:idx val="3"/>
            <c:bubble3D val="0"/>
            <c:spPr>
              <a:solidFill>
                <a:schemeClr val="accent1">
                  <a:lumMod val="50000"/>
                </a:schemeClr>
              </a:solidFill>
              <a:ln w="12700">
                <a:solidFill>
                  <a:schemeClr val="bg1"/>
                </a:solidFill>
              </a:ln>
              <a:effectLst/>
            </c:spPr>
            <c:extLst>
              <c:ext xmlns:c16="http://schemas.microsoft.com/office/drawing/2014/chart" uri="{C3380CC4-5D6E-409C-BE32-E72D297353CC}">
                <c16:uniqueId val="{00000003-10F0-4A92-989F-E34A1018B1A4}"/>
              </c:ext>
            </c:extLst>
          </c:dPt>
          <c:dPt>
            <c:idx val="4"/>
            <c:bubble3D val="0"/>
            <c:spPr>
              <a:solidFill>
                <a:schemeClr val="accent1">
                  <a:lumMod val="40000"/>
                  <a:lumOff val="60000"/>
                </a:schemeClr>
              </a:solidFill>
              <a:ln w="12700">
                <a:solidFill>
                  <a:schemeClr val="bg1"/>
                </a:solidFill>
              </a:ln>
              <a:effectLst/>
            </c:spPr>
            <c:extLst>
              <c:ext xmlns:c16="http://schemas.microsoft.com/office/drawing/2014/chart" uri="{C3380CC4-5D6E-409C-BE32-E72D297353CC}">
                <c16:uniqueId val="{00000002-10F0-4A92-989F-E34A1018B1A4}"/>
              </c:ext>
            </c:extLst>
          </c:dPt>
          <c:cat>
            <c:strRef>
              <c:f>Sheet1!$A$2:$A$6</c:f>
              <c:strCache>
                <c:ptCount val="5"/>
                <c:pt idx="0">
                  <c:v>Vertigo</c:v>
                </c:pt>
                <c:pt idx="1">
                  <c:v>Positional light-headedness</c:v>
                </c:pt>
                <c:pt idx="2">
                  <c:v>Imbalance</c:v>
                </c:pt>
                <c:pt idx="3">
                  <c:v>Unspecified</c:v>
                </c:pt>
                <c:pt idx="4">
                  <c:v>Mixed</c:v>
                </c:pt>
              </c:strCache>
            </c:strRef>
          </c:cat>
          <c:val>
            <c:numRef>
              <c:f>Sheet1!$B$2:$B$6</c:f>
              <c:numCache>
                <c:formatCode>General</c:formatCode>
                <c:ptCount val="5"/>
                <c:pt idx="0">
                  <c:v>8</c:v>
                </c:pt>
                <c:pt idx="1">
                  <c:v>33</c:v>
                </c:pt>
                <c:pt idx="2">
                  <c:v>18</c:v>
                </c:pt>
                <c:pt idx="3">
                  <c:v>36</c:v>
                </c:pt>
                <c:pt idx="4">
                  <c:v>5</c:v>
                </c:pt>
              </c:numCache>
            </c:numRef>
          </c:val>
          <c:extLst>
            <c:ext xmlns:c16="http://schemas.microsoft.com/office/drawing/2014/chart" uri="{C3380CC4-5D6E-409C-BE32-E72D297353CC}">
              <c16:uniqueId val="{00000000-10F0-4A92-989F-E34A1018B1A4}"/>
            </c:ext>
          </c:extLst>
        </c:ser>
        <c:dLbls>
          <c:showLegendKey val="0"/>
          <c:showVal val="0"/>
          <c:showCatName val="0"/>
          <c:showSerName val="0"/>
          <c:showPercent val="0"/>
          <c:showBubbleSize val="0"/>
          <c:showLeaderLines val="1"/>
        </c:dLbls>
        <c:firstSliceAng val="34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F4E510-A806-443A-9345-5871D49FC1A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64BAD6F-E8F3-4000-A879-FD8A8A4D9073}">
      <dgm:prSet/>
      <dgm:spPr/>
      <dgm:t>
        <a:bodyPr/>
        <a:lstStyle/>
        <a:p>
          <a:pPr>
            <a:lnSpc>
              <a:spcPct val="100000"/>
            </a:lnSpc>
            <a:defRPr cap="all"/>
          </a:pPr>
          <a:r>
            <a:rPr lang="en-GB" dirty="0"/>
            <a:t>Your opportunity to </a:t>
          </a:r>
          <a:r>
            <a:rPr lang="en-GB" b="1" dirty="0">
              <a:solidFill>
                <a:schemeClr val="accent1"/>
              </a:solidFill>
            </a:rPr>
            <a:t>discuss and share learnings</a:t>
          </a:r>
          <a:r>
            <a:rPr lang="en-GB" dirty="0"/>
            <a:t> on challenging topics within the area of </a:t>
          </a:r>
          <a:r>
            <a:rPr lang="en-US" i="1" dirty="0"/>
            <a:t>NTRK </a:t>
          </a:r>
          <a:r>
            <a:rPr lang="en-US" dirty="0"/>
            <a:t>Fusion positive cancer</a:t>
          </a:r>
        </a:p>
      </dgm:t>
    </dgm:pt>
    <dgm:pt modelId="{D250A0B1-960E-4032-8EA2-A210B8738B03}" type="parTrans" cxnId="{32B449D1-593B-4A25-92CF-1D30DBE6111E}">
      <dgm:prSet/>
      <dgm:spPr/>
      <dgm:t>
        <a:bodyPr/>
        <a:lstStyle/>
        <a:p>
          <a:endParaRPr lang="en-US"/>
        </a:p>
      </dgm:t>
    </dgm:pt>
    <dgm:pt modelId="{1C7E49E4-DB8A-461E-B759-FB0DE9FD2866}" type="sibTrans" cxnId="{32B449D1-593B-4A25-92CF-1D30DBE6111E}">
      <dgm:prSet/>
      <dgm:spPr/>
      <dgm:t>
        <a:bodyPr/>
        <a:lstStyle/>
        <a:p>
          <a:endParaRPr lang="en-US"/>
        </a:p>
      </dgm:t>
    </dgm:pt>
    <dgm:pt modelId="{CE43D420-51E3-44F6-8239-0A17ABCD0A45}">
      <dgm:prSet/>
      <dgm:spPr/>
      <dgm:t>
        <a:bodyPr/>
        <a:lstStyle/>
        <a:p>
          <a:pPr>
            <a:lnSpc>
              <a:spcPct val="100000"/>
            </a:lnSpc>
            <a:defRPr cap="all"/>
          </a:pPr>
          <a:r>
            <a:rPr lang="en-US" dirty="0"/>
            <a:t>A chance to hear the </a:t>
          </a:r>
          <a:r>
            <a:rPr lang="en-US" b="1" dirty="0">
              <a:solidFill>
                <a:schemeClr val="accent1"/>
              </a:solidFill>
            </a:rPr>
            <a:t>views of Experts </a:t>
          </a:r>
          <a:r>
            <a:rPr lang="en-US" dirty="0"/>
            <a:t>and allow them to answer the questions that are important to you</a:t>
          </a:r>
        </a:p>
      </dgm:t>
    </dgm:pt>
    <dgm:pt modelId="{FF1E5A4D-82EB-4EEA-B669-A5C73BA7018A}" type="parTrans" cxnId="{D82CB2AF-0D82-4246-A863-13486609ABA5}">
      <dgm:prSet/>
      <dgm:spPr/>
      <dgm:t>
        <a:bodyPr/>
        <a:lstStyle/>
        <a:p>
          <a:endParaRPr lang="en-US"/>
        </a:p>
      </dgm:t>
    </dgm:pt>
    <dgm:pt modelId="{54EAAC2F-EC21-41A3-B598-14110D74CAAC}" type="sibTrans" cxnId="{D82CB2AF-0D82-4246-A863-13486609ABA5}">
      <dgm:prSet/>
      <dgm:spPr/>
      <dgm:t>
        <a:bodyPr/>
        <a:lstStyle/>
        <a:p>
          <a:endParaRPr lang="en-US"/>
        </a:p>
      </dgm:t>
    </dgm:pt>
    <dgm:pt modelId="{B3DF945F-E707-4CF0-98FB-C6FF34B1E3CB}">
      <dgm:prSet/>
      <dgm:spPr/>
      <dgm:t>
        <a:bodyPr/>
        <a:lstStyle/>
        <a:p>
          <a:pPr>
            <a:lnSpc>
              <a:spcPct val="100000"/>
            </a:lnSpc>
            <a:defRPr cap="all"/>
          </a:pPr>
          <a:r>
            <a:rPr lang="en-US" dirty="0"/>
            <a:t>Review and discuss </a:t>
          </a:r>
          <a:r>
            <a:rPr lang="en-US" b="1" dirty="0">
              <a:solidFill>
                <a:schemeClr val="accent1"/>
              </a:solidFill>
            </a:rPr>
            <a:t>Patient Case Studies</a:t>
          </a:r>
          <a:r>
            <a:rPr lang="en-US" dirty="0"/>
            <a:t>, using the questions that you have sent in advance of this event</a:t>
          </a:r>
        </a:p>
      </dgm:t>
    </dgm:pt>
    <dgm:pt modelId="{D9AE2D56-0069-4D65-8CC8-E60604552D0E}" type="parTrans" cxnId="{1CC827C8-CFA2-4F91-BB5B-9821689E47CE}">
      <dgm:prSet/>
      <dgm:spPr/>
      <dgm:t>
        <a:bodyPr/>
        <a:lstStyle/>
        <a:p>
          <a:endParaRPr lang="en-US"/>
        </a:p>
      </dgm:t>
    </dgm:pt>
    <dgm:pt modelId="{0F64B4A2-F6D9-431E-A428-C469FA5E1957}" type="sibTrans" cxnId="{1CC827C8-CFA2-4F91-BB5B-9821689E47CE}">
      <dgm:prSet/>
      <dgm:spPr/>
      <dgm:t>
        <a:bodyPr/>
        <a:lstStyle/>
        <a:p>
          <a:endParaRPr lang="en-US"/>
        </a:p>
      </dgm:t>
    </dgm:pt>
    <dgm:pt modelId="{BB46211B-9D94-4F7D-88A6-99430935517E}" type="pres">
      <dgm:prSet presAssocID="{BEF4E510-A806-443A-9345-5871D49FC1AC}" presName="root" presStyleCnt="0">
        <dgm:presLayoutVars>
          <dgm:dir/>
          <dgm:resizeHandles val="exact"/>
        </dgm:presLayoutVars>
      </dgm:prSet>
      <dgm:spPr/>
    </dgm:pt>
    <dgm:pt modelId="{A4731455-3CAB-4063-8928-37FE450F9BF1}" type="pres">
      <dgm:prSet presAssocID="{064BAD6F-E8F3-4000-A879-FD8A8A4D9073}" presName="compNode" presStyleCnt="0"/>
      <dgm:spPr/>
    </dgm:pt>
    <dgm:pt modelId="{D9705E41-F88A-4D6D-8ADB-B6A55AE0E8AD}" type="pres">
      <dgm:prSet presAssocID="{064BAD6F-E8F3-4000-A879-FD8A8A4D9073}" presName="iconBgRect" presStyleLbl="bgShp" presStyleIdx="0" presStyleCnt="3"/>
      <dgm:spPr/>
    </dgm:pt>
    <dgm:pt modelId="{49286788-927B-432C-95FF-D5B6FF5A341C}" type="pres">
      <dgm:prSet presAssocID="{064BAD6F-E8F3-4000-A879-FD8A8A4D9073}"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Klaslokaal"/>
        </a:ext>
      </dgm:extLst>
    </dgm:pt>
    <dgm:pt modelId="{F42C9F43-8EC6-4892-BEE1-3EFA49CFBD5F}" type="pres">
      <dgm:prSet presAssocID="{064BAD6F-E8F3-4000-A879-FD8A8A4D9073}" presName="spaceRect" presStyleCnt="0"/>
      <dgm:spPr/>
    </dgm:pt>
    <dgm:pt modelId="{A2DEDD12-2437-4279-BC16-56D76C27D9BD}" type="pres">
      <dgm:prSet presAssocID="{064BAD6F-E8F3-4000-A879-FD8A8A4D9073}" presName="textRect" presStyleLbl="revTx" presStyleIdx="0" presStyleCnt="3">
        <dgm:presLayoutVars>
          <dgm:chMax val="1"/>
          <dgm:chPref val="1"/>
        </dgm:presLayoutVars>
      </dgm:prSet>
      <dgm:spPr/>
    </dgm:pt>
    <dgm:pt modelId="{1DFD43E2-097A-4B5C-B4B5-63D6DA8761BD}" type="pres">
      <dgm:prSet presAssocID="{1C7E49E4-DB8A-461E-B759-FB0DE9FD2866}" presName="sibTrans" presStyleCnt="0"/>
      <dgm:spPr/>
    </dgm:pt>
    <dgm:pt modelId="{82986142-4D37-4C5E-8A46-73A260F86B02}" type="pres">
      <dgm:prSet presAssocID="{CE43D420-51E3-44F6-8239-0A17ABCD0A45}" presName="compNode" presStyleCnt="0"/>
      <dgm:spPr/>
    </dgm:pt>
    <dgm:pt modelId="{B135D2B1-6058-49C3-A5A3-C426DF78A80C}" type="pres">
      <dgm:prSet presAssocID="{CE43D420-51E3-44F6-8239-0A17ABCD0A45}" presName="iconBgRect" presStyleLbl="bgShp" presStyleIdx="1" presStyleCnt="3"/>
      <dgm:spPr/>
    </dgm:pt>
    <dgm:pt modelId="{A1AA5F35-2F0F-4952-ABA5-D90546195FFF}" type="pres">
      <dgm:prSet presAssocID="{CE43D420-51E3-44F6-8239-0A17ABCD0A45}"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 Bulb and Gear"/>
        </a:ext>
      </dgm:extLst>
    </dgm:pt>
    <dgm:pt modelId="{49383EE5-F566-445F-9F21-F95A71610B92}" type="pres">
      <dgm:prSet presAssocID="{CE43D420-51E3-44F6-8239-0A17ABCD0A45}" presName="spaceRect" presStyleCnt="0"/>
      <dgm:spPr/>
    </dgm:pt>
    <dgm:pt modelId="{1C967BB3-738C-4A70-956C-5D3237F0804C}" type="pres">
      <dgm:prSet presAssocID="{CE43D420-51E3-44F6-8239-0A17ABCD0A45}" presName="textRect" presStyleLbl="revTx" presStyleIdx="1" presStyleCnt="3">
        <dgm:presLayoutVars>
          <dgm:chMax val="1"/>
          <dgm:chPref val="1"/>
        </dgm:presLayoutVars>
      </dgm:prSet>
      <dgm:spPr/>
    </dgm:pt>
    <dgm:pt modelId="{1E80C9FE-5652-43F1-8D2E-2BE6450292EB}" type="pres">
      <dgm:prSet presAssocID="{54EAAC2F-EC21-41A3-B598-14110D74CAAC}" presName="sibTrans" presStyleCnt="0"/>
      <dgm:spPr/>
    </dgm:pt>
    <dgm:pt modelId="{FFAF7D58-94A3-4F8E-8CA7-E7BF72804C70}" type="pres">
      <dgm:prSet presAssocID="{B3DF945F-E707-4CF0-98FB-C6FF34B1E3CB}" presName="compNode" presStyleCnt="0"/>
      <dgm:spPr/>
    </dgm:pt>
    <dgm:pt modelId="{CAA2CE8C-CF04-4FF4-B2E2-94EEA55A9A26}" type="pres">
      <dgm:prSet presAssocID="{B3DF945F-E707-4CF0-98FB-C6FF34B1E3CB}" presName="iconBgRect" presStyleLbl="bgShp" presStyleIdx="2" presStyleCnt="3"/>
      <dgm:spPr/>
    </dgm:pt>
    <dgm:pt modelId="{E52A7614-4B63-4344-AC33-F7A233A99E57}" type="pres">
      <dgm:prSet presAssocID="{B3DF945F-E707-4CF0-98FB-C6FF34B1E3CB}" presName="iconRect" presStyleLbl="nod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22794D16-6F49-47AC-A7A9-6EC01A9125DE}" type="pres">
      <dgm:prSet presAssocID="{B3DF945F-E707-4CF0-98FB-C6FF34B1E3CB}" presName="spaceRect" presStyleCnt="0"/>
      <dgm:spPr/>
    </dgm:pt>
    <dgm:pt modelId="{E1A6EB2F-B518-47B0-87B2-2B2777F4FA24}" type="pres">
      <dgm:prSet presAssocID="{B3DF945F-E707-4CF0-98FB-C6FF34B1E3CB}" presName="textRect" presStyleLbl="revTx" presStyleIdx="2" presStyleCnt="3">
        <dgm:presLayoutVars>
          <dgm:chMax val="1"/>
          <dgm:chPref val="1"/>
        </dgm:presLayoutVars>
      </dgm:prSet>
      <dgm:spPr/>
    </dgm:pt>
  </dgm:ptLst>
  <dgm:cxnLst>
    <dgm:cxn modelId="{5D481013-2EC0-424F-953A-061C51D0B5E1}" type="presOf" srcId="{B3DF945F-E707-4CF0-98FB-C6FF34B1E3CB}" destId="{E1A6EB2F-B518-47B0-87B2-2B2777F4FA24}" srcOrd="0" destOrd="0" presId="urn:microsoft.com/office/officeart/2018/5/layout/IconCircleLabelList"/>
    <dgm:cxn modelId="{23A79683-D593-47E3-AB68-E9FE86CE7A31}" type="presOf" srcId="{064BAD6F-E8F3-4000-A879-FD8A8A4D9073}" destId="{A2DEDD12-2437-4279-BC16-56D76C27D9BD}" srcOrd="0" destOrd="0" presId="urn:microsoft.com/office/officeart/2018/5/layout/IconCircleLabelList"/>
    <dgm:cxn modelId="{D82CB2AF-0D82-4246-A863-13486609ABA5}" srcId="{BEF4E510-A806-443A-9345-5871D49FC1AC}" destId="{CE43D420-51E3-44F6-8239-0A17ABCD0A45}" srcOrd="1" destOrd="0" parTransId="{FF1E5A4D-82EB-4EEA-B669-A5C73BA7018A}" sibTransId="{54EAAC2F-EC21-41A3-B598-14110D74CAAC}"/>
    <dgm:cxn modelId="{557581C4-87B5-4969-97AA-6249DA208F5B}" type="presOf" srcId="{CE43D420-51E3-44F6-8239-0A17ABCD0A45}" destId="{1C967BB3-738C-4A70-956C-5D3237F0804C}" srcOrd="0" destOrd="0" presId="urn:microsoft.com/office/officeart/2018/5/layout/IconCircleLabelList"/>
    <dgm:cxn modelId="{1CC827C8-CFA2-4F91-BB5B-9821689E47CE}" srcId="{BEF4E510-A806-443A-9345-5871D49FC1AC}" destId="{B3DF945F-E707-4CF0-98FB-C6FF34B1E3CB}" srcOrd="2" destOrd="0" parTransId="{D9AE2D56-0069-4D65-8CC8-E60604552D0E}" sibTransId="{0F64B4A2-F6D9-431E-A428-C469FA5E1957}"/>
    <dgm:cxn modelId="{32B449D1-593B-4A25-92CF-1D30DBE6111E}" srcId="{BEF4E510-A806-443A-9345-5871D49FC1AC}" destId="{064BAD6F-E8F3-4000-A879-FD8A8A4D9073}" srcOrd="0" destOrd="0" parTransId="{D250A0B1-960E-4032-8EA2-A210B8738B03}" sibTransId="{1C7E49E4-DB8A-461E-B759-FB0DE9FD2866}"/>
    <dgm:cxn modelId="{E64F16EE-7B34-4E19-92D9-342C48BD4B3B}" type="presOf" srcId="{BEF4E510-A806-443A-9345-5871D49FC1AC}" destId="{BB46211B-9D94-4F7D-88A6-99430935517E}" srcOrd="0" destOrd="0" presId="urn:microsoft.com/office/officeart/2018/5/layout/IconCircleLabelList"/>
    <dgm:cxn modelId="{77F86F33-29D7-4E5C-B419-13E6E9B3299B}" type="presParOf" srcId="{BB46211B-9D94-4F7D-88A6-99430935517E}" destId="{A4731455-3CAB-4063-8928-37FE450F9BF1}" srcOrd="0" destOrd="0" presId="urn:microsoft.com/office/officeart/2018/5/layout/IconCircleLabelList"/>
    <dgm:cxn modelId="{27C15B08-50D6-4DFA-940A-31AD2D0EBFD8}" type="presParOf" srcId="{A4731455-3CAB-4063-8928-37FE450F9BF1}" destId="{D9705E41-F88A-4D6D-8ADB-B6A55AE0E8AD}" srcOrd="0" destOrd="0" presId="urn:microsoft.com/office/officeart/2018/5/layout/IconCircleLabelList"/>
    <dgm:cxn modelId="{2DAF9FBE-6C16-433B-934F-8EB58F86E10A}" type="presParOf" srcId="{A4731455-3CAB-4063-8928-37FE450F9BF1}" destId="{49286788-927B-432C-95FF-D5B6FF5A341C}" srcOrd="1" destOrd="0" presId="urn:microsoft.com/office/officeart/2018/5/layout/IconCircleLabelList"/>
    <dgm:cxn modelId="{8BC3B6F1-697A-4C77-BF16-80281B215141}" type="presParOf" srcId="{A4731455-3CAB-4063-8928-37FE450F9BF1}" destId="{F42C9F43-8EC6-4892-BEE1-3EFA49CFBD5F}" srcOrd="2" destOrd="0" presId="urn:microsoft.com/office/officeart/2018/5/layout/IconCircleLabelList"/>
    <dgm:cxn modelId="{0833C78F-584E-400A-A0AB-91F668045C7D}" type="presParOf" srcId="{A4731455-3CAB-4063-8928-37FE450F9BF1}" destId="{A2DEDD12-2437-4279-BC16-56D76C27D9BD}" srcOrd="3" destOrd="0" presId="urn:microsoft.com/office/officeart/2018/5/layout/IconCircleLabelList"/>
    <dgm:cxn modelId="{A34F481E-CADB-47D8-98D2-A4A8497C04E5}" type="presParOf" srcId="{BB46211B-9D94-4F7D-88A6-99430935517E}" destId="{1DFD43E2-097A-4B5C-B4B5-63D6DA8761BD}" srcOrd="1" destOrd="0" presId="urn:microsoft.com/office/officeart/2018/5/layout/IconCircleLabelList"/>
    <dgm:cxn modelId="{F668BA50-67F4-4EC6-B04B-ADF5A504B9FE}" type="presParOf" srcId="{BB46211B-9D94-4F7D-88A6-99430935517E}" destId="{82986142-4D37-4C5E-8A46-73A260F86B02}" srcOrd="2" destOrd="0" presId="urn:microsoft.com/office/officeart/2018/5/layout/IconCircleLabelList"/>
    <dgm:cxn modelId="{2AC4692D-DC8F-4729-A5BA-5F7A85B410D7}" type="presParOf" srcId="{82986142-4D37-4C5E-8A46-73A260F86B02}" destId="{B135D2B1-6058-49C3-A5A3-C426DF78A80C}" srcOrd="0" destOrd="0" presId="urn:microsoft.com/office/officeart/2018/5/layout/IconCircleLabelList"/>
    <dgm:cxn modelId="{5EA8D733-9B96-4BE7-B76E-E85A96298944}" type="presParOf" srcId="{82986142-4D37-4C5E-8A46-73A260F86B02}" destId="{A1AA5F35-2F0F-4952-ABA5-D90546195FFF}" srcOrd="1" destOrd="0" presId="urn:microsoft.com/office/officeart/2018/5/layout/IconCircleLabelList"/>
    <dgm:cxn modelId="{E50D5820-ADE8-4719-AACF-CF553F06C2E9}" type="presParOf" srcId="{82986142-4D37-4C5E-8A46-73A260F86B02}" destId="{49383EE5-F566-445F-9F21-F95A71610B92}" srcOrd="2" destOrd="0" presId="urn:microsoft.com/office/officeart/2018/5/layout/IconCircleLabelList"/>
    <dgm:cxn modelId="{38677890-99FA-43A6-B9AE-80ECD6B5D36B}" type="presParOf" srcId="{82986142-4D37-4C5E-8A46-73A260F86B02}" destId="{1C967BB3-738C-4A70-956C-5D3237F0804C}" srcOrd="3" destOrd="0" presId="urn:microsoft.com/office/officeart/2018/5/layout/IconCircleLabelList"/>
    <dgm:cxn modelId="{E3AAD5F9-5ECD-4C6E-BF06-454EA3CB22B6}" type="presParOf" srcId="{BB46211B-9D94-4F7D-88A6-99430935517E}" destId="{1E80C9FE-5652-43F1-8D2E-2BE6450292EB}" srcOrd="3" destOrd="0" presId="urn:microsoft.com/office/officeart/2018/5/layout/IconCircleLabelList"/>
    <dgm:cxn modelId="{03C3B4EF-956B-456F-9FA7-12A3FD54E136}" type="presParOf" srcId="{BB46211B-9D94-4F7D-88A6-99430935517E}" destId="{FFAF7D58-94A3-4F8E-8CA7-E7BF72804C70}" srcOrd="4" destOrd="0" presId="urn:microsoft.com/office/officeart/2018/5/layout/IconCircleLabelList"/>
    <dgm:cxn modelId="{72C3921A-4E16-4036-B726-2F6D8F0F8A97}" type="presParOf" srcId="{FFAF7D58-94A3-4F8E-8CA7-E7BF72804C70}" destId="{CAA2CE8C-CF04-4FF4-B2E2-94EEA55A9A26}" srcOrd="0" destOrd="0" presId="urn:microsoft.com/office/officeart/2018/5/layout/IconCircleLabelList"/>
    <dgm:cxn modelId="{89153FE5-CEC3-4700-882F-818039F4FFF6}" type="presParOf" srcId="{FFAF7D58-94A3-4F8E-8CA7-E7BF72804C70}" destId="{E52A7614-4B63-4344-AC33-F7A233A99E57}" srcOrd="1" destOrd="0" presId="urn:microsoft.com/office/officeart/2018/5/layout/IconCircleLabelList"/>
    <dgm:cxn modelId="{191184B6-3A02-4CE5-A5B1-5FA929A66025}" type="presParOf" srcId="{FFAF7D58-94A3-4F8E-8CA7-E7BF72804C70}" destId="{22794D16-6F49-47AC-A7A9-6EC01A9125DE}" srcOrd="2" destOrd="0" presId="urn:microsoft.com/office/officeart/2018/5/layout/IconCircleLabelList"/>
    <dgm:cxn modelId="{071CE61C-9BCC-450C-A9A0-D62EBED7B62E}" type="presParOf" srcId="{FFAF7D58-94A3-4F8E-8CA7-E7BF72804C70}" destId="{E1A6EB2F-B518-47B0-87B2-2B2777F4FA2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05E41-F88A-4D6D-8ADB-B6A55AE0E8AD}">
      <dsp:nvSpPr>
        <dsp:cNvPr id="0" name=""/>
        <dsp:cNvSpPr/>
      </dsp:nvSpPr>
      <dsp:spPr>
        <a:xfrm>
          <a:off x="653100"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86788-927B-432C-95FF-D5B6FF5A341C}">
      <dsp:nvSpPr>
        <dsp:cNvPr id="0" name=""/>
        <dsp:cNvSpPr/>
      </dsp:nvSpPr>
      <dsp:spPr>
        <a:xfrm>
          <a:off x="1077225" y="739124"/>
          <a:ext cx="1141875" cy="114187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DEDD12-2437-4279-BC16-56D76C27D9BD}">
      <dsp:nvSpPr>
        <dsp:cNvPr id="0" name=""/>
        <dsp:cNvSpPr/>
      </dsp:nvSpPr>
      <dsp:spPr>
        <a:xfrm>
          <a:off x="16912"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GB" sz="1300" kern="1200" dirty="0"/>
            <a:t>Your opportunity to </a:t>
          </a:r>
          <a:r>
            <a:rPr lang="en-GB" sz="1300" b="1" kern="1200" dirty="0">
              <a:solidFill>
                <a:schemeClr val="accent1"/>
              </a:solidFill>
            </a:rPr>
            <a:t>discuss and share learnings</a:t>
          </a:r>
          <a:r>
            <a:rPr lang="en-GB" sz="1300" kern="1200" dirty="0"/>
            <a:t> on challenging topics within the area of </a:t>
          </a:r>
          <a:r>
            <a:rPr lang="en-US" sz="1300" i="1" kern="1200" dirty="0"/>
            <a:t>NTRK </a:t>
          </a:r>
          <a:r>
            <a:rPr lang="en-US" sz="1300" kern="1200" dirty="0"/>
            <a:t>Fusion positive cancer</a:t>
          </a:r>
        </a:p>
      </dsp:txBody>
      <dsp:txXfrm>
        <a:off x="16912" y="2925000"/>
        <a:ext cx="3262500" cy="720000"/>
      </dsp:txXfrm>
    </dsp:sp>
    <dsp:sp modelId="{B135D2B1-6058-49C3-A5A3-C426DF78A80C}">
      <dsp:nvSpPr>
        <dsp:cNvPr id="0" name=""/>
        <dsp:cNvSpPr/>
      </dsp:nvSpPr>
      <dsp:spPr>
        <a:xfrm>
          <a:off x="4486537"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AA5F35-2F0F-4952-ABA5-D90546195FFF}">
      <dsp:nvSpPr>
        <dsp:cNvPr id="0" name=""/>
        <dsp:cNvSpPr/>
      </dsp:nvSpPr>
      <dsp:spPr>
        <a:xfrm>
          <a:off x="4910662" y="739124"/>
          <a:ext cx="1141875" cy="114187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67BB3-738C-4A70-956C-5D3237F0804C}">
      <dsp:nvSpPr>
        <dsp:cNvPr id="0" name=""/>
        <dsp:cNvSpPr/>
      </dsp:nvSpPr>
      <dsp:spPr>
        <a:xfrm>
          <a:off x="3850350"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A chance to hear the </a:t>
          </a:r>
          <a:r>
            <a:rPr lang="en-US" sz="1300" b="1" kern="1200" dirty="0">
              <a:solidFill>
                <a:schemeClr val="accent1"/>
              </a:solidFill>
            </a:rPr>
            <a:t>views of Experts </a:t>
          </a:r>
          <a:r>
            <a:rPr lang="en-US" sz="1300" kern="1200" dirty="0"/>
            <a:t>and allow them to answer the questions that are important to you</a:t>
          </a:r>
        </a:p>
      </dsp:txBody>
      <dsp:txXfrm>
        <a:off x="3850350" y="2925000"/>
        <a:ext cx="3262500" cy="720000"/>
      </dsp:txXfrm>
    </dsp:sp>
    <dsp:sp modelId="{CAA2CE8C-CF04-4FF4-B2E2-94EEA55A9A26}">
      <dsp:nvSpPr>
        <dsp:cNvPr id="0" name=""/>
        <dsp:cNvSpPr/>
      </dsp:nvSpPr>
      <dsp:spPr>
        <a:xfrm>
          <a:off x="8319975" y="314999"/>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2A7614-4B63-4344-AC33-F7A233A99E57}">
      <dsp:nvSpPr>
        <dsp:cNvPr id="0" name=""/>
        <dsp:cNvSpPr/>
      </dsp:nvSpPr>
      <dsp:spPr>
        <a:xfrm>
          <a:off x="8744100" y="739124"/>
          <a:ext cx="1141875" cy="1141875"/>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6EB2F-B518-47B0-87B2-2B2777F4FA24}">
      <dsp:nvSpPr>
        <dsp:cNvPr id="0" name=""/>
        <dsp:cNvSpPr/>
      </dsp:nvSpPr>
      <dsp:spPr>
        <a:xfrm>
          <a:off x="7683787" y="2925000"/>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Review and discuss </a:t>
          </a:r>
          <a:r>
            <a:rPr lang="en-US" sz="1300" b="1" kern="1200" dirty="0">
              <a:solidFill>
                <a:schemeClr val="accent1"/>
              </a:solidFill>
            </a:rPr>
            <a:t>Patient Case Studies</a:t>
          </a:r>
          <a:r>
            <a:rPr lang="en-US" sz="1300" kern="1200" dirty="0"/>
            <a:t>, using the questions that you have sent in advance of this event</a:t>
          </a:r>
        </a:p>
      </dsp:txBody>
      <dsp:txXfrm>
        <a:off x="7683787" y="2925000"/>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B3104895-A7AF-EB49-BC80-D77792D61F32}" type="datetime1">
              <a:rPr lang="en-US" smtClean="0"/>
              <a:pPr/>
              <a:t>1/25/2021</a:t>
            </a:fld>
            <a:endParaRPr lang="fr-FR"/>
          </a:p>
        </p:txBody>
      </p:sp>
      <p:sp>
        <p:nvSpPr>
          <p:cNvPr id="4" name="Espace réservé du pied de page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7DA2D364-CD50-1942-A8D0-558BD1BC24CC}" type="datetime1">
              <a:rPr lang="en-US" smtClean="0"/>
              <a:pPr/>
              <a:t>1/25/2021</a:t>
            </a:fld>
            <a:endParaRPr lang="fr-FR"/>
          </a:p>
        </p:txBody>
      </p:sp>
      <p:sp>
        <p:nvSpPr>
          <p:cNvPr id="4" name="Espace réservé de l'image des diapositives 3"/>
          <p:cNvSpPr>
            <a:spLocks noGrp="1" noRot="1" noChangeAspect="1"/>
          </p:cNvSpPr>
          <p:nvPr>
            <p:ph type="sldImg" idx="2"/>
          </p:nvPr>
        </p:nvSpPr>
        <p:spPr>
          <a:xfrm>
            <a:off x="104775" y="744538"/>
            <a:ext cx="6610350" cy="37195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1990" y="4711383"/>
            <a:ext cx="5455920" cy="446341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voettekst 3"/>
          <p:cNvSpPr>
            <a:spLocks noGrp="1"/>
          </p:cNvSpPr>
          <p:nvPr>
            <p:ph type="ftr" sz="quarter" idx="4"/>
          </p:nvPr>
        </p:nvSpPr>
        <p:spPr/>
        <p:txBody>
          <a:bodyPr/>
          <a:lstStyle/>
          <a:p>
            <a:endParaRPr lang="fr-FR"/>
          </a:p>
        </p:txBody>
      </p:sp>
      <p:sp>
        <p:nvSpPr>
          <p:cNvPr id="5" name="Tijdelijke aanduiding voor dianummer 4"/>
          <p:cNvSpPr>
            <a:spLocks noGrp="1"/>
          </p:cNvSpPr>
          <p:nvPr>
            <p:ph type="sldNum" sz="quarter" idx="5"/>
          </p:nvPr>
        </p:nvSpPr>
        <p:spPr/>
        <p:txBody>
          <a:bodyPr/>
          <a:lstStyle/>
          <a:p>
            <a:fld id="{3C53626E-BC0F-674C-9570-A9D62C09EB52}" type="slidenum">
              <a:rPr lang="fr-FR" smtClean="0"/>
              <a:pPr/>
              <a:t>4</a:t>
            </a:fld>
            <a:endParaRPr lang="fr-FR"/>
          </a:p>
        </p:txBody>
      </p:sp>
    </p:spTree>
    <p:extLst>
      <p:ext uri="{BB962C8B-B14F-4D97-AF65-F5344CB8AC3E}">
        <p14:creationId xmlns:p14="http://schemas.microsoft.com/office/powerpoint/2010/main" val="1808117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8725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47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25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420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09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564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945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FC2B31-177C-40C1-9C3A-657C2A36831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2652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38</a:t>
            </a:fld>
            <a:endParaRPr lang="en-US" dirty="0"/>
          </a:p>
        </p:txBody>
      </p:sp>
    </p:spTree>
    <p:extLst>
      <p:ext uri="{BB962C8B-B14F-4D97-AF65-F5344CB8AC3E}">
        <p14:creationId xmlns:p14="http://schemas.microsoft.com/office/powerpoint/2010/main" val="1759453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21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6588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65887">
              <a:defRPr/>
            </a:pPr>
            <a:fld id="{3C53626E-BC0F-674C-9570-A9D62C09EB52}" type="slidenum">
              <a:rPr lang="fr-FR">
                <a:solidFill>
                  <a:prstClr val="black"/>
                </a:solidFill>
                <a:latin typeface="Calibri"/>
              </a:rPr>
              <a:pPr defTabSz="465887">
                <a:defRPr/>
              </a:pPr>
              <a:t>5</a:t>
            </a:fld>
            <a:endParaRPr lang="fr-FR">
              <a:solidFill>
                <a:prstClr val="black"/>
              </a:solidFill>
              <a:latin typeface="Calibri"/>
            </a:endParaRPr>
          </a:p>
        </p:txBody>
      </p:sp>
    </p:spTree>
    <p:extLst>
      <p:ext uri="{BB962C8B-B14F-4D97-AF65-F5344CB8AC3E}">
        <p14:creationId xmlns:p14="http://schemas.microsoft.com/office/powerpoint/2010/main" val="1896473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820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6995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C3B5F3-6062-436F-85EF-22DC642EE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9916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A8D24-6E1B-4057-9FD1-627DFE2883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FBF49217-7714-47D7-B8BC-17FDA769327C}"/>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Materials for internal use and training purposes and to be used in conjunction with Bayer Code of Conduct. </a:t>
            </a:r>
          </a:p>
        </p:txBody>
      </p:sp>
      <p:sp>
        <p:nvSpPr>
          <p:cNvPr id="2" name="Header Placeholder 1">
            <a:extLst>
              <a:ext uri="{FF2B5EF4-FFF2-40B4-BE49-F238E27FC236}">
                <a16:creationId xmlns:a16="http://schemas.microsoft.com/office/drawing/2014/main" id="{7AD07DE5-0282-4C15-8824-5B17C189FA3E}"/>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069F"/>
                </a:solidFill>
                <a:effectLst/>
                <a:uLnTx/>
                <a:uFillTx/>
                <a:latin typeface="Calibri"/>
                <a:ea typeface="+mn-ea"/>
                <a:cs typeface="+mn-cs"/>
              </a:rPr>
              <a:t>VITRAKVI Commercial Workshop: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1890"/>
                </a:solidFill>
                <a:effectLst/>
                <a:uLnTx/>
                <a:uFillTx/>
                <a:latin typeface="Calibri"/>
                <a:ea typeface="+mn-ea"/>
                <a:cs typeface="+mn-cs"/>
              </a:rPr>
              <a:t>Moving Toward Ideal Testing Behavior Across </a:t>
            </a:r>
            <a:r>
              <a:rPr kumimoji="0" lang="en-US" sz="1200" b="0" i="1" u="none" strike="noStrike" kern="1200" cap="none" spc="0" normalizeH="0" baseline="0" noProof="0" dirty="0" err="1">
                <a:ln>
                  <a:noFill/>
                </a:ln>
                <a:solidFill>
                  <a:srgbClr val="A51890"/>
                </a:solidFill>
                <a:effectLst/>
                <a:uLnTx/>
                <a:uFillTx/>
                <a:latin typeface="Calibri"/>
                <a:ea typeface="+mn-ea"/>
                <a:cs typeface="+mn-cs"/>
              </a:rPr>
              <a:t>tumour</a:t>
            </a:r>
            <a:r>
              <a:rPr kumimoji="0" lang="en-US" sz="1200" b="0" i="1" u="none" strike="noStrike" kern="1200" cap="none" spc="0" normalizeH="0" baseline="0" noProof="0" dirty="0">
                <a:ln>
                  <a:noFill/>
                </a:ln>
                <a:solidFill>
                  <a:srgbClr val="A51890"/>
                </a:solidFill>
                <a:effectLst/>
                <a:uLnTx/>
                <a:uFillTx/>
                <a:latin typeface="Calibri"/>
                <a:ea typeface="+mn-ea"/>
                <a:cs typeface="+mn-cs"/>
              </a:rPr>
              <a:t> Types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Facilitator Notes</a:t>
            </a:r>
          </a:p>
        </p:txBody>
      </p:sp>
      <p:sp>
        <p:nvSpPr>
          <p:cNvPr id="4" name="Slide Image Placeholder 3">
            <a:extLst>
              <a:ext uri="{FF2B5EF4-FFF2-40B4-BE49-F238E27FC236}">
                <a16:creationId xmlns:a16="http://schemas.microsoft.com/office/drawing/2014/main" id="{B1835EA9-5E8E-4ECA-A233-1EBC0E5FD1AF}"/>
              </a:ext>
            </a:extLst>
          </p:cNvPr>
          <p:cNvSpPr>
            <a:spLocks noGrp="1" noRot="1" noChangeAspect="1"/>
          </p:cNvSpPr>
          <p:nvPr>
            <p:ph type="sldImg"/>
          </p:nvPr>
        </p:nvSpPr>
        <p:spPr>
          <a:xfrm>
            <a:off x="717550" y="793750"/>
            <a:ext cx="4648200" cy="2614613"/>
          </a:xfrm>
        </p:spPr>
      </p:sp>
    </p:spTree>
    <p:extLst>
      <p:ext uri="{BB962C8B-B14F-4D97-AF65-F5344CB8AC3E}">
        <p14:creationId xmlns:p14="http://schemas.microsoft.com/office/powerpoint/2010/main" val="1498346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solidFill>
                <a:srgbClr val="505050"/>
              </a:solidFill>
              <a:latin typeface="Aileron" charset="0"/>
              <a:ea typeface="Aileron" charset="0"/>
              <a:cs typeface="Aileron" charset="0"/>
            </a:endParaRPr>
          </a:p>
        </p:txBody>
      </p:sp>
      <p:sp>
        <p:nvSpPr>
          <p:cNvPr id="4" name="Espace réservé du pied de page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565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67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5F9F8-D1E2-486C-9913-7AA5CBA615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16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955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479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5F9F8-D1E2-486C-9913-7AA5CBA615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708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endParaRPr lang="fr-FR" dirty="0"/>
          </a:p>
        </p:txBody>
      </p:sp>
      <p:sp>
        <p:nvSpPr>
          <p:cNvPr id="5" name="Tijdelijke aanduiding voor dianummer 4"/>
          <p:cNvSpPr>
            <a:spLocks noGrp="1"/>
          </p:cNvSpPr>
          <p:nvPr>
            <p:ph type="sldNum" sz="quarter" idx="5"/>
          </p:nvPr>
        </p:nvSpPr>
        <p:spPr/>
        <p:txBody>
          <a:bodyPr/>
          <a:lstStyle/>
          <a:p>
            <a:fld id="{3C53626E-BC0F-674C-9570-A9D62C09EB52}" type="slidenum">
              <a:rPr lang="fr-FR" smtClean="0"/>
              <a:pPr/>
              <a:t>6</a:t>
            </a:fld>
            <a:endParaRPr lang="fr-FR" dirty="0"/>
          </a:p>
        </p:txBody>
      </p:sp>
    </p:spTree>
    <p:extLst>
      <p:ext uri="{BB962C8B-B14F-4D97-AF65-F5344CB8AC3E}">
        <p14:creationId xmlns:p14="http://schemas.microsoft.com/office/powerpoint/2010/main" val="845381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82</a:t>
            </a:fld>
            <a:endParaRPr lang="fr-FR"/>
          </a:p>
        </p:txBody>
      </p:sp>
    </p:spTree>
    <p:extLst>
      <p:ext uri="{BB962C8B-B14F-4D97-AF65-F5344CB8AC3E}">
        <p14:creationId xmlns:p14="http://schemas.microsoft.com/office/powerpoint/2010/main" val="387317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90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1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925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444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59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1050" b="0"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DCD106-313A-4E29-86A3-84A5FEC70D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48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45CA3-A761-2140-A228-588427B35E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2608" y="2017644"/>
            <a:ext cx="7006784" cy="2822712"/>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81279573-BFE8-6048-816E-574711076B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D56DFA9-9B30-7E49-A735-C2D4CCD39BFA}"/>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671D05C-308F-7B40-AEB9-9359F0B130F6}"/>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402591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deck">
    <p:spTree>
      <p:nvGrpSpPr>
        <p:cNvPr id="1" name=""/>
        <p:cNvGrpSpPr/>
        <p:nvPr/>
      </p:nvGrpSpPr>
      <p:grpSpPr>
        <a:xfrm>
          <a:off x="0" y="0"/>
          <a:ext cx="0" cy="0"/>
          <a:chOff x="0" y="0"/>
          <a:chExt cx="0" cy="0"/>
        </a:xfrm>
      </p:grpSpPr>
      <p:pic>
        <p:nvPicPr>
          <p:cNvPr id="8" name="Picture 7" descr="A necklace with a black background&#10;&#10;Description automatically generated">
            <a:extLst>
              <a:ext uri="{FF2B5EF4-FFF2-40B4-BE49-F238E27FC236}">
                <a16:creationId xmlns:a16="http://schemas.microsoft.com/office/drawing/2014/main" id="{7A8ED56B-893C-724A-BCE8-35C8770A1A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823" b="3914"/>
          <a:stretch/>
        </p:blipFill>
        <p:spPr>
          <a:xfrm>
            <a:off x="3587552" y="0"/>
            <a:ext cx="8604448" cy="6858000"/>
          </a:xfrm>
          <a:prstGeom prst="rect">
            <a:avLst/>
          </a:prstGeom>
        </p:spPr>
      </p:pic>
      <p:sp>
        <p:nvSpPr>
          <p:cNvPr id="9" name="Titre 1">
            <a:extLst>
              <a:ext uri="{FF2B5EF4-FFF2-40B4-BE49-F238E27FC236}">
                <a16:creationId xmlns:a16="http://schemas.microsoft.com/office/drawing/2014/main" id="{0E35CFC9-B47C-114C-9364-7253A2AAF9E7}"/>
              </a:ext>
            </a:extLst>
          </p:cNvPr>
          <p:cNvSpPr txBox="1">
            <a:spLocks/>
          </p:cNvSpPr>
          <p:nvPr userDrawn="1"/>
        </p:nvSpPr>
        <p:spPr>
          <a:xfrm>
            <a:off x="323528" y="4587992"/>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Antoine Lacombe </a:t>
            </a:r>
            <a:r>
              <a:rPr lang="en-GB" sz="1400" b="1" noProof="0" dirty="0">
                <a:solidFill>
                  <a:schemeClr val="accent1"/>
                </a:solidFill>
                <a:latin typeface="Calibri" charset="0"/>
                <a:ea typeface="Calibri" charset="0"/>
                <a:cs typeface="Calibri" charset="0"/>
              </a:rPr>
              <a:t>Pharm D, MBA</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12" name="Titre 1">
            <a:extLst>
              <a:ext uri="{FF2B5EF4-FFF2-40B4-BE49-F238E27FC236}">
                <a16:creationId xmlns:a16="http://schemas.microsoft.com/office/drawing/2014/main" id="{AB7D8165-0D4B-814E-AF94-52214B55F1CD}"/>
              </a:ext>
            </a:extLst>
          </p:cNvPr>
          <p:cNvSpPr txBox="1">
            <a:spLocks/>
          </p:cNvSpPr>
          <p:nvPr userDrawn="1"/>
        </p:nvSpPr>
        <p:spPr>
          <a:xfrm>
            <a:off x="787828" y="499767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+41 79 529 42 79</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3" name="Titre 1">
            <a:extLst>
              <a:ext uri="{FF2B5EF4-FFF2-40B4-BE49-F238E27FC236}">
                <a16:creationId xmlns:a16="http://schemas.microsoft.com/office/drawing/2014/main" id="{C7D4B852-D4B6-C447-A6DA-6C738CF89417}"/>
              </a:ext>
            </a:extLst>
          </p:cNvPr>
          <p:cNvSpPr txBox="1">
            <a:spLocks/>
          </p:cNvSpPr>
          <p:nvPr userDrawn="1"/>
        </p:nvSpPr>
        <p:spPr>
          <a:xfrm>
            <a:off x="787828" y="5440904"/>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antoine.lacombe@cor2ed.com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4" name="Titre 1">
            <a:extLst>
              <a:ext uri="{FF2B5EF4-FFF2-40B4-BE49-F238E27FC236}">
                <a16:creationId xmlns:a16="http://schemas.microsoft.com/office/drawing/2014/main" id="{B79A00A7-62E2-4145-906F-F9D96A33401E}"/>
              </a:ext>
            </a:extLst>
          </p:cNvPr>
          <p:cNvSpPr txBox="1">
            <a:spLocks/>
          </p:cNvSpPr>
          <p:nvPr userDrawn="1"/>
        </p:nvSpPr>
        <p:spPr>
          <a:xfrm>
            <a:off x="348739" y="175850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Calibri" charset="0"/>
                <a:ea typeface="Calibri" charset="0"/>
                <a:cs typeface="Calibri" charset="0"/>
              </a:rPr>
              <a:t>Bodenackerstrasse</a:t>
            </a: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19" name="Titre 1">
            <a:extLst>
              <a:ext uri="{FF2B5EF4-FFF2-40B4-BE49-F238E27FC236}">
                <a16:creationId xmlns:a16="http://schemas.microsoft.com/office/drawing/2014/main" id="{E503EAD8-224D-4544-94E1-D8C1DA2EDE11}"/>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0" name="Titre 1">
            <a:extLst>
              <a:ext uri="{FF2B5EF4-FFF2-40B4-BE49-F238E27FC236}">
                <a16:creationId xmlns:a16="http://schemas.microsoft.com/office/drawing/2014/main" id="{12A1A085-F818-254D-B979-07F5C0A7DE06}"/>
              </a:ext>
            </a:extLst>
          </p:cNvPr>
          <p:cNvSpPr txBox="1">
            <a:spLocks/>
          </p:cNvSpPr>
          <p:nvPr userDrawn="1"/>
        </p:nvSpPr>
        <p:spPr>
          <a:xfrm>
            <a:off x="323528" y="2942991"/>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Froukje</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Sosef</a:t>
            </a:r>
            <a:r>
              <a:rPr lang="en-GB" sz="1800" b="1" noProof="0" dirty="0">
                <a:solidFill>
                  <a:schemeClr val="accent1"/>
                </a:solidFill>
                <a:latin typeface="Calibri" charset="0"/>
                <a:ea typeface="Calibri" charset="0"/>
                <a:cs typeface="Calibri" charset="0"/>
              </a:rPr>
              <a:t> </a:t>
            </a:r>
            <a:r>
              <a:rPr lang="en-GB" sz="1400" b="1" noProof="0" dirty="0">
                <a:solidFill>
                  <a:schemeClr val="accent1"/>
                </a:solidFill>
                <a:latin typeface="Calibri" charset="0"/>
                <a:ea typeface="Calibri" charset="0"/>
                <a:cs typeface="Calibri" charset="0"/>
              </a:rPr>
              <a:t>MD</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1" name="Titre 1">
            <a:extLst>
              <a:ext uri="{FF2B5EF4-FFF2-40B4-BE49-F238E27FC236}">
                <a16:creationId xmlns:a16="http://schemas.microsoft.com/office/drawing/2014/main" id="{8E809AC6-B41E-FC4F-9515-B0CF98FEF418}"/>
              </a:ext>
            </a:extLst>
          </p:cNvPr>
          <p:cNvSpPr txBox="1">
            <a:spLocks/>
          </p:cNvSpPr>
          <p:nvPr userDrawn="1"/>
        </p:nvSpPr>
        <p:spPr>
          <a:xfrm>
            <a:off x="787828" y="335267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+31 6 2324 3636</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22" name="Titre 1">
            <a:extLst>
              <a:ext uri="{FF2B5EF4-FFF2-40B4-BE49-F238E27FC236}">
                <a16:creationId xmlns:a16="http://schemas.microsoft.com/office/drawing/2014/main" id="{DA45E5F7-0362-D846-B8F7-4C934B2EFDB4}"/>
              </a:ext>
            </a:extLst>
          </p:cNvPr>
          <p:cNvSpPr txBox="1">
            <a:spLocks/>
          </p:cNvSpPr>
          <p:nvPr userDrawn="1"/>
        </p:nvSpPr>
        <p:spPr>
          <a:xfrm>
            <a:off x="787828" y="379590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froukje.sosef@cor2ed.com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24" name="Group 23">
            <a:extLst>
              <a:ext uri="{FF2B5EF4-FFF2-40B4-BE49-F238E27FC236}">
                <a16:creationId xmlns:a16="http://schemas.microsoft.com/office/drawing/2014/main" id="{59C4B076-696B-524A-B5B2-5EC1CCBC272A}"/>
              </a:ext>
            </a:extLst>
          </p:cNvPr>
          <p:cNvGrpSpPr/>
          <p:nvPr userDrawn="1"/>
        </p:nvGrpSpPr>
        <p:grpSpPr>
          <a:xfrm>
            <a:off x="418902" y="3378306"/>
            <a:ext cx="356400" cy="356400"/>
            <a:chOff x="761970" y="3386221"/>
            <a:chExt cx="356400" cy="356400"/>
          </a:xfrm>
        </p:grpSpPr>
        <p:sp>
          <p:nvSpPr>
            <p:cNvPr id="25" name="Oval 24">
              <a:extLst>
                <a:ext uri="{FF2B5EF4-FFF2-40B4-BE49-F238E27FC236}">
                  <a16:creationId xmlns:a16="http://schemas.microsoft.com/office/drawing/2014/main" id="{BE1E4B2E-2D5F-3848-9154-BC5D4D49526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Graphic 25" descr="Speaker Phone">
              <a:extLst>
                <a:ext uri="{FF2B5EF4-FFF2-40B4-BE49-F238E27FC236}">
                  <a16:creationId xmlns:a16="http://schemas.microsoft.com/office/drawing/2014/main" id="{21F7DA95-D4E4-9840-AA40-B461E3EB0A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grpSp>
        <p:nvGrpSpPr>
          <p:cNvPr id="27" name="Group 26">
            <a:extLst>
              <a:ext uri="{FF2B5EF4-FFF2-40B4-BE49-F238E27FC236}">
                <a16:creationId xmlns:a16="http://schemas.microsoft.com/office/drawing/2014/main" id="{7733E968-5252-D04D-9C76-0D2D47BE54DB}"/>
              </a:ext>
            </a:extLst>
          </p:cNvPr>
          <p:cNvGrpSpPr/>
          <p:nvPr userDrawn="1"/>
        </p:nvGrpSpPr>
        <p:grpSpPr>
          <a:xfrm>
            <a:off x="417732" y="3810727"/>
            <a:ext cx="356400" cy="356400"/>
            <a:chOff x="417732" y="3810727"/>
            <a:chExt cx="356400" cy="356400"/>
          </a:xfrm>
        </p:grpSpPr>
        <p:sp>
          <p:nvSpPr>
            <p:cNvPr id="28" name="Oval 27">
              <a:extLst>
                <a:ext uri="{FF2B5EF4-FFF2-40B4-BE49-F238E27FC236}">
                  <a16:creationId xmlns:a16="http://schemas.microsoft.com/office/drawing/2014/main" id="{21A0A6D4-B939-3240-9B8C-6CFC8DE85BCD}"/>
                </a:ext>
              </a:extLst>
            </p:cNvPr>
            <p:cNvSpPr/>
            <p:nvPr userDrawn="1"/>
          </p:nvSpPr>
          <p:spPr>
            <a:xfrm>
              <a:off x="417732" y="3810727"/>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Graphic 28" descr="Envelope">
              <a:extLst>
                <a:ext uri="{FF2B5EF4-FFF2-40B4-BE49-F238E27FC236}">
                  <a16:creationId xmlns:a16="http://schemas.microsoft.com/office/drawing/2014/main" id="{6CB6423C-1FE1-F34C-BED4-B40C0EFC6F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5066" y="3867430"/>
              <a:ext cx="239704" cy="239704"/>
            </a:xfrm>
            <a:prstGeom prst="rect">
              <a:avLst/>
            </a:prstGeom>
          </p:spPr>
        </p:pic>
      </p:grpSp>
      <p:grpSp>
        <p:nvGrpSpPr>
          <p:cNvPr id="30" name="Group 29">
            <a:extLst>
              <a:ext uri="{FF2B5EF4-FFF2-40B4-BE49-F238E27FC236}">
                <a16:creationId xmlns:a16="http://schemas.microsoft.com/office/drawing/2014/main" id="{B2C84E0F-48DE-E44C-81B3-037F1BB67ABD}"/>
              </a:ext>
            </a:extLst>
          </p:cNvPr>
          <p:cNvGrpSpPr/>
          <p:nvPr userDrawn="1"/>
        </p:nvGrpSpPr>
        <p:grpSpPr>
          <a:xfrm>
            <a:off x="423995" y="5024095"/>
            <a:ext cx="356400" cy="356400"/>
            <a:chOff x="761970" y="3386221"/>
            <a:chExt cx="356400" cy="356400"/>
          </a:xfrm>
        </p:grpSpPr>
        <p:sp>
          <p:nvSpPr>
            <p:cNvPr id="31" name="Oval 30">
              <a:extLst>
                <a:ext uri="{FF2B5EF4-FFF2-40B4-BE49-F238E27FC236}">
                  <a16:creationId xmlns:a16="http://schemas.microsoft.com/office/drawing/2014/main" id="{C43A8173-815C-A54A-A4AE-A39CDE6D455B}"/>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Speaker Phone">
              <a:extLst>
                <a:ext uri="{FF2B5EF4-FFF2-40B4-BE49-F238E27FC236}">
                  <a16:creationId xmlns:a16="http://schemas.microsoft.com/office/drawing/2014/main" id="{ACA77868-EE36-F944-A6D0-D5875F957AD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25" y="3406712"/>
              <a:ext cx="310320" cy="310320"/>
            </a:xfrm>
            <a:prstGeom prst="rect">
              <a:avLst/>
            </a:prstGeom>
          </p:spPr>
        </p:pic>
      </p:grpSp>
      <p:grpSp>
        <p:nvGrpSpPr>
          <p:cNvPr id="33" name="Group 32">
            <a:extLst>
              <a:ext uri="{FF2B5EF4-FFF2-40B4-BE49-F238E27FC236}">
                <a16:creationId xmlns:a16="http://schemas.microsoft.com/office/drawing/2014/main" id="{EE4CC074-C5DF-0045-9196-49AD9ED1C50F}"/>
              </a:ext>
            </a:extLst>
          </p:cNvPr>
          <p:cNvGrpSpPr/>
          <p:nvPr userDrawn="1"/>
        </p:nvGrpSpPr>
        <p:grpSpPr>
          <a:xfrm>
            <a:off x="422825" y="5456516"/>
            <a:ext cx="356400" cy="356400"/>
            <a:chOff x="422825" y="5456516"/>
            <a:chExt cx="356400" cy="356400"/>
          </a:xfrm>
        </p:grpSpPr>
        <p:sp>
          <p:nvSpPr>
            <p:cNvPr id="34" name="Oval 33">
              <a:extLst>
                <a:ext uri="{FF2B5EF4-FFF2-40B4-BE49-F238E27FC236}">
                  <a16:creationId xmlns:a16="http://schemas.microsoft.com/office/drawing/2014/main" id="{6327A155-F652-2145-B2B9-28B86231AD1F}"/>
                </a:ext>
              </a:extLst>
            </p:cNvPr>
            <p:cNvSpPr/>
            <p:nvPr userDrawn="1"/>
          </p:nvSpPr>
          <p:spPr>
            <a:xfrm>
              <a:off x="422825" y="5456516"/>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34" descr="Envelope">
              <a:extLst>
                <a:ext uri="{FF2B5EF4-FFF2-40B4-BE49-F238E27FC236}">
                  <a16:creationId xmlns:a16="http://schemas.microsoft.com/office/drawing/2014/main" id="{2FDD197B-0CC3-9442-ADA0-60357A6AE2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2343" y="5512255"/>
              <a:ext cx="239704" cy="239704"/>
            </a:xfrm>
            <a:prstGeom prst="rect">
              <a:avLst/>
            </a:prstGeom>
          </p:spPr>
        </p:pic>
      </p:grpSp>
      <p:pic>
        <p:nvPicPr>
          <p:cNvPr id="37" name="Picture 36">
            <a:extLst>
              <a:ext uri="{FF2B5EF4-FFF2-40B4-BE49-F238E27FC236}">
                <a16:creationId xmlns:a16="http://schemas.microsoft.com/office/drawing/2014/main" id="{14226F28-371A-5843-9E8B-E6978DA7DF6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0380" y="574696"/>
            <a:ext cx="2616589" cy="1054104"/>
          </a:xfrm>
          <a:prstGeom prst="rect">
            <a:avLst/>
          </a:prstGeom>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23881D09-4309-8C44-91E5-50A70571A00D}"/>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154803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B43BA0C2-FE63-FF4A-B29E-AE523B14F508}"/>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1671401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41805044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B43BA0C2-FE63-FF4A-B29E-AE523B14F508}"/>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76571826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PT Sans Narrow" charset="-52"/>
                <a:ea typeface="PT Sans Narrow" charset="-52"/>
                <a:cs typeface="PT Sans Narrow" charset="-5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AND ADD TEXT</a:t>
            </a:r>
          </a:p>
        </p:txBody>
      </p:sp>
      <p:sp>
        <p:nvSpPr>
          <p:cNvPr id="16" name="Espace réservé du numéro de diapositive 6"/>
          <p:cNvSpPr>
            <a:spLocks noGrp="1"/>
          </p:cNvSpPr>
          <p:nvPr>
            <p:ph type="sldNum" sz="quarter" idx="4"/>
          </p:nvPr>
        </p:nvSpPr>
        <p:spPr>
          <a:xfrm>
            <a:off x="10704512" y="6356351"/>
            <a:ext cx="877888"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
        <p:nvSpPr>
          <p:cNvPr id="17" name="Content Placeholder 5"/>
          <p:cNvSpPr>
            <a:spLocks noGrp="1"/>
          </p:cNvSpPr>
          <p:nvPr>
            <p:ph sz="quarter" idx="13"/>
          </p:nvPr>
        </p:nvSpPr>
        <p:spPr>
          <a:xfrm>
            <a:off x="620184" y="6356351"/>
            <a:ext cx="8116800" cy="365125"/>
          </a:xfrm>
        </p:spPr>
        <p:txBody>
          <a:bodyPr anchor="ctr" anchorCtr="0">
            <a:noAutofit/>
          </a:bodyPr>
          <a:lstStyle>
            <a:lvl1pPr marL="0" indent="0">
              <a:buNone/>
              <a:defRPr sz="1200">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14"/>
          </p:nvPr>
        </p:nvSpPr>
        <p:spPr>
          <a:xfrm>
            <a:off x="620184" y="1987200"/>
            <a:ext cx="109632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65936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45CA3-A761-2140-A228-588427B35E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2608" y="2017644"/>
            <a:ext cx="7006784" cy="2822712"/>
          </a:xfrm>
          <a:prstGeom prst="rect">
            <a:avLst/>
          </a:prstGeom>
        </p:spPr>
      </p:pic>
    </p:spTree>
    <p:extLst>
      <p:ext uri="{BB962C8B-B14F-4D97-AF65-F5344CB8AC3E}">
        <p14:creationId xmlns:p14="http://schemas.microsoft.com/office/powerpoint/2010/main" val="18521937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Separator Pa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C0DDCF1-EB6F-CD4F-BAEA-B61C4B5CCE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6"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C0DDCF1-EB6F-CD4F-BAEA-B61C4B5CCE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Tree>
    <p:extLst>
      <p:ext uri="{BB962C8B-B14F-4D97-AF65-F5344CB8AC3E}">
        <p14:creationId xmlns:p14="http://schemas.microsoft.com/office/powerpoint/2010/main" val="16439572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0C617B-67BA-5049-81F5-0FEDB19DE7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03647133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110810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1244945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9E1F142E-B950-0942-99EE-0BC1E830AAF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25988589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7CE8F5EE-9619-B340-930E-DF2FBC740CD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301768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1"/>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A5B9F14-4C65-F849-BD3F-29F1721A672E}"/>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436982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16D4B897-681C-DB40-9233-43F262BC8C1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56456202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81279573-BFE8-6048-816E-574711076B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80611981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D56DFA9-9B30-7E49-A735-C2D4CCD39BFA}"/>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5225630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 separator pa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0C617B-67BA-5049-81F5-0FEDB19DE7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671D05C-308F-7B40-AEB9-9359F0B130F6}"/>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79338732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E35CFC9-B47C-114C-9364-7253A2AAF9E7}"/>
              </a:ext>
            </a:extLst>
          </p:cNvPr>
          <p:cNvSpPr txBox="1">
            <a:spLocks/>
          </p:cNvSpPr>
          <p:nvPr userDrawn="1"/>
        </p:nvSpPr>
        <p:spPr>
          <a:xfrm>
            <a:off x="323528" y="4587992"/>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Antoine Lacombe </a:t>
            </a:r>
            <a:r>
              <a:rPr lang="en-GB" sz="1400" b="1" noProof="0" dirty="0">
                <a:solidFill>
                  <a:schemeClr val="accent1"/>
                </a:solidFill>
                <a:latin typeface="Calibri" charset="0"/>
                <a:ea typeface="Calibri" charset="0"/>
                <a:cs typeface="Calibri" charset="0"/>
              </a:rPr>
              <a:t>Pharm D, MBA</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12" name="Titre 1">
            <a:extLst>
              <a:ext uri="{FF2B5EF4-FFF2-40B4-BE49-F238E27FC236}">
                <a16:creationId xmlns:a16="http://schemas.microsoft.com/office/drawing/2014/main" id="{AB7D8165-0D4B-814E-AF94-52214B55F1CD}"/>
              </a:ext>
            </a:extLst>
          </p:cNvPr>
          <p:cNvSpPr txBox="1">
            <a:spLocks/>
          </p:cNvSpPr>
          <p:nvPr userDrawn="1"/>
        </p:nvSpPr>
        <p:spPr>
          <a:xfrm>
            <a:off x="787828" y="499767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+41 79 529 42 79</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3" name="Titre 1">
            <a:extLst>
              <a:ext uri="{FF2B5EF4-FFF2-40B4-BE49-F238E27FC236}">
                <a16:creationId xmlns:a16="http://schemas.microsoft.com/office/drawing/2014/main" id="{C7D4B852-D4B6-C447-A6DA-6C738CF89417}"/>
              </a:ext>
            </a:extLst>
          </p:cNvPr>
          <p:cNvSpPr txBox="1">
            <a:spLocks/>
          </p:cNvSpPr>
          <p:nvPr userDrawn="1"/>
        </p:nvSpPr>
        <p:spPr>
          <a:xfrm>
            <a:off x="787828" y="5440904"/>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antoine.lacombe@cor2ed.com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4" name="Titre 1">
            <a:extLst>
              <a:ext uri="{FF2B5EF4-FFF2-40B4-BE49-F238E27FC236}">
                <a16:creationId xmlns:a16="http://schemas.microsoft.com/office/drawing/2014/main" id="{B79A00A7-62E2-4145-906F-F9D96A33401E}"/>
              </a:ext>
            </a:extLst>
          </p:cNvPr>
          <p:cNvSpPr txBox="1">
            <a:spLocks/>
          </p:cNvSpPr>
          <p:nvPr userDrawn="1"/>
        </p:nvSpPr>
        <p:spPr>
          <a:xfrm>
            <a:off x="348739" y="175850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Calibri" charset="0"/>
                <a:ea typeface="Calibri" charset="0"/>
                <a:cs typeface="Calibri" charset="0"/>
              </a:rPr>
              <a:t>Bodenackerstrasse</a:t>
            </a: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19" name="Titre 1">
            <a:extLst>
              <a:ext uri="{FF2B5EF4-FFF2-40B4-BE49-F238E27FC236}">
                <a16:creationId xmlns:a16="http://schemas.microsoft.com/office/drawing/2014/main" id="{E503EAD8-224D-4544-94E1-D8C1DA2EDE11}"/>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0" name="Titre 1">
            <a:extLst>
              <a:ext uri="{FF2B5EF4-FFF2-40B4-BE49-F238E27FC236}">
                <a16:creationId xmlns:a16="http://schemas.microsoft.com/office/drawing/2014/main" id="{12A1A085-F818-254D-B979-07F5C0A7DE06}"/>
              </a:ext>
            </a:extLst>
          </p:cNvPr>
          <p:cNvSpPr txBox="1">
            <a:spLocks/>
          </p:cNvSpPr>
          <p:nvPr userDrawn="1"/>
        </p:nvSpPr>
        <p:spPr>
          <a:xfrm>
            <a:off x="323528" y="2942991"/>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err="1">
                <a:solidFill>
                  <a:schemeClr val="accent1"/>
                </a:solidFill>
                <a:latin typeface="Calibri" charset="0"/>
                <a:ea typeface="Calibri" charset="0"/>
                <a:cs typeface="Calibri" charset="0"/>
              </a:rPr>
              <a:t>Dr.</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Froukje</a:t>
            </a:r>
            <a:r>
              <a:rPr lang="en-GB" sz="1800" b="1" noProof="0" dirty="0">
                <a:solidFill>
                  <a:schemeClr val="accent1"/>
                </a:solidFill>
                <a:latin typeface="Calibri" charset="0"/>
                <a:ea typeface="Calibri" charset="0"/>
                <a:cs typeface="Calibri" charset="0"/>
              </a:rPr>
              <a:t> </a:t>
            </a:r>
            <a:r>
              <a:rPr lang="en-GB" sz="1800" b="1" noProof="0" dirty="0" err="1">
                <a:solidFill>
                  <a:schemeClr val="accent1"/>
                </a:solidFill>
                <a:latin typeface="Calibri" charset="0"/>
                <a:ea typeface="Calibri" charset="0"/>
                <a:cs typeface="Calibri" charset="0"/>
              </a:rPr>
              <a:t>Sosef</a:t>
            </a:r>
            <a:r>
              <a:rPr lang="en-GB" sz="1800" b="1" noProof="0" dirty="0">
                <a:solidFill>
                  <a:schemeClr val="accent1"/>
                </a:solidFill>
                <a:latin typeface="Calibri" charset="0"/>
                <a:ea typeface="Calibri" charset="0"/>
                <a:cs typeface="Calibri" charset="0"/>
              </a:rPr>
              <a:t> </a:t>
            </a:r>
            <a:r>
              <a:rPr lang="en-GB" sz="1400" b="1" noProof="0" dirty="0">
                <a:solidFill>
                  <a:schemeClr val="accent1"/>
                </a:solidFill>
                <a:latin typeface="Calibri" charset="0"/>
                <a:ea typeface="Calibri" charset="0"/>
                <a:cs typeface="Calibri" charset="0"/>
              </a:rPr>
              <a:t>MD</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1" name="Titre 1">
            <a:extLst>
              <a:ext uri="{FF2B5EF4-FFF2-40B4-BE49-F238E27FC236}">
                <a16:creationId xmlns:a16="http://schemas.microsoft.com/office/drawing/2014/main" id="{8E809AC6-B41E-FC4F-9515-B0CF98FEF418}"/>
              </a:ext>
            </a:extLst>
          </p:cNvPr>
          <p:cNvSpPr txBox="1">
            <a:spLocks/>
          </p:cNvSpPr>
          <p:nvPr userDrawn="1"/>
        </p:nvSpPr>
        <p:spPr>
          <a:xfrm>
            <a:off x="787828" y="335267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+31 6 2324 3636</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22" name="Titre 1">
            <a:extLst>
              <a:ext uri="{FF2B5EF4-FFF2-40B4-BE49-F238E27FC236}">
                <a16:creationId xmlns:a16="http://schemas.microsoft.com/office/drawing/2014/main" id="{DA45E5F7-0362-D846-B8F7-4C934B2EFDB4}"/>
              </a:ext>
            </a:extLst>
          </p:cNvPr>
          <p:cNvSpPr txBox="1">
            <a:spLocks/>
          </p:cNvSpPr>
          <p:nvPr userDrawn="1"/>
        </p:nvSpPr>
        <p:spPr>
          <a:xfrm>
            <a:off x="787828" y="379590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froukje.sosef@cor2ed.com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24" name="Group 23">
            <a:extLst>
              <a:ext uri="{FF2B5EF4-FFF2-40B4-BE49-F238E27FC236}">
                <a16:creationId xmlns:a16="http://schemas.microsoft.com/office/drawing/2014/main" id="{59C4B076-696B-524A-B5B2-5EC1CCBC272A}"/>
              </a:ext>
            </a:extLst>
          </p:cNvPr>
          <p:cNvGrpSpPr/>
          <p:nvPr userDrawn="1"/>
        </p:nvGrpSpPr>
        <p:grpSpPr>
          <a:xfrm>
            <a:off x="418902" y="3378306"/>
            <a:ext cx="356400" cy="356400"/>
            <a:chOff x="761970" y="3386221"/>
            <a:chExt cx="356400" cy="356400"/>
          </a:xfrm>
        </p:grpSpPr>
        <p:sp>
          <p:nvSpPr>
            <p:cNvPr id="25" name="Oval 24">
              <a:extLst>
                <a:ext uri="{FF2B5EF4-FFF2-40B4-BE49-F238E27FC236}">
                  <a16:creationId xmlns:a16="http://schemas.microsoft.com/office/drawing/2014/main" id="{BE1E4B2E-2D5F-3848-9154-BC5D4D49526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Graphic 25" descr="Speaker Phone">
              <a:extLst>
                <a:ext uri="{FF2B5EF4-FFF2-40B4-BE49-F238E27FC236}">
                  <a16:creationId xmlns:a16="http://schemas.microsoft.com/office/drawing/2014/main" id="{21F7DA95-D4E4-9840-AA40-B461E3EB0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grpSp>
        <p:nvGrpSpPr>
          <p:cNvPr id="27" name="Group 26">
            <a:extLst>
              <a:ext uri="{FF2B5EF4-FFF2-40B4-BE49-F238E27FC236}">
                <a16:creationId xmlns:a16="http://schemas.microsoft.com/office/drawing/2014/main" id="{7733E968-5252-D04D-9C76-0D2D47BE54DB}"/>
              </a:ext>
            </a:extLst>
          </p:cNvPr>
          <p:cNvGrpSpPr/>
          <p:nvPr userDrawn="1"/>
        </p:nvGrpSpPr>
        <p:grpSpPr>
          <a:xfrm>
            <a:off x="417732" y="3810727"/>
            <a:ext cx="356400" cy="356400"/>
            <a:chOff x="417732" y="3810727"/>
            <a:chExt cx="356400" cy="356400"/>
          </a:xfrm>
        </p:grpSpPr>
        <p:sp>
          <p:nvSpPr>
            <p:cNvPr id="28" name="Oval 27">
              <a:extLst>
                <a:ext uri="{FF2B5EF4-FFF2-40B4-BE49-F238E27FC236}">
                  <a16:creationId xmlns:a16="http://schemas.microsoft.com/office/drawing/2014/main" id="{21A0A6D4-B939-3240-9B8C-6CFC8DE85BCD}"/>
                </a:ext>
              </a:extLst>
            </p:cNvPr>
            <p:cNvSpPr/>
            <p:nvPr userDrawn="1"/>
          </p:nvSpPr>
          <p:spPr>
            <a:xfrm>
              <a:off x="417732" y="3810727"/>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Graphic 28" descr="Envelope">
              <a:extLst>
                <a:ext uri="{FF2B5EF4-FFF2-40B4-BE49-F238E27FC236}">
                  <a16:creationId xmlns:a16="http://schemas.microsoft.com/office/drawing/2014/main" id="{6CB6423C-1FE1-F34C-BED4-B40C0EFC6F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066" y="3867430"/>
              <a:ext cx="239704" cy="239704"/>
            </a:xfrm>
            <a:prstGeom prst="rect">
              <a:avLst/>
            </a:prstGeom>
          </p:spPr>
        </p:pic>
      </p:grpSp>
      <p:grpSp>
        <p:nvGrpSpPr>
          <p:cNvPr id="30" name="Group 29">
            <a:extLst>
              <a:ext uri="{FF2B5EF4-FFF2-40B4-BE49-F238E27FC236}">
                <a16:creationId xmlns:a16="http://schemas.microsoft.com/office/drawing/2014/main" id="{B2C84E0F-48DE-E44C-81B3-037F1BB67ABD}"/>
              </a:ext>
            </a:extLst>
          </p:cNvPr>
          <p:cNvGrpSpPr/>
          <p:nvPr userDrawn="1"/>
        </p:nvGrpSpPr>
        <p:grpSpPr>
          <a:xfrm>
            <a:off x="423995" y="5024095"/>
            <a:ext cx="356400" cy="356400"/>
            <a:chOff x="761970" y="3386221"/>
            <a:chExt cx="356400" cy="356400"/>
          </a:xfrm>
        </p:grpSpPr>
        <p:sp>
          <p:nvSpPr>
            <p:cNvPr id="31" name="Oval 30">
              <a:extLst>
                <a:ext uri="{FF2B5EF4-FFF2-40B4-BE49-F238E27FC236}">
                  <a16:creationId xmlns:a16="http://schemas.microsoft.com/office/drawing/2014/main" id="{C43A8173-815C-A54A-A4AE-A39CDE6D455B}"/>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Speaker Phone">
              <a:extLst>
                <a:ext uri="{FF2B5EF4-FFF2-40B4-BE49-F238E27FC236}">
                  <a16:creationId xmlns:a16="http://schemas.microsoft.com/office/drawing/2014/main" id="{ACA77868-EE36-F944-A6D0-D5875F957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grpSp>
        <p:nvGrpSpPr>
          <p:cNvPr id="33" name="Group 32">
            <a:extLst>
              <a:ext uri="{FF2B5EF4-FFF2-40B4-BE49-F238E27FC236}">
                <a16:creationId xmlns:a16="http://schemas.microsoft.com/office/drawing/2014/main" id="{EE4CC074-C5DF-0045-9196-49AD9ED1C50F}"/>
              </a:ext>
            </a:extLst>
          </p:cNvPr>
          <p:cNvGrpSpPr/>
          <p:nvPr userDrawn="1"/>
        </p:nvGrpSpPr>
        <p:grpSpPr>
          <a:xfrm>
            <a:off x="422825" y="5456516"/>
            <a:ext cx="356400" cy="356400"/>
            <a:chOff x="422825" y="5456516"/>
            <a:chExt cx="356400" cy="356400"/>
          </a:xfrm>
        </p:grpSpPr>
        <p:sp>
          <p:nvSpPr>
            <p:cNvPr id="34" name="Oval 33">
              <a:extLst>
                <a:ext uri="{FF2B5EF4-FFF2-40B4-BE49-F238E27FC236}">
                  <a16:creationId xmlns:a16="http://schemas.microsoft.com/office/drawing/2014/main" id="{6327A155-F652-2145-B2B9-28B86231AD1F}"/>
                </a:ext>
              </a:extLst>
            </p:cNvPr>
            <p:cNvSpPr/>
            <p:nvPr userDrawn="1"/>
          </p:nvSpPr>
          <p:spPr>
            <a:xfrm>
              <a:off x="422825" y="5456516"/>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34" descr="Envelope">
              <a:extLst>
                <a:ext uri="{FF2B5EF4-FFF2-40B4-BE49-F238E27FC236}">
                  <a16:creationId xmlns:a16="http://schemas.microsoft.com/office/drawing/2014/main" id="{2FDD197B-0CC3-9442-ADA0-60357A6AE2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2343" y="5512255"/>
              <a:ext cx="239704" cy="239704"/>
            </a:xfrm>
            <a:prstGeom prst="rect">
              <a:avLst/>
            </a:prstGeom>
          </p:spPr>
        </p:pic>
      </p:grpSp>
      <p:pic>
        <p:nvPicPr>
          <p:cNvPr id="37" name="Picture 36">
            <a:extLst>
              <a:ext uri="{FF2B5EF4-FFF2-40B4-BE49-F238E27FC236}">
                <a16:creationId xmlns:a16="http://schemas.microsoft.com/office/drawing/2014/main" id="{14226F28-371A-5843-9E8B-E6978DA7DF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0380" y="574696"/>
            <a:ext cx="2616589" cy="1054104"/>
          </a:xfrm>
          <a:prstGeom prst="rect">
            <a:avLst/>
          </a:prstGeom>
        </p:spPr>
      </p:pic>
      <p:pic>
        <p:nvPicPr>
          <p:cNvPr id="38" name="Picture 37" descr="A picture containing flower&#10;&#10;Description automatically generated">
            <a:extLst>
              <a:ext uri="{FF2B5EF4-FFF2-40B4-BE49-F238E27FC236}">
                <a16:creationId xmlns:a16="http://schemas.microsoft.com/office/drawing/2014/main" id="{FF32E8B1-EC23-D145-81D9-9701567F947A}"/>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930726" y="-1"/>
            <a:ext cx="7261274" cy="6858001"/>
          </a:xfrm>
          <a:prstGeom prst="rect">
            <a:avLst/>
          </a:prstGeom>
        </p:spPr>
      </p:pic>
    </p:spTree>
    <p:extLst>
      <p:ext uri="{BB962C8B-B14F-4D97-AF65-F5344CB8AC3E}">
        <p14:creationId xmlns:p14="http://schemas.microsoft.com/office/powerpoint/2010/main" val="341869769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eadline Only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9365" y="181939"/>
            <a:ext cx="10686259" cy="864000"/>
          </a:xfrm>
        </p:spPr>
        <p:txBody>
          <a:bodyPr/>
          <a:lstStyle/>
          <a:p>
            <a:r>
              <a:rPr lang="en-US"/>
              <a:t>Click to edit Master title style</a:t>
            </a:r>
            <a:endParaRPr lang="en-US" dirty="0"/>
          </a:p>
        </p:txBody>
      </p:sp>
      <p:sp>
        <p:nvSpPr>
          <p:cNvPr id="5" name="Slide Number Placeholder 5"/>
          <p:cNvSpPr>
            <a:spLocks noGrp="1"/>
          </p:cNvSpPr>
          <p:nvPr>
            <p:ph type="sldNum" sz="quarter" idx="12"/>
          </p:nvPr>
        </p:nvSpPr>
        <p:spPr bwMode="gray">
          <a:xfrm>
            <a:off x="195869" y="6617933"/>
            <a:ext cx="392377" cy="108000"/>
          </a:xfrm>
          <a:prstGeom prst="rect">
            <a:avLst/>
          </a:prstGeom>
        </p:spPr>
        <p:txBody>
          <a:bodyPr/>
          <a:lstStyle>
            <a:lvl1pPr>
              <a:defRPr>
                <a:solidFill>
                  <a:schemeClr val="accent2"/>
                </a:solidFill>
              </a:defRPr>
            </a:lvl1pPr>
          </a:lstStyle>
          <a:p>
            <a:fld id="{EEAD9179-7A6B-4268-BEB2-F3B8EB06115B}" type="slidenum">
              <a:rPr lang="en-US" smtClean="0"/>
              <a:pPr/>
              <a:t>‹#›</a:t>
            </a:fld>
            <a:endParaRPr lang="en-US" dirty="0"/>
          </a:p>
        </p:txBody>
      </p:sp>
      <p:sp>
        <p:nvSpPr>
          <p:cNvPr id="6" name="Footer Placeholder 4"/>
          <p:cNvSpPr>
            <a:spLocks noGrp="1"/>
          </p:cNvSpPr>
          <p:nvPr>
            <p:ph type="ftr" sz="quarter" idx="3"/>
          </p:nvPr>
        </p:nvSpPr>
        <p:spPr bwMode="gray">
          <a:xfrm>
            <a:off x="527774" y="6617933"/>
            <a:ext cx="1209813" cy="108000"/>
          </a:xfrm>
          <a:prstGeom prst="rect">
            <a:avLst/>
          </a:prstGeom>
        </p:spPr>
        <p:txBody>
          <a:bodyPr vert="horz" lIns="0" tIns="0" rIns="0" bIns="0" rtlCol="0" anchor="t">
            <a:noAutofit/>
          </a:bodyPr>
          <a:lstStyle>
            <a:lvl1pPr algn="l">
              <a:defRPr sz="667">
                <a:solidFill>
                  <a:schemeClr val="accent1"/>
                </a:solidFill>
              </a:defRPr>
            </a:lvl1pPr>
            <a:lvl2pPr marL="0" indent="0">
              <a:defRPr sz="667">
                <a:solidFill>
                  <a:schemeClr val="accent1"/>
                </a:solidFill>
              </a:defRPr>
            </a:lvl2pPr>
            <a:lvl3pPr marL="0" indent="0">
              <a:defRPr sz="667">
                <a:solidFill>
                  <a:schemeClr val="accent1"/>
                </a:solidFill>
              </a:defRPr>
            </a:lvl3pPr>
            <a:lvl4pPr marL="0" indent="0">
              <a:defRPr sz="667">
                <a:solidFill>
                  <a:schemeClr val="accent1"/>
                </a:solidFill>
              </a:defRPr>
            </a:lvl4pPr>
            <a:lvl5pPr marL="0" indent="0">
              <a:defRPr sz="667">
                <a:solidFill>
                  <a:schemeClr val="accent1"/>
                </a:solidFill>
              </a:defRPr>
            </a:lvl5pPr>
            <a:lvl6pPr marL="0" indent="0">
              <a:tabLst/>
              <a:defRPr sz="667">
                <a:solidFill>
                  <a:schemeClr val="accent1"/>
                </a:solidFill>
              </a:defRPr>
            </a:lvl6pPr>
            <a:lvl7pPr marL="0" indent="0">
              <a:tabLst/>
              <a:defRPr sz="667">
                <a:solidFill>
                  <a:schemeClr val="accent1"/>
                </a:solidFill>
              </a:defRPr>
            </a:lvl7pPr>
            <a:lvl8pPr marL="0" indent="0">
              <a:defRPr sz="667">
                <a:solidFill>
                  <a:schemeClr val="accent1"/>
                </a:solidFill>
              </a:defRPr>
            </a:lvl8pPr>
            <a:lvl9pPr marL="0" indent="0">
              <a:defRPr sz="667">
                <a:solidFill>
                  <a:schemeClr val="accent1"/>
                </a:solidFill>
              </a:defRPr>
            </a:lvl9pPr>
          </a:lstStyle>
          <a:p>
            <a:endParaRPr lang="en-US" dirty="0"/>
          </a:p>
        </p:txBody>
      </p:sp>
      <p:sp>
        <p:nvSpPr>
          <p:cNvPr id="7" name="Text Placeholder 3"/>
          <p:cNvSpPr>
            <a:spLocks noGrp="1"/>
          </p:cNvSpPr>
          <p:nvPr>
            <p:ph type="body" sz="quarter" idx="14"/>
          </p:nvPr>
        </p:nvSpPr>
        <p:spPr>
          <a:xfrm>
            <a:off x="1850640" y="6282000"/>
            <a:ext cx="8564117" cy="522000"/>
          </a:xfrm>
        </p:spPr>
        <p:txBody>
          <a:bodyPr anchor="b"/>
          <a:lstStyle>
            <a:lvl1pPr>
              <a:spcBef>
                <a:spcPts val="0"/>
              </a:spcBef>
              <a:spcAft>
                <a:spcPts val="200"/>
              </a:spcAft>
              <a:defRPr sz="933"/>
            </a:lvl1pPr>
            <a:lvl2pPr marL="0" indent="0">
              <a:buNone/>
              <a:defRPr/>
            </a:lvl2pPr>
            <a:lvl3pPr marL="269967" indent="0">
              <a:buNone/>
              <a:defRPr/>
            </a:lvl3pPr>
            <a:lvl4pPr marL="539933" indent="0">
              <a:buNone/>
              <a:defRPr/>
            </a:lvl4pPr>
            <a:lvl5pPr marL="809898" indent="0">
              <a:buNone/>
              <a:defRPr/>
            </a:lvl5pPr>
          </a:lstStyle>
          <a:p>
            <a:pPr lvl="0"/>
            <a:r>
              <a:rPr lang="en-US"/>
              <a:t>Click to edit Master text styles</a:t>
            </a:r>
          </a:p>
        </p:txBody>
      </p:sp>
    </p:spTree>
    <p:extLst>
      <p:ext uri="{BB962C8B-B14F-4D97-AF65-F5344CB8AC3E}">
        <p14:creationId xmlns:p14="http://schemas.microsoft.com/office/powerpoint/2010/main" val="316967180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E400C15-9294-4C2D-9232-1CDAA0EDCD35}" type="slidenum">
              <a:rPr lang="en-US" smtClean="0"/>
              <a:t>‹#›</a:t>
            </a:fld>
            <a:endParaRPr lang="en-US" dirty="0"/>
          </a:p>
        </p:txBody>
      </p:sp>
    </p:spTree>
    <p:extLst>
      <p:ext uri="{BB962C8B-B14F-4D97-AF65-F5344CB8AC3E}">
        <p14:creationId xmlns:p14="http://schemas.microsoft.com/office/powerpoint/2010/main" val="4060096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26E829A9-D964-4000-A27A-2E87204FEDA2}" type="slidenum">
              <a:rPr lang="en-US" smtClean="0"/>
              <a:t>‹#›</a:t>
            </a:fld>
            <a:endParaRPr lang="en-US"/>
          </a:p>
        </p:txBody>
      </p:sp>
    </p:spTree>
    <p:extLst>
      <p:ext uri="{BB962C8B-B14F-4D97-AF65-F5344CB8AC3E}">
        <p14:creationId xmlns:p14="http://schemas.microsoft.com/office/powerpoint/2010/main" val="974523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26E829A9-D964-4000-A27A-2E87204FEDA2}" type="slidenum">
              <a:rPr lang="en-US" smtClean="0"/>
              <a:t>‹#›</a:t>
            </a:fld>
            <a:endParaRPr lang="en-US"/>
          </a:p>
        </p:txBody>
      </p:sp>
    </p:spTree>
    <p:extLst>
      <p:ext uri="{BB962C8B-B14F-4D97-AF65-F5344CB8AC3E}">
        <p14:creationId xmlns:p14="http://schemas.microsoft.com/office/powerpoint/2010/main" val="2338361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1"/>
            <a:ext cx="11545648" cy="519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574617"/>
            <a:ext cx="9103016" cy="210363"/>
          </a:xfrm>
          <a:noFill/>
        </p:spPr>
        <p:txBody>
          <a:bodyPr wrap="square" lIns="0" tIns="45705" rtlCol="0" anchor="b">
            <a:spAutoFit/>
          </a:bodyPr>
          <a:lstStyle>
            <a:lvl1pPr marL="0" indent="0">
              <a:spcBef>
                <a:spcPts val="133"/>
              </a:spcBef>
              <a:buFontTx/>
              <a:buNone/>
              <a:defRPr lang="en-US" sz="1067"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689510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1"/>
            <a:ext cx="11545648" cy="519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544864"/>
            <a:ext cx="9103016" cy="240115"/>
          </a:xfrm>
          <a:noFill/>
        </p:spPr>
        <p:txBody>
          <a:bodyPr wrap="square" lIns="0" tIns="45705" rtlCol="0" anchor="b">
            <a:spAutoFit/>
          </a:bodyPr>
          <a:lstStyle>
            <a:lvl1pPr marL="0" indent="0">
              <a:spcBef>
                <a:spcPts val="133"/>
              </a:spcBef>
              <a:buFontTx/>
              <a:buNone/>
              <a:defRPr lang="en-US" sz="1067"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33702937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926106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68B2400-5AC0-4027-82F7-025EE81E1FE5}"/>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6" name="Slide Number Placeholder 1">
            <a:extLst>
              <a:ext uri="{FF2B5EF4-FFF2-40B4-BE49-F238E27FC236}">
                <a16:creationId xmlns:a16="http://schemas.microsoft.com/office/drawing/2014/main" id="{563F8851-48E7-4DBA-99FF-6A8AB9F94E94}"/>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7" name="Text Placeholder 8">
            <a:extLst>
              <a:ext uri="{FF2B5EF4-FFF2-40B4-BE49-F238E27FC236}">
                <a16:creationId xmlns:a16="http://schemas.microsoft.com/office/drawing/2014/main" id="{8A097CC9-194C-466E-9E29-0D1E9F215495}"/>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sp>
        <p:nvSpPr>
          <p:cNvPr id="8" name="Title Placeholder 2">
            <a:extLst>
              <a:ext uri="{FF2B5EF4-FFF2-40B4-BE49-F238E27FC236}">
                <a16:creationId xmlns:a16="http://schemas.microsoft.com/office/drawing/2014/main" id="{F895C7F8-00A9-4117-AFBF-4771BFD72BB8}"/>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9" name="Content Placeholder 3">
            <a:extLst>
              <a:ext uri="{FF2B5EF4-FFF2-40B4-BE49-F238E27FC236}">
                <a16:creationId xmlns:a16="http://schemas.microsoft.com/office/drawing/2014/main" id="{6A275A04-B417-4A3E-B5F0-EB8445A7B894}"/>
              </a:ext>
            </a:extLst>
          </p:cNvPr>
          <p:cNvSpPr>
            <a:spLocks noGrp="1"/>
          </p:cNvSpPr>
          <p:nvPr>
            <p:ph sz="half" idx="2"/>
          </p:nvPr>
        </p:nvSpPr>
        <p:spPr>
          <a:xfrm>
            <a:off x="647673" y="1240094"/>
            <a:ext cx="4992611" cy="3951288"/>
          </a:xfrm>
          <a:prstGeom prst="rect">
            <a:avLst/>
          </a:prstGeom>
        </p:spPr>
        <p:txBody>
          <a:bodyPr/>
          <a:lstStyle>
            <a:lvl1pPr>
              <a:buClr>
                <a:srgbClr val="31709A"/>
              </a:buClr>
              <a:defRPr sz="1500">
                <a:latin typeface="+mj-lt"/>
              </a:defRPr>
            </a:lvl1pPr>
            <a:lvl2pPr marL="535781" indent="-284560">
              <a:buClr>
                <a:srgbClr val="31709A"/>
              </a:buClr>
              <a:defRPr sz="1350">
                <a:latin typeface="+mj-lt"/>
              </a:defRPr>
            </a:lvl2pPr>
            <a:lvl3pPr marL="792956" indent="-227410">
              <a:buClr>
                <a:srgbClr val="31709A"/>
              </a:buClr>
              <a:defRPr sz="1200">
                <a:latin typeface="+mj-lt"/>
              </a:defRPr>
            </a:lvl3pPr>
            <a:lvl4pPr marL="1085850" indent="-227410">
              <a:buClr>
                <a:srgbClr val="31709A"/>
              </a:buClr>
              <a:defRPr sz="1200">
                <a:latin typeface="+mj-lt"/>
              </a:defRPr>
            </a:lvl4pPr>
            <a:lvl5pPr marL="1350169" indent="-227410">
              <a:buClr>
                <a:srgbClr val="31709A"/>
              </a:buClr>
              <a:defRPr sz="1200">
                <a:latin typeface="+mj-lt"/>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3">
            <a:extLst>
              <a:ext uri="{FF2B5EF4-FFF2-40B4-BE49-F238E27FC236}">
                <a16:creationId xmlns:a16="http://schemas.microsoft.com/office/drawing/2014/main" id="{795C0F6D-67D1-455D-90DF-6FBE77FFA55A}"/>
              </a:ext>
            </a:extLst>
          </p:cNvPr>
          <p:cNvSpPr>
            <a:spLocks noGrp="1"/>
          </p:cNvSpPr>
          <p:nvPr>
            <p:ph sz="half" idx="11"/>
          </p:nvPr>
        </p:nvSpPr>
        <p:spPr>
          <a:xfrm>
            <a:off x="5837133" y="1240094"/>
            <a:ext cx="4992611" cy="3951288"/>
          </a:xfrm>
          <a:prstGeom prst="rect">
            <a:avLst/>
          </a:prstGeom>
        </p:spPr>
        <p:txBody>
          <a:bodyPr/>
          <a:lstStyle>
            <a:lvl1pPr>
              <a:buClr>
                <a:srgbClr val="31709A"/>
              </a:buClr>
              <a:defRPr sz="1500">
                <a:latin typeface="+mj-lt"/>
              </a:defRPr>
            </a:lvl1pPr>
            <a:lvl2pPr marL="535781" indent="-284560">
              <a:buClr>
                <a:srgbClr val="31709A"/>
              </a:buClr>
              <a:defRPr sz="1350">
                <a:latin typeface="+mj-lt"/>
              </a:defRPr>
            </a:lvl2pPr>
            <a:lvl3pPr marL="792956" indent="-227410">
              <a:buClr>
                <a:srgbClr val="31709A"/>
              </a:buClr>
              <a:defRPr sz="1200">
                <a:latin typeface="+mj-lt"/>
              </a:defRPr>
            </a:lvl3pPr>
            <a:lvl4pPr marL="1085850" indent="-227410">
              <a:buClr>
                <a:srgbClr val="31709A"/>
              </a:buClr>
              <a:defRPr sz="1200">
                <a:latin typeface="+mj-lt"/>
              </a:defRPr>
            </a:lvl4pPr>
            <a:lvl5pPr marL="1350169" indent="-227410">
              <a:buClr>
                <a:srgbClr val="31709A"/>
              </a:buClr>
              <a:defRPr sz="1200">
                <a:latin typeface="+mj-lt"/>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85569C92-FD00-4D9F-9BAC-A6281567C6CE}"/>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140388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eparator dar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32894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4092706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515998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600724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731475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491772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4055090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4136055-75E2-4F01-B80A-A5FADE9B53BC}"/>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3" name="Slide Number Placeholder 1">
            <a:extLst>
              <a:ext uri="{FF2B5EF4-FFF2-40B4-BE49-F238E27FC236}">
                <a16:creationId xmlns:a16="http://schemas.microsoft.com/office/drawing/2014/main" id="{744C4246-E2A9-44AD-A698-60345E85E6E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4" name="Title Placeholder 2">
            <a:extLst>
              <a:ext uri="{FF2B5EF4-FFF2-40B4-BE49-F238E27FC236}">
                <a16:creationId xmlns:a16="http://schemas.microsoft.com/office/drawing/2014/main" id="{62685615-3EF4-405B-9B7A-4C78263A75F0}"/>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5" name="Text Placeholder 8">
            <a:extLst>
              <a:ext uri="{FF2B5EF4-FFF2-40B4-BE49-F238E27FC236}">
                <a16:creationId xmlns:a16="http://schemas.microsoft.com/office/drawing/2014/main" id="{DE43D141-8CEF-42F1-9DFA-53D2FF519B7F}"/>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6" name="Picture 5">
            <a:extLst>
              <a:ext uri="{FF2B5EF4-FFF2-40B4-BE49-F238E27FC236}">
                <a16:creationId xmlns:a16="http://schemas.microsoft.com/office/drawing/2014/main" id="{3D7E2D0A-0769-4041-8249-24DE8FC7C010}"/>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3419899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081" y="1221886"/>
            <a:ext cx="11019176" cy="4669461"/>
          </a:xfrm>
          <a:prstGeom prst="rect">
            <a:avLst/>
          </a:prstGeom>
        </p:spPr>
        <p:txBody>
          <a:bodyPr/>
          <a:lstStyle>
            <a:lvl1pPr>
              <a:buClr>
                <a:srgbClr val="31709A"/>
              </a:buClr>
              <a:defRPr>
                <a:latin typeface="+mj-lt"/>
              </a:defRPr>
            </a:lvl1pPr>
            <a:lvl2pPr marL="561975" indent="-284560">
              <a:buClr>
                <a:srgbClr val="31709A"/>
              </a:buClr>
              <a:defRPr>
                <a:latin typeface="+mj-lt"/>
              </a:defRPr>
            </a:lvl2pPr>
            <a:lvl3pPr marL="776288" indent="-227410">
              <a:buClr>
                <a:srgbClr val="31709A"/>
              </a:buClr>
              <a:defRPr>
                <a:latin typeface="+mj-lt"/>
              </a:defRPr>
            </a:lvl3pPr>
            <a:lvl4pPr marL="1028700" indent="-227410">
              <a:buClr>
                <a:srgbClr val="31709A"/>
              </a:buClr>
              <a:defRPr>
                <a:latin typeface="+mj-lt"/>
              </a:defRPr>
            </a:lvl4pPr>
            <a:lvl5pPr marL="1290638" indent="-227410">
              <a:buClr>
                <a:srgbClr val="31709A"/>
              </a:buCl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82D4F37E-FE88-4AC7-8522-13B846456810}"/>
              </a:ext>
            </a:extLst>
          </p:cNvPr>
          <p:cNvSpPr txBox="1">
            <a:spLocks/>
          </p:cNvSpPr>
          <p:nvPr userDrawn="1"/>
        </p:nvSpPr>
        <p:spPr>
          <a:xfrm>
            <a:off x="11338560" y="6485469"/>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sp>
        <p:nvSpPr>
          <p:cNvPr id="5" name="Slide Number Placeholder 1">
            <a:extLst>
              <a:ext uri="{FF2B5EF4-FFF2-40B4-BE49-F238E27FC236}">
                <a16:creationId xmlns:a16="http://schemas.microsoft.com/office/drawing/2014/main" id="{2D0570DC-544C-44D0-9E26-D24DD995B6A0}"/>
              </a:ext>
            </a:extLst>
          </p:cNvPr>
          <p:cNvSpPr>
            <a:spLocks noGrp="1"/>
          </p:cNvSpPr>
          <p:nvPr>
            <p:ph type="sldNum" sz="quarter" idx="4"/>
          </p:nvPr>
        </p:nvSpPr>
        <p:spPr>
          <a:xfrm>
            <a:off x="11674258" y="6485469"/>
            <a:ext cx="5177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905509-6B9D-44F8-A856-EA975E5E2BB5}" type="slidenum">
              <a:rPr lang="en-US" smtClean="0"/>
              <a:t>‹#›</a:t>
            </a:fld>
            <a:endParaRPr lang="en-US" dirty="0"/>
          </a:p>
        </p:txBody>
      </p:sp>
      <p:sp>
        <p:nvSpPr>
          <p:cNvPr id="6" name="Title Placeholder 2">
            <a:extLst>
              <a:ext uri="{FF2B5EF4-FFF2-40B4-BE49-F238E27FC236}">
                <a16:creationId xmlns:a16="http://schemas.microsoft.com/office/drawing/2014/main" id="{FB9EC7A9-2A7C-4366-A423-DAB7F9242EF3}"/>
              </a:ext>
            </a:extLst>
          </p:cNvPr>
          <p:cNvSpPr>
            <a:spLocks noGrp="1"/>
          </p:cNvSpPr>
          <p:nvPr>
            <p:ph type="title"/>
          </p:nvPr>
        </p:nvSpPr>
        <p:spPr>
          <a:xfrm>
            <a:off x="653143" y="12200"/>
            <a:ext cx="11021115" cy="952357"/>
          </a:xfrm>
          <a:prstGeom prst="rect">
            <a:avLst/>
          </a:prstGeom>
        </p:spPr>
        <p:txBody>
          <a:bodyPr vert="horz" lIns="91440" tIns="45720" rIns="91440" bIns="45720" rtlCol="0" anchor="ctr">
            <a:normAutofit/>
          </a:bodyPr>
          <a:lstStyle>
            <a:lvl1pPr>
              <a:defRPr>
                <a:solidFill>
                  <a:schemeClr val="tx1"/>
                </a:solidFill>
                <a:latin typeface="+mn-lt"/>
              </a:defRPr>
            </a:lvl1pPr>
          </a:lstStyle>
          <a:p>
            <a:r>
              <a:rPr lang="en-US" dirty="0"/>
              <a:t>Click to edit Master title style</a:t>
            </a:r>
          </a:p>
        </p:txBody>
      </p:sp>
      <p:sp>
        <p:nvSpPr>
          <p:cNvPr id="9" name="Text Placeholder 8">
            <a:extLst>
              <a:ext uri="{FF2B5EF4-FFF2-40B4-BE49-F238E27FC236}">
                <a16:creationId xmlns:a16="http://schemas.microsoft.com/office/drawing/2014/main" id="{EC917A2C-73B5-4756-9904-9161F2680252}"/>
              </a:ext>
            </a:extLst>
          </p:cNvPr>
          <p:cNvSpPr>
            <a:spLocks noGrp="1"/>
          </p:cNvSpPr>
          <p:nvPr>
            <p:ph type="body" sz="quarter" idx="10"/>
          </p:nvPr>
        </p:nvSpPr>
        <p:spPr>
          <a:xfrm>
            <a:off x="652465" y="6167894"/>
            <a:ext cx="11020425" cy="644525"/>
          </a:xfrm>
          <a:prstGeom prst="rect">
            <a:avLst/>
          </a:prstGeom>
        </p:spPr>
        <p:txBody>
          <a:bodyPr anchor="b"/>
          <a:lstStyle>
            <a:lvl1pPr marL="0" indent="0">
              <a:lnSpc>
                <a:spcPct val="90000"/>
              </a:lnSpc>
              <a:spcBef>
                <a:spcPts val="0"/>
              </a:spcBef>
              <a:buFontTx/>
              <a:buNone/>
              <a:defRPr sz="825">
                <a:solidFill>
                  <a:schemeClr val="tx1"/>
                </a:solidFill>
                <a:latin typeface="+mj-lt"/>
              </a:defRPr>
            </a:lvl1pPr>
          </a:lstStyle>
          <a:p>
            <a:pPr lvl="0"/>
            <a:endParaRPr lang="en-GB" dirty="0"/>
          </a:p>
        </p:txBody>
      </p:sp>
      <p:pic>
        <p:nvPicPr>
          <p:cNvPr id="10" name="Picture 9">
            <a:extLst>
              <a:ext uri="{FF2B5EF4-FFF2-40B4-BE49-F238E27FC236}">
                <a16:creationId xmlns:a16="http://schemas.microsoft.com/office/drawing/2014/main" id="{988D2866-6A3A-4F43-888C-42ED1BF3FF5D}"/>
              </a:ext>
            </a:extLst>
          </p:cNvPr>
          <p:cNvPicPr>
            <a:picLocks noChangeAspect="1"/>
          </p:cNvPicPr>
          <p:nvPr userDrawn="1"/>
        </p:nvPicPr>
        <p:blipFill>
          <a:blip r:embed="rId2"/>
          <a:stretch>
            <a:fillRect/>
          </a:stretch>
        </p:blipFill>
        <p:spPr>
          <a:xfrm>
            <a:off x="10134096" y="100263"/>
            <a:ext cx="1901491" cy="785132"/>
          </a:xfrm>
          <a:prstGeom prst="rect">
            <a:avLst/>
          </a:prstGeom>
        </p:spPr>
      </p:pic>
    </p:spTree>
    <p:extLst>
      <p:ext uri="{BB962C8B-B14F-4D97-AF65-F5344CB8AC3E}">
        <p14:creationId xmlns:p14="http://schemas.microsoft.com/office/powerpoint/2010/main" val="2801672718"/>
      </p:ext>
    </p:extLst>
  </p:cSld>
  <p:clrMapOvr>
    <a:masterClrMapping/>
  </p:clrMapOvr>
  <p:extLst>
    <p:ext uri="{DCECCB84-F9BA-43D5-87BE-67443E8EF086}">
      <p15:sldGuideLst xmlns:p15="http://schemas.microsoft.com/office/powerpoint/2012/main">
        <p15:guide id="2" orient="horz" pos="42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Text slide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9365" y="181939"/>
            <a:ext cx="10686259" cy="864000"/>
          </a:xfrm>
        </p:spPr>
        <p:txBody>
          <a:bodyPr/>
          <a:lstStyle/>
          <a:p>
            <a:r>
              <a:rPr lang="en-US"/>
              <a:t>Click to edit Master title style</a:t>
            </a:r>
            <a:endParaRPr lang="en-US" dirty="0"/>
          </a:p>
        </p:txBody>
      </p:sp>
      <p:sp>
        <p:nvSpPr>
          <p:cNvPr id="13" name="Text Placeholder 12"/>
          <p:cNvSpPr>
            <a:spLocks noGrp="1"/>
          </p:cNvSpPr>
          <p:nvPr>
            <p:ph type="body" sz="quarter" idx="13"/>
          </p:nvPr>
        </p:nvSpPr>
        <p:spPr>
          <a:xfrm>
            <a:off x="457827" y="1491453"/>
            <a:ext cx="10688164" cy="4318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4"/>
          </p:nvPr>
        </p:nvSpPr>
        <p:spPr>
          <a:xfrm>
            <a:off x="1850644" y="6282000"/>
            <a:ext cx="3830137" cy="522000"/>
          </a:xfrm>
        </p:spPr>
        <p:txBody>
          <a:bodyPr anchor="b"/>
          <a:lstStyle>
            <a:lvl1pPr>
              <a:spcBef>
                <a:spcPts val="0"/>
              </a:spcBef>
              <a:spcAft>
                <a:spcPts val="0"/>
              </a:spcAft>
              <a:defRPr sz="675"/>
            </a:lvl1pPr>
            <a:lvl2pPr marL="0" indent="0">
              <a:buNone/>
              <a:defRPr/>
            </a:lvl2pPr>
            <a:lvl3pPr marL="202495" indent="0">
              <a:buNone/>
              <a:defRPr/>
            </a:lvl3pPr>
            <a:lvl4pPr marL="404990" indent="0">
              <a:buNone/>
              <a:defRPr/>
            </a:lvl4pPr>
            <a:lvl5pPr marL="607485" indent="0">
              <a:buNone/>
              <a:defRPr/>
            </a:lvl5pPr>
          </a:lstStyle>
          <a:p>
            <a:pPr lvl="0"/>
            <a:r>
              <a:rPr lang="en-US"/>
              <a:t>Click to edit Master text styles</a:t>
            </a:r>
          </a:p>
        </p:txBody>
      </p:sp>
      <p:sp>
        <p:nvSpPr>
          <p:cNvPr id="10" name="Text Placeholder 3"/>
          <p:cNvSpPr>
            <a:spLocks noGrp="1"/>
          </p:cNvSpPr>
          <p:nvPr>
            <p:ph type="body" sz="quarter" idx="15"/>
          </p:nvPr>
        </p:nvSpPr>
        <p:spPr>
          <a:xfrm>
            <a:off x="6527652" y="6282000"/>
            <a:ext cx="3910109" cy="522000"/>
          </a:xfrm>
        </p:spPr>
        <p:txBody>
          <a:bodyPr anchor="b"/>
          <a:lstStyle>
            <a:lvl1pPr>
              <a:spcBef>
                <a:spcPts val="0"/>
              </a:spcBef>
              <a:spcAft>
                <a:spcPts val="0"/>
              </a:spcAft>
              <a:defRPr sz="675"/>
            </a:lvl1pPr>
            <a:lvl2pPr marL="0" indent="0">
              <a:buNone/>
              <a:defRPr/>
            </a:lvl2pPr>
            <a:lvl3pPr marL="202495" indent="0">
              <a:buNone/>
              <a:defRPr/>
            </a:lvl3pPr>
            <a:lvl4pPr marL="404990" indent="0">
              <a:buNone/>
              <a:defRPr/>
            </a:lvl4pPr>
            <a:lvl5pPr marL="607485" indent="0">
              <a:buNone/>
              <a:defRPr/>
            </a:lvl5pPr>
          </a:lstStyle>
          <a:p>
            <a:pPr lvl="0"/>
            <a:r>
              <a:rPr lang="en-US"/>
              <a:t>Click to edit Master text styles</a:t>
            </a:r>
          </a:p>
        </p:txBody>
      </p:sp>
      <p:sp>
        <p:nvSpPr>
          <p:cNvPr id="5" name="Slide Number Placeholder 4">
            <a:extLst>
              <a:ext uri="{FF2B5EF4-FFF2-40B4-BE49-F238E27FC236}">
                <a16:creationId xmlns:a16="http://schemas.microsoft.com/office/drawing/2014/main" id="{6D7DE9A1-5C39-4473-B233-BBE79D8AB6A6}"/>
              </a:ext>
            </a:extLst>
          </p:cNvPr>
          <p:cNvSpPr>
            <a:spLocks noGrp="1"/>
          </p:cNvSpPr>
          <p:nvPr>
            <p:ph type="sldNum" sz="quarter" idx="17"/>
          </p:nvPr>
        </p:nvSpPr>
        <p:spPr/>
        <p:txBody>
          <a:body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34095999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sub separator dar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69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248556610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71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14714832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44753" y="1238272"/>
            <a:ext cx="11032691" cy="5055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254A2A4C-7EC2-7A43-B3F2-BC16CC32E384}"/>
              </a:ext>
            </a:extLst>
          </p:cNvPr>
          <p:cNvSpPr>
            <a:spLocks noGrp="1"/>
          </p:cNvSpPr>
          <p:nvPr>
            <p:ph type="ftr" sz="quarter" idx="3"/>
          </p:nvPr>
        </p:nvSpPr>
        <p:spPr>
          <a:xfrm>
            <a:off x="211246" y="6285121"/>
            <a:ext cx="10203445" cy="405957"/>
          </a:xfrm>
          <a:prstGeom prst="rect">
            <a:avLst/>
          </a:prstGeom>
        </p:spPr>
        <p:txBody>
          <a:bodyPr lIns="0" tIns="45568" rIns="91134" bIns="0" anchor="b"/>
          <a:lstStyle>
            <a:lvl1pPr>
              <a:lnSpc>
                <a:spcPct val="100000"/>
              </a:lnSpc>
              <a:spcBef>
                <a:spcPts val="0"/>
              </a:spcBef>
              <a:spcAft>
                <a:spcPts val="300"/>
              </a:spcAft>
              <a:defRPr sz="900">
                <a:solidFill>
                  <a:schemeClr val="tx1"/>
                </a:solidFill>
              </a:defRPr>
            </a:lvl1pPr>
          </a:lstStyle>
          <a:p>
            <a:pPr defTabSz="911281"/>
            <a:endParaRPr lang="en-US" dirty="0">
              <a:solidFill>
                <a:srgbClr val="676767"/>
              </a:solidFill>
            </a:endParaRPr>
          </a:p>
        </p:txBody>
      </p:sp>
    </p:spTree>
    <p:extLst>
      <p:ext uri="{BB962C8B-B14F-4D97-AF65-F5344CB8AC3E}">
        <p14:creationId xmlns:p14="http://schemas.microsoft.com/office/powerpoint/2010/main" val="41958317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72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170166992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6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211729756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8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300781952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9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202958561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1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169975843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2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256072523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4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15198229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9E1F142E-B950-0942-99EE-0BC1E830AAF7}"/>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Headline Only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9365" y="181938"/>
            <a:ext cx="10686259" cy="864000"/>
          </a:xfrm>
        </p:spPr>
        <p:txBody>
          <a:bodyPr/>
          <a:lstStyle/>
          <a:p>
            <a:r>
              <a:rPr lang="en-US"/>
              <a:t>Click to edit Master title style</a:t>
            </a:r>
            <a:endParaRPr lang="en-US" dirty="0"/>
          </a:p>
        </p:txBody>
      </p:sp>
      <p:sp>
        <p:nvSpPr>
          <p:cNvPr id="7" name="Text Placeholder 3"/>
          <p:cNvSpPr>
            <a:spLocks noGrp="1"/>
          </p:cNvSpPr>
          <p:nvPr>
            <p:ph type="body" sz="quarter" idx="14"/>
          </p:nvPr>
        </p:nvSpPr>
        <p:spPr>
          <a:xfrm>
            <a:off x="1850642"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8" name="Text Placeholder 3"/>
          <p:cNvSpPr>
            <a:spLocks noGrp="1"/>
          </p:cNvSpPr>
          <p:nvPr>
            <p:ph type="body" sz="quarter" idx="15"/>
          </p:nvPr>
        </p:nvSpPr>
        <p:spPr>
          <a:xfrm>
            <a:off x="6527651"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BAC6AE53-E712-4CE3-85E4-34BDB69564C8}"/>
              </a:ext>
            </a:extLst>
          </p:cNvPr>
          <p:cNvSpPr>
            <a:spLocks noGrp="1"/>
          </p:cNvSpPr>
          <p:nvPr>
            <p:ph type="sldNum" sz="quarter" idx="17"/>
          </p:nvPr>
        </p:nvSpPr>
        <p:spPr/>
        <p:txBody>
          <a:body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46089660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Headline Only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9365" y="181938"/>
            <a:ext cx="10686259" cy="864000"/>
          </a:xfrm>
        </p:spPr>
        <p:txBody>
          <a:bodyPr/>
          <a:lstStyle/>
          <a:p>
            <a:r>
              <a:rPr lang="en-US"/>
              <a:t>Click to edit Master title style</a:t>
            </a:r>
            <a:endParaRPr lang="en-US" dirty="0"/>
          </a:p>
        </p:txBody>
      </p:sp>
      <p:sp>
        <p:nvSpPr>
          <p:cNvPr id="7" name="Text Placeholder 3"/>
          <p:cNvSpPr>
            <a:spLocks noGrp="1"/>
          </p:cNvSpPr>
          <p:nvPr>
            <p:ph type="body" sz="quarter" idx="14"/>
          </p:nvPr>
        </p:nvSpPr>
        <p:spPr>
          <a:xfrm>
            <a:off x="1850642"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8" name="Text Placeholder 3"/>
          <p:cNvSpPr>
            <a:spLocks noGrp="1"/>
          </p:cNvSpPr>
          <p:nvPr>
            <p:ph type="body" sz="quarter" idx="15"/>
          </p:nvPr>
        </p:nvSpPr>
        <p:spPr>
          <a:xfrm>
            <a:off x="6527651"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BAC6AE53-E712-4CE3-85E4-34BDB69564C8}"/>
              </a:ext>
            </a:extLst>
          </p:cNvPr>
          <p:cNvSpPr>
            <a:spLocks noGrp="1"/>
          </p:cNvSpPr>
          <p:nvPr>
            <p:ph type="sldNum" sz="quarter" idx="17"/>
          </p:nvPr>
        </p:nvSpPr>
        <p:spPr/>
        <p:txBody>
          <a:body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206452552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Headline Only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9365" y="181938"/>
            <a:ext cx="10686259" cy="864000"/>
          </a:xfrm>
        </p:spPr>
        <p:txBody>
          <a:bodyPr/>
          <a:lstStyle/>
          <a:p>
            <a:r>
              <a:rPr lang="en-US"/>
              <a:t>Click to edit Master title style</a:t>
            </a:r>
            <a:endParaRPr lang="en-US" dirty="0"/>
          </a:p>
        </p:txBody>
      </p:sp>
      <p:sp>
        <p:nvSpPr>
          <p:cNvPr id="7" name="Text Placeholder 3"/>
          <p:cNvSpPr>
            <a:spLocks noGrp="1"/>
          </p:cNvSpPr>
          <p:nvPr>
            <p:ph type="body" sz="quarter" idx="14"/>
          </p:nvPr>
        </p:nvSpPr>
        <p:spPr>
          <a:xfrm>
            <a:off x="1850642"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8" name="Text Placeholder 3"/>
          <p:cNvSpPr>
            <a:spLocks noGrp="1"/>
          </p:cNvSpPr>
          <p:nvPr>
            <p:ph type="body" sz="quarter" idx="15"/>
          </p:nvPr>
        </p:nvSpPr>
        <p:spPr>
          <a:xfrm>
            <a:off x="6527651"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BAC6AE53-E712-4CE3-85E4-34BDB69564C8}"/>
              </a:ext>
            </a:extLst>
          </p:cNvPr>
          <p:cNvSpPr>
            <a:spLocks noGrp="1"/>
          </p:cNvSpPr>
          <p:nvPr>
            <p:ph type="sldNum" sz="quarter" idx="17"/>
          </p:nvPr>
        </p:nvSpPr>
        <p:spPr/>
        <p:txBody>
          <a:body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172373305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Headline Only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9365" y="181938"/>
            <a:ext cx="10686259" cy="864000"/>
          </a:xfrm>
        </p:spPr>
        <p:txBody>
          <a:bodyPr/>
          <a:lstStyle/>
          <a:p>
            <a:r>
              <a:rPr lang="en-US"/>
              <a:t>Click to edit Master title style</a:t>
            </a:r>
            <a:endParaRPr lang="en-US" dirty="0"/>
          </a:p>
        </p:txBody>
      </p:sp>
      <p:sp>
        <p:nvSpPr>
          <p:cNvPr id="7" name="Text Placeholder 3"/>
          <p:cNvSpPr>
            <a:spLocks noGrp="1"/>
          </p:cNvSpPr>
          <p:nvPr>
            <p:ph type="body" sz="quarter" idx="14"/>
          </p:nvPr>
        </p:nvSpPr>
        <p:spPr>
          <a:xfrm>
            <a:off x="1850642"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8" name="Text Placeholder 3"/>
          <p:cNvSpPr>
            <a:spLocks noGrp="1"/>
          </p:cNvSpPr>
          <p:nvPr>
            <p:ph type="body" sz="quarter" idx="15"/>
          </p:nvPr>
        </p:nvSpPr>
        <p:spPr>
          <a:xfrm>
            <a:off x="6527651"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BAC6AE53-E712-4CE3-85E4-34BDB69564C8}"/>
              </a:ext>
            </a:extLst>
          </p:cNvPr>
          <p:cNvSpPr>
            <a:spLocks noGrp="1"/>
          </p:cNvSpPr>
          <p:nvPr>
            <p:ph type="sldNum" sz="quarter" idx="17"/>
          </p:nvPr>
        </p:nvSpPr>
        <p:spPr/>
        <p:txBody>
          <a:body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72128364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Headline Only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9365" y="181938"/>
            <a:ext cx="10686259" cy="864000"/>
          </a:xfrm>
        </p:spPr>
        <p:txBody>
          <a:bodyPr/>
          <a:lstStyle/>
          <a:p>
            <a:r>
              <a:rPr lang="en-US"/>
              <a:t>Click to edit Master title style</a:t>
            </a:r>
            <a:endParaRPr lang="en-US" dirty="0"/>
          </a:p>
        </p:txBody>
      </p:sp>
      <p:sp>
        <p:nvSpPr>
          <p:cNvPr id="7" name="Text Placeholder 3"/>
          <p:cNvSpPr>
            <a:spLocks noGrp="1"/>
          </p:cNvSpPr>
          <p:nvPr>
            <p:ph type="body" sz="quarter" idx="14"/>
          </p:nvPr>
        </p:nvSpPr>
        <p:spPr>
          <a:xfrm>
            <a:off x="1850642"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8" name="Text Placeholder 3"/>
          <p:cNvSpPr>
            <a:spLocks noGrp="1"/>
          </p:cNvSpPr>
          <p:nvPr>
            <p:ph type="body" sz="quarter" idx="15"/>
          </p:nvPr>
        </p:nvSpPr>
        <p:spPr>
          <a:xfrm>
            <a:off x="6527651" y="6282000"/>
            <a:ext cx="3910109" cy="522000"/>
          </a:xfrm>
        </p:spPr>
        <p:txBody>
          <a:bodyPr anchor="b"/>
          <a:lstStyle>
            <a:lvl1pPr>
              <a:spcBef>
                <a:spcPts val="0"/>
              </a:spcBef>
              <a:spcAft>
                <a:spcPts val="0"/>
              </a:spcAft>
              <a:defRPr sz="675"/>
            </a:lvl1pPr>
            <a:lvl2pPr marL="0" indent="0">
              <a:buNone/>
              <a:defRPr/>
            </a:lvl2pPr>
            <a:lvl3pPr marL="202500" indent="0">
              <a:buNone/>
              <a:defRPr/>
            </a:lvl3pPr>
            <a:lvl4pPr marL="405000" indent="0">
              <a:buNone/>
              <a:defRPr/>
            </a:lvl4pPr>
            <a:lvl5pPr marL="607500" indent="0">
              <a:buNone/>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BAC6AE53-E712-4CE3-85E4-34BDB69564C8}"/>
              </a:ext>
            </a:extLst>
          </p:cNvPr>
          <p:cNvSpPr>
            <a:spLocks noGrp="1"/>
          </p:cNvSpPr>
          <p:nvPr>
            <p:ph type="sldNum" sz="quarter" idx="17"/>
          </p:nvPr>
        </p:nvSpPr>
        <p:spPr/>
        <p:txBody>
          <a:body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397359932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E400C15-9294-4C2D-9232-1CDAA0EDCD35}" type="slidenum">
              <a:rPr lang="en-US" smtClean="0"/>
              <a:t>‹#›</a:t>
            </a:fld>
            <a:endParaRPr lang="en-US"/>
          </a:p>
        </p:txBody>
      </p:sp>
      <p:sp>
        <p:nvSpPr>
          <p:cNvPr id="6" name="Footer Placeholder 3">
            <a:extLst>
              <a:ext uri="{FF2B5EF4-FFF2-40B4-BE49-F238E27FC236}">
                <a16:creationId xmlns:a16="http://schemas.microsoft.com/office/drawing/2014/main" id="{DD88B0ED-B63A-4745-A24B-8B06C095C1CB}"/>
              </a:ext>
            </a:extLst>
          </p:cNvPr>
          <p:cNvSpPr>
            <a:spLocks noGrp="1"/>
          </p:cNvSpPr>
          <p:nvPr>
            <p:ph type="ftr" sz="quarter" idx="3"/>
          </p:nvPr>
        </p:nvSpPr>
        <p:spPr>
          <a:xfrm>
            <a:off x="4038600" y="6474041"/>
            <a:ext cx="4114800" cy="247651"/>
          </a:xfrm>
          <a:prstGeom prst="rect">
            <a:avLst/>
          </a:prstGeom>
        </p:spPr>
        <p:txBody>
          <a:bodyPr vert="horz" lIns="91440" tIns="45720" rIns="91440" bIns="45720" rtlCol="0" anchor="b" anchorCtr="0"/>
          <a:lstStyle>
            <a:lvl1pPr algn="ctr">
              <a:defRPr sz="750">
                <a:solidFill>
                  <a:schemeClr val="tx1">
                    <a:tint val="75000"/>
                  </a:schemeClr>
                </a:solidFill>
              </a:defRPr>
            </a:lvl1pPr>
          </a:lstStyle>
          <a:p>
            <a:endParaRPr lang="en-US" dirty="0"/>
          </a:p>
        </p:txBody>
      </p:sp>
      <p:sp>
        <p:nvSpPr>
          <p:cNvPr id="8" name="Text Placeholder 9">
            <a:extLst>
              <a:ext uri="{FF2B5EF4-FFF2-40B4-BE49-F238E27FC236}">
                <a16:creationId xmlns:a16="http://schemas.microsoft.com/office/drawing/2014/main" id="{B2A334DB-0F2E-40B5-B5E6-CDED7262DBC3}"/>
              </a:ext>
            </a:extLst>
          </p:cNvPr>
          <p:cNvSpPr>
            <a:spLocks noGrp="1"/>
          </p:cNvSpPr>
          <p:nvPr>
            <p:ph type="body" sz="quarter" idx="13"/>
          </p:nvPr>
        </p:nvSpPr>
        <p:spPr>
          <a:xfrm>
            <a:off x="1122629" y="6111089"/>
            <a:ext cx="10459771" cy="362950"/>
          </a:xfrm>
        </p:spPr>
        <p:txBody>
          <a:bodyPr anchor="b" anchorCtr="0">
            <a:normAutofit/>
          </a:bodyPr>
          <a:lstStyle>
            <a:lvl1pPr marL="0" indent="0">
              <a:spcBef>
                <a:spcPts val="0"/>
              </a:spcBef>
              <a:buNone/>
              <a:defRPr sz="675">
                <a:solidFill>
                  <a:schemeClr val="tx1">
                    <a:lumMod val="50000"/>
                    <a:lumOff val="50000"/>
                  </a:schemeClr>
                </a:solidFill>
              </a:defRPr>
            </a:lvl1pPr>
            <a:lvl2pPr marL="260747" indent="0">
              <a:buNone/>
              <a:defRPr>
                <a:solidFill>
                  <a:schemeClr val="tx1"/>
                </a:solidFill>
              </a:defRPr>
            </a:lvl2pPr>
            <a:lvl3pPr marL="515541" indent="0">
              <a:buNone/>
              <a:defRPr>
                <a:solidFill>
                  <a:schemeClr val="tx1"/>
                </a:solidFill>
              </a:defRPr>
            </a:lvl3pPr>
            <a:lvl4pPr marL="685800" indent="0">
              <a:buNone/>
              <a:defRPr>
                <a:solidFill>
                  <a:schemeClr val="tx1"/>
                </a:solidFill>
              </a:defRPr>
            </a:lvl4pPr>
            <a:lvl5pPr marL="901303" indent="0">
              <a:buNone/>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968548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3E1B4-8AE6-4673-B90E-DE687091EE45}" type="slidenum">
              <a:rPr lang="en-US" smtClean="0"/>
              <a:t>‹#›</a:t>
            </a:fld>
            <a:endParaRPr lang="en-US"/>
          </a:p>
        </p:txBody>
      </p:sp>
    </p:spTree>
    <p:extLst>
      <p:ext uri="{BB962C8B-B14F-4D97-AF65-F5344CB8AC3E}">
        <p14:creationId xmlns:p14="http://schemas.microsoft.com/office/powerpoint/2010/main" val="302776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67_Title, Content, and Reference">
    <p:spTree>
      <p:nvGrpSpPr>
        <p:cNvPr id="1" name=""/>
        <p:cNvGrpSpPr/>
        <p:nvPr/>
      </p:nvGrpSpPr>
      <p:grpSpPr>
        <a:xfrm>
          <a:off x="0" y="0"/>
          <a:ext cx="0" cy="0"/>
          <a:chOff x="0" y="0"/>
          <a:chExt cx="0" cy="0"/>
        </a:xfrm>
      </p:grpSpPr>
      <p:sp>
        <p:nvSpPr>
          <p:cNvPr id="2" name="Title 1"/>
          <p:cNvSpPr>
            <a:spLocks noGrp="1"/>
          </p:cNvSpPr>
          <p:nvPr>
            <p:ph type="title"/>
          </p:nvPr>
        </p:nvSpPr>
        <p:spPr>
          <a:xfrm>
            <a:off x="537754" y="94901"/>
            <a:ext cx="10619669" cy="949325"/>
          </a:xfrm>
        </p:spPr>
        <p:txBody>
          <a:bodyPr/>
          <a:lstStyle/>
          <a:p>
            <a:r>
              <a:rPr lang="en-US"/>
              <a:t>Click to edit Master title style</a:t>
            </a:r>
            <a:endParaRPr lang="en-US" dirty="0"/>
          </a:p>
        </p:txBody>
      </p:sp>
      <p:sp>
        <p:nvSpPr>
          <p:cNvPr id="3" name="Content Placeholder 2"/>
          <p:cNvSpPr>
            <a:spLocks noGrp="1"/>
          </p:cNvSpPr>
          <p:nvPr>
            <p:ph idx="1"/>
          </p:nvPr>
        </p:nvSpPr>
        <p:spPr>
          <a:xfrm>
            <a:off x="544753" y="1238253"/>
            <a:ext cx="11545648" cy="452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0"/>
          </p:nvPr>
        </p:nvSpPr>
        <p:spPr>
          <a:xfrm>
            <a:off x="544753" y="6215136"/>
            <a:ext cx="9103016" cy="169108"/>
          </a:xfrm>
          <a:noFill/>
        </p:spPr>
        <p:txBody>
          <a:bodyPr wrap="square" lIns="0" tIns="45553" rtlCol="0" anchor="b">
            <a:spAutoFit/>
          </a:bodyPr>
          <a:lstStyle>
            <a:lvl1pPr marL="227835" indent="-227835">
              <a:spcBef>
                <a:spcPts val="100"/>
              </a:spcBef>
              <a:buClrTx/>
              <a:buFont typeface="+mj-lt"/>
              <a:buAutoNum type="arabicPeriod"/>
              <a:defRPr lang="en-US" sz="800" dirty="0"/>
            </a:lvl1pPr>
          </a:lstStyle>
          <a:p>
            <a:pPr lvl="0" fontAlgn="base">
              <a:spcBef>
                <a:spcPct val="0"/>
              </a:spcBef>
              <a:spcAft>
                <a:spcPct val="0"/>
              </a:spcAft>
            </a:pPr>
            <a:r>
              <a:rPr lang="en-US"/>
              <a:t>Click to edit Master text styles</a:t>
            </a:r>
          </a:p>
        </p:txBody>
      </p:sp>
    </p:spTree>
    <p:extLst>
      <p:ext uri="{BB962C8B-B14F-4D97-AF65-F5344CB8AC3E}">
        <p14:creationId xmlns:p14="http://schemas.microsoft.com/office/powerpoint/2010/main" val="293406478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32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2400">
                <a:solidFill>
                  <a:schemeClr val="tx1"/>
                </a:solidFill>
                <a:latin typeface="Arial Narrow"/>
                <a:cs typeface="Arial Narrow"/>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5" y="4579200"/>
            <a:ext cx="5900236" cy="307200"/>
          </a:xfrm>
        </p:spPr>
        <p:txBody>
          <a:bodyPr tIns="46800" bIns="234000">
            <a:noAutofit/>
          </a:bodyPr>
          <a:lstStyle>
            <a:lvl1pPr marL="0" indent="0">
              <a:buFontTx/>
              <a:buNone/>
              <a:defRPr sz="12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5" y="4894301"/>
            <a:ext cx="5900236" cy="307200"/>
          </a:xfrm>
        </p:spPr>
        <p:txBody>
          <a:bodyPr tIns="46800" bIns="234000">
            <a:noAutofit/>
          </a:bodyPr>
          <a:lstStyle>
            <a:lvl1pPr marL="0" indent="0">
              <a:buFontTx/>
              <a:buNone/>
              <a:defRPr sz="12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61"/>
            <a:ext cx="5313011" cy="307777"/>
          </a:xfrm>
        </p:spPr>
        <p:txBody>
          <a:bodyPr bIns="234000">
            <a:noAutofit/>
          </a:bodyPr>
          <a:lstStyle>
            <a:lvl1pPr marL="0" indent="0">
              <a:buFontTx/>
              <a:buNone/>
              <a:defRPr sz="1200" b="0">
                <a:solidFill>
                  <a:schemeClr val="tx1"/>
                </a:solidFill>
              </a:defRPr>
            </a:lvl1pPr>
          </a:lstStyle>
          <a:p>
            <a:pPr lvl="0"/>
            <a:r>
              <a:rPr lang="en-US"/>
              <a:t>Click to edit Master text styles</a:t>
            </a:r>
          </a:p>
        </p:txBody>
      </p:sp>
      <p:sp>
        <p:nvSpPr>
          <p:cNvPr id="17" name="TextBox 16"/>
          <p:cNvSpPr txBox="1"/>
          <p:nvPr userDrawn="1"/>
        </p:nvSpPr>
        <p:spPr>
          <a:xfrm>
            <a:off x="9370885" y="5856000"/>
            <a:ext cx="2211700" cy="338554"/>
          </a:xfrm>
          <a:prstGeom prst="rect">
            <a:avLst/>
          </a:prstGeom>
          <a:noFill/>
        </p:spPr>
        <p:txBody>
          <a:bodyPr wrap="square" rtlCol="0">
            <a:spAutoFit/>
          </a:bodyPr>
          <a:lstStyle/>
          <a:p>
            <a:pPr marL="0" marR="0" indent="0" algn="r" defTabSz="457189" rtl="0" eaLnBrk="1" fontAlgn="auto" latinLnBrk="0" hangingPunct="1">
              <a:lnSpc>
                <a:spcPct val="100000"/>
              </a:lnSpc>
              <a:spcBef>
                <a:spcPts val="0"/>
              </a:spcBef>
              <a:spcAft>
                <a:spcPts val="0"/>
              </a:spcAft>
              <a:buClrTx/>
              <a:buSzTx/>
              <a:buFontTx/>
              <a:buNone/>
              <a:tabLst/>
            </a:pPr>
            <a:r>
              <a:rPr lang="it-IT" sz="1600" i="0" u="none" strike="noStrike" kern="1200" baseline="0" dirty="0">
                <a:latin typeface="Arial Narrow"/>
                <a:ea typeface="+mn-ea"/>
                <a:cs typeface="Arial Narrow"/>
              </a:rPr>
              <a:t>esmo</a:t>
            </a:r>
            <a:r>
              <a:rPr lang="en-US" sz="1600" i="0" u="none" strike="noStrike" kern="1200" baseline="0" dirty="0">
                <a:latin typeface="Arial Narrow"/>
                <a:ea typeface="+mn-ea"/>
                <a:cs typeface="Arial Narrow"/>
              </a:rPr>
              <a:t>.org</a:t>
            </a:r>
          </a:p>
        </p:txBody>
      </p:sp>
      <p:pic>
        <p:nvPicPr>
          <p:cNvPr id="6" name="Picture 5">
            <a:extLst>
              <a:ext uri="{FF2B5EF4-FFF2-40B4-BE49-F238E27FC236}">
                <a16:creationId xmlns:a16="http://schemas.microsoft.com/office/drawing/2014/main" id="{13D4BC4E-496B-47E4-BD97-3361BE1AD4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696" y="310721"/>
            <a:ext cx="2844429" cy="654925"/>
          </a:xfrm>
          <a:prstGeom prst="rect">
            <a:avLst/>
          </a:prstGeom>
        </p:spPr>
      </p:pic>
    </p:spTree>
    <p:extLst>
      <p:ext uri="{BB962C8B-B14F-4D97-AF65-F5344CB8AC3E}">
        <p14:creationId xmlns:p14="http://schemas.microsoft.com/office/powerpoint/2010/main" val="1373870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5"/>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3"/>
            <a:ext cx="7006269" cy="5539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dirty="0"/>
          </a:p>
        </p:txBody>
      </p:sp>
    </p:spTree>
    <p:extLst>
      <p:ext uri="{BB962C8B-B14F-4D97-AF65-F5344CB8AC3E}">
        <p14:creationId xmlns:p14="http://schemas.microsoft.com/office/powerpoint/2010/main" val="102778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7CE8F5EE-9619-B340-930E-DF2FBC740CD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584859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3"/>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1414995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4D4F7105-B0A6-4C37-85AC-57706B041F8E}"/>
              </a:ext>
            </a:extLst>
          </p:cNvPr>
          <p:cNvSpPr>
            <a:spLocks noGrp="1"/>
          </p:cNvSpPr>
          <p:nvPr>
            <p:ph sz="quarter" idx="10"/>
          </p:nvPr>
        </p:nvSpPr>
        <p:spPr>
          <a:xfrm>
            <a:off x="838201" y="6492877"/>
            <a:ext cx="10515599" cy="233363"/>
          </a:xfrm>
        </p:spPr>
        <p:txBody>
          <a:bodyPr>
            <a:noAutofit/>
          </a:bodyPr>
          <a:lstStyle>
            <a:lvl1pPr marL="0" indent="0">
              <a:lnSpc>
                <a:spcPct val="100000"/>
              </a:lnSpc>
              <a:spcBef>
                <a:spcPts val="0"/>
              </a:spcBef>
              <a:buNone/>
              <a:defRPr sz="675">
                <a:latin typeface="Arial" panose="020B0604020202020204" pitchFamily="34" charset="0"/>
                <a:cs typeface="Arial" panose="020B0604020202020204" pitchFamily="34" charset="0"/>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endParaRPr lang="en-GB" dirty="0"/>
          </a:p>
        </p:txBody>
      </p:sp>
    </p:spTree>
    <p:extLst>
      <p:ext uri="{BB962C8B-B14F-4D97-AF65-F5344CB8AC3E}">
        <p14:creationId xmlns:p14="http://schemas.microsoft.com/office/powerpoint/2010/main" val="1066118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45CA3-A761-2140-A228-588427B35E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2608" y="2017644"/>
            <a:ext cx="7006784" cy="2822712"/>
          </a:xfrm>
          <a:prstGeom prst="rect">
            <a:avLst/>
          </a:prstGeom>
        </p:spPr>
      </p:pic>
    </p:spTree>
    <p:extLst>
      <p:ext uri="{BB962C8B-B14F-4D97-AF65-F5344CB8AC3E}">
        <p14:creationId xmlns:p14="http://schemas.microsoft.com/office/powerpoint/2010/main" val="324969531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C0DDCF1-EB6F-CD4F-BAEA-B61C4B5CCE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6"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24380080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0C617B-67BA-5049-81F5-0FEDB19DE7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70287815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92886287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70572275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9E1F142E-B950-0942-99EE-0BC1E830AAF7}"/>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40101620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7CE8F5EE-9619-B340-930E-DF2FBC740CD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6680768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A5B9F14-4C65-F849-BD3F-29F1721A672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91035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A5B9F14-4C65-F849-BD3F-29F1721A672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16D4B897-681C-DB40-9233-43F262BC8C1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47173762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81279573-BFE8-6048-816E-574711076B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06995393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5"/>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D56DFA9-9B30-7E49-A735-C2D4CCD39BFA}"/>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87946027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671D05C-308F-7B40-AEB9-9359F0B130F6}"/>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37078489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E35CFC9-B47C-114C-9364-7253A2AAF9E7}"/>
              </a:ext>
            </a:extLst>
          </p:cNvPr>
          <p:cNvSpPr txBox="1">
            <a:spLocks/>
          </p:cNvSpPr>
          <p:nvPr userDrawn="1"/>
        </p:nvSpPr>
        <p:spPr>
          <a:xfrm>
            <a:off x="323528" y="4587992"/>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Dr. Antoine Lacombe </a:t>
            </a:r>
            <a:r>
              <a:rPr lang="en-GB" sz="1400" b="1" noProof="0" dirty="0">
                <a:solidFill>
                  <a:schemeClr val="accent1"/>
                </a:solidFill>
                <a:latin typeface="Calibri" charset="0"/>
                <a:ea typeface="Calibri" charset="0"/>
                <a:cs typeface="Calibri" charset="0"/>
              </a:rPr>
              <a:t>Pharm D, MBA</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12" name="Titre 1">
            <a:extLst>
              <a:ext uri="{FF2B5EF4-FFF2-40B4-BE49-F238E27FC236}">
                <a16:creationId xmlns:a16="http://schemas.microsoft.com/office/drawing/2014/main" id="{AB7D8165-0D4B-814E-AF94-52214B55F1CD}"/>
              </a:ext>
            </a:extLst>
          </p:cNvPr>
          <p:cNvSpPr txBox="1">
            <a:spLocks/>
          </p:cNvSpPr>
          <p:nvPr userDrawn="1"/>
        </p:nvSpPr>
        <p:spPr>
          <a:xfrm>
            <a:off x="787828" y="499767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+41 79 529 42 79</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3" name="Titre 1">
            <a:extLst>
              <a:ext uri="{FF2B5EF4-FFF2-40B4-BE49-F238E27FC236}">
                <a16:creationId xmlns:a16="http://schemas.microsoft.com/office/drawing/2014/main" id="{C7D4B852-D4B6-C447-A6DA-6C738CF89417}"/>
              </a:ext>
            </a:extLst>
          </p:cNvPr>
          <p:cNvSpPr txBox="1">
            <a:spLocks/>
          </p:cNvSpPr>
          <p:nvPr userDrawn="1"/>
        </p:nvSpPr>
        <p:spPr>
          <a:xfrm>
            <a:off x="787828" y="5440904"/>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antoine.lacombe@cor2ed.com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14" name="Titre 1">
            <a:extLst>
              <a:ext uri="{FF2B5EF4-FFF2-40B4-BE49-F238E27FC236}">
                <a16:creationId xmlns:a16="http://schemas.microsoft.com/office/drawing/2014/main" id="{B79A00A7-62E2-4145-906F-F9D96A33401E}"/>
              </a:ext>
            </a:extLst>
          </p:cNvPr>
          <p:cNvSpPr txBox="1">
            <a:spLocks/>
          </p:cNvSpPr>
          <p:nvPr userDrawn="1"/>
        </p:nvSpPr>
        <p:spPr>
          <a:xfrm>
            <a:off x="348739" y="175850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NTRK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19" name="Titre 1">
            <a:extLst>
              <a:ext uri="{FF2B5EF4-FFF2-40B4-BE49-F238E27FC236}">
                <a16:creationId xmlns:a16="http://schemas.microsoft.com/office/drawing/2014/main" id="{E503EAD8-224D-4544-94E1-D8C1DA2EDE11}"/>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0" name="Titre 1">
            <a:extLst>
              <a:ext uri="{FF2B5EF4-FFF2-40B4-BE49-F238E27FC236}">
                <a16:creationId xmlns:a16="http://schemas.microsoft.com/office/drawing/2014/main" id="{12A1A085-F818-254D-B979-07F5C0A7DE06}"/>
              </a:ext>
            </a:extLst>
          </p:cNvPr>
          <p:cNvSpPr txBox="1">
            <a:spLocks/>
          </p:cNvSpPr>
          <p:nvPr userDrawn="1"/>
        </p:nvSpPr>
        <p:spPr>
          <a:xfrm>
            <a:off x="323528" y="2942991"/>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Dr. Froukje Sosef </a:t>
            </a:r>
            <a:r>
              <a:rPr lang="en-GB" sz="1400" b="1" noProof="0" dirty="0">
                <a:solidFill>
                  <a:schemeClr val="accent1"/>
                </a:solidFill>
                <a:latin typeface="Calibri" charset="0"/>
                <a:ea typeface="Calibri" charset="0"/>
                <a:cs typeface="Calibri" charset="0"/>
              </a:rPr>
              <a:t>MD</a:t>
            </a:r>
            <a:endParaRPr kumimoji="0" lang="en-GB" sz="14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21" name="Titre 1">
            <a:extLst>
              <a:ext uri="{FF2B5EF4-FFF2-40B4-BE49-F238E27FC236}">
                <a16:creationId xmlns:a16="http://schemas.microsoft.com/office/drawing/2014/main" id="{8E809AC6-B41E-FC4F-9515-B0CF98FEF418}"/>
              </a:ext>
            </a:extLst>
          </p:cNvPr>
          <p:cNvSpPr txBox="1">
            <a:spLocks/>
          </p:cNvSpPr>
          <p:nvPr userDrawn="1"/>
        </p:nvSpPr>
        <p:spPr>
          <a:xfrm>
            <a:off x="787828" y="335267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+31 6 2324 3636</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22" name="Titre 1">
            <a:extLst>
              <a:ext uri="{FF2B5EF4-FFF2-40B4-BE49-F238E27FC236}">
                <a16:creationId xmlns:a16="http://schemas.microsoft.com/office/drawing/2014/main" id="{DA45E5F7-0362-D846-B8F7-4C934B2EFDB4}"/>
              </a:ext>
            </a:extLst>
          </p:cNvPr>
          <p:cNvSpPr txBox="1">
            <a:spLocks/>
          </p:cNvSpPr>
          <p:nvPr userDrawn="1"/>
        </p:nvSpPr>
        <p:spPr>
          <a:xfrm>
            <a:off x="787828" y="379590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Calibri" charset="0"/>
                <a:ea typeface="Calibri" charset="0"/>
                <a:cs typeface="Calibri" charset="0"/>
              </a:rPr>
              <a:t>froukje.sosef@cor2ed.com</a:t>
            </a:r>
            <a:endParaRPr kumimoji="0" lang="en-GB" sz="18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24" name="Group 23">
            <a:extLst>
              <a:ext uri="{FF2B5EF4-FFF2-40B4-BE49-F238E27FC236}">
                <a16:creationId xmlns:a16="http://schemas.microsoft.com/office/drawing/2014/main" id="{59C4B076-696B-524A-B5B2-5EC1CCBC272A}"/>
              </a:ext>
            </a:extLst>
          </p:cNvPr>
          <p:cNvGrpSpPr/>
          <p:nvPr userDrawn="1"/>
        </p:nvGrpSpPr>
        <p:grpSpPr>
          <a:xfrm>
            <a:off x="418902" y="3378306"/>
            <a:ext cx="356400" cy="356400"/>
            <a:chOff x="761970" y="3386221"/>
            <a:chExt cx="356400" cy="356400"/>
          </a:xfrm>
        </p:grpSpPr>
        <p:sp>
          <p:nvSpPr>
            <p:cNvPr id="25" name="Oval 24">
              <a:extLst>
                <a:ext uri="{FF2B5EF4-FFF2-40B4-BE49-F238E27FC236}">
                  <a16:creationId xmlns:a16="http://schemas.microsoft.com/office/drawing/2014/main" id="{BE1E4B2E-2D5F-3848-9154-BC5D4D49526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Graphic 25" descr="Speaker Phone">
              <a:extLst>
                <a:ext uri="{FF2B5EF4-FFF2-40B4-BE49-F238E27FC236}">
                  <a16:creationId xmlns:a16="http://schemas.microsoft.com/office/drawing/2014/main" id="{21F7DA95-D4E4-9840-AA40-B461E3EB0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grpSp>
        <p:nvGrpSpPr>
          <p:cNvPr id="27" name="Group 26">
            <a:extLst>
              <a:ext uri="{FF2B5EF4-FFF2-40B4-BE49-F238E27FC236}">
                <a16:creationId xmlns:a16="http://schemas.microsoft.com/office/drawing/2014/main" id="{7733E968-5252-D04D-9C76-0D2D47BE54DB}"/>
              </a:ext>
            </a:extLst>
          </p:cNvPr>
          <p:cNvGrpSpPr/>
          <p:nvPr userDrawn="1"/>
        </p:nvGrpSpPr>
        <p:grpSpPr>
          <a:xfrm>
            <a:off x="417732" y="3810727"/>
            <a:ext cx="356400" cy="356400"/>
            <a:chOff x="417732" y="3810727"/>
            <a:chExt cx="356400" cy="356400"/>
          </a:xfrm>
        </p:grpSpPr>
        <p:sp>
          <p:nvSpPr>
            <p:cNvPr id="28" name="Oval 27">
              <a:extLst>
                <a:ext uri="{FF2B5EF4-FFF2-40B4-BE49-F238E27FC236}">
                  <a16:creationId xmlns:a16="http://schemas.microsoft.com/office/drawing/2014/main" id="{21A0A6D4-B939-3240-9B8C-6CFC8DE85BCD}"/>
                </a:ext>
              </a:extLst>
            </p:cNvPr>
            <p:cNvSpPr/>
            <p:nvPr userDrawn="1"/>
          </p:nvSpPr>
          <p:spPr>
            <a:xfrm>
              <a:off x="417732" y="3810727"/>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Graphic 28" descr="Envelope">
              <a:extLst>
                <a:ext uri="{FF2B5EF4-FFF2-40B4-BE49-F238E27FC236}">
                  <a16:creationId xmlns:a16="http://schemas.microsoft.com/office/drawing/2014/main" id="{6CB6423C-1FE1-F34C-BED4-B40C0EFC6F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066" y="3867430"/>
              <a:ext cx="239704" cy="239704"/>
            </a:xfrm>
            <a:prstGeom prst="rect">
              <a:avLst/>
            </a:prstGeom>
          </p:spPr>
        </p:pic>
      </p:grpSp>
      <p:grpSp>
        <p:nvGrpSpPr>
          <p:cNvPr id="30" name="Group 29">
            <a:extLst>
              <a:ext uri="{FF2B5EF4-FFF2-40B4-BE49-F238E27FC236}">
                <a16:creationId xmlns:a16="http://schemas.microsoft.com/office/drawing/2014/main" id="{B2C84E0F-48DE-E44C-81B3-037F1BB67ABD}"/>
              </a:ext>
            </a:extLst>
          </p:cNvPr>
          <p:cNvGrpSpPr/>
          <p:nvPr userDrawn="1"/>
        </p:nvGrpSpPr>
        <p:grpSpPr>
          <a:xfrm>
            <a:off x="423995" y="5024095"/>
            <a:ext cx="356400" cy="356400"/>
            <a:chOff x="761970" y="3386221"/>
            <a:chExt cx="356400" cy="356400"/>
          </a:xfrm>
        </p:grpSpPr>
        <p:sp>
          <p:nvSpPr>
            <p:cNvPr id="31" name="Oval 30">
              <a:extLst>
                <a:ext uri="{FF2B5EF4-FFF2-40B4-BE49-F238E27FC236}">
                  <a16:creationId xmlns:a16="http://schemas.microsoft.com/office/drawing/2014/main" id="{C43A8173-815C-A54A-A4AE-A39CDE6D455B}"/>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Graphic 31" descr="Speaker Phone">
              <a:extLst>
                <a:ext uri="{FF2B5EF4-FFF2-40B4-BE49-F238E27FC236}">
                  <a16:creationId xmlns:a16="http://schemas.microsoft.com/office/drawing/2014/main" id="{ACA77868-EE36-F944-A6D0-D5875F957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grpSp>
        <p:nvGrpSpPr>
          <p:cNvPr id="33" name="Group 32">
            <a:extLst>
              <a:ext uri="{FF2B5EF4-FFF2-40B4-BE49-F238E27FC236}">
                <a16:creationId xmlns:a16="http://schemas.microsoft.com/office/drawing/2014/main" id="{EE4CC074-C5DF-0045-9196-49AD9ED1C50F}"/>
              </a:ext>
            </a:extLst>
          </p:cNvPr>
          <p:cNvGrpSpPr/>
          <p:nvPr userDrawn="1"/>
        </p:nvGrpSpPr>
        <p:grpSpPr>
          <a:xfrm>
            <a:off x="422825" y="5456516"/>
            <a:ext cx="356400" cy="356400"/>
            <a:chOff x="422825" y="5456516"/>
            <a:chExt cx="356400" cy="356400"/>
          </a:xfrm>
        </p:grpSpPr>
        <p:sp>
          <p:nvSpPr>
            <p:cNvPr id="34" name="Oval 33">
              <a:extLst>
                <a:ext uri="{FF2B5EF4-FFF2-40B4-BE49-F238E27FC236}">
                  <a16:creationId xmlns:a16="http://schemas.microsoft.com/office/drawing/2014/main" id="{6327A155-F652-2145-B2B9-28B86231AD1F}"/>
                </a:ext>
              </a:extLst>
            </p:cNvPr>
            <p:cNvSpPr/>
            <p:nvPr userDrawn="1"/>
          </p:nvSpPr>
          <p:spPr>
            <a:xfrm>
              <a:off x="422825" y="5456516"/>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5" name="Graphic 34" descr="Envelope">
              <a:extLst>
                <a:ext uri="{FF2B5EF4-FFF2-40B4-BE49-F238E27FC236}">
                  <a16:creationId xmlns:a16="http://schemas.microsoft.com/office/drawing/2014/main" id="{2FDD197B-0CC3-9442-ADA0-60357A6AE2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2343" y="5512255"/>
              <a:ext cx="239704" cy="239704"/>
            </a:xfrm>
            <a:prstGeom prst="rect">
              <a:avLst/>
            </a:prstGeom>
          </p:spPr>
        </p:pic>
      </p:grpSp>
      <p:pic>
        <p:nvPicPr>
          <p:cNvPr id="37" name="Picture 36">
            <a:extLst>
              <a:ext uri="{FF2B5EF4-FFF2-40B4-BE49-F238E27FC236}">
                <a16:creationId xmlns:a16="http://schemas.microsoft.com/office/drawing/2014/main" id="{14226F28-371A-5843-9E8B-E6978DA7DF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0380" y="574696"/>
            <a:ext cx="2616589" cy="1054104"/>
          </a:xfrm>
          <a:prstGeom prst="rect">
            <a:avLst/>
          </a:prstGeom>
        </p:spPr>
      </p:pic>
      <p:pic>
        <p:nvPicPr>
          <p:cNvPr id="36" name="Picture 35" descr="A picture containing flower&#10;&#10;Description automatically generated">
            <a:extLst>
              <a:ext uri="{FF2B5EF4-FFF2-40B4-BE49-F238E27FC236}">
                <a16:creationId xmlns:a16="http://schemas.microsoft.com/office/drawing/2014/main" id="{48B3171E-7AC9-A840-A560-7BBB5F824AAE}"/>
              </a:ext>
            </a:extLst>
          </p:cNvPr>
          <p:cNvPicPr>
            <a:picLocks noChangeAspect="1"/>
          </p:cNvPicPr>
          <p:nvPr userDrawn="1"/>
        </p:nvPicPr>
        <p:blipFill rotWithShape="1">
          <a:blip r:embed="rId7"/>
          <a:srcRect t="16975" r="55577" b="40144"/>
          <a:stretch/>
        </p:blipFill>
        <p:spPr>
          <a:xfrm>
            <a:off x="3710009" y="0"/>
            <a:ext cx="8472264" cy="6858000"/>
          </a:xfrm>
          <a:prstGeom prst="rect">
            <a:avLst/>
          </a:prstGeom>
        </p:spPr>
      </p:pic>
    </p:spTree>
    <p:extLst>
      <p:ext uri="{BB962C8B-B14F-4D97-AF65-F5344CB8AC3E}">
        <p14:creationId xmlns:p14="http://schemas.microsoft.com/office/powerpoint/2010/main" val="322763082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133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16D4B897-681C-DB40-9233-43F262BC8C1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image" Target="../media/image1.pn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image" Target="../media/image1.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3.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25AD7C88-A497-714F-9D3B-CF3E319E688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7702" y="269198"/>
            <a:ext cx="1793429" cy="7224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50" r:id="rId4"/>
    <p:sldLayoutId id="2147483661" r:id="rId5"/>
    <p:sldLayoutId id="2147483652" r:id="rId6"/>
    <p:sldLayoutId id="2147483677" r:id="rId7"/>
    <p:sldLayoutId id="2147483657" r:id="rId8"/>
    <p:sldLayoutId id="2147483654" r:id="rId9"/>
    <p:sldLayoutId id="2147483655" r:id="rId10"/>
    <p:sldLayoutId id="2147483675" r:id="rId11"/>
    <p:sldLayoutId id="2147483678" r:id="rId12"/>
    <p:sldLayoutId id="2147483656" r:id="rId13"/>
    <p:sldLayoutId id="2147483683" r:id="rId14"/>
    <p:sldLayoutId id="2147483691" r:id="rId15"/>
    <p:sldLayoutId id="2147483692" r:id="rId16"/>
    <p:sldLayoutId id="2147483693" r:id="rId17"/>
    <p:sldLayoutId id="2147483756" r:id="rId18"/>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93" userDrawn="1">
          <p15:clr>
            <a:srgbClr val="F26B43"/>
          </p15:clr>
        </p15:guide>
        <p15:guide id="3" pos="7287" userDrawn="1">
          <p15:clr>
            <a:srgbClr val="F26B43"/>
          </p15:clr>
        </p15:guide>
        <p15:guide id="4" orient="horz" pos="2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25AD7C88-A497-714F-9D3B-CF3E319E688F}"/>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9987702" y="269198"/>
            <a:ext cx="1793429" cy="722491"/>
          </a:xfrm>
          <a:prstGeom prst="rect">
            <a:avLst/>
          </a:prstGeom>
        </p:spPr>
      </p:pic>
    </p:spTree>
    <p:extLst>
      <p:ext uri="{BB962C8B-B14F-4D97-AF65-F5344CB8AC3E}">
        <p14:creationId xmlns:p14="http://schemas.microsoft.com/office/powerpoint/2010/main" val="188413020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93">
          <p15:clr>
            <a:srgbClr val="F26B43"/>
          </p15:clr>
        </p15:guide>
        <p15:guide id="3" pos="7287">
          <p15:clr>
            <a:srgbClr val="F26B43"/>
          </p15:clr>
        </p15:guide>
        <p15:guide id="4" orient="horz" pos="2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25AD7C88-A497-714F-9D3B-CF3E319E688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7702" y="269198"/>
            <a:ext cx="1793429" cy="722491"/>
          </a:xfrm>
          <a:prstGeom prst="rect">
            <a:avLst/>
          </a:prstGeom>
        </p:spPr>
      </p:pic>
    </p:spTree>
    <p:extLst>
      <p:ext uri="{BB962C8B-B14F-4D97-AF65-F5344CB8AC3E}">
        <p14:creationId xmlns:p14="http://schemas.microsoft.com/office/powerpoint/2010/main" val="380488765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93">
          <p15:clr>
            <a:srgbClr val="F26B43"/>
          </p15:clr>
        </p15:guide>
        <p15:guide id="3" pos="7287">
          <p15:clr>
            <a:srgbClr val="F26B43"/>
          </p15:clr>
        </p15:guide>
        <p15:guide id="4" orient="horz" pos="2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gene/4914"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hyperlink" Target="https://www.ncbi.nlm.nih.gov/gene/4916" TargetMode="External"/><Relationship Id="rId4" Type="http://schemas.openxmlformats.org/officeDocument/2006/relationships/hyperlink" Target="https://www.ncbi.nlm.nih.gov/gene/49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tif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hyperlink" Target="http://www.onclive.com/publications/oncology-live/2017/vol-18-no-15/trk-inhibitors-advance-rapidly-in-tumoragnostic-paradigm?p=2"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9.xml"/><Relationship Id="rId7" Type="http://schemas.openxmlformats.org/officeDocument/2006/relationships/image" Target="../media/image49.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0.xml"/><Relationship Id="rId7" Type="http://schemas.openxmlformats.org/officeDocument/2006/relationships/image" Target="../media/image50.png"/><Relationship Id="rId12" Type="http://schemas.openxmlformats.org/officeDocument/2006/relationships/image" Target="../media/image66.sv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49.png"/><Relationship Id="rId11" Type="http://schemas.openxmlformats.org/officeDocument/2006/relationships/image" Target="../media/image65.png"/><Relationship Id="rId5" Type="http://schemas.openxmlformats.org/officeDocument/2006/relationships/image" Target="../media/image48.png"/><Relationship Id="rId10"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63.svg"/></Relationships>
</file>

<file path=ppt/slides/_rels/slide5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chart" Target="../charts/char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hyperlink" Target="https://ntrkconnect.info/ntrk-connect-key-publication-snapshot-1-larotrectinib-and-entrectinib-efficacy-and-safety-profile-in-solid-tumours/" TargetMode="Externa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hyperlink" Target="https://ntrkconnect.info/ntrk-connect-key-publication-snapshot-1-larotrectinib-and-entrectinib-efficacy-and-safety-profile-in-solid-tumours/" TargetMode="Externa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emf"/></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1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C8D27-E2CC-D640-9F6A-6322F8A9468A}"/>
              </a:ext>
            </a:extLst>
          </p:cNvPr>
          <p:cNvSpPr>
            <a:spLocks noGrp="1"/>
          </p:cNvSpPr>
          <p:nvPr>
            <p:ph type="title"/>
          </p:nvPr>
        </p:nvSpPr>
        <p:spPr/>
        <p:txBody>
          <a:bodyPr/>
          <a:lstStyle/>
          <a:p>
            <a:r>
              <a:rPr lang="en-GB" dirty="0"/>
              <a:t>TRK Biology</a:t>
            </a:r>
            <a:br>
              <a:rPr lang="en-GB" dirty="0"/>
            </a:br>
            <a:endParaRPr lang="en-GB" dirty="0"/>
          </a:p>
        </p:txBody>
      </p:sp>
      <p:sp>
        <p:nvSpPr>
          <p:cNvPr id="2" name="Slide Number Placeholder 1">
            <a:extLst>
              <a:ext uri="{FF2B5EF4-FFF2-40B4-BE49-F238E27FC236}">
                <a16:creationId xmlns:a16="http://schemas.microsoft.com/office/drawing/2014/main" id="{AD35FEB4-2987-444D-9029-C345C1DB0C2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4" name="Rectangle 3">
            <a:extLst>
              <a:ext uri="{FF2B5EF4-FFF2-40B4-BE49-F238E27FC236}">
                <a16:creationId xmlns:a16="http://schemas.microsoft.com/office/drawing/2014/main" id="{EF171F53-6177-40EC-BC5B-64E052C8E066}"/>
              </a:ext>
            </a:extLst>
          </p:cNvPr>
          <p:cNvSpPr/>
          <p:nvPr/>
        </p:nvSpPr>
        <p:spPr>
          <a:xfrm>
            <a:off x="620182" y="6087002"/>
            <a:ext cx="11164450" cy="276692"/>
          </a:xfrm>
          <a:prstGeom prst="rect">
            <a:avLst/>
          </a:prstGeom>
        </p:spPr>
        <p:txBody>
          <a:bodyPr wrap="square" lIns="0" tIns="45568" rIns="91134" bIns="4556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TRK, </a:t>
            </a:r>
            <a:r>
              <a:rPr kumimoji="0" lang="en-CA" sz="1200" b="0" i="0" u="none" strike="noStrike" kern="1200" cap="none" spc="0" normalizeH="0" baseline="0" noProof="0" dirty="0">
                <a:ln>
                  <a:noFill/>
                </a:ln>
                <a:solidFill>
                  <a:srgbClr val="FFFFFF"/>
                </a:solidFill>
                <a:effectLst/>
                <a:uLnTx/>
                <a:uFillTx/>
                <a:latin typeface="Calibri" panose="020F0502020204030204"/>
                <a:ea typeface="+mn-ea"/>
                <a:cs typeface="+mn-cs"/>
              </a:rPr>
              <a:t>tropomyosin receptor kinase</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511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620184" y="1425600"/>
            <a:ext cx="7599892" cy="1715368"/>
          </a:xfrm>
        </p:spPr>
        <p:txBody>
          <a:bodyPr/>
          <a:lstStyle/>
          <a:p>
            <a:r>
              <a:rPr lang="en-GB" dirty="0"/>
              <a:t>Neurotrophins are important growth factors that promote sympathetic nervous system development</a:t>
            </a:r>
            <a:r>
              <a:rPr lang="en-GB" baseline="30000" dirty="0"/>
              <a:t>1,2</a:t>
            </a:r>
          </a:p>
          <a:p>
            <a:r>
              <a:rPr lang="en-GB" dirty="0"/>
              <a:t>Neurotrophin signalling occurs through activation of the tropomyosin-receptor kinase (TRK) receptor family</a:t>
            </a:r>
            <a:r>
              <a:rPr lang="en-GB" baseline="30000" dirty="0"/>
              <a:t>1,2</a:t>
            </a:r>
          </a:p>
        </p:txBody>
      </p:sp>
      <p:sp>
        <p:nvSpPr>
          <p:cNvPr id="8" name="Title 7"/>
          <p:cNvSpPr>
            <a:spLocks noGrp="1"/>
          </p:cNvSpPr>
          <p:nvPr>
            <p:ph type="title"/>
          </p:nvPr>
        </p:nvSpPr>
        <p:spPr>
          <a:xfrm>
            <a:off x="619200" y="246566"/>
            <a:ext cx="8740800" cy="807285"/>
          </a:xfrm>
        </p:spPr>
        <p:txBody>
          <a:bodyPr/>
          <a:lstStyle/>
          <a:p>
            <a:r>
              <a:rPr lang="en-GB" dirty="0"/>
              <a:t>TRK Receptors Mediate Neurotrophin Signalling</a:t>
            </a:r>
          </a:p>
        </p:txBody>
      </p:sp>
      <p:sp>
        <p:nvSpPr>
          <p:cNvPr id="10" name="Text Placeholder 9"/>
          <p:cNvSpPr>
            <a:spLocks noGrp="1"/>
          </p:cNvSpPr>
          <p:nvPr>
            <p:ph sz="quarter" idx="15"/>
          </p:nvPr>
        </p:nvSpPr>
        <p:spPr>
          <a:xfrm>
            <a:off x="620183" y="6309320"/>
            <a:ext cx="10180339" cy="365125"/>
          </a:xfrm>
        </p:spPr>
        <p:txBody>
          <a:bodyPr/>
          <a:lstStyle/>
          <a:p>
            <a:r>
              <a:rPr lang="en-GB" dirty="0"/>
              <a:t>1. Nakagawara A. Cancer Lett. 2001;169:107-14;  2. </a:t>
            </a:r>
            <a:r>
              <a:rPr lang="en-GB" dirty="0">
                <a:solidFill>
                  <a:schemeClr val="tx2"/>
                </a:solidFill>
              </a:rPr>
              <a:t>Vaishnavi A, et al. Cancer Discov. 2015;5:25-34;  3. Blake J, et al. EORTC-NCI-AACR Conf. 2016;69:ENA-0491/</a:t>
            </a:r>
            <a:br>
              <a:rPr lang="en-GB" dirty="0">
                <a:solidFill>
                  <a:schemeClr val="tx2"/>
                </a:solidFill>
              </a:rPr>
            </a:br>
            <a:r>
              <a:rPr lang="en-GB" dirty="0">
                <a:solidFill>
                  <a:schemeClr val="tx2"/>
                </a:solidFill>
              </a:rPr>
              <a:t>Poster No. 442;  4. </a:t>
            </a:r>
            <a:r>
              <a:rPr lang="en-GB" dirty="0">
                <a:solidFill>
                  <a:schemeClr val="tx2"/>
                </a:solidFill>
                <a:hlinkClick r:id="rId3">
                  <a:extLst>
                    <a:ext uri="{A12FA001-AC4F-418D-AE19-62706E023703}">
                      <ahyp:hlinkClr xmlns:ahyp="http://schemas.microsoft.com/office/drawing/2018/hyperlinkcolor" val="tx"/>
                    </a:ext>
                  </a:extLst>
                </a:hlinkClick>
              </a:rPr>
              <a:t>https://www.ncbi.nlm.nih.gov/gene/4914</a:t>
            </a:r>
            <a:r>
              <a:rPr lang="en-GB" dirty="0">
                <a:solidFill>
                  <a:schemeClr val="tx2"/>
                </a:solidFill>
              </a:rPr>
              <a:t>, accessed January 17, 2021;  5. </a:t>
            </a:r>
            <a:r>
              <a:rPr lang="en-GB" dirty="0">
                <a:solidFill>
                  <a:schemeClr val="tx2"/>
                </a:solidFill>
                <a:hlinkClick r:id="rId4">
                  <a:extLst>
                    <a:ext uri="{A12FA001-AC4F-418D-AE19-62706E023703}">
                      <ahyp:hlinkClr xmlns:ahyp="http://schemas.microsoft.com/office/drawing/2018/hyperlinkcolor" val="tx"/>
                    </a:ext>
                  </a:extLst>
                </a:hlinkClick>
              </a:rPr>
              <a:t>https://www.ncbi.nlm.nih.gov/gene/4915</a:t>
            </a:r>
            <a:r>
              <a:rPr lang="en-GB" dirty="0">
                <a:solidFill>
                  <a:schemeClr val="tx2"/>
                </a:solidFill>
              </a:rPr>
              <a:t>, accessed January 17, 2021; </a:t>
            </a:r>
            <a:br>
              <a:rPr lang="en-GB" dirty="0">
                <a:solidFill>
                  <a:schemeClr val="tx2"/>
                </a:solidFill>
              </a:rPr>
            </a:br>
            <a:r>
              <a:rPr lang="en-GB" dirty="0">
                <a:solidFill>
                  <a:schemeClr val="tx2"/>
                </a:solidFill>
              </a:rPr>
              <a:t>6. </a:t>
            </a:r>
            <a:r>
              <a:rPr lang="en-GB" dirty="0">
                <a:solidFill>
                  <a:schemeClr val="tx2"/>
                </a:solidFill>
                <a:hlinkClick r:id="rId5">
                  <a:extLst>
                    <a:ext uri="{A12FA001-AC4F-418D-AE19-62706E023703}">
                      <ahyp:hlinkClr xmlns:ahyp="http://schemas.microsoft.com/office/drawing/2018/hyperlinkcolor" val="tx"/>
                    </a:ext>
                  </a:extLst>
                </a:hlinkClick>
              </a:rPr>
              <a:t>https://www.ncbi.nlm.nih.gov/gene/4916</a:t>
            </a:r>
            <a:r>
              <a:rPr lang="en-GB" dirty="0">
                <a:solidFill>
                  <a:schemeClr val="tx2"/>
                </a:solidFill>
              </a:rPr>
              <a:t>, accessed January 16, 2021</a:t>
            </a:r>
          </a:p>
        </p:txBody>
      </p:sp>
      <p:graphicFrame>
        <p:nvGraphicFramePr>
          <p:cNvPr id="6" name="Table 5">
            <a:extLst>
              <a:ext uri="{FF2B5EF4-FFF2-40B4-BE49-F238E27FC236}">
                <a16:creationId xmlns:a16="http://schemas.microsoft.com/office/drawing/2014/main" id="{6739297D-B75F-43CA-AC10-CBB8D38A24F3}"/>
              </a:ext>
            </a:extLst>
          </p:cNvPr>
          <p:cNvGraphicFramePr>
            <a:graphicFrameLocks noGrp="1"/>
          </p:cNvGraphicFramePr>
          <p:nvPr/>
        </p:nvGraphicFramePr>
        <p:xfrm>
          <a:off x="619200" y="2948107"/>
          <a:ext cx="7600876" cy="2356440"/>
        </p:xfrm>
        <a:graphic>
          <a:graphicData uri="http://schemas.openxmlformats.org/drawingml/2006/table">
            <a:tbl>
              <a:tblPr firstRow="1" firstCol="1" bandRow="1">
                <a:tableStyleId>{5C22544A-7EE6-4342-B048-85BDC9FD1C3A}</a:tableStyleId>
              </a:tblPr>
              <a:tblGrid>
                <a:gridCol w="1317485">
                  <a:extLst>
                    <a:ext uri="{9D8B030D-6E8A-4147-A177-3AD203B41FA5}">
                      <a16:colId xmlns:a16="http://schemas.microsoft.com/office/drawing/2014/main" val="4225441451"/>
                    </a:ext>
                  </a:extLst>
                </a:gridCol>
                <a:gridCol w="2330936">
                  <a:extLst>
                    <a:ext uri="{9D8B030D-6E8A-4147-A177-3AD203B41FA5}">
                      <a16:colId xmlns:a16="http://schemas.microsoft.com/office/drawing/2014/main" val="1070395066"/>
                    </a:ext>
                  </a:extLst>
                </a:gridCol>
                <a:gridCol w="2024487">
                  <a:extLst>
                    <a:ext uri="{9D8B030D-6E8A-4147-A177-3AD203B41FA5}">
                      <a16:colId xmlns:a16="http://schemas.microsoft.com/office/drawing/2014/main" val="1139439679"/>
                    </a:ext>
                  </a:extLst>
                </a:gridCol>
                <a:gridCol w="1927968">
                  <a:extLst>
                    <a:ext uri="{9D8B030D-6E8A-4147-A177-3AD203B41FA5}">
                      <a16:colId xmlns:a16="http://schemas.microsoft.com/office/drawing/2014/main" val="4093935741"/>
                    </a:ext>
                  </a:extLst>
                </a:gridCol>
              </a:tblGrid>
              <a:tr h="119575">
                <a:tc gridSpan="4">
                  <a:txBody>
                    <a:bodyPr/>
                    <a:lstStyle/>
                    <a:p>
                      <a:pPr marL="0" marR="0" algn="ctr">
                        <a:lnSpc>
                          <a:spcPct val="100000"/>
                        </a:lnSpc>
                        <a:spcBef>
                          <a:spcPts val="0"/>
                        </a:spcBef>
                        <a:spcAft>
                          <a:spcPts val="0"/>
                        </a:spcAft>
                      </a:pPr>
                      <a:r>
                        <a:rPr lang="en-US" sz="1400" b="1" dirty="0">
                          <a:solidFill>
                            <a:schemeClr val="tx1"/>
                          </a:solidFill>
                          <a:effectLst/>
                          <a:latin typeface="+mn-lt"/>
                        </a:rPr>
                        <a:t>Neurotrophin Family of Receptors</a:t>
                      </a:r>
                      <a:r>
                        <a:rPr lang="en-US" sz="1400" b="1" baseline="30000" dirty="0">
                          <a:solidFill>
                            <a:schemeClr val="tx1"/>
                          </a:solidFill>
                        </a:rPr>
                        <a:t>1–6</a:t>
                      </a:r>
                      <a:endParaRPr lang="en-US" sz="1400" b="1" dirty="0">
                        <a:solidFill>
                          <a:schemeClr val="tx1"/>
                        </a:solidFill>
                        <a:effectLst/>
                        <a:latin typeface="+mn-lt"/>
                      </a:endParaRPr>
                    </a:p>
                  </a:txBody>
                  <a:tcPr marL="41924" marR="41924" marT="36000" marB="36000" anchor="ctr">
                    <a:noFill/>
                  </a:tcPr>
                </a:tc>
                <a:tc hMerge="1">
                  <a:txBody>
                    <a:bodyPr/>
                    <a:lstStyle/>
                    <a:p>
                      <a:pPr marL="0" marR="0" algn="ctr">
                        <a:lnSpc>
                          <a:spcPct val="100000"/>
                        </a:lnSpc>
                        <a:spcBef>
                          <a:spcPts val="0"/>
                        </a:spcBef>
                        <a:spcAft>
                          <a:spcPts val="0"/>
                        </a:spcAft>
                      </a:pPr>
                      <a:endParaRPr lang="en-US" sz="1000" dirty="0">
                        <a:solidFill>
                          <a:schemeClr val="bg1"/>
                        </a:solidFill>
                        <a:effectLst/>
                        <a:latin typeface="+mn-lt"/>
                        <a:ea typeface="Arial" panose="020B0604020202020204" pitchFamily="34" charset="0"/>
                      </a:endParaRPr>
                    </a:p>
                  </a:txBody>
                  <a:tcPr marL="41924" marR="41924" marT="0" marB="0" anchor="ctr"/>
                </a:tc>
                <a:tc hMerge="1">
                  <a:txBody>
                    <a:bodyPr/>
                    <a:lstStyle/>
                    <a:p>
                      <a:pPr marL="0" marR="0" algn="ctr">
                        <a:lnSpc>
                          <a:spcPct val="100000"/>
                        </a:lnSpc>
                        <a:spcBef>
                          <a:spcPts val="0"/>
                        </a:spcBef>
                        <a:spcAft>
                          <a:spcPts val="0"/>
                        </a:spcAft>
                      </a:pPr>
                      <a:endParaRPr lang="en-US" sz="1000" dirty="0">
                        <a:solidFill>
                          <a:schemeClr val="bg1"/>
                        </a:solidFill>
                        <a:effectLst/>
                        <a:latin typeface="+mn-lt"/>
                        <a:ea typeface="Arial" panose="020B0604020202020204" pitchFamily="34" charset="0"/>
                      </a:endParaRPr>
                    </a:p>
                  </a:txBody>
                  <a:tcPr marL="41924" marR="41924" marT="0" marB="0" anchor="ctr"/>
                </a:tc>
                <a:tc hMerge="1">
                  <a:txBody>
                    <a:bodyPr/>
                    <a:lstStyle/>
                    <a:p>
                      <a:pPr marL="0" marR="0" algn="ctr">
                        <a:lnSpc>
                          <a:spcPct val="100000"/>
                        </a:lnSpc>
                        <a:spcBef>
                          <a:spcPts val="0"/>
                        </a:spcBef>
                        <a:spcAft>
                          <a:spcPts val="0"/>
                        </a:spcAft>
                      </a:pPr>
                      <a:endParaRPr lang="en-US" sz="1000" dirty="0">
                        <a:solidFill>
                          <a:schemeClr val="bg1"/>
                        </a:solidFill>
                        <a:effectLst/>
                        <a:latin typeface="+mn-lt"/>
                        <a:ea typeface="Arial" panose="020B0604020202020204" pitchFamily="34" charset="0"/>
                      </a:endParaRPr>
                    </a:p>
                  </a:txBody>
                  <a:tcPr marL="41924" marR="41924" marT="0" marB="0" anchor="ctr"/>
                </a:tc>
                <a:extLst>
                  <a:ext uri="{0D108BD9-81ED-4DB2-BD59-A6C34878D82A}">
                    <a16:rowId xmlns:a16="http://schemas.microsoft.com/office/drawing/2014/main" val="550509875"/>
                  </a:ext>
                </a:extLst>
              </a:tr>
              <a:tr h="406744">
                <a:tc>
                  <a:txBody>
                    <a:bodyPr/>
                    <a:lstStyle/>
                    <a:p>
                      <a:pPr marL="0" marR="0">
                        <a:lnSpc>
                          <a:spcPct val="100000"/>
                        </a:lnSpc>
                        <a:spcBef>
                          <a:spcPts val="0"/>
                        </a:spcBef>
                        <a:spcAft>
                          <a:spcPts val="0"/>
                        </a:spcAft>
                      </a:pPr>
                      <a:r>
                        <a:rPr lang="en-US" sz="1300" b="0" dirty="0">
                          <a:effectLst/>
                          <a:latin typeface="+mn-lt"/>
                        </a:rPr>
                        <a:t>TRK Receptor</a:t>
                      </a:r>
                    </a:p>
                  </a:txBody>
                  <a:tcPr marL="41924" marR="41924" marT="36000" marB="36000" anchor="ctr"/>
                </a:tc>
                <a:tc>
                  <a:txBody>
                    <a:bodyPr/>
                    <a:lstStyle/>
                    <a:p>
                      <a:pPr marL="0" marR="0" algn="ctr">
                        <a:lnSpc>
                          <a:spcPct val="100000"/>
                        </a:lnSpc>
                        <a:spcBef>
                          <a:spcPts val="0"/>
                        </a:spcBef>
                        <a:spcAft>
                          <a:spcPts val="0"/>
                        </a:spcAft>
                      </a:pPr>
                      <a:r>
                        <a:rPr lang="en-US" sz="1300" b="1" dirty="0">
                          <a:solidFill>
                            <a:schemeClr val="bg1"/>
                          </a:solidFill>
                          <a:effectLst/>
                          <a:latin typeface="+mn-lt"/>
                          <a:ea typeface="Arial" panose="020B0604020202020204" pitchFamily="34" charset="0"/>
                        </a:rPr>
                        <a:t>Gene </a:t>
                      </a:r>
                      <a:br>
                        <a:rPr lang="en-US" sz="1300" b="1" dirty="0">
                          <a:solidFill>
                            <a:schemeClr val="bg1"/>
                          </a:solidFill>
                          <a:effectLst/>
                          <a:latin typeface="+mn-lt"/>
                          <a:ea typeface="Arial" panose="020B0604020202020204" pitchFamily="34" charset="0"/>
                        </a:rPr>
                      </a:br>
                      <a:r>
                        <a:rPr lang="en-US" sz="1300" b="1" dirty="0">
                          <a:solidFill>
                            <a:schemeClr val="bg1"/>
                          </a:solidFill>
                          <a:effectLst/>
                          <a:latin typeface="+mn-lt"/>
                          <a:ea typeface="Arial" panose="020B0604020202020204" pitchFamily="34" charset="0"/>
                        </a:rPr>
                        <a:t>(Chromosomal Location)</a:t>
                      </a:r>
                    </a:p>
                  </a:txBody>
                  <a:tcPr marL="41924" marR="41924" marT="36000" marB="36000" anchor="ctr">
                    <a:solidFill>
                      <a:srgbClr val="0090C5"/>
                    </a:solidFill>
                  </a:tcPr>
                </a:tc>
                <a:tc>
                  <a:txBody>
                    <a:bodyPr/>
                    <a:lstStyle/>
                    <a:p>
                      <a:pPr marL="0" marR="0" algn="ctr">
                        <a:lnSpc>
                          <a:spcPct val="100000"/>
                        </a:lnSpc>
                        <a:spcBef>
                          <a:spcPts val="0"/>
                        </a:spcBef>
                        <a:spcAft>
                          <a:spcPts val="0"/>
                        </a:spcAft>
                      </a:pPr>
                      <a:r>
                        <a:rPr lang="en-US" sz="1300" b="1" dirty="0">
                          <a:solidFill>
                            <a:schemeClr val="bg1"/>
                          </a:solidFill>
                          <a:effectLst/>
                          <a:latin typeface="+mn-lt"/>
                          <a:ea typeface="Arial" panose="020B0604020202020204" pitchFamily="34" charset="0"/>
                        </a:rPr>
                        <a:t>Functions</a:t>
                      </a:r>
                    </a:p>
                  </a:txBody>
                  <a:tcPr marL="41924" marR="41924" marT="36000" marB="36000" anchor="ctr">
                    <a:solidFill>
                      <a:srgbClr val="0090C5"/>
                    </a:solidFill>
                  </a:tcPr>
                </a:tc>
                <a:tc>
                  <a:txBody>
                    <a:bodyPr/>
                    <a:lstStyle/>
                    <a:p>
                      <a:pPr marL="0" marR="0" algn="ctr">
                        <a:lnSpc>
                          <a:spcPct val="100000"/>
                        </a:lnSpc>
                        <a:spcBef>
                          <a:spcPts val="0"/>
                        </a:spcBef>
                        <a:spcAft>
                          <a:spcPts val="0"/>
                        </a:spcAft>
                      </a:pPr>
                      <a:r>
                        <a:rPr lang="en-US" sz="1300" b="1" dirty="0">
                          <a:solidFill>
                            <a:schemeClr val="bg1"/>
                          </a:solidFill>
                          <a:effectLst/>
                          <a:latin typeface="+mn-lt"/>
                          <a:ea typeface="Arial" panose="020B0604020202020204" pitchFamily="34" charset="0"/>
                        </a:rPr>
                        <a:t>Natural Ligands</a:t>
                      </a:r>
                    </a:p>
                  </a:txBody>
                  <a:tcPr marL="41924" marR="41924" marT="36000" marB="36000" anchor="ctr">
                    <a:solidFill>
                      <a:srgbClr val="0090C5"/>
                    </a:solidFill>
                  </a:tcPr>
                </a:tc>
                <a:extLst>
                  <a:ext uri="{0D108BD9-81ED-4DB2-BD59-A6C34878D82A}">
                    <a16:rowId xmlns:a16="http://schemas.microsoft.com/office/drawing/2014/main" val="167036918"/>
                  </a:ext>
                </a:extLst>
              </a:tr>
              <a:tr h="406744">
                <a:tc>
                  <a:txBody>
                    <a:bodyPr/>
                    <a:lstStyle/>
                    <a:p>
                      <a:pPr marL="0" marR="0">
                        <a:lnSpc>
                          <a:spcPct val="100000"/>
                        </a:lnSpc>
                        <a:spcBef>
                          <a:spcPts val="0"/>
                        </a:spcBef>
                        <a:spcAft>
                          <a:spcPts val="0"/>
                        </a:spcAft>
                      </a:pPr>
                      <a:r>
                        <a:rPr lang="en-US" sz="1300" b="0" i="0" dirty="0">
                          <a:solidFill>
                            <a:schemeClr val="bg1"/>
                          </a:solidFill>
                          <a:effectLst/>
                          <a:latin typeface="+mn-lt"/>
                        </a:rPr>
                        <a:t>TRKA</a:t>
                      </a:r>
                    </a:p>
                  </a:txBody>
                  <a:tcPr marL="41924" marR="41924" marT="36000" marB="36000" anchor="ctr">
                    <a:lnL w="12700" cap="flat" cmpd="sng" algn="ctr">
                      <a:noFill/>
                      <a:prstDash val="solid"/>
                      <a:round/>
                      <a:headEnd type="none" w="med" len="med"/>
                      <a:tailEnd type="none" w="med" len="med"/>
                    </a:lnL>
                  </a:tcPr>
                </a:tc>
                <a:tc>
                  <a:txBody>
                    <a:bodyPr/>
                    <a:lstStyle/>
                    <a:p>
                      <a:pPr marL="0" marR="0" algn="ctr">
                        <a:lnSpc>
                          <a:spcPct val="100000"/>
                        </a:lnSpc>
                        <a:spcBef>
                          <a:spcPts val="0"/>
                        </a:spcBef>
                        <a:spcAft>
                          <a:spcPts val="0"/>
                        </a:spcAft>
                      </a:pPr>
                      <a:r>
                        <a:rPr lang="en-US" sz="1300" i="1" dirty="0">
                          <a:solidFill>
                            <a:schemeClr val="tx1"/>
                          </a:solidFill>
                          <a:effectLst/>
                          <a:latin typeface="+mn-lt"/>
                        </a:rPr>
                        <a:t>NTRK1</a:t>
                      </a:r>
                      <a:r>
                        <a:rPr lang="en-US" sz="1300" dirty="0">
                          <a:solidFill>
                            <a:schemeClr val="tx1"/>
                          </a:solidFill>
                          <a:effectLst/>
                          <a:latin typeface="+mn-lt"/>
                        </a:rPr>
                        <a:t> (1q23.1) </a:t>
                      </a:r>
                    </a:p>
                  </a:txBody>
                  <a:tcPr marL="41924" marR="41924" marT="36000" marB="36000" anchor="ctr"/>
                </a:tc>
                <a:tc>
                  <a:txBody>
                    <a:bodyPr/>
                    <a:lstStyle/>
                    <a:p>
                      <a:pPr marL="0" marR="0" algn="ctr">
                        <a:lnSpc>
                          <a:spcPct val="100000"/>
                        </a:lnSpc>
                        <a:spcBef>
                          <a:spcPts val="0"/>
                        </a:spcBef>
                        <a:spcAft>
                          <a:spcPts val="0"/>
                        </a:spcAft>
                      </a:pPr>
                      <a:r>
                        <a:rPr lang="en-US" sz="1300" dirty="0">
                          <a:solidFill>
                            <a:schemeClr val="tx1"/>
                          </a:solidFill>
                          <a:effectLst/>
                          <a:latin typeface="+mn-lt"/>
                        </a:rPr>
                        <a:t>Pain signaling, thermoregulation</a:t>
                      </a:r>
                    </a:p>
                  </a:txBody>
                  <a:tcPr marL="41924" marR="41924" marT="36000" marB="36000" anchor="ctr"/>
                </a:tc>
                <a:tc>
                  <a:txBody>
                    <a:bodyPr/>
                    <a:lstStyle/>
                    <a:p>
                      <a:pPr marL="0" marR="0" algn="ctr">
                        <a:lnSpc>
                          <a:spcPct val="100000"/>
                        </a:lnSpc>
                        <a:spcBef>
                          <a:spcPts val="0"/>
                        </a:spcBef>
                        <a:spcAft>
                          <a:spcPts val="0"/>
                        </a:spcAft>
                      </a:pPr>
                      <a:r>
                        <a:rPr lang="en-US" sz="1300" dirty="0">
                          <a:solidFill>
                            <a:schemeClr val="tx1"/>
                          </a:solidFill>
                          <a:effectLst/>
                          <a:latin typeface="+mn-lt"/>
                        </a:rPr>
                        <a:t>Nerve growth factor (NGF), neurotrophin-3 (NT-3)</a:t>
                      </a:r>
                    </a:p>
                  </a:txBody>
                  <a:tcPr marL="41924" marR="41924" marT="36000" marB="36000" anchor="ctr"/>
                </a:tc>
                <a:extLst>
                  <a:ext uri="{0D108BD9-81ED-4DB2-BD59-A6C34878D82A}">
                    <a16:rowId xmlns:a16="http://schemas.microsoft.com/office/drawing/2014/main" val="2110058194"/>
                  </a:ext>
                </a:extLst>
              </a:tr>
              <a:tr h="611730">
                <a:tc>
                  <a:txBody>
                    <a:bodyPr/>
                    <a:lstStyle/>
                    <a:p>
                      <a:pPr marL="0" marR="0">
                        <a:lnSpc>
                          <a:spcPct val="100000"/>
                        </a:lnSpc>
                        <a:spcBef>
                          <a:spcPts val="0"/>
                        </a:spcBef>
                        <a:spcAft>
                          <a:spcPts val="0"/>
                        </a:spcAft>
                      </a:pPr>
                      <a:r>
                        <a:rPr lang="en-US" sz="1300" b="0" i="0" dirty="0">
                          <a:solidFill>
                            <a:schemeClr val="bg1"/>
                          </a:solidFill>
                          <a:effectLst/>
                          <a:latin typeface="+mn-lt"/>
                          <a:ea typeface="Arial" panose="020B0604020202020204" pitchFamily="34" charset="0"/>
                        </a:rPr>
                        <a:t>TRKB</a:t>
                      </a:r>
                    </a:p>
                  </a:txBody>
                  <a:tcPr marL="41924" marR="41924" marT="36000" marB="36000" anchor="ctr">
                    <a:lnL w="12700" cap="flat" cmpd="sng" algn="ctr">
                      <a:noFill/>
                      <a:prstDash val="solid"/>
                      <a:round/>
                      <a:headEnd type="none" w="med" len="med"/>
                      <a:tailEnd type="none" w="med" len="med"/>
                    </a:lnL>
                  </a:tcPr>
                </a:tc>
                <a:tc>
                  <a:txBody>
                    <a:bodyPr/>
                    <a:lstStyle/>
                    <a:p>
                      <a:pPr marL="0" marR="0" algn="ctr">
                        <a:lnSpc>
                          <a:spcPct val="100000"/>
                        </a:lnSpc>
                        <a:spcBef>
                          <a:spcPts val="0"/>
                        </a:spcBef>
                        <a:spcAft>
                          <a:spcPts val="0"/>
                        </a:spcAft>
                      </a:pPr>
                      <a:r>
                        <a:rPr lang="en-US" sz="1300" i="1" dirty="0">
                          <a:solidFill>
                            <a:schemeClr val="tx1"/>
                          </a:solidFill>
                          <a:effectLst/>
                          <a:latin typeface="+mn-lt"/>
                        </a:rPr>
                        <a:t>NTRK2</a:t>
                      </a:r>
                      <a:r>
                        <a:rPr lang="en-US" sz="1300" dirty="0">
                          <a:solidFill>
                            <a:schemeClr val="tx1"/>
                          </a:solidFill>
                          <a:effectLst/>
                          <a:latin typeface="+mn-lt"/>
                        </a:rPr>
                        <a:t> (9q21.33)</a:t>
                      </a:r>
                    </a:p>
                  </a:txBody>
                  <a:tcPr marL="41924" marR="41924" marT="36000" marB="36000" anchor="ctr"/>
                </a:tc>
                <a:tc>
                  <a:txBody>
                    <a:bodyPr/>
                    <a:lstStyle/>
                    <a:p>
                      <a:pPr marL="0" marR="0" algn="ctr">
                        <a:lnSpc>
                          <a:spcPct val="100000"/>
                        </a:lnSpc>
                        <a:spcBef>
                          <a:spcPts val="0"/>
                        </a:spcBef>
                        <a:spcAft>
                          <a:spcPts val="0"/>
                        </a:spcAft>
                      </a:pPr>
                      <a:r>
                        <a:rPr lang="en-US" sz="1300" dirty="0">
                          <a:solidFill>
                            <a:schemeClr val="tx1"/>
                          </a:solidFill>
                          <a:effectLst/>
                          <a:latin typeface="+mn-lt"/>
                        </a:rPr>
                        <a:t>Regulation of movement, memory, mood, appetite, body weight</a:t>
                      </a:r>
                    </a:p>
                  </a:txBody>
                  <a:tcPr marL="41924" marR="41924" marT="36000" marB="36000" anchor="ctr"/>
                </a:tc>
                <a:tc>
                  <a:txBody>
                    <a:bodyPr/>
                    <a:lstStyle/>
                    <a:p>
                      <a:pPr marL="0" marR="0" algn="ctr">
                        <a:lnSpc>
                          <a:spcPct val="100000"/>
                        </a:lnSpc>
                        <a:spcBef>
                          <a:spcPts val="0"/>
                        </a:spcBef>
                        <a:spcAft>
                          <a:spcPts val="0"/>
                        </a:spcAft>
                      </a:pPr>
                      <a:r>
                        <a:rPr lang="en-US" sz="1300" dirty="0">
                          <a:solidFill>
                            <a:schemeClr val="tx1"/>
                          </a:solidFill>
                          <a:effectLst/>
                          <a:latin typeface="+mn-lt"/>
                        </a:rPr>
                        <a:t>Brain-derived neurotrophic factor (BDNF), neurotrophin-4 </a:t>
                      </a:r>
                      <a:br>
                        <a:rPr lang="en-US" sz="1300" dirty="0">
                          <a:solidFill>
                            <a:schemeClr val="tx1"/>
                          </a:solidFill>
                          <a:effectLst/>
                          <a:latin typeface="+mn-lt"/>
                        </a:rPr>
                      </a:br>
                      <a:r>
                        <a:rPr lang="en-US" sz="1300" dirty="0">
                          <a:solidFill>
                            <a:schemeClr val="tx1"/>
                          </a:solidFill>
                          <a:effectLst/>
                          <a:latin typeface="+mn-lt"/>
                        </a:rPr>
                        <a:t>(NT-4), NT-3</a:t>
                      </a:r>
                    </a:p>
                  </a:txBody>
                  <a:tcPr marL="41924" marR="41924" marT="36000" marB="36000" anchor="ctr"/>
                </a:tc>
                <a:extLst>
                  <a:ext uri="{0D108BD9-81ED-4DB2-BD59-A6C34878D82A}">
                    <a16:rowId xmlns:a16="http://schemas.microsoft.com/office/drawing/2014/main" val="1875465017"/>
                  </a:ext>
                </a:extLst>
              </a:tr>
              <a:tr h="0">
                <a:tc>
                  <a:txBody>
                    <a:bodyPr/>
                    <a:lstStyle/>
                    <a:p>
                      <a:pPr marL="0" marR="0">
                        <a:lnSpc>
                          <a:spcPct val="100000"/>
                        </a:lnSpc>
                        <a:spcBef>
                          <a:spcPts val="0"/>
                        </a:spcBef>
                        <a:spcAft>
                          <a:spcPts val="0"/>
                        </a:spcAft>
                      </a:pPr>
                      <a:r>
                        <a:rPr lang="en-US" sz="1300" b="0" i="0" dirty="0">
                          <a:solidFill>
                            <a:schemeClr val="bg1"/>
                          </a:solidFill>
                          <a:effectLst/>
                          <a:latin typeface="+mn-lt"/>
                          <a:ea typeface="Arial" panose="020B0604020202020204" pitchFamily="34" charset="0"/>
                        </a:rPr>
                        <a:t>TRKC</a:t>
                      </a:r>
                    </a:p>
                  </a:txBody>
                  <a:tcPr marL="41924" marR="41924" marT="36000" marB="36000" anchor="ctr">
                    <a:lnL w="12700" cap="flat" cmpd="sng" algn="ctr">
                      <a:noFill/>
                      <a:prstDash val="solid"/>
                      <a:round/>
                      <a:headEnd type="none" w="med" len="med"/>
                      <a:tailEnd type="none" w="med" len="med"/>
                    </a:lnL>
                  </a:tcPr>
                </a:tc>
                <a:tc>
                  <a:txBody>
                    <a:bodyPr/>
                    <a:lstStyle/>
                    <a:p>
                      <a:pPr marL="0" marR="0" algn="ctr">
                        <a:lnSpc>
                          <a:spcPct val="100000"/>
                        </a:lnSpc>
                        <a:spcBef>
                          <a:spcPts val="0"/>
                        </a:spcBef>
                        <a:spcAft>
                          <a:spcPts val="0"/>
                        </a:spcAft>
                      </a:pPr>
                      <a:r>
                        <a:rPr lang="en-US" sz="1300" i="1" dirty="0">
                          <a:solidFill>
                            <a:schemeClr val="tx1"/>
                          </a:solidFill>
                          <a:effectLst/>
                          <a:latin typeface="+mn-lt"/>
                        </a:rPr>
                        <a:t>NTRK3</a:t>
                      </a:r>
                      <a:r>
                        <a:rPr lang="en-US" sz="1300" dirty="0">
                          <a:solidFill>
                            <a:schemeClr val="tx1"/>
                          </a:solidFill>
                          <a:effectLst/>
                          <a:latin typeface="+mn-lt"/>
                        </a:rPr>
                        <a:t> (15q25.3)  </a:t>
                      </a:r>
                    </a:p>
                  </a:txBody>
                  <a:tcPr marL="41924" marR="41924" marT="36000" marB="36000" anchor="ctr"/>
                </a:tc>
                <a:tc>
                  <a:txBody>
                    <a:bodyPr/>
                    <a:lstStyle/>
                    <a:p>
                      <a:pPr marL="0" marR="0" algn="ctr">
                        <a:lnSpc>
                          <a:spcPct val="100000"/>
                        </a:lnSpc>
                        <a:spcBef>
                          <a:spcPts val="0"/>
                        </a:spcBef>
                        <a:spcAft>
                          <a:spcPts val="0"/>
                        </a:spcAft>
                      </a:pPr>
                      <a:r>
                        <a:rPr lang="en-US" sz="1300" dirty="0">
                          <a:solidFill>
                            <a:schemeClr val="tx1"/>
                          </a:solidFill>
                          <a:effectLst/>
                          <a:latin typeface="+mn-lt"/>
                        </a:rPr>
                        <a:t>Proprioception</a:t>
                      </a:r>
                    </a:p>
                  </a:txBody>
                  <a:tcPr marL="41924" marR="41924" marT="36000" marB="36000" anchor="ctr"/>
                </a:tc>
                <a:tc>
                  <a:txBody>
                    <a:bodyPr/>
                    <a:lstStyle/>
                    <a:p>
                      <a:pPr marL="0" marR="0" algn="ctr">
                        <a:lnSpc>
                          <a:spcPct val="100000"/>
                        </a:lnSpc>
                        <a:spcBef>
                          <a:spcPts val="0"/>
                        </a:spcBef>
                        <a:spcAft>
                          <a:spcPts val="0"/>
                        </a:spcAft>
                      </a:pPr>
                      <a:r>
                        <a:rPr lang="en-US" sz="1300" dirty="0">
                          <a:solidFill>
                            <a:schemeClr val="tx1"/>
                          </a:solidFill>
                          <a:effectLst/>
                          <a:latin typeface="+mn-lt"/>
                        </a:rPr>
                        <a:t>NT-3</a:t>
                      </a:r>
                    </a:p>
                  </a:txBody>
                  <a:tcPr marL="41924" marR="41924" marT="36000" marB="36000" anchor="ctr"/>
                </a:tc>
                <a:extLst>
                  <a:ext uri="{0D108BD9-81ED-4DB2-BD59-A6C34878D82A}">
                    <a16:rowId xmlns:a16="http://schemas.microsoft.com/office/drawing/2014/main" val="1199574952"/>
                  </a:ext>
                </a:extLst>
              </a:tr>
            </a:tbl>
          </a:graphicData>
        </a:graphic>
      </p:graphicFrame>
      <p:sp>
        <p:nvSpPr>
          <p:cNvPr id="12" name="Rectangle 11">
            <a:extLst>
              <a:ext uri="{FF2B5EF4-FFF2-40B4-BE49-F238E27FC236}">
                <a16:creationId xmlns:a16="http://schemas.microsoft.com/office/drawing/2014/main" id="{A0153513-ED3B-4EE4-8478-8BD9C54B2C7D}"/>
              </a:ext>
            </a:extLst>
          </p:cNvPr>
          <p:cNvSpPr/>
          <p:nvPr/>
        </p:nvSpPr>
        <p:spPr>
          <a:xfrm>
            <a:off x="620182" y="5824534"/>
            <a:ext cx="11164450" cy="276692"/>
          </a:xfrm>
          <a:prstGeom prst="rect">
            <a:avLst/>
          </a:prstGeom>
        </p:spPr>
        <p:txBody>
          <a:bodyPr wrap="square" lIns="0" tIns="45568" rIns="91134" bIns="4556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mn-ea"/>
                <a:cs typeface="+mn-cs"/>
              </a:rPr>
              <a:t>AKT, protein kinase B; ERK, extracellular signal-regulated kinase; NTRK, neurotrophic tyrosine receptor kinase; TRK, tropomyosin receptor kinase; Tyr, tyrosine </a:t>
            </a:r>
          </a:p>
        </p:txBody>
      </p:sp>
      <p:grpSp>
        <p:nvGrpSpPr>
          <p:cNvPr id="14" name="Group 13">
            <a:extLst>
              <a:ext uri="{FF2B5EF4-FFF2-40B4-BE49-F238E27FC236}">
                <a16:creationId xmlns:a16="http://schemas.microsoft.com/office/drawing/2014/main" id="{416C7F7A-8E02-5246-BBA7-CDE179F4CFB9}"/>
              </a:ext>
            </a:extLst>
          </p:cNvPr>
          <p:cNvGrpSpPr/>
          <p:nvPr/>
        </p:nvGrpSpPr>
        <p:grpSpPr>
          <a:xfrm>
            <a:off x="8875911" y="1465038"/>
            <a:ext cx="2652060" cy="4413577"/>
            <a:chOff x="6754591" y="886960"/>
            <a:chExt cx="2096877" cy="3818390"/>
          </a:xfrm>
        </p:grpSpPr>
        <p:pic>
          <p:nvPicPr>
            <p:cNvPr id="15" name="Picture 14">
              <a:extLst>
                <a:ext uri="{FF2B5EF4-FFF2-40B4-BE49-F238E27FC236}">
                  <a16:creationId xmlns:a16="http://schemas.microsoft.com/office/drawing/2014/main" id="{503B0C99-0CD2-204C-AD10-4BD61005BF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1800" y="1336264"/>
              <a:ext cx="1958899" cy="3369086"/>
            </a:xfrm>
            <a:prstGeom prst="rect">
              <a:avLst/>
            </a:prstGeom>
          </p:spPr>
        </p:pic>
        <p:sp>
          <p:nvSpPr>
            <p:cNvPr id="16" name="TextBox 15">
              <a:extLst>
                <a:ext uri="{FF2B5EF4-FFF2-40B4-BE49-F238E27FC236}">
                  <a16:creationId xmlns:a16="http://schemas.microsoft.com/office/drawing/2014/main" id="{6EFD15AE-A78D-A940-8A16-18B390899E74}"/>
                </a:ext>
              </a:extLst>
            </p:cNvPr>
            <p:cNvSpPr txBox="1"/>
            <p:nvPr/>
          </p:nvSpPr>
          <p:spPr>
            <a:xfrm>
              <a:off x="6754591" y="886960"/>
              <a:ext cx="2096877" cy="266272"/>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panose="020F0502020204030204"/>
                  <a:ea typeface="+mn-ea"/>
                  <a:cs typeface="+mn-cs"/>
                </a:rPr>
                <a:t>Neurotrophin signalling</a:t>
              </a:r>
              <a:r>
                <a:rPr kumimoji="0" lang="en-GB" sz="1400" b="1" i="0" u="none" strike="noStrike" kern="1200" cap="none" spc="0" normalizeH="0" baseline="30000" noProof="0" dirty="0">
                  <a:ln>
                    <a:noFill/>
                  </a:ln>
                  <a:solidFill>
                    <a:srgbClr val="000000"/>
                  </a:solidFill>
                  <a:effectLst/>
                  <a:uLnTx/>
                  <a:uFillTx/>
                  <a:latin typeface="Calibri" panose="020F0502020204030204"/>
                  <a:ea typeface="+mn-ea"/>
                  <a:cs typeface="+mn-cs"/>
                </a:rPr>
                <a:t>1,3</a:t>
              </a:r>
            </a:p>
          </p:txBody>
        </p:sp>
      </p:grpSp>
      <p:cxnSp>
        <p:nvCxnSpPr>
          <p:cNvPr id="17" name="Straight Arrow Connector 16">
            <a:extLst>
              <a:ext uri="{FF2B5EF4-FFF2-40B4-BE49-F238E27FC236}">
                <a16:creationId xmlns:a16="http://schemas.microsoft.com/office/drawing/2014/main" id="{75B0FBAD-B2B3-684C-AAB3-0432BD0D20E5}"/>
              </a:ext>
            </a:extLst>
          </p:cNvPr>
          <p:cNvCxnSpPr>
            <a:cxnSpLocks/>
          </p:cNvCxnSpPr>
          <p:nvPr/>
        </p:nvCxnSpPr>
        <p:spPr>
          <a:xfrm flipH="1">
            <a:off x="9427030" y="2764971"/>
            <a:ext cx="1578427" cy="261258"/>
          </a:xfrm>
          <a:prstGeom prst="straightConnector1">
            <a:avLst/>
          </a:prstGeom>
          <a:ln w="12700">
            <a:solidFill>
              <a:srgbClr val="939292"/>
            </a:solidFill>
            <a:prstDash val="dash"/>
            <a:tailEnd type="triangle" w="med" len="lg"/>
          </a:ln>
          <a:effectLst/>
        </p:spPr>
        <p:style>
          <a:lnRef idx="2">
            <a:schemeClr val="accent1"/>
          </a:lnRef>
          <a:fillRef idx="0">
            <a:schemeClr val="accent1"/>
          </a:fillRef>
          <a:effectRef idx="1">
            <a:schemeClr val="accent1"/>
          </a:effectRef>
          <a:fontRef idx="minor">
            <a:schemeClr val="tx1"/>
          </a:fontRef>
        </p:style>
      </p:cxnSp>
      <p:sp>
        <p:nvSpPr>
          <p:cNvPr id="21" name="Slide Number Placeholder 20">
            <a:extLst>
              <a:ext uri="{FF2B5EF4-FFF2-40B4-BE49-F238E27FC236}">
                <a16:creationId xmlns:a16="http://schemas.microsoft.com/office/drawing/2014/main" id="{69D43A4D-69A6-484F-948D-E41CDCBA919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45155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0A16B1-214A-8942-ACED-36F297C584F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00C15-9294-4C2D-9232-1CDAA0EDCD35}"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p:cNvSpPr>
            <a:spLocks noGrp="1"/>
          </p:cNvSpPr>
          <p:nvPr>
            <p:ph type="title"/>
          </p:nvPr>
        </p:nvSpPr>
        <p:spPr/>
        <p:txBody>
          <a:bodyPr/>
          <a:lstStyle/>
          <a:p>
            <a:r>
              <a:rPr lang="en-GB" dirty="0"/>
              <a:t>Biology of TRK Fusion Proteins</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6717" y="1268760"/>
            <a:ext cx="5632131" cy="438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4485" y="1484784"/>
            <a:ext cx="4046976" cy="427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5CFFDF85-AE8E-4119-A3B8-BC3832501718}"/>
              </a:ext>
            </a:extLst>
          </p:cNvPr>
          <p:cNvSpPr/>
          <p:nvPr/>
        </p:nvSpPr>
        <p:spPr>
          <a:xfrm>
            <a:off x="620182" y="6273268"/>
            <a:ext cx="11164450" cy="276692"/>
          </a:xfrm>
          <a:prstGeom prst="rect">
            <a:avLst/>
          </a:prstGeom>
        </p:spPr>
        <p:txBody>
          <a:bodyPr wrap="square" lIns="0" tIns="45568" rIns="91134" bIns="4556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mn-ea"/>
                <a:cs typeface="+mn-cs"/>
              </a:rPr>
              <a:t>CC, coiled coil domain; KD, kinase domain; NTRK, neurotrophic tyrosine receptor kinase; TD; </a:t>
            </a:r>
            <a:r>
              <a:rPr kumimoji="0" lang="en-GB" sz="1200" b="0" i="0" u="none" strike="noStrike" kern="1200" cap="none" spc="0" normalizeH="0" baseline="0" noProof="0" dirty="0" err="1">
                <a:ln>
                  <a:noFill/>
                </a:ln>
                <a:solidFill>
                  <a:srgbClr val="5D8298"/>
                </a:solidFill>
                <a:effectLst/>
                <a:uLnTx/>
                <a:uFillTx/>
                <a:latin typeface="Calibri" panose="020F0502020204030204"/>
                <a:ea typeface="+mn-ea"/>
                <a:cs typeface="+mn-cs"/>
              </a:rPr>
              <a:t>trimerisation</a:t>
            </a:r>
            <a:r>
              <a:rPr kumimoji="0" lang="en-GB" sz="1200" b="0" i="0" u="none" strike="noStrike" kern="1200" cap="none" spc="0" normalizeH="0" baseline="0" noProof="0" dirty="0">
                <a:ln>
                  <a:noFill/>
                </a:ln>
                <a:solidFill>
                  <a:srgbClr val="5D8298"/>
                </a:solidFill>
                <a:effectLst/>
                <a:uLnTx/>
                <a:uFillTx/>
                <a:latin typeface="Calibri" panose="020F0502020204030204"/>
                <a:ea typeface="+mn-ea"/>
                <a:cs typeface="+mn-cs"/>
              </a:rPr>
              <a:t> domain: TM, transmembrane domain; </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TRK, </a:t>
            </a:r>
            <a:r>
              <a:rPr kumimoji="0" lang="en-CA" sz="1200" b="0" i="0" u="none" strike="noStrike" kern="1200" cap="none" spc="0" normalizeH="0" baseline="0" noProof="0" dirty="0">
                <a:ln>
                  <a:noFill/>
                </a:ln>
                <a:solidFill>
                  <a:srgbClr val="5D8298"/>
                </a:solidFill>
                <a:effectLst/>
                <a:uLnTx/>
                <a:uFillTx/>
                <a:latin typeface="Calibri" panose="020F0502020204030204"/>
                <a:ea typeface="+mn-ea"/>
                <a:cs typeface="+mn-cs"/>
              </a:rPr>
              <a:t>tropomyosin receptor kinase</a:t>
            </a:r>
            <a:endPar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463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quarter" idx="12"/>
          </p:nvPr>
        </p:nvSpPr>
        <p:spPr>
          <a:xfrm>
            <a:off x="6600056" y="1425600"/>
            <a:ext cx="5040560" cy="4525200"/>
          </a:xfrm>
        </p:spPr>
        <p:txBody>
          <a:bodyPr/>
          <a:lstStyle/>
          <a:p>
            <a:r>
              <a:rPr lang="en-GB" dirty="0"/>
              <a:t>There are a number of known </a:t>
            </a:r>
            <a:r>
              <a:rPr lang="en-GB" i="1" dirty="0"/>
              <a:t>NTRK1 </a:t>
            </a:r>
            <a:r>
              <a:rPr lang="en-GB" dirty="0"/>
              <a:t>(blue), </a:t>
            </a:r>
            <a:r>
              <a:rPr lang="en-GB" i="1" dirty="0"/>
              <a:t>NTRK2 </a:t>
            </a:r>
            <a:r>
              <a:rPr lang="en-GB" dirty="0"/>
              <a:t>(red), and </a:t>
            </a:r>
            <a:r>
              <a:rPr lang="en-GB" i="1" dirty="0"/>
              <a:t>NTRK3 </a:t>
            </a:r>
            <a:r>
              <a:rPr lang="en-GB" dirty="0"/>
              <a:t>(green) fusions and tumours types in which they have been identified</a:t>
            </a:r>
          </a:p>
          <a:p>
            <a:r>
              <a:rPr lang="en-GB" dirty="0"/>
              <a:t>Not all gene fusions have been characterised functionally</a:t>
            </a:r>
          </a:p>
          <a:p>
            <a:r>
              <a:rPr lang="en-GB" dirty="0"/>
              <a:t>Novel/non-canonical fusions are common, including in IFS</a:t>
            </a:r>
          </a:p>
        </p:txBody>
      </p:sp>
      <p:sp>
        <p:nvSpPr>
          <p:cNvPr id="2" name="Title 1">
            <a:extLst>
              <a:ext uri="{FF2B5EF4-FFF2-40B4-BE49-F238E27FC236}">
                <a16:creationId xmlns:a16="http://schemas.microsoft.com/office/drawing/2014/main" id="{53A76FDC-07B0-4724-8639-8E66D82E47E9}"/>
              </a:ext>
            </a:extLst>
          </p:cNvPr>
          <p:cNvSpPr>
            <a:spLocks noGrp="1"/>
          </p:cNvSpPr>
          <p:nvPr>
            <p:ph type="title"/>
          </p:nvPr>
        </p:nvSpPr>
        <p:spPr/>
        <p:txBody>
          <a:bodyPr/>
          <a:lstStyle/>
          <a:p>
            <a:r>
              <a:rPr lang="en-GB" dirty="0"/>
              <a:t>There are Numerous </a:t>
            </a:r>
            <a:r>
              <a:rPr lang="en-GB" i="1" dirty="0"/>
              <a:t>NTRK</a:t>
            </a:r>
            <a:r>
              <a:rPr lang="en-GB" dirty="0"/>
              <a:t> Gene Fusion Types Across Multiple TumoUr Types</a:t>
            </a:r>
          </a:p>
        </p:txBody>
      </p:sp>
      <p:sp>
        <p:nvSpPr>
          <p:cNvPr id="7" name="Content Placeholder 6">
            <a:extLst>
              <a:ext uri="{FF2B5EF4-FFF2-40B4-BE49-F238E27FC236}">
                <a16:creationId xmlns:a16="http://schemas.microsoft.com/office/drawing/2014/main" id="{F8226B13-473F-BB45-B322-32DA636A07CD}"/>
              </a:ext>
            </a:extLst>
          </p:cNvPr>
          <p:cNvSpPr>
            <a:spLocks noGrp="1"/>
          </p:cNvSpPr>
          <p:nvPr>
            <p:ph sz="quarter" idx="15"/>
          </p:nvPr>
        </p:nvSpPr>
        <p:spPr>
          <a:xfrm>
            <a:off x="620183" y="6309320"/>
            <a:ext cx="10180339" cy="365125"/>
          </a:xfrm>
        </p:spPr>
        <p:txBody>
          <a:bodyPr/>
          <a:lstStyle/>
          <a:p>
            <a:r>
              <a:rPr lang="en-GB" dirty="0"/>
              <a:t>Vaishnavi A, et al. Cancer Discov. 2015;5:25-34</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999" y="1241518"/>
            <a:ext cx="5954366" cy="418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6">
            <a:extLst>
              <a:ext uri="{FF2B5EF4-FFF2-40B4-BE49-F238E27FC236}">
                <a16:creationId xmlns:a16="http://schemas.microsoft.com/office/drawing/2014/main" id="{92BF90AC-D24B-4C47-8624-5DFA8A6935B4}"/>
              </a:ext>
            </a:extLst>
          </p:cNvPr>
          <p:cNvSpPr txBox="1">
            <a:spLocks/>
          </p:cNvSpPr>
          <p:nvPr/>
        </p:nvSpPr>
        <p:spPr>
          <a:xfrm>
            <a:off x="623888" y="5436840"/>
            <a:ext cx="10959496" cy="661461"/>
          </a:xfrm>
          <a:prstGeom prst="rect">
            <a:avLst/>
          </a:prstGeom>
        </p:spPr>
        <p:txBody>
          <a:bodyPr vert="horz" lIns="0" tIns="0" rIns="0" bIns="0" rtlCol="0" anchor="t" anchorCtr="0">
            <a:noAutofit/>
          </a:bodyPr>
          <a:lstStyle>
            <a:lvl1pPr marL="0" indent="0" algn="l" defTabSz="457200" rtl="0" eaLnBrk="1" latinLnBrk="0" hangingPunct="1">
              <a:spcBef>
                <a:spcPts val="1200"/>
              </a:spcBef>
              <a:buClr>
                <a:schemeClr val="accent1"/>
              </a:buClr>
              <a:buFont typeface="Arial"/>
              <a:buNone/>
              <a:defRPr sz="1200" b="0" i="0" kern="1200">
                <a:solidFill>
                  <a:srgbClr val="5D8298"/>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00"/>
              </a:spcBef>
              <a:spcAft>
                <a:spcPts val="0"/>
              </a:spcAft>
              <a:buClr>
                <a:srgbClr val="56378D"/>
              </a:buClr>
              <a:buSzTx/>
              <a:buFont typeface="Arial"/>
              <a:buNone/>
              <a:tabLst/>
              <a:defRPr/>
            </a:pPr>
            <a:r>
              <a:rPr kumimoji="0" lang="en-GB" sz="1200" b="0" i="0" u="none" strike="noStrike" kern="1200" cap="none" spc="-1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ADC, adenocarcinoma; AML, acute myeloid leukaemia; BTB, bric-a-brac, tram-track, and broad complex domain; CCD, coiled-coil domain; CMN, congenital mesoblastic nephroma; ETS, E26 transformation-specific domain; HNSCC, head and neck squamous cell cancer; IFS, infantile fibrosarcoma; IG-C2, immunoglobulin-like C2-type domain; IG‑V, immunoglobulin-like V domain; KD, kinase domain; MASC, mammary analogue secretory carcinoma; NTRK, neurotrophic tyrosine receptor kinase; OD, oligomerization domain; PTC, papillary thyroid cancer; TD, trimerization domain; TM, transmembrane domain; ZF, Zinc finger domain; QUA1, quaking 1 domain</a:t>
            </a:r>
          </a:p>
        </p:txBody>
      </p:sp>
      <p:sp>
        <p:nvSpPr>
          <p:cNvPr id="19" name="Slide Number Placeholder 18">
            <a:extLst>
              <a:ext uri="{FF2B5EF4-FFF2-40B4-BE49-F238E27FC236}">
                <a16:creationId xmlns:a16="http://schemas.microsoft.com/office/drawing/2014/main" id="{FF7A8D11-C0A6-D841-9DFE-08CCC0E9D63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75189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D1E05F-CF72-A64E-91B6-8270E1BDD1CD}"/>
              </a:ext>
            </a:extLst>
          </p:cNvPr>
          <p:cNvSpPr>
            <a:spLocks noGrp="1"/>
          </p:cNvSpPr>
          <p:nvPr>
            <p:ph type="title"/>
          </p:nvPr>
        </p:nvSpPr>
        <p:spPr/>
        <p:txBody>
          <a:bodyPr/>
          <a:lstStyle/>
          <a:p>
            <a:r>
              <a:rPr lang="en-GB" dirty="0"/>
              <a:t>TRK Cancer Epidemiology</a:t>
            </a:r>
          </a:p>
        </p:txBody>
      </p:sp>
      <p:sp>
        <p:nvSpPr>
          <p:cNvPr id="2" name="Slide Number Placeholder 1">
            <a:extLst>
              <a:ext uri="{FF2B5EF4-FFF2-40B4-BE49-F238E27FC236}">
                <a16:creationId xmlns:a16="http://schemas.microsoft.com/office/drawing/2014/main" id="{4C2A6220-E6E2-B64B-AB71-46770E2CCF6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4" name="Rectangle 3">
            <a:extLst>
              <a:ext uri="{FF2B5EF4-FFF2-40B4-BE49-F238E27FC236}">
                <a16:creationId xmlns:a16="http://schemas.microsoft.com/office/drawing/2014/main" id="{87E9B9C7-F5A9-4AA0-AD88-2EF504572D53}"/>
              </a:ext>
            </a:extLst>
          </p:cNvPr>
          <p:cNvSpPr/>
          <p:nvPr/>
        </p:nvSpPr>
        <p:spPr>
          <a:xfrm>
            <a:off x="620182" y="6087002"/>
            <a:ext cx="11164450" cy="276692"/>
          </a:xfrm>
          <a:prstGeom prst="rect">
            <a:avLst/>
          </a:prstGeom>
        </p:spPr>
        <p:txBody>
          <a:bodyPr wrap="square" lIns="0" tIns="45568" rIns="91134" bIns="4556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TRK, </a:t>
            </a:r>
            <a:r>
              <a:rPr kumimoji="0" lang="en-CA" sz="1200" b="0" i="0" u="none" strike="noStrike" kern="1200" cap="none" spc="0" normalizeH="0" baseline="0" noProof="0" dirty="0">
                <a:ln>
                  <a:noFill/>
                </a:ln>
                <a:solidFill>
                  <a:srgbClr val="FFFFFF"/>
                </a:solidFill>
                <a:effectLst/>
                <a:uLnTx/>
                <a:uFillTx/>
                <a:latin typeface="Calibri" panose="020F0502020204030204"/>
                <a:ea typeface="+mn-ea"/>
                <a:cs typeface="+mn-cs"/>
              </a:rPr>
              <a:t>tropomyosin receptor kinase</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13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2">
            <a:extLst>
              <a:ext uri="{FF2B5EF4-FFF2-40B4-BE49-F238E27FC236}">
                <a16:creationId xmlns:a16="http://schemas.microsoft.com/office/drawing/2014/main" id="{F96DD28A-D8DC-4C2A-A3F7-C93871FD1232}"/>
              </a:ext>
            </a:extLst>
          </p:cNvPr>
          <p:cNvSpPr/>
          <p:nvPr/>
        </p:nvSpPr>
        <p:spPr>
          <a:xfrm>
            <a:off x="551384" y="1124744"/>
            <a:ext cx="4469186" cy="3846868"/>
          </a:xfrm>
          <a:prstGeom prst="roundRect">
            <a:avLst>
              <a:gd name="adj" fmla="val 3891"/>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134" tIns="45568" rIns="91134" bIns="45568"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4" name="Picture 103">
            <a:extLst>
              <a:ext uri="{FF2B5EF4-FFF2-40B4-BE49-F238E27FC236}">
                <a16:creationId xmlns:a16="http://schemas.microsoft.com/office/drawing/2014/main" id="{D06930DF-D362-4A5A-9CA1-2F426B139C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322" y="1452235"/>
            <a:ext cx="1371096" cy="3485837"/>
          </a:xfrm>
          <a:prstGeom prst="rect">
            <a:avLst/>
          </a:prstGeom>
        </p:spPr>
      </p:pic>
      <p:sp>
        <p:nvSpPr>
          <p:cNvPr id="108" name="TextBox 107">
            <a:extLst>
              <a:ext uri="{FF2B5EF4-FFF2-40B4-BE49-F238E27FC236}">
                <a16:creationId xmlns:a16="http://schemas.microsoft.com/office/drawing/2014/main" id="{A620F79B-8341-4249-A70B-F53A3C02F99B}"/>
              </a:ext>
            </a:extLst>
          </p:cNvPr>
          <p:cNvSpPr txBox="1"/>
          <p:nvPr/>
        </p:nvSpPr>
        <p:spPr>
          <a:xfrm>
            <a:off x="2440227" y="1201850"/>
            <a:ext cx="2498703" cy="3791686"/>
          </a:xfrm>
          <a:prstGeom prst="rect">
            <a:avLst/>
          </a:prstGeom>
          <a:noFill/>
        </p:spPr>
        <p:txBody>
          <a:bodyPr wrap="square" lIns="91134" tIns="45568" rIns="91134" bIns="45568" rtlCol="0" anchor="t">
            <a:noAutofit/>
          </a:bodyPr>
          <a:lstStyle/>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Brain cancers (0.4–3.1%)</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Salivary (MASC; 90–100%)</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Secretory breast cancer (92%)</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2*</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Pancreatic cancer</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3</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Cholangiocarcinoma (3.6%)</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Thyroid cancer (1.5</a:t>
            </a:r>
            <a:r>
              <a:rPr kumimoji="0" lang="en-GB" sz="1000" b="0" i="0" u="none" strike="noStrike" kern="1200" cap="none" spc="0" normalizeH="0" baseline="0" noProof="0" dirty="0">
                <a:ln>
                  <a:noFill/>
                </a:ln>
                <a:solidFill>
                  <a:srgbClr val="676767"/>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14.5%)</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Lung cancer (0.2–3.3%)</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GIST (3.2%)</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4</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Colon cancer (1.5%)</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Melanoma (0.3%)</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1,5</a:t>
            </a:r>
          </a:p>
          <a:p>
            <a:pPr marL="0" marR="0" lvl="0" indent="0" algn="l" defTabSz="911281" rtl="0" eaLnBrk="1" fontAlgn="auto" latinLnBrk="0" hangingPunct="1">
              <a:lnSpc>
                <a:spcPct val="100000"/>
              </a:lnSpc>
              <a:spcBef>
                <a:spcPts val="0"/>
              </a:spcBef>
              <a:spcAft>
                <a:spcPts val="153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Sarcomas (1%)</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5*</a:t>
            </a:r>
          </a:p>
        </p:txBody>
      </p:sp>
      <p:grpSp>
        <p:nvGrpSpPr>
          <p:cNvPr id="112" name="Group 111">
            <a:extLst>
              <a:ext uri="{FF2B5EF4-FFF2-40B4-BE49-F238E27FC236}">
                <a16:creationId xmlns:a16="http://schemas.microsoft.com/office/drawing/2014/main" id="{E1DBC4D4-5330-430F-B610-25AA01E5CD44}"/>
              </a:ext>
            </a:extLst>
          </p:cNvPr>
          <p:cNvGrpSpPr/>
          <p:nvPr/>
        </p:nvGrpSpPr>
        <p:grpSpPr>
          <a:xfrm>
            <a:off x="2132351" y="3568518"/>
            <a:ext cx="309231" cy="309231"/>
            <a:chOff x="2433713" y="3053503"/>
            <a:chExt cx="550068" cy="550068"/>
          </a:xfrm>
        </p:grpSpPr>
        <p:sp>
          <p:nvSpPr>
            <p:cNvPr id="116" name="Oval 115">
              <a:extLst>
                <a:ext uri="{FF2B5EF4-FFF2-40B4-BE49-F238E27FC236}">
                  <a16:creationId xmlns:a16="http://schemas.microsoft.com/office/drawing/2014/main" id="{4E5A1C11-0DCB-4A3F-81E1-7A8DE423D53F}"/>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0" name="Picture 119">
              <a:extLst>
                <a:ext uri="{FF2B5EF4-FFF2-40B4-BE49-F238E27FC236}">
                  <a16:creationId xmlns:a16="http://schemas.microsoft.com/office/drawing/2014/main" id="{3F1527B7-D411-483E-A618-57ED19E798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1105" y="3144270"/>
              <a:ext cx="370877" cy="357511"/>
            </a:xfrm>
            <a:prstGeom prst="rect">
              <a:avLst/>
            </a:prstGeom>
          </p:spPr>
        </p:pic>
      </p:grpSp>
      <p:grpSp>
        <p:nvGrpSpPr>
          <p:cNvPr id="121" name="Group 120">
            <a:extLst>
              <a:ext uri="{FF2B5EF4-FFF2-40B4-BE49-F238E27FC236}">
                <a16:creationId xmlns:a16="http://schemas.microsoft.com/office/drawing/2014/main" id="{347BF397-F803-40CE-AABE-D68FF1E236FF}"/>
              </a:ext>
            </a:extLst>
          </p:cNvPr>
          <p:cNvGrpSpPr/>
          <p:nvPr/>
        </p:nvGrpSpPr>
        <p:grpSpPr>
          <a:xfrm>
            <a:off x="2132351" y="2540592"/>
            <a:ext cx="309231" cy="309231"/>
            <a:chOff x="2433713" y="3053503"/>
            <a:chExt cx="550068" cy="550068"/>
          </a:xfrm>
        </p:grpSpPr>
        <p:sp>
          <p:nvSpPr>
            <p:cNvPr id="122" name="Oval 121">
              <a:extLst>
                <a:ext uri="{FF2B5EF4-FFF2-40B4-BE49-F238E27FC236}">
                  <a16:creationId xmlns:a16="http://schemas.microsoft.com/office/drawing/2014/main" id="{1F59901D-CC6D-4358-80AF-1460B4B3FC30}"/>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63D4F8E9-92FF-43F9-B7D3-BC191AAA93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541" y="3160975"/>
              <a:ext cx="381901" cy="333732"/>
            </a:xfrm>
            <a:prstGeom prst="rect">
              <a:avLst/>
            </a:prstGeom>
          </p:spPr>
        </p:pic>
      </p:grpSp>
      <p:grpSp>
        <p:nvGrpSpPr>
          <p:cNvPr id="124" name="Group 123">
            <a:extLst>
              <a:ext uri="{FF2B5EF4-FFF2-40B4-BE49-F238E27FC236}">
                <a16:creationId xmlns:a16="http://schemas.microsoft.com/office/drawing/2014/main" id="{4DD68830-3AC0-4525-8A69-A5604F70E6F9}"/>
              </a:ext>
            </a:extLst>
          </p:cNvPr>
          <p:cNvGrpSpPr/>
          <p:nvPr/>
        </p:nvGrpSpPr>
        <p:grpSpPr>
          <a:xfrm>
            <a:off x="2132351" y="3225876"/>
            <a:ext cx="309231" cy="309231"/>
            <a:chOff x="2433713" y="3053503"/>
            <a:chExt cx="550068" cy="550068"/>
          </a:xfrm>
        </p:grpSpPr>
        <p:sp>
          <p:nvSpPr>
            <p:cNvPr id="125" name="Oval 124">
              <a:extLst>
                <a:ext uri="{FF2B5EF4-FFF2-40B4-BE49-F238E27FC236}">
                  <a16:creationId xmlns:a16="http://schemas.microsoft.com/office/drawing/2014/main" id="{349C9F33-F4C4-4F7F-9A6B-B4E7E9304841}"/>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6" name="Picture 125">
              <a:extLst>
                <a:ext uri="{FF2B5EF4-FFF2-40B4-BE49-F238E27FC236}">
                  <a16:creationId xmlns:a16="http://schemas.microsoft.com/office/drawing/2014/main" id="{D8165E3E-A353-4881-BCEB-E4C278E167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35511" y="3105362"/>
              <a:ext cx="346471" cy="396928"/>
            </a:xfrm>
            <a:prstGeom prst="rect">
              <a:avLst/>
            </a:prstGeom>
          </p:spPr>
        </p:pic>
      </p:grpSp>
      <p:grpSp>
        <p:nvGrpSpPr>
          <p:cNvPr id="127" name="Group 126">
            <a:extLst>
              <a:ext uri="{FF2B5EF4-FFF2-40B4-BE49-F238E27FC236}">
                <a16:creationId xmlns:a16="http://schemas.microsoft.com/office/drawing/2014/main" id="{50635411-B5F7-480B-A177-11C9E64E4F6D}"/>
              </a:ext>
            </a:extLst>
          </p:cNvPr>
          <p:cNvGrpSpPr/>
          <p:nvPr/>
        </p:nvGrpSpPr>
        <p:grpSpPr>
          <a:xfrm>
            <a:off x="2132351" y="3911160"/>
            <a:ext cx="309231" cy="309231"/>
            <a:chOff x="2433713" y="3053503"/>
            <a:chExt cx="550068" cy="550068"/>
          </a:xfrm>
        </p:grpSpPr>
        <p:sp>
          <p:nvSpPr>
            <p:cNvPr id="128" name="Oval 127">
              <a:extLst>
                <a:ext uri="{FF2B5EF4-FFF2-40B4-BE49-F238E27FC236}">
                  <a16:creationId xmlns:a16="http://schemas.microsoft.com/office/drawing/2014/main" id="{3541404F-264E-4D5F-B560-61AFDE65B977}"/>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9" name="Picture 128">
              <a:extLst>
                <a:ext uri="{FF2B5EF4-FFF2-40B4-BE49-F238E27FC236}">
                  <a16:creationId xmlns:a16="http://schemas.microsoft.com/office/drawing/2014/main" id="{6003E9BC-D873-4B36-8329-CE871F58B0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1105" y="3142102"/>
              <a:ext cx="396397" cy="399815"/>
            </a:xfrm>
            <a:prstGeom prst="rect">
              <a:avLst/>
            </a:prstGeom>
          </p:spPr>
        </p:pic>
      </p:grpSp>
      <p:grpSp>
        <p:nvGrpSpPr>
          <p:cNvPr id="130" name="Group 129">
            <a:extLst>
              <a:ext uri="{FF2B5EF4-FFF2-40B4-BE49-F238E27FC236}">
                <a16:creationId xmlns:a16="http://schemas.microsoft.com/office/drawing/2014/main" id="{54325884-2753-4CA4-A32D-31CE090C3D34}"/>
              </a:ext>
            </a:extLst>
          </p:cNvPr>
          <p:cNvGrpSpPr/>
          <p:nvPr/>
        </p:nvGrpSpPr>
        <p:grpSpPr>
          <a:xfrm>
            <a:off x="2132351" y="2883234"/>
            <a:ext cx="309231" cy="309231"/>
            <a:chOff x="2433713" y="3053503"/>
            <a:chExt cx="550068" cy="550068"/>
          </a:xfrm>
        </p:grpSpPr>
        <p:sp>
          <p:nvSpPr>
            <p:cNvPr id="131" name="Oval 130">
              <a:extLst>
                <a:ext uri="{FF2B5EF4-FFF2-40B4-BE49-F238E27FC236}">
                  <a16:creationId xmlns:a16="http://schemas.microsoft.com/office/drawing/2014/main" id="{0732C0FD-8300-4B5B-B6EA-435D0CFFE5E6}"/>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2" name="Picture 131">
              <a:extLst>
                <a:ext uri="{FF2B5EF4-FFF2-40B4-BE49-F238E27FC236}">
                  <a16:creationId xmlns:a16="http://schemas.microsoft.com/office/drawing/2014/main" id="{FCA8ECFD-3CD6-497A-8078-F2791FA3BF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23308" y="3156770"/>
              <a:ext cx="370877" cy="332510"/>
            </a:xfrm>
            <a:prstGeom prst="rect">
              <a:avLst/>
            </a:prstGeom>
          </p:spPr>
        </p:pic>
      </p:grpSp>
      <p:grpSp>
        <p:nvGrpSpPr>
          <p:cNvPr id="133" name="Group 132">
            <a:extLst>
              <a:ext uri="{FF2B5EF4-FFF2-40B4-BE49-F238E27FC236}">
                <a16:creationId xmlns:a16="http://schemas.microsoft.com/office/drawing/2014/main" id="{7D007F32-7F8D-4F4D-BCB2-828ED3735652}"/>
              </a:ext>
            </a:extLst>
          </p:cNvPr>
          <p:cNvGrpSpPr/>
          <p:nvPr/>
        </p:nvGrpSpPr>
        <p:grpSpPr>
          <a:xfrm>
            <a:off x="2132351" y="2197950"/>
            <a:ext cx="309231" cy="309231"/>
            <a:chOff x="2433713" y="3053503"/>
            <a:chExt cx="550068" cy="550068"/>
          </a:xfrm>
        </p:grpSpPr>
        <p:sp>
          <p:nvSpPr>
            <p:cNvPr id="134" name="Oval 133">
              <a:extLst>
                <a:ext uri="{FF2B5EF4-FFF2-40B4-BE49-F238E27FC236}">
                  <a16:creationId xmlns:a16="http://schemas.microsoft.com/office/drawing/2014/main" id="{ABD726E5-A8E7-43A1-9EC9-227EB33C9475}"/>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5" name="Picture 134">
              <a:extLst>
                <a:ext uri="{FF2B5EF4-FFF2-40B4-BE49-F238E27FC236}">
                  <a16:creationId xmlns:a16="http://schemas.microsoft.com/office/drawing/2014/main" id="{5B94A60C-0275-4196-AF29-E7EF9AC252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87191" y="3185683"/>
              <a:ext cx="429699" cy="336135"/>
            </a:xfrm>
            <a:prstGeom prst="rect">
              <a:avLst/>
            </a:prstGeom>
          </p:spPr>
        </p:pic>
      </p:grpSp>
      <p:grpSp>
        <p:nvGrpSpPr>
          <p:cNvPr id="136" name="Group 135">
            <a:extLst>
              <a:ext uri="{FF2B5EF4-FFF2-40B4-BE49-F238E27FC236}">
                <a16:creationId xmlns:a16="http://schemas.microsoft.com/office/drawing/2014/main" id="{4A23308E-7642-4FF2-9F33-457F26F97011}"/>
              </a:ext>
            </a:extLst>
          </p:cNvPr>
          <p:cNvGrpSpPr/>
          <p:nvPr/>
        </p:nvGrpSpPr>
        <p:grpSpPr>
          <a:xfrm>
            <a:off x="2131483" y="1168295"/>
            <a:ext cx="310960" cy="310960"/>
            <a:chOff x="2433713" y="3053503"/>
            <a:chExt cx="550068" cy="550068"/>
          </a:xfrm>
        </p:grpSpPr>
        <p:sp>
          <p:nvSpPr>
            <p:cNvPr id="137" name="Oval 136">
              <a:extLst>
                <a:ext uri="{FF2B5EF4-FFF2-40B4-BE49-F238E27FC236}">
                  <a16:creationId xmlns:a16="http://schemas.microsoft.com/office/drawing/2014/main" id="{87DF7384-3992-4641-86D5-7B354E666FAF}"/>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8" name="Picture 137">
              <a:extLst>
                <a:ext uri="{FF2B5EF4-FFF2-40B4-BE49-F238E27FC236}">
                  <a16:creationId xmlns:a16="http://schemas.microsoft.com/office/drawing/2014/main" id="{AC1CFF90-C15F-4E4F-A9F1-C3F21095622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87191" y="3163701"/>
              <a:ext cx="449648" cy="379935"/>
            </a:xfrm>
            <a:prstGeom prst="rect">
              <a:avLst/>
            </a:prstGeom>
          </p:spPr>
        </p:pic>
      </p:grpSp>
      <p:grpSp>
        <p:nvGrpSpPr>
          <p:cNvPr id="139" name="Group 138">
            <a:extLst>
              <a:ext uri="{FF2B5EF4-FFF2-40B4-BE49-F238E27FC236}">
                <a16:creationId xmlns:a16="http://schemas.microsoft.com/office/drawing/2014/main" id="{696B35E1-A219-49A8-9B11-43FB9F47234F}"/>
              </a:ext>
            </a:extLst>
          </p:cNvPr>
          <p:cNvGrpSpPr/>
          <p:nvPr/>
        </p:nvGrpSpPr>
        <p:grpSpPr>
          <a:xfrm>
            <a:off x="2132351" y="1512666"/>
            <a:ext cx="309231" cy="309231"/>
            <a:chOff x="2433713" y="3053503"/>
            <a:chExt cx="550068" cy="550068"/>
          </a:xfrm>
        </p:grpSpPr>
        <p:sp>
          <p:nvSpPr>
            <p:cNvPr id="140" name="Oval 139">
              <a:extLst>
                <a:ext uri="{FF2B5EF4-FFF2-40B4-BE49-F238E27FC236}">
                  <a16:creationId xmlns:a16="http://schemas.microsoft.com/office/drawing/2014/main" id="{BD3472A7-9879-4442-8894-88117525C50F}"/>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1" name="Picture 140">
              <a:extLst>
                <a:ext uri="{FF2B5EF4-FFF2-40B4-BE49-F238E27FC236}">
                  <a16:creationId xmlns:a16="http://schemas.microsoft.com/office/drawing/2014/main" id="{D0482D96-F7B1-409A-BDD6-9BFA8B78F8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18111" y="3136377"/>
              <a:ext cx="346471" cy="384320"/>
            </a:xfrm>
            <a:prstGeom prst="rect">
              <a:avLst/>
            </a:prstGeom>
          </p:spPr>
        </p:pic>
      </p:grpSp>
      <p:grpSp>
        <p:nvGrpSpPr>
          <p:cNvPr id="142" name="Group 141">
            <a:extLst>
              <a:ext uri="{FF2B5EF4-FFF2-40B4-BE49-F238E27FC236}">
                <a16:creationId xmlns:a16="http://schemas.microsoft.com/office/drawing/2014/main" id="{3A210AA3-2F7A-479F-8FA9-1C1AF227D6B8}"/>
              </a:ext>
            </a:extLst>
          </p:cNvPr>
          <p:cNvGrpSpPr/>
          <p:nvPr/>
        </p:nvGrpSpPr>
        <p:grpSpPr>
          <a:xfrm>
            <a:off x="2132351" y="1855308"/>
            <a:ext cx="309231" cy="309231"/>
            <a:chOff x="2433713" y="3053503"/>
            <a:chExt cx="550068" cy="550068"/>
          </a:xfrm>
        </p:grpSpPr>
        <p:sp>
          <p:nvSpPr>
            <p:cNvPr id="143" name="Oval 142">
              <a:extLst>
                <a:ext uri="{FF2B5EF4-FFF2-40B4-BE49-F238E27FC236}">
                  <a16:creationId xmlns:a16="http://schemas.microsoft.com/office/drawing/2014/main" id="{EAE25D5D-8620-40B3-A374-FB3018DB7DB7}"/>
                </a:ext>
              </a:extLst>
            </p:cNvPr>
            <p:cNvSpPr/>
            <p:nvPr/>
          </p:nvSpPr>
          <p:spPr>
            <a:xfrm>
              <a:off x="2433713" y="3053503"/>
              <a:ext cx="550068" cy="550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4" name="Picture 143">
              <a:extLst>
                <a:ext uri="{FF2B5EF4-FFF2-40B4-BE49-F238E27FC236}">
                  <a16:creationId xmlns:a16="http://schemas.microsoft.com/office/drawing/2014/main" id="{8C9BF173-3F90-4CDF-B810-B146054B5C0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06132" y="3234551"/>
              <a:ext cx="400717" cy="276601"/>
            </a:xfrm>
            <a:prstGeom prst="rect">
              <a:avLst/>
            </a:prstGeom>
          </p:spPr>
        </p:pic>
      </p:grpSp>
      <p:grpSp>
        <p:nvGrpSpPr>
          <p:cNvPr id="145" name="Group 144">
            <a:extLst>
              <a:ext uri="{FF2B5EF4-FFF2-40B4-BE49-F238E27FC236}">
                <a16:creationId xmlns:a16="http://schemas.microsoft.com/office/drawing/2014/main" id="{E40E9D66-405A-4719-8DBA-BB71153A8EAA}"/>
              </a:ext>
            </a:extLst>
          </p:cNvPr>
          <p:cNvGrpSpPr/>
          <p:nvPr/>
        </p:nvGrpSpPr>
        <p:grpSpPr>
          <a:xfrm>
            <a:off x="2133649" y="4253800"/>
            <a:ext cx="306628" cy="306628"/>
            <a:chOff x="2516807" y="5291017"/>
            <a:chExt cx="483896" cy="483896"/>
          </a:xfrm>
        </p:grpSpPr>
        <p:sp>
          <p:nvSpPr>
            <p:cNvPr id="146" name="Oval 145">
              <a:extLst>
                <a:ext uri="{FF2B5EF4-FFF2-40B4-BE49-F238E27FC236}">
                  <a16:creationId xmlns:a16="http://schemas.microsoft.com/office/drawing/2014/main" id="{D374515A-37A2-405D-A578-2D5A71BB4237}"/>
                </a:ext>
              </a:extLst>
            </p:cNvPr>
            <p:cNvSpPr/>
            <p:nvPr/>
          </p:nvSpPr>
          <p:spPr>
            <a:xfrm>
              <a:off x="2516807" y="5291017"/>
              <a:ext cx="483896" cy="4838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8770EE91-23D5-4F03-8C56-3F23259D33E6}"/>
                </a:ext>
              </a:extLst>
            </p:cNvPr>
            <p:cNvSpPr/>
            <p:nvPr/>
          </p:nvSpPr>
          <p:spPr>
            <a:xfrm>
              <a:off x="2636016" y="5346656"/>
              <a:ext cx="120755" cy="120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4CE18F1A-63DC-44DD-BB4E-50593802A492}"/>
                </a:ext>
              </a:extLst>
            </p:cNvPr>
            <p:cNvSpPr/>
            <p:nvPr/>
          </p:nvSpPr>
          <p:spPr>
            <a:xfrm>
              <a:off x="2586216" y="5503337"/>
              <a:ext cx="166952" cy="1669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867856D3-3884-4BE0-B6F1-7563C8B93B46}"/>
                </a:ext>
              </a:extLst>
            </p:cNvPr>
            <p:cNvSpPr/>
            <p:nvPr/>
          </p:nvSpPr>
          <p:spPr>
            <a:xfrm>
              <a:off x="2770601" y="5385365"/>
              <a:ext cx="108136" cy="108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7AFD4896-D5AE-43EA-8760-C04C845C1CB6}"/>
                </a:ext>
              </a:extLst>
            </p:cNvPr>
            <p:cNvSpPr/>
            <p:nvPr/>
          </p:nvSpPr>
          <p:spPr>
            <a:xfrm>
              <a:off x="2776002" y="5514796"/>
              <a:ext cx="67289" cy="67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CDC5C064-54F8-4253-94F0-15BCE3212393}"/>
                </a:ext>
              </a:extLst>
            </p:cNvPr>
            <p:cNvSpPr/>
            <p:nvPr/>
          </p:nvSpPr>
          <p:spPr>
            <a:xfrm>
              <a:off x="2770601" y="5606818"/>
              <a:ext cx="103768" cy="1037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9D61763D-D6F4-46D5-B16A-A35D850E3E7B}"/>
                </a:ext>
              </a:extLst>
            </p:cNvPr>
            <p:cNvSpPr/>
            <p:nvPr/>
          </p:nvSpPr>
          <p:spPr>
            <a:xfrm>
              <a:off x="2892277" y="5486983"/>
              <a:ext cx="63471" cy="634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53" name="TextBox 152">
            <a:extLst>
              <a:ext uri="{FF2B5EF4-FFF2-40B4-BE49-F238E27FC236}">
                <a16:creationId xmlns:a16="http://schemas.microsoft.com/office/drawing/2014/main" id="{BACB0045-DCD8-4E37-9D3B-02EC56C987F3}"/>
              </a:ext>
            </a:extLst>
          </p:cNvPr>
          <p:cNvSpPr txBox="1"/>
          <p:nvPr/>
        </p:nvSpPr>
        <p:spPr>
          <a:xfrm>
            <a:off x="551385" y="1150576"/>
            <a:ext cx="1677674" cy="311615"/>
          </a:xfrm>
          <a:prstGeom prst="rect">
            <a:avLst/>
          </a:prstGeom>
          <a:noFill/>
        </p:spPr>
        <p:txBody>
          <a:bodyPr wrap="square" lIns="91134" tIns="45568" rIns="91134" bIns="45568" rtlCol="0" anchor="t">
            <a:spAutoFit/>
          </a:bodyPr>
          <a:lstStyle/>
          <a:p>
            <a:pPr marL="0" marR="0" lvl="0" indent="0" algn="ctr" defTabSz="9112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6378D"/>
                </a:solidFill>
                <a:effectLst/>
                <a:uLnTx/>
                <a:uFillTx/>
                <a:latin typeface="Calibri" panose="020F0502020204030204"/>
                <a:ea typeface="+mn-ea"/>
                <a:cs typeface="+mn-cs"/>
              </a:rPr>
              <a:t>Adult</a:t>
            </a:r>
          </a:p>
        </p:txBody>
      </p:sp>
      <p:sp>
        <p:nvSpPr>
          <p:cNvPr id="155" name="Rounded Rectangle 118">
            <a:extLst>
              <a:ext uri="{FF2B5EF4-FFF2-40B4-BE49-F238E27FC236}">
                <a16:creationId xmlns:a16="http://schemas.microsoft.com/office/drawing/2014/main" id="{E99F9A9E-DEDC-4B9A-A97E-B33075CC779A}"/>
              </a:ext>
            </a:extLst>
          </p:cNvPr>
          <p:cNvSpPr/>
          <p:nvPr/>
        </p:nvSpPr>
        <p:spPr>
          <a:xfrm>
            <a:off x="5506961" y="1129044"/>
            <a:ext cx="3532287" cy="2948028"/>
          </a:xfrm>
          <a:prstGeom prst="roundRect">
            <a:avLst>
              <a:gd name="adj" fmla="val 4777"/>
            </a:avLst>
          </a:prstGeom>
          <a:solidFill>
            <a:schemeClr val="bg1"/>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134" tIns="45568" rIns="91134" bIns="45568"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49135572-474A-4C06-AC1B-264574DF466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44544" y="1451645"/>
            <a:ext cx="818987" cy="2414844"/>
          </a:xfrm>
          <a:prstGeom prst="rect">
            <a:avLst/>
          </a:prstGeom>
        </p:spPr>
      </p:pic>
      <p:sp>
        <p:nvSpPr>
          <p:cNvPr id="159" name="TextBox 158">
            <a:extLst>
              <a:ext uri="{FF2B5EF4-FFF2-40B4-BE49-F238E27FC236}">
                <a16:creationId xmlns:a16="http://schemas.microsoft.com/office/drawing/2014/main" id="{C63B0221-A0AA-410B-92FE-7A95EBC02C75}"/>
              </a:ext>
            </a:extLst>
          </p:cNvPr>
          <p:cNvSpPr txBox="1"/>
          <p:nvPr/>
        </p:nvSpPr>
        <p:spPr>
          <a:xfrm>
            <a:off x="6893614" y="1438884"/>
            <a:ext cx="2146899" cy="2584821"/>
          </a:xfrm>
          <a:prstGeom prst="rect">
            <a:avLst/>
          </a:prstGeom>
          <a:noFill/>
        </p:spPr>
        <p:txBody>
          <a:bodyPr wrap="square" lIns="91134" tIns="45568" rIns="91134" bIns="45568" rtlCol="0" anchor="t">
            <a:noAutofit/>
          </a:bodyPr>
          <a:lstStyle/>
          <a:p>
            <a:pPr marL="0" marR="0" lvl="0" indent="0" algn="l" defTabSz="911281"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Spitzoid neoplasms (16.4%)</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6</a:t>
            </a:r>
          </a:p>
          <a:p>
            <a:pPr marL="0" marR="0" lvl="0" indent="0" algn="l" defTabSz="911281"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Gliomas (7.1%)</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p>
          <a:p>
            <a:pPr marL="0" marR="0" lvl="0" indent="0" algn="l" defTabSz="911281"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Thyroid (9.4–25.9%)</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7,8</a:t>
            </a:r>
            <a:endParaRPr kumimoji="0" lang="en-US" sz="1000" b="0" i="0" u="none" strike="noStrike" kern="1200" cap="none" spc="0" normalizeH="0" baseline="30000" noProof="0" dirty="0">
              <a:ln>
                <a:noFill/>
              </a:ln>
              <a:solidFill>
                <a:srgbClr val="FF0000"/>
              </a:solidFill>
              <a:effectLst/>
              <a:uLnTx/>
              <a:uFillTx/>
              <a:latin typeface="Calibri" panose="020F0502020204030204"/>
              <a:ea typeface="+mn-ea"/>
              <a:cs typeface="+mn-cs"/>
            </a:endParaRPr>
          </a:p>
          <a:p>
            <a:pPr marL="0" marR="0" lvl="0" indent="0" algn="l" defTabSz="911281"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Infantile fibrosarcoma (91–100%)</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9</a:t>
            </a:r>
          </a:p>
          <a:p>
            <a:pPr marL="0" marR="0" lvl="0" indent="0" algn="l" defTabSz="911281"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Congenital nephroma (83%)</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1</a:t>
            </a: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 </a:t>
            </a:r>
          </a:p>
          <a:p>
            <a:pPr marL="0" marR="0" lvl="0" indent="0" algn="l" defTabSz="911281"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Secretory breast cancer (92%)</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2*</a:t>
            </a:r>
          </a:p>
          <a:p>
            <a:pPr marL="0" marR="0" lvl="0" indent="0" algn="l" defTabSz="911281"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dirty="0">
                <a:ln>
                  <a:noFill/>
                </a:ln>
                <a:solidFill>
                  <a:srgbClr val="676767"/>
                </a:solidFill>
                <a:effectLst/>
                <a:uLnTx/>
                <a:uFillTx/>
                <a:latin typeface="Calibri" panose="020F0502020204030204"/>
                <a:ea typeface="+mn-ea"/>
                <a:cs typeface="+mn-cs"/>
              </a:rPr>
              <a:t>Sarcomas (1%)</a:t>
            </a:r>
            <a:r>
              <a:rPr kumimoji="0" lang="en-US" sz="1000" b="0" i="0" u="none" strike="noStrike" kern="1200" cap="none" spc="0" normalizeH="0" baseline="30000" noProof="0" dirty="0">
                <a:ln>
                  <a:noFill/>
                </a:ln>
                <a:solidFill>
                  <a:srgbClr val="676767"/>
                </a:solidFill>
                <a:effectLst/>
                <a:uLnTx/>
                <a:uFillTx/>
                <a:latin typeface="Calibri" panose="020F0502020204030204"/>
                <a:ea typeface="+mn-ea"/>
                <a:cs typeface="+mn-cs"/>
              </a:rPr>
              <a:t>5a</a:t>
            </a:r>
          </a:p>
          <a:p>
            <a:pPr marL="0" marR="0" lvl="0" indent="0" algn="l" defTabSz="911281" rtl="0" eaLnBrk="1" fontAlgn="auto" latinLnBrk="0" hangingPunct="1">
              <a:lnSpc>
                <a:spcPct val="100000"/>
              </a:lnSpc>
              <a:spcBef>
                <a:spcPts val="0"/>
              </a:spcBef>
              <a:spcAft>
                <a:spcPts val="1800"/>
              </a:spcAft>
              <a:buClrTx/>
              <a:buSzTx/>
              <a:buFontTx/>
              <a:buNone/>
              <a:tabLst/>
              <a:defRPr/>
            </a:pPr>
            <a:endParaRPr kumimoji="0" lang="en-US" sz="1000" b="1" i="0" u="none" strike="noStrike" kern="1200" cap="none" spc="0" normalizeH="0" baseline="30000" noProof="0" dirty="0">
              <a:ln>
                <a:noFill/>
              </a:ln>
              <a:solidFill>
                <a:srgbClr val="FF0000"/>
              </a:solidFill>
              <a:effectLst/>
              <a:uLnTx/>
              <a:uFillTx/>
              <a:latin typeface="Calibri" panose="020F0502020204030204"/>
              <a:ea typeface="+mn-ea"/>
              <a:cs typeface="+mn-cs"/>
            </a:endParaRPr>
          </a:p>
        </p:txBody>
      </p:sp>
      <p:grpSp>
        <p:nvGrpSpPr>
          <p:cNvPr id="160" name="Group 159">
            <a:extLst>
              <a:ext uri="{FF2B5EF4-FFF2-40B4-BE49-F238E27FC236}">
                <a16:creationId xmlns:a16="http://schemas.microsoft.com/office/drawing/2014/main" id="{062EF88A-F72D-476D-A5E5-5D95353D759A}"/>
              </a:ext>
            </a:extLst>
          </p:cNvPr>
          <p:cNvGrpSpPr/>
          <p:nvPr/>
        </p:nvGrpSpPr>
        <p:grpSpPr>
          <a:xfrm>
            <a:off x="6569913" y="1424314"/>
            <a:ext cx="310896" cy="310896"/>
            <a:chOff x="8396359" y="2714106"/>
            <a:chExt cx="483897" cy="483896"/>
          </a:xfrm>
        </p:grpSpPr>
        <p:sp>
          <p:nvSpPr>
            <p:cNvPr id="241" name="Oval 240">
              <a:extLst>
                <a:ext uri="{FF2B5EF4-FFF2-40B4-BE49-F238E27FC236}">
                  <a16:creationId xmlns:a16="http://schemas.microsoft.com/office/drawing/2014/main" id="{82B646DD-2AFB-4BEB-97F8-AE2D5499715B}"/>
                </a:ext>
              </a:extLst>
            </p:cNvPr>
            <p:cNvSpPr/>
            <p:nvPr/>
          </p:nvSpPr>
          <p:spPr>
            <a:xfrm>
              <a:off x="8396359" y="2714106"/>
              <a:ext cx="483897" cy="483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68337D84-14DA-4654-9598-08AB14CF1CC7}"/>
                </a:ext>
              </a:extLst>
            </p:cNvPr>
            <p:cNvSpPr/>
            <p:nvPr/>
          </p:nvSpPr>
          <p:spPr>
            <a:xfrm>
              <a:off x="8554125" y="2801840"/>
              <a:ext cx="120755" cy="120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3" name="Oval 242">
              <a:extLst>
                <a:ext uri="{FF2B5EF4-FFF2-40B4-BE49-F238E27FC236}">
                  <a16:creationId xmlns:a16="http://schemas.microsoft.com/office/drawing/2014/main" id="{F99247E5-197A-48FA-9658-24713345F220}"/>
                </a:ext>
              </a:extLst>
            </p:cNvPr>
            <p:cNvSpPr/>
            <p:nvPr/>
          </p:nvSpPr>
          <p:spPr>
            <a:xfrm>
              <a:off x="8504325" y="2958521"/>
              <a:ext cx="166952" cy="1669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2CDFB7B4-F99E-40A3-8017-DFF35F5AE105}"/>
                </a:ext>
              </a:extLst>
            </p:cNvPr>
            <p:cNvSpPr/>
            <p:nvPr/>
          </p:nvSpPr>
          <p:spPr>
            <a:xfrm>
              <a:off x="8688709" y="2840549"/>
              <a:ext cx="108136" cy="108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1" name="Group 160">
            <a:extLst>
              <a:ext uri="{FF2B5EF4-FFF2-40B4-BE49-F238E27FC236}">
                <a16:creationId xmlns:a16="http://schemas.microsoft.com/office/drawing/2014/main" id="{CA08DE81-46FA-44CB-BB10-C820FA3DAD94}"/>
              </a:ext>
            </a:extLst>
          </p:cNvPr>
          <p:cNvGrpSpPr/>
          <p:nvPr/>
        </p:nvGrpSpPr>
        <p:grpSpPr>
          <a:xfrm>
            <a:off x="6572388" y="1807599"/>
            <a:ext cx="310896" cy="310896"/>
            <a:chOff x="2433713" y="3053503"/>
            <a:chExt cx="550068" cy="550068"/>
          </a:xfrm>
        </p:grpSpPr>
        <p:sp>
          <p:nvSpPr>
            <p:cNvPr id="238" name="Oval 237">
              <a:extLst>
                <a:ext uri="{FF2B5EF4-FFF2-40B4-BE49-F238E27FC236}">
                  <a16:creationId xmlns:a16="http://schemas.microsoft.com/office/drawing/2014/main" id="{F23CA9E8-34FA-4686-AFED-DB444DB2186A}"/>
                </a:ext>
              </a:extLst>
            </p:cNvPr>
            <p:cNvSpPr/>
            <p:nvPr/>
          </p:nvSpPr>
          <p:spPr>
            <a:xfrm>
              <a:off x="2433713" y="3053503"/>
              <a:ext cx="550068" cy="5500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39" name="Picture 238">
              <a:extLst>
                <a:ext uri="{FF2B5EF4-FFF2-40B4-BE49-F238E27FC236}">
                  <a16:creationId xmlns:a16="http://schemas.microsoft.com/office/drawing/2014/main" id="{28B3E470-93D1-40B4-8BF2-755F09172D9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87191" y="3163701"/>
              <a:ext cx="449648" cy="379935"/>
            </a:xfrm>
            <a:prstGeom prst="rect">
              <a:avLst/>
            </a:prstGeom>
          </p:spPr>
        </p:pic>
      </p:grpSp>
      <p:grpSp>
        <p:nvGrpSpPr>
          <p:cNvPr id="162" name="Group 161">
            <a:extLst>
              <a:ext uri="{FF2B5EF4-FFF2-40B4-BE49-F238E27FC236}">
                <a16:creationId xmlns:a16="http://schemas.microsoft.com/office/drawing/2014/main" id="{31CB6CCA-3B85-456C-8A9A-B10F344E3957}"/>
              </a:ext>
            </a:extLst>
          </p:cNvPr>
          <p:cNvGrpSpPr/>
          <p:nvPr/>
        </p:nvGrpSpPr>
        <p:grpSpPr>
          <a:xfrm>
            <a:off x="6572388" y="2183837"/>
            <a:ext cx="310896" cy="310896"/>
            <a:chOff x="2433713" y="3053503"/>
            <a:chExt cx="550068" cy="550068"/>
          </a:xfrm>
        </p:grpSpPr>
        <p:sp>
          <p:nvSpPr>
            <p:cNvPr id="235" name="Oval 234">
              <a:extLst>
                <a:ext uri="{FF2B5EF4-FFF2-40B4-BE49-F238E27FC236}">
                  <a16:creationId xmlns:a16="http://schemas.microsoft.com/office/drawing/2014/main" id="{FDE29A58-19EB-4B0F-B80F-B27A54CBCBC9}"/>
                </a:ext>
              </a:extLst>
            </p:cNvPr>
            <p:cNvSpPr/>
            <p:nvPr/>
          </p:nvSpPr>
          <p:spPr>
            <a:xfrm>
              <a:off x="2433713" y="3053503"/>
              <a:ext cx="550068" cy="5500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E3CC10E8-F4DE-40C5-B102-C99784D5C9D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23308" y="3156770"/>
              <a:ext cx="370877" cy="332510"/>
            </a:xfrm>
            <a:prstGeom prst="rect">
              <a:avLst/>
            </a:prstGeom>
          </p:spPr>
        </p:pic>
      </p:grpSp>
      <p:grpSp>
        <p:nvGrpSpPr>
          <p:cNvPr id="163" name="Group 162">
            <a:extLst>
              <a:ext uri="{FF2B5EF4-FFF2-40B4-BE49-F238E27FC236}">
                <a16:creationId xmlns:a16="http://schemas.microsoft.com/office/drawing/2014/main" id="{500B6E4F-0FBE-44FD-B732-4612379FD474}"/>
              </a:ext>
            </a:extLst>
          </p:cNvPr>
          <p:cNvGrpSpPr/>
          <p:nvPr/>
        </p:nvGrpSpPr>
        <p:grpSpPr>
          <a:xfrm>
            <a:off x="6567774" y="3314927"/>
            <a:ext cx="310896" cy="310896"/>
            <a:chOff x="2433713" y="3053503"/>
            <a:chExt cx="550068" cy="550068"/>
          </a:xfrm>
        </p:grpSpPr>
        <p:sp>
          <p:nvSpPr>
            <p:cNvPr id="216" name="Oval 215">
              <a:extLst>
                <a:ext uri="{FF2B5EF4-FFF2-40B4-BE49-F238E27FC236}">
                  <a16:creationId xmlns:a16="http://schemas.microsoft.com/office/drawing/2014/main" id="{0B53CB2E-6B05-414F-ABD9-E44754D3FB74}"/>
                </a:ext>
              </a:extLst>
            </p:cNvPr>
            <p:cNvSpPr/>
            <p:nvPr/>
          </p:nvSpPr>
          <p:spPr>
            <a:xfrm>
              <a:off x="2433713" y="3053503"/>
              <a:ext cx="550068" cy="5500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18" name="Picture 217">
              <a:extLst>
                <a:ext uri="{FF2B5EF4-FFF2-40B4-BE49-F238E27FC236}">
                  <a16:creationId xmlns:a16="http://schemas.microsoft.com/office/drawing/2014/main" id="{F4ECEF5F-74A5-4803-B8F6-D8D1D37B574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06132" y="3234551"/>
              <a:ext cx="400717" cy="276601"/>
            </a:xfrm>
            <a:prstGeom prst="rect">
              <a:avLst/>
            </a:prstGeom>
          </p:spPr>
        </p:pic>
      </p:grpSp>
      <p:grpSp>
        <p:nvGrpSpPr>
          <p:cNvPr id="164" name="Group 163">
            <a:extLst>
              <a:ext uri="{FF2B5EF4-FFF2-40B4-BE49-F238E27FC236}">
                <a16:creationId xmlns:a16="http://schemas.microsoft.com/office/drawing/2014/main" id="{B2077255-4070-40F6-BAA1-ABC0701D0039}"/>
              </a:ext>
            </a:extLst>
          </p:cNvPr>
          <p:cNvGrpSpPr/>
          <p:nvPr/>
        </p:nvGrpSpPr>
        <p:grpSpPr>
          <a:xfrm>
            <a:off x="6567774" y="2938766"/>
            <a:ext cx="310896" cy="310896"/>
            <a:chOff x="2433713" y="3053503"/>
            <a:chExt cx="550068" cy="550068"/>
          </a:xfrm>
        </p:grpSpPr>
        <p:sp>
          <p:nvSpPr>
            <p:cNvPr id="214" name="Oval 213">
              <a:extLst>
                <a:ext uri="{FF2B5EF4-FFF2-40B4-BE49-F238E27FC236}">
                  <a16:creationId xmlns:a16="http://schemas.microsoft.com/office/drawing/2014/main" id="{52254E9B-4DB8-47E8-8CF7-29C7E48FB160}"/>
                </a:ext>
              </a:extLst>
            </p:cNvPr>
            <p:cNvSpPr/>
            <p:nvPr/>
          </p:nvSpPr>
          <p:spPr>
            <a:xfrm>
              <a:off x="2433713" y="3053503"/>
              <a:ext cx="550068" cy="5500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15" name="Picture 214">
              <a:extLst>
                <a:ext uri="{FF2B5EF4-FFF2-40B4-BE49-F238E27FC236}">
                  <a16:creationId xmlns:a16="http://schemas.microsoft.com/office/drawing/2014/main" id="{8F6F7BB5-1CBF-4336-88EE-DF680810723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491653" y="3163701"/>
              <a:ext cx="440724" cy="379935"/>
            </a:xfrm>
            <a:prstGeom prst="rect">
              <a:avLst/>
            </a:prstGeom>
          </p:spPr>
        </p:pic>
      </p:grpSp>
      <p:grpSp>
        <p:nvGrpSpPr>
          <p:cNvPr id="165" name="Group 164">
            <a:extLst>
              <a:ext uri="{FF2B5EF4-FFF2-40B4-BE49-F238E27FC236}">
                <a16:creationId xmlns:a16="http://schemas.microsoft.com/office/drawing/2014/main" id="{2309F332-DF6E-4EC9-8654-E27015F71102}"/>
              </a:ext>
            </a:extLst>
          </p:cNvPr>
          <p:cNvGrpSpPr/>
          <p:nvPr/>
        </p:nvGrpSpPr>
        <p:grpSpPr>
          <a:xfrm>
            <a:off x="6569925" y="2564659"/>
            <a:ext cx="320040" cy="310896"/>
            <a:chOff x="9519811" y="2267916"/>
            <a:chExt cx="1545524" cy="1545525"/>
          </a:xfrm>
        </p:grpSpPr>
        <p:sp>
          <p:nvSpPr>
            <p:cNvPr id="166" name="Oval 165">
              <a:extLst>
                <a:ext uri="{FF2B5EF4-FFF2-40B4-BE49-F238E27FC236}">
                  <a16:creationId xmlns:a16="http://schemas.microsoft.com/office/drawing/2014/main" id="{191246CA-DFD8-4517-87F8-52DE1E254E7C}"/>
                </a:ext>
              </a:extLst>
            </p:cNvPr>
            <p:cNvSpPr/>
            <p:nvPr/>
          </p:nvSpPr>
          <p:spPr>
            <a:xfrm>
              <a:off x="9519811" y="2267916"/>
              <a:ext cx="1545524" cy="1545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7" name="Freeform 216">
              <a:extLst>
                <a:ext uri="{FF2B5EF4-FFF2-40B4-BE49-F238E27FC236}">
                  <a16:creationId xmlns:a16="http://schemas.microsoft.com/office/drawing/2014/main" id="{CB82A841-B859-41FE-884F-368E14E32B63}"/>
                </a:ext>
              </a:extLst>
            </p:cNvPr>
            <p:cNvSpPr/>
            <p:nvPr/>
          </p:nvSpPr>
          <p:spPr>
            <a:xfrm rot="10800000">
              <a:off x="9557214" y="3040678"/>
              <a:ext cx="1470737" cy="735368"/>
            </a:xfrm>
            <a:custGeom>
              <a:avLst/>
              <a:gdLst>
                <a:gd name="connsiteX0" fmla="*/ 772763 w 1545526"/>
                <a:gd name="connsiteY0" fmla="*/ 0 h 772762"/>
                <a:gd name="connsiteX1" fmla="*/ 1541536 w 1545526"/>
                <a:gd name="connsiteY1" fmla="*/ 693753 h 772762"/>
                <a:gd name="connsiteX2" fmla="*/ 1545526 w 1545526"/>
                <a:gd name="connsiteY2" fmla="*/ 772762 h 772762"/>
                <a:gd name="connsiteX3" fmla="*/ 0 w 1545526"/>
                <a:gd name="connsiteY3" fmla="*/ 772762 h 772762"/>
                <a:gd name="connsiteX4" fmla="*/ 3990 w 1545526"/>
                <a:gd name="connsiteY4" fmla="*/ 693753 h 772762"/>
                <a:gd name="connsiteX5" fmla="*/ 772763 w 1545526"/>
                <a:gd name="connsiteY5" fmla="*/ 0 h 7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526" h="772762">
                  <a:moveTo>
                    <a:pt x="772763" y="0"/>
                  </a:moveTo>
                  <a:cubicBezTo>
                    <a:pt x="1172874" y="0"/>
                    <a:pt x="1501963" y="304082"/>
                    <a:pt x="1541536" y="693753"/>
                  </a:cubicBezTo>
                  <a:lnTo>
                    <a:pt x="1545526" y="772762"/>
                  </a:lnTo>
                  <a:lnTo>
                    <a:pt x="0" y="772762"/>
                  </a:lnTo>
                  <a:lnTo>
                    <a:pt x="3990" y="693753"/>
                  </a:lnTo>
                  <a:cubicBezTo>
                    <a:pt x="43563" y="304082"/>
                    <a:pt x="372652" y="0"/>
                    <a:pt x="77276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Freeform 12">
              <a:extLst>
                <a:ext uri="{FF2B5EF4-FFF2-40B4-BE49-F238E27FC236}">
                  <a16:creationId xmlns:a16="http://schemas.microsoft.com/office/drawing/2014/main" id="{41D0FC51-7FFB-427D-AFF9-14B3C700351A}"/>
                </a:ext>
              </a:extLst>
            </p:cNvPr>
            <p:cNvSpPr/>
            <p:nvPr/>
          </p:nvSpPr>
          <p:spPr>
            <a:xfrm>
              <a:off x="9554490" y="2515309"/>
              <a:ext cx="1476184" cy="845033"/>
            </a:xfrm>
            <a:custGeom>
              <a:avLst/>
              <a:gdLst>
                <a:gd name="connsiteX0" fmla="*/ 0 w 1514475"/>
                <a:gd name="connsiteY0" fmla="*/ 492125 h 873125"/>
                <a:gd name="connsiteX1" fmla="*/ 149225 w 1514475"/>
                <a:gd name="connsiteY1" fmla="*/ 488950 h 873125"/>
                <a:gd name="connsiteX2" fmla="*/ 276225 w 1514475"/>
                <a:gd name="connsiteY2" fmla="*/ 368300 h 873125"/>
                <a:gd name="connsiteX3" fmla="*/ 495300 w 1514475"/>
                <a:gd name="connsiteY3" fmla="*/ 98425 h 873125"/>
                <a:gd name="connsiteX4" fmla="*/ 679450 w 1514475"/>
                <a:gd name="connsiteY4" fmla="*/ 0 h 873125"/>
                <a:gd name="connsiteX5" fmla="*/ 835025 w 1514475"/>
                <a:gd name="connsiteY5" fmla="*/ 0 h 873125"/>
                <a:gd name="connsiteX6" fmla="*/ 1016000 w 1514475"/>
                <a:gd name="connsiteY6" fmla="*/ 63500 h 873125"/>
                <a:gd name="connsiteX7" fmla="*/ 1143000 w 1514475"/>
                <a:gd name="connsiteY7" fmla="*/ 200025 h 873125"/>
                <a:gd name="connsiteX8" fmla="*/ 1260475 w 1514475"/>
                <a:gd name="connsiteY8" fmla="*/ 460375 h 873125"/>
                <a:gd name="connsiteX9" fmla="*/ 1358900 w 1514475"/>
                <a:gd name="connsiteY9" fmla="*/ 479425 h 873125"/>
                <a:gd name="connsiteX10" fmla="*/ 1514475 w 1514475"/>
                <a:gd name="connsiteY10" fmla="*/ 495300 h 873125"/>
                <a:gd name="connsiteX11" fmla="*/ 1511300 w 1514475"/>
                <a:gd name="connsiteY11" fmla="*/ 587375 h 873125"/>
                <a:gd name="connsiteX12" fmla="*/ 1339850 w 1514475"/>
                <a:gd name="connsiteY12" fmla="*/ 584200 h 873125"/>
                <a:gd name="connsiteX13" fmla="*/ 1152525 w 1514475"/>
                <a:gd name="connsiteY13" fmla="*/ 663575 h 873125"/>
                <a:gd name="connsiteX14" fmla="*/ 1016000 w 1514475"/>
                <a:gd name="connsiteY14" fmla="*/ 774700 h 873125"/>
                <a:gd name="connsiteX15" fmla="*/ 800100 w 1514475"/>
                <a:gd name="connsiteY15" fmla="*/ 873125 h 873125"/>
                <a:gd name="connsiteX16" fmla="*/ 552450 w 1514475"/>
                <a:gd name="connsiteY16" fmla="*/ 822325 h 873125"/>
                <a:gd name="connsiteX17" fmla="*/ 368300 w 1514475"/>
                <a:gd name="connsiteY17" fmla="*/ 727075 h 873125"/>
                <a:gd name="connsiteX18" fmla="*/ 215900 w 1514475"/>
                <a:gd name="connsiteY18" fmla="*/ 590550 h 873125"/>
                <a:gd name="connsiteX19" fmla="*/ 15875 w 1514475"/>
                <a:gd name="connsiteY19" fmla="*/ 590550 h 873125"/>
                <a:gd name="connsiteX20" fmla="*/ 0 w 1514475"/>
                <a:gd name="connsiteY20" fmla="*/ 492125 h 873125"/>
                <a:gd name="connsiteX0" fmla="*/ 0 w 1514475"/>
                <a:gd name="connsiteY0" fmla="*/ 492125 h 873125"/>
                <a:gd name="connsiteX1" fmla="*/ 149225 w 1514475"/>
                <a:gd name="connsiteY1" fmla="*/ 488950 h 873125"/>
                <a:gd name="connsiteX2" fmla="*/ 276225 w 1514475"/>
                <a:gd name="connsiteY2" fmla="*/ 368300 h 873125"/>
                <a:gd name="connsiteX3" fmla="*/ 679450 w 1514475"/>
                <a:gd name="connsiteY3" fmla="*/ 0 h 873125"/>
                <a:gd name="connsiteX4" fmla="*/ 835025 w 1514475"/>
                <a:gd name="connsiteY4" fmla="*/ 0 h 873125"/>
                <a:gd name="connsiteX5" fmla="*/ 1016000 w 1514475"/>
                <a:gd name="connsiteY5" fmla="*/ 63500 h 873125"/>
                <a:gd name="connsiteX6" fmla="*/ 1143000 w 1514475"/>
                <a:gd name="connsiteY6" fmla="*/ 200025 h 873125"/>
                <a:gd name="connsiteX7" fmla="*/ 1260475 w 1514475"/>
                <a:gd name="connsiteY7" fmla="*/ 460375 h 873125"/>
                <a:gd name="connsiteX8" fmla="*/ 1358900 w 1514475"/>
                <a:gd name="connsiteY8" fmla="*/ 479425 h 873125"/>
                <a:gd name="connsiteX9" fmla="*/ 1514475 w 1514475"/>
                <a:gd name="connsiteY9" fmla="*/ 495300 h 873125"/>
                <a:gd name="connsiteX10" fmla="*/ 1511300 w 1514475"/>
                <a:gd name="connsiteY10" fmla="*/ 587375 h 873125"/>
                <a:gd name="connsiteX11" fmla="*/ 1339850 w 1514475"/>
                <a:gd name="connsiteY11" fmla="*/ 584200 h 873125"/>
                <a:gd name="connsiteX12" fmla="*/ 1152525 w 1514475"/>
                <a:gd name="connsiteY12" fmla="*/ 663575 h 873125"/>
                <a:gd name="connsiteX13" fmla="*/ 1016000 w 1514475"/>
                <a:gd name="connsiteY13" fmla="*/ 774700 h 873125"/>
                <a:gd name="connsiteX14" fmla="*/ 800100 w 1514475"/>
                <a:gd name="connsiteY14" fmla="*/ 873125 h 873125"/>
                <a:gd name="connsiteX15" fmla="*/ 552450 w 1514475"/>
                <a:gd name="connsiteY15" fmla="*/ 822325 h 873125"/>
                <a:gd name="connsiteX16" fmla="*/ 368300 w 1514475"/>
                <a:gd name="connsiteY16" fmla="*/ 727075 h 873125"/>
                <a:gd name="connsiteX17" fmla="*/ 215900 w 1514475"/>
                <a:gd name="connsiteY17" fmla="*/ 590550 h 873125"/>
                <a:gd name="connsiteX18" fmla="*/ 15875 w 1514475"/>
                <a:gd name="connsiteY18" fmla="*/ 590550 h 873125"/>
                <a:gd name="connsiteX19" fmla="*/ 0 w 1514475"/>
                <a:gd name="connsiteY19" fmla="*/ 492125 h 873125"/>
                <a:gd name="connsiteX0" fmla="*/ 0 w 1514475"/>
                <a:gd name="connsiteY0" fmla="*/ 492125 h 873125"/>
                <a:gd name="connsiteX1" fmla="*/ 149225 w 1514475"/>
                <a:gd name="connsiteY1" fmla="*/ 488950 h 873125"/>
                <a:gd name="connsiteX2" fmla="*/ 679450 w 1514475"/>
                <a:gd name="connsiteY2" fmla="*/ 0 h 873125"/>
                <a:gd name="connsiteX3" fmla="*/ 835025 w 1514475"/>
                <a:gd name="connsiteY3" fmla="*/ 0 h 873125"/>
                <a:gd name="connsiteX4" fmla="*/ 1016000 w 1514475"/>
                <a:gd name="connsiteY4" fmla="*/ 63500 h 873125"/>
                <a:gd name="connsiteX5" fmla="*/ 1143000 w 1514475"/>
                <a:gd name="connsiteY5" fmla="*/ 200025 h 873125"/>
                <a:gd name="connsiteX6" fmla="*/ 1260475 w 1514475"/>
                <a:gd name="connsiteY6" fmla="*/ 460375 h 873125"/>
                <a:gd name="connsiteX7" fmla="*/ 1358900 w 1514475"/>
                <a:gd name="connsiteY7" fmla="*/ 479425 h 873125"/>
                <a:gd name="connsiteX8" fmla="*/ 1514475 w 1514475"/>
                <a:gd name="connsiteY8" fmla="*/ 495300 h 873125"/>
                <a:gd name="connsiteX9" fmla="*/ 1511300 w 1514475"/>
                <a:gd name="connsiteY9" fmla="*/ 587375 h 873125"/>
                <a:gd name="connsiteX10" fmla="*/ 1339850 w 1514475"/>
                <a:gd name="connsiteY10" fmla="*/ 584200 h 873125"/>
                <a:gd name="connsiteX11" fmla="*/ 1152525 w 1514475"/>
                <a:gd name="connsiteY11" fmla="*/ 663575 h 873125"/>
                <a:gd name="connsiteX12" fmla="*/ 1016000 w 1514475"/>
                <a:gd name="connsiteY12" fmla="*/ 774700 h 873125"/>
                <a:gd name="connsiteX13" fmla="*/ 800100 w 1514475"/>
                <a:gd name="connsiteY13" fmla="*/ 873125 h 873125"/>
                <a:gd name="connsiteX14" fmla="*/ 552450 w 1514475"/>
                <a:gd name="connsiteY14" fmla="*/ 822325 h 873125"/>
                <a:gd name="connsiteX15" fmla="*/ 368300 w 1514475"/>
                <a:gd name="connsiteY15" fmla="*/ 727075 h 873125"/>
                <a:gd name="connsiteX16" fmla="*/ 215900 w 1514475"/>
                <a:gd name="connsiteY16" fmla="*/ 590550 h 873125"/>
                <a:gd name="connsiteX17" fmla="*/ 15875 w 1514475"/>
                <a:gd name="connsiteY17" fmla="*/ 590550 h 873125"/>
                <a:gd name="connsiteX18" fmla="*/ 0 w 1514475"/>
                <a:gd name="connsiteY18" fmla="*/ 492125 h 873125"/>
                <a:gd name="connsiteX0" fmla="*/ 0 w 1514475"/>
                <a:gd name="connsiteY0" fmla="*/ 492125 h 873125"/>
                <a:gd name="connsiteX1" fmla="*/ 149225 w 1514475"/>
                <a:gd name="connsiteY1" fmla="*/ 488950 h 873125"/>
                <a:gd name="connsiteX2" fmla="*/ 679450 w 1514475"/>
                <a:gd name="connsiteY2" fmla="*/ 0 h 873125"/>
                <a:gd name="connsiteX3" fmla="*/ 1016000 w 1514475"/>
                <a:gd name="connsiteY3" fmla="*/ 63500 h 873125"/>
                <a:gd name="connsiteX4" fmla="*/ 1143000 w 1514475"/>
                <a:gd name="connsiteY4" fmla="*/ 200025 h 873125"/>
                <a:gd name="connsiteX5" fmla="*/ 1260475 w 1514475"/>
                <a:gd name="connsiteY5" fmla="*/ 460375 h 873125"/>
                <a:gd name="connsiteX6" fmla="*/ 1358900 w 1514475"/>
                <a:gd name="connsiteY6" fmla="*/ 479425 h 873125"/>
                <a:gd name="connsiteX7" fmla="*/ 1514475 w 1514475"/>
                <a:gd name="connsiteY7" fmla="*/ 495300 h 873125"/>
                <a:gd name="connsiteX8" fmla="*/ 1511300 w 1514475"/>
                <a:gd name="connsiteY8" fmla="*/ 587375 h 873125"/>
                <a:gd name="connsiteX9" fmla="*/ 1339850 w 1514475"/>
                <a:gd name="connsiteY9" fmla="*/ 584200 h 873125"/>
                <a:gd name="connsiteX10" fmla="*/ 1152525 w 1514475"/>
                <a:gd name="connsiteY10" fmla="*/ 663575 h 873125"/>
                <a:gd name="connsiteX11" fmla="*/ 1016000 w 1514475"/>
                <a:gd name="connsiteY11" fmla="*/ 774700 h 873125"/>
                <a:gd name="connsiteX12" fmla="*/ 800100 w 1514475"/>
                <a:gd name="connsiteY12" fmla="*/ 873125 h 873125"/>
                <a:gd name="connsiteX13" fmla="*/ 552450 w 1514475"/>
                <a:gd name="connsiteY13" fmla="*/ 822325 h 873125"/>
                <a:gd name="connsiteX14" fmla="*/ 368300 w 1514475"/>
                <a:gd name="connsiteY14" fmla="*/ 727075 h 873125"/>
                <a:gd name="connsiteX15" fmla="*/ 215900 w 1514475"/>
                <a:gd name="connsiteY15" fmla="*/ 590550 h 873125"/>
                <a:gd name="connsiteX16" fmla="*/ 15875 w 1514475"/>
                <a:gd name="connsiteY16" fmla="*/ 590550 h 873125"/>
                <a:gd name="connsiteX17" fmla="*/ 0 w 1514475"/>
                <a:gd name="connsiteY17" fmla="*/ 492125 h 873125"/>
                <a:gd name="connsiteX0" fmla="*/ 0 w 1514475"/>
                <a:gd name="connsiteY0" fmla="*/ 492125 h 873125"/>
                <a:gd name="connsiteX1" fmla="*/ 149225 w 1514475"/>
                <a:gd name="connsiteY1" fmla="*/ 488950 h 873125"/>
                <a:gd name="connsiteX2" fmla="*/ 679450 w 1514475"/>
                <a:gd name="connsiteY2" fmla="*/ 0 h 873125"/>
                <a:gd name="connsiteX3" fmla="*/ 1143000 w 1514475"/>
                <a:gd name="connsiteY3" fmla="*/ 200025 h 873125"/>
                <a:gd name="connsiteX4" fmla="*/ 1260475 w 1514475"/>
                <a:gd name="connsiteY4" fmla="*/ 460375 h 873125"/>
                <a:gd name="connsiteX5" fmla="*/ 1358900 w 1514475"/>
                <a:gd name="connsiteY5" fmla="*/ 479425 h 873125"/>
                <a:gd name="connsiteX6" fmla="*/ 1514475 w 1514475"/>
                <a:gd name="connsiteY6" fmla="*/ 495300 h 873125"/>
                <a:gd name="connsiteX7" fmla="*/ 1511300 w 1514475"/>
                <a:gd name="connsiteY7" fmla="*/ 587375 h 873125"/>
                <a:gd name="connsiteX8" fmla="*/ 1339850 w 1514475"/>
                <a:gd name="connsiteY8" fmla="*/ 584200 h 873125"/>
                <a:gd name="connsiteX9" fmla="*/ 1152525 w 1514475"/>
                <a:gd name="connsiteY9" fmla="*/ 663575 h 873125"/>
                <a:gd name="connsiteX10" fmla="*/ 1016000 w 1514475"/>
                <a:gd name="connsiteY10" fmla="*/ 774700 h 873125"/>
                <a:gd name="connsiteX11" fmla="*/ 800100 w 1514475"/>
                <a:gd name="connsiteY11" fmla="*/ 873125 h 873125"/>
                <a:gd name="connsiteX12" fmla="*/ 552450 w 1514475"/>
                <a:gd name="connsiteY12" fmla="*/ 822325 h 873125"/>
                <a:gd name="connsiteX13" fmla="*/ 368300 w 1514475"/>
                <a:gd name="connsiteY13" fmla="*/ 727075 h 873125"/>
                <a:gd name="connsiteX14" fmla="*/ 215900 w 1514475"/>
                <a:gd name="connsiteY14" fmla="*/ 590550 h 873125"/>
                <a:gd name="connsiteX15" fmla="*/ 15875 w 1514475"/>
                <a:gd name="connsiteY15" fmla="*/ 590550 h 873125"/>
                <a:gd name="connsiteX16" fmla="*/ 0 w 1514475"/>
                <a:gd name="connsiteY16" fmla="*/ 492125 h 873125"/>
                <a:gd name="connsiteX0" fmla="*/ 0 w 1514475"/>
                <a:gd name="connsiteY0" fmla="*/ 492125 h 873125"/>
                <a:gd name="connsiteX1" fmla="*/ 149225 w 1514475"/>
                <a:gd name="connsiteY1" fmla="*/ 488950 h 873125"/>
                <a:gd name="connsiteX2" fmla="*/ 679450 w 1514475"/>
                <a:gd name="connsiteY2" fmla="*/ 0 h 873125"/>
                <a:gd name="connsiteX3" fmla="*/ 1260475 w 1514475"/>
                <a:gd name="connsiteY3" fmla="*/ 460375 h 873125"/>
                <a:gd name="connsiteX4" fmla="*/ 1358900 w 1514475"/>
                <a:gd name="connsiteY4" fmla="*/ 479425 h 873125"/>
                <a:gd name="connsiteX5" fmla="*/ 1514475 w 1514475"/>
                <a:gd name="connsiteY5" fmla="*/ 495300 h 873125"/>
                <a:gd name="connsiteX6" fmla="*/ 1511300 w 1514475"/>
                <a:gd name="connsiteY6" fmla="*/ 587375 h 873125"/>
                <a:gd name="connsiteX7" fmla="*/ 1339850 w 1514475"/>
                <a:gd name="connsiteY7" fmla="*/ 584200 h 873125"/>
                <a:gd name="connsiteX8" fmla="*/ 1152525 w 1514475"/>
                <a:gd name="connsiteY8" fmla="*/ 663575 h 873125"/>
                <a:gd name="connsiteX9" fmla="*/ 1016000 w 1514475"/>
                <a:gd name="connsiteY9" fmla="*/ 774700 h 873125"/>
                <a:gd name="connsiteX10" fmla="*/ 800100 w 1514475"/>
                <a:gd name="connsiteY10" fmla="*/ 873125 h 873125"/>
                <a:gd name="connsiteX11" fmla="*/ 552450 w 1514475"/>
                <a:gd name="connsiteY11" fmla="*/ 822325 h 873125"/>
                <a:gd name="connsiteX12" fmla="*/ 368300 w 1514475"/>
                <a:gd name="connsiteY12" fmla="*/ 727075 h 873125"/>
                <a:gd name="connsiteX13" fmla="*/ 215900 w 1514475"/>
                <a:gd name="connsiteY13" fmla="*/ 590550 h 873125"/>
                <a:gd name="connsiteX14" fmla="*/ 15875 w 1514475"/>
                <a:gd name="connsiteY14" fmla="*/ 590550 h 873125"/>
                <a:gd name="connsiteX15" fmla="*/ 0 w 1514475"/>
                <a:gd name="connsiteY15" fmla="*/ 492125 h 873125"/>
                <a:gd name="connsiteX0" fmla="*/ 0 w 1514475"/>
                <a:gd name="connsiteY0" fmla="*/ 501650 h 882650"/>
                <a:gd name="connsiteX1" fmla="*/ 149225 w 1514475"/>
                <a:gd name="connsiteY1" fmla="*/ 498475 h 882650"/>
                <a:gd name="connsiteX2" fmla="*/ 749300 w 1514475"/>
                <a:gd name="connsiteY2" fmla="*/ 0 h 882650"/>
                <a:gd name="connsiteX3" fmla="*/ 1260475 w 1514475"/>
                <a:gd name="connsiteY3" fmla="*/ 469900 h 882650"/>
                <a:gd name="connsiteX4" fmla="*/ 1358900 w 1514475"/>
                <a:gd name="connsiteY4" fmla="*/ 488950 h 882650"/>
                <a:gd name="connsiteX5" fmla="*/ 1514475 w 1514475"/>
                <a:gd name="connsiteY5" fmla="*/ 504825 h 882650"/>
                <a:gd name="connsiteX6" fmla="*/ 1511300 w 1514475"/>
                <a:gd name="connsiteY6" fmla="*/ 596900 h 882650"/>
                <a:gd name="connsiteX7" fmla="*/ 1339850 w 1514475"/>
                <a:gd name="connsiteY7" fmla="*/ 593725 h 882650"/>
                <a:gd name="connsiteX8" fmla="*/ 1152525 w 1514475"/>
                <a:gd name="connsiteY8" fmla="*/ 673100 h 882650"/>
                <a:gd name="connsiteX9" fmla="*/ 1016000 w 1514475"/>
                <a:gd name="connsiteY9" fmla="*/ 784225 h 882650"/>
                <a:gd name="connsiteX10" fmla="*/ 800100 w 1514475"/>
                <a:gd name="connsiteY10" fmla="*/ 882650 h 882650"/>
                <a:gd name="connsiteX11" fmla="*/ 552450 w 1514475"/>
                <a:gd name="connsiteY11" fmla="*/ 831850 h 882650"/>
                <a:gd name="connsiteX12" fmla="*/ 368300 w 1514475"/>
                <a:gd name="connsiteY12" fmla="*/ 736600 h 882650"/>
                <a:gd name="connsiteX13" fmla="*/ 215900 w 1514475"/>
                <a:gd name="connsiteY13" fmla="*/ 600075 h 882650"/>
                <a:gd name="connsiteX14" fmla="*/ 15875 w 1514475"/>
                <a:gd name="connsiteY14" fmla="*/ 600075 h 882650"/>
                <a:gd name="connsiteX15" fmla="*/ 0 w 1514475"/>
                <a:gd name="connsiteY15"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60475 w 1514475"/>
                <a:gd name="connsiteY3" fmla="*/ 469900 h 882650"/>
                <a:gd name="connsiteX4" fmla="*/ 1358900 w 1514475"/>
                <a:gd name="connsiteY4" fmla="*/ 488950 h 882650"/>
                <a:gd name="connsiteX5" fmla="*/ 1514475 w 1514475"/>
                <a:gd name="connsiteY5" fmla="*/ 504825 h 882650"/>
                <a:gd name="connsiteX6" fmla="*/ 1511300 w 1514475"/>
                <a:gd name="connsiteY6" fmla="*/ 596900 h 882650"/>
                <a:gd name="connsiteX7" fmla="*/ 1339850 w 1514475"/>
                <a:gd name="connsiteY7" fmla="*/ 593725 h 882650"/>
                <a:gd name="connsiteX8" fmla="*/ 1152525 w 1514475"/>
                <a:gd name="connsiteY8" fmla="*/ 673100 h 882650"/>
                <a:gd name="connsiteX9" fmla="*/ 1016000 w 1514475"/>
                <a:gd name="connsiteY9" fmla="*/ 784225 h 882650"/>
                <a:gd name="connsiteX10" fmla="*/ 800100 w 1514475"/>
                <a:gd name="connsiteY10" fmla="*/ 882650 h 882650"/>
                <a:gd name="connsiteX11" fmla="*/ 552450 w 1514475"/>
                <a:gd name="connsiteY11" fmla="*/ 831850 h 882650"/>
                <a:gd name="connsiteX12" fmla="*/ 368300 w 1514475"/>
                <a:gd name="connsiteY12" fmla="*/ 736600 h 882650"/>
                <a:gd name="connsiteX13" fmla="*/ 215900 w 1514475"/>
                <a:gd name="connsiteY13" fmla="*/ 600075 h 882650"/>
                <a:gd name="connsiteX14" fmla="*/ 15875 w 1514475"/>
                <a:gd name="connsiteY14" fmla="*/ 600075 h 882650"/>
                <a:gd name="connsiteX15" fmla="*/ 0 w 1514475"/>
                <a:gd name="connsiteY15"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60475 w 1514475"/>
                <a:gd name="connsiteY3" fmla="*/ 469900 h 882650"/>
                <a:gd name="connsiteX4" fmla="*/ 1358900 w 1514475"/>
                <a:gd name="connsiteY4" fmla="*/ 488950 h 882650"/>
                <a:gd name="connsiteX5" fmla="*/ 1514475 w 1514475"/>
                <a:gd name="connsiteY5" fmla="*/ 504825 h 882650"/>
                <a:gd name="connsiteX6" fmla="*/ 1511300 w 1514475"/>
                <a:gd name="connsiteY6" fmla="*/ 596900 h 882650"/>
                <a:gd name="connsiteX7" fmla="*/ 1339850 w 1514475"/>
                <a:gd name="connsiteY7" fmla="*/ 593725 h 882650"/>
                <a:gd name="connsiteX8" fmla="*/ 1152525 w 1514475"/>
                <a:gd name="connsiteY8" fmla="*/ 673100 h 882650"/>
                <a:gd name="connsiteX9" fmla="*/ 1016000 w 1514475"/>
                <a:gd name="connsiteY9" fmla="*/ 784225 h 882650"/>
                <a:gd name="connsiteX10" fmla="*/ 800100 w 1514475"/>
                <a:gd name="connsiteY10" fmla="*/ 882650 h 882650"/>
                <a:gd name="connsiteX11" fmla="*/ 552450 w 1514475"/>
                <a:gd name="connsiteY11" fmla="*/ 831850 h 882650"/>
                <a:gd name="connsiteX12" fmla="*/ 368300 w 1514475"/>
                <a:gd name="connsiteY12" fmla="*/ 736600 h 882650"/>
                <a:gd name="connsiteX13" fmla="*/ 215900 w 1514475"/>
                <a:gd name="connsiteY13" fmla="*/ 600075 h 882650"/>
                <a:gd name="connsiteX14" fmla="*/ 15875 w 1514475"/>
                <a:gd name="connsiteY14" fmla="*/ 600075 h 882650"/>
                <a:gd name="connsiteX15" fmla="*/ 0 w 1514475"/>
                <a:gd name="connsiteY15"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60475 w 1514475"/>
                <a:gd name="connsiteY3" fmla="*/ 469900 h 882650"/>
                <a:gd name="connsiteX4" fmla="*/ 1358900 w 1514475"/>
                <a:gd name="connsiteY4" fmla="*/ 488950 h 882650"/>
                <a:gd name="connsiteX5" fmla="*/ 1514475 w 1514475"/>
                <a:gd name="connsiteY5" fmla="*/ 504825 h 882650"/>
                <a:gd name="connsiteX6" fmla="*/ 1511300 w 1514475"/>
                <a:gd name="connsiteY6" fmla="*/ 596900 h 882650"/>
                <a:gd name="connsiteX7" fmla="*/ 1339850 w 1514475"/>
                <a:gd name="connsiteY7" fmla="*/ 593725 h 882650"/>
                <a:gd name="connsiteX8" fmla="*/ 1152525 w 1514475"/>
                <a:gd name="connsiteY8" fmla="*/ 673100 h 882650"/>
                <a:gd name="connsiteX9" fmla="*/ 1016000 w 1514475"/>
                <a:gd name="connsiteY9" fmla="*/ 784225 h 882650"/>
                <a:gd name="connsiteX10" fmla="*/ 800100 w 1514475"/>
                <a:gd name="connsiteY10" fmla="*/ 882650 h 882650"/>
                <a:gd name="connsiteX11" fmla="*/ 552450 w 1514475"/>
                <a:gd name="connsiteY11" fmla="*/ 831850 h 882650"/>
                <a:gd name="connsiteX12" fmla="*/ 368300 w 1514475"/>
                <a:gd name="connsiteY12" fmla="*/ 736600 h 882650"/>
                <a:gd name="connsiteX13" fmla="*/ 215900 w 1514475"/>
                <a:gd name="connsiteY13" fmla="*/ 600075 h 882650"/>
                <a:gd name="connsiteX14" fmla="*/ 15875 w 1514475"/>
                <a:gd name="connsiteY14" fmla="*/ 600075 h 882650"/>
                <a:gd name="connsiteX15" fmla="*/ 0 w 1514475"/>
                <a:gd name="connsiteY15"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60475 w 1514475"/>
                <a:gd name="connsiteY3" fmla="*/ 469900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1152525 w 1514475"/>
                <a:gd name="connsiteY7" fmla="*/ 673100 h 882650"/>
                <a:gd name="connsiteX8" fmla="*/ 1016000 w 1514475"/>
                <a:gd name="connsiteY8" fmla="*/ 784225 h 882650"/>
                <a:gd name="connsiteX9" fmla="*/ 800100 w 1514475"/>
                <a:gd name="connsiteY9" fmla="*/ 882650 h 882650"/>
                <a:gd name="connsiteX10" fmla="*/ 552450 w 1514475"/>
                <a:gd name="connsiteY10" fmla="*/ 831850 h 882650"/>
                <a:gd name="connsiteX11" fmla="*/ 368300 w 1514475"/>
                <a:gd name="connsiteY11" fmla="*/ 736600 h 882650"/>
                <a:gd name="connsiteX12" fmla="*/ 215900 w 1514475"/>
                <a:gd name="connsiteY12" fmla="*/ 600075 h 882650"/>
                <a:gd name="connsiteX13" fmla="*/ 15875 w 1514475"/>
                <a:gd name="connsiteY13" fmla="*/ 600075 h 882650"/>
                <a:gd name="connsiteX14" fmla="*/ 0 w 1514475"/>
                <a:gd name="connsiteY14"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57300 w 1514475"/>
                <a:gd name="connsiteY3" fmla="*/ 460375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1152525 w 1514475"/>
                <a:gd name="connsiteY7" fmla="*/ 673100 h 882650"/>
                <a:gd name="connsiteX8" fmla="*/ 1016000 w 1514475"/>
                <a:gd name="connsiteY8" fmla="*/ 784225 h 882650"/>
                <a:gd name="connsiteX9" fmla="*/ 800100 w 1514475"/>
                <a:gd name="connsiteY9" fmla="*/ 882650 h 882650"/>
                <a:gd name="connsiteX10" fmla="*/ 552450 w 1514475"/>
                <a:gd name="connsiteY10" fmla="*/ 831850 h 882650"/>
                <a:gd name="connsiteX11" fmla="*/ 368300 w 1514475"/>
                <a:gd name="connsiteY11" fmla="*/ 736600 h 882650"/>
                <a:gd name="connsiteX12" fmla="*/ 215900 w 1514475"/>
                <a:gd name="connsiteY12" fmla="*/ 600075 h 882650"/>
                <a:gd name="connsiteX13" fmla="*/ 15875 w 1514475"/>
                <a:gd name="connsiteY13" fmla="*/ 600075 h 882650"/>
                <a:gd name="connsiteX14" fmla="*/ 0 w 1514475"/>
                <a:gd name="connsiteY14"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57300 w 1514475"/>
                <a:gd name="connsiteY3" fmla="*/ 460375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1152525 w 1514475"/>
                <a:gd name="connsiteY7" fmla="*/ 673100 h 882650"/>
                <a:gd name="connsiteX8" fmla="*/ 1016000 w 1514475"/>
                <a:gd name="connsiteY8" fmla="*/ 784225 h 882650"/>
                <a:gd name="connsiteX9" fmla="*/ 800100 w 1514475"/>
                <a:gd name="connsiteY9" fmla="*/ 882650 h 882650"/>
                <a:gd name="connsiteX10" fmla="*/ 552450 w 1514475"/>
                <a:gd name="connsiteY10" fmla="*/ 831850 h 882650"/>
                <a:gd name="connsiteX11" fmla="*/ 368300 w 1514475"/>
                <a:gd name="connsiteY11" fmla="*/ 736600 h 882650"/>
                <a:gd name="connsiteX12" fmla="*/ 215900 w 1514475"/>
                <a:gd name="connsiteY12" fmla="*/ 600075 h 882650"/>
                <a:gd name="connsiteX13" fmla="*/ 15875 w 1514475"/>
                <a:gd name="connsiteY13" fmla="*/ 600075 h 882650"/>
                <a:gd name="connsiteX14" fmla="*/ 0 w 1514475"/>
                <a:gd name="connsiteY14"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57300 w 1514475"/>
                <a:gd name="connsiteY3" fmla="*/ 460375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1152525 w 1514475"/>
                <a:gd name="connsiteY7" fmla="*/ 673100 h 882650"/>
                <a:gd name="connsiteX8" fmla="*/ 1016000 w 1514475"/>
                <a:gd name="connsiteY8" fmla="*/ 784225 h 882650"/>
                <a:gd name="connsiteX9" fmla="*/ 800100 w 1514475"/>
                <a:gd name="connsiteY9" fmla="*/ 882650 h 882650"/>
                <a:gd name="connsiteX10" fmla="*/ 552450 w 1514475"/>
                <a:gd name="connsiteY10" fmla="*/ 831850 h 882650"/>
                <a:gd name="connsiteX11" fmla="*/ 368300 w 1514475"/>
                <a:gd name="connsiteY11" fmla="*/ 736600 h 882650"/>
                <a:gd name="connsiteX12" fmla="*/ 215900 w 1514475"/>
                <a:gd name="connsiteY12" fmla="*/ 600075 h 882650"/>
                <a:gd name="connsiteX13" fmla="*/ 15875 w 1514475"/>
                <a:gd name="connsiteY13" fmla="*/ 600075 h 882650"/>
                <a:gd name="connsiteX14" fmla="*/ 0 w 1514475"/>
                <a:gd name="connsiteY14"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57300 w 1514475"/>
                <a:gd name="connsiteY3" fmla="*/ 460375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1152525 w 1514475"/>
                <a:gd name="connsiteY7" fmla="*/ 673100 h 882650"/>
                <a:gd name="connsiteX8" fmla="*/ 1016000 w 1514475"/>
                <a:gd name="connsiteY8" fmla="*/ 784225 h 882650"/>
                <a:gd name="connsiteX9" fmla="*/ 800100 w 1514475"/>
                <a:gd name="connsiteY9" fmla="*/ 882650 h 882650"/>
                <a:gd name="connsiteX10" fmla="*/ 552450 w 1514475"/>
                <a:gd name="connsiteY10" fmla="*/ 831850 h 882650"/>
                <a:gd name="connsiteX11" fmla="*/ 215900 w 1514475"/>
                <a:gd name="connsiteY11" fmla="*/ 600075 h 882650"/>
                <a:gd name="connsiteX12" fmla="*/ 15875 w 1514475"/>
                <a:gd name="connsiteY12" fmla="*/ 600075 h 882650"/>
                <a:gd name="connsiteX13" fmla="*/ 0 w 1514475"/>
                <a:gd name="connsiteY13"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57300 w 1514475"/>
                <a:gd name="connsiteY3" fmla="*/ 460375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1152525 w 1514475"/>
                <a:gd name="connsiteY7" fmla="*/ 673100 h 882650"/>
                <a:gd name="connsiteX8" fmla="*/ 1016000 w 1514475"/>
                <a:gd name="connsiteY8" fmla="*/ 784225 h 882650"/>
                <a:gd name="connsiteX9" fmla="*/ 800100 w 1514475"/>
                <a:gd name="connsiteY9" fmla="*/ 882650 h 882650"/>
                <a:gd name="connsiteX10" fmla="*/ 215900 w 1514475"/>
                <a:gd name="connsiteY10" fmla="*/ 600075 h 882650"/>
                <a:gd name="connsiteX11" fmla="*/ 15875 w 1514475"/>
                <a:gd name="connsiteY11" fmla="*/ 600075 h 882650"/>
                <a:gd name="connsiteX12" fmla="*/ 0 w 1514475"/>
                <a:gd name="connsiteY12"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57300 w 1514475"/>
                <a:gd name="connsiteY3" fmla="*/ 460375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1152525 w 1514475"/>
                <a:gd name="connsiteY7" fmla="*/ 673100 h 882650"/>
                <a:gd name="connsiteX8" fmla="*/ 800100 w 1514475"/>
                <a:gd name="connsiteY8" fmla="*/ 882650 h 882650"/>
                <a:gd name="connsiteX9" fmla="*/ 215900 w 1514475"/>
                <a:gd name="connsiteY9" fmla="*/ 600075 h 882650"/>
                <a:gd name="connsiteX10" fmla="*/ 15875 w 1514475"/>
                <a:gd name="connsiteY10" fmla="*/ 600075 h 882650"/>
                <a:gd name="connsiteX11" fmla="*/ 0 w 1514475"/>
                <a:gd name="connsiteY11" fmla="*/ 501650 h 882650"/>
                <a:gd name="connsiteX0" fmla="*/ 0 w 1514475"/>
                <a:gd name="connsiteY0" fmla="*/ 501650 h 882650"/>
                <a:gd name="connsiteX1" fmla="*/ 149225 w 1514475"/>
                <a:gd name="connsiteY1" fmla="*/ 498475 h 882650"/>
                <a:gd name="connsiteX2" fmla="*/ 749300 w 1514475"/>
                <a:gd name="connsiteY2" fmla="*/ 0 h 882650"/>
                <a:gd name="connsiteX3" fmla="*/ 1257300 w 1514475"/>
                <a:gd name="connsiteY3" fmla="*/ 460375 h 882650"/>
                <a:gd name="connsiteX4" fmla="*/ 1514475 w 1514475"/>
                <a:gd name="connsiteY4" fmla="*/ 504825 h 882650"/>
                <a:gd name="connsiteX5" fmla="*/ 1511300 w 1514475"/>
                <a:gd name="connsiteY5" fmla="*/ 596900 h 882650"/>
                <a:gd name="connsiteX6" fmla="*/ 1339850 w 1514475"/>
                <a:gd name="connsiteY6" fmla="*/ 593725 h 882650"/>
                <a:gd name="connsiteX7" fmla="*/ 800100 w 1514475"/>
                <a:gd name="connsiteY7" fmla="*/ 882650 h 882650"/>
                <a:gd name="connsiteX8" fmla="*/ 215900 w 1514475"/>
                <a:gd name="connsiteY8" fmla="*/ 600075 h 882650"/>
                <a:gd name="connsiteX9" fmla="*/ 15875 w 1514475"/>
                <a:gd name="connsiteY9" fmla="*/ 600075 h 882650"/>
                <a:gd name="connsiteX10" fmla="*/ 0 w 1514475"/>
                <a:gd name="connsiteY10" fmla="*/ 501650 h 882650"/>
                <a:gd name="connsiteX0" fmla="*/ 0 w 1514475"/>
                <a:gd name="connsiteY0" fmla="*/ 501650 h 866775"/>
                <a:gd name="connsiteX1" fmla="*/ 149225 w 1514475"/>
                <a:gd name="connsiteY1" fmla="*/ 498475 h 866775"/>
                <a:gd name="connsiteX2" fmla="*/ 749300 w 1514475"/>
                <a:gd name="connsiteY2" fmla="*/ 0 h 866775"/>
                <a:gd name="connsiteX3" fmla="*/ 1257300 w 1514475"/>
                <a:gd name="connsiteY3" fmla="*/ 460375 h 866775"/>
                <a:gd name="connsiteX4" fmla="*/ 1514475 w 1514475"/>
                <a:gd name="connsiteY4" fmla="*/ 504825 h 866775"/>
                <a:gd name="connsiteX5" fmla="*/ 1511300 w 1514475"/>
                <a:gd name="connsiteY5" fmla="*/ 596900 h 866775"/>
                <a:gd name="connsiteX6" fmla="*/ 1339850 w 1514475"/>
                <a:gd name="connsiteY6" fmla="*/ 593725 h 866775"/>
                <a:gd name="connsiteX7" fmla="*/ 720725 w 1514475"/>
                <a:gd name="connsiteY7" fmla="*/ 866775 h 866775"/>
                <a:gd name="connsiteX8" fmla="*/ 215900 w 1514475"/>
                <a:gd name="connsiteY8" fmla="*/ 600075 h 866775"/>
                <a:gd name="connsiteX9" fmla="*/ 15875 w 1514475"/>
                <a:gd name="connsiteY9" fmla="*/ 600075 h 866775"/>
                <a:gd name="connsiteX10" fmla="*/ 0 w 1514475"/>
                <a:gd name="connsiteY10" fmla="*/ 501650 h 866775"/>
                <a:gd name="connsiteX0" fmla="*/ 0 w 1514475"/>
                <a:gd name="connsiteY0" fmla="*/ 501650 h 866775"/>
                <a:gd name="connsiteX1" fmla="*/ 149225 w 1514475"/>
                <a:gd name="connsiteY1" fmla="*/ 498475 h 866775"/>
                <a:gd name="connsiteX2" fmla="*/ 749300 w 1514475"/>
                <a:gd name="connsiteY2" fmla="*/ 0 h 866775"/>
                <a:gd name="connsiteX3" fmla="*/ 1257300 w 1514475"/>
                <a:gd name="connsiteY3" fmla="*/ 460375 h 866775"/>
                <a:gd name="connsiteX4" fmla="*/ 1514475 w 1514475"/>
                <a:gd name="connsiteY4" fmla="*/ 504825 h 866775"/>
                <a:gd name="connsiteX5" fmla="*/ 1511300 w 1514475"/>
                <a:gd name="connsiteY5" fmla="*/ 596900 h 866775"/>
                <a:gd name="connsiteX6" fmla="*/ 1339850 w 1514475"/>
                <a:gd name="connsiteY6" fmla="*/ 593725 h 866775"/>
                <a:gd name="connsiteX7" fmla="*/ 720725 w 1514475"/>
                <a:gd name="connsiteY7" fmla="*/ 866775 h 866775"/>
                <a:gd name="connsiteX8" fmla="*/ 215900 w 1514475"/>
                <a:gd name="connsiteY8" fmla="*/ 600075 h 866775"/>
                <a:gd name="connsiteX9" fmla="*/ 15875 w 1514475"/>
                <a:gd name="connsiteY9" fmla="*/ 600075 h 866775"/>
                <a:gd name="connsiteX10" fmla="*/ 0 w 1514475"/>
                <a:gd name="connsiteY10" fmla="*/ 501650 h 866775"/>
                <a:gd name="connsiteX0" fmla="*/ 0 w 1514475"/>
                <a:gd name="connsiteY0" fmla="*/ 501650 h 866775"/>
                <a:gd name="connsiteX1" fmla="*/ 149225 w 1514475"/>
                <a:gd name="connsiteY1" fmla="*/ 498475 h 866775"/>
                <a:gd name="connsiteX2" fmla="*/ 749300 w 1514475"/>
                <a:gd name="connsiteY2" fmla="*/ 0 h 866775"/>
                <a:gd name="connsiteX3" fmla="*/ 1257300 w 1514475"/>
                <a:gd name="connsiteY3" fmla="*/ 460375 h 866775"/>
                <a:gd name="connsiteX4" fmla="*/ 1514475 w 1514475"/>
                <a:gd name="connsiteY4" fmla="*/ 504825 h 866775"/>
                <a:gd name="connsiteX5" fmla="*/ 1511300 w 1514475"/>
                <a:gd name="connsiteY5" fmla="*/ 596900 h 866775"/>
                <a:gd name="connsiteX6" fmla="*/ 1339850 w 1514475"/>
                <a:gd name="connsiteY6" fmla="*/ 593725 h 866775"/>
                <a:gd name="connsiteX7" fmla="*/ 720725 w 1514475"/>
                <a:gd name="connsiteY7" fmla="*/ 866775 h 866775"/>
                <a:gd name="connsiteX8" fmla="*/ 215900 w 1514475"/>
                <a:gd name="connsiteY8" fmla="*/ 600075 h 866775"/>
                <a:gd name="connsiteX9" fmla="*/ 15875 w 1514475"/>
                <a:gd name="connsiteY9" fmla="*/ 600075 h 866775"/>
                <a:gd name="connsiteX10" fmla="*/ 0 w 1514475"/>
                <a:gd name="connsiteY10" fmla="*/ 501650 h 866775"/>
                <a:gd name="connsiteX0" fmla="*/ 0 w 1514475"/>
                <a:gd name="connsiteY0" fmla="*/ 501650 h 866775"/>
                <a:gd name="connsiteX1" fmla="*/ 149225 w 1514475"/>
                <a:gd name="connsiteY1" fmla="*/ 498475 h 866775"/>
                <a:gd name="connsiteX2" fmla="*/ 749300 w 1514475"/>
                <a:gd name="connsiteY2" fmla="*/ 0 h 866775"/>
                <a:gd name="connsiteX3" fmla="*/ 1257300 w 1514475"/>
                <a:gd name="connsiteY3" fmla="*/ 460375 h 866775"/>
                <a:gd name="connsiteX4" fmla="*/ 1514475 w 1514475"/>
                <a:gd name="connsiteY4" fmla="*/ 504825 h 866775"/>
                <a:gd name="connsiteX5" fmla="*/ 1511300 w 1514475"/>
                <a:gd name="connsiteY5" fmla="*/ 596900 h 866775"/>
                <a:gd name="connsiteX6" fmla="*/ 1339850 w 1514475"/>
                <a:gd name="connsiteY6" fmla="*/ 593725 h 866775"/>
                <a:gd name="connsiteX7" fmla="*/ 720725 w 1514475"/>
                <a:gd name="connsiteY7" fmla="*/ 866775 h 866775"/>
                <a:gd name="connsiteX8" fmla="*/ 215900 w 1514475"/>
                <a:gd name="connsiteY8" fmla="*/ 600075 h 866775"/>
                <a:gd name="connsiteX9" fmla="*/ 15875 w 1514475"/>
                <a:gd name="connsiteY9" fmla="*/ 600075 h 866775"/>
                <a:gd name="connsiteX10" fmla="*/ 0 w 1514475"/>
                <a:gd name="connsiteY10" fmla="*/ 501650 h 866775"/>
                <a:gd name="connsiteX0" fmla="*/ 0 w 1514475"/>
                <a:gd name="connsiteY0" fmla="*/ 501650 h 866775"/>
                <a:gd name="connsiteX1" fmla="*/ 149225 w 1514475"/>
                <a:gd name="connsiteY1" fmla="*/ 498475 h 866775"/>
                <a:gd name="connsiteX2" fmla="*/ 749300 w 1514475"/>
                <a:gd name="connsiteY2" fmla="*/ 0 h 866775"/>
                <a:gd name="connsiteX3" fmla="*/ 1257300 w 1514475"/>
                <a:gd name="connsiteY3" fmla="*/ 460375 h 866775"/>
                <a:gd name="connsiteX4" fmla="*/ 1514475 w 1514475"/>
                <a:gd name="connsiteY4" fmla="*/ 504825 h 866775"/>
                <a:gd name="connsiteX5" fmla="*/ 1511300 w 1514475"/>
                <a:gd name="connsiteY5" fmla="*/ 596900 h 866775"/>
                <a:gd name="connsiteX6" fmla="*/ 1339850 w 1514475"/>
                <a:gd name="connsiteY6" fmla="*/ 593725 h 866775"/>
                <a:gd name="connsiteX7" fmla="*/ 720725 w 1514475"/>
                <a:gd name="connsiteY7" fmla="*/ 866775 h 866775"/>
                <a:gd name="connsiteX8" fmla="*/ 215900 w 1514475"/>
                <a:gd name="connsiteY8" fmla="*/ 600075 h 866775"/>
                <a:gd name="connsiteX9" fmla="*/ 15875 w 1514475"/>
                <a:gd name="connsiteY9" fmla="*/ 600075 h 866775"/>
                <a:gd name="connsiteX10" fmla="*/ 0 w 1514475"/>
                <a:gd name="connsiteY10" fmla="*/ 501650 h 866775"/>
                <a:gd name="connsiteX0" fmla="*/ 0 w 1514475"/>
                <a:gd name="connsiteY0" fmla="*/ 501650 h 866775"/>
                <a:gd name="connsiteX1" fmla="*/ 149225 w 1514475"/>
                <a:gd name="connsiteY1" fmla="*/ 498475 h 866775"/>
                <a:gd name="connsiteX2" fmla="*/ 749300 w 1514475"/>
                <a:gd name="connsiteY2" fmla="*/ 0 h 866775"/>
                <a:gd name="connsiteX3" fmla="*/ 1257300 w 1514475"/>
                <a:gd name="connsiteY3" fmla="*/ 460375 h 866775"/>
                <a:gd name="connsiteX4" fmla="*/ 1514475 w 1514475"/>
                <a:gd name="connsiteY4" fmla="*/ 504825 h 866775"/>
                <a:gd name="connsiteX5" fmla="*/ 1511300 w 1514475"/>
                <a:gd name="connsiteY5" fmla="*/ 596900 h 866775"/>
                <a:gd name="connsiteX6" fmla="*/ 1339850 w 1514475"/>
                <a:gd name="connsiteY6" fmla="*/ 593725 h 866775"/>
                <a:gd name="connsiteX7" fmla="*/ 720725 w 1514475"/>
                <a:gd name="connsiteY7" fmla="*/ 866775 h 866775"/>
                <a:gd name="connsiteX8" fmla="*/ 215900 w 1514475"/>
                <a:gd name="connsiteY8" fmla="*/ 600075 h 866775"/>
                <a:gd name="connsiteX9" fmla="*/ 6350 w 1514475"/>
                <a:gd name="connsiteY9" fmla="*/ 609600 h 866775"/>
                <a:gd name="connsiteX10" fmla="*/ 0 w 1514475"/>
                <a:gd name="connsiteY10" fmla="*/ 501650 h 866775"/>
                <a:gd name="connsiteX0" fmla="*/ 0 w 1514475"/>
                <a:gd name="connsiteY0" fmla="*/ 501827 h 866952"/>
                <a:gd name="connsiteX1" fmla="*/ 149225 w 1514475"/>
                <a:gd name="connsiteY1" fmla="*/ 498652 h 866952"/>
                <a:gd name="connsiteX2" fmla="*/ 749300 w 1514475"/>
                <a:gd name="connsiteY2" fmla="*/ 177 h 866952"/>
                <a:gd name="connsiteX3" fmla="*/ 1257300 w 1514475"/>
                <a:gd name="connsiteY3" fmla="*/ 460552 h 866952"/>
                <a:gd name="connsiteX4" fmla="*/ 1514475 w 1514475"/>
                <a:gd name="connsiteY4" fmla="*/ 505002 h 866952"/>
                <a:gd name="connsiteX5" fmla="*/ 1511300 w 1514475"/>
                <a:gd name="connsiteY5" fmla="*/ 597077 h 866952"/>
                <a:gd name="connsiteX6" fmla="*/ 1339850 w 1514475"/>
                <a:gd name="connsiteY6" fmla="*/ 593902 h 866952"/>
                <a:gd name="connsiteX7" fmla="*/ 720725 w 1514475"/>
                <a:gd name="connsiteY7" fmla="*/ 866952 h 866952"/>
                <a:gd name="connsiteX8" fmla="*/ 215900 w 1514475"/>
                <a:gd name="connsiteY8" fmla="*/ 600252 h 866952"/>
                <a:gd name="connsiteX9" fmla="*/ 6350 w 1514475"/>
                <a:gd name="connsiteY9" fmla="*/ 609777 h 866952"/>
                <a:gd name="connsiteX10" fmla="*/ 0 w 1514475"/>
                <a:gd name="connsiteY10" fmla="*/ 501827 h 8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475" h="866952">
                  <a:moveTo>
                    <a:pt x="0" y="501827"/>
                  </a:moveTo>
                  <a:lnTo>
                    <a:pt x="149225" y="498652"/>
                  </a:lnTo>
                  <a:cubicBezTo>
                    <a:pt x="365125" y="395994"/>
                    <a:pt x="428625" y="32985"/>
                    <a:pt x="749300" y="177"/>
                  </a:cubicBezTo>
                  <a:cubicBezTo>
                    <a:pt x="1138767" y="-8290"/>
                    <a:pt x="1125008" y="288044"/>
                    <a:pt x="1257300" y="460552"/>
                  </a:cubicBezTo>
                  <a:cubicBezTo>
                    <a:pt x="1336675" y="497594"/>
                    <a:pt x="1428750" y="490185"/>
                    <a:pt x="1514475" y="505002"/>
                  </a:cubicBezTo>
                  <a:lnTo>
                    <a:pt x="1511300" y="597077"/>
                  </a:lnTo>
                  <a:lnTo>
                    <a:pt x="1339850" y="593902"/>
                  </a:lnTo>
                  <a:cubicBezTo>
                    <a:pt x="1069975" y="621419"/>
                    <a:pt x="1000125" y="826735"/>
                    <a:pt x="720725" y="866952"/>
                  </a:cubicBezTo>
                  <a:cubicBezTo>
                    <a:pt x="485775" y="841552"/>
                    <a:pt x="403225" y="644702"/>
                    <a:pt x="215900" y="600252"/>
                  </a:cubicBezTo>
                  <a:lnTo>
                    <a:pt x="6350" y="609777"/>
                  </a:lnTo>
                  <a:lnTo>
                    <a:pt x="0" y="501827"/>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69" name="Group 168">
              <a:extLst>
                <a:ext uri="{FF2B5EF4-FFF2-40B4-BE49-F238E27FC236}">
                  <a16:creationId xmlns:a16="http://schemas.microsoft.com/office/drawing/2014/main" id="{239F4FA5-FB7B-4563-95C5-84AAAD842071}"/>
                </a:ext>
              </a:extLst>
            </p:cNvPr>
            <p:cNvGrpSpPr/>
            <p:nvPr/>
          </p:nvGrpSpPr>
          <p:grpSpPr>
            <a:xfrm>
              <a:off x="9791700" y="2525758"/>
              <a:ext cx="974772" cy="799530"/>
              <a:chOff x="9782175" y="804908"/>
              <a:chExt cx="974772" cy="799530"/>
            </a:xfrm>
          </p:grpSpPr>
          <p:sp>
            <p:nvSpPr>
              <p:cNvPr id="170" name="Oval 169">
                <a:extLst>
                  <a:ext uri="{FF2B5EF4-FFF2-40B4-BE49-F238E27FC236}">
                    <a16:creationId xmlns:a16="http://schemas.microsoft.com/office/drawing/2014/main" id="{006FCF0D-F7FC-42AC-B932-BD9432B862D9}"/>
                  </a:ext>
                </a:extLst>
              </p:cNvPr>
              <p:cNvSpPr/>
              <p:nvPr/>
            </p:nvSpPr>
            <p:spPr>
              <a:xfrm>
                <a:off x="10128250" y="1138553"/>
                <a:ext cx="98425" cy="9945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82186F95-2004-44FF-AC6A-7D1789069187}"/>
                  </a:ext>
                </a:extLst>
              </p:cNvPr>
              <p:cNvSpPr/>
              <p:nvPr/>
            </p:nvSpPr>
            <p:spPr>
              <a:xfrm>
                <a:off x="10042525" y="941433"/>
                <a:ext cx="120650" cy="12191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75B65309-5C9D-48AC-941D-8E90E1F33C02}"/>
                  </a:ext>
                </a:extLst>
              </p:cNvPr>
              <p:cNvSpPr/>
              <p:nvPr/>
            </p:nvSpPr>
            <p:spPr>
              <a:xfrm>
                <a:off x="10204450" y="804908"/>
                <a:ext cx="79375" cy="802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52850BFC-2E08-4325-B73A-B61576D68DD2}"/>
                  </a:ext>
                </a:extLst>
              </p:cNvPr>
              <p:cNvSpPr/>
              <p:nvPr/>
            </p:nvSpPr>
            <p:spPr>
              <a:xfrm>
                <a:off x="10340975" y="843008"/>
                <a:ext cx="98425" cy="9945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983C7ECF-4074-4679-983C-105DB8168B52}"/>
                  </a:ext>
                </a:extLst>
              </p:cNvPr>
              <p:cNvSpPr/>
              <p:nvPr/>
            </p:nvSpPr>
            <p:spPr>
              <a:xfrm>
                <a:off x="10471150" y="906508"/>
                <a:ext cx="79375" cy="802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C05FC36B-5555-41DF-83F6-AFEF6CF45CB5}"/>
                  </a:ext>
                </a:extLst>
              </p:cNvPr>
              <p:cNvSpPr/>
              <p:nvPr/>
            </p:nvSpPr>
            <p:spPr>
              <a:xfrm>
                <a:off x="10534650" y="989058"/>
                <a:ext cx="104775" cy="10587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37C813D4-FDC9-40C1-A252-AC0F05BF0BB4}"/>
                  </a:ext>
                </a:extLst>
              </p:cNvPr>
              <p:cNvSpPr/>
              <p:nvPr/>
            </p:nvSpPr>
            <p:spPr>
              <a:xfrm>
                <a:off x="10579100" y="1100183"/>
                <a:ext cx="114300" cy="1154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C036DD2F-F55D-47B5-878D-3E61C9B989CA}"/>
                  </a:ext>
                </a:extLst>
              </p:cNvPr>
              <p:cNvSpPr/>
              <p:nvPr/>
            </p:nvSpPr>
            <p:spPr>
              <a:xfrm>
                <a:off x="10614025" y="1220832"/>
                <a:ext cx="142922" cy="14441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76DF1B55-74CF-4051-B6E3-26C10297A772}"/>
                  </a:ext>
                </a:extLst>
              </p:cNvPr>
              <p:cNvSpPr/>
              <p:nvPr/>
            </p:nvSpPr>
            <p:spPr>
              <a:xfrm>
                <a:off x="10560050" y="1371600"/>
                <a:ext cx="79375" cy="802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9BA3201D-21CB-4B42-9913-1B5020C54E9E}"/>
                  </a:ext>
                </a:extLst>
              </p:cNvPr>
              <p:cNvSpPr/>
              <p:nvPr/>
            </p:nvSpPr>
            <p:spPr>
              <a:xfrm>
                <a:off x="10385425" y="1479550"/>
                <a:ext cx="79375" cy="802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939DFB30-6D37-402B-A3C6-B32C1C20BD3F}"/>
                  </a:ext>
                </a:extLst>
              </p:cNvPr>
              <p:cNvSpPr/>
              <p:nvPr/>
            </p:nvSpPr>
            <p:spPr>
              <a:xfrm>
                <a:off x="10392762" y="1358900"/>
                <a:ext cx="94264" cy="952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3C28F415-2911-4294-A476-C3AEC18E3986}"/>
                  </a:ext>
                </a:extLst>
              </p:cNvPr>
              <p:cNvSpPr/>
              <p:nvPr/>
            </p:nvSpPr>
            <p:spPr>
              <a:xfrm>
                <a:off x="10013950" y="1406525"/>
                <a:ext cx="114300" cy="1154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487DBFD9-DDAC-47DD-89BA-24CCEDBF0C7B}"/>
                  </a:ext>
                </a:extLst>
              </p:cNvPr>
              <p:cNvSpPr/>
              <p:nvPr/>
            </p:nvSpPr>
            <p:spPr>
              <a:xfrm>
                <a:off x="10172700" y="1501775"/>
                <a:ext cx="101600" cy="10266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C83FBCC9-3AE1-4581-9E13-BB9995A700FE}"/>
                  </a:ext>
                </a:extLst>
              </p:cNvPr>
              <p:cNvSpPr/>
              <p:nvPr/>
            </p:nvSpPr>
            <p:spPr>
              <a:xfrm>
                <a:off x="10001250" y="1250950"/>
                <a:ext cx="101600" cy="10266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BEE1E900-68CB-461C-AACC-1A4D3C68271F}"/>
                  </a:ext>
                </a:extLst>
              </p:cNvPr>
              <p:cNvSpPr/>
              <p:nvPr/>
            </p:nvSpPr>
            <p:spPr>
              <a:xfrm>
                <a:off x="9782175" y="1276350"/>
                <a:ext cx="76200" cy="7699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F5F294E5-CC17-46F6-A81C-B7D9E89937F0}"/>
                  </a:ext>
                </a:extLst>
              </p:cNvPr>
              <p:cNvSpPr/>
              <p:nvPr/>
            </p:nvSpPr>
            <p:spPr>
              <a:xfrm>
                <a:off x="9899650" y="1371600"/>
                <a:ext cx="76200" cy="7699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4AFF9BDA-9C14-42ED-8B73-EB446308E435}"/>
                  </a:ext>
                </a:extLst>
              </p:cNvPr>
              <p:cNvSpPr/>
              <p:nvPr/>
            </p:nvSpPr>
            <p:spPr>
              <a:xfrm>
                <a:off x="10334625" y="987425"/>
                <a:ext cx="107950" cy="1090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0" name="Freeform 236">
                <a:extLst>
                  <a:ext uri="{FF2B5EF4-FFF2-40B4-BE49-F238E27FC236}">
                    <a16:creationId xmlns:a16="http://schemas.microsoft.com/office/drawing/2014/main" id="{60A824A3-A595-4437-A3AC-D128C29D4464}"/>
                  </a:ext>
                </a:extLst>
              </p:cNvPr>
              <p:cNvSpPr/>
              <p:nvPr/>
            </p:nvSpPr>
            <p:spPr>
              <a:xfrm>
                <a:off x="10156824" y="895350"/>
                <a:ext cx="158751" cy="191995"/>
              </a:xfrm>
              <a:custGeom>
                <a:avLst/>
                <a:gdLst>
                  <a:gd name="connsiteX0" fmla="*/ 51364 w 158751"/>
                  <a:gd name="connsiteY0" fmla="*/ 51720 h 191995"/>
                  <a:gd name="connsiteX1" fmla="*/ 50801 w 158751"/>
                  <a:gd name="connsiteY1" fmla="*/ 54540 h 191995"/>
                  <a:gd name="connsiteX2" fmla="*/ 104776 w 158751"/>
                  <a:gd name="connsiteY2" fmla="*/ 109080 h 191995"/>
                  <a:gd name="connsiteX3" fmla="*/ 125786 w 158751"/>
                  <a:gd name="connsiteY3" fmla="*/ 104794 h 191995"/>
                  <a:gd name="connsiteX4" fmla="*/ 138188 w 158751"/>
                  <a:gd name="connsiteY4" fmla="*/ 96345 h 191995"/>
                  <a:gd name="connsiteX5" fmla="*/ 142876 w 158751"/>
                  <a:gd name="connsiteY5" fmla="*/ 119810 h 191995"/>
                  <a:gd name="connsiteX6" fmla="*/ 71438 w 158751"/>
                  <a:gd name="connsiteY6" fmla="*/ 191995 h 191995"/>
                  <a:gd name="connsiteX7" fmla="*/ 0 w 158751"/>
                  <a:gd name="connsiteY7" fmla="*/ 119810 h 191995"/>
                  <a:gd name="connsiteX8" fmla="*/ 43631 w 158751"/>
                  <a:gd name="connsiteY8" fmla="*/ 53298 h 191995"/>
                  <a:gd name="connsiteX9" fmla="*/ 104776 w 158751"/>
                  <a:gd name="connsiteY9" fmla="*/ 0 h 191995"/>
                  <a:gd name="connsiteX10" fmla="*/ 158751 w 158751"/>
                  <a:gd name="connsiteY10" fmla="*/ 54540 h 191995"/>
                  <a:gd name="connsiteX11" fmla="*/ 142942 w 158751"/>
                  <a:gd name="connsiteY11" fmla="*/ 93106 h 191995"/>
                  <a:gd name="connsiteX12" fmla="*/ 138188 w 158751"/>
                  <a:gd name="connsiteY12" fmla="*/ 96345 h 191995"/>
                  <a:gd name="connsiteX13" fmla="*/ 137262 w 158751"/>
                  <a:gd name="connsiteY13" fmla="*/ 91712 h 191995"/>
                  <a:gd name="connsiteX14" fmla="*/ 71438 w 158751"/>
                  <a:gd name="connsiteY14" fmla="*/ 47625 h 191995"/>
                  <a:gd name="connsiteX15" fmla="*/ 51364 w 158751"/>
                  <a:gd name="connsiteY15" fmla="*/ 51720 h 191995"/>
                  <a:gd name="connsiteX16" fmla="*/ 55043 w 158751"/>
                  <a:gd name="connsiteY16" fmla="*/ 33310 h 191995"/>
                  <a:gd name="connsiteX17" fmla="*/ 104776 w 158751"/>
                  <a:gd name="connsiteY17" fmla="*/ 0 h 1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751" h="191995">
                    <a:moveTo>
                      <a:pt x="51364" y="51720"/>
                    </a:moveTo>
                    <a:lnTo>
                      <a:pt x="50801" y="54540"/>
                    </a:lnTo>
                    <a:cubicBezTo>
                      <a:pt x="50801" y="84662"/>
                      <a:pt x="74966" y="109080"/>
                      <a:pt x="104776" y="109080"/>
                    </a:cubicBezTo>
                    <a:cubicBezTo>
                      <a:pt x="112229" y="109080"/>
                      <a:pt x="119328" y="107554"/>
                      <a:pt x="125786" y="104794"/>
                    </a:cubicBezTo>
                    <a:lnTo>
                      <a:pt x="138188" y="96345"/>
                    </a:lnTo>
                    <a:lnTo>
                      <a:pt x="142876" y="119810"/>
                    </a:lnTo>
                    <a:cubicBezTo>
                      <a:pt x="142876" y="159677"/>
                      <a:pt x="110892" y="191995"/>
                      <a:pt x="71438" y="191995"/>
                    </a:cubicBezTo>
                    <a:cubicBezTo>
                      <a:pt x="31984" y="191995"/>
                      <a:pt x="0" y="159677"/>
                      <a:pt x="0" y="119810"/>
                    </a:cubicBezTo>
                    <a:cubicBezTo>
                      <a:pt x="0" y="89910"/>
                      <a:pt x="17991" y="64256"/>
                      <a:pt x="43631" y="53298"/>
                    </a:cubicBezTo>
                    <a:close/>
                    <a:moveTo>
                      <a:pt x="104776" y="0"/>
                    </a:moveTo>
                    <a:cubicBezTo>
                      <a:pt x="134586" y="0"/>
                      <a:pt x="158751" y="24418"/>
                      <a:pt x="158751" y="54540"/>
                    </a:cubicBezTo>
                    <a:cubicBezTo>
                      <a:pt x="158751" y="69601"/>
                      <a:pt x="152710" y="83236"/>
                      <a:pt x="142942" y="93106"/>
                    </a:cubicBezTo>
                    <a:lnTo>
                      <a:pt x="138188" y="96345"/>
                    </a:lnTo>
                    <a:lnTo>
                      <a:pt x="137262" y="91712"/>
                    </a:lnTo>
                    <a:cubicBezTo>
                      <a:pt x="126417" y="65804"/>
                      <a:pt x="101029" y="47625"/>
                      <a:pt x="71438" y="47625"/>
                    </a:cubicBezTo>
                    <a:lnTo>
                      <a:pt x="51364" y="51720"/>
                    </a:lnTo>
                    <a:lnTo>
                      <a:pt x="55043" y="33310"/>
                    </a:lnTo>
                    <a:cubicBezTo>
                      <a:pt x="63236" y="13735"/>
                      <a:pt x="82419" y="0"/>
                      <a:pt x="10477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2" name="Freeform 239">
                <a:extLst>
                  <a:ext uri="{FF2B5EF4-FFF2-40B4-BE49-F238E27FC236}">
                    <a16:creationId xmlns:a16="http://schemas.microsoft.com/office/drawing/2014/main" id="{2033417D-DC64-474A-A620-47BE7CACEED2}"/>
                  </a:ext>
                </a:extLst>
              </p:cNvPr>
              <p:cNvSpPr/>
              <p:nvPr/>
            </p:nvSpPr>
            <p:spPr>
              <a:xfrm>
                <a:off x="9826625" y="1071607"/>
                <a:ext cx="260350" cy="255926"/>
              </a:xfrm>
              <a:custGeom>
                <a:avLst/>
                <a:gdLst>
                  <a:gd name="connsiteX0" fmla="*/ 92075 w 260350"/>
                  <a:gd name="connsiteY0" fmla="*/ 69850 h 255926"/>
                  <a:gd name="connsiteX1" fmla="*/ 111442 w 260350"/>
                  <a:gd name="connsiteY1" fmla="*/ 73801 h 255926"/>
                  <a:gd name="connsiteX2" fmla="*/ 111124 w 260350"/>
                  <a:gd name="connsiteY2" fmla="*/ 75393 h 255926"/>
                  <a:gd name="connsiteX3" fmla="*/ 156694 w 260350"/>
                  <a:gd name="connsiteY3" fmla="*/ 144861 h 255926"/>
                  <a:gd name="connsiteX4" fmla="*/ 181562 w 260350"/>
                  <a:gd name="connsiteY4" fmla="*/ 149934 h 255926"/>
                  <a:gd name="connsiteX5" fmla="*/ 184150 w 260350"/>
                  <a:gd name="connsiteY5" fmla="*/ 162888 h 255926"/>
                  <a:gd name="connsiteX6" fmla="*/ 92075 w 260350"/>
                  <a:gd name="connsiteY6" fmla="*/ 255926 h 255926"/>
                  <a:gd name="connsiteX7" fmla="*/ 0 w 260350"/>
                  <a:gd name="connsiteY7" fmla="*/ 162888 h 255926"/>
                  <a:gd name="connsiteX8" fmla="*/ 92075 w 260350"/>
                  <a:gd name="connsiteY8" fmla="*/ 69850 h 255926"/>
                  <a:gd name="connsiteX9" fmla="*/ 185737 w 260350"/>
                  <a:gd name="connsiteY9" fmla="*/ 0 h 255926"/>
                  <a:gd name="connsiteX10" fmla="*/ 260350 w 260350"/>
                  <a:gd name="connsiteY10" fmla="*/ 75393 h 255926"/>
                  <a:gd name="connsiteX11" fmla="*/ 185737 w 260350"/>
                  <a:gd name="connsiteY11" fmla="*/ 150786 h 255926"/>
                  <a:gd name="connsiteX12" fmla="*/ 181562 w 260350"/>
                  <a:gd name="connsiteY12" fmla="*/ 149934 h 255926"/>
                  <a:gd name="connsiteX13" fmla="*/ 176914 w 260350"/>
                  <a:gd name="connsiteY13" fmla="*/ 126674 h 255926"/>
                  <a:gd name="connsiteX14" fmla="*/ 127915 w 260350"/>
                  <a:gd name="connsiteY14" fmla="*/ 77162 h 255926"/>
                  <a:gd name="connsiteX15" fmla="*/ 111442 w 260350"/>
                  <a:gd name="connsiteY15" fmla="*/ 73801 h 255926"/>
                  <a:gd name="connsiteX16" fmla="*/ 116987 w 260350"/>
                  <a:gd name="connsiteY16" fmla="*/ 46047 h 255926"/>
                  <a:gd name="connsiteX17" fmla="*/ 185737 w 260350"/>
                  <a:gd name="connsiteY17" fmla="*/ 0 h 25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350" h="255926">
                    <a:moveTo>
                      <a:pt x="92075" y="69850"/>
                    </a:moveTo>
                    <a:lnTo>
                      <a:pt x="111442" y="73801"/>
                    </a:lnTo>
                    <a:lnTo>
                      <a:pt x="111124" y="75393"/>
                    </a:lnTo>
                    <a:cubicBezTo>
                      <a:pt x="111124" y="106622"/>
                      <a:pt x="129914" y="133416"/>
                      <a:pt x="156694" y="144861"/>
                    </a:cubicBezTo>
                    <a:lnTo>
                      <a:pt x="181562" y="149934"/>
                    </a:lnTo>
                    <a:lnTo>
                      <a:pt x="184150" y="162888"/>
                    </a:lnTo>
                    <a:cubicBezTo>
                      <a:pt x="184150" y="214271"/>
                      <a:pt x="142927" y="255926"/>
                      <a:pt x="92075" y="255926"/>
                    </a:cubicBezTo>
                    <a:cubicBezTo>
                      <a:pt x="41223" y="255926"/>
                      <a:pt x="0" y="214271"/>
                      <a:pt x="0" y="162888"/>
                    </a:cubicBezTo>
                    <a:cubicBezTo>
                      <a:pt x="0" y="111505"/>
                      <a:pt x="41223" y="69850"/>
                      <a:pt x="92075" y="69850"/>
                    </a:cubicBezTo>
                    <a:close/>
                    <a:moveTo>
                      <a:pt x="185737" y="0"/>
                    </a:moveTo>
                    <a:cubicBezTo>
                      <a:pt x="226945" y="0"/>
                      <a:pt x="260350" y="33755"/>
                      <a:pt x="260350" y="75393"/>
                    </a:cubicBezTo>
                    <a:cubicBezTo>
                      <a:pt x="260350" y="117031"/>
                      <a:pt x="226945" y="150786"/>
                      <a:pt x="185737" y="150786"/>
                    </a:cubicBezTo>
                    <a:lnTo>
                      <a:pt x="181562" y="149934"/>
                    </a:lnTo>
                    <a:lnTo>
                      <a:pt x="176914" y="126674"/>
                    </a:lnTo>
                    <a:cubicBezTo>
                      <a:pt x="167596" y="104412"/>
                      <a:pt x="149946" y="86578"/>
                      <a:pt x="127915" y="77162"/>
                    </a:cubicBezTo>
                    <a:lnTo>
                      <a:pt x="111442" y="73801"/>
                    </a:lnTo>
                    <a:lnTo>
                      <a:pt x="116987" y="46047"/>
                    </a:lnTo>
                    <a:cubicBezTo>
                      <a:pt x="128314" y="18987"/>
                      <a:pt x="154831" y="0"/>
                      <a:pt x="185737"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3" name="Freeform 246">
                <a:extLst>
                  <a:ext uri="{FF2B5EF4-FFF2-40B4-BE49-F238E27FC236}">
                    <a16:creationId xmlns:a16="http://schemas.microsoft.com/office/drawing/2014/main" id="{4F079A04-C601-4557-B81D-C33502778983}"/>
                  </a:ext>
                </a:extLst>
              </p:cNvPr>
              <p:cNvSpPr/>
              <p:nvPr/>
            </p:nvSpPr>
            <p:spPr>
              <a:xfrm>
                <a:off x="10204448" y="1114425"/>
                <a:ext cx="288927" cy="357143"/>
              </a:xfrm>
              <a:custGeom>
                <a:avLst/>
                <a:gdLst>
                  <a:gd name="connsiteX0" fmla="*/ 22364 w 288927"/>
                  <a:gd name="connsiteY0" fmla="*/ 217467 h 357143"/>
                  <a:gd name="connsiteX1" fmla="*/ 27433 w 288927"/>
                  <a:gd name="connsiteY1" fmla="*/ 225064 h 357143"/>
                  <a:gd name="connsiteX2" fmla="*/ 93663 w 288927"/>
                  <a:gd name="connsiteY2" fmla="*/ 252784 h 357143"/>
                  <a:gd name="connsiteX3" fmla="*/ 130121 w 288927"/>
                  <a:gd name="connsiteY3" fmla="*/ 245347 h 357143"/>
                  <a:gd name="connsiteX4" fmla="*/ 151584 w 288927"/>
                  <a:gd name="connsiteY4" fmla="*/ 230725 h 357143"/>
                  <a:gd name="connsiteX5" fmla="*/ 158614 w 288927"/>
                  <a:gd name="connsiteY5" fmla="*/ 241261 h 357143"/>
                  <a:gd name="connsiteX6" fmla="*/ 165101 w 288927"/>
                  <a:gd name="connsiteY6" fmla="*/ 273729 h 357143"/>
                  <a:gd name="connsiteX7" fmla="*/ 82551 w 288927"/>
                  <a:gd name="connsiteY7" fmla="*/ 357143 h 357143"/>
                  <a:gd name="connsiteX8" fmla="*/ 1 w 288927"/>
                  <a:gd name="connsiteY8" fmla="*/ 273729 h 357143"/>
                  <a:gd name="connsiteX9" fmla="*/ 6488 w 288927"/>
                  <a:gd name="connsiteY9" fmla="*/ 241261 h 357143"/>
                  <a:gd name="connsiteX10" fmla="*/ 182048 w 288927"/>
                  <a:gd name="connsiteY10" fmla="*/ 131728 h 357143"/>
                  <a:gd name="connsiteX11" fmla="*/ 187326 w 288927"/>
                  <a:gd name="connsiteY11" fmla="*/ 158142 h 357143"/>
                  <a:gd name="connsiteX12" fmla="*/ 187123 w 288927"/>
                  <a:gd name="connsiteY12" fmla="*/ 159156 h 357143"/>
                  <a:gd name="connsiteX13" fmla="*/ 185938 w 288927"/>
                  <a:gd name="connsiteY13" fmla="*/ 159398 h 357143"/>
                  <a:gd name="connsiteX14" fmla="*/ 185219 w 288927"/>
                  <a:gd name="connsiteY14" fmla="*/ 158320 h 357143"/>
                  <a:gd name="connsiteX15" fmla="*/ 180977 w 288927"/>
                  <a:gd name="connsiteY15" fmla="*/ 137090 h 357143"/>
                  <a:gd name="connsiteX16" fmla="*/ 258660 w 288927"/>
                  <a:gd name="connsiteY16" fmla="*/ 88674 h 357143"/>
                  <a:gd name="connsiteX17" fmla="*/ 273118 w 288927"/>
                  <a:gd name="connsiteY17" fmla="*/ 98524 h 357143"/>
                  <a:gd name="connsiteX18" fmla="*/ 288927 w 288927"/>
                  <a:gd name="connsiteY18" fmla="*/ 137090 h 357143"/>
                  <a:gd name="connsiteX19" fmla="*/ 234952 w 288927"/>
                  <a:gd name="connsiteY19" fmla="*/ 191630 h 357143"/>
                  <a:gd name="connsiteX20" fmla="*/ 196786 w 288927"/>
                  <a:gd name="connsiteY20" fmla="*/ 175656 h 357143"/>
                  <a:gd name="connsiteX21" fmla="*/ 186813 w 288927"/>
                  <a:gd name="connsiteY21" fmla="*/ 160710 h 357143"/>
                  <a:gd name="connsiteX22" fmla="*/ 187123 w 288927"/>
                  <a:gd name="connsiteY22" fmla="*/ 159156 h 357143"/>
                  <a:gd name="connsiteX23" fmla="*/ 211874 w 288927"/>
                  <a:gd name="connsiteY23" fmla="*/ 154107 h 357143"/>
                  <a:gd name="connsiteX24" fmla="*/ 254114 w 288927"/>
                  <a:gd name="connsiteY24" fmla="*/ 111424 h 357143"/>
                  <a:gd name="connsiteX25" fmla="*/ 93663 w 288927"/>
                  <a:gd name="connsiteY25" fmla="*/ 63500 h 357143"/>
                  <a:gd name="connsiteX26" fmla="*/ 104498 w 288927"/>
                  <a:gd name="connsiteY26" fmla="*/ 65710 h 357143"/>
                  <a:gd name="connsiteX27" fmla="*/ 101602 w 288927"/>
                  <a:gd name="connsiteY27" fmla="*/ 80205 h 357143"/>
                  <a:gd name="connsiteX28" fmla="*/ 180977 w 288927"/>
                  <a:gd name="connsiteY28" fmla="*/ 160410 h 357143"/>
                  <a:gd name="connsiteX29" fmla="*/ 185938 w 288927"/>
                  <a:gd name="connsiteY29" fmla="*/ 159398 h 357143"/>
                  <a:gd name="connsiteX30" fmla="*/ 186813 w 288927"/>
                  <a:gd name="connsiteY30" fmla="*/ 160710 h 357143"/>
                  <a:gd name="connsiteX31" fmla="*/ 179966 w 288927"/>
                  <a:gd name="connsiteY31" fmla="*/ 194981 h 357143"/>
                  <a:gd name="connsiteX32" fmla="*/ 159893 w 288927"/>
                  <a:gd name="connsiteY32" fmla="*/ 225064 h 357143"/>
                  <a:gd name="connsiteX33" fmla="*/ 151584 w 288927"/>
                  <a:gd name="connsiteY33" fmla="*/ 230725 h 357143"/>
                  <a:gd name="connsiteX34" fmla="*/ 140923 w 288927"/>
                  <a:gd name="connsiteY34" fmla="*/ 214747 h 357143"/>
                  <a:gd name="connsiteX35" fmla="*/ 82551 w 288927"/>
                  <a:gd name="connsiteY35" fmla="*/ 190315 h 357143"/>
                  <a:gd name="connsiteX36" fmla="*/ 24179 w 288927"/>
                  <a:gd name="connsiteY36" fmla="*/ 214747 h 357143"/>
                  <a:gd name="connsiteX37" fmla="*/ 22364 w 288927"/>
                  <a:gd name="connsiteY37" fmla="*/ 217467 h 357143"/>
                  <a:gd name="connsiteX38" fmla="*/ 7360 w 288927"/>
                  <a:gd name="connsiteY38" fmla="*/ 194981 h 357143"/>
                  <a:gd name="connsiteX39" fmla="*/ 0 w 288927"/>
                  <a:gd name="connsiteY39" fmla="*/ 158142 h 357143"/>
                  <a:gd name="connsiteX40" fmla="*/ 93663 w 288927"/>
                  <a:gd name="connsiteY40" fmla="*/ 63500 h 357143"/>
                  <a:gd name="connsiteX41" fmla="*/ 180977 w 288927"/>
                  <a:gd name="connsiteY41" fmla="*/ 0 h 357143"/>
                  <a:gd name="connsiteX42" fmla="*/ 260352 w 288927"/>
                  <a:gd name="connsiteY42" fmla="*/ 80205 h 357143"/>
                  <a:gd name="connsiteX43" fmla="*/ 258660 w 288927"/>
                  <a:gd name="connsiteY43" fmla="*/ 88674 h 357143"/>
                  <a:gd name="connsiteX44" fmla="*/ 255962 w 288927"/>
                  <a:gd name="connsiteY44" fmla="*/ 86836 h 357143"/>
                  <a:gd name="connsiteX45" fmla="*/ 234952 w 288927"/>
                  <a:gd name="connsiteY45" fmla="*/ 82550 h 357143"/>
                  <a:gd name="connsiteX46" fmla="*/ 185219 w 288927"/>
                  <a:gd name="connsiteY46" fmla="*/ 115860 h 357143"/>
                  <a:gd name="connsiteX47" fmla="*/ 182048 w 288927"/>
                  <a:gd name="connsiteY47" fmla="*/ 131728 h 357143"/>
                  <a:gd name="connsiteX48" fmla="*/ 179966 w 288927"/>
                  <a:gd name="connsiteY48" fmla="*/ 121303 h 357143"/>
                  <a:gd name="connsiteX49" fmla="*/ 130121 w 288927"/>
                  <a:gd name="connsiteY49" fmla="*/ 70938 h 357143"/>
                  <a:gd name="connsiteX50" fmla="*/ 104498 w 288927"/>
                  <a:gd name="connsiteY50" fmla="*/ 65710 h 357143"/>
                  <a:gd name="connsiteX51" fmla="*/ 107840 w 288927"/>
                  <a:gd name="connsiteY51" fmla="*/ 48986 h 357143"/>
                  <a:gd name="connsiteX52" fmla="*/ 180977 w 288927"/>
                  <a:gd name="connsiteY52" fmla="*/ 0 h 3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88927" h="357143">
                    <a:moveTo>
                      <a:pt x="22364" y="217467"/>
                    </a:moveTo>
                    <a:lnTo>
                      <a:pt x="27433" y="225064"/>
                    </a:lnTo>
                    <a:cubicBezTo>
                      <a:pt x="44383" y="242191"/>
                      <a:pt x="67799" y="252784"/>
                      <a:pt x="93663" y="252784"/>
                    </a:cubicBezTo>
                    <a:cubicBezTo>
                      <a:pt x="106595" y="252784"/>
                      <a:pt x="118915" y="250136"/>
                      <a:pt x="130121" y="245347"/>
                    </a:cubicBezTo>
                    <a:lnTo>
                      <a:pt x="151584" y="230725"/>
                    </a:lnTo>
                    <a:lnTo>
                      <a:pt x="158614" y="241261"/>
                    </a:lnTo>
                    <a:cubicBezTo>
                      <a:pt x="162791" y="251240"/>
                      <a:pt x="165101" y="262212"/>
                      <a:pt x="165101" y="273729"/>
                    </a:cubicBezTo>
                    <a:cubicBezTo>
                      <a:pt x="165101" y="319797"/>
                      <a:pt x="128142" y="357143"/>
                      <a:pt x="82551" y="357143"/>
                    </a:cubicBezTo>
                    <a:cubicBezTo>
                      <a:pt x="36960" y="357143"/>
                      <a:pt x="1" y="319797"/>
                      <a:pt x="1" y="273729"/>
                    </a:cubicBezTo>
                    <a:cubicBezTo>
                      <a:pt x="1" y="262212"/>
                      <a:pt x="2311" y="251240"/>
                      <a:pt x="6488" y="241261"/>
                    </a:cubicBezTo>
                    <a:close/>
                    <a:moveTo>
                      <a:pt x="182048" y="131728"/>
                    </a:moveTo>
                    <a:lnTo>
                      <a:pt x="187326" y="158142"/>
                    </a:lnTo>
                    <a:lnTo>
                      <a:pt x="187123" y="159156"/>
                    </a:lnTo>
                    <a:lnTo>
                      <a:pt x="185938" y="159398"/>
                    </a:lnTo>
                    <a:lnTo>
                      <a:pt x="185219" y="158320"/>
                    </a:lnTo>
                    <a:cubicBezTo>
                      <a:pt x="182487" y="151795"/>
                      <a:pt x="180977" y="144621"/>
                      <a:pt x="180977" y="137090"/>
                    </a:cubicBezTo>
                    <a:close/>
                    <a:moveTo>
                      <a:pt x="258660" y="88674"/>
                    </a:moveTo>
                    <a:lnTo>
                      <a:pt x="273118" y="98524"/>
                    </a:lnTo>
                    <a:cubicBezTo>
                      <a:pt x="282886" y="108394"/>
                      <a:pt x="288927" y="122029"/>
                      <a:pt x="288927" y="137090"/>
                    </a:cubicBezTo>
                    <a:cubicBezTo>
                      <a:pt x="288927" y="167212"/>
                      <a:pt x="264762" y="191630"/>
                      <a:pt x="234952" y="191630"/>
                    </a:cubicBezTo>
                    <a:cubicBezTo>
                      <a:pt x="220047" y="191630"/>
                      <a:pt x="206553" y="185526"/>
                      <a:pt x="196786" y="175656"/>
                    </a:cubicBezTo>
                    <a:lnTo>
                      <a:pt x="186813" y="160710"/>
                    </a:lnTo>
                    <a:lnTo>
                      <a:pt x="187123" y="159156"/>
                    </a:lnTo>
                    <a:lnTo>
                      <a:pt x="211874" y="154107"/>
                    </a:lnTo>
                    <a:cubicBezTo>
                      <a:pt x="230866" y="145990"/>
                      <a:pt x="246081" y="130616"/>
                      <a:pt x="254114" y="111424"/>
                    </a:cubicBezTo>
                    <a:close/>
                    <a:moveTo>
                      <a:pt x="93663" y="63500"/>
                    </a:moveTo>
                    <a:lnTo>
                      <a:pt x="104498" y="65710"/>
                    </a:lnTo>
                    <a:lnTo>
                      <a:pt x="101602" y="80205"/>
                    </a:lnTo>
                    <a:cubicBezTo>
                      <a:pt x="101602" y="124501"/>
                      <a:pt x="137139" y="160410"/>
                      <a:pt x="180977" y="160410"/>
                    </a:cubicBezTo>
                    <a:lnTo>
                      <a:pt x="185938" y="159398"/>
                    </a:lnTo>
                    <a:lnTo>
                      <a:pt x="186813" y="160710"/>
                    </a:lnTo>
                    <a:lnTo>
                      <a:pt x="179966" y="194981"/>
                    </a:lnTo>
                    <a:cubicBezTo>
                      <a:pt x="175226" y="206304"/>
                      <a:pt x="168368" y="216501"/>
                      <a:pt x="159893" y="225064"/>
                    </a:cubicBezTo>
                    <a:lnTo>
                      <a:pt x="151584" y="230725"/>
                    </a:lnTo>
                    <a:lnTo>
                      <a:pt x="140923" y="214747"/>
                    </a:lnTo>
                    <a:cubicBezTo>
                      <a:pt x="125984" y="199652"/>
                      <a:pt x="105347" y="190315"/>
                      <a:pt x="82551" y="190315"/>
                    </a:cubicBezTo>
                    <a:cubicBezTo>
                      <a:pt x="59756" y="190315"/>
                      <a:pt x="39118" y="199652"/>
                      <a:pt x="24179" y="214747"/>
                    </a:cubicBezTo>
                    <a:lnTo>
                      <a:pt x="22364" y="217467"/>
                    </a:lnTo>
                    <a:lnTo>
                      <a:pt x="7360" y="194981"/>
                    </a:lnTo>
                    <a:cubicBezTo>
                      <a:pt x="2621" y="183658"/>
                      <a:pt x="0" y="171209"/>
                      <a:pt x="0" y="158142"/>
                    </a:cubicBezTo>
                    <a:cubicBezTo>
                      <a:pt x="0" y="105873"/>
                      <a:pt x="41934" y="63500"/>
                      <a:pt x="93663" y="63500"/>
                    </a:cubicBezTo>
                    <a:close/>
                    <a:moveTo>
                      <a:pt x="180977" y="0"/>
                    </a:moveTo>
                    <a:cubicBezTo>
                      <a:pt x="224815" y="0"/>
                      <a:pt x="260352" y="35909"/>
                      <a:pt x="260352" y="80205"/>
                    </a:cubicBezTo>
                    <a:lnTo>
                      <a:pt x="258660" y="88674"/>
                    </a:lnTo>
                    <a:lnTo>
                      <a:pt x="255962" y="86836"/>
                    </a:lnTo>
                    <a:cubicBezTo>
                      <a:pt x="249504" y="84076"/>
                      <a:pt x="242404" y="82550"/>
                      <a:pt x="234952" y="82550"/>
                    </a:cubicBezTo>
                    <a:cubicBezTo>
                      <a:pt x="212595" y="82550"/>
                      <a:pt x="193412" y="96285"/>
                      <a:pt x="185219" y="115860"/>
                    </a:cubicBezTo>
                    <a:lnTo>
                      <a:pt x="182048" y="131728"/>
                    </a:lnTo>
                    <a:lnTo>
                      <a:pt x="179966" y="121303"/>
                    </a:lnTo>
                    <a:cubicBezTo>
                      <a:pt x="170486" y="98658"/>
                      <a:pt x="152532" y="80516"/>
                      <a:pt x="130121" y="70938"/>
                    </a:cubicBezTo>
                    <a:lnTo>
                      <a:pt x="104498" y="65710"/>
                    </a:lnTo>
                    <a:lnTo>
                      <a:pt x="107840" y="48986"/>
                    </a:lnTo>
                    <a:cubicBezTo>
                      <a:pt x="119889" y="20199"/>
                      <a:pt x="148099" y="0"/>
                      <a:pt x="180977"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158" name="TextBox 157">
            <a:extLst>
              <a:ext uri="{FF2B5EF4-FFF2-40B4-BE49-F238E27FC236}">
                <a16:creationId xmlns:a16="http://schemas.microsoft.com/office/drawing/2014/main" id="{E4454411-F3D3-4CD7-9447-27AB7F1E3D3B}"/>
              </a:ext>
            </a:extLst>
          </p:cNvPr>
          <p:cNvSpPr txBox="1"/>
          <p:nvPr/>
        </p:nvSpPr>
        <p:spPr>
          <a:xfrm>
            <a:off x="5516269" y="1136776"/>
            <a:ext cx="2836281" cy="311615"/>
          </a:xfrm>
          <a:prstGeom prst="rect">
            <a:avLst/>
          </a:prstGeom>
          <a:noFill/>
        </p:spPr>
        <p:txBody>
          <a:bodyPr wrap="square" lIns="91134" tIns="45568" rIns="91134" bIns="45568" rtlCol="0" anchor="t">
            <a:spAutoFit/>
          </a:bodyPr>
          <a:lstStyle/>
          <a:p>
            <a:pPr marL="0" marR="0" lvl="0" indent="0" algn="ctr" defTabSz="91128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504D"/>
                </a:solidFill>
                <a:effectLst/>
                <a:uLnTx/>
                <a:uFillTx/>
                <a:latin typeface="Calibri" panose="020F0502020204030204"/>
                <a:ea typeface="+mn-ea"/>
                <a:cs typeface="+mn-cs"/>
              </a:rPr>
              <a:t>Paediatric</a:t>
            </a:r>
          </a:p>
        </p:txBody>
      </p:sp>
      <p:grpSp>
        <p:nvGrpSpPr>
          <p:cNvPr id="25" name="Group 24">
            <a:extLst>
              <a:ext uri="{FF2B5EF4-FFF2-40B4-BE49-F238E27FC236}">
                <a16:creationId xmlns:a16="http://schemas.microsoft.com/office/drawing/2014/main" id="{F11A7BBB-3D4C-4368-8B3D-44A969584120}"/>
              </a:ext>
            </a:extLst>
          </p:cNvPr>
          <p:cNvGrpSpPr/>
          <p:nvPr/>
        </p:nvGrpSpPr>
        <p:grpSpPr>
          <a:xfrm>
            <a:off x="2133649" y="4593839"/>
            <a:ext cx="306628" cy="306628"/>
            <a:chOff x="1708665" y="4371695"/>
            <a:chExt cx="306628" cy="306628"/>
          </a:xfrm>
        </p:grpSpPr>
        <p:sp>
          <p:nvSpPr>
            <p:cNvPr id="92" name="Oval 91">
              <a:extLst>
                <a:ext uri="{FF2B5EF4-FFF2-40B4-BE49-F238E27FC236}">
                  <a16:creationId xmlns:a16="http://schemas.microsoft.com/office/drawing/2014/main" id="{C742F538-7F13-4E0C-8CED-9E77E4BC0401}"/>
                </a:ext>
              </a:extLst>
            </p:cNvPr>
            <p:cNvSpPr/>
            <p:nvPr/>
          </p:nvSpPr>
          <p:spPr>
            <a:xfrm>
              <a:off x="1708665" y="4371695"/>
              <a:ext cx="306628" cy="306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9DEDC66E-1DF7-4AB1-A042-5957FF0FE6FD}"/>
                </a:ext>
              </a:extLst>
            </p:cNvPr>
            <p:cNvGrpSpPr/>
            <p:nvPr/>
          </p:nvGrpSpPr>
          <p:grpSpPr>
            <a:xfrm>
              <a:off x="1740953" y="4398320"/>
              <a:ext cx="239516" cy="245022"/>
              <a:chOff x="3767137" y="4302125"/>
              <a:chExt cx="276226" cy="282576"/>
            </a:xfrm>
          </p:grpSpPr>
          <p:sp>
            <p:nvSpPr>
              <p:cNvPr id="17" name="Freeform 15">
                <a:extLst>
                  <a:ext uri="{FF2B5EF4-FFF2-40B4-BE49-F238E27FC236}">
                    <a16:creationId xmlns:a16="http://schemas.microsoft.com/office/drawing/2014/main" id="{AD27B859-AC0B-407B-9673-C6FD40AACFC6}"/>
                  </a:ext>
                </a:extLst>
              </p:cNvPr>
              <p:cNvSpPr>
                <a:spLocks/>
              </p:cNvSpPr>
              <p:nvPr/>
            </p:nvSpPr>
            <p:spPr bwMode="auto">
              <a:xfrm>
                <a:off x="3946525" y="4418013"/>
                <a:ext cx="96838" cy="142875"/>
              </a:xfrm>
              <a:custGeom>
                <a:avLst/>
                <a:gdLst>
                  <a:gd name="T0" fmla="*/ 22 w 25"/>
                  <a:gd name="T1" fmla="*/ 4 h 37"/>
                  <a:gd name="T2" fmla="*/ 17 w 25"/>
                  <a:gd name="T3" fmla="*/ 1 h 37"/>
                  <a:gd name="T4" fmla="*/ 10 w 25"/>
                  <a:gd name="T5" fmla="*/ 1 h 37"/>
                  <a:gd name="T6" fmla="*/ 9 w 25"/>
                  <a:gd name="T7" fmla="*/ 8 h 37"/>
                  <a:gd name="T8" fmla="*/ 7 w 25"/>
                  <a:gd name="T9" fmla="*/ 17 h 37"/>
                  <a:gd name="T10" fmla="*/ 1 w 25"/>
                  <a:gd name="T11" fmla="*/ 30 h 37"/>
                  <a:gd name="T12" fmla="*/ 7 w 25"/>
                  <a:gd name="T13" fmla="*/ 36 h 37"/>
                  <a:gd name="T14" fmla="*/ 8 w 25"/>
                  <a:gd name="T15" fmla="*/ 37 h 37"/>
                  <a:gd name="T16" fmla="*/ 22 w 25"/>
                  <a:gd name="T17" fmla="*/ 21 h 37"/>
                  <a:gd name="T18" fmla="*/ 22 w 25"/>
                  <a:gd name="T1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7">
                    <a:moveTo>
                      <a:pt x="22" y="4"/>
                    </a:moveTo>
                    <a:cubicBezTo>
                      <a:pt x="21" y="2"/>
                      <a:pt x="19" y="1"/>
                      <a:pt x="17" y="1"/>
                    </a:cubicBezTo>
                    <a:cubicBezTo>
                      <a:pt x="16" y="1"/>
                      <a:pt x="13" y="0"/>
                      <a:pt x="10" y="1"/>
                    </a:cubicBezTo>
                    <a:cubicBezTo>
                      <a:pt x="8" y="2"/>
                      <a:pt x="8" y="5"/>
                      <a:pt x="9" y="8"/>
                    </a:cubicBezTo>
                    <a:cubicBezTo>
                      <a:pt x="9" y="11"/>
                      <a:pt x="9" y="15"/>
                      <a:pt x="7" y="17"/>
                    </a:cubicBezTo>
                    <a:cubicBezTo>
                      <a:pt x="2" y="21"/>
                      <a:pt x="0" y="26"/>
                      <a:pt x="1" y="30"/>
                    </a:cubicBezTo>
                    <a:cubicBezTo>
                      <a:pt x="2" y="33"/>
                      <a:pt x="4" y="36"/>
                      <a:pt x="7" y="36"/>
                    </a:cubicBezTo>
                    <a:cubicBezTo>
                      <a:pt x="7" y="37"/>
                      <a:pt x="8" y="37"/>
                      <a:pt x="8" y="37"/>
                    </a:cubicBezTo>
                    <a:cubicBezTo>
                      <a:pt x="12" y="37"/>
                      <a:pt x="17" y="32"/>
                      <a:pt x="22" y="21"/>
                    </a:cubicBezTo>
                    <a:cubicBezTo>
                      <a:pt x="25" y="14"/>
                      <a:pt x="24" y="8"/>
                      <a:pt x="22"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8" name="Freeform 16">
                <a:extLst>
                  <a:ext uri="{FF2B5EF4-FFF2-40B4-BE49-F238E27FC236}">
                    <a16:creationId xmlns:a16="http://schemas.microsoft.com/office/drawing/2014/main" id="{8BCBA11C-6314-4531-BE1C-FF7162F7BC3D}"/>
                  </a:ext>
                </a:extLst>
              </p:cNvPr>
              <p:cNvSpPr>
                <a:spLocks/>
              </p:cNvSpPr>
              <p:nvPr/>
            </p:nvSpPr>
            <p:spPr bwMode="auto">
              <a:xfrm>
                <a:off x="3838575" y="4487863"/>
                <a:ext cx="107950" cy="96838"/>
              </a:xfrm>
              <a:custGeom>
                <a:avLst/>
                <a:gdLst>
                  <a:gd name="T0" fmla="*/ 15 w 28"/>
                  <a:gd name="T1" fmla="*/ 1 h 25"/>
                  <a:gd name="T2" fmla="*/ 8 w 28"/>
                  <a:gd name="T3" fmla="*/ 3 h 25"/>
                  <a:gd name="T4" fmla="*/ 0 w 28"/>
                  <a:gd name="T5" fmla="*/ 13 h 25"/>
                  <a:gd name="T6" fmla="*/ 5 w 28"/>
                  <a:gd name="T7" fmla="*/ 21 h 25"/>
                  <a:gd name="T8" fmla="*/ 13 w 28"/>
                  <a:gd name="T9" fmla="*/ 25 h 25"/>
                  <a:gd name="T10" fmla="*/ 14 w 28"/>
                  <a:gd name="T11" fmla="*/ 25 h 25"/>
                  <a:gd name="T12" fmla="*/ 28 w 28"/>
                  <a:gd name="T13" fmla="*/ 15 h 25"/>
                  <a:gd name="T14" fmla="*/ 15 w 28"/>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5">
                    <a:moveTo>
                      <a:pt x="15" y="1"/>
                    </a:moveTo>
                    <a:cubicBezTo>
                      <a:pt x="13" y="0"/>
                      <a:pt x="10" y="1"/>
                      <a:pt x="8" y="3"/>
                    </a:cubicBezTo>
                    <a:cubicBezTo>
                      <a:pt x="5" y="5"/>
                      <a:pt x="0" y="9"/>
                      <a:pt x="0" y="13"/>
                    </a:cubicBezTo>
                    <a:cubicBezTo>
                      <a:pt x="0" y="16"/>
                      <a:pt x="2" y="19"/>
                      <a:pt x="5" y="21"/>
                    </a:cubicBezTo>
                    <a:cubicBezTo>
                      <a:pt x="7" y="24"/>
                      <a:pt x="10" y="25"/>
                      <a:pt x="13" y="25"/>
                    </a:cubicBezTo>
                    <a:cubicBezTo>
                      <a:pt x="13" y="25"/>
                      <a:pt x="14" y="25"/>
                      <a:pt x="14" y="25"/>
                    </a:cubicBezTo>
                    <a:cubicBezTo>
                      <a:pt x="22" y="24"/>
                      <a:pt x="28" y="19"/>
                      <a:pt x="28" y="15"/>
                    </a:cubicBezTo>
                    <a:cubicBezTo>
                      <a:pt x="28" y="11"/>
                      <a:pt x="26" y="8"/>
                      <a:pt x="1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9" name="Freeform 17">
                <a:extLst>
                  <a:ext uri="{FF2B5EF4-FFF2-40B4-BE49-F238E27FC236}">
                    <a16:creationId xmlns:a16="http://schemas.microsoft.com/office/drawing/2014/main" id="{6B835788-0473-403E-9176-980505BA5777}"/>
                  </a:ext>
                </a:extLst>
              </p:cNvPr>
              <p:cNvSpPr>
                <a:spLocks/>
              </p:cNvSpPr>
              <p:nvPr/>
            </p:nvSpPr>
            <p:spPr bwMode="auto">
              <a:xfrm>
                <a:off x="3767137" y="4449763"/>
                <a:ext cx="112713" cy="84138"/>
              </a:xfrm>
              <a:custGeom>
                <a:avLst/>
                <a:gdLst>
                  <a:gd name="T0" fmla="*/ 24 w 29"/>
                  <a:gd name="T1" fmla="*/ 11 h 22"/>
                  <a:gd name="T2" fmla="*/ 29 w 29"/>
                  <a:gd name="T3" fmla="*/ 7 h 22"/>
                  <a:gd name="T4" fmla="*/ 27 w 29"/>
                  <a:gd name="T5" fmla="*/ 4 h 22"/>
                  <a:gd name="T6" fmla="*/ 5 w 29"/>
                  <a:gd name="T7" fmla="*/ 4 h 22"/>
                  <a:gd name="T8" fmla="*/ 0 w 29"/>
                  <a:gd name="T9" fmla="*/ 10 h 22"/>
                  <a:gd name="T10" fmla="*/ 4 w 29"/>
                  <a:gd name="T11" fmla="*/ 20 h 22"/>
                  <a:gd name="T12" fmla="*/ 10 w 29"/>
                  <a:gd name="T13" fmla="*/ 22 h 22"/>
                  <a:gd name="T14" fmla="*/ 14 w 29"/>
                  <a:gd name="T15" fmla="*/ 22 h 22"/>
                  <a:gd name="T16" fmla="*/ 20 w 29"/>
                  <a:gd name="T17" fmla="*/ 14 h 22"/>
                  <a:gd name="T18" fmla="*/ 24 w 29"/>
                  <a:gd name="T19"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2">
                    <a:moveTo>
                      <a:pt x="24" y="11"/>
                    </a:moveTo>
                    <a:cubicBezTo>
                      <a:pt x="26" y="10"/>
                      <a:pt x="29" y="9"/>
                      <a:pt x="29" y="7"/>
                    </a:cubicBezTo>
                    <a:cubicBezTo>
                      <a:pt x="29" y="6"/>
                      <a:pt x="28" y="5"/>
                      <a:pt x="27" y="4"/>
                    </a:cubicBezTo>
                    <a:cubicBezTo>
                      <a:pt x="21" y="0"/>
                      <a:pt x="10" y="1"/>
                      <a:pt x="5" y="4"/>
                    </a:cubicBezTo>
                    <a:cubicBezTo>
                      <a:pt x="2" y="5"/>
                      <a:pt x="1" y="7"/>
                      <a:pt x="0" y="10"/>
                    </a:cubicBezTo>
                    <a:cubicBezTo>
                      <a:pt x="0" y="13"/>
                      <a:pt x="1" y="17"/>
                      <a:pt x="4" y="20"/>
                    </a:cubicBezTo>
                    <a:cubicBezTo>
                      <a:pt x="6" y="22"/>
                      <a:pt x="8" y="22"/>
                      <a:pt x="10" y="22"/>
                    </a:cubicBezTo>
                    <a:cubicBezTo>
                      <a:pt x="11" y="22"/>
                      <a:pt x="12" y="22"/>
                      <a:pt x="14" y="22"/>
                    </a:cubicBezTo>
                    <a:cubicBezTo>
                      <a:pt x="17" y="20"/>
                      <a:pt x="20" y="17"/>
                      <a:pt x="20" y="14"/>
                    </a:cubicBezTo>
                    <a:cubicBezTo>
                      <a:pt x="20" y="13"/>
                      <a:pt x="23" y="12"/>
                      <a:pt x="24"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20" name="Freeform 18">
                <a:extLst>
                  <a:ext uri="{FF2B5EF4-FFF2-40B4-BE49-F238E27FC236}">
                    <a16:creationId xmlns:a16="http://schemas.microsoft.com/office/drawing/2014/main" id="{58ED3B82-08DC-458C-9020-DB2CDA314B4A}"/>
                  </a:ext>
                </a:extLst>
              </p:cNvPr>
              <p:cNvSpPr>
                <a:spLocks/>
              </p:cNvSpPr>
              <p:nvPr/>
            </p:nvSpPr>
            <p:spPr bwMode="auto">
              <a:xfrm>
                <a:off x="3879850" y="4425950"/>
                <a:ext cx="98425" cy="77788"/>
              </a:xfrm>
              <a:custGeom>
                <a:avLst/>
                <a:gdLst>
                  <a:gd name="T0" fmla="*/ 17 w 25"/>
                  <a:gd name="T1" fmla="*/ 2 h 20"/>
                  <a:gd name="T2" fmla="*/ 15 w 25"/>
                  <a:gd name="T3" fmla="*/ 3 h 20"/>
                  <a:gd name="T4" fmla="*/ 13 w 25"/>
                  <a:gd name="T5" fmla="*/ 2 h 20"/>
                  <a:gd name="T6" fmla="*/ 5 w 25"/>
                  <a:gd name="T7" fmla="*/ 0 h 20"/>
                  <a:gd name="T8" fmla="*/ 1 w 25"/>
                  <a:gd name="T9" fmla="*/ 4 h 20"/>
                  <a:gd name="T10" fmla="*/ 4 w 25"/>
                  <a:gd name="T11" fmla="*/ 14 h 20"/>
                  <a:gd name="T12" fmla="*/ 7 w 25"/>
                  <a:gd name="T13" fmla="*/ 16 h 20"/>
                  <a:gd name="T14" fmla="*/ 14 w 25"/>
                  <a:gd name="T15" fmla="*/ 20 h 20"/>
                  <a:gd name="T16" fmla="*/ 15 w 25"/>
                  <a:gd name="T17" fmla="*/ 20 h 20"/>
                  <a:gd name="T18" fmla="*/ 21 w 25"/>
                  <a:gd name="T19" fmla="*/ 15 h 20"/>
                  <a:gd name="T20" fmla="*/ 23 w 25"/>
                  <a:gd name="T21" fmla="*/ 2 h 20"/>
                  <a:gd name="T22" fmla="*/ 17 w 25"/>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0">
                    <a:moveTo>
                      <a:pt x="17" y="2"/>
                    </a:moveTo>
                    <a:cubicBezTo>
                      <a:pt x="16" y="3"/>
                      <a:pt x="15" y="3"/>
                      <a:pt x="15" y="3"/>
                    </a:cubicBezTo>
                    <a:cubicBezTo>
                      <a:pt x="14" y="3"/>
                      <a:pt x="13" y="3"/>
                      <a:pt x="13" y="2"/>
                    </a:cubicBezTo>
                    <a:cubicBezTo>
                      <a:pt x="11" y="1"/>
                      <a:pt x="9" y="0"/>
                      <a:pt x="5" y="0"/>
                    </a:cubicBezTo>
                    <a:cubicBezTo>
                      <a:pt x="3" y="1"/>
                      <a:pt x="1" y="2"/>
                      <a:pt x="1" y="4"/>
                    </a:cubicBezTo>
                    <a:cubicBezTo>
                      <a:pt x="0" y="8"/>
                      <a:pt x="2" y="12"/>
                      <a:pt x="4" y="14"/>
                    </a:cubicBezTo>
                    <a:cubicBezTo>
                      <a:pt x="5" y="15"/>
                      <a:pt x="6" y="15"/>
                      <a:pt x="7" y="16"/>
                    </a:cubicBezTo>
                    <a:cubicBezTo>
                      <a:pt x="8" y="18"/>
                      <a:pt x="10" y="20"/>
                      <a:pt x="14" y="20"/>
                    </a:cubicBezTo>
                    <a:cubicBezTo>
                      <a:pt x="15" y="20"/>
                      <a:pt x="15" y="20"/>
                      <a:pt x="15" y="20"/>
                    </a:cubicBezTo>
                    <a:cubicBezTo>
                      <a:pt x="18" y="20"/>
                      <a:pt x="20" y="17"/>
                      <a:pt x="21" y="15"/>
                    </a:cubicBezTo>
                    <a:cubicBezTo>
                      <a:pt x="23" y="11"/>
                      <a:pt x="25" y="5"/>
                      <a:pt x="23" y="2"/>
                    </a:cubicBezTo>
                    <a:cubicBezTo>
                      <a:pt x="21" y="0"/>
                      <a:pt x="19" y="1"/>
                      <a:pt x="17"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21" name="Freeform 19">
                <a:extLst>
                  <a:ext uri="{FF2B5EF4-FFF2-40B4-BE49-F238E27FC236}">
                    <a16:creationId xmlns:a16="http://schemas.microsoft.com/office/drawing/2014/main" id="{9A698904-A8E8-4D03-927C-E0B5E052EC3A}"/>
                  </a:ext>
                </a:extLst>
              </p:cNvPr>
              <p:cNvSpPr>
                <a:spLocks/>
              </p:cNvSpPr>
              <p:nvPr/>
            </p:nvSpPr>
            <p:spPr bwMode="auto">
              <a:xfrm>
                <a:off x="3779838" y="4359275"/>
                <a:ext cx="77788" cy="93663"/>
              </a:xfrm>
              <a:custGeom>
                <a:avLst/>
                <a:gdLst>
                  <a:gd name="T0" fmla="*/ 6 w 20"/>
                  <a:gd name="T1" fmla="*/ 24 h 24"/>
                  <a:gd name="T2" fmla="*/ 6 w 20"/>
                  <a:gd name="T3" fmla="*/ 24 h 24"/>
                  <a:gd name="T4" fmla="*/ 6 w 20"/>
                  <a:gd name="T5" fmla="*/ 24 h 24"/>
                  <a:gd name="T6" fmla="*/ 13 w 20"/>
                  <a:gd name="T7" fmla="*/ 22 h 24"/>
                  <a:gd name="T8" fmla="*/ 12 w 20"/>
                  <a:gd name="T9" fmla="*/ 17 h 24"/>
                  <a:gd name="T10" fmla="*/ 11 w 20"/>
                  <a:gd name="T11" fmla="*/ 13 h 24"/>
                  <a:gd name="T12" fmla="*/ 15 w 20"/>
                  <a:gd name="T13" fmla="*/ 8 h 24"/>
                  <a:gd name="T14" fmla="*/ 20 w 20"/>
                  <a:gd name="T15" fmla="*/ 3 h 24"/>
                  <a:gd name="T16" fmla="*/ 19 w 20"/>
                  <a:gd name="T17" fmla="*/ 1 h 24"/>
                  <a:gd name="T18" fmla="*/ 17 w 20"/>
                  <a:gd name="T19" fmla="*/ 0 h 24"/>
                  <a:gd name="T20" fmla="*/ 3 w 20"/>
                  <a:gd name="T21" fmla="*/ 10 h 24"/>
                  <a:gd name="T22" fmla="*/ 1 w 20"/>
                  <a:gd name="T23" fmla="*/ 20 h 24"/>
                  <a:gd name="T24" fmla="*/ 6 w 20"/>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4">
                    <a:moveTo>
                      <a:pt x="6" y="24"/>
                    </a:moveTo>
                    <a:cubicBezTo>
                      <a:pt x="6" y="24"/>
                      <a:pt x="6" y="24"/>
                      <a:pt x="6" y="24"/>
                    </a:cubicBezTo>
                    <a:cubicBezTo>
                      <a:pt x="6" y="24"/>
                      <a:pt x="6" y="24"/>
                      <a:pt x="6" y="24"/>
                    </a:cubicBezTo>
                    <a:cubicBezTo>
                      <a:pt x="10" y="24"/>
                      <a:pt x="12" y="23"/>
                      <a:pt x="13" y="22"/>
                    </a:cubicBezTo>
                    <a:cubicBezTo>
                      <a:pt x="14" y="20"/>
                      <a:pt x="13" y="18"/>
                      <a:pt x="12" y="17"/>
                    </a:cubicBezTo>
                    <a:cubicBezTo>
                      <a:pt x="11" y="16"/>
                      <a:pt x="11" y="14"/>
                      <a:pt x="11" y="13"/>
                    </a:cubicBezTo>
                    <a:cubicBezTo>
                      <a:pt x="11" y="12"/>
                      <a:pt x="13" y="10"/>
                      <a:pt x="15" y="8"/>
                    </a:cubicBezTo>
                    <a:cubicBezTo>
                      <a:pt x="18" y="6"/>
                      <a:pt x="20" y="5"/>
                      <a:pt x="20" y="3"/>
                    </a:cubicBezTo>
                    <a:cubicBezTo>
                      <a:pt x="20" y="2"/>
                      <a:pt x="20" y="1"/>
                      <a:pt x="19" y="1"/>
                    </a:cubicBezTo>
                    <a:cubicBezTo>
                      <a:pt x="19" y="0"/>
                      <a:pt x="18" y="0"/>
                      <a:pt x="17" y="0"/>
                    </a:cubicBezTo>
                    <a:cubicBezTo>
                      <a:pt x="11" y="0"/>
                      <a:pt x="3" y="9"/>
                      <a:pt x="3" y="10"/>
                    </a:cubicBezTo>
                    <a:cubicBezTo>
                      <a:pt x="0" y="13"/>
                      <a:pt x="0" y="17"/>
                      <a:pt x="1" y="20"/>
                    </a:cubicBezTo>
                    <a:cubicBezTo>
                      <a:pt x="3" y="23"/>
                      <a:pt x="4" y="24"/>
                      <a:pt x="6"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22" name="Freeform 20">
                <a:extLst>
                  <a:ext uri="{FF2B5EF4-FFF2-40B4-BE49-F238E27FC236}">
                    <a16:creationId xmlns:a16="http://schemas.microsoft.com/office/drawing/2014/main" id="{C628FC00-0EF2-4CA3-934E-37A4758A0E44}"/>
                  </a:ext>
                </a:extLst>
              </p:cNvPr>
              <p:cNvSpPr>
                <a:spLocks noEditPoints="1"/>
              </p:cNvSpPr>
              <p:nvPr/>
            </p:nvSpPr>
            <p:spPr bwMode="auto">
              <a:xfrm>
                <a:off x="3857625" y="4302125"/>
                <a:ext cx="166688" cy="127000"/>
              </a:xfrm>
              <a:custGeom>
                <a:avLst/>
                <a:gdLst>
                  <a:gd name="T0" fmla="*/ 18 w 43"/>
                  <a:gd name="T1" fmla="*/ 32 h 33"/>
                  <a:gd name="T2" fmla="*/ 20 w 43"/>
                  <a:gd name="T3" fmla="*/ 33 h 33"/>
                  <a:gd name="T4" fmla="*/ 24 w 43"/>
                  <a:gd name="T5" fmla="*/ 32 h 33"/>
                  <a:gd name="T6" fmla="*/ 31 w 43"/>
                  <a:gd name="T7" fmla="*/ 30 h 33"/>
                  <a:gd name="T8" fmla="*/ 41 w 43"/>
                  <a:gd name="T9" fmla="*/ 24 h 33"/>
                  <a:gd name="T10" fmla="*/ 43 w 43"/>
                  <a:gd name="T11" fmla="*/ 19 h 33"/>
                  <a:gd name="T12" fmla="*/ 38 w 43"/>
                  <a:gd name="T13" fmla="*/ 17 h 33"/>
                  <a:gd name="T14" fmla="*/ 33 w 43"/>
                  <a:gd name="T15" fmla="*/ 15 h 33"/>
                  <a:gd name="T16" fmla="*/ 32 w 43"/>
                  <a:gd name="T17" fmla="*/ 12 h 33"/>
                  <a:gd name="T18" fmla="*/ 21 w 43"/>
                  <a:gd name="T19" fmla="*/ 2 h 33"/>
                  <a:gd name="T20" fmla="*/ 8 w 43"/>
                  <a:gd name="T21" fmla="*/ 4 h 33"/>
                  <a:gd name="T22" fmla="*/ 1 w 43"/>
                  <a:gd name="T23" fmla="*/ 14 h 33"/>
                  <a:gd name="T24" fmla="*/ 18 w 43"/>
                  <a:gd name="T25" fmla="*/ 32 h 33"/>
                  <a:gd name="T26" fmla="*/ 13 w 43"/>
                  <a:gd name="T27" fmla="*/ 16 h 33"/>
                  <a:gd name="T28" fmla="*/ 16 w 43"/>
                  <a:gd name="T29" fmla="*/ 12 h 33"/>
                  <a:gd name="T30" fmla="*/ 20 w 43"/>
                  <a:gd name="T31" fmla="*/ 14 h 33"/>
                  <a:gd name="T32" fmla="*/ 21 w 43"/>
                  <a:gd name="T33" fmla="*/ 15 h 33"/>
                  <a:gd name="T34" fmla="*/ 20 w 43"/>
                  <a:gd name="T35" fmla="*/ 17 h 33"/>
                  <a:gd name="T36" fmla="*/ 18 w 43"/>
                  <a:gd name="T37" fmla="*/ 18 h 33"/>
                  <a:gd name="T38" fmla="*/ 18 w 43"/>
                  <a:gd name="T39" fmla="*/ 18 h 33"/>
                  <a:gd name="T40" fmla="*/ 13 w 43"/>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3">
                    <a:moveTo>
                      <a:pt x="18" y="32"/>
                    </a:moveTo>
                    <a:cubicBezTo>
                      <a:pt x="19" y="32"/>
                      <a:pt x="20" y="33"/>
                      <a:pt x="20" y="33"/>
                    </a:cubicBezTo>
                    <a:cubicBezTo>
                      <a:pt x="22" y="33"/>
                      <a:pt x="23" y="32"/>
                      <a:pt x="24" y="32"/>
                    </a:cubicBezTo>
                    <a:cubicBezTo>
                      <a:pt x="26" y="31"/>
                      <a:pt x="28" y="31"/>
                      <a:pt x="31" y="30"/>
                    </a:cubicBezTo>
                    <a:cubicBezTo>
                      <a:pt x="37" y="30"/>
                      <a:pt x="40" y="26"/>
                      <a:pt x="41" y="24"/>
                    </a:cubicBezTo>
                    <a:cubicBezTo>
                      <a:pt x="42" y="22"/>
                      <a:pt x="43" y="20"/>
                      <a:pt x="43" y="19"/>
                    </a:cubicBezTo>
                    <a:cubicBezTo>
                      <a:pt x="42" y="17"/>
                      <a:pt x="40" y="17"/>
                      <a:pt x="38" y="17"/>
                    </a:cubicBezTo>
                    <a:cubicBezTo>
                      <a:pt x="37" y="16"/>
                      <a:pt x="34" y="16"/>
                      <a:pt x="33" y="15"/>
                    </a:cubicBezTo>
                    <a:cubicBezTo>
                      <a:pt x="33" y="14"/>
                      <a:pt x="33" y="13"/>
                      <a:pt x="32" y="12"/>
                    </a:cubicBezTo>
                    <a:cubicBezTo>
                      <a:pt x="31" y="9"/>
                      <a:pt x="29" y="5"/>
                      <a:pt x="21" y="2"/>
                    </a:cubicBezTo>
                    <a:cubicBezTo>
                      <a:pt x="16" y="0"/>
                      <a:pt x="12" y="1"/>
                      <a:pt x="8" y="4"/>
                    </a:cubicBezTo>
                    <a:cubicBezTo>
                      <a:pt x="4" y="6"/>
                      <a:pt x="1" y="10"/>
                      <a:pt x="1" y="14"/>
                    </a:cubicBezTo>
                    <a:cubicBezTo>
                      <a:pt x="0" y="21"/>
                      <a:pt x="10" y="28"/>
                      <a:pt x="18" y="32"/>
                    </a:cubicBezTo>
                    <a:close/>
                    <a:moveTo>
                      <a:pt x="13" y="16"/>
                    </a:moveTo>
                    <a:cubicBezTo>
                      <a:pt x="13" y="14"/>
                      <a:pt x="15" y="13"/>
                      <a:pt x="16" y="12"/>
                    </a:cubicBezTo>
                    <a:cubicBezTo>
                      <a:pt x="18" y="12"/>
                      <a:pt x="19" y="13"/>
                      <a:pt x="20" y="14"/>
                    </a:cubicBezTo>
                    <a:cubicBezTo>
                      <a:pt x="20" y="15"/>
                      <a:pt x="21" y="15"/>
                      <a:pt x="21" y="15"/>
                    </a:cubicBezTo>
                    <a:cubicBezTo>
                      <a:pt x="21" y="15"/>
                      <a:pt x="21" y="16"/>
                      <a:pt x="20" y="17"/>
                    </a:cubicBezTo>
                    <a:cubicBezTo>
                      <a:pt x="20" y="17"/>
                      <a:pt x="20" y="18"/>
                      <a:pt x="18" y="18"/>
                    </a:cubicBezTo>
                    <a:cubicBezTo>
                      <a:pt x="18" y="18"/>
                      <a:pt x="18" y="18"/>
                      <a:pt x="18" y="18"/>
                    </a:cubicBezTo>
                    <a:cubicBezTo>
                      <a:pt x="13" y="18"/>
                      <a:pt x="13" y="17"/>
                      <a:pt x="13"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23" name="Freeform 21">
                <a:extLst>
                  <a:ext uri="{FF2B5EF4-FFF2-40B4-BE49-F238E27FC236}">
                    <a16:creationId xmlns:a16="http://schemas.microsoft.com/office/drawing/2014/main" id="{302ECB8F-A131-4204-929D-267C691EF516}"/>
                  </a:ext>
                </a:extLst>
              </p:cNvPr>
              <p:cNvSpPr>
                <a:spLocks/>
              </p:cNvSpPr>
              <p:nvPr/>
            </p:nvSpPr>
            <p:spPr bwMode="auto">
              <a:xfrm>
                <a:off x="3830638" y="4386263"/>
                <a:ext cx="61913" cy="66675"/>
              </a:xfrm>
              <a:custGeom>
                <a:avLst/>
                <a:gdLst>
                  <a:gd name="T0" fmla="*/ 1 w 16"/>
                  <a:gd name="T1" fmla="*/ 6 h 17"/>
                  <a:gd name="T2" fmla="*/ 0 w 16"/>
                  <a:gd name="T3" fmla="*/ 10 h 17"/>
                  <a:gd name="T4" fmla="*/ 3 w 16"/>
                  <a:gd name="T5" fmla="*/ 13 h 17"/>
                  <a:gd name="T6" fmla="*/ 6 w 16"/>
                  <a:gd name="T7" fmla="*/ 16 h 17"/>
                  <a:gd name="T8" fmla="*/ 6 w 16"/>
                  <a:gd name="T9" fmla="*/ 16 h 17"/>
                  <a:gd name="T10" fmla="*/ 9 w 16"/>
                  <a:gd name="T11" fmla="*/ 17 h 17"/>
                  <a:gd name="T12" fmla="*/ 9 w 16"/>
                  <a:gd name="T13" fmla="*/ 17 h 17"/>
                  <a:gd name="T14" fmla="*/ 15 w 16"/>
                  <a:gd name="T15" fmla="*/ 10 h 17"/>
                  <a:gd name="T16" fmla="*/ 15 w 16"/>
                  <a:gd name="T17" fmla="*/ 10 h 17"/>
                  <a:gd name="T18" fmla="*/ 10 w 16"/>
                  <a:gd name="T19" fmla="*/ 2 h 17"/>
                  <a:gd name="T20" fmla="*/ 1 w 16"/>
                  <a:gd name="T2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 y="6"/>
                    </a:moveTo>
                    <a:cubicBezTo>
                      <a:pt x="0" y="7"/>
                      <a:pt x="0" y="9"/>
                      <a:pt x="0" y="10"/>
                    </a:cubicBezTo>
                    <a:cubicBezTo>
                      <a:pt x="0" y="11"/>
                      <a:pt x="2" y="12"/>
                      <a:pt x="3" y="13"/>
                    </a:cubicBezTo>
                    <a:cubicBezTo>
                      <a:pt x="4" y="13"/>
                      <a:pt x="5" y="14"/>
                      <a:pt x="6" y="16"/>
                    </a:cubicBezTo>
                    <a:cubicBezTo>
                      <a:pt x="6" y="16"/>
                      <a:pt x="6" y="16"/>
                      <a:pt x="6" y="16"/>
                    </a:cubicBezTo>
                    <a:cubicBezTo>
                      <a:pt x="7" y="17"/>
                      <a:pt x="8" y="17"/>
                      <a:pt x="9" y="17"/>
                    </a:cubicBezTo>
                    <a:cubicBezTo>
                      <a:pt x="9" y="17"/>
                      <a:pt x="9" y="17"/>
                      <a:pt x="9" y="17"/>
                    </a:cubicBezTo>
                    <a:cubicBezTo>
                      <a:pt x="11" y="17"/>
                      <a:pt x="13" y="14"/>
                      <a:pt x="15" y="10"/>
                    </a:cubicBezTo>
                    <a:cubicBezTo>
                      <a:pt x="15" y="10"/>
                      <a:pt x="15" y="10"/>
                      <a:pt x="15" y="10"/>
                    </a:cubicBezTo>
                    <a:cubicBezTo>
                      <a:pt x="16" y="8"/>
                      <a:pt x="13" y="4"/>
                      <a:pt x="10" y="2"/>
                    </a:cubicBezTo>
                    <a:cubicBezTo>
                      <a:pt x="9" y="1"/>
                      <a:pt x="4" y="0"/>
                      <a:pt x="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grpSp>
      </p:grpSp>
      <p:grpSp>
        <p:nvGrpSpPr>
          <p:cNvPr id="101" name="Group 100">
            <a:extLst>
              <a:ext uri="{FF2B5EF4-FFF2-40B4-BE49-F238E27FC236}">
                <a16:creationId xmlns:a16="http://schemas.microsoft.com/office/drawing/2014/main" id="{16792EB7-5311-4DF3-BBA8-390DE667CDB2}"/>
              </a:ext>
            </a:extLst>
          </p:cNvPr>
          <p:cNvGrpSpPr/>
          <p:nvPr/>
        </p:nvGrpSpPr>
        <p:grpSpPr>
          <a:xfrm>
            <a:off x="6566929" y="3701609"/>
            <a:ext cx="306628" cy="306628"/>
            <a:chOff x="1708665" y="4371695"/>
            <a:chExt cx="306628" cy="306628"/>
          </a:xfrm>
        </p:grpSpPr>
        <p:sp>
          <p:nvSpPr>
            <p:cNvPr id="102" name="Oval 101">
              <a:extLst>
                <a:ext uri="{FF2B5EF4-FFF2-40B4-BE49-F238E27FC236}">
                  <a16:creationId xmlns:a16="http://schemas.microsoft.com/office/drawing/2014/main" id="{16D31EE8-AC5D-45DD-BF6E-4F96A3CC5B46}"/>
                </a:ext>
              </a:extLst>
            </p:cNvPr>
            <p:cNvSpPr/>
            <p:nvPr/>
          </p:nvSpPr>
          <p:spPr>
            <a:xfrm>
              <a:off x="1708665" y="4371695"/>
              <a:ext cx="306628" cy="306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8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1428BAB1-AC8B-4A54-B821-8619869A1BEC}"/>
                </a:ext>
              </a:extLst>
            </p:cNvPr>
            <p:cNvGrpSpPr/>
            <p:nvPr/>
          </p:nvGrpSpPr>
          <p:grpSpPr>
            <a:xfrm>
              <a:off x="1740953" y="4398320"/>
              <a:ext cx="239516" cy="245022"/>
              <a:chOff x="3767137" y="4302125"/>
              <a:chExt cx="276226" cy="282576"/>
            </a:xfrm>
          </p:grpSpPr>
          <p:sp>
            <p:nvSpPr>
              <p:cNvPr id="105" name="Freeform 15">
                <a:extLst>
                  <a:ext uri="{FF2B5EF4-FFF2-40B4-BE49-F238E27FC236}">
                    <a16:creationId xmlns:a16="http://schemas.microsoft.com/office/drawing/2014/main" id="{B148BA27-0C5F-42AC-9A56-048CF0D1FE1E}"/>
                  </a:ext>
                </a:extLst>
              </p:cNvPr>
              <p:cNvSpPr>
                <a:spLocks/>
              </p:cNvSpPr>
              <p:nvPr/>
            </p:nvSpPr>
            <p:spPr bwMode="auto">
              <a:xfrm>
                <a:off x="3946525" y="4418013"/>
                <a:ext cx="96838" cy="142875"/>
              </a:xfrm>
              <a:custGeom>
                <a:avLst/>
                <a:gdLst>
                  <a:gd name="T0" fmla="*/ 22 w 25"/>
                  <a:gd name="T1" fmla="*/ 4 h 37"/>
                  <a:gd name="T2" fmla="*/ 17 w 25"/>
                  <a:gd name="T3" fmla="*/ 1 h 37"/>
                  <a:gd name="T4" fmla="*/ 10 w 25"/>
                  <a:gd name="T5" fmla="*/ 1 h 37"/>
                  <a:gd name="T6" fmla="*/ 9 w 25"/>
                  <a:gd name="T7" fmla="*/ 8 h 37"/>
                  <a:gd name="T8" fmla="*/ 7 w 25"/>
                  <a:gd name="T9" fmla="*/ 17 h 37"/>
                  <a:gd name="T10" fmla="*/ 1 w 25"/>
                  <a:gd name="T11" fmla="*/ 30 h 37"/>
                  <a:gd name="T12" fmla="*/ 7 w 25"/>
                  <a:gd name="T13" fmla="*/ 36 h 37"/>
                  <a:gd name="T14" fmla="*/ 8 w 25"/>
                  <a:gd name="T15" fmla="*/ 37 h 37"/>
                  <a:gd name="T16" fmla="*/ 22 w 25"/>
                  <a:gd name="T17" fmla="*/ 21 h 37"/>
                  <a:gd name="T18" fmla="*/ 22 w 25"/>
                  <a:gd name="T1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7">
                    <a:moveTo>
                      <a:pt x="22" y="4"/>
                    </a:moveTo>
                    <a:cubicBezTo>
                      <a:pt x="21" y="2"/>
                      <a:pt x="19" y="1"/>
                      <a:pt x="17" y="1"/>
                    </a:cubicBezTo>
                    <a:cubicBezTo>
                      <a:pt x="16" y="1"/>
                      <a:pt x="13" y="0"/>
                      <a:pt x="10" y="1"/>
                    </a:cubicBezTo>
                    <a:cubicBezTo>
                      <a:pt x="8" y="2"/>
                      <a:pt x="8" y="5"/>
                      <a:pt x="9" y="8"/>
                    </a:cubicBezTo>
                    <a:cubicBezTo>
                      <a:pt x="9" y="11"/>
                      <a:pt x="9" y="15"/>
                      <a:pt x="7" y="17"/>
                    </a:cubicBezTo>
                    <a:cubicBezTo>
                      <a:pt x="2" y="21"/>
                      <a:pt x="0" y="26"/>
                      <a:pt x="1" y="30"/>
                    </a:cubicBezTo>
                    <a:cubicBezTo>
                      <a:pt x="2" y="33"/>
                      <a:pt x="4" y="36"/>
                      <a:pt x="7" y="36"/>
                    </a:cubicBezTo>
                    <a:cubicBezTo>
                      <a:pt x="7" y="37"/>
                      <a:pt x="8" y="37"/>
                      <a:pt x="8" y="37"/>
                    </a:cubicBezTo>
                    <a:cubicBezTo>
                      <a:pt x="12" y="37"/>
                      <a:pt x="17" y="32"/>
                      <a:pt x="22" y="21"/>
                    </a:cubicBezTo>
                    <a:cubicBezTo>
                      <a:pt x="25" y="14"/>
                      <a:pt x="24" y="8"/>
                      <a:pt x="22"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06" name="Freeform 16">
                <a:extLst>
                  <a:ext uri="{FF2B5EF4-FFF2-40B4-BE49-F238E27FC236}">
                    <a16:creationId xmlns:a16="http://schemas.microsoft.com/office/drawing/2014/main" id="{0B09E59E-1F0C-4E3B-A1EA-DBA737AB1584}"/>
                  </a:ext>
                </a:extLst>
              </p:cNvPr>
              <p:cNvSpPr>
                <a:spLocks/>
              </p:cNvSpPr>
              <p:nvPr/>
            </p:nvSpPr>
            <p:spPr bwMode="auto">
              <a:xfrm>
                <a:off x="3838575" y="4487863"/>
                <a:ext cx="107950" cy="96838"/>
              </a:xfrm>
              <a:custGeom>
                <a:avLst/>
                <a:gdLst>
                  <a:gd name="T0" fmla="*/ 15 w 28"/>
                  <a:gd name="T1" fmla="*/ 1 h 25"/>
                  <a:gd name="T2" fmla="*/ 8 w 28"/>
                  <a:gd name="T3" fmla="*/ 3 h 25"/>
                  <a:gd name="T4" fmla="*/ 0 w 28"/>
                  <a:gd name="T5" fmla="*/ 13 h 25"/>
                  <a:gd name="T6" fmla="*/ 5 w 28"/>
                  <a:gd name="T7" fmla="*/ 21 h 25"/>
                  <a:gd name="T8" fmla="*/ 13 w 28"/>
                  <a:gd name="T9" fmla="*/ 25 h 25"/>
                  <a:gd name="T10" fmla="*/ 14 w 28"/>
                  <a:gd name="T11" fmla="*/ 25 h 25"/>
                  <a:gd name="T12" fmla="*/ 28 w 28"/>
                  <a:gd name="T13" fmla="*/ 15 h 25"/>
                  <a:gd name="T14" fmla="*/ 15 w 28"/>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5">
                    <a:moveTo>
                      <a:pt x="15" y="1"/>
                    </a:moveTo>
                    <a:cubicBezTo>
                      <a:pt x="13" y="0"/>
                      <a:pt x="10" y="1"/>
                      <a:pt x="8" y="3"/>
                    </a:cubicBezTo>
                    <a:cubicBezTo>
                      <a:pt x="5" y="5"/>
                      <a:pt x="0" y="9"/>
                      <a:pt x="0" y="13"/>
                    </a:cubicBezTo>
                    <a:cubicBezTo>
                      <a:pt x="0" y="16"/>
                      <a:pt x="2" y="19"/>
                      <a:pt x="5" y="21"/>
                    </a:cubicBezTo>
                    <a:cubicBezTo>
                      <a:pt x="7" y="24"/>
                      <a:pt x="10" y="25"/>
                      <a:pt x="13" y="25"/>
                    </a:cubicBezTo>
                    <a:cubicBezTo>
                      <a:pt x="13" y="25"/>
                      <a:pt x="14" y="25"/>
                      <a:pt x="14" y="25"/>
                    </a:cubicBezTo>
                    <a:cubicBezTo>
                      <a:pt x="22" y="24"/>
                      <a:pt x="28" y="19"/>
                      <a:pt x="28" y="15"/>
                    </a:cubicBezTo>
                    <a:cubicBezTo>
                      <a:pt x="28" y="11"/>
                      <a:pt x="26" y="8"/>
                      <a:pt x="1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07" name="Freeform 17">
                <a:extLst>
                  <a:ext uri="{FF2B5EF4-FFF2-40B4-BE49-F238E27FC236}">
                    <a16:creationId xmlns:a16="http://schemas.microsoft.com/office/drawing/2014/main" id="{76FD02D1-F3F0-48C5-B8ED-F96C77B5EF90}"/>
                  </a:ext>
                </a:extLst>
              </p:cNvPr>
              <p:cNvSpPr>
                <a:spLocks/>
              </p:cNvSpPr>
              <p:nvPr/>
            </p:nvSpPr>
            <p:spPr bwMode="auto">
              <a:xfrm>
                <a:off x="3767137" y="4449763"/>
                <a:ext cx="112713" cy="84138"/>
              </a:xfrm>
              <a:custGeom>
                <a:avLst/>
                <a:gdLst>
                  <a:gd name="T0" fmla="*/ 24 w 29"/>
                  <a:gd name="T1" fmla="*/ 11 h 22"/>
                  <a:gd name="T2" fmla="*/ 29 w 29"/>
                  <a:gd name="T3" fmla="*/ 7 h 22"/>
                  <a:gd name="T4" fmla="*/ 27 w 29"/>
                  <a:gd name="T5" fmla="*/ 4 h 22"/>
                  <a:gd name="T6" fmla="*/ 5 w 29"/>
                  <a:gd name="T7" fmla="*/ 4 h 22"/>
                  <a:gd name="T8" fmla="*/ 0 w 29"/>
                  <a:gd name="T9" fmla="*/ 10 h 22"/>
                  <a:gd name="T10" fmla="*/ 4 w 29"/>
                  <a:gd name="T11" fmla="*/ 20 h 22"/>
                  <a:gd name="T12" fmla="*/ 10 w 29"/>
                  <a:gd name="T13" fmla="*/ 22 h 22"/>
                  <a:gd name="T14" fmla="*/ 14 w 29"/>
                  <a:gd name="T15" fmla="*/ 22 h 22"/>
                  <a:gd name="T16" fmla="*/ 20 w 29"/>
                  <a:gd name="T17" fmla="*/ 14 h 22"/>
                  <a:gd name="T18" fmla="*/ 24 w 29"/>
                  <a:gd name="T19"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2">
                    <a:moveTo>
                      <a:pt x="24" y="11"/>
                    </a:moveTo>
                    <a:cubicBezTo>
                      <a:pt x="26" y="10"/>
                      <a:pt x="29" y="9"/>
                      <a:pt x="29" y="7"/>
                    </a:cubicBezTo>
                    <a:cubicBezTo>
                      <a:pt x="29" y="6"/>
                      <a:pt x="28" y="5"/>
                      <a:pt x="27" y="4"/>
                    </a:cubicBezTo>
                    <a:cubicBezTo>
                      <a:pt x="21" y="0"/>
                      <a:pt x="10" y="1"/>
                      <a:pt x="5" y="4"/>
                    </a:cubicBezTo>
                    <a:cubicBezTo>
                      <a:pt x="2" y="5"/>
                      <a:pt x="1" y="7"/>
                      <a:pt x="0" y="10"/>
                    </a:cubicBezTo>
                    <a:cubicBezTo>
                      <a:pt x="0" y="13"/>
                      <a:pt x="1" y="17"/>
                      <a:pt x="4" y="20"/>
                    </a:cubicBezTo>
                    <a:cubicBezTo>
                      <a:pt x="6" y="22"/>
                      <a:pt x="8" y="22"/>
                      <a:pt x="10" y="22"/>
                    </a:cubicBezTo>
                    <a:cubicBezTo>
                      <a:pt x="11" y="22"/>
                      <a:pt x="12" y="22"/>
                      <a:pt x="14" y="22"/>
                    </a:cubicBezTo>
                    <a:cubicBezTo>
                      <a:pt x="17" y="20"/>
                      <a:pt x="20" y="17"/>
                      <a:pt x="20" y="14"/>
                    </a:cubicBezTo>
                    <a:cubicBezTo>
                      <a:pt x="20" y="13"/>
                      <a:pt x="23" y="12"/>
                      <a:pt x="24"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09" name="Freeform 18">
                <a:extLst>
                  <a:ext uri="{FF2B5EF4-FFF2-40B4-BE49-F238E27FC236}">
                    <a16:creationId xmlns:a16="http://schemas.microsoft.com/office/drawing/2014/main" id="{5CB66136-3AC9-445D-9B37-B9FCED2A2452}"/>
                  </a:ext>
                </a:extLst>
              </p:cNvPr>
              <p:cNvSpPr>
                <a:spLocks/>
              </p:cNvSpPr>
              <p:nvPr/>
            </p:nvSpPr>
            <p:spPr bwMode="auto">
              <a:xfrm>
                <a:off x="3879850" y="4425950"/>
                <a:ext cx="98425" cy="77788"/>
              </a:xfrm>
              <a:custGeom>
                <a:avLst/>
                <a:gdLst>
                  <a:gd name="T0" fmla="*/ 17 w 25"/>
                  <a:gd name="T1" fmla="*/ 2 h 20"/>
                  <a:gd name="T2" fmla="*/ 15 w 25"/>
                  <a:gd name="T3" fmla="*/ 3 h 20"/>
                  <a:gd name="T4" fmla="*/ 13 w 25"/>
                  <a:gd name="T5" fmla="*/ 2 h 20"/>
                  <a:gd name="T6" fmla="*/ 5 w 25"/>
                  <a:gd name="T7" fmla="*/ 0 h 20"/>
                  <a:gd name="T8" fmla="*/ 1 w 25"/>
                  <a:gd name="T9" fmla="*/ 4 h 20"/>
                  <a:gd name="T10" fmla="*/ 4 w 25"/>
                  <a:gd name="T11" fmla="*/ 14 h 20"/>
                  <a:gd name="T12" fmla="*/ 7 w 25"/>
                  <a:gd name="T13" fmla="*/ 16 h 20"/>
                  <a:gd name="T14" fmla="*/ 14 w 25"/>
                  <a:gd name="T15" fmla="*/ 20 h 20"/>
                  <a:gd name="T16" fmla="*/ 15 w 25"/>
                  <a:gd name="T17" fmla="*/ 20 h 20"/>
                  <a:gd name="T18" fmla="*/ 21 w 25"/>
                  <a:gd name="T19" fmla="*/ 15 h 20"/>
                  <a:gd name="T20" fmla="*/ 23 w 25"/>
                  <a:gd name="T21" fmla="*/ 2 h 20"/>
                  <a:gd name="T22" fmla="*/ 17 w 25"/>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0">
                    <a:moveTo>
                      <a:pt x="17" y="2"/>
                    </a:moveTo>
                    <a:cubicBezTo>
                      <a:pt x="16" y="3"/>
                      <a:pt x="15" y="3"/>
                      <a:pt x="15" y="3"/>
                    </a:cubicBezTo>
                    <a:cubicBezTo>
                      <a:pt x="14" y="3"/>
                      <a:pt x="13" y="3"/>
                      <a:pt x="13" y="2"/>
                    </a:cubicBezTo>
                    <a:cubicBezTo>
                      <a:pt x="11" y="1"/>
                      <a:pt x="9" y="0"/>
                      <a:pt x="5" y="0"/>
                    </a:cubicBezTo>
                    <a:cubicBezTo>
                      <a:pt x="3" y="1"/>
                      <a:pt x="1" y="2"/>
                      <a:pt x="1" y="4"/>
                    </a:cubicBezTo>
                    <a:cubicBezTo>
                      <a:pt x="0" y="8"/>
                      <a:pt x="2" y="12"/>
                      <a:pt x="4" y="14"/>
                    </a:cubicBezTo>
                    <a:cubicBezTo>
                      <a:pt x="5" y="15"/>
                      <a:pt x="6" y="15"/>
                      <a:pt x="7" y="16"/>
                    </a:cubicBezTo>
                    <a:cubicBezTo>
                      <a:pt x="8" y="18"/>
                      <a:pt x="10" y="20"/>
                      <a:pt x="14" y="20"/>
                    </a:cubicBezTo>
                    <a:cubicBezTo>
                      <a:pt x="15" y="20"/>
                      <a:pt x="15" y="20"/>
                      <a:pt x="15" y="20"/>
                    </a:cubicBezTo>
                    <a:cubicBezTo>
                      <a:pt x="18" y="20"/>
                      <a:pt x="20" y="17"/>
                      <a:pt x="21" y="15"/>
                    </a:cubicBezTo>
                    <a:cubicBezTo>
                      <a:pt x="23" y="11"/>
                      <a:pt x="25" y="5"/>
                      <a:pt x="23" y="2"/>
                    </a:cubicBezTo>
                    <a:cubicBezTo>
                      <a:pt x="21" y="0"/>
                      <a:pt x="19" y="1"/>
                      <a:pt x="17"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10" name="Freeform 19">
                <a:extLst>
                  <a:ext uri="{FF2B5EF4-FFF2-40B4-BE49-F238E27FC236}">
                    <a16:creationId xmlns:a16="http://schemas.microsoft.com/office/drawing/2014/main" id="{15A2D6EC-8EFB-4B9E-872B-EA309105D6AA}"/>
                  </a:ext>
                </a:extLst>
              </p:cNvPr>
              <p:cNvSpPr>
                <a:spLocks/>
              </p:cNvSpPr>
              <p:nvPr/>
            </p:nvSpPr>
            <p:spPr bwMode="auto">
              <a:xfrm>
                <a:off x="3779838" y="4359275"/>
                <a:ext cx="77788" cy="93663"/>
              </a:xfrm>
              <a:custGeom>
                <a:avLst/>
                <a:gdLst>
                  <a:gd name="T0" fmla="*/ 6 w 20"/>
                  <a:gd name="T1" fmla="*/ 24 h 24"/>
                  <a:gd name="T2" fmla="*/ 6 w 20"/>
                  <a:gd name="T3" fmla="*/ 24 h 24"/>
                  <a:gd name="T4" fmla="*/ 6 w 20"/>
                  <a:gd name="T5" fmla="*/ 24 h 24"/>
                  <a:gd name="T6" fmla="*/ 13 w 20"/>
                  <a:gd name="T7" fmla="*/ 22 h 24"/>
                  <a:gd name="T8" fmla="*/ 12 w 20"/>
                  <a:gd name="T9" fmla="*/ 17 h 24"/>
                  <a:gd name="T10" fmla="*/ 11 w 20"/>
                  <a:gd name="T11" fmla="*/ 13 h 24"/>
                  <a:gd name="T12" fmla="*/ 15 w 20"/>
                  <a:gd name="T13" fmla="*/ 8 h 24"/>
                  <a:gd name="T14" fmla="*/ 20 w 20"/>
                  <a:gd name="T15" fmla="*/ 3 h 24"/>
                  <a:gd name="T16" fmla="*/ 19 w 20"/>
                  <a:gd name="T17" fmla="*/ 1 h 24"/>
                  <a:gd name="T18" fmla="*/ 17 w 20"/>
                  <a:gd name="T19" fmla="*/ 0 h 24"/>
                  <a:gd name="T20" fmla="*/ 3 w 20"/>
                  <a:gd name="T21" fmla="*/ 10 h 24"/>
                  <a:gd name="T22" fmla="*/ 1 w 20"/>
                  <a:gd name="T23" fmla="*/ 20 h 24"/>
                  <a:gd name="T24" fmla="*/ 6 w 20"/>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4">
                    <a:moveTo>
                      <a:pt x="6" y="24"/>
                    </a:moveTo>
                    <a:cubicBezTo>
                      <a:pt x="6" y="24"/>
                      <a:pt x="6" y="24"/>
                      <a:pt x="6" y="24"/>
                    </a:cubicBezTo>
                    <a:cubicBezTo>
                      <a:pt x="6" y="24"/>
                      <a:pt x="6" y="24"/>
                      <a:pt x="6" y="24"/>
                    </a:cubicBezTo>
                    <a:cubicBezTo>
                      <a:pt x="10" y="24"/>
                      <a:pt x="12" y="23"/>
                      <a:pt x="13" y="22"/>
                    </a:cubicBezTo>
                    <a:cubicBezTo>
                      <a:pt x="14" y="20"/>
                      <a:pt x="13" y="18"/>
                      <a:pt x="12" y="17"/>
                    </a:cubicBezTo>
                    <a:cubicBezTo>
                      <a:pt x="11" y="16"/>
                      <a:pt x="11" y="14"/>
                      <a:pt x="11" y="13"/>
                    </a:cubicBezTo>
                    <a:cubicBezTo>
                      <a:pt x="11" y="12"/>
                      <a:pt x="13" y="10"/>
                      <a:pt x="15" y="8"/>
                    </a:cubicBezTo>
                    <a:cubicBezTo>
                      <a:pt x="18" y="6"/>
                      <a:pt x="20" y="5"/>
                      <a:pt x="20" y="3"/>
                    </a:cubicBezTo>
                    <a:cubicBezTo>
                      <a:pt x="20" y="2"/>
                      <a:pt x="20" y="1"/>
                      <a:pt x="19" y="1"/>
                    </a:cubicBezTo>
                    <a:cubicBezTo>
                      <a:pt x="19" y="0"/>
                      <a:pt x="18" y="0"/>
                      <a:pt x="17" y="0"/>
                    </a:cubicBezTo>
                    <a:cubicBezTo>
                      <a:pt x="11" y="0"/>
                      <a:pt x="3" y="9"/>
                      <a:pt x="3" y="10"/>
                    </a:cubicBezTo>
                    <a:cubicBezTo>
                      <a:pt x="0" y="13"/>
                      <a:pt x="0" y="17"/>
                      <a:pt x="1" y="20"/>
                    </a:cubicBezTo>
                    <a:cubicBezTo>
                      <a:pt x="3" y="23"/>
                      <a:pt x="4" y="24"/>
                      <a:pt x="6"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11" name="Freeform 20">
                <a:extLst>
                  <a:ext uri="{FF2B5EF4-FFF2-40B4-BE49-F238E27FC236}">
                    <a16:creationId xmlns:a16="http://schemas.microsoft.com/office/drawing/2014/main" id="{EFA0584B-BE60-4A75-B1F2-2BAF443F0C35}"/>
                  </a:ext>
                </a:extLst>
              </p:cNvPr>
              <p:cNvSpPr>
                <a:spLocks noEditPoints="1"/>
              </p:cNvSpPr>
              <p:nvPr/>
            </p:nvSpPr>
            <p:spPr bwMode="auto">
              <a:xfrm>
                <a:off x="3857625" y="4302125"/>
                <a:ext cx="166688" cy="127000"/>
              </a:xfrm>
              <a:custGeom>
                <a:avLst/>
                <a:gdLst>
                  <a:gd name="T0" fmla="*/ 18 w 43"/>
                  <a:gd name="T1" fmla="*/ 32 h 33"/>
                  <a:gd name="T2" fmla="*/ 20 w 43"/>
                  <a:gd name="T3" fmla="*/ 33 h 33"/>
                  <a:gd name="T4" fmla="*/ 24 w 43"/>
                  <a:gd name="T5" fmla="*/ 32 h 33"/>
                  <a:gd name="T6" fmla="*/ 31 w 43"/>
                  <a:gd name="T7" fmla="*/ 30 h 33"/>
                  <a:gd name="T8" fmla="*/ 41 w 43"/>
                  <a:gd name="T9" fmla="*/ 24 h 33"/>
                  <a:gd name="T10" fmla="*/ 43 w 43"/>
                  <a:gd name="T11" fmla="*/ 19 h 33"/>
                  <a:gd name="T12" fmla="*/ 38 w 43"/>
                  <a:gd name="T13" fmla="*/ 17 h 33"/>
                  <a:gd name="T14" fmla="*/ 33 w 43"/>
                  <a:gd name="T15" fmla="*/ 15 h 33"/>
                  <a:gd name="T16" fmla="*/ 32 w 43"/>
                  <a:gd name="T17" fmla="*/ 12 h 33"/>
                  <a:gd name="T18" fmla="*/ 21 w 43"/>
                  <a:gd name="T19" fmla="*/ 2 h 33"/>
                  <a:gd name="T20" fmla="*/ 8 w 43"/>
                  <a:gd name="T21" fmla="*/ 4 h 33"/>
                  <a:gd name="T22" fmla="*/ 1 w 43"/>
                  <a:gd name="T23" fmla="*/ 14 h 33"/>
                  <a:gd name="T24" fmla="*/ 18 w 43"/>
                  <a:gd name="T25" fmla="*/ 32 h 33"/>
                  <a:gd name="T26" fmla="*/ 13 w 43"/>
                  <a:gd name="T27" fmla="*/ 16 h 33"/>
                  <a:gd name="T28" fmla="*/ 16 w 43"/>
                  <a:gd name="T29" fmla="*/ 12 h 33"/>
                  <a:gd name="T30" fmla="*/ 20 w 43"/>
                  <a:gd name="T31" fmla="*/ 14 h 33"/>
                  <a:gd name="T32" fmla="*/ 21 w 43"/>
                  <a:gd name="T33" fmla="*/ 15 h 33"/>
                  <a:gd name="T34" fmla="*/ 20 w 43"/>
                  <a:gd name="T35" fmla="*/ 17 h 33"/>
                  <a:gd name="T36" fmla="*/ 18 w 43"/>
                  <a:gd name="T37" fmla="*/ 18 h 33"/>
                  <a:gd name="T38" fmla="*/ 18 w 43"/>
                  <a:gd name="T39" fmla="*/ 18 h 33"/>
                  <a:gd name="T40" fmla="*/ 13 w 43"/>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3">
                    <a:moveTo>
                      <a:pt x="18" y="32"/>
                    </a:moveTo>
                    <a:cubicBezTo>
                      <a:pt x="19" y="32"/>
                      <a:pt x="20" y="33"/>
                      <a:pt x="20" y="33"/>
                    </a:cubicBezTo>
                    <a:cubicBezTo>
                      <a:pt x="22" y="33"/>
                      <a:pt x="23" y="32"/>
                      <a:pt x="24" y="32"/>
                    </a:cubicBezTo>
                    <a:cubicBezTo>
                      <a:pt x="26" y="31"/>
                      <a:pt x="28" y="31"/>
                      <a:pt x="31" y="30"/>
                    </a:cubicBezTo>
                    <a:cubicBezTo>
                      <a:pt x="37" y="30"/>
                      <a:pt x="40" y="26"/>
                      <a:pt x="41" y="24"/>
                    </a:cubicBezTo>
                    <a:cubicBezTo>
                      <a:pt x="42" y="22"/>
                      <a:pt x="43" y="20"/>
                      <a:pt x="43" y="19"/>
                    </a:cubicBezTo>
                    <a:cubicBezTo>
                      <a:pt x="42" y="17"/>
                      <a:pt x="40" y="17"/>
                      <a:pt x="38" y="17"/>
                    </a:cubicBezTo>
                    <a:cubicBezTo>
                      <a:pt x="37" y="16"/>
                      <a:pt x="34" y="16"/>
                      <a:pt x="33" y="15"/>
                    </a:cubicBezTo>
                    <a:cubicBezTo>
                      <a:pt x="33" y="14"/>
                      <a:pt x="33" y="13"/>
                      <a:pt x="32" y="12"/>
                    </a:cubicBezTo>
                    <a:cubicBezTo>
                      <a:pt x="31" y="9"/>
                      <a:pt x="29" y="5"/>
                      <a:pt x="21" y="2"/>
                    </a:cubicBezTo>
                    <a:cubicBezTo>
                      <a:pt x="16" y="0"/>
                      <a:pt x="12" y="1"/>
                      <a:pt x="8" y="4"/>
                    </a:cubicBezTo>
                    <a:cubicBezTo>
                      <a:pt x="4" y="6"/>
                      <a:pt x="1" y="10"/>
                      <a:pt x="1" y="14"/>
                    </a:cubicBezTo>
                    <a:cubicBezTo>
                      <a:pt x="0" y="21"/>
                      <a:pt x="10" y="28"/>
                      <a:pt x="18" y="32"/>
                    </a:cubicBezTo>
                    <a:close/>
                    <a:moveTo>
                      <a:pt x="13" y="16"/>
                    </a:moveTo>
                    <a:cubicBezTo>
                      <a:pt x="13" y="14"/>
                      <a:pt x="15" y="13"/>
                      <a:pt x="16" y="12"/>
                    </a:cubicBezTo>
                    <a:cubicBezTo>
                      <a:pt x="18" y="12"/>
                      <a:pt x="19" y="13"/>
                      <a:pt x="20" y="14"/>
                    </a:cubicBezTo>
                    <a:cubicBezTo>
                      <a:pt x="20" y="15"/>
                      <a:pt x="21" y="15"/>
                      <a:pt x="21" y="15"/>
                    </a:cubicBezTo>
                    <a:cubicBezTo>
                      <a:pt x="21" y="15"/>
                      <a:pt x="21" y="16"/>
                      <a:pt x="20" y="17"/>
                    </a:cubicBezTo>
                    <a:cubicBezTo>
                      <a:pt x="20" y="17"/>
                      <a:pt x="20" y="18"/>
                      <a:pt x="18" y="18"/>
                    </a:cubicBezTo>
                    <a:cubicBezTo>
                      <a:pt x="18" y="18"/>
                      <a:pt x="18" y="18"/>
                      <a:pt x="18" y="18"/>
                    </a:cubicBezTo>
                    <a:cubicBezTo>
                      <a:pt x="13" y="18"/>
                      <a:pt x="13" y="17"/>
                      <a:pt x="13"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sp>
            <p:nvSpPr>
              <p:cNvPr id="113" name="Freeform 21">
                <a:extLst>
                  <a:ext uri="{FF2B5EF4-FFF2-40B4-BE49-F238E27FC236}">
                    <a16:creationId xmlns:a16="http://schemas.microsoft.com/office/drawing/2014/main" id="{7FE8E8E0-0ED4-4DCA-B593-6C13EBCE4E38}"/>
                  </a:ext>
                </a:extLst>
              </p:cNvPr>
              <p:cNvSpPr>
                <a:spLocks/>
              </p:cNvSpPr>
              <p:nvPr/>
            </p:nvSpPr>
            <p:spPr bwMode="auto">
              <a:xfrm>
                <a:off x="3830638" y="4386263"/>
                <a:ext cx="61913" cy="66675"/>
              </a:xfrm>
              <a:custGeom>
                <a:avLst/>
                <a:gdLst>
                  <a:gd name="T0" fmla="*/ 1 w 16"/>
                  <a:gd name="T1" fmla="*/ 6 h 17"/>
                  <a:gd name="T2" fmla="*/ 0 w 16"/>
                  <a:gd name="T3" fmla="*/ 10 h 17"/>
                  <a:gd name="T4" fmla="*/ 3 w 16"/>
                  <a:gd name="T5" fmla="*/ 13 h 17"/>
                  <a:gd name="T6" fmla="*/ 6 w 16"/>
                  <a:gd name="T7" fmla="*/ 16 h 17"/>
                  <a:gd name="T8" fmla="*/ 6 w 16"/>
                  <a:gd name="T9" fmla="*/ 16 h 17"/>
                  <a:gd name="T10" fmla="*/ 9 w 16"/>
                  <a:gd name="T11" fmla="*/ 17 h 17"/>
                  <a:gd name="T12" fmla="*/ 9 w 16"/>
                  <a:gd name="T13" fmla="*/ 17 h 17"/>
                  <a:gd name="T14" fmla="*/ 15 w 16"/>
                  <a:gd name="T15" fmla="*/ 10 h 17"/>
                  <a:gd name="T16" fmla="*/ 15 w 16"/>
                  <a:gd name="T17" fmla="*/ 10 h 17"/>
                  <a:gd name="T18" fmla="*/ 10 w 16"/>
                  <a:gd name="T19" fmla="*/ 2 h 17"/>
                  <a:gd name="T20" fmla="*/ 1 w 16"/>
                  <a:gd name="T2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 y="6"/>
                    </a:moveTo>
                    <a:cubicBezTo>
                      <a:pt x="0" y="7"/>
                      <a:pt x="0" y="9"/>
                      <a:pt x="0" y="10"/>
                    </a:cubicBezTo>
                    <a:cubicBezTo>
                      <a:pt x="0" y="11"/>
                      <a:pt x="2" y="12"/>
                      <a:pt x="3" y="13"/>
                    </a:cubicBezTo>
                    <a:cubicBezTo>
                      <a:pt x="4" y="13"/>
                      <a:pt x="5" y="14"/>
                      <a:pt x="6" y="16"/>
                    </a:cubicBezTo>
                    <a:cubicBezTo>
                      <a:pt x="6" y="16"/>
                      <a:pt x="6" y="16"/>
                      <a:pt x="6" y="16"/>
                    </a:cubicBezTo>
                    <a:cubicBezTo>
                      <a:pt x="7" y="17"/>
                      <a:pt x="8" y="17"/>
                      <a:pt x="9" y="17"/>
                    </a:cubicBezTo>
                    <a:cubicBezTo>
                      <a:pt x="9" y="17"/>
                      <a:pt x="9" y="17"/>
                      <a:pt x="9" y="17"/>
                    </a:cubicBezTo>
                    <a:cubicBezTo>
                      <a:pt x="11" y="17"/>
                      <a:pt x="13" y="14"/>
                      <a:pt x="15" y="10"/>
                    </a:cubicBezTo>
                    <a:cubicBezTo>
                      <a:pt x="15" y="10"/>
                      <a:pt x="15" y="10"/>
                      <a:pt x="15" y="10"/>
                    </a:cubicBezTo>
                    <a:cubicBezTo>
                      <a:pt x="16" y="8"/>
                      <a:pt x="13" y="4"/>
                      <a:pt x="10" y="2"/>
                    </a:cubicBezTo>
                    <a:cubicBezTo>
                      <a:pt x="9" y="1"/>
                      <a:pt x="4" y="0"/>
                      <a:pt x="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12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76767"/>
                  </a:solidFill>
                  <a:effectLst/>
                  <a:uLnTx/>
                  <a:uFillTx/>
                  <a:latin typeface="Calibri" panose="020F0502020204030204"/>
                  <a:ea typeface="+mn-ea"/>
                  <a:cs typeface="+mn-cs"/>
                </a:endParaRPr>
              </a:p>
            </p:txBody>
          </p:sp>
        </p:grpSp>
      </p:grpSp>
      <p:sp>
        <p:nvSpPr>
          <p:cNvPr id="2" name="Title 1">
            <a:extLst>
              <a:ext uri="{FF2B5EF4-FFF2-40B4-BE49-F238E27FC236}">
                <a16:creationId xmlns:a16="http://schemas.microsoft.com/office/drawing/2014/main" id="{64B63273-8AD1-FE4A-890C-AF13CA30E467}"/>
              </a:ext>
            </a:extLst>
          </p:cNvPr>
          <p:cNvSpPr>
            <a:spLocks noGrp="1"/>
          </p:cNvSpPr>
          <p:nvPr>
            <p:ph type="title"/>
          </p:nvPr>
        </p:nvSpPr>
        <p:spPr/>
        <p:txBody>
          <a:bodyPr/>
          <a:lstStyle/>
          <a:p>
            <a:r>
              <a:rPr lang="en-GB" i="1" dirty="0"/>
              <a:t>NTRK</a:t>
            </a:r>
            <a:r>
              <a:rPr lang="en-GB" dirty="0"/>
              <a:t> Gene Fusions Are Found in Many Cancers With High Unmet Need</a:t>
            </a:r>
          </a:p>
        </p:txBody>
      </p:sp>
      <p:sp>
        <p:nvSpPr>
          <p:cNvPr id="3" name="Content Placeholder 2">
            <a:extLst>
              <a:ext uri="{FF2B5EF4-FFF2-40B4-BE49-F238E27FC236}">
                <a16:creationId xmlns:a16="http://schemas.microsoft.com/office/drawing/2014/main" id="{9D44765F-A6F8-E947-B816-E3AF5A46831B}"/>
              </a:ext>
            </a:extLst>
          </p:cNvPr>
          <p:cNvSpPr>
            <a:spLocks noGrp="1"/>
          </p:cNvSpPr>
          <p:nvPr>
            <p:ph sz="quarter" idx="15"/>
          </p:nvPr>
        </p:nvSpPr>
        <p:spPr>
          <a:xfrm>
            <a:off x="620183" y="6309320"/>
            <a:ext cx="10180339" cy="365125"/>
          </a:xfrm>
        </p:spPr>
        <p:txBody>
          <a:bodyPr/>
          <a:lstStyle/>
          <a:p>
            <a:pPr>
              <a:spcBef>
                <a:spcPts val="300"/>
              </a:spcBef>
            </a:pPr>
            <a:r>
              <a:rPr lang="en-GB" baseline="30000" dirty="0" err="1"/>
              <a:t>a</a:t>
            </a:r>
            <a:r>
              <a:rPr lang="en-GB" dirty="0" err="1"/>
              <a:t>Frequency</a:t>
            </a:r>
            <a:r>
              <a:rPr lang="en-GB" dirty="0"/>
              <a:t> in adult vs paediatric patients not specified     </a:t>
            </a:r>
          </a:p>
          <a:p>
            <a:pPr>
              <a:spcBef>
                <a:spcPts val="300"/>
              </a:spcBef>
            </a:pPr>
            <a:r>
              <a:rPr lang="en-GB" dirty="0"/>
              <a:t>GIST, gastrointestinal stromal tumour; MASC, mammary analogue </a:t>
            </a:r>
            <a:r>
              <a:rPr lang="en-GB" dirty="0">
                <a:solidFill>
                  <a:schemeClr val="tx2"/>
                </a:solidFill>
              </a:rPr>
              <a:t>secretory carcinoma; </a:t>
            </a:r>
            <a:r>
              <a:rPr lang="en-GB" sz="1200" noProof="0" dirty="0">
                <a:solidFill>
                  <a:schemeClr val="tx2"/>
                </a:solidFill>
              </a:rPr>
              <a:t>NTRK, neurotrophic tyrosine receptor kinase</a:t>
            </a:r>
            <a:endParaRPr lang="en-GB" dirty="0">
              <a:solidFill>
                <a:schemeClr val="tx2"/>
              </a:solidFill>
            </a:endParaRPr>
          </a:p>
        </p:txBody>
      </p:sp>
      <p:sp>
        <p:nvSpPr>
          <p:cNvPr id="6" name="Slide Number Placeholder 5">
            <a:extLst>
              <a:ext uri="{FF2B5EF4-FFF2-40B4-BE49-F238E27FC236}">
                <a16:creationId xmlns:a16="http://schemas.microsoft.com/office/drawing/2014/main" id="{26BC629A-F12F-A94E-8D34-22812D04F2A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4" name="ZoneTexte 3">
            <a:extLst>
              <a:ext uri="{FF2B5EF4-FFF2-40B4-BE49-F238E27FC236}">
                <a16:creationId xmlns:a16="http://schemas.microsoft.com/office/drawing/2014/main" id="{6DF1D8B1-07B6-B343-A0C4-F5C0B4CA0F49}"/>
              </a:ext>
            </a:extLst>
          </p:cNvPr>
          <p:cNvSpPr txBox="1"/>
          <p:nvPr/>
        </p:nvSpPr>
        <p:spPr>
          <a:xfrm>
            <a:off x="5519936" y="4221088"/>
            <a:ext cx="6105967" cy="1754326"/>
          </a:xfrm>
          <a:prstGeom prst="rect">
            <a:avLst/>
          </a:prstGeom>
          <a:noFill/>
        </p:spPr>
        <p:txBody>
          <a:bodyPr wrap="none"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Vaishnavi A, Le A, </a:t>
            </a:r>
            <a:r>
              <a:rPr kumimoji="0" lang="en-US" sz="1200" b="0" i="0" u="none" strike="noStrike" kern="1200" cap="none" spc="0" normalizeH="0" baseline="0" noProof="0" dirty="0" err="1">
                <a:ln>
                  <a:noFill/>
                </a:ln>
                <a:solidFill>
                  <a:srgbClr val="5D8298"/>
                </a:solidFill>
                <a:effectLst/>
                <a:uLnTx/>
                <a:uFillTx/>
                <a:latin typeface="Calibri" panose="020F0502020204030204"/>
                <a:ea typeface="+mn-ea"/>
                <a:cs typeface="+mn-cs"/>
              </a:rPr>
              <a:t>Doebele</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RC.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Cancer </a:t>
            </a:r>
            <a:r>
              <a:rPr kumimoji="0" lang="en-US" sz="1200" b="0" i="1" u="none" strike="noStrike" kern="1200" cap="none" spc="0" normalizeH="0" baseline="0" noProof="0" dirty="0" err="1">
                <a:ln>
                  <a:noFill/>
                </a:ln>
                <a:solidFill>
                  <a:srgbClr val="5D8298"/>
                </a:solidFill>
                <a:effectLst/>
                <a:uLnTx/>
                <a:uFillTx/>
                <a:latin typeface="Calibri" panose="020F0502020204030204"/>
                <a:ea typeface="+mn-ea"/>
                <a:cs typeface="+mn-cs"/>
              </a:rPr>
              <a:t>Discov</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2015;5:25-34. </a:t>
            </a:r>
          </a:p>
          <a:p>
            <a:pPr marL="228600" marR="0" lvl="0" indent="-228600" algn="l" defTabSz="914378"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err="1">
                <a:ln>
                  <a:noFill/>
                </a:ln>
                <a:solidFill>
                  <a:srgbClr val="5D8298"/>
                </a:solidFill>
                <a:effectLst/>
                <a:uLnTx/>
                <a:uFillTx/>
                <a:latin typeface="Calibri" panose="020F0502020204030204"/>
                <a:ea typeface="+mn-ea"/>
                <a:cs typeface="+mn-cs"/>
              </a:rPr>
              <a:t>Tognon</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C, et al.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Cancer Cell</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2002;2:367-376.</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err="1">
                <a:ln>
                  <a:noFill/>
                </a:ln>
                <a:solidFill>
                  <a:srgbClr val="5D8298"/>
                </a:solidFill>
                <a:effectLst/>
                <a:uLnTx/>
                <a:uFillTx/>
                <a:latin typeface="Calibri" panose="020F0502020204030204"/>
                <a:ea typeface="+mn-ea"/>
                <a:cs typeface="+mn-cs"/>
              </a:rPr>
              <a:t>Pishvaian</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MJ, et al.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Journal of Clinical Oncology</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36, no. 4_suppl (February 1 2018) 521-521.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err="1">
                <a:ln>
                  <a:noFill/>
                </a:ln>
                <a:solidFill>
                  <a:srgbClr val="5D8298"/>
                </a:solidFill>
                <a:effectLst/>
                <a:uLnTx/>
                <a:uFillTx/>
                <a:latin typeface="Calibri" panose="020F0502020204030204"/>
                <a:ea typeface="+mn-ea"/>
                <a:cs typeface="+mn-cs"/>
              </a:rPr>
              <a:t>Brenca</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M, et al.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J </a:t>
            </a:r>
            <a:r>
              <a:rPr kumimoji="0" lang="en-US" sz="1200" b="0" i="1" u="none" strike="noStrike" kern="1200" cap="none" spc="0" normalizeH="0" baseline="0" noProof="0" dirty="0" err="1">
                <a:ln>
                  <a:noFill/>
                </a:ln>
                <a:solidFill>
                  <a:srgbClr val="5D8298"/>
                </a:solidFill>
                <a:effectLst/>
                <a:uLnTx/>
                <a:uFillTx/>
                <a:latin typeface="Calibri" panose="020F0502020204030204"/>
                <a:ea typeface="+mn-ea"/>
                <a:cs typeface="+mn-cs"/>
              </a:rPr>
              <a:t>Pathol</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2016;238:543-549.</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err="1">
                <a:ln>
                  <a:noFill/>
                </a:ln>
                <a:solidFill>
                  <a:srgbClr val="5D8298"/>
                </a:solidFill>
                <a:effectLst/>
                <a:uLnTx/>
                <a:uFillTx/>
                <a:latin typeface="Calibri" panose="020F0502020204030204"/>
                <a:ea typeface="+mn-ea"/>
                <a:cs typeface="+mn-cs"/>
              </a:rPr>
              <a:t>Stransky</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N, et al.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Nat Communications</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2014;DOI: 10.1038/ncomms5846.</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Wiesner T, et al.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Nat Communications</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2014;</a:t>
            </a:r>
            <a:r>
              <a:rPr kumimoji="0" lang="fr-FR" sz="1200" b="0" i="0" u="none" strike="noStrike" kern="1200" cap="none" spc="0" normalizeH="0" baseline="0" noProof="0" dirty="0">
                <a:ln>
                  <a:noFill/>
                </a:ln>
                <a:solidFill>
                  <a:srgbClr val="5D8298"/>
                </a:solidFill>
                <a:effectLst/>
                <a:uLnTx/>
                <a:uFillTx/>
                <a:latin typeface="Calibri" panose="020F0502020204030204"/>
                <a:ea typeface="+mn-ea"/>
                <a:cs typeface="+mn-cs"/>
              </a:rPr>
              <a:t>5:3116. doi:10.1038/ncomms4116.</a:t>
            </a:r>
            <a:endPar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err="1">
                <a:ln>
                  <a:noFill/>
                </a:ln>
                <a:solidFill>
                  <a:srgbClr val="5D8298"/>
                </a:solidFill>
                <a:effectLst/>
                <a:uLnTx/>
                <a:uFillTx/>
                <a:latin typeface="Calibri" panose="020F0502020204030204"/>
                <a:ea typeface="+mn-ea"/>
                <a:cs typeface="+mn-cs"/>
              </a:rPr>
              <a:t>Ricarte_Filho_JC</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et al.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J Clin Invest</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2013;123:4935-4944.</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Prasad ML, et al. </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mn-cs"/>
              </a:rPr>
              <a:t>Cancer</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2016; DOI: 10.1002/cncr.29887.</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Bourgeois JM, et al. Am J Surg </a:t>
            </a:r>
            <a:r>
              <a:rPr kumimoji="0" lang="en-US" sz="1200" b="0" i="0" u="none" strike="noStrike" kern="1200" cap="none" spc="0" normalizeH="0" baseline="0" noProof="0" dirty="0" err="1">
                <a:ln>
                  <a:noFill/>
                </a:ln>
                <a:solidFill>
                  <a:srgbClr val="5D8298"/>
                </a:solidFill>
                <a:effectLst/>
                <a:uLnTx/>
                <a:uFillTx/>
                <a:latin typeface="Calibri" panose="020F0502020204030204"/>
                <a:ea typeface="+mn-ea"/>
                <a:cs typeface="+mn-cs"/>
              </a:rPr>
              <a:t>Pathol</a:t>
            </a:r>
            <a:r>
              <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rPr>
              <a:t> 2000;</a:t>
            </a:r>
            <a:r>
              <a:rPr kumimoji="0" lang="en-US" sz="1200" b="0" i="1" u="none" strike="noStrike" kern="1200" cap="none" spc="0" normalizeH="0" baseline="0" noProof="0" dirty="0">
                <a:ln>
                  <a:noFill/>
                </a:ln>
                <a:solidFill>
                  <a:srgbClr val="5D8298"/>
                </a:solidFill>
                <a:effectLst/>
                <a:uLnTx/>
                <a:uFillTx/>
                <a:latin typeface="Calibri" panose="020F0502020204030204"/>
                <a:ea typeface="+mn-ea"/>
                <a:cs typeface="Arial" panose="020B0604020202020204" pitchFamily="34" charset="0"/>
              </a:rPr>
              <a:t>24: 937–946.</a:t>
            </a:r>
            <a:endParaRPr kumimoji="0" lang="en-US" sz="1200" b="0" i="0" u="none" strike="noStrike" kern="1200" cap="none" spc="0" normalizeH="0" baseline="0" noProof="0" dirty="0">
              <a:ln>
                <a:noFill/>
              </a:ln>
              <a:solidFill>
                <a:srgbClr val="5D829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151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9ECD2-149C-4345-B79C-CE0C19F83BD1}"/>
              </a:ext>
            </a:extLst>
          </p:cNvPr>
          <p:cNvSpPr>
            <a:spLocks noGrp="1"/>
          </p:cNvSpPr>
          <p:nvPr>
            <p:ph type="title"/>
          </p:nvPr>
        </p:nvSpPr>
        <p:spPr/>
        <p:txBody>
          <a:bodyPr/>
          <a:lstStyle/>
          <a:p>
            <a:r>
              <a:rPr lang="en-GB" dirty="0"/>
              <a:t>TRK INHIBITORS</a:t>
            </a:r>
          </a:p>
        </p:txBody>
      </p:sp>
      <p:sp>
        <p:nvSpPr>
          <p:cNvPr id="2" name="Slide Number Placeholder 1">
            <a:extLst>
              <a:ext uri="{FF2B5EF4-FFF2-40B4-BE49-F238E27FC236}">
                <a16:creationId xmlns:a16="http://schemas.microsoft.com/office/drawing/2014/main" id="{D7413CB8-EFEE-B845-B25C-4105610FA7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4" name="Content Placeholder 5">
            <a:extLst>
              <a:ext uri="{FF2B5EF4-FFF2-40B4-BE49-F238E27FC236}">
                <a16:creationId xmlns:a16="http://schemas.microsoft.com/office/drawing/2014/main" id="{D4834F3A-5932-4BCC-A6FA-7633FF10BF32}"/>
              </a:ext>
            </a:extLst>
          </p:cNvPr>
          <p:cNvSpPr txBox="1">
            <a:spLocks/>
          </p:cNvSpPr>
          <p:nvPr/>
        </p:nvSpPr>
        <p:spPr>
          <a:xfrm>
            <a:off x="620183" y="6356351"/>
            <a:ext cx="10180339" cy="365125"/>
          </a:xfrm>
          <a:prstGeom prst="rect">
            <a:avLst/>
          </a:prstGeom>
        </p:spPr>
        <p:txBody>
          <a:bodyPr lIns="0"/>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56378D"/>
              </a:buClr>
              <a:buSzTx/>
              <a:buFont typeface="Arial"/>
              <a:buChar char="•"/>
              <a:tabLst/>
              <a:defRPr/>
            </a:pPr>
            <a:r>
              <a:rPr kumimoji="0" lang="en-US" sz="1200" b="0" i="0" u="none" strike="noStrike" kern="1200" cap="none" spc="-1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TRK, tropomyosin receptor kinase</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endParaRPr>
          </a:p>
        </p:txBody>
      </p:sp>
    </p:spTree>
    <p:extLst>
      <p:ext uri="{BB962C8B-B14F-4D97-AF65-F5344CB8AC3E}">
        <p14:creationId xmlns:p14="http://schemas.microsoft.com/office/powerpoint/2010/main" val="407157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19200" y="246566"/>
            <a:ext cx="8740800" cy="807285"/>
          </a:xfrm>
        </p:spPr>
        <p:txBody>
          <a:bodyPr/>
          <a:lstStyle/>
          <a:p>
            <a:r>
              <a:rPr lang="en-GB" dirty="0"/>
              <a:t>TRK Inhibitors and Clinical Development status</a:t>
            </a:r>
          </a:p>
        </p:txBody>
      </p:sp>
      <p:sp>
        <p:nvSpPr>
          <p:cNvPr id="3" name="Content Placeholder 2">
            <a:extLst>
              <a:ext uri="{FF2B5EF4-FFF2-40B4-BE49-F238E27FC236}">
                <a16:creationId xmlns:a16="http://schemas.microsoft.com/office/drawing/2014/main" id="{CEB7F6D6-5EB1-9E4D-BFE5-CFC66079C0F8}"/>
              </a:ext>
            </a:extLst>
          </p:cNvPr>
          <p:cNvSpPr>
            <a:spLocks noGrp="1"/>
          </p:cNvSpPr>
          <p:nvPr>
            <p:ph sz="quarter" idx="15"/>
          </p:nvPr>
        </p:nvSpPr>
        <p:spPr>
          <a:xfrm>
            <a:off x="623392" y="6237312"/>
            <a:ext cx="11233248" cy="504056"/>
          </a:xfrm>
        </p:spPr>
        <p:txBody>
          <a:bodyPr/>
          <a:lstStyle/>
          <a:p>
            <a:pPr>
              <a:lnSpc>
                <a:spcPts val="1000"/>
              </a:lnSpc>
              <a:spcBef>
                <a:spcPts val="0"/>
              </a:spcBef>
            </a:pPr>
            <a:r>
              <a:rPr lang="en-GB" dirty="0"/>
              <a:t>*</a:t>
            </a:r>
            <a:r>
              <a:rPr lang="en-GB" sz="1200" dirty="0"/>
              <a:t>Larotrectinib is approved in the US, Australia, Brazil, Canada, European Union, Hong-Kong, Israel, Saudi Arabia, Singapore, South Korea and Switzerland. </a:t>
            </a:r>
            <a:r>
              <a:rPr lang="en-GB" sz="1200" dirty="0" err="1"/>
              <a:t>Entrectinib</a:t>
            </a:r>
            <a:r>
              <a:rPr lang="en-GB" sz="1200" dirty="0"/>
              <a:t> is approved in  </a:t>
            </a:r>
          </a:p>
          <a:p>
            <a:pPr>
              <a:lnSpc>
                <a:spcPts val="1000"/>
              </a:lnSpc>
              <a:spcBef>
                <a:spcPts val="0"/>
              </a:spcBef>
            </a:pPr>
            <a:r>
              <a:rPr lang="en-GB" dirty="0"/>
              <a:t>  </a:t>
            </a:r>
            <a:r>
              <a:rPr lang="en-GB" sz="1200" dirty="0"/>
              <a:t>the US, Australia, European Union and Japan</a:t>
            </a:r>
          </a:p>
          <a:p>
            <a:pPr>
              <a:spcBef>
                <a:spcPts val="0"/>
              </a:spcBef>
            </a:pPr>
            <a:r>
              <a:rPr lang="en-GB" dirty="0">
                <a:solidFill>
                  <a:schemeClr val="tx2"/>
                </a:solidFill>
              </a:rPr>
              <a:t>1. </a:t>
            </a:r>
            <a:r>
              <a:rPr lang="en-GB" dirty="0">
                <a:solidFill>
                  <a:schemeClr val="tx2"/>
                </a:solidFill>
                <a:hlinkClick r:id="rId3">
                  <a:extLst>
                    <a:ext uri="{A12FA001-AC4F-418D-AE19-62706E023703}">
                      <ahyp:hlinkClr xmlns:ahyp="http://schemas.microsoft.com/office/drawing/2018/hyperlinkcolor" val="tx"/>
                    </a:ext>
                  </a:extLst>
                </a:hlinkClick>
              </a:rPr>
              <a:t>http://www.onclive.com/publications/oncology-live/2017/vol-18-no-15/trk-inhibitors-advance-rapidly-in-tumouragnostic-paradigm?p=2</a:t>
            </a:r>
            <a:r>
              <a:rPr lang="en-GB" dirty="0">
                <a:solidFill>
                  <a:schemeClr val="tx2"/>
                </a:solidFill>
              </a:rPr>
              <a:t> (accessed January 16, 2021);</a:t>
            </a:r>
          </a:p>
          <a:p>
            <a:pPr>
              <a:spcBef>
                <a:spcPts val="0"/>
              </a:spcBef>
            </a:pPr>
            <a:r>
              <a:rPr lang="en-GB" dirty="0">
                <a:solidFill>
                  <a:schemeClr val="tx2"/>
                </a:solidFill>
              </a:rPr>
              <a:t>2. ClinicalTrials.gov. NCT03093116;  3. ClinicalTrials.gov. NCT03182257;  4. Takeda M, et al. Ann Oncol. 2017;28 (suppl_5):486-7</a:t>
            </a:r>
          </a:p>
        </p:txBody>
      </p:sp>
      <p:graphicFrame>
        <p:nvGraphicFramePr>
          <p:cNvPr id="11" name="Table 10">
            <a:extLst>
              <a:ext uri="{FF2B5EF4-FFF2-40B4-BE49-F238E27FC236}">
                <a16:creationId xmlns:a16="http://schemas.microsoft.com/office/drawing/2014/main" id="{40929CC7-9395-4539-9123-C51C26E20A4A}"/>
              </a:ext>
            </a:extLst>
          </p:cNvPr>
          <p:cNvGraphicFramePr>
            <a:graphicFrameLocks noGrp="1"/>
          </p:cNvGraphicFramePr>
          <p:nvPr>
            <p:extLst>
              <p:ext uri="{D42A27DB-BD31-4B8C-83A1-F6EECF244321}">
                <p14:modId xmlns:p14="http://schemas.microsoft.com/office/powerpoint/2010/main" val="4146881556"/>
              </p:ext>
            </p:extLst>
          </p:nvPr>
        </p:nvGraphicFramePr>
        <p:xfrm>
          <a:off x="623392" y="1426043"/>
          <a:ext cx="10949409" cy="3790080"/>
        </p:xfrm>
        <a:graphic>
          <a:graphicData uri="http://schemas.openxmlformats.org/drawingml/2006/table">
            <a:tbl>
              <a:tblPr firstRow="1" firstCol="1" bandRow="1">
                <a:tableStyleId>{5C22544A-7EE6-4342-B048-85BDC9FD1C3A}</a:tableStyleId>
              </a:tblPr>
              <a:tblGrid>
                <a:gridCol w="2164432">
                  <a:extLst>
                    <a:ext uri="{9D8B030D-6E8A-4147-A177-3AD203B41FA5}">
                      <a16:colId xmlns:a16="http://schemas.microsoft.com/office/drawing/2014/main" val="1422503088"/>
                    </a:ext>
                  </a:extLst>
                </a:gridCol>
                <a:gridCol w="2160240">
                  <a:extLst>
                    <a:ext uri="{9D8B030D-6E8A-4147-A177-3AD203B41FA5}">
                      <a16:colId xmlns:a16="http://schemas.microsoft.com/office/drawing/2014/main" val="3287412130"/>
                    </a:ext>
                  </a:extLst>
                </a:gridCol>
                <a:gridCol w="6624737">
                  <a:extLst>
                    <a:ext uri="{9D8B030D-6E8A-4147-A177-3AD203B41FA5}">
                      <a16:colId xmlns:a16="http://schemas.microsoft.com/office/drawing/2014/main" val="2147273571"/>
                    </a:ext>
                  </a:extLst>
                </a:gridCol>
              </a:tblGrid>
              <a:tr h="236389">
                <a:tc>
                  <a:txBody>
                    <a:bodyPr/>
                    <a:lstStyle/>
                    <a:p>
                      <a:pPr marL="0" marR="0">
                        <a:lnSpc>
                          <a:spcPct val="100000"/>
                        </a:lnSpc>
                        <a:spcBef>
                          <a:spcPts val="300"/>
                        </a:spcBef>
                        <a:spcAft>
                          <a:spcPts val="600"/>
                        </a:spcAft>
                      </a:pPr>
                      <a:r>
                        <a:rPr lang="en-US" sz="1200" dirty="0">
                          <a:effectLst/>
                        </a:rPr>
                        <a:t>Drug Name (Sponsor)</a:t>
                      </a:r>
                      <a:endParaRPr lang="en-US" sz="120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600"/>
                        </a:spcAft>
                      </a:pPr>
                      <a:r>
                        <a:rPr lang="en-US" sz="1200" dirty="0">
                          <a:effectLst/>
                        </a:rPr>
                        <a:t>Molecular Targets</a:t>
                      </a:r>
                      <a:endParaRPr lang="en-US" sz="1200" dirty="0">
                        <a:solidFill>
                          <a:schemeClr val="bg1"/>
                        </a:solidFill>
                        <a:effectLst/>
                        <a:latin typeface="+mn-lt"/>
                        <a:ea typeface="Arial" panose="020B0604020202020204" pitchFamily="34" charset="0"/>
                      </a:endParaRPr>
                    </a:p>
                  </a:txBody>
                  <a:tcPr marL="68580" marR="68580" marT="36000" marB="36000" anchor="ctr"/>
                </a:tc>
                <a:tc>
                  <a:txBody>
                    <a:bodyPr/>
                    <a:lstStyle/>
                    <a:p>
                      <a:pPr marL="0" marR="0">
                        <a:lnSpc>
                          <a:spcPct val="100000"/>
                        </a:lnSpc>
                        <a:spcBef>
                          <a:spcPts val="300"/>
                        </a:spcBef>
                        <a:spcAft>
                          <a:spcPts val="600"/>
                        </a:spcAft>
                      </a:pPr>
                      <a:r>
                        <a:rPr lang="en-US" sz="1200" dirty="0">
                          <a:effectLst/>
                        </a:rPr>
                        <a:t>Development Stage and </a:t>
                      </a:r>
                      <a:r>
                        <a:rPr lang="en-US" sz="1200" dirty="0" err="1">
                          <a:effectLst/>
                        </a:rPr>
                        <a:t>tumour</a:t>
                      </a:r>
                      <a:r>
                        <a:rPr lang="en-US" sz="1200" dirty="0">
                          <a:effectLst/>
                        </a:rPr>
                        <a:t> Types</a:t>
                      </a:r>
                      <a:endParaRPr lang="en-US" sz="1200" dirty="0">
                        <a:solidFill>
                          <a:schemeClr val="bg1"/>
                        </a:solidFill>
                        <a:effectLst/>
                        <a:latin typeface="+mn-lt"/>
                        <a:ea typeface="Arial" panose="020B0604020202020204" pitchFamily="34" charset="0"/>
                      </a:endParaRPr>
                    </a:p>
                  </a:txBody>
                  <a:tcPr marL="68580" marR="68580" marT="36000" marB="36000" anchor="ctr"/>
                </a:tc>
                <a:extLst>
                  <a:ext uri="{0D108BD9-81ED-4DB2-BD59-A6C34878D82A}">
                    <a16:rowId xmlns:a16="http://schemas.microsoft.com/office/drawing/2014/main" val="501330109"/>
                  </a:ext>
                </a:extLst>
              </a:tr>
              <a:tr h="236389">
                <a:tc>
                  <a:txBody>
                    <a:bodyPr/>
                    <a:lstStyle/>
                    <a:p>
                      <a:pPr marL="0" marR="0">
                        <a:lnSpc>
                          <a:spcPct val="100000"/>
                        </a:lnSpc>
                        <a:spcBef>
                          <a:spcPts val="300"/>
                        </a:spcBef>
                        <a:spcAft>
                          <a:spcPts val="600"/>
                        </a:spcAft>
                      </a:pPr>
                      <a:r>
                        <a:rPr lang="en-US" sz="1200" b="0" kern="1200" dirty="0">
                          <a:solidFill>
                            <a:schemeClr val="lt1"/>
                          </a:solidFill>
                          <a:effectLst/>
                          <a:latin typeface="+mn-lt"/>
                          <a:ea typeface="+mn-ea"/>
                          <a:cs typeface="+mn-cs"/>
                        </a:rPr>
                        <a:t>larotrectinib (Bayer)</a:t>
                      </a: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Phase 1/2 in solid </a:t>
                      </a:r>
                      <a:r>
                        <a:rPr lang="en-US" sz="1200" dirty="0" err="1"/>
                        <a:t>tumours</a:t>
                      </a:r>
                      <a:r>
                        <a:rPr lang="en-US" sz="1200" dirty="0"/>
                        <a:t>  in adults and adolescents (NCT02122913, NCT02637687, NCT02576431)</a:t>
                      </a:r>
                      <a:endParaRPr lang="en-US" sz="1200" dirty="0">
                        <a:solidFill>
                          <a:srgbClr val="676767"/>
                        </a:solidFill>
                        <a:latin typeface="+mn-lt"/>
                      </a:endParaRPr>
                    </a:p>
                  </a:txBody>
                  <a:tcPr marT="36000" marB="36000"/>
                </a:tc>
                <a:extLst>
                  <a:ext uri="{0D108BD9-81ED-4DB2-BD59-A6C34878D82A}">
                    <a16:rowId xmlns:a16="http://schemas.microsoft.com/office/drawing/2014/main" val="637129230"/>
                  </a:ext>
                </a:extLst>
              </a:tr>
              <a:tr h="236389">
                <a:tc>
                  <a:txBody>
                    <a:bodyPr/>
                    <a:lstStyle/>
                    <a:p>
                      <a:pPr marL="0" marR="0">
                        <a:lnSpc>
                          <a:spcPct val="100000"/>
                        </a:lnSpc>
                        <a:spcBef>
                          <a:spcPts val="300"/>
                        </a:spcBef>
                        <a:spcAft>
                          <a:spcPts val="600"/>
                        </a:spcAft>
                      </a:pPr>
                      <a:r>
                        <a:rPr lang="en-US" sz="1200" b="0" dirty="0">
                          <a:effectLst/>
                        </a:rPr>
                        <a:t>entrectinib (Roche/ Ignyta)</a:t>
                      </a:r>
                      <a:r>
                        <a:rPr lang="en-US" sz="1200" b="0" baseline="30000" dirty="0">
                          <a:effectLst/>
                        </a:rPr>
                        <a:t>1</a:t>
                      </a:r>
                      <a:endParaRPr lang="en-US" sz="1200" b="0" baseline="3000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 ALK, ROS1</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1/2 in solid </a:t>
                      </a:r>
                      <a:r>
                        <a:rPr lang="en-US" sz="1200" dirty="0" err="1"/>
                        <a:t>tumours</a:t>
                      </a:r>
                      <a:r>
                        <a:rPr lang="en-US" sz="1200" dirty="0"/>
                        <a:t> in adults (NCT02568267, NCT02097810, NCT02650401)</a:t>
                      </a:r>
                      <a:endParaRPr lang="en-US" sz="1200" dirty="0">
                        <a:solidFill>
                          <a:srgbClr val="676767"/>
                        </a:solidFill>
                        <a:latin typeface="+mn-lt"/>
                      </a:endParaRPr>
                    </a:p>
                  </a:txBody>
                  <a:tcPr marT="36000" marB="36000"/>
                </a:tc>
                <a:extLst>
                  <a:ext uri="{0D108BD9-81ED-4DB2-BD59-A6C34878D82A}">
                    <a16:rowId xmlns:a16="http://schemas.microsoft.com/office/drawing/2014/main" val="286831212"/>
                  </a:ext>
                </a:extLst>
              </a:tr>
              <a:tr h="236389">
                <a:tc>
                  <a:txBody>
                    <a:bodyPr/>
                    <a:lstStyle/>
                    <a:p>
                      <a:pPr marL="0" marR="0">
                        <a:lnSpc>
                          <a:spcPct val="100000"/>
                        </a:lnSpc>
                        <a:spcBef>
                          <a:spcPts val="300"/>
                        </a:spcBef>
                        <a:spcAft>
                          <a:spcPts val="600"/>
                        </a:spcAft>
                      </a:pPr>
                      <a:r>
                        <a:rPr lang="en-US" sz="1200" b="0" dirty="0">
                          <a:effectLst/>
                        </a:rPr>
                        <a:t>TSR-011 (Tesaro)</a:t>
                      </a:r>
                      <a:r>
                        <a:rPr lang="en-US" sz="1200" b="0" baseline="30000" dirty="0">
                          <a:effectLst/>
                        </a:rPr>
                        <a:t>1</a:t>
                      </a:r>
                      <a:endParaRPr lang="en-US" sz="1200" b="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 ALK</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1/2 in solid </a:t>
                      </a:r>
                      <a:r>
                        <a:rPr lang="en-US" sz="1200" dirty="0" err="1"/>
                        <a:t>tumours</a:t>
                      </a:r>
                      <a:r>
                        <a:rPr lang="en-US" sz="1200" dirty="0"/>
                        <a:t> and lymphomas (NCT02048488)</a:t>
                      </a:r>
                      <a:r>
                        <a:rPr lang="en-US" sz="1200" baseline="30000" dirty="0"/>
                        <a:t>a</a:t>
                      </a:r>
                      <a:endParaRPr lang="en-US" sz="1200" baseline="30000" dirty="0">
                        <a:solidFill>
                          <a:srgbClr val="676767"/>
                        </a:solidFill>
                        <a:latin typeface="+mn-lt"/>
                      </a:endParaRPr>
                    </a:p>
                  </a:txBody>
                  <a:tcPr marT="36000" marB="36000"/>
                </a:tc>
                <a:extLst>
                  <a:ext uri="{0D108BD9-81ED-4DB2-BD59-A6C34878D82A}">
                    <a16:rowId xmlns:a16="http://schemas.microsoft.com/office/drawing/2014/main" val="3685633628"/>
                  </a:ext>
                </a:extLst>
              </a:tr>
              <a:tr h="406002">
                <a:tc>
                  <a:txBody>
                    <a:bodyPr/>
                    <a:lstStyle/>
                    <a:p>
                      <a:pPr marL="0" marR="0">
                        <a:lnSpc>
                          <a:spcPct val="100000"/>
                        </a:lnSpc>
                        <a:spcBef>
                          <a:spcPts val="300"/>
                        </a:spcBef>
                        <a:spcAft>
                          <a:spcPts val="600"/>
                        </a:spcAft>
                        <a:tabLst>
                          <a:tab pos="250825" algn="l"/>
                        </a:tabLst>
                      </a:pPr>
                      <a:r>
                        <a:rPr lang="en-US" sz="1200" b="0" dirty="0">
                          <a:effectLst/>
                        </a:rPr>
                        <a:t>sitravatinib (MGCD516) </a:t>
                      </a:r>
                      <a:br>
                        <a:rPr lang="en-US" sz="1200" b="0" dirty="0">
                          <a:effectLst/>
                        </a:rPr>
                      </a:br>
                      <a:r>
                        <a:rPr lang="en-US" sz="1200" b="0" dirty="0">
                          <a:effectLst/>
                        </a:rPr>
                        <a:t>(</a:t>
                      </a:r>
                      <a:r>
                        <a:rPr lang="en-US" sz="1200" b="0" dirty="0" err="1">
                          <a:effectLst/>
                        </a:rPr>
                        <a:t>Mirati</a:t>
                      </a:r>
                      <a:r>
                        <a:rPr lang="en-US" sz="1200" b="0" dirty="0">
                          <a:effectLst/>
                        </a:rPr>
                        <a:t> Therapeutics)</a:t>
                      </a:r>
                      <a:r>
                        <a:rPr lang="en-US" sz="1200" b="0" baseline="30000" dirty="0">
                          <a:effectLst/>
                        </a:rPr>
                        <a:t>1</a:t>
                      </a:r>
                      <a:endParaRPr lang="en-US" sz="1200" b="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 DDR2, MET, KIT, </a:t>
                      </a:r>
                      <a:br>
                        <a:rPr lang="en-US" sz="1200" i="1" dirty="0">
                          <a:effectLst/>
                        </a:rPr>
                      </a:br>
                      <a:r>
                        <a:rPr lang="en-US" sz="1200" i="1" dirty="0">
                          <a:effectLst/>
                        </a:rPr>
                        <a:t>KDR, PDGFR</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2 in combination with nivolumab in NSCLC; advanced liposarcoma and other soft tissue sarcomas (NCT02954991, NCT02978859)</a:t>
                      </a:r>
                      <a:endParaRPr lang="en-US" sz="1200" dirty="0">
                        <a:solidFill>
                          <a:srgbClr val="676767"/>
                        </a:solidFill>
                        <a:latin typeface="+mn-lt"/>
                      </a:endParaRPr>
                    </a:p>
                  </a:txBody>
                  <a:tcPr marT="36000" marB="36000"/>
                </a:tc>
                <a:extLst>
                  <a:ext uri="{0D108BD9-81ED-4DB2-BD59-A6C34878D82A}">
                    <a16:rowId xmlns:a16="http://schemas.microsoft.com/office/drawing/2014/main" val="4150519799"/>
                  </a:ext>
                </a:extLst>
              </a:tr>
              <a:tr h="406002">
                <a:tc>
                  <a:txBody>
                    <a:bodyPr/>
                    <a:lstStyle/>
                    <a:p>
                      <a:pPr marL="0" marR="0">
                        <a:lnSpc>
                          <a:spcPct val="100000"/>
                        </a:lnSpc>
                        <a:spcBef>
                          <a:spcPts val="300"/>
                        </a:spcBef>
                        <a:spcAft>
                          <a:spcPts val="600"/>
                        </a:spcAft>
                        <a:tabLst>
                          <a:tab pos="250825" algn="l"/>
                        </a:tabLst>
                      </a:pPr>
                      <a:r>
                        <a:rPr lang="en-US" sz="1200" b="0" dirty="0">
                          <a:effectLst/>
                        </a:rPr>
                        <a:t>DS-6051b (Daiichi Sankyo)</a:t>
                      </a:r>
                      <a:r>
                        <a:rPr lang="en-US" sz="1200" b="0" baseline="30000" dirty="0">
                          <a:effectLst/>
                        </a:rPr>
                        <a:t>1</a:t>
                      </a:r>
                      <a:endParaRPr lang="en-US" sz="1200" b="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 ROS1</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1 in solid </a:t>
                      </a:r>
                      <a:r>
                        <a:rPr lang="en-US" sz="1200" dirty="0" err="1"/>
                        <a:t>tumours</a:t>
                      </a:r>
                      <a:r>
                        <a:rPr lang="en-US" sz="1200" dirty="0"/>
                        <a:t> (NCT02675491,</a:t>
                      </a:r>
                      <a:r>
                        <a:rPr lang="en-US" sz="1200" baseline="30000" dirty="0"/>
                        <a:t>a</a:t>
                      </a:r>
                      <a:r>
                        <a:rPr lang="en-US" sz="1200" dirty="0"/>
                        <a:t> NCT02279433</a:t>
                      </a:r>
                      <a:r>
                        <a:rPr lang="en-US" sz="1200" baseline="30000" dirty="0"/>
                        <a:t>a</a:t>
                      </a:r>
                      <a:r>
                        <a:rPr lang="en-US" sz="1200" dirty="0"/>
                        <a:t>); </a:t>
                      </a:r>
                      <a:br>
                        <a:rPr lang="en-US" sz="1200" dirty="0"/>
                      </a:br>
                      <a:r>
                        <a:rPr lang="en-US" sz="1200" dirty="0"/>
                        <a:t>Status unknown; presented at ESMO 2017 but not mentioned in latest independent research materials</a:t>
                      </a:r>
                      <a:r>
                        <a:rPr lang="en-US" sz="1200" baseline="30000" dirty="0"/>
                        <a:t>4</a:t>
                      </a:r>
                      <a:r>
                        <a:rPr lang="en-US" sz="1200" dirty="0"/>
                        <a:t> </a:t>
                      </a:r>
                      <a:endParaRPr lang="en-US" sz="1200" dirty="0">
                        <a:solidFill>
                          <a:srgbClr val="676767"/>
                        </a:solidFill>
                        <a:latin typeface="+mn-lt"/>
                      </a:endParaRPr>
                    </a:p>
                  </a:txBody>
                  <a:tcPr marT="36000" marB="36000"/>
                </a:tc>
                <a:extLst>
                  <a:ext uri="{0D108BD9-81ED-4DB2-BD59-A6C34878D82A}">
                    <a16:rowId xmlns:a16="http://schemas.microsoft.com/office/drawing/2014/main" val="1881658888"/>
                  </a:ext>
                </a:extLst>
              </a:tr>
              <a:tr h="406002">
                <a:tc>
                  <a:txBody>
                    <a:bodyPr/>
                    <a:lstStyle/>
                    <a:p>
                      <a:pPr marL="0" marR="0">
                        <a:lnSpc>
                          <a:spcPct val="100000"/>
                        </a:lnSpc>
                        <a:spcBef>
                          <a:spcPts val="300"/>
                        </a:spcBef>
                        <a:spcAft>
                          <a:spcPts val="600"/>
                        </a:spcAft>
                        <a:tabLst>
                          <a:tab pos="262890" algn="l"/>
                        </a:tabLst>
                      </a:pPr>
                      <a:r>
                        <a:rPr lang="en-US" sz="1200" b="0" dirty="0">
                          <a:effectLst/>
                        </a:rPr>
                        <a:t>merestinib (Eli Lilly)</a:t>
                      </a:r>
                      <a:r>
                        <a:rPr lang="en-US" sz="1200" b="0" baseline="30000" dirty="0">
                          <a:effectLst/>
                        </a:rPr>
                        <a:t>1</a:t>
                      </a:r>
                      <a:endParaRPr lang="en-US" sz="1200" b="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 MET, AXL, ROS1, MKNK2, FLT3, TEK, DDR1, DDR2 </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1/2 in combination with LY2874455</a:t>
                      </a:r>
                      <a:r>
                        <a:rPr lang="en-US" sz="1200" baseline="30000" dirty="0"/>
                        <a:t>b</a:t>
                      </a:r>
                      <a:r>
                        <a:rPr lang="en-US" sz="1200" dirty="0"/>
                        <a:t> in R/R AML; advanced/metastatic cancer; NSCLC and solid </a:t>
                      </a:r>
                      <a:r>
                        <a:rPr lang="en-US" sz="1200" dirty="0" err="1"/>
                        <a:t>tumours</a:t>
                      </a:r>
                      <a:r>
                        <a:rPr lang="en-US" sz="1200" dirty="0"/>
                        <a:t>; biliary tract cancers (NCT03125239,</a:t>
                      </a:r>
                      <a:r>
                        <a:rPr lang="en-US" sz="1200" baseline="30000" dirty="0"/>
                        <a:t>c</a:t>
                      </a:r>
                      <a:r>
                        <a:rPr lang="en-US" sz="1200" dirty="0"/>
                        <a:t> NCT03027284, NCT02920996, NCT02711553)</a:t>
                      </a:r>
                      <a:endParaRPr lang="en-US" sz="1200" dirty="0">
                        <a:solidFill>
                          <a:srgbClr val="676767"/>
                        </a:solidFill>
                        <a:latin typeface="+mn-lt"/>
                      </a:endParaRPr>
                    </a:p>
                  </a:txBody>
                  <a:tcPr marT="36000" marB="36000"/>
                </a:tc>
                <a:extLst>
                  <a:ext uri="{0D108BD9-81ED-4DB2-BD59-A6C34878D82A}">
                    <a16:rowId xmlns:a16="http://schemas.microsoft.com/office/drawing/2014/main" val="1867944969"/>
                  </a:ext>
                </a:extLst>
              </a:tr>
              <a:tr h="406002">
                <a:tc>
                  <a:txBody>
                    <a:bodyPr/>
                    <a:lstStyle/>
                    <a:p>
                      <a:pPr marL="0" marR="0">
                        <a:lnSpc>
                          <a:spcPct val="100000"/>
                        </a:lnSpc>
                        <a:spcBef>
                          <a:spcPts val="300"/>
                        </a:spcBef>
                        <a:spcAft>
                          <a:spcPts val="600"/>
                        </a:spcAft>
                        <a:tabLst>
                          <a:tab pos="259080" algn="l"/>
                        </a:tabLst>
                      </a:pPr>
                      <a:r>
                        <a:rPr lang="en-US" sz="1200" b="0" dirty="0">
                          <a:effectLst/>
                        </a:rPr>
                        <a:t>cabozantinib (Exelexis)</a:t>
                      </a:r>
                      <a:r>
                        <a:rPr lang="en-US" sz="1200" b="0" baseline="30000" dirty="0">
                          <a:effectLst/>
                        </a:rPr>
                        <a:t>1</a:t>
                      </a:r>
                      <a:endParaRPr lang="en-US" sz="1200" b="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 KDR, MET, RET, ROS1, </a:t>
                      </a:r>
                      <a:br>
                        <a:rPr lang="en-US" sz="1200" i="1" dirty="0">
                          <a:effectLst/>
                        </a:rPr>
                      </a:br>
                      <a:r>
                        <a:rPr lang="en-US" sz="1200" i="1" dirty="0">
                          <a:effectLst/>
                        </a:rPr>
                        <a:t>KIT, FLT1,3,4, AXL</a:t>
                      </a:r>
                      <a:endParaRPr lang="en-US" sz="1200" i="1" baseline="30000"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2 in NSCLC (NCT01639508)</a:t>
                      </a:r>
                      <a:endParaRPr lang="en-US" sz="1200" dirty="0">
                        <a:solidFill>
                          <a:srgbClr val="676767"/>
                        </a:solidFill>
                        <a:latin typeface="+mn-lt"/>
                      </a:endParaRPr>
                    </a:p>
                  </a:txBody>
                  <a:tcPr marT="36000" marB="36000"/>
                </a:tc>
                <a:extLst>
                  <a:ext uri="{0D108BD9-81ED-4DB2-BD59-A6C34878D82A}">
                    <a16:rowId xmlns:a16="http://schemas.microsoft.com/office/drawing/2014/main" val="3985387890"/>
                  </a:ext>
                </a:extLst>
              </a:tr>
              <a:tr h="236389">
                <a:tc>
                  <a:txBody>
                    <a:bodyPr/>
                    <a:lstStyle/>
                    <a:p>
                      <a:pPr marL="0" marR="0">
                        <a:lnSpc>
                          <a:spcPct val="100000"/>
                        </a:lnSpc>
                        <a:spcBef>
                          <a:spcPts val="300"/>
                        </a:spcBef>
                        <a:spcAft>
                          <a:spcPts val="600"/>
                        </a:spcAft>
                        <a:tabLst>
                          <a:tab pos="259080" algn="l"/>
                        </a:tabLst>
                      </a:pPr>
                      <a:r>
                        <a:rPr lang="en-US" sz="1200" b="0" dirty="0">
                          <a:effectLst/>
                        </a:rPr>
                        <a:t>PLX7486 (Plexxikon)</a:t>
                      </a:r>
                      <a:r>
                        <a:rPr lang="en-US" sz="1200" b="0" baseline="30000" dirty="0">
                          <a:effectLst/>
                        </a:rPr>
                        <a:t>1</a:t>
                      </a:r>
                      <a:r>
                        <a:rPr lang="en-US" sz="1200" b="0" dirty="0">
                          <a:effectLst/>
                        </a:rPr>
                        <a:t>  </a:t>
                      </a:r>
                      <a:endParaRPr lang="en-US" sz="1200" b="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 CSF1R</a:t>
                      </a:r>
                      <a:endParaRPr lang="en-US" sz="1200" i="1" baseline="30000"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1 in solid </a:t>
                      </a:r>
                      <a:r>
                        <a:rPr lang="en-US" sz="1200" dirty="0" err="1"/>
                        <a:t>tumours</a:t>
                      </a:r>
                      <a:r>
                        <a:rPr lang="en-US" sz="1200" dirty="0"/>
                        <a:t> (NCT01804530)</a:t>
                      </a:r>
                      <a:endParaRPr lang="en-US" sz="1200" dirty="0">
                        <a:latin typeface="+mn-lt"/>
                      </a:endParaRPr>
                    </a:p>
                  </a:txBody>
                  <a:tcPr marT="36000" marB="36000"/>
                </a:tc>
                <a:extLst>
                  <a:ext uri="{0D108BD9-81ED-4DB2-BD59-A6C34878D82A}">
                    <a16:rowId xmlns:a16="http://schemas.microsoft.com/office/drawing/2014/main" val="538057229"/>
                  </a:ext>
                </a:extLst>
              </a:tr>
              <a:tr h="236389">
                <a:tc>
                  <a:txBody>
                    <a:bodyPr/>
                    <a:lstStyle/>
                    <a:p>
                      <a:pPr marL="0" marR="0">
                        <a:lnSpc>
                          <a:spcPct val="100000"/>
                        </a:lnSpc>
                        <a:spcBef>
                          <a:spcPts val="300"/>
                        </a:spcBef>
                        <a:spcAft>
                          <a:spcPts val="600"/>
                        </a:spcAft>
                        <a:tabLst>
                          <a:tab pos="259080" algn="l"/>
                        </a:tabLst>
                      </a:pPr>
                      <a:r>
                        <a:rPr lang="en-US" sz="1200" b="0" dirty="0">
                          <a:effectLst/>
                        </a:rPr>
                        <a:t>TPX-0005 (TP Therapeutics)</a:t>
                      </a:r>
                      <a:r>
                        <a:rPr lang="en-US" sz="1200" b="0" baseline="30000" dirty="0">
                          <a:effectLst/>
                        </a:rPr>
                        <a:t>2</a:t>
                      </a:r>
                      <a:r>
                        <a:rPr lang="en-US" sz="1200" b="0" dirty="0">
                          <a:effectLst/>
                        </a:rPr>
                        <a:t> </a:t>
                      </a:r>
                      <a:endParaRPr lang="en-US" sz="1200" b="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 ALK, ROS1</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r>
                        <a:rPr lang="en-US" sz="1200" dirty="0"/>
                        <a:t>Phase 1/2 in advanced solid </a:t>
                      </a:r>
                      <a:r>
                        <a:rPr lang="en-US" sz="1200" dirty="0" err="1"/>
                        <a:t>tumours</a:t>
                      </a:r>
                      <a:r>
                        <a:rPr lang="en-US" sz="1200" dirty="0"/>
                        <a:t> (NCT03093116)</a:t>
                      </a:r>
                      <a:endParaRPr lang="en-US" sz="1200" dirty="0">
                        <a:latin typeface="+mn-lt"/>
                      </a:endParaRPr>
                    </a:p>
                  </a:txBody>
                  <a:tcPr marT="36000" marB="36000"/>
                </a:tc>
                <a:extLst>
                  <a:ext uri="{0D108BD9-81ED-4DB2-BD59-A6C34878D82A}">
                    <a16:rowId xmlns:a16="http://schemas.microsoft.com/office/drawing/2014/main" val="4106144965"/>
                  </a:ext>
                </a:extLst>
              </a:tr>
              <a:tr h="236389">
                <a:tc>
                  <a:txBody>
                    <a:bodyPr/>
                    <a:lstStyle/>
                    <a:p>
                      <a:pPr marL="0" marR="0">
                        <a:lnSpc>
                          <a:spcPct val="100000"/>
                        </a:lnSpc>
                        <a:spcBef>
                          <a:spcPts val="300"/>
                        </a:spcBef>
                        <a:spcAft>
                          <a:spcPts val="600"/>
                        </a:spcAft>
                        <a:tabLst>
                          <a:tab pos="259080" algn="l"/>
                        </a:tabLst>
                      </a:pPr>
                      <a:r>
                        <a:rPr lang="en-US" sz="1200" b="0" dirty="0">
                          <a:effectLst/>
                        </a:rPr>
                        <a:t>ONO-7579 (Ono)</a:t>
                      </a:r>
                      <a:r>
                        <a:rPr lang="en-US" sz="1200" b="0" baseline="30000" dirty="0">
                          <a:effectLst/>
                        </a:rPr>
                        <a:t>3</a:t>
                      </a:r>
                      <a:endParaRPr lang="en-US" sz="1200" b="0" baseline="3000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300"/>
                        </a:spcAft>
                      </a:pPr>
                      <a:r>
                        <a:rPr lang="en-US" sz="1200" i="1" dirty="0">
                          <a:effectLst/>
                        </a:rPr>
                        <a:t>NTRK1-3</a:t>
                      </a:r>
                      <a:endParaRPr lang="en-US" sz="1200" i="1" dirty="0">
                        <a:solidFill>
                          <a:srgbClr val="676767"/>
                        </a:solidFill>
                        <a:effectLst/>
                        <a:latin typeface="+mn-lt"/>
                        <a:ea typeface="Arial" panose="020B0604020202020204" pitchFamily="34" charset="0"/>
                      </a:endParaRPr>
                    </a:p>
                  </a:txBody>
                  <a:tcPr marL="68580" marR="68580" marT="36000" marB="36000" anchor="ctr"/>
                </a:tc>
                <a:tc>
                  <a:txBody>
                    <a:bodyPr/>
                    <a:lstStyle/>
                    <a:p>
                      <a:pPr marL="0" marR="0" lvl="0" indent="0" algn="l" defTabSz="457059" rtl="0" eaLnBrk="1" fontAlgn="auto" latinLnBrk="0" hangingPunct="1">
                        <a:lnSpc>
                          <a:spcPct val="100000"/>
                        </a:lnSpc>
                        <a:spcBef>
                          <a:spcPts val="0"/>
                        </a:spcBef>
                        <a:spcAft>
                          <a:spcPts val="0"/>
                        </a:spcAft>
                        <a:buClrTx/>
                        <a:buSzTx/>
                        <a:buFontTx/>
                        <a:buNone/>
                        <a:tabLst/>
                        <a:defRPr/>
                      </a:pPr>
                      <a:r>
                        <a:rPr lang="en-US" sz="1200" dirty="0"/>
                        <a:t>Phase 1/2 in advanced solid </a:t>
                      </a:r>
                      <a:r>
                        <a:rPr lang="en-US" sz="1200" dirty="0" err="1"/>
                        <a:t>tumours</a:t>
                      </a:r>
                      <a:r>
                        <a:rPr lang="en-US" sz="1200" dirty="0"/>
                        <a:t> (NCT03182257)</a:t>
                      </a:r>
                      <a:r>
                        <a:rPr lang="en-US" sz="1200" baseline="30000" dirty="0"/>
                        <a:t>a</a:t>
                      </a:r>
                      <a:endParaRPr lang="en-US" sz="1200" dirty="0">
                        <a:latin typeface="+mn-lt"/>
                      </a:endParaRPr>
                    </a:p>
                  </a:txBody>
                  <a:tcPr marT="36000" marB="36000"/>
                </a:tc>
                <a:extLst>
                  <a:ext uri="{0D108BD9-81ED-4DB2-BD59-A6C34878D82A}">
                    <a16:rowId xmlns:a16="http://schemas.microsoft.com/office/drawing/2014/main" val="1684045664"/>
                  </a:ext>
                </a:extLst>
              </a:tr>
              <a:tr h="236389">
                <a:tc gridSpan="3">
                  <a:txBody>
                    <a:bodyPr/>
                    <a:lstStyle/>
                    <a:p>
                      <a:pPr marL="0" marR="0">
                        <a:lnSpc>
                          <a:spcPct val="100000"/>
                        </a:lnSpc>
                        <a:spcBef>
                          <a:spcPts val="0"/>
                        </a:spcBef>
                        <a:spcAft>
                          <a:spcPts val="300"/>
                        </a:spcAft>
                        <a:tabLst>
                          <a:tab pos="259080" algn="l"/>
                        </a:tabLst>
                      </a:pPr>
                      <a:r>
                        <a:rPr lang="en-US" sz="1200" b="0" baseline="30000" dirty="0">
                          <a:solidFill>
                            <a:schemeClr val="tx1"/>
                          </a:solidFill>
                          <a:effectLst/>
                        </a:rPr>
                        <a:t>a </a:t>
                      </a:r>
                      <a:r>
                        <a:rPr lang="en-US" sz="1200" b="0" dirty="0">
                          <a:solidFill>
                            <a:schemeClr val="tx1"/>
                          </a:solidFill>
                          <a:effectLst/>
                        </a:rPr>
                        <a:t>Trial is terminated; </a:t>
                      </a:r>
                      <a:r>
                        <a:rPr lang="en-US" sz="1200" b="0" baseline="30000" dirty="0">
                          <a:solidFill>
                            <a:schemeClr val="tx1"/>
                          </a:solidFill>
                          <a:effectLst/>
                        </a:rPr>
                        <a:t>b </a:t>
                      </a:r>
                      <a:r>
                        <a:rPr lang="en-US" sz="1200" b="0" dirty="0">
                          <a:solidFill>
                            <a:schemeClr val="tx1"/>
                          </a:solidFill>
                          <a:effectLst/>
                        </a:rPr>
                        <a:t>LY2874455 is an FGFR inhibitor; </a:t>
                      </a:r>
                      <a:r>
                        <a:rPr lang="en-US" sz="1200" b="0" baseline="30000" dirty="0">
                          <a:solidFill>
                            <a:schemeClr val="tx1"/>
                          </a:solidFill>
                          <a:effectLst/>
                        </a:rPr>
                        <a:t>c </a:t>
                      </a:r>
                      <a:r>
                        <a:rPr lang="en-US" sz="1200" b="0" dirty="0">
                          <a:solidFill>
                            <a:schemeClr val="tx1"/>
                          </a:solidFill>
                          <a:effectLst/>
                        </a:rPr>
                        <a:t>Trial is completed</a:t>
                      </a:r>
                    </a:p>
                  </a:txBody>
                  <a:tcPr marL="68580" marR="68580" marT="36000" marB="36000">
                    <a:noFill/>
                  </a:tcPr>
                </a:tc>
                <a:tc hMerge="1">
                  <a:txBody>
                    <a:bodyPr/>
                    <a:lstStyle/>
                    <a:p>
                      <a:pPr marL="0" marR="0" algn="ctr">
                        <a:lnSpc>
                          <a:spcPct val="200000"/>
                        </a:lnSpc>
                        <a:spcBef>
                          <a:spcPts val="0"/>
                        </a:spcBef>
                        <a:spcAft>
                          <a:spcPts val="600"/>
                        </a:spcAft>
                      </a:pPr>
                      <a:endParaRPr lang="en-US" sz="11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365429239"/>
                  </a:ext>
                </a:extLst>
              </a:tr>
            </a:tbl>
          </a:graphicData>
        </a:graphic>
      </p:graphicFrame>
      <p:sp>
        <p:nvSpPr>
          <p:cNvPr id="5" name="Text Placeholder 9">
            <a:extLst>
              <a:ext uri="{FF2B5EF4-FFF2-40B4-BE49-F238E27FC236}">
                <a16:creationId xmlns:a16="http://schemas.microsoft.com/office/drawing/2014/main" id="{ADEC2874-6E27-4A2B-B1D2-90CA267BBF79}"/>
              </a:ext>
            </a:extLst>
          </p:cNvPr>
          <p:cNvSpPr txBox="1">
            <a:spLocks/>
          </p:cNvSpPr>
          <p:nvPr/>
        </p:nvSpPr>
        <p:spPr>
          <a:xfrm>
            <a:off x="619200" y="5141071"/>
            <a:ext cx="10949409" cy="969159"/>
          </a:xfrm>
          <a:prstGeom prst="rect">
            <a:avLst/>
          </a:prstGeom>
          <a:noFill/>
        </p:spPr>
        <p:txBody>
          <a:bodyPr vert="horz" wrap="square" lIns="0" tIns="45553" rIns="91107" bIns="45553" rtlCol="0" anchor="b">
            <a:spAutoFit/>
          </a:bodyPr>
          <a:lstStyle>
            <a:lvl1pPr marL="228600" indent="-228600" algn="l" defTabSz="457059" rtl="0" eaLnBrk="1" latinLnBrk="0" hangingPunct="1">
              <a:lnSpc>
                <a:spcPct val="95000"/>
              </a:lnSpc>
              <a:spcBef>
                <a:spcPts val="100"/>
              </a:spcBef>
              <a:buClrTx/>
              <a:buFont typeface="+mj-lt"/>
              <a:buAutoNum type="arabicPeriod"/>
              <a:defRPr lang="en-US" sz="800" kern="1200" dirty="0">
                <a:solidFill>
                  <a:schemeClr val="tx1"/>
                </a:solidFill>
                <a:latin typeface="Arial" panose="020B0604020202020204" pitchFamily="34" charset="0"/>
                <a:ea typeface="+mn-ea"/>
                <a:cs typeface="Arial" panose="020B0604020202020204" pitchFamily="34" charset="0"/>
              </a:defRPr>
            </a:lvl1pPr>
            <a:lvl2pPr marL="457059" indent="-171397" algn="l" defTabSz="457059" rtl="0" eaLnBrk="1" latinLnBrk="0" hangingPunct="1">
              <a:lnSpc>
                <a:spcPct val="95000"/>
              </a:lnSpc>
              <a:spcBef>
                <a:spcPts val="600"/>
              </a:spcBef>
              <a:buClr>
                <a:schemeClr val="tx2"/>
              </a:buClr>
              <a:buFont typeface="Georgia" panose="02040502050405020303" pitchFamily="18" charset="0"/>
              <a:buChar char="–"/>
              <a:defRPr sz="1600" kern="1200">
                <a:solidFill>
                  <a:schemeClr val="tx1"/>
                </a:solidFill>
                <a:latin typeface="Arial" panose="020B0604020202020204" pitchFamily="34" charset="0"/>
                <a:ea typeface="+mn-ea"/>
                <a:cs typeface="Arial" panose="020B0604020202020204" pitchFamily="34" charset="0"/>
              </a:defRPr>
            </a:lvl2pPr>
            <a:lvl3pPr marL="799851" indent="-114264" algn="l" defTabSz="457059" rtl="0" eaLnBrk="1" latinLnBrk="0" hangingPunct="1">
              <a:lnSpc>
                <a:spcPct val="95000"/>
              </a:lnSpc>
              <a:spcBef>
                <a:spcPts val="300"/>
              </a:spcBef>
              <a:buClr>
                <a:schemeClr val="tx1"/>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599702" indent="-228528" algn="l" defTabSz="457059" rtl="0" eaLnBrk="1" latinLnBrk="0" hangingPunct="1">
              <a:lnSpc>
                <a:spcPct val="95000"/>
              </a:lnSpc>
              <a:spcBef>
                <a:spcPct val="20000"/>
              </a:spcBef>
              <a:buClrTx/>
              <a:buFont typeface="Arial"/>
              <a:buChar char="•"/>
              <a:defRPr sz="1050" kern="1200">
                <a:solidFill>
                  <a:schemeClr val="tx1"/>
                </a:solidFill>
                <a:latin typeface="Arial" panose="020B0604020202020204" pitchFamily="34" charset="0"/>
                <a:ea typeface="+mn-ea"/>
                <a:cs typeface="Arial" panose="020B0604020202020204" pitchFamily="34" charset="0"/>
              </a:defRPr>
            </a:lvl4pPr>
            <a:lvl5pPr marL="2056759" indent="-228528" algn="l" defTabSz="457059" rtl="0" eaLnBrk="1" latinLnBrk="0" hangingPunct="1">
              <a:lnSpc>
                <a:spcPct val="95000"/>
              </a:lnSpc>
              <a:spcBef>
                <a:spcPct val="20000"/>
              </a:spcBef>
              <a:buClrTx/>
              <a:buFont typeface="Arial"/>
              <a:buChar char="•"/>
              <a:defRPr sz="1050" kern="1200">
                <a:solidFill>
                  <a:schemeClr val="tx1"/>
                </a:solidFill>
                <a:latin typeface="Arial" panose="020B0604020202020204" pitchFamily="34" charset="0"/>
                <a:ea typeface="+mn-ea"/>
                <a:cs typeface="Arial" panose="020B0604020202020204" pitchFamily="34" charset="0"/>
              </a:defRPr>
            </a:lvl5pPr>
            <a:lvl6pPr marL="2513817" indent="-228528"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74" indent="-228528"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32" indent="-228528"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4990" indent="-228528" algn="l" defTabSz="4570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059" rtl="0" eaLnBrk="1" fontAlgn="auto" latinLnBrk="0" hangingPunct="1">
              <a:lnSpc>
                <a:spcPct val="95000"/>
              </a:lnSpc>
              <a:spcBef>
                <a:spcPts val="100"/>
              </a:spcBef>
              <a:spcAft>
                <a:spcPts val="0"/>
              </a:spcAft>
              <a:buClrTx/>
              <a:buSzTx/>
              <a:buFont typeface="+mj-lt"/>
              <a:buNone/>
              <a:tabLst/>
              <a:defRPr/>
            </a:pPr>
            <a:r>
              <a:rPr kumimoji="0" lang="en-US" sz="1200" b="0" i="0" u="none" strike="noStrike" kern="1200" cap="none" spc="-1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ALK, anaplastic lymphoma kinase; AML, acute myeloid leukemia; AXL, tyrosine-protein kinase receptor UFO; CSF1R, colony stimulating factor 1 receptor; DDR, discoidin domain-containing receptor; ESMO, European Society for Medical Oncology; FGFR, fibroblast growth factor receptor; FLT, fms related tyrosine kinase; KDR, kinase insert domain receptor; KIT, </a:t>
            </a:r>
            <a:r>
              <a:rPr kumimoji="0" lang="en-GB" sz="1200" b="0" i="0" u="none" strike="noStrike" kern="1200" cap="none" spc="-1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mast/stem cell growth factor receptor; </a:t>
            </a:r>
            <a:r>
              <a:rPr kumimoji="0" lang="en-US" sz="1200" b="0" i="0" u="none" strike="noStrike" kern="1200" cap="none" spc="-1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MET, c-MET proto-oncogene; MKNK, MAP kinase-interacting serine/threonine-protein kinase; NSCLC, nonsmall-cell lung carcinoma; NTRK, neurotrophic tyrosine receptor kinase; PDGFR, platelet-derived growth factor receptors; R/R, relapsed/refractory; RET, rearranged during transfection proto-oncogene; ROS1, proto-oncogene tyrosine-protein 1; TEK, tunica interna endothelial cell kinase; TRK, tropomyosin receptor kinase</a:t>
            </a:r>
            <a:endParaRPr kumimoji="0" lang="en-US" sz="1200" b="0" i="0" u="none" strike="noStrike" kern="1200" cap="none" spc="-1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95CD1BDA-6531-A949-A8B7-F4B2727A57BB}"/>
              </a:ext>
            </a:extLst>
          </p:cNvPr>
          <p:cNvSpPr/>
          <p:nvPr/>
        </p:nvSpPr>
        <p:spPr>
          <a:xfrm>
            <a:off x="619199" y="1660753"/>
            <a:ext cx="10949409" cy="50405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022E270F-9D66-D648-8E12-F82D7AEAAF9F}"/>
              </a:ext>
            </a:extLst>
          </p:cNvPr>
          <p:cNvSpPr txBox="1"/>
          <p:nvPr/>
        </p:nvSpPr>
        <p:spPr>
          <a:xfrm>
            <a:off x="619199" y="1023310"/>
            <a:ext cx="837139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larotrectinib</a:t>
            </a:r>
            <a:r>
              <a:rPr kumimoji="0" lang="fr-FR" sz="20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 and </a:t>
            </a:r>
            <a:r>
              <a:rPr kumimoji="0" lang="fr-FR" sz="20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entrectinib</a:t>
            </a:r>
            <a:r>
              <a:rPr kumimoji="0" lang="fr-FR" sz="20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 are the </a:t>
            </a:r>
            <a:r>
              <a:rPr kumimoji="0" lang="fr-FR" sz="20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two</a:t>
            </a:r>
            <a:r>
              <a:rPr kumimoji="0" lang="fr-FR" sz="20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 </a:t>
            </a:r>
            <a:r>
              <a:rPr kumimoji="0" lang="fr-FR" sz="20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currently</a:t>
            </a:r>
            <a:r>
              <a:rPr kumimoji="0" lang="fr-FR" sz="20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 </a:t>
            </a:r>
            <a:r>
              <a:rPr kumimoji="0" lang="fr-FR" sz="20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approved</a:t>
            </a:r>
            <a:r>
              <a:rPr kumimoji="0" lang="fr-FR" sz="20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 TRK </a:t>
            </a:r>
            <a:r>
              <a:rPr kumimoji="0" lang="fr-FR" sz="20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inhibitors</a:t>
            </a:r>
            <a:r>
              <a:rPr kumimoji="0" lang="fr-FR" sz="20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a:t>
            </a:r>
          </a:p>
        </p:txBody>
      </p:sp>
    </p:spTree>
    <p:extLst>
      <p:ext uri="{BB962C8B-B14F-4D97-AF65-F5344CB8AC3E}">
        <p14:creationId xmlns:p14="http://schemas.microsoft.com/office/powerpoint/2010/main" val="1710940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9ECD2-149C-4345-B79C-CE0C19F83BD1}"/>
              </a:ext>
            </a:extLst>
          </p:cNvPr>
          <p:cNvSpPr>
            <a:spLocks noGrp="1"/>
          </p:cNvSpPr>
          <p:nvPr>
            <p:ph type="title"/>
          </p:nvPr>
        </p:nvSpPr>
        <p:spPr/>
        <p:txBody>
          <a:bodyPr/>
          <a:lstStyle/>
          <a:p>
            <a:r>
              <a:rPr lang="en-GB" dirty="0"/>
              <a:t>larotrectinib</a:t>
            </a:r>
          </a:p>
        </p:txBody>
      </p:sp>
      <p:sp>
        <p:nvSpPr>
          <p:cNvPr id="2" name="Slide Number Placeholder 1">
            <a:extLst>
              <a:ext uri="{FF2B5EF4-FFF2-40B4-BE49-F238E27FC236}">
                <a16:creationId xmlns:a16="http://schemas.microsoft.com/office/drawing/2014/main" id="{D7413CB8-EFEE-B845-B25C-4105610FA7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98359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2F47CA-9BEA-4BA1-9836-A5EBC6498D0B}"/>
              </a:ext>
            </a:extLst>
          </p:cNvPr>
          <p:cNvSpPr>
            <a:spLocks noGrp="1"/>
          </p:cNvSpPr>
          <p:nvPr>
            <p:ph sz="quarter" idx="12"/>
          </p:nvPr>
        </p:nvSpPr>
        <p:spPr/>
        <p:txBody>
          <a:bodyPr/>
          <a:lstStyle/>
          <a:p>
            <a:r>
              <a:rPr lang="en-GB" dirty="0"/>
              <a:t>First and only selective TRK inhibitor</a:t>
            </a:r>
            <a:r>
              <a:rPr lang="en-GB" baseline="30000" dirty="0"/>
              <a:t>1</a:t>
            </a:r>
          </a:p>
          <a:p>
            <a:r>
              <a:rPr lang="en-GB" dirty="0"/>
              <a:t>High potency against TRKA, TRKB, </a:t>
            </a:r>
            <a:br>
              <a:rPr lang="en-GB" dirty="0"/>
            </a:br>
            <a:r>
              <a:rPr lang="en-GB" dirty="0"/>
              <a:t>and TRKC</a:t>
            </a:r>
            <a:r>
              <a:rPr lang="en-GB" baseline="30000" dirty="0"/>
              <a:t>1</a:t>
            </a:r>
          </a:p>
          <a:p>
            <a:pPr lvl="1"/>
            <a:r>
              <a:rPr lang="en-GB" dirty="0"/>
              <a:t>IC</a:t>
            </a:r>
            <a:r>
              <a:rPr lang="en-GB" baseline="-25000" dirty="0"/>
              <a:t>50</a:t>
            </a:r>
            <a:r>
              <a:rPr lang="en-GB" dirty="0"/>
              <a:t> = 5-11 nM in cellular assays</a:t>
            </a:r>
          </a:p>
          <a:p>
            <a:r>
              <a:rPr lang="en-GB" dirty="0"/>
              <a:t>Slow dissociation; inhibitor stays bound </a:t>
            </a:r>
            <a:br>
              <a:rPr lang="en-GB" dirty="0"/>
            </a:br>
            <a:r>
              <a:rPr lang="en-GB" dirty="0"/>
              <a:t>to target</a:t>
            </a:r>
            <a:r>
              <a:rPr lang="en-GB" baseline="30000" dirty="0"/>
              <a:t>2</a:t>
            </a:r>
          </a:p>
          <a:p>
            <a:pPr lvl="1"/>
            <a:r>
              <a:rPr lang="en-GB" dirty="0"/>
              <a:t>T</a:t>
            </a:r>
            <a:r>
              <a:rPr lang="en-GB" baseline="-25000" dirty="0"/>
              <a:t>1/2</a:t>
            </a:r>
            <a:r>
              <a:rPr lang="en-GB" dirty="0"/>
              <a:t>: 160 min</a:t>
            </a:r>
          </a:p>
          <a:p>
            <a:r>
              <a:rPr lang="en-GB" dirty="0"/>
              <a:t>High selectivity</a:t>
            </a:r>
            <a:r>
              <a:rPr lang="en-GB" baseline="30000" dirty="0"/>
              <a:t>1,2</a:t>
            </a:r>
          </a:p>
          <a:p>
            <a:pPr lvl="1"/>
            <a:r>
              <a:rPr lang="en-GB" dirty="0"/>
              <a:t>Limited inhibition of other kinases</a:t>
            </a:r>
          </a:p>
          <a:p>
            <a:pPr lvl="1"/>
            <a:r>
              <a:rPr lang="en-GB" dirty="0"/>
              <a:t>≥100-fold selectivity versus </a:t>
            </a:r>
            <a:br>
              <a:rPr lang="en-GB" dirty="0"/>
            </a:br>
            <a:r>
              <a:rPr lang="en-GB" dirty="0"/>
              <a:t>229 other kinases</a:t>
            </a:r>
          </a:p>
        </p:txBody>
      </p:sp>
      <p:sp>
        <p:nvSpPr>
          <p:cNvPr id="8" name="Title 7"/>
          <p:cNvSpPr>
            <a:spLocks noGrp="1"/>
          </p:cNvSpPr>
          <p:nvPr>
            <p:ph type="title"/>
          </p:nvPr>
        </p:nvSpPr>
        <p:spPr/>
        <p:txBody>
          <a:bodyPr/>
          <a:lstStyle/>
          <a:p>
            <a:r>
              <a:rPr lang="en-GB" dirty="0"/>
              <a:t>Larotrectinib Is a Highly Selective TRK Inhibitor</a:t>
            </a:r>
          </a:p>
        </p:txBody>
      </p:sp>
      <p:sp>
        <p:nvSpPr>
          <p:cNvPr id="5" name="Text Placeholder 4">
            <a:extLst>
              <a:ext uri="{FF2B5EF4-FFF2-40B4-BE49-F238E27FC236}">
                <a16:creationId xmlns:a16="http://schemas.microsoft.com/office/drawing/2014/main" id="{E0B4085B-C14B-4414-9951-5671E3F1F4AC}"/>
              </a:ext>
            </a:extLst>
          </p:cNvPr>
          <p:cNvSpPr>
            <a:spLocks noGrp="1"/>
          </p:cNvSpPr>
          <p:nvPr>
            <p:ph sz="quarter" idx="15"/>
          </p:nvPr>
        </p:nvSpPr>
        <p:spPr>
          <a:xfrm>
            <a:off x="620183" y="6309320"/>
            <a:ext cx="10180339" cy="365125"/>
          </a:xfrm>
        </p:spPr>
        <p:txBody>
          <a:bodyPr/>
          <a:lstStyle/>
          <a:p>
            <a:pPr>
              <a:spcBef>
                <a:spcPts val="300"/>
              </a:spcBef>
            </a:pPr>
            <a:r>
              <a:rPr lang="en-GB" dirty="0">
                <a:solidFill>
                  <a:schemeClr val="tx2"/>
                </a:solidFill>
              </a:rPr>
              <a:t>IC</a:t>
            </a:r>
            <a:r>
              <a:rPr lang="en-GB" baseline="-25000" dirty="0">
                <a:solidFill>
                  <a:schemeClr val="tx2"/>
                </a:solidFill>
              </a:rPr>
              <a:t>50</a:t>
            </a:r>
            <a:r>
              <a:rPr lang="en-GB" dirty="0">
                <a:solidFill>
                  <a:schemeClr val="tx2"/>
                </a:solidFill>
              </a:rPr>
              <a:t>, half maximal inhibitory concentration; T</a:t>
            </a:r>
            <a:r>
              <a:rPr lang="en-GB" baseline="-25000" dirty="0">
                <a:solidFill>
                  <a:schemeClr val="tx2"/>
                </a:solidFill>
              </a:rPr>
              <a:t>1/2</a:t>
            </a:r>
            <a:r>
              <a:rPr lang="en-GB" dirty="0">
                <a:solidFill>
                  <a:schemeClr val="tx2"/>
                </a:solidFill>
              </a:rPr>
              <a:t>, half-life;  TRKA/B/C, tropomyosin receptor kinase A/B/C</a:t>
            </a:r>
          </a:p>
          <a:p>
            <a:pPr>
              <a:spcBef>
                <a:spcPts val="300"/>
              </a:spcBef>
            </a:pPr>
            <a:r>
              <a:rPr lang="en-GB" dirty="0">
                <a:solidFill>
                  <a:schemeClr val="tx2"/>
                </a:solidFill>
              </a:rPr>
              <a:t>1. Hyman DM, et al. J Clin Oncol. 2017;35:LBA2501;  2. </a:t>
            </a:r>
            <a:r>
              <a:rPr lang="en-GB" dirty="0" err="1">
                <a:solidFill>
                  <a:schemeClr val="tx2"/>
                </a:solidFill>
              </a:rPr>
              <a:t>Drilon</a:t>
            </a:r>
            <a:r>
              <a:rPr lang="en-GB" dirty="0">
                <a:solidFill>
                  <a:schemeClr val="tx2"/>
                </a:solidFill>
              </a:rPr>
              <a:t> A, et al. Ann </a:t>
            </a:r>
            <a:r>
              <a:rPr lang="en-GB" dirty="0"/>
              <a:t>Oncol. 2019;30 (suppl_8):viii23-viii30</a:t>
            </a:r>
            <a:endParaRPr lang="en-GB" dirty="0">
              <a:highlight>
                <a:srgbClr val="FFFF00"/>
              </a:highlight>
            </a:endParaRPr>
          </a:p>
        </p:txBody>
      </p:sp>
      <p:grpSp>
        <p:nvGrpSpPr>
          <p:cNvPr id="11" name="Group 10">
            <a:extLst>
              <a:ext uri="{FF2B5EF4-FFF2-40B4-BE49-F238E27FC236}">
                <a16:creationId xmlns:a16="http://schemas.microsoft.com/office/drawing/2014/main" id="{07DBD451-CBE4-4428-9FAB-761A6542D33C}"/>
              </a:ext>
            </a:extLst>
          </p:cNvPr>
          <p:cNvGrpSpPr/>
          <p:nvPr/>
        </p:nvGrpSpPr>
        <p:grpSpPr>
          <a:xfrm>
            <a:off x="6719204" y="1340768"/>
            <a:ext cx="3124746" cy="3867150"/>
            <a:chOff x="5374341" y="912629"/>
            <a:chExt cx="3124746" cy="3867150"/>
          </a:xfrm>
        </p:grpSpPr>
        <p:pic>
          <p:nvPicPr>
            <p:cNvPr id="12" name="Picture 11">
              <a:extLst>
                <a:ext uri="{FF2B5EF4-FFF2-40B4-BE49-F238E27FC236}">
                  <a16:creationId xmlns:a16="http://schemas.microsoft.com/office/drawing/2014/main" id="{ED8507FD-5970-402F-8AE4-CFB892E9F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4341" y="912629"/>
              <a:ext cx="3124746" cy="3867150"/>
            </a:xfrm>
            <a:prstGeom prst="rect">
              <a:avLst/>
            </a:prstGeom>
          </p:spPr>
        </p:pic>
        <p:sp>
          <p:nvSpPr>
            <p:cNvPr id="16" name="Rectangle 15">
              <a:extLst>
                <a:ext uri="{FF2B5EF4-FFF2-40B4-BE49-F238E27FC236}">
                  <a16:creationId xmlns:a16="http://schemas.microsoft.com/office/drawing/2014/main" id="{3CFC2C10-F9CE-4093-B85E-E9AE07BC8A61}"/>
                </a:ext>
              </a:extLst>
            </p:cNvPr>
            <p:cNvSpPr/>
            <p:nvPr/>
          </p:nvSpPr>
          <p:spPr>
            <a:xfrm>
              <a:off x="6357175" y="1378142"/>
              <a:ext cx="374904" cy="347472"/>
            </a:xfrm>
            <a:prstGeom prst="rect">
              <a:avLst/>
            </a:prstGeom>
            <a:no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5EF5EBC7-C755-4C0D-9CC1-57080407F86E}"/>
                </a:ext>
              </a:extLst>
            </p:cNvPr>
            <p:cNvCxnSpPr>
              <a:cxnSpLocks/>
              <a:stCxn id="16" idx="3"/>
            </p:cNvCxnSpPr>
            <p:nvPr/>
          </p:nvCxnSpPr>
          <p:spPr>
            <a:xfrm flipV="1">
              <a:off x="6732079" y="1047750"/>
              <a:ext cx="319208" cy="504128"/>
            </a:xfrm>
            <a:prstGeom prst="line">
              <a:avLst/>
            </a:prstGeom>
            <a:ln>
              <a:solidFill>
                <a:srgbClr val="0090C5"/>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BB744E3-9C35-4E94-AD18-0962E5DEA523}"/>
                </a:ext>
              </a:extLst>
            </p:cNvPr>
            <p:cNvCxnSpPr>
              <a:cxnSpLocks/>
              <a:stCxn id="16" idx="3"/>
            </p:cNvCxnSpPr>
            <p:nvPr/>
          </p:nvCxnSpPr>
          <p:spPr>
            <a:xfrm>
              <a:off x="6732079" y="1551878"/>
              <a:ext cx="319208" cy="562672"/>
            </a:xfrm>
            <a:prstGeom prst="line">
              <a:avLst/>
            </a:prstGeom>
            <a:ln>
              <a:solidFill>
                <a:srgbClr val="0090C5"/>
              </a:solidFill>
            </a:ln>
            <a:effectLst/>
          </p:spPr>
          <p:style>
            <a:lnRef idx="2">
              <a:schemeClr val="accent1"/>
            </a:lnRef>
            <a:fillRef idx="0">
              <a:schemeClr val="accent1"/>
            </a:fillRef>
            <a:effectRef idx="1">
              <a:schemeClr val="accent1"/>
            </a:effectRef>
            <a:fontRef idx="minor">
              <a:schemeClr val="tx1"/>
            </a:fontRef>
          </p:style>
        </p:cxnSp>
      </p:grpSp>
      <p:pic>
        <p:nvPicPr>
          <p:cNvPr id="20" name="Picture 19">
            <a:extLst>
              <a:ext uri="{FF2B5EF4-FFF2-40B4-BE49-F238E27FC236}">
                <a16:creationId xmlns:a16="http://schemas.microsoft.com/office/drawing/2014/main" id="{D8AB1CED-CF00-46D4-94AA-53AC0A11F4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96153" y="1399689"/>
            <a:ext cx="2192645" cy="1828800"/>
          </a:xfrm>
          <a:prstGeom prst="rect">
            <a:avLst/>
          </a:prstGeom>
          <a:ln w="31750">
            <a:solidFill>
              <a:srgbClr val="0090C5"/>
            </a:solidFill>
          </a:ln>
        </p:spPr>
      </p:pic>
      <p:grpSp>
        <p:nvGrpSpPr>
          <p:cNvPr id="21" name="Group 20"/>
          <p:cNvGrpSpPr/>
          <p:nvPr/>
        </p:nvGrpSpPr>
        <p:grpSpPr>
          <a:xfrm>
            <a:off x="9843950" y="3386909"/>
            <a:ext cx="1364618" cy="1703957"/>
            <a:chOff x="9939646" y="4051523"/>
            <a:chExt cx="2053845" cy="2564573"/>
          </a:xfrm>
        </p:grpSpPr>
        <p:pic>
          <p:nvPicPr>
            <p:cNvPr id="22"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939646" y="4051523"/>
              <a:ext cx="2053845" cy="221402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22"/>
            <p:cNvSpPr txBox="1"/>
            <p:nvPr/>
          </p:nvSpPr>
          <p:spPr bwMode="gray">
            <a:xfrm>
              <a:off x="10356726" y="6372711"/>
              <a:ext cx="1542309" cy="243385"/>
            </a:xfrm>
            <a:prstGeom prst="rect">
              <a:avLst/>
            </a:prstGeom>
            <a:noFill/>
          </p:spPr>
          <p:txBody>
            <a:bodyPr wrap="square" lIns="0" tIns="0" rIns="0" bIns="0" rtlCol="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Calibri" panose="020F0502020204030204"/>
                  <a:ea typeface="+mn-ea"/>
                  <a:cs typeface="+mn-cs"/>
                </a:rPr>
                <a:t>entrectinib</a:t>
              </a:r>
            </a:p>
          </p:txBody>
        </p:sp>
      </p:grpSp>
      <p:pic>
        <p:nvPicPr>
          <p:cNvPr id="17" name="Picture 16">
            <a:extLst>
              <a:ext uri="{FF2B5EF4-FFF2-40B4-BE49-F238E27FC236}">
                <a16:creationId xmlns:a16="http://schemas.microsoft.com/office/drawing/2014/main" id="{3A34CD01-F4AD-D943-899A-5BB3C7777718}"/>
              </a:ext>
            </a:extLst>
          </p:cNvPr>
          <p:cNvPicPr>
            <a:picLocks noChangeAspect="1"/>
          </p:cNvPicPr>
          <p:nvPr/>
        </p:nvPicPr>
        <p:blipFill rotWithShape="1">
          <a:blip r:embed="rId6"/>
          <a:srcRect t="11699"/>
          <a:stretch/>
        </p:blipFill>
        <p:spPr>
          <a:xfrm>
            <a:off x="4882896" y="4325111"/>
            <a:ext cx="2754813" cy="1664135"/>
          </a:xfrm>
          <a:prstGeom prst="rect">
            <a:avLst/>
          </a:prstGeom>
        </p:spPr>
      </p:pic>
      <p:sp>
        <p:nvSpPr>
          <p:cNvPr id="7" name="Slide Number Placeholder 6">
            <a:extLst>
              <a:ext uri="{FF2B5EF4-FFF2-40B4-BE49-F238E27FC236}">
                <a16:creationId xmlns:a16="http://schemas.microsoft.com/office/drawing/2014/main" id="{D74F78AE-02ED-6F49-8860-7E051E2F074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4" name="ZoneTexte 4">
            <a:extLst>
              <a:ext uri="{FF2B5EF4-FFF2-40B4-BE49-F238E27FC236}">
                <a16:creationId xmlns:a16="http://schemas.microsoft.com/office/drawing/2014/main" id="{C55AC8A5-1FB3-E34B-8A18-AD9546DAB548}"/>
              </a:ext>
            </a:extLst>
          </p:cNvPr>
          <p:cNvSpPr txBox="1"/>
          <p:nvPr/>
        </p:nvSpPr>
        <p:spPr>
          <a:xfrm>
            <a:off x="9001149" y="1111768"/>
            <a:ext cx="98135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err="1">
                <a:ln>
                  <a:noFill/>
                </a:ln>
                <a:solidFill>
                  <a:srgbClr val="0090C5"/>
                </a:solidFill>
                <a:effectLst/>
                <a:uLnTx/>
                <a:uFillTx/>
                <a:latin typeface="Calibri" panose="020F0502020204030204"/>
                <a:ea typeface="+mn-ea"/>
                <a:cs typeface="+mn-cs"/>
              </a:rPr>
              <a:t>larotrectinib</a:t>
            </a:r>
            <a:endParaRPr kumimoji="0" lang="fr-FR" sz="1200" b="1" i="1" u="none" strike="noStrike" kern="1200" cap="none" spc="0" normalizeH="0" baseline="0" noProof="0" dirty="0">
              <a:ln>
                <a:noFill/>
              </a:ln>
              <a:solidFill>
                <a:srgbClr val="0090C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32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DCAF-418C-4BC6-8E1B-4C5E61FCE2AC}"/>
              </a:ext>
            </a:extLst>
          </p:cNvPr>
          <p:cNvSpPr>
            <a:spLocks noGrp="1"/>
          </p:cNvSpPr>
          <p:nvPr>
            <p:ph type="title"/>
          </p:nvPr>
        </p:nvSpPr>
        <p:spPr>
          <a:xfrm>
            <a:off x="609600" y="490662"/>
            <a:ext cx="10972800" cy="4162474"/>
          </a:xfrm>
        </p:spPr>
        <p:txBody>
          <a:bodyPr/>
          <a:lstStyle/>
          <a:p>
            <a:r>
              <a:rPr lang="en-GB" dirty="0"/>
              <a:t>Experts knowledge share</a:t>
            </a:r>
            <a:br>
              <a:rPr lang="en-GB" dirty="0"/>
            </a:br>
            <a:br>
              <a:rPr lang="en-GB" sz="3600" dirty="0"/>
            </a:br>
            <a:r>
              <a:rPr lang="fr-FR" sz="3200" b="1" dirty="0" err="1">
                <a:solidFill>
                  <a:schemeClr val="accent1"/>
                </a:solidFill>
                <a:ea typeface="Aileron" charset="0"/>
                <a:cs typeface="Aileron" charset="0"/>
              </a:rPr>
              <a:t>Current</a:t>
            </a:r>
            <a:r>
              <a:rPr lang="fr-FR" sz="3200" b="1" dirty="0">
                <a:solidFill>
                  <a:schemeClr val="accent1"/>
                </a:solidFill>
                <a:ea typeface="Aileron" charset="0"/>
                <a:cs typeface="Aileron" charset="0"/>
              </a:rPr>
              <a:t> opinions on how to </a:t>
            </a:r>
            <a:r>
              <a:rPr lang="fr-FR" sz="3200" b="1" dirty="0" err="1">
                <a:solidFill>
                  <a:schemeClr val="accent1"/>
                </a:solidFill>
                <a:ea typeface="Aileron" charset="0"/>
                <a:cs typeface="Aileron" charset="0"/>
              </a:rPr>
              <a:t>identify</a:t>
            </a:r>
            <a:r>
              <a:rPr lang="fr-FR" sz="3200" b="1" dirty="0">
                <a:solidFill>
                  <a:schemeClr val="accent1"/>
                </a:solidFill>
                <a:ea typeface="Aileron" charset="0"/>
                <a:cs typeface="Aileron" charset="0"/>
              </a:rPr>
              <a:t>, test and </a:t>
            </a:r>
            <a:r>
              <a:rPr lang="fr-FR" sz="3200" b="1" dirty="0" err="1">
                <a:solidFill>
                  <a:schemeClr val="accent1"/>
                </a:solidFill>
                <a:ea typeface="Aileron" charset="0"/>
                <a:cs typeface="Aileron" charset="0"/>
              </a:rPr>
              <a:t>treat</a:t>
            </a:r>
            <a:r>
              <a:rPr lang="fr-FR" sz="3200" b="1" dirty="0">
                <a:solidFill>
                  <a:schemeClr val="accent1"/>
                </a:solidFill>
                <a:ea typeface="Aileron" charset="0"/>
                <a:cs typeface="Aileron" charset="0"/>
              </a:rPr>
              <a:t> </a:t>
            </a:r>
            <a:r>
              <a:rPr lang="fr-FR" sz="3200" b="1" i="1" dirty="0">
                <a:solidFill>
                  <a:schemeClr val="accent1"/>
                </a:solidFill>
                <a:ea typeface="Aileron" charset="0"/>
                <a:cs typeface="Aileron" charset="0"/>
              </a:rPr>
              <a:t>NTRK </a:t>
            </a:r>
            <a:r>
              <a:rPr lang="fr-FR" sz="3200" b="1" dirty="0">
                <a:solidFill>
                  <a:schemeClr val="accent1"/>
                </a:solidFill>
                <a:ea typeface="Aileron" charset="0"/>
                <a:cs typeface="Aileron" charset="0"/>
              </a:rPr>
              <a:t>fusion</a:t>
            </a:r>
            <a:r>
              <a:rPr lang="fr-FR" sz="3200" b="1" i="1" dirty="0">
                <a:solidFill>
                  <a:schemeClr val="accent1"/>
                </a:solidFill>
                <a:ea typeface="Aileron" charset="0"/>
                <a:cs typeface="Aileron" charset="0"/>
              </a:rPr>
              <a:t> </a:t>
            </a:r>
            <a:r>
              <a:rPr lang="fr-FR" sz="3200" b="1" dirty="0">
                <a:solidFill>
                  <a:schemeClr val="accent1"/>
                </a:solidFill>
                <a:ea typeface="Aileron" charset="0"/>
                <a:cs typeface="Aileron" charset="0"/>
              </a:rPr>
              <a:t>positive cancer </a:t>
            </a:r>
            <a:br>
              <a:rPr lang="fr-FR" sz="3600" b="1" dirty="0">
                <a:solidFill>
                  <a:schemeClr val="accent1"/>
                </a:solidFill>
                <a:ea typeface="Aileron" charset="0"/>
                <a:cs typeface="Aileron" charset="0"/>
              </a:rPr>
            </a:br>
            <a:endParaRPr lang="en-GB" dirty="0"/>
          </a:p>
        </p:txBody>
      </p:sp>
      <p:sp>
        <p:nvSpPr>
          <p:cNvPr id="3" name="Subtitle 2">
            <a:extLst>
              <a:ext uri="{FF2B5EF4-FFF2-40B4-BE49-F238E27FC236}">
                <a16:creationId xmlns:a16="http://schemas.microsoft.com/office/drawing/2014/main" id="{42C52E1A-D541-4E0F-AA89-45846A76ED88}"/>
              </a:ext>
            </a:extLst>
          </p:cNvPr>
          <p:cNvSpPr>
            <a:spLocks noGrp="1"/>
          </p:cNvSpPr>
          <p:nvPr>
            <p:ph type="subTitle" idx="1"/>
          </p:nvPr>
        </p:nvSpPr>
        <p:spPr>
          <a:xfrm>
            <a:off x="2625824" y="4293096"/>
            <a:ext cx="7430616" cy="1655762"/>
          </a:xfrm>
        </p:spPr>
        <p:txBody>
          <a:bodyPr>
            <a:normAutofit/>
          </a:bodyPr>
          <a:lstStyle/>
          <a:p>
            <a:r>
              <a:rPr lang="en-GB" sz="2800" dirty="0"/>
              <a:t>Prof. David Hong, Prof. </a:t>
            </a:r>
            <a:r>
              <a:rPr lang="en-GB" sz="2800" dirty="0" err="1"/>
              <a:t>Frédérique</a:t>
            </a:r>
            <a:r>
              <a:rPr lang="en-GB" sz="2800" dirty="0"/>
              <a:t> </a:t>
            </a:r>
            <a:r>
              <a:rPr lang="en-GB" sz="2800" dirty="0" err="1"/>
              <a:t>Penault-Llorca</a:t>
            </a:r>
            <a:r>
              <a:rPr lang="en-GB" sz="2800" dirty="0"/>
              <a:t> and Prof. Ezra Cohen</a:t>
            </a:r>
          </a:p>
          <a:p>
            <a:r>
              <a:rPr lang="en-GB" sz="1800" dirty="0"/>
              <a:t>20</a:t>
            </a:r>
            <a:r>
              <a:rPr lang="en-GB" sz="1800" baseline="30000" dirty="0"/>
              <a:t>th  </a:t>
            </a:r>
            <a:r>
              <a:rPr lang="en-GB" sz="1800" dirty="0"/>
              <a:t>January 2021 </a:t>
            </a:r>
            <a:endParaRPr lang="en-GB" sz="1800" baseline="30000" dirty="0"/>
          </a:p>
        </p:txBody>
      </p:sp>
      <p:sp>
        <p:nvSpPr>
          <p:cNvPr id="4" name="Slide Number Placeholder 3">
            <a:extLst>
              <a:ext uri="{FF2B5EF4-FFF2-40B4-BE49-F238E27FC236}">
                <a16:creationId xmlns:a16="http://schemas.microsoft.com/office/drawing/2014/main" id="{16AFE348-9B1C-4BAD-BE5A-131A04D5E610}"/>
              </a:ext>
            </a:extLst>
          </p:cNvPr>
          <p:cNvSpPr>
            <a:spLocks noGrp="1"/>
          </p:cNvSpPr>
          <p:nvPr>
            <p:ph type="sldNum" sz="quarter" idx="4"/>
          </p:nvPr>
        </p:nvSpPr>
        <p:spPr/>
        <p:txBody>
          <a:bodyPr/>
          <a:lstStyle/>
          <a:p>
            <a:fld id="{FCE43C0F-8A7B-3A4B-9DB5-B3472E36E833}" type="slidenum">
              <a:rPr lang="en-GB" smtClean="0"/>
              <a:pPr/>
              <a:t>2</a:t>
            </a:fld>
            <a:endParaRPr lang="en-GB" dirty="0"/>
          </a:p>
        </p:txBody>
      </p:sp>
    </p:spTree>
    <p:extLst>
      <p:ext uri="{BB962C8B-B14F-4D97-AF65-F5344CB8AC3E}">
        <p14:creationId xmlns:p14="http://schemas.microsoft.com/office/powerpoint/2010/main" val="420697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7EF59A-D5F3-4CE3-ADF2-41ABE26319C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FD09ED-20F4-4633-93D2-BE746F3698F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a:extLst>
              <a:ext uri="{FF2B5EF4-FFF2-40B4-BE49-F238E27FC236}">
                <a16:creationId xmlns:a16="http://schemas.microsoft.com/office/drawing/2014/main" id="{1B6D18E8-141B-4956-98B3-3B3C07BF9552}"/>
              </a:ext>
            </a:extLst>
          </p:cNvPr>
          <p:cNvSpPr>
            <a:spLocks noGrp="1"/>
          </p:cNvSpPr>
          <p:nvPr>
            <p:ph type="title"/>
          </p:nvPr>
        </p:nvSpPr>
        <p:spPr>
          <a:xfrm>
            <a:off x="619200" y="246566"/>
            <a:ext cx="8740800" cy="807285"/>
          </a:xfrm>
        </p:spPr>
        <p:txBody>
          <a:bodyPr/>
          <a:lstStyle/>
          <a:p>
            <a:r>
              <a:rPr lang="en-GB" dirty="0">
                <a:solidFill>
                  <a:schemeClr val="tx2"/>
                </a:solidFill>
              </a:rPr>
              <a:t>Larotrectinib clinical data:</a:t>
            </a:r>
            <a:br>
              <a:rPr lang="en-GB" dirty="0">
                <a:solidFill>
                  <a:schemeClr val="tx2"/>
                </a:solidFill>
              </a:rPr>
            </a:br>
            <a:r>
              <a:rPr lang="en-GB" dirty="0">
                <a:solidFill>
                  <a:schemeClr val="tx2"/>
                </a:solidFill>
              </a:rPr>
              <a:t>Integrated analysis Study design</a:t>
            </a:r>
          </a:p>
        </p:txBody>
      </p:sp>
      <p:sp>
        <p:nvSpPr>
          <p:cNvPr id="7" name="Text Placeholder 6">
            <a:extLst>
              <a:ext uri="{FF2B5EF4-FFF2-40B4-BE49-F238E27FC236}">
                <a16:creationId xmlns:a16="http://schemas.microsoft.com/office/drawing/2014/main" id="{B522081C-5C4C-4E1B-9D2C-9E8050EB9D19}"/>
              </a:ext>
            </a:extLst>
          </p:cNvPr>
          <p:cNvSpPr>
            <a:spLocks noGrp="1"/>
          </p:cNvSpPr>
          <p:nvPr>
            <p:ph sz="quarter" idx="15"/>
          </p:nvPr>
        </p:nvSpPr>
        <p:spPr>
          <a:xfrm>
            <a:off x="620183" y="6309320"/>
            <a:ext cx="10660393" cy="365125"/>
          </a:xfrm>
        </p:spPr>
        <p:txBody>
          <a:bodyPr/>
          <a:lstStyle/>
          <a:p>
            <a:pPr>
              <a:spcBef>
                <a:spcPts val="300"/>
              </a:spcBef>
            </a:pPr>
            <a:r>
              <a:rPr lang="en-GB" dirty="0"/>
              <a:t>BID, twice daily; CLIA, Clinical Laboratory Improvement Amendments; DoR, duration of response; ORR, objective response rate; OS, overall survival; </a:t>
            </a:r>
            <a:br>
              <a:rPr lang="en-GB" dirty="0"/>
            </a:br>
            <a:r>
              <a:rPr lang="en-GB" dirty="0"/>
              <a:t>PFS, progression-free survival; RECIST, Response </a:t>
            </a:r>
            <a:r>
              <a:rPr lang="en-GB" dirty="0">
                <a:solidFill>
                  <a:schemeClr val="tx2"/>
                </a:solidFill>
              </a:rPr>
              <a:t>Evaluation Criteria in Solid Tumours;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TRK, tropomyosin receptor kinase</a:t>
            </a:r>
            <a:endParaRPr lang="en-GB" dirty="0">
              <a:solidFill>
                <a:schemeClr val="tx2"/>
              </a:solidFill>
            </a:endParaRPr>
          </a:p>
          <a:p>
            <a:pPr>
              <a:spcBef>
                <a:spcPts val="300"/>
              </a:spcBef>
            </a:pPr>
            <a:r>
              <a:rPr lang="en-GB" dirty="0">
                <a:solidFill>
                  <a:schemeClr val="tx2"/>
                </a:solidFill>
              </a:rPr>
              <a:t>McDermott R, et al. </a:t>
            </a:r>
            <a:r>
              <a:rPr lang="en-GB" noProof="0" dirty="0">
                <a:solidFill>
                  <a:schemeClr val="tx2"/>
                </a:solidFill>
              </a:rPr>
              <a:t>Ann Oncol. 2020;31 (suppl_4):S1034-S1051</a:t>
            </a:r>
            <a:endParaRPr lang="en-GB" dirty="0">
              <a:solidFill>
                <a:schemeClr val="tx2"/>
              </a:solidFill>
            </a:endParaRPr>
          </a:p>
        </p:txBody>
      </p:sp>
      <p:sp>
        <p:nvSpPr>
          <p:cNvPr id="8" name="Text Placeholder 7">
            <a:extLst>
              <a:ext uri="{FF2B5EF4-FFF2-40B4-BE49-F238E27FC236}">
                <a16:creationId xmlns:a16="http://schemas.microsoft.com/office/drawing/2014/main" id="{7B31AC02-4350-404E-9510-5B57BF3429A4}"/>
              </a:ext>
            </a:extLst>
          </p:cNvPr>
          <p:cNvSpPr>
            <a:spLocks noGrp="1"/>
          </p:cNvSpPr>
          <p:nvPr>
            <p:ph type="body" sz="quarter" idx="4294967295"/>
          </p:nvPr>
        </p:nvSpPr>
        <p:spPr>
          <a:xfrm>
            <a:off x="619200" y="5550140"/>
            <a:ext cx="10963200" cy="390525"/>
          </a:xfrm>
        </p:spPr>
        <p:txBody>
          <a:bodyPr anchor="b" anchorCtr="0">
            <a:noAutofit/>
          </a:bodyPr>
          <a:lstStyle/>
          <a:p>
            <a:pPr marL="0" lvl="0" indent="0">
              <a:lnSpc>
                <a:spcPct val="90000"/>
              </a:lnSpc>
              <a:buNone/>
              <a:defRPr/>
            </a:pPr>
            <a:r>
              <a:rPr lang="en-GB" sz="1200" dirty="0">
                <a:solidFill>
                  <a:sysClr val="windowText" lastClr="000000"/>
                </a:solidFill>
              </a:rPr>
              <a:t>* The primary dataset comprises the original patients included in the primary report with longer follow up</a:t>
            </a:r>
            <a:br>
              <a:rPr lang="en-GB" sz="1200" dirty="0">
                <a:solidFill>
                  <a:sysClr val="windowText" lastClr="000000"/>
                </a:solidFill>
              </a:rPr>
            </a:br>
            <a:r>
              <a:rPr lang="en-GB" sz="1200" baseline="30000" dirty="0">
                <a:solidFill>
                  <a:sysClr val="windowText" lastClr="000000"/>
                </a:solidFill>
              </a:rPr>
              <a:t>† </a:t>
            </a:r>
            <a:r>
              <a:rPr lang="en-GB" sz="1200" dirty="0">
                <a:solidFill>
                  <a:sysClr val="windowText" lastClr="000000"/>
                </a:solidFill>
              </a:rPr>
              <a:t>The supplementary dataset comprises the additional patients included in this analysis</a:t>
            </a:r>
            <a:br>
              <a:rPr lang="en-GB" sz="1200" dirty="0">
                <a:solidFill>
                  <a:sysClr val="windowText" lastClr="000000"/>
                </a:solidFill>
              </a:rPr>
            </a:br>
            <a:r>
              <a:rPr lang="en-GB" sz="1200" baseline="30000" dirty="0">
                <a:solidFill>
                  <a:sysClr val="windowText" lastClr="000000"/>
                </a:solidFill>
                <a:ea typeface="Arial Unicode MS" charset="-128"/>
              </a:rPr>
              <a:t>‡ </a:t>
            </a:r>
            <a:r>
              <a:rPr lang="en-GB" sz="1200" dirty="0">
                <a:solidFill>
                  <a:sysClr val="windowText" lastClr="000000"/>
                </a:solidFill>
              </a:rPr>
              <a:t>The starting dose was determined by Simcyp® modelling, which predicted that the doses needed to match the larotrectinib exposure in adults given 100 mg BID are 9.6, 17, 28, 39, 49, 55, and 55 mg/m</a:t>
            </a:r>
            <a:r>
              <a:rPr lang="en-GB" sz="1200" baseline="30000" dirty="0">
                <a:solidFill>
                  <a:sysClr val="windowText" lastClr="000000"/>
                </a:solidFill>
              </a:rPr>
              <a:t>2</a:t>
            </a:r>
            <a:r>
              <a:rPr lang="en-GB" sz="1200" dirty="0">
                <a:solidFill>
                  <a:sysClr val="windowText" lastClr="000000"/>
                </a:solidFill>
              </a:rPr>
              <a:t> for patients aged 1-3 months, 3-6 months, 6 months to 1 year, 1-2 years, 2-6 years, 6-12 years, and 12-18 years, respectively</a:t>
            </a:r>
            <a:br>
              <a:rPr lang="en-GB" sz="1200" dirty="0">
                <a:solidFill>
                  <a:sysClr val="windowText" lastClr="000000"/>
                </a:solidFill>
              </a:rPr>
            </a:br>
            <a:r>
              <a:rPr lang="en-GB" sz="1200" baseline="30000" dirty="0">
                <a:solidFill>
                  <a:sysClr val="windowText" lastClr="000000"/>
                </a:solidFill>
              </a:rPr>
              <a:t>§ </a:t>
            </a:r>
            <a:r>
              <a:rPr lang="en-GB" sz="1200" dirty="0">
                <a:solidFill>
                  <a:sysClr val="windowText" lastClr="000000"/>
                </a:solidFill>
              </a:rPr>
              <a:t>The safety population included all patients enrolled in one of the three clinical trials, who received at least one dose of larotrectinib, regardless of TRK fusion status (n=279).</a:t>
            </a:r>
            <a:endParaRPr lang="en-GB" sz="1200" dirty="0"/>
          </a:p>
        </p:txBody>
      </p:sp>
      <p:grpSp>
        <p:nvGrpSpPr>
          <p:cNvPr id="65" name="Group 64">
            <a:extLst>
              <a:ext uri="{FF2B5EF4-FFF2-40B4-BE49-F238E27FC236}">
                <a16:creationId xmlns:a16="http://schemas.microsoft.com/office/drawing/2014/main" id="{B3CA5FB4-D62C-46AF-870F-05592A2B55BD}"/>
              </a:ext>
            </a:extLst>
          </p:cNvPr>
          <p:cNvGrpSpPr/>
          <p:nvPr/>
        </p:nvGrpSpPr>
        <p:grpSpPr>
          <a:xfrm>
            <a:off x="1220532" y="1412875"/>
            <a:ext cx="9750936" cy="3600301"/>
            <a:chOff x="143103" y="1390767"/>
            <a:chExt cx="11652657" cy="4302467"/>
          </a:xfrm>
        </p:grpSpPr>
        <p:sp>
          <p:nvSpPr>
            <p:cNvPr id="66" name="TextBox 65">
              <a:extLst>
                <a:ext uri="{FF2B5EF4-FFF2-40B4-BE49-F238E27FC236}">
                  <a16:creationId xmlns:a16="http://schemas.microsoft.com/office/drawing/2014/main" id="{A892D1D9-56ED-40A7-A033-123DAD34322E}"/>
                </a:ext>
              </a:extLst>
            </p:cNvPr>
            <p:cNvSpPr txBox="1"/>
            <p:nvPr/>
          </p:nvSpPr>
          <p:spPr>
            <a:xfrm>
              <a:off x="143338" y="3076176"/>
              <a:ext cx="3508696" cy="1098712"/>
            </a:xfrm>
            <a:prstGeom prst="roundRect">
              <a:avLst/>
            </a:prstGeom>
            <a:solidFill>
              <a:schemeClr val="accent2"/>
            </a:solidFill>
            <a:ln>
              <a:noFill/>
            </a:ln>
          </p:spPr>
          <p:txBody>
            <a:bodyPr wrap="square"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SCOUT: paediatric phase 1/2 (NCT02637687)</a:t>
              </a:r>
            </a:p>
            <a:p>
              <a:pPr marL="121494" marR="0" lvl="0" indent="-12149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Age ≤21 years</a:t>
              </a:r>
            </a:p>
            <a:p>
              <a:pPr marL="121494" marR="0" lvl="0" indent="-12149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Advanced solid tumours</a:t>
              </a:r>
            </a:p>
          </p:txBody>
        </p:sp>
        <p:sp>
          <p:nvSpPr>
            <p:cNvPr id="67" name="TextBox 66">
              <a:extLst>
                <a:ext uri="{FF2B5EF4-FFF2-40B4-BE49-F238E27FC236}">
                  <a16:creationId xmlns:a16="http://schemas.microsoft.com/office/drawing/2014/main" id="{985BDDD6-E058-49B1-9581-8538E4B64CF2}"/>
                </a:ext>
              </a:extLst>
            </p:cNvPr>
            <p:cNvSpPr txBox="1"/>
            <p:nvPr/>
          </p:nvSpPr>
          <p:spPr>
            <a:xfrm>
              <a:off x="5525188" y="1390767"/>
              <a:ext cx="2842074" cy="553997"/>
            </a:xfrm>
            <a:prstGeom prst="rect">
              <a:avLst/>
            </a:prstGeom>
            <a:noFill/>
          </p:spPr>
          <p:txBody>
            <a:bodyPr wrap="square" rtlCol="0">
              <a:spAutoFit/>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6378D"/>
                  </a:solidFill>
                  <a:effectLst/>
                  <a:uLnTx/>
                  <a:uFillTx/>
                  <a:latin typeface="Calibri" panose="020F0502020204030204" pitchFamily="34" charset="0"/>
                  <a:ea typeface="+mn-ea"/>
                  <a:cs typeface="Calibri" panose="020F0502020204030204" pitchFamily="34" charset="0"/>
                </a:rPr>
                <a:t>Supplementary</a:t>
              </a:r>
              <a:r>
                <a:rPr kumimoji="0" lang="en-US" sz="1200" b="0" i="0" u="none" strike="noStrike" kern="0" cap="none" spc="0" normalizeH="0" baseline="30000" noProof="0" dirty="0">
                  <a:ln>
                    <a:noFill/>
                  </a:ln>
                  <a:solidFill>
                    <a:srgbClr val="56378D"/>
                  </a:solidFill>
                  <a:effectLst/>
                  <a:uLnTx/>
                  <a:uFillTx/>
                  <a:latin typeface="Calibri" panose="020F0502020204030204" pitchFamily="34" charset="0"/>
                  <a:ea typeface="+mn-ea"/>
                  <a:cs typeface="Calibri" panose="020F0502020204030204" pitchFamily="34" charset="0"/>
                </a:rPr>
                <a:t>†</a:t>
              </a:r>
              <a:br>
                <a:rPr kumimoji="0" lang="en-US" sz="1200" b="0" i="0" u="none" strike="noStrike" kern="0" cap="none" spc="0" normalizeH="0" baseline="0" noProof="0" dirty="0">
                  <a:ln>
                    <a:noFill/>
                  </a:ln>
                  <a:solidFill>
                    <a:srgbClr val="56378D"/>
                  </a:solidFill>
                  <a:effectLst/>
                  <a:uLnTx/>
                  <a:uFillTx/>
                  <a:latin typeface="Calibri" panose="020F0502020204030204" pitchFamily="34" charset="0"/>
                  <a:ea typeface="+mn-ea"/>
                  <a:cs typeface="Calibri" panose="020F0502020204030204" pitchFamily="34" charset="0"/>
                </a:rPr>
              </a:br>
              <a:r>
                <a:rPr kumimoji="0" lang="en-US" sz="1200" b="0" i="0" u="none" strike="noStrike" kern="0" cap="none" spc="0" normalizeH="0" baseline="0" noProof="0" dirty="0">
                  <a:ln>
                    <a:noFill/>
                  </a:ln>
                  <a:solidFill>
                    <a:srgbClr val="56378D"/>
                  </a:solidFill>
                  <a:effectLst/>
                  <a:uLnTx/>
                  <a:uFillTx/>
                  <a:latin typeface="Calibri" panose="020F0502020204030204" pitchFamily="34" charset="0"/>
                  <a:ea typeface="+mn-ea"/>
                  <a:cs typeface="Calibri" panose="020F0502020204030204" pitchFamily="34" charset="0"/>
                </a:rPr>
                <a:t>n=120</a:t>
              </a:r>
            </a:p>
          </p:txBody>
        </p:sp>
        <p:sp>
          <p:nvSpPr>
            <p:cNvPr id="68" name="TextBox 67">
              <a:extLst>
                <a:ext uri="{FF2B5EF4-FFF2-40B4-BE49-F238E27FC236}">
                  <a16:creationId xmlns:a16="http://schemas.microsoft.com/office/drawing/2014/main" id="{56799C01-D25B-4E7C-8748-F0A76A4E579B}"/>
                </a:ext>
              </a:extLst>
            </p:cNvPr>
            <p:cNvSpPr txBox="1"/>
            <p:nvPr/>
          </p:nvSpPr>
          <p:spPr>
            <a:xfrm>
              <a:off x="3823569" y="1403827"/>
              <a:ext cx="2304549"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6378D"/>
                  </a:solidFill>
                  <a:effectLst/>
                  <a:uLnTx/>
                  <a:uFillTx/>
                  <a:latin typeface="Calibri" panose="020F0502020204030204" pitchFamily="34" charset="0"/>
                  <a:ea typeface="+mn-ea"/>
                  <a:cs typeface="Calibri" panose="020F0502020204030204" pitchFamily="34" charset="0"/>
                </a:rPr>
                <a:t>Primary*</a:t>
              </a:r>
              <a:endParaRPr kumimoji="0" lang="en-US" sz="1200" b="0" i="0" u="none" strike="noStrike" kern="0" cap="none" spc="0" normalizeH="0" baseline="30000" noProof="0" dirty="0">
                <a:ln>
                  <a:noFill/>
                </a:ln>
                <a:solidFill>
                  <a:srgbClr val="56378D"/>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6378D"/>
                  </a:solidFill>
                  <a:effectLst/>
                  <a:uLnTx/>
                  <a:uFillTx/>
                  <a:latin typeface="Calibri" panose="020F0502020204030204" pitchFamily="34" charset="0"/>
                  <a:ea typeface="+mn-ea"/>
                  <a:cs typeface="Calibri" panose="020F0502020204030204" pitchFamily="34" charset="0"/>
                </a:rPr>
                <a:t>n=55 </a:t>
              </a:r>
            </a:p>
          </p:txBody>
        </p:sp>
        <p:sp>
          <p:nvSpPr>
            <p:cNvPr id="69" name="Rectangle: Rounded Corners 68">
              <a:extLst>
                <a:ext uri="{FF2B5EF4-FFF2-40B4-BE49-F238E27FC236}">
                  <a16:creationId xmlns:a16="http://schemas.microsoft.com/office/drawing/2014/main" id="{A121049B-C318-41C8-A629-C822D26FFB26}"/>
                </a:ext>
              </a:extLst>
            </p:cNvPr>
            <p:cNvSpPr/>
            <p:nvPr/>
          </p:nvSpPr>
          <p:spPr>
            <a:xfrm>
              <a:off x="4658600" y="1882663"/>
              <a:ext cx="634488" cy="3620726"/>
            </a:xfrm>
            <a:prstGeom prst="roundRect">
              <a:avLst/>
            </a:prstGeom>
            <a:solidFill>
              <a:schemeClr val="accent6">
                <a:lumMod val="40000"/>
                <a:lumOff val="60000"/>
              </a:schemeClr>
            </a:solidFill>
            <a:ln w="12700" cap="flat" cmpd="sng" algn="ctr">
              <a:solidFill>
                <a:srgbClr val="E7E6E6"/>
              </a:solid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0" name="TextBox 69">
              <a:extLst>
                <a:ext uri="{FF2B5EF4-FFF2-40B4-BE49-F238E27FC236}">
                  <a16:creationId xmlns:a16="http://schemas.microsoft.com/office/drawing/2014/main" id="{892845C0-A753-46CA-9FB6-D45380E186F4}"/>
                </a:ext>
              </a:extLst>
            </p:cNvPr>
            <p:cNvSpPr txBox="1"/>
            <p:nvPr/>
          </p:nvSpPr>
          <p:spPr>
            <a:xfrm>
              <a:off x="9245854" y="3930729"/>
              <a:ext cx="2549906" cy="1640717"/>
            </a:xfrm>
            <a:prstGeom prst="roundRect">
              <a:avLst>
                <a:gd name="adj" fmla="val 13194"/>
              </a:avLst>
            </a:prstGeom>
            <a:solidFill>
              <a:schemeClr val="accent4">
                <a:lumMod val="60000"/>
                <a:lumOff val="40000"/>
              </a:schemeClr>
            </a:solidFill>
          </p:spPr>
          <p:txBody>
            <a:bodyPr wrap="square" lIns="34290" tIns="38878" rIns="34290" bIns="38878"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endpoint</a:t>
              </a:r>
            </a:p>
            <a:p>
              <a:pPr marL="137700" marR="0" lvl="0"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ORR (RECIST v1.1)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Secondary endpoints</a:t>
              </a:r>
            </a:p>
            <a:p>
              <a:pPr marL="137700" marR="0" lvl="1"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DoR</a:t>
              </a:r>
            </a:p>
            <a:p>
              <a:pPr marL="137700" marR="0" lvl="1"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PFS</a:t>
              </a:r>
            </a:p>
            <a:p>
              <a:pPr marL="137700" marR="0" lvl="1"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p>
            <a:p>
              <a:pPr marL="137700" marR="0" lvl="1"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Safety</a:t>
              </a:r>
              <a:r>
                <a:rPr kumimoji="0" lang="en-US" sz="1200" b="0" i="0" u="none" strike="noStrike" kern="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71" name="Rectangle: Rounded Corners 70">
              <a:extLst>
                <a:ext uri="{FF2B5EF4-FFF2-40B4-BE49-F238E27FC236}">
                  <a16:creationId xmlns:a16="http://schemas.microsoft.com/office/drawing/2014/main" id="{164E8C20-955E-4A8E-86E4-8BE98CB4E57E}"/>
                </a:ext>
              </a:extLst>
            </p:cNvPr>
            <p:cNvSpPr/>
            <p:nvPr/>
          </p:nvSpPr>
          <p:spPr>
            <a:xfrm>
              <a:off x="9245854" y="1740022"/>
              <a:ext cx="2549905" cy="1896157"/>
            </a:xfrm>
            <a:prstGeom prst="roundRect">
              <a:avLst>
                <a:gd name="adj" fmla="val 11706"/>
              </a:avLst>
            </a:prstGeom>
            <a:solidFill>
              <a:schemeClr val="accent4">
                <a:lumMod val="60000"/>
                <a:lumOff val="40000"/>
              </a:schemeClr>
            </a:solidFill>
            <a:ln w="12700" cap="flat" cmpd="sng" algn="ctr">
              <a:noFill/>
              <a:prstDash val="solid"/>
              <a:miter lim="800000"/>
            </a:ln>
            <a:effectLst/>
          </p:spPr>
          <p:txBody>
            <a:bodyPr lIns="34290" tIns="38878" rIns="34290" bIns="38878" rtlCol="0" anchor="ctr"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TRK fusion status determined </a:t>
              </a:r>
              <a:b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 local CLIA (or similarly accredited) laboratories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Dosing </a:t>
              </a:r>
            </a:p>
            <a:p>
              <a:pPr marL="137700" marR="0" lvl="0"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Initial larotrectinib dose</a:t>
              </a:r>
            </a:p>
            <a:p>
              <a:pPr marL="216000" marR="0" lvl="1"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Adult: 100 mg BID</a:t>
              </a:r>
              <a:endParaRPr kumimoji="0" lang="en-US" sz="1200" b="0" i="0" u="none" strike="noStrike" kern="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16000" marR="0" lvl="1" indent="-1377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Paediatric</a:t>
              </a:r>
              <a:r>
                <a:rPr kumimoji="0" lang="en-US" sz="1200" b="0" i="0" u="none" strike="noStrike" kern="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100 mg/m</a:t>
              </a:r>
              <a:r>
                <a:rPr kumimoji="0" lang="en-US" sz="1200" b="0" i="0" u="none" strike="noStrike" kern="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BID (max. 100 mg BID)</a:t>
              </a:r>
            </a:p>
          </p:txBody>
        </p:sp>
        <p:sp>
          <p:nvSpPr>
            <p:cNvPr id="72" name="Rectangle: Rounded Corners 71">
              <a:extLst>
                <a:ext uri="{FF2B5EF4-FFF2-40B4-BE49-F238E27FC236}">
                  <a16:creationId xmlns:a16="http://schemas.microsoft.com/office/drawing/2014/main" id="{3964C15D-99AE-45FF-BCD0-ACC255D5A3F6}"/>
                </a:ext>
              </a:extLst>
            </p:cNvPr>
            <p:cNvSpPr/>
            <p:nvPr/>
          </p:nvSpPr>
          <p:spPr>
            <a:xfrm>
              <a:off x="6641572" y="1872940"/>
              <a:ext cx="615838" cy="3657459"/>
            </a:xfrm>
            <a:prstGeom prst="roundRect">
              <a:avLst/>
            </a:prstGeom>
            <a:solidFill>
              <a:schemeClr val="accent6">
                <a:lumMod val="40000"/>
                <a:lumOff val="60000"/>
              </a:schemeClr>
            </a:solidFill>
            <a:ln w="12700" cap="flat" cmpd="sng" algn="ctr">
              <a:solidFill>
                <a:srgbClr val="E7E6E6"/>
              </a:solid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3" name="Arrow: Right 72">
              <a:extLst>
                <a:ext uri="{FF2B5EF4-FFF2-40B4-BE49-F238E27FC236}">
                  <a16:creationId xmlns:a16="http://schemas.microsoft.com/office/drawing/2014/main" id="{C9433B46-BBBC-4C03-BDFC-B3FC33DBABE9}"/>
                </a:ext>
              </a:extLst>
            </p:cNvPr>
            <p:cNvSpPr/>
            <p:nvPr/>
          </p:nvSpPr>
          <p:spPr bwMode="auto">
            <a:xfrm>
              <a:off x="3651693" y="2039183"/>
              <a:ext cx="4432210" cy="583563"/>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auto" latinLnBrk="0" hangingPunct="1">
                <a:lnSpc>
                  <a:spcPct val="93000"/>
                </a:lnSpc>
                <a:spcBef>
                  <a:spcPts val="0"/>
                </a:spcBef>
                <a:spcAft>
                  <a:spcPts val="0"/>
                </a:spcAft>
                <a:buClr>
                  <a:srgbClr val="000000"/>
                </a:buClr>
                <a:buSzPct val="100000"/>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4" name="Rectangle 73">
              <a:extLst>
                <a:ext uri="{FF2B5EF4-FFF2-40B4-BE49-F238E27FC236}">
                  <a16:creationId xmlns:a16="http://schemas.microsoft.com/office/drawing/2014/main" id="{14B154CB-1FF1-4955-B04D-63251B43C439}"/>
                </a:ext>
              </a:extLst>
            </p:cNvPr>
            <p:cNvSpPr/>
            <p:nvPr/>
          </p:nvSpPr>
          <p:spPr>
            <a:xfrm>
              <a:off x="4436862" y="2229157"/>
              <a:ext cx="1042758" cy="242721"/>
            </a:xfrm>
            <a:prstGeom prst="rect">
              <a:avLst/>
            </a:prstGeom>
            <a:solidFill>
              <a:schemeClr val="accent2">
                <a:lumMod val="20000"/>
                <a:lumOff val="80000"/>
              </a:schemeClr>
            </a:soli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n=8</a:t>
              </a:r>
            </a:p>
          </p:txBody>
        </p:sp>
        <p:sp>
          <p:nvSpPr>
            <p:cNvPr id="75" name="Rectangle 74">
              <a:extLst>
                <a:ext uri="{FF2B5EF4-FFF2-40B4-BE49-F238E27FC236}">
                  <a16:creationId xmlns:a16="http://schemas.microsoft.com/office/drawing/2014/main" id="{EF6E5BFD-874E-4E0D-9F37-ECE435872EBC}"/>
                </a:ext>
              </a:extLst>
            </p:cNvPr>
            <p:cNvSpPr/>
            <p:nvPr/>
          </p:nvSpPr>
          <p:spPr>
            <a:xfrm>
              <a:off x="6441287" y="2223420"/>
              <a:ext cx="1010161" cy="242721"/>
            </a:xfrm>
            <a:prstGeom prst="rect">
              <a:avLst/>
            </a:prstGeom>
            <a:solidFill>
              <a:schemeClr val="accent2">
                <a:lumMod val="20000"/>
                <a:lumOff val="80000"/>
              </a:schemeClr>
            </a:soli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n=5</a:t>
              </a:r>
            </a:p>
          </p:txBody>
        </p:sp>
        <p:sp>
          <p:nvSpPr>
            <p:cNvPr id="76" name="TextBox 75">
              <a:extLst>
                <a:ext uri="{FF2B5EF4-FFF2-40B4-BE49-F238E27FC236}">
                  <a16:creationId xmlns:a16="http://schemas.microsoft.com/office/drawing/2014/main" id="{EFED0861-CA5D-4D85-90EB-FB9E8C48562A}"/>
                </a:ext>
              </a:extLst>
            </p:cNvPr>
            <p:cNvSpPr txBox="1"/>
            <p:nvPr/>
          </p:nvSpPr>
          <p:spPr>
            <a:xfrm>
              <a:off x="143339" y="1881484"/>
              <a:ext cx="3508696" cy="885349"/>
            </a:xfrm>
            <a:prstGeom prst="roundRect">
              <a:avLst/>
            </a:prstGeom>
            <a:solidFill>
              <a:schemeClr val="accent2">
                <a:lumMod val="20000"/>
                <a:lumOff val="80000"/>
              </a:schemeClr>
            </a:solidFill>
            <a:ln>
              <a:noFill/>
            </a:ln>
          </p:spPr>
          <p:txBody>
            <a:bodyPr wrap="square" rtlCol="0">
              <a:spAutoFit/>
            </a:bodyPr>
            <a:lstStyle>
              <a:defPPr>
                <a:defRPr lang="en-US"/>
              </a:defPPr>
              <a:lvl1pPr algn="l">
                <a:defRPr sz="1600">
                  <a:latin typeface="+mj-lt"/>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Adult phase 1 (NCT02122913)</a:t>
              </a:r>
            </a:p>
            <a:p>
              <a:pPr marL="136922" marR="0" lvl="0" indent="-13692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Age ≥18 years</a:t>
              </a:r>
            </a:p>
            <a:p>
              <a:pPr marL="136922" marR="0" lvl="0" indent="-13692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Advanced solid </a:t>
              </a: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tumours</a:t>
              </a:r>
            </a:p>
          </p:txBody>
        </p:sp>
        <p:sp>
          <p:nvSpPr>
            <p:cNvPr id="77" name="Arrow: Right 76">
              <a:extLst>
                <a:ext uri="{FF2B5EF4-FFF2-40B4-BE49-F238E27FC236}">
                  <a16:creationId xmlns:a16="http://schemas.microsoft.com/office/drawing/2014/main" id="{687D0406-D45F-4D93-9C6E-18F8B795ACF7}"/>
                </a:ext>
              </a:extLst>
            </p:cNvPr>
            <p:cNvSpPr/>
            <p:nvPr/>
          </p:nvSpPr>
          <p:spPr bwMode="auto">
            <a:xfrm>
              <a:off x="3606568" y="3222188"/>
              <a:ext cx="4432210" cy="583563"/>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auto" latinLnBrk="0" hangingPunct="1">
                <a:lnSpc>
                  <a:spcPct val="93000"/>
                </a:lnSpc>
                <a:spcBef>
                  <a:spcPts val="0"/>
                </a:spcBef>
                <a:spcAft>
                  <a:spcPts val="0"/>
                </a:spcAft>
                <a:buClr>
                  <a:srgbClr val="000000"/>
                </a:buClr>
                <a:buSzPct val="100000"/>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8" name="Rectangle 77">
              <a:extLst>
                <a:ext uri="{FF2B5EF4-FFF2-40B4-BE49-F238E27FC236}">
                  <a16:creationId xmlns:a16="http://schemas.microsoft.com/office/drawing/2014/main" id="{1F915E2F-DD79-4CF1-A33D-D7F91255F4D4}"/>
                </a:ext>
              </a:extLst>
            </p:cNvPr>
            <p:cNvSpPr/>
            <p:nvPr/>
          </p:nvSpPr>
          <p:spPr>
            <a:xfrm>
              <a:off x="6232522" y="3390876"/>
              <a:ext cx="1505374" cy="254363"/>
            </a:xfrm>
            <a:prstGeom prst="rect">
              <a:avLst/>
            </a:prstGeom>
            <a:solidFill>
              <a:schemeClr val="accent2"/>
            </a:soli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n=45</a:t>
              </a:r>
            </a:p>
          </p:txBody>
        </p:sp>
        <p:sp>
          <p:nvSpPr>
            <p:cNvPr id="79" name="Rectangle 78">
              <a:extLst>
                <a:ext uri="{FF2B5EF4-FFF2-40B4-BE49-F238E27FC236}">
                  <a16:creationId xmlns:a16="http://schemas.microsoft.com/office/drawing/2014/main" id="{BED3DB8B-1374-4178-B3E6-44F16EDB74FC}"/>
                </a:ext>
              </a:extLst>
            </p:cNvPr>
            <p:cNvSpPr/>
            <p:nvPr/>
          </p:nvSpPr>
          <p:spPr>
            <a:xfrm>
              <a:off x="4373210" y="3397536"/>
              <a:ext cx="1198965" cy="238644"/>
            </a:xfrm>
            <a:prstGeom prst="rect">
              <a:avLst/>
            </a:prstGeom>
            <a:solidFill>
              <a:schemeClr val="accent2"/>
            </a:soli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n=12</a:t>
              </a:r>
            </a:p>
          </p:txBody>
        </p:sp>
        <p:sp>
          <p:nvSpPr>
            <p:cNvPr id="80" name="Arrow: Right 79">
              <a:extLst>
                <a:ext uri="{FF2B5EF4-FFF2-40B4-BE49-F238E27FC236}">
                  <a16:creationId xmlns:a16="http://schemas.microsoft.com/office/drawing/2014/main" id="{E95F7BB4-5EDA-492C-ABE7-7E82EB73272C}"/>
                </a:ext>
              </a:extLst>
            </p:cNvPr>
            <p:cNvSpPr/>
            <p:nvPr/>
          </p:nvSpPr>
          <p:spPr bwMode="auto">
            <a:xfrm>
              <a:off x="3606568" y="4715903"/>
              <a:ext cx="4432210" cy="5835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auto" latinLnBrk="0" hangingPunct="1">
                <a:lnSpc>
                  <a:spcPct val="93000"/>
                </a:lnSpc>
                <a:spcBef>
                  <a:spcPts val="0"/>
                </a:spcBef>
                <a:spcAft>
                  <a:spcPts val="0"/>
                </a:spcAft>
                <a:buClr>
                  <a:srgbClr val="000000"/>
                </a:buClr>
                <a:buSzPct val="100000"/>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1" name="Rectangle 80">
              <a:extLst>
                <a:ext uri="{FF2B5EF4-FFF2-40B4-BE49-F238E27FC236}">
                  <a16:creationId xmlns:a16="http://schemas.microsoft.com/office/drawing/2014/main" id="{A6F9172C-DECF-495A-9AD7-1C206DF35CCC}"/>
                </a:ext>
              </a:extLst>
            </p:cNvPr>
            <p:cNvSpPr/>
            <p:nvPr/>
          </p:nvSpPr>
          <p:spPr>
            <a:xfrm>
              <a:off x="4327126" y="4884313"/>
              <a:ext cx="1312013" cy="257299"/>
            </a:xfrm>
            <a:prstGeom prst="rect">
              <a:avLst/>
            </a:prstGeom>
            <a:solidFill>
              <a:schemeClr val="accent1"/>
            </a:soli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n=35</a:t>
              </a:r>
            </a:p>
          </p:txBody>
        </p:sp>
        <p:sp>
          <p:nvSpPr>
            <p:cNvPr id="82" name="Rectangle 81">
              <a:extLst>
                <a:ext uri="{FF2B5EF4-FFF2-40B4-BE49-F238E27FC236}">
                  <a16:creationId xmlns:a16="http://schemas.microsoft.com/office/drawing/2014/main" id="{3B6AACAB-317A-4565-9BA6-3B298927502B}"/>
                </a:ext>
              </a:extLst>
            </p:cNvPr>
            <p:cNvSpPr/>
            <p:nvPr/>
          </p:nvSpPr>
          <p:spPr>
            <a:xfrm>
              <a:off x="6383995" y="4909733"/>
              <a:ext cx="1189443" cy="206459"/>
            </a:xfrm>
            <a:prstGeom prst="rect">
              <a:avLst/>
            </a:prstGeom>
            <a:solidFill>
              <a:schemeClr val="accent1"/>
            </a:soli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n=70</a:t>
              </a:r>
            </a:p>
          </p:txBody>
        </p:sp>
        <p:sp>
          <p:nvSpPr>
            <p:cNvPr id="83" name="TextBox 82">
              <a:extLst>
                <a:ext uri="{FF2B5EF4-FFF2-40B4-BE49-F238E27FC236}">
                  <a16:creationId xmlns:a16="http://schemas.microsoft.com/office/drawing/2014/main" id="{75F1E678-866B-4AF1-B499-A75C4D914718}"/>
                </a:ext>
              </a:extLst>
            </p:cNvPr>
            <p:cNvSpPr txBox="1"/>
            <p:nvPr/>
          </p:nvSpPr>
          <p:spPr>
            <a:xfrm>
              <a:off x="143103" y="4305411"/>
              <a:ext cx="3509127" cy="1387823"/>
            </a:xfrm>
            <a:prstGeom prst="roundRect">
              <a:avLst/>
            </a:prstGeom>
            <a:solidFill>
              <a:schemeClr val="accent1"/>
            </a:solidFill>
            <a:ln>
              <a:noFill/>
            </a:ln>
          </p:spPr>
          <p:txBody>
            <a:bodyPr wrap="square" rIns="0"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NAVIGATE: adult/adolescent phase 2 ‘basket’ trial (NCT02576431)</a:t>
              </a:r>
            </a:p>
            <a:p>
              <a:pPr marL="121494" marR="0" lvl="0" indent="-12149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Age ≥12 years</a:t>
              </a:r>
            </a:p>
            <a:p>
              <a:pPr marL="121494" marR="0" lvl="0" indent="-12149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Advanced solid tumours</a:t>
              </a:r>
            </a:p>
            <a:p>
              <a:pPr marL="121494" marR="0" lvl="0" indent="-12149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TRK fusion cancer</a:t>
              </a:r>
            </a:p>
          </p:txBody>
        </p:sp>
        <p:sp>
          <p:nvSpPr>
            <p:cNvPr id="84" name="Rectangle: Rounded Corners 83">
              <a:extLst>
                <a:ext uri="{FF2B5EF4-FFF2-40B4-BE49-F238E27FC236}">
                  <a16:creationId xmlns:a16="http://schemas.microsoft.com/office/drawing/2014/main" id="{87F85F96-60C0-4B55-A3F3-DF390B4A7DD5}"/>
                </a:ext>
              </a:extLst>
            </p:cNvPr>
            <p:cNvSpPr/>
            <p:nvPr/>
          </p:nvSpPr>
          <p:spPr>
            <a:xfrm>
              <a:off x="8251348" y="1740023"/>
              <a:ext cx="884197" cy="3831423"/>
            </a:xfrm>
            <a:prstGeom prst="roundRect">
              <a:avLst>
                <a:gd name="adj" fmla="val 20683"/>
              </a:avLst>
            </a:prstGeom>
            <a:solidFill>
              <a:schemeClr val="tx2"/>
            </a:solidFill>
            <a:ln w="12700" cap="flat" cmpd="sng" algn="ctr">
              <a:noFill/>
              <a:prstDash val="solid"/>
              <a:miter lim="800000"/>
            </a:ln>
            <a:effectLst/>
          </p:spPr>
          <p:txBody>
            <a:bodyPr lIns="0" r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175 patients with TRK fusion cancer </a:t>
              </a:r>
            </a:p>
          </p:txBody>
        </p:sp>
      </p:grpSp>
      <p:sp>
        <p:nvSpPr>
          <p:cNvPr id="85" name="TextBox 84">
            <a:extLst>
              <a:ext uri="{FF2B5EF4-FFF2-40B4-BE49-F238E27FC236}">
                <a16:creationId xmlns:a16="http://schemas.microsoft.com/office/drawing/2014/main" id="{42BEF328-ED26-4F6E-8A6F-26DCB8BB8CB4}"/>
              </a:ext>
            </a:extLst>
          </p:cNvPr>
          <p:cNvSpPr txBox="1"/>
          <p:nvPr/>
        </p:nvSpPr>
        <p:spPr>
          <a:xfrm>
            <a:off x="9552384" y="5039485"/>
            <a:ext cx="1579278" cy="246221"/>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Data cut-off: July 15, 2019.</a:t>
            </a: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7143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CFEF68-5C79-4C95-843D-AB6D13C7171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FD09ED-20F4-4633-93D2-BE746F3698F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a:extLst>
              <a:ext uri="{FF2B5EF4-FFF2-40B4-BE49-F238E27FC236}">
                <a16:creationId xmlns:a16="http://schemas.microsoft.com/office/drawing/2014/main" id="{FA71926E-74AF-40FB-9C4D-61193CFD4531}"/>
              </a:ext>
            </a:extLst>
          </p:cNvPr>
          <p:cNvSpPr>
            <a:spLocks noGrp="1"/>
          </p:cNvSpPr>
          <p:nvPr>
            <p:ph type="title"/>
          </p:nvPr>
        </p:nvSpPr>
        <p:spPr>
          <a:xfrm>
            <a:off x="619200" y="246566"/>
            <a:ext cx="8740800" cy="807285"/>
          </a:xfrm>
        </p:spPr>
        <p:txBody>
          <a:bodyPr/>
          <a:lstStyle/>
          <a:p>
            <a:r>
              <a:rPr lang="en-GB" dirty="0">
                <a:solidFill>
                  <a:schemeClr val="tx2"/>
                </a:solidFill>
              </a:rPr>
              <a:t>Larotrectinib clinical data:</a:t>
            </a:r>
            <a:br>
              <a:rPr lang="en-GB" dirty="0">
                <a:solidFill>
                  <a:schemeClr val="tx2"/>
                </a:solidFill>
              </a:rPr>
            </a:br>
            <a:r>
              <a:rPr lang="en-GB" dirty="0">
                <a:solidFill>
                  <a:schemeClr val="tx2"/>
                </a:solidFill>
              </a:rPr>
              <a:t>Integrated analysis Baseline characteristics </a:t>
            </a:r>
          </a:p>
        </p:txBody>
      </p:sp>
      <p:sp>
        <p:nvSpPr>
          <p:cNvPr id="10" name="Text Placeholder 9">
            <a:extLst>
              <a:ext uri="{FF2B5EF4-FFF2-40B4-BE49-F238E27FC236}">
                <a16:creationId xmlns:a16="http://schemas.microsoft.com/office/drawing/2014/main" id="{3EB9DEFB-4E95-4535-A16F-BDF7F7B05D6B}"/>
              </a:ext>
            </a:extLst>
          </p:cNvPr>
          <p:cNvSpPr>
            <a:spLocks noGrp="1"/>
          </p:cNvSpPr>
          <p:nvPr>
            <p:ph sz="quarter" idx="15"/>
          </p:nvPr>
        </p:nvSpPr>
        <p:spPr>
          <a:xfrm>
            <a:off x="620184" y="6309320"/>
            <a:ext cx="8611336" cy="365125"/>
          </a:xfrm>
        </p:spPr>
        <p:txBody>
          <a:bodyPr/>
          <a:lstStyle/>
          <a:p>
            <a:pPr>
              <a:spcBef>
                <a:spcPts val="300"/>
              </a:spcBef>
            </a:pPr>
            <a:r>
              <a:rPr lang="en-GB" dirty="0"/>
              <a:t>CNS, central </a:t>
            </a:r>
            <a:r>
              <a:rPr lang="en-GB" dirty="0">
                <a:solidFill>
                  <a:schemeClr val="tx2"/>
                </a:solidFill>
              </a:rPr>
              <a:t>nervous system; ECOG PS, Eastern Cooperative Oncology Group performance status; GIST, gastrointestinal stromal tumour;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a:t>
            </a:r>
            <a:endParaRPr lang="en-GB" dirty="0">
              <a:solidFill>
                <a:schemeClr val="tx2"/>
              </a:solidFill>
            </a:endParaRPr>
          </a:p>
          <a:p>
            <a:pPr>
              <a:spcBef>
                <a:spcPts val="300"/>
              </a:spcBef>
            </a:pPr>
            <a:r>
              <a:rPr lang="en-GB" dirty="0">
                <a:solidFill>
                  <a:schemeClr val="tx2"/>
                </a:solidFill>
              </a:rPr>
              <a:t>McDermott R, et al. </a:t>
            </a:r>
            <a:r>
              <a:rPr lang="en-GB" noProof="0" dirty="0">
                <a:solidFill>
                  <a:schemeClr val="tx2"/>
                </a:solidFill>
              </a:rPr>
              <a:t>Ann Oncol. 2020;31 (suppl_4):S1034-S1051</a:t>
            </a:r>
            <a:endParaRPr lang="en-GB" dirty="0">
              <a:solidFill>
                <a:schemeClr val="tx2"/>
              </a:solidFill>
            </a:endParaRPr>
          </a:p>
        </p:txBody>
      </p:sp>
      <p:graphicFrame>
        <p:nvGraphicFramePr>
          <p:cNvPr id="20" name="Table 19">
            <a:extLst>
              <a:ext uri="{FF2B5EF4-FFF2-40B4-BE49-F238E27FC236}">
                <a16:creationId xmlns:a16="http://schemas.microsoft.com/office/drawing/2014/main" id="{F84543B5-6328-4797-AC42-3DD13C89A19C}"/>
              </a:ext>
            </a:extLst>
          </p:cNvPr>
          <p:cNvGraphicFramePr>
            <a:graphicFrameLocks noGrp="1"/>
          </p:cNvGraphicFramePr>
          <p:nvPr>
            <p:extLst>
              <p:ext uri="{D42A27DB-BD31-4B8C-83A1-F6EECF244321}">
                <p14:modId xmlns:p14="http://schemas.microsoft.com/office/powerpoint/2010/main" val="3521060621"/>
              </p:ext>
            </p:extLst>
          </p:nvPr>
        </p:nvGraphicFramePr>
        <p:xfrm>
          <a:off x="619199" y="1401345"/>
          <a:ext cx="5662157" cy="4223589"/>
        </p:xfrm>
        <a:graphic>
          <a:graphicData uri="http://schemas.openxmlformats.org/drawingml/2006/table">
            <a:tbl>
              <a:tblPr firstRow="1" bandRow="1">
                <a:tableStyleId>{5C22544A-7EE6-4342-B048-85BDC9FD1C3A}</a:tableStyleId>
              </a:tblPr>
              <a:tblGrid>
                <a:gridCol w="3553529">
                  <a:extLst>
                    <a:ext uri="{9D8B030D-6E8A-4147-A177-3AD203B41FA5}">
                      <a16:colId xmlns:a16="http://schemas.microsoft.com/office/drawing/2014/main" val="3998184627"/>
                    </a:ext>
                  </a:extLst>
                </a:gridCol>
                <a:gridCol w="2108628">
                  <a:extLst>
                    <a:ext uri="{9D8B030D-6E8A-4147-A177-3AD203B41FA5}">
                      <a16:colId xmlns:a16="http://schemas.microsoft.com/office/drawing/2014/main" val="2800128597"/>
                    </a:ext>
                  </a:extLst>
                </a:gridCol>
              </a:tblGrid>
              <a:tr h="188663">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nSpc>
                          <a:spcPct val="100000"/>
                        </a:lnSpc>
                        <a:spcAft>
                          <a:spcPts val="1200"/>
                        </a:spcAft>
                      </a:pPr>
                      <a:r>
                        <a:rPr lang="en-US" sz="1200" noProof="0" dirty="0">
                          <a:solidFill>
                            <a:schemeClr val="bg1"/>
                          </a:solidFill>
                          <a:effectLst/>
                          <a:latin typeface="Calibri" panose="020F0502020204030204" pitchFamily="34" charset="0"/>
                          <a:cs typeface="Calibri" panose="020F0502020204030204" pitchFamily="34" charset="0"/>
                        </a:rPr>
                        <a:t> </a:t>
                      </a:r>
                      <a:endParaRPr lang="en-US" sz="12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ct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ctr">
                        <a:lnSpc>
                          <a:spcPct val="100000"/>
                        </a:lnSpc>
                        <a:spcAft>
                          <a:spcPts val="1200"/>
                        </a:spcAft>
                      </a:pPr>
                      <a:r>
                        <a:rPr lang="en-US" sz="1200" noProof="0" dirty="0">
                          <a:solidFill>
                            <a:schemeClr val="bg1"/>
                          </a:solidFill>
                          <a:effectLst/>
                          <a:latin typeface="Calibri" panose="020F0502020204030204" pitchFamily="34" charset="0"/>
                          <a:cs typeface="Calibri" panose="020F0502020204030204" pitchFamily="34" charset="0"/>
                        </a:rPr>
                        <a:t>Integrated dataset (N=175)</a:t>
                      </a:r>
                      <a:endParaRPr lang="en-US" sz="12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ctr"/>
                </a:tc>
                <a:extLst>
                  <a:ext uri="{0D108BD9-81ED-4DB2-BD59-A6C34878D82A}">
                    <a16:rowId xmlns:a16="http://schemas.microsoft.com/office/drawing/2014/main" val="873946470"/>
                  </a:ext>
                </a:extLst>
              </a:tr>
              <a:tr h="459399">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207010" indent="-207010">
                        <a:lnSpc>
                          <a:spcPct val="100000"/>
                        </a:lnSpc>
                        <a:spcAft>
                          <a:spcPts val="1200"/>
                        </a:spcAft>
                      </a:pPr>
                      <a:r>
                        <a:rPr lang="en-US" sz="1200" noProof="0" dirty="0">
                          <a:effectLst/>
                          <a:latin typeface="Calibri" panose="020F0502020204030204" pitchFamily="34" charset="0"/>
                          <a:cs typeface="Calibri" panose="020F0502020204030204" pitchFamily="34" charset="0"/>
                        </a:rPr>
                        <a:t>Sex, n (%)</a:t>
                      </a:r>
                      <a:br>
                        <a:rPr lang="en-US" sz="120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Male</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Female</a:t>
                      </a:r>
                      <a:endParaRPr lang="en-US"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3000" marR="27000"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spcAft>
                          <a:spcPts val="1200"/>
                        </a:spcAft>
                      </a:pPr>
                      <a:br>
                        <a:rPr lang="en-US" sz="1200" noProof="0" dirty="0">
                          <a:effectLst/>
                          <a:latin typeface="Calibri" panose="020F0502020204030204" pitchFamily="34" charset="0"/>
                          <a:cs typeface="Calibri" panose="020F0502020204030204" pitchFamily="34" charset="0"/>
                        </a:rPr>
                      </a:br>
                      <a:r>
                        <a:rPr lang="en-US" sz="1200" noProof="0" dirty="0">
                          <a:effectLst/>
                          <a:latin typeface="Calibri" panose="020F0502020204030204" pitchFamily="34" charset="0"/>
                          <a:cs typeface="Calibri" panose="020F0502020204030204" pitchFamily="34" charset="0"/>
                        </a:rPr>
                        <a:t>86 (49)</a:t>
                      </a:r>
                      <a:br>
                        <a:rPr lang="en-US" sz="1200" noProof="0" dirty="0">
                          <a:effectLst/>
                          <a:latin typeface="Calibri" panose="020F0502020204030204" pitchFamily="34" charset="0"/>
                          <a:cs typeface="Calibri" panose="020F0502020204030204" pitchFamily="34" charset="0"/>
                        </a:rPr>
                      </a:br>
                      <a:r>
                        <a:rPr lang="en-US" sz="1200" noProof="0" dirty="0">
                          <a:effectLst/>
                          <a:latin typeface="Calibri" panose="020F0502020204030204" pitchFamily="34" charset="0"/>
                          <a:cs typeface="Calibri" panose="020F0502020204030204" pitchFamily="34" charset="0"/>
                        </a:rPr>
                        <a:t>89 (51)</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ctr"/>
                </a:tc>
                <a:extLst>
                  <a:ext uri="{0D108BD9-81ED-4DB2-BD59-A6C34878D82A}">
                    <a16:rowId xmlns:a16="http://schemas.microsoft.com/office/drawing/2014/main" val="1251258223"/>
                  </a:ext>
                </a:extLst>
              </a:tr>
              <a:tr h="459399">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0975" indent="-180975">
                        <a:lnSpc>
                          <a:spcPct val="100000"/>
                        </a:lnSpc>
                        <a:spcAft>
                          <a:spcPts val="1200"/>
                        </a:spcAft>
                        <a:tabLst/>
                      </a:pPr>
                      <a:r>
                        <a:rPr lang="en-US" sz="1200" noProof="0" dirty="0">
                          <a:effectLst/>
                          <a:latin typeface="Calibri" panose="020F0502020204030204" pitchFamily="34" charset="0"/>
                          <a:cs typeface="Calibri" panose="020F0502020204030204" pitchFamily="34" charset="0"/>
                        </a:rPr>
                        <a:t>Age, median (range), years</a:t>
                      </a:r>
                      <a:br>
                        <a:rPr lang="en-US" sz="1200" noProof="0" dirty="0">
                          <a:effectLst/>
                          <a:latin typeface="Calibri" panose="020F0502020204030204" pitchFamily="34" charset="0"/>
                          <a:cs typeface="Calibri" panose="020F0502020204030204" pitchFamily="34" charset="0"/>
                        </a:rPr>
                      </a:br>
                      <a:r>
                        <a:rPr lang="en-US" sz="1200" b="0" noProof="0" dirty="0" err="1">
                          <a:effectLst/>
                          <a:latin typeface="Calibri" panose="020F0502020204030204" pitchFamily="34" charset="0"/>
                          <a:cs typeface="Calibri" panose="020F0502020204030204" pitchFamily="34" charset="0"/>
                        </a:rPr>
                        <a:t>Paediatric</a:t>
                      </a:r>
                      <a:r>
                        <a:rPr lang="en-US" sz="1200" b="0" noProof="0" dirty="0">
                          <a:effectLst/>
                          <a:latin typeface="Calibri" panose="020F0502020204030204" pitchFamily="34" charset="0"/>
                          <a:cs typeface="Calibri" panose="020F0502020204030204" pitchFamily="34" charset="0"/>
                        </a:rPr>
                        <a:t> (&lt;18 years), n (%)</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Adult (≥18 years), n (%)</a:t>
                      </a:r>
                      <a:endParaRPr lang="en-US" sz="1200" b="0" noProof="0" dirty="0">
                        <a:effectLst/>
                        <a:latin typeface="Calibri" panose="020F0502020204030204" pitchFamily="34" charset="0"/>
                        <a:ea typeface="+mn-ea"/>
                        <a:cs typeface="Calibri" panose="020F0502020204030204" pitchFamily="34" charset="0"/>
                      </a:endParaRPr>
                    </a:p>
                  </a:txBody>
                  <a:tcPr marL="63000" marR="27000"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spcAft>
                          <a:spcPts val="1200"/>
                        </a:spcAft>
                      </a:pPr>
                      <a:r>
                        <a:rPr lang="en-US" sz="1200" noProof="0" dirty="0">
                          <a:effectLst/>
                          <a:latin typeface="Calibri" panose="020F0502020204030204" pitchFamily="34" charset="0"/>
                          <a:cs typeface="Calibri" panose="020F0502020204030204" pitchFamily="34" charset="0"/>
                        </a:rPr>
                        <a:t>43 (0.1-84)</a:t>
                      </a:r>
                      <a:br>
                        <a:rPr lang="en-US" sz="1200" noProof="0" dirty="0">
                          <a:effectLst/>
                          <a:latin typeface="Calibri" panose="020F0502020204030204" pitchFamily="34" charset="0"/>
                          <a:cs typeface="Calibri" panose="020F0502020204030204" pitchFamily="34" charset="0"/>
                        </a:rPr>
                      </a:br>
                      <a:r>
                        <a:rPr lang="en-US" sz="1200" noProof="0" dirty="0">
                          <a:effectLst/>
                          <a:latin typeface="Calibri" panose="020F0502020204030204" pitchFamily="34" charset="0"/>
                          <a:cs typeface="Calibri" panose="020F0502020204030204" pitchFamily="34" charset="0"/>
                        </a:rPr>
                        <a:t>59 (34)</a:t>
                      </a:r>
                      <a:br>
                        <a:rPr lang="en-US" sz="1200" noProof="0" dirty="0">
                          <a:effectLst/>
                          <a:latin typeface="Calibri" panose="020F0502020204030204" pitchFamily="34" charset="0"/>
                          <a:cs typeface="Calibri" panose="020F0502020204030204" pitchFamily="34" charset="0"/>
                        </a:rPr>
                      </a:br>
                      <a:r>
                        <a:rPr lang="en-US" sz="1200" noProof="0" dirty="0">
                          <a:effectLst/>
                          <a:latin typeface="Calibri" panose="020F0502020204030204" pitchFamily="34" charset="0"/>
                          <a:cs typeface="Calibri" panose="020F0502020204030204" pitchFamily="34" charset="0"/>
                        </a:rPr>
                        <a:t>116 (66)</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ctr"/>
                </a:tc>
                <a:extLst>
                  <a:ext uri="{0D108BD9-81ED-4DB2-BD59-A6C34878D82A}">
                    <a16:rowId xmlns:a16="http://schemas.microsoft.com/office/drawing/2014/main" val="2057245579"/>
                  </a:ext>
                </a:extLst>
              </a:tr>
              <a:tr h="73013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207010" indent="-207010">
                        <a:lnSpc>
                          <a:spcPct val="100000"/>
                        </a:lnSpc>
                        <a:spcAft>
                          <a:spcPts val="1200"/>
                        </a:spcAft>
                      </a:pPr>
                      <a:r>
                        <a:rPr lang="en-US" sz="1200" strike="noStrike" noProof="0" dirty="0">
                          <a:effectLst/>
                          <a:latin typeface="Calibri" panose="020F0502020204030204" pitchFamily="34" charset="0"/>
                          <a:cs typeface="Calibri" panose="020F0502020204030204" pitchFamily="34" charset="0"/>
                        </a:rPr>
                        <a:t>ECOG PS</a:t>
                      </a:r>
                      <a:r>
                        <a:rPr lang="en-US" sz="1200" noProof="0" dirty="0">
                          <a:effectLst/>
                          <a:latin typeface="Calibri" panose="020F0502020204030204" pitchFamily="34" charset="0"/>
                          <a:cs typeface="Calibri" panose="020F0502020204030204" pitchFamily="34" charset="0"/>
                        </a:rPr>
                        <a:t>, n (%) </a:t>
                      </a:r>
                      <a:br>
                        <a:rPr lang="en-US" sz="120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0</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1</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2</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3</a:t>
                      </a:r>
                      <a:endParaRPr lang="en-US"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3000" marR="27000"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spcAft>
                          <a:spcPts val="1200"/>
                        </a:spcAft>
                      </a:pP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85 (49)</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67 (38)</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20 (11)</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3 (2)</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ctr"/>
                </a:tc>
                <a:extLst>
                  <a:ext uri="{0D108BD9-81ED-4DB2-BD59-A6C34878D82A}">
                    <a16:rowId xmlns:a16="http://schemas.microsoft.com/office/drawing/2014/main" val="3000643087"/>
                  </a:ext>
                </a:extLst>
              </a:tr>
              <a:tr h="188663">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nSpc>
                          <a:spcPct val="100000"/>
                        </a:lnSpc>
                        <a:spcAft>
                          <a:spcPts val="1200"/>
                        </a:spcAft>
                      </a:pPr>
                      <a:r>
                        <a:rPr lang="en-US" sz="1200" noProof="0" dirty="0">
                          <a:effectLst/>
                          <a:latin typeface="Calibri" panose="020F0502020204030204" pitchFamily="34" charset="0"/>
                          <a:cs typeface="Calibri" panose="020F0502020204030204" pitchFamily="34" charset="0"/>
                        </a:rPr>
                        <a:t>Known CNS metastases at enrollment, n (%)</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3000" marR="27000"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spcAft>
                          <a:spcPts val="1200"/>
                        </a:spcAft>
                      </a:pPr>
                      <a:r>
                        <a:rPr lang="en-US" sz="1200" noProof="0" dirty="0">
                          <a:effectLst/>
                          <a:latin typeface="Calibri" panose="020F0502020204030204" pitchFamily="34" charset="0"/>
                          <a:cs typeface="Calibri" panose="020F0502020204030204" pitchFamily="34" charset="0"/>
                        </a:rPr>
                        <a:t>14 (8)</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ctr"/>
                </a:tc>
                <a:extLst>
                  <a:ext uri="{0D108BD9-81ED-4DB2-BD59-A6C34878D82A}">
                    <a16:rowId xmlns:a16="http://schemas.microsoft.com/office/drawing/2014/main" val="2508414362"/>
                  </a:ext>
                </a:extLst>
              </a:tr>
              <a:tr h="188663">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nSpc>
                          <a:spcPct val="100000"/>
                        </a:lnSpc>
                        <a:spcAft>
                          <a:spcPts val="1200"/>
                        </a:spcAft>
                      </a:pPr>
                      <a:r>
                        <a:rPr lang="en-US" sz="1200" noProof="0" dirty="0">
                          <a:effectLst/>
                          <a:latin typeface="Calibri" panose="020F0502020204030204" pitchFamily="34" charset="0"/>
                          <a:cs typeface="Calibri" panose="020F0502020204030204" pitchFamily="34" charset="0"/>
                        </a:rPr>
                        <a:t>Number of prior systemic therapies, median (range)</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3000" marR="27000"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spcAft>
                          <a:spcPts val="1200"/>
                        </a:spcAft>
                      </a:pPr>
                      <a:r>
                        <a:rPr lang="en-US" sz="1200" noProof="0" dirty="0">
                          <a:effectLst/>
                          <a:latin typeface="Calibri" panose="020F0502020204030204" pitchFamily="34" charset="0"/>
                          <a:cs typeface="Calibri" panose="020F0502020204030204" pitchFamily="34" charset="0"/>
                        </a:rPr>
                        <a:t>1 (1-10)</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b"/>
                </a:tc>
                <a:extLst>
                  <a:ext uri="{0D108BD9-81ED-4DB2-BD59-A6C34878D82A}">
                    <a16:rowId xmlns:a16="http://schemas.microsoft.com/office/drawing/2014/main" val="3095263138"/>
                  </a:ext>
                </a:extLst>
              </a:tr>
              <a:tr h="73013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207010" indent="-207010">
                        <a:lnSpc>
                          <a:spcPct val="100000"/>
                        </a:lnSpc>
                        <a:spcAft>
                          <a:spcPts val="1200"/>
                        </a:spcAft>
                      </a:pPr>
                      <a:r>
                        <a:rPr lang="en-US" sz="1200" noProof="0" dirty="0">
                          <a:effectLst/>
                          <a:latin typeface="Calibri" panose="020F0502020204030204" pitchFamily="34" charset="0"/>
                          <a:cs typeface="Calibri" panose="020F0502020204030204" pitchFamily="34" charset="0"/>
                        </a:rPr>
                        <a:t>Number of prior systemic therapies, n (%)</a:t>
                      </a:r>
                      <a:br>
                        <a:rPr lang="en-US" sz="120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0</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1</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2</a:t>
                      </a:r>
                      <a:br>
                        <a:rPr lang="en-US" sz="1200" b="0" noProof="0" dirty="0">
                          <a:effectLst/>
                          <a:latin typeface="Calibri" panose="020F0502020204030204" pitchFamily="34" charset="0"/>
                          <a:cs typeface="Calibri" panose="020F0502020204030204" pitchFamily="34" charset="0"/>
                        </a:rPr>
                      </a:br>
                      <a:r>
                        <a:rPr lang="en-US" sz="1200" b="0" noProof="0" dirty="0">
                          <a:effectLst/>
                          <a:latin typeface="Calibri" panose="020F0502020204030204" pitchFamily="34" charset="0"/>
                          <a:cs typeface="Calibri" panose="020F0502020204030204" pitchFamily="34" charset="0"/>
                        </a:rPr>
                        <a:t>≥3</a:t>
                      </a:r>
                      <a:endParaRPr lang="en-US"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3000" marR="27000"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spcAft>
                          <a:spcPts val="1200"/>
                        </a:spcAft>
                      </a:pPr>
                      <a:br>
                        <a:rPr lang="en-US" sz="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44 (25)</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50 (29)</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35 (20)</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46 (26)</a:t>
                      </a:r>
                      <a:endParaRPr lang="en-US" sz="1200" kern="1200" noProof="0" dirty="0">
                        <a:solidFill>
                          <a:schemeClr val="tx1"/>
                        </a:solidFill>
                        <a:effectLst/>
                        <a:latin typeface="Calibri" panose="020F0502020204030204" pitchFamily="34" charset="0"/>
                        <a:ea typeface="+mn-ea"/>
                        <a:cs typeface="Calibri" panose="020F0502020204030204" pitchFamily="34" charset="0"/>
                      </a:endParaRPr>
                    </a:p>
                  </a:txBody>
                  <a:tcPr marL="27000" marR="27000" marT="0" marB="0" anchor="ctr"/>
                </a:tc>
                <a:extLst>
                  <a:ext uri="{0D108BD9-81ED-4DB2-BD59-A6C34878D82A}">
                    <a16:rowId xmlns:a16="http://schemas.microsoft.com/office/drawing/2014/main" val="355540282"/>
                  </a:ext>
                </a:extLst>
              </a:tr>
              <a:tr h="594767">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207010" indent="-207010">
                        <a:lnSpc>
                          <a:spcPct val="100000"/>
                        </a:lnSpc>
                        <a:spcAft>
                          <a:spcPts val="1200"/>
                        </a:spcAft>
                      </a:pPr>
                      <a:r>
                        <a:rPr lang="en-US" sz="1200" i="1" noProof="0" dirty="0">
                          <a:effectLst/>
                          <a:latin typeface="Calibri" panose="020F0502020204030204" pitchFamily="34" charset="0"/>
                          <a:cs typeface="Calibri" panose="020F0502020204030204" pitchFamily="34" charset="0"/>
                        </a:rPr>
                        <a:t>NTRK</a:t>
                      </a:r>
                      <a:r>
                        <a:rPr lang="en-US" sz="1200" noProof="0" dirty="0">
                          <a:effectLst/>
                          <a:latin typeface="Calibri" panose="020F0502020204030204" pitchFamily="34" charset="0"/>
                          <a:cs typeface="Calibri" panose="020F0502020204030204" pitchFamily="34" charset="0"/>
                        </a:rPr>
                        <a:t> gene fusion, n (%)</a:t>
                      </a:r>
                      <a:br>
                        <a:rPr lang="en-US" sz="1200" noProof="0" dirty="0">
                          <a:effectLst/>
                          <a:latin typeface="Calibri" panose="020F0502020204030204" pitchFamily="34" charset="0"/>
                          <a:cs typeface="Calibri" panose="020F0502020204030204" pitchFamily="34" charset="0"/>
                        </a:rPr>
                      </a:br>
                      <a:r>
                        <a:rPr lang="en-US" sz="1200" b="0" i="1" noProof="0" dirty="0">
                          <a:effectLst/>
                          <a:latin typeface="Calibri" panose="020F0502020204030204" pitchFamily="34" charset="0"/>
                          <a:cs typeface="Calibri" panose="020F0502020204030204" pitchFamily="34" charset="0"/>
                        </a:rPr>
                        <a:t>NTRK1</a:t>
                      </a:r>
                      <a:br>
                        <a:rPr lang="en-US" sz="1200" b="0" i="1" noProof="0" dirty="0">
                          <a:effectLst/>
                          <a:latin typeface="Calibri" panose="020F0502020204030204" pitchFamily="34" charset="0"/>
                          <a:cs typeface="Calibri" panose="020F0502020204030204" pitchFamily="34" charset="0"/>
                        </a:rPr>
                      </a:br>
                      <a:r>
                        <a:rPr lang="en-US" sz="1200" b="0" i="1" noProof="0" dirty="0">
                          <a:effectLst/>
                          <a:latin typeface="Calibri" panose="020F0502020204030204" pitchFamily="34" charset="0"/>
                          <a:cs typeface="Calibri" panose="020F0502020204030204" pitchFamily="34" charset="0"/>
                        </a:rPr>
                        <a:t>NTRK2</a:t>
                      </a:r>
                      <a:br>
                        <a:rPr lang="en-US" sz="1200" b="0" i="1" noProof="0" dirty="0">
                          <a:effectLst/>
                          <a:latin typeface="Calibri" panose="020F0502020204030204" pitchFamily="34" charset="0"/>
                          <a:cs typeface="Calibri" panose="020F0502020204030204" pitchFamily="34" charset="0"/>
                        </a:rPr>
                      </a:br>
                      <a:r>
                        <a:rPr lang="en-US" sz="1200" b="0" i="1" noProof="0" dirty="0">
                          <a:effectLst/>
                          <a:latin typeface="Calibri" panose="020F0502020204030204" pitchFamily="34" charset="0"/>
                          <a:cs typeface="Calibri" panose="020F0502020204030204" pitchFamily="34" charset="0"/>
                        </a:rPr>
                        <a:t>NTRK3</a:t>
                      </a:r>
                      <a:r>
                        <a:rPr lang="en-US" sz="1200" b="0" i="1" baseline="0" noProof="0" dirty="0">
                          <a:effectLst/>
                          <a:latin typeface="Calibri" panose="020F0502020204030204" pitchFamily="34" charset="0"/>
                          <a:cs typeface="Calibri" panose="020F0502020204030204" pitchFamily="34" charset="0"/>
                        </a:rPr>
                        <a:t>*</a:t>
                      </a:r>
                      <a:endParaRPr lang="en-US" sz="1200" b="0" i="1"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3000" marR="27000" marT="0" marB="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spcAft>
                          <a:spcPts val="1200"/>
                        </a:spcAft>
                      </a:pPr>
                      <a:br>
                        <a:rPr lang="en-US" sz="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72 (41)</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6 (3)</a:t>
                      </a:r>
                      <a:br>
                        <a:rPr lang="en-US" sz="1200" kern="1200" noProof="0" dirty="0">
                          <a:effectLst/>
                          <a:latin typeface="Calibri" panose="020F0502020204030204" pitchFamily="34" charset="0"/>
                          <a:cs typeface="Calibri" panose="020F0502020204030204" pitchFamily="34" charset="0"/>
                        </a:rPr>
                      </a:br>
                      <a:r>
                        <a:rPr lang="en-US" sz="1200" kern="1200" noProof="0" dirty="0">
                          <a:effectLst/>
                          <a:latin typeface="Calibri" panose="020F0502020204030204" pitchFamily="34" charset="0"/>
                          <a:cs typeface="Calibri" panose="020F0502020204030204" pitchFamily="34" charset="0"/>
                        </a:rPr>
                        <a:t>97 (55)</a:t>
                      </a:r>
                      <a:endParaRPr lang="en-US"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27000" marR="27000" marT="0" marB="0" anchor="ctr"/>
                </a:tc>
                <a:extLst>
                  <a:ext uri="{0D108BD9-81ED-4DB2-BD59-A6C34878D82A}">
                    <a16:rowId xmlns:a16="http://schemas.microsoft.com/office/drawing/2014/main" val="1416395996"/>
                  </a:ext>
                </a:extLst>
              </a:tr>
            </a:tbl>
          </a:graphicData>
        </a:graphic>
      </p:graphicFrame>
      <p:graphicFrame>
        <p:nvGraphicFramePr>
          <p:cNvPr id="21" name="Chart 20">
            <a:extLst>
              <a:ext uri="{FF2B5EF4-FFF2-40B4-BE49-F238E27FC236}">
                <a16:creationId xmlns:a16="http://schemas.microsoft.com/office/drawing/2014/main" id="{F1C492E9-32CE-4194-B2E0-68070AE9A19D}"/>
              </a:ext>
            </a:extLst>
          </p:cNvPr>
          <p:cNvGraphicFramePr>
            <a:graphicFrameLocks/>
          </p:cNvGraphicFramePr>
          <p:nvPr/>
        </p:nvGraphicFramePr>
        <p:xfrm>
          <a:off x="6772423" y="2104594"/>
          <a:ext cx="4783196" cy="4348742"/>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Group 21">
            <a:extLst>
              <a:ext uri="{FF2B5EF4-FFF2-40B4-BE49-F238E27FC236}">
                <a16:creationId xmlns:a16="http://schemas.microsoft.com/office/drawing/2014/main" id="{A18D9621-91F4-4734-846C-F6E010A19414}"/>
              </a:ext>
            </a:extLst>
          </p:cNvPr>
          <p:cNvGrpSpPr/>
          <p:nvPr/>
        </p:nvGrpSpPr>
        <p:grpSpPr>
          <a:xfrm>
            <a:off x="8152813" y="2844496"/>
            <a:ext cx="876300" cy="245864"/>
            <a:chOff x="7654925" y="2393156"/>
            <a:chExt cx="1168400" cy="327819"/>
          </a:xfrm>
        </p:grpSpPr>
        <p:sp>
          <p:nvSpPr>
            <p:cNvPr id="23" name="Freeform: Shape 22">
              <a:extLst>
                <a:ext uri="{FF2B5EF4-FFF2-40B4-BE49-F238E27FC236}">
                  <a16:creationId xmlns:a16="http://schemas.microsoft.com/office/drawing/2014/main" id="{85171851-D5AE-4C5D-ABEE-38E97249384D}"/>
                </a:ext>
              </a:extLst>
            </p:cNvPr>
            <p:cNvSpPr/>
            <p:nvPr/>
          </p:nvSpPr>
          <p:spPr>
            <a:xfrm>
              <a:off x="7654925" y="2476500"/>
              <a:ext cx="1168400" cy="244475"/>
            </a:xfrm>
            <a:custGeom>
              <a:avLst/>
              <a:gdLst>
                <a:gd name="connsiteX0" fmla="*/ 0 w 1168400"/>
                <a:gd name="connsiteY0" fmla="*/ 244475 h 244475"/>
                <a:gd name="connsiteX1" fmla="*/ 0 w 1168400"/>
                <a:gd name="connsiteY1" fmla="*/ 0 h 244475"/>
                <a:gd name="connsiteX2" fmla="*/ 1168400 w 1168400"/>
                <a:gd name="connsiteY2" fmla="*/ 0 h 244475"/>
                <a:gd name="connsiteX3" fmla="*/ 1168400 w 1168400"/>
                <a:gd name="connsiteY3" fmla="*/ 104775 h 244475"/>
              </a:gdLst>
              <a:ahLst/>
              <a:cxnLst>
                <a:cxn ang="0">
                  <a:pos x="connsiteX0" y="connsiteY0"/>
                </a:cxn>
                <a:cxn ang="0">
                  <a:pos x="connsiteX1" y="connsiteY1"/>
                </a:cxn>
                <a:cxn ang="0">
                  <a:pos x="connsiteX2" y="connsiteY2"/>
                </a:cxn>
                <a:cxn ang="0">
                  <a:pos x="connsiteX3" y="connsiteY3"/>
                </a:cxn>
              </a:cxnLst>
              <a:rect l="l" t="t" r="r" b="b"/>
              <a:pathLst>
                <a:path w="1168400" h="244475">
                  <a:moveTo>
                    <a:pt x="0" y="244475"/>
                  </a:moveTo>
                  <a:lnTo>
                    <a:pt x="0" y="0"/>
                  </a:lnTo>
                  <a:lnTo>
                    <a:pt x="1168400" y="0"/>
                  </a:lnTo>
                  <a:lnTo>
                    <a:pt x="1168400" y="104775"/>
                  </a:lnTo>
                </a:path>
              </a:pathLst>
            </a:custGeom>
            <a:noFill/>
            <a:ln w="9525" cap="flat" cmpd="sng" algn="ctr">
              <a:solidFill>
                <a:sysClr val="windowText" lastClr="000000"/>
              </a:solid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p:txBody>
        </p:sp>
        <p:cxnSp>
          <p:nvCxnSpPr>
            <p:cNvPr id="24" name="Straight Connector 23">
              <a:extLst>
                <a:ext uri="{FF2B5EF4-FFF2-40B4-BE49-F238E27FC236}">
                  <a16:creationId xmlns:a16="http://schemas.microsoft.com/office/drawing/2014/main" id="{85436686-1610-422C-86B2-864B990B4F30}"/>
                </a:ext>
              </a:extLst>
            </p:cNvPr>
            <p:cNvCxnSpPr>
              <a:cxnSpLocks/>
            </p:cNvCxnSpPr>
            <p:nvPr/>
          </p:nvCxnSpPr>
          <p:spPr>
            <a:xfrm>
              <a:off x="8242300" y="2393156"/>
              <a:ext cx="0" cy="83344"/>
            </a:xfrm>
            <a:prstGeom prst="line">
              <a:avLst/>
            </a:prstGeom>
            <a:noFill/>
            <a:ln w="9525" cap="flat" cmpd="sng" algn="ctr">
              <a:solidFill>
                <a:sysClr val="windowText" lastClr="000000"/>
              </a:solidFill>
              <a:prstDash val="solid"/>
              <a:miter lim="800000"/>
            </a:ln>
            <a:effectLst/>
          </p:spPr>
        </p:cxnSp>
      </p:grpSp>
      <p:sp>
        <p:nvSpPr>
          <p:cNvPr id="25" name="TextBox 24">
            <a:extLst>
              <a:ext uri="{FF2B5EF4-FFF2-40B4-BE49-F238E27FC236}">
                <a16:creationId xmlns:a16="http://schemas.microsoft.com/office/drawing/2014/main" id="{418B324B-FAAD-48AF-9907-AFE8CF75334C}"/>
              </a:ext>
            </a:extLst>
          </p:cNvPr>
          <p:cNvSpPr txBox="1"/>
          <p:nvPr/>
        </p:nvSpPr>
        <p:spPr>
          <a:xfrm>
            <a:off x="8227524" y="2726949"/>
            <a:ext cx="687586" cy="80427"/>
          </a:xfrm>
          <a:prstGeom prst="rect">
            <a:avLst/>
          </a:prstGeom>
          <a:no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~1% each </a:t>
            </a:r>
          </a:p>
        </p:txBody>
      </p:sp>
      <p:sp>
        <p:nvSpPr>
          <p:cNvPr id="26" name="TextBox 25">
            <a:extLst>
              <a:ext uri="{FF2B5EF4-FFF2-40B4-BE49-F238E27FC236}">
                <a16:creationId xmlns:a16="http://schemas.microsoft.com/office/drawing/2014/main" id="{1280DD4F-216C-4C73-9A22-660308E46E01}"/>
              </a:ext>
            </a:extLst>
          </p:cNvPr>
          <p:cNvSpPr txBox="1"/>
          <p:nvPr/>
        </p:nvSpPr>
        <p:spPr>
          <a:xfrm>
            <a:off x="8030147" y="2050841"/>
            <a:ext cx="1329735" cy="787107"/>
          </a:xfrm>
          <a:prstGeom prst="rect">
            <a:avLst/>
          </a:prstGeom>
          <a:noFill/>
        </p:spPr>
        <p:txBody>
          <a:bodyPr wrap="square" numCol="1">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Cervix</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Bone sarcoma</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Cholangiocarcinoma</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Appendix	</a:t>
            </a:r>
          </a:p>
        </p:txBody>
      </p:sp>
      <p:sp>
        <p:nvSpPr>
          <p:cNvPr id="27" name="TextBox 26">
            <a:extLst>
              <a:ext uri="{FF2B5EF4-FFF2-40B4-BE49-F238E27FC236}">
                <a16:creationId xmlns:a16="http://schemas.microsoft.com/office/drawing/2014/main" id="{1D1A9126-57B4-41AB-B519-10D44E72E5D5}"/>
              </a:ext>
            </a:extLst>
          </p:cNvPr>
          <p:cNvSpPr txBox="1"/>
          <p:nvPr/>
        </p:nvSpPr>
        <p:spPr>
          <a:xfrm>
            <a:off x="9231519" y="2050841"/>
            <a:ext cx="2094786" cy="787107"/>
          </a:xfrm>
          <a:prstGeom prst="rect">
            <a:avLst/>
          </a:prstGeom>
          <a:noFill/>
        </p:spPr>
        <p:txBody>
          <a:bodyPr wrap="square" numCol="1">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Congenital mesoblastic nephroma</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Pancreas</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Unknown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Hepatic</a:t>
            </a:r>
            <a:b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Prostate</a:t>
            </a:r>
          </a:p>
        </p:txBody>
      </p:sp>
      <p:sp>
        <p:nvSpPr>
          <p:cNvPr id="28" name="TextBox 27">
            <a:extLst>
              <a:ext uri="{FF2B5EF4-FFF2-40B4-BE49-F238E27FC236}">
                <a16:creationId xmlns:a16="http://schemas.microsoft.com/office/drawing/2014/main" id="{ECC74307-C5E2-C641-873B-FE5AF3C278E6}"/>
              </a:ext>
            </a:extLst>
          </p:cNvPr>
          <p:cNvSpPr txBox="1"/>
          <p:nvPr/>
        </p:nvSpPr>
        <p:spPr>
          <a:xfrm>
            <a:off x="619199" y="5663381"/>
            <a:ext cx="3405356" cy="461665"/>
          </a:xfrm>
          <a:prstGeom prst="rect">
            <a:avLst/>
          </a:prstGeom>
          <a:noFill/>
        </p:spPr>
        <p:txBody>
          <a:bodyPr wrap="non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Data cut-off: July 15, 2019</a:t>
            </a:r>
            <a:b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Directly demonstrated or inferred (9 of 97 patients)</a:t>
            </a:r>
          </a:p>
        </p:txBody>
      </p:sp>
    </p:spTree>
    <p:extLst>
      <p:ext uri="{BB962C8B-B14F-4D97-AF65-F5344CB8AC3E}">
        <p14:creationId xmlns:p14="http://schemas.microsoft.com/office/powerpoint/2010/main" val="2463992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C3C4B6-B8E4-4F0F-94C1-DC5C101D3A4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FD09ED-20F4-4633-93D2-BE746F3698F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a:extLst>
              <a:ext uri="{FF2B5EF4-FFF2-40B4-BE49-F238E27FC236}">
                <a16:creationId xmlns:a16="http://schemas.microsoft.com/office/drawing/2014/main" id="{9ED1F147-2557-40BB-88C2-527B92A81B17}"/>
              </a:ext>
            </a:extLst>
          </p:cNvPr>
          <p:cNvSpPr>
            <a:spLocks noGrp="1"/>
          </p:cNvSpPr>
          <p:nvPr>
            <p:ph type="title"/>
          </p:nvPr>
        </p:nvSpPr>
        <p:spPr>
          <a:xfrm>
            <a:off x="619199" y="246566"/>
            <a:ext cx="9418341" cy="807285"/>
          </a:xfrm>
        </p:spPr>
        <p:txBody>
          <a:bodyPr/>
          <a:lstStyle/>
          <a:p>
            <a:r>
              <a:rPr lang="en-GB" dirty="0"/>
              <a:t>Larotrectinib clinical data:</a:t>
            </a:r>
            <a:br>
              <a:rPr lang="en-GB" dirty="0"/>
            </a:br>
            <a:r>
              <a:rPr lang="en-GB" dirty="0"/>
              <a:t>Integrated analysis Best response by tumour type</a:t>
            </a:r>
          </a:p>
        </p:txBody>
      </p:sp>
      <p:sp>
        <p:nvSpPr>
          <p:cNvPr id="7" name="Text Placeholder 6">
            <a:extLst>
              <a:ext uri="{FF2B5EF4-FFF2-40B4-BE49-F238E27FC236}">
                <a16:creationId xmlns:a16="http://schemas.microsoft.com/office/drawing/2014/main" id="{7F499D36-F4B2-4B15-980B-DFB847F89854}"/>
              </a:ext>
            </a:extLst>
          </p:cNvPr>
          <p:cNvSpPr>
            <a:spLocks noGrp="1"/>
          </p:cNvSpPr>
          <p:nvPr>
            <p:ph sz="quarter" idx="15"/>
          </p:nvPr>
        </p:nvSpPr>
        <p:spPr>
          <a:xfrm>
            <a:off x="620183" y="6309320"/>
            <a:ext cx="10180339" cy="365125"/>
          </a:xfrm>
        </p:spPr>
        <p:txBody>
          <a:bodyPr/>
          <a:lstStyle/>
          <a:p>
            <a:pPr>
              <a:spcBef>
                <a:spcPts val="300"/>
              </a:spcBef>
            </a:pPr>
            <a:r>
              <a:rPr lang="en-GB" dirty="0"/>
              <a:t>CI, confidence interval; CMN, congenital mesoblastic nephroma; CNS, central nervous system; GIST, gastrointestinal stromal tumour; IFS, infantile fibrosarcoma; </a:t>
            </a:r>
            <a:br>
              <a:rPr lang="en-GB" dirty="0"/>
            </a:br>
            <a:r>
              <a:rPr lang="en-GB" dirty="0"/>
              <a:t>STS, soft tissue sarcoma</a:t>
            </a:r>
          </a:p>
          <a:p>
            <a:pPr>
              <a:spcBef>
                <a:spcPts val="300"/>
              </a:spcBef>
            </a:pPr>
            <a:r>
              <a:rPr lang="en-GB" dirty="0"/>
              <a:t>McDermott R, et al. </a:t>
            </a:r>
            <a:r>
              <a:rPr lang="en-GB" noProof="0" dirty="0">
                <a:solidFill>
                  <a:schemeClr val="tx2"/>
                </a:solidFill>
              </a:rPr>
              <a:t>Ann Oncol. 2020;31 (suppl_4):S1034-S1051</a:t>
            </a:r>
            <a:endParaRPr lang="en-GB" dirty="0"/>
          </a:p>
        </p:txBody>
      </p:sp>
      <p:graphicFrame>
        <p:nvGraphicFramePr>
          <p:cNvPr id="258" name="Content Placeholder 5">
            <a:extLst>
              <a:ext uri="{FF2B5EF4-FFF2-40B4-BE49-F238E27FC236}">
                <a16:creationId xmlns:a16="http://schemas.microsoft.com/office/drawing/2014/main" id="{DBFD655D-3B0C-4D52-9C1E-F4516480359E}"/>
              </a:ext>
            </a:extLst>
          </p:cNvPr>
          <p:cNvGraphicFramePr>
            <a:graphicFrameLocks/>
          </p:cNvGraphicFramePr>
          <p:nvPr>
            <p:extLst>
              <p:ext uri="{D42A27DB-BD31-4B8C-83A1-F6EECF244321}">
                <p14:modId xmlns:p14="http://schemas.microsoft.com/office/powerpoint/2010/main" val="1103767701"/>
              </p:ext>
            </p:extLst>
          </p:nvPr>
        </p:nvGraphicFramePr>
        <p:xfrm>
          <a:off x="2253072" y="1124744"/>
          <a:ext cx="3573528" cy="2162902"/>
        </p:xfrm>
        <a:graphic>
          <a:graphicData uri="http://schemas.openxmlformats.org/drawingml/2006/table">
            <a:tbl>
              <a:tblPr firstRow="1" bandRow="1">
                <a:tableStyleId>{5C22544A-7EE6-4342-B048-85BDC9FD1C3A}</a:tableStyleId>
              </a:tblPr>
              <a:tblGrid>
                <a:gridCol w="1312219">
                  <a:extLst>
                    <a:ext uri="{9D8B030D-6E8A-4147-A177-3AD203B41FA5}">
                      <a16:colId xmlns:a16="http://schemas.microsoft.com/office/drawing/2014/main" val="4151832738"/>
                    </a:ext>
                  </a:extLst>
                </a:gridCol>
                <a:gridCol w="529883">
                  <a:extLst>
                    <a:ext uri="{9D8B030D-6E8A-4147-A177-3AD203B41FA5}">
                      <a16:colId xmlns:a16="http://schemas.microsoft.com/office/drawing/2014/main" val="1833638205"/>
                    </a:ext>
                  </a:extLst>
                </a:gridCol>
                <a:gridCol w="605581">
                  <a:extLst>
                    <a:ext uri="{9D8B030D-6E8A-4147-A177-3AD203B41FA5}">
                      <a16:colId xmlns:a16="http://schemas.microsoft.com/office/drawing/2014/main" val="2598283635"/>
                    </a:ext>
                  </a:extLst>
                </a:gridCol>
                <a:gridCol w="558176">
                  <a:extLst>
                    <a:ext uri="{9D8B030D-6E8A-4147-A177-3AD203B41FA5}">
                      <a16:colId xmlns:a16="http://schemas.microsoft.com/office/drawing/2014/main" val="2795941411"/>
                    </a:ext>
                  </a:extLst>
                </a:gridCol>
                <a:gridCol w="567669">
                  <a:extLst>
                    <a:ext uri="{9D8B030D-6E8A-4147-A177-3AD203B41FA5}">
                      <a16:colId xmlns:a16="http://schemas.microsoft.com/office/drawing/2014/main" val="3149215272"/>
                    </a:ext>
                  </a:extLst>
                </a:gridCol>
              </a:tblGrid>
              <a:tr h="551021">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endParaRPr lang="en-US" sz="900" b="0" noProof="0" dirty="0">
                        <a:solidFill>
                          <a:schemeClr val="bg1"/>
                        </a:solidFill>
                        <a:latin typeface="Calibri" panose="020F0502020204030204" pitchFamily="34" charset="0"/>
                        <a:cs typeface="Calibri" panose="020F0502020204030204" pitchFamily="34" charset="0"/>
                      </a:endParaRPr>
                    </a:p>
                  </a:txBody>
                  <a:tcPr marL="38878" marR="38878" marT="19439" marB="19439"/>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spc="-60" noProof="0" dirty="0">
                          <a:solidFill>
                            <a:schemeClr val="bg1"/>
                          </a:solidFill>
                          <a:effectLst/>
                          <a:latin typeface="Calibri" panose="020F0502020204030204" pitchFamily="34" charset="0"/>
                          <a:cs typeface="Calibri" panose="020F0502020204030204" pitchFamily="34" charset="0"/>
                        </a:rPr>
                        <a:t>I</a:t>
                      </a:r>
                      <a:r>
                        <a:rPr lang="en-US" sz="900" spc="-60" baseline="0" noProof="0" dirty="0">
                          <a:solidFill>
                            <a:schemeClr val="bg1"/>
                          </a:solidFill>
                          <a:effectLst/>
                          <a:latin typeface="Calibri" panose="020F0502020204030204" pitchFamily="34" charset="0"/>
                          <a:cs typeface="Calibri" panose="020F0502020204030204" pitchFamily="34" charset="0"/>
                        </a:rPr>
                        <a:t>ntegrated</a:t>
                      </a:r>
                      <a:r>
                        <a:rPr lang="en-US" sz="900" noProof="0" dirty="0">
                          <a:solidFill>
                            <a:schemeClr val="bg1"/>
                          </a:solidFill>
                          <a:effectLst/>
                          <a:latin typeface="Calibri" panose="020F0502020204030204" pitchFamily="34" charset="0"/>
                          <a:cs typeface="Calibri" panose="020F0502020204030204" pitchFamily="34" charset="0"/>
                        </a:rPr>
                        <a:t> dataset</a:t>
                      </a:r>
                      <a:br>
                        <a:rPr lang="en-US" sz="900" noProof="0" dirty="0">
                          <a:solidFill>
                            <a:schemeClr val="bg1"/>
                          </a:solidFill>
                          <a:effectLst/>
                          <a:latin typeface="Calibri" panose="020F0502020204030204" pitchFamily="34" charset="0"/>
                          <a:cs typeface="Calibri" panose="020F0502020204030204" pitchFamily="34" charset="0"/>
                        </a:rPr>
                      </a:br>
                      <a:r>
                        <a:rPr lang="en-US" sz="900" noProof="0" dirty="0">
                          <a:solidFill>
                            <a:schemeClr val="bg1"/>
                          </a:solidFill>
                          <a:effectLst/>
                          <a:latin typeface="Calibri" panose="020F0502020204030204" pitchFamily="34" charset="0"/>
                          <a:cs typeface="Calibri" panose="020F0502020204030204" pitchFamily="34" charset="0"/>
                        </a:rPr>
                        <a:t>(N=175)</a:t>
                      </a:r>
                      <a:endParaRPr lang="en-US" sz="9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8878" marR="38878" marT="19439" marB="19439" anchor="b"/>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effectLst/>
                          <a:latin typeface="Calibri" panose="020F0502020204030204" pitchFamily="34" charset="0"/>
                          <a:cs typeface="Calibri" panose="020F0502020204030204" pitchFamily="34" charset="0"/>
                        </a:rPr>
                        <a:t>CNS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spc="-60" baseline="0" noProof="0" dirty="0">
                          <a:solidFill>
                            <a:schemeClr val="bg1"/>
                          </a:solidFill>
                          <a:effectLst/>
                          <a:latin typeface="Calibri" panose="020F0502020204030204" pitchFamily="34" charset="0"/>
                          <a:cs typeface="Calibri" panose="020F0502020204030204" pitchFamily="34" charset="0"/>
                        </a:rPr>
                        <a:t>metastases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effectLst/>
                          <a:latin typeface="Calibri" panose="020F0502020204030204" pitchFamily="34" charset="0"/>
                          <a:cs typeface="Calibri" panose="020F0502020204030204" pitchFamily="34" charset="0"/>
                        </a:rPr>
                        <a:t>(n=14)</a:t>
                      </a:r>
                      <a:endParaRPr lang="en-US" sz="9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8878" marR="38878" marT="19439" marB="19439" anchor="b"/>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effectLst/>
                          <a:latin typeface="Calibri" panose="020F0502020204030204" pitchFamily="34" charset="0"/>
                          <a:cs typeface="Calibri" panose="020F0502020204030204" pitchFamily="34" charset="0"/>
                        </a:rPr>
                        <a:t>Adult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effectLst/>
                          <a:latin typeface="Calibri" panose="020F0502020204030204" pitchFamily="34" charset="0"/>
                          <a:cs typeface="Calibri" panose="020F0502020204030204" pitchFamily="34" charset="0"/>
                        </a:rPr>
                        <a:t>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effectLst/>
                          <a:latin typeface="Calibri" panose="020F0502020204030204" pitchFamily="34" charset="0"/>
                          <a:cs typeface="Calibri" panose="020F0502020204030204" pitchFamily="34" charset="0"/>
                        </a:rPr>
                        <a:t>(n=116)</a:t>
                      </a:r>
                      <a:endParaRPr lang="en-US" sz="9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8878" marR="38878" marT="19439" marB="19439" anchor="b"/>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err="1">
                          <a:solidFill>
                            <a:schemeClr val="bg1"/>
                          </a:solidFill>
                          <a:effectLst/>
                          <a:latin typeface="Calibri" panose="020F0502020204030204" pitchFamily="34" charset="0"/>
                          <a:cs typeface="Calibri" panose="020F0502020204030204" pitchFamily="34" charset="0"/>
                        </a:rPr>
                        <a:t>Paediatric</a:t>
                      </a:r>
                      <a:endParaRPr lang="en-US" sz="900" noProof="0" dirty="0">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noProof="0" dirty="0">
                          <a:solidFill>
                            <a:schemeClr val="bg1"/>
                          </a:solidFill>
                          <a:effectLst/>
                          <a:latin typeface="Calibri" panose="020F0502020204030204" pitchFamily="34" charset="0"/>
                          <a:cs typeface="Calibri" panose="020F0502020204030204" pitchFamily="34" charset="0"/>
                        </a:rPr>
                        <a:t>patients (n=59)</a:t>
                      </a:r>
                      <a:endParaRPr lang="en-US" sz="9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8878" marR="38878" marT="19439" marB="19439" anchor="b"/>
                </a:tc>
                <a:extLst>
                  <a:ext uri="{0D108BD9-81ED-4DB2-BD59-A6C34878D82A}">
                    <a16:rowId xmlns:a16="http://schemas.microsoft.com/office/drawing/2014/main" val="4191588257"/>
                  </a:ext>
                </a:extLst>
              </a:tr>
              <a:tr h="42238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0"/>
                      <a:r>
                        <a:rPr lang="en-US" sz="1000" b="1" noProof="0" dirty="0">
                          <a:latin typeface="Calibri" panose="020F0502020204030204" pitchFamily="34" charset="0"/>
                          <a:cs typeface="Calibri" panose="020F0502020204030204" pitchFamily="34" charset="0"/>
                        </a:rPr>
                        <a:t>Objective </a:t>
                      </a:r>
                      <a:r>
                        <a:rPr lang="en-US" sz="1000" b="1" baseline="0" noProof="0" dirty="0">
                          <a:latin typeface="Calibri" panose="020F0502020204030204" pitchFamily="34" charset="0"/>
                          <a:cs typeface="Calibri" panose="020F0502020204030204" pitchFamily="34" charset="0"/>
                        </a:rPr>
                        <a:t>response rate, % (95% CI)</a:t>
                      </a:r>
                      <a:endParaRPr lang="en-US" sz="1000" b="1" noProof="0" dirty="0">
                        <a:solidFill>
                          <a:schemeClr val="tx1"/>
                        </a:solidFill>
                        <a:latin typeface="Calibri" panose="020F0502020204030204" pitchFamily="34" charset="0"/>
                        <a:cs typeface="Calibri" panose="020F0502020204030204" pitchFamily="34" charset="0"/>
                      </a:endParaRPr>
                    </a:p>
                  </a:txBody>
                  <a:tcPr marL="38878" marR="38878" marT="19439" marB="1943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00" noProof="0" dirty="0">
                          <a:latin typeface="Calibri" panose="020F0502020204030204" pitchFamily="34" charset="0"/>
                          <a:cs typeface="Calibri" panose="020F0502020204030204" pitchFamily="34" charset="0"/>
                        </a:rPr>
                        <a:t>78 </a:t>
                      </a:r>
                    </a:p>
                    <a:p>
                      <a:pPr algn="ctr"/>
                      <a:r>
                        <a:rPr lang="en-US" sz="1000" noProof="0" dirty="0">
                          <a:latin typeface="Calibri" panose="020F0502020204030204" pitchFamily="34" charset="0"/>
                          <a:cs typeface="Calibri" panose="020F0502020204030204" pitchFamily="34" charset="0"/>
                        </a:rPr>
                        <a:t>(71-84)</a:t>
                      </a:r>
                      <a:endParaRPr lang="en-US" sz="1000" b="1" noProof="0" dirty="0">
                        <a:solidFill>
                          <a:schemeClr val="tx1"/>
                        </a:solidFill>
                        <a:latin typeface="Calibri" panose="020F0502020204030204" pitchFamily="34" charset="0"/>
                        <a:cs typeface="Calibri" panose="020F0502020204030204" pitchFamily="34" charset="0"/>
                      </a:endParaRPr>
                    </a:p>
                  </a:txBody>
                  <a:tcPr marL="38878" marR="38878" marT="19439" marB="1943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00" noProof="0" dirty="0">
                          <a:latin typeface="Calibri" panose="020F0502020204030204" pitchFamily="34" charset="0"/>
                          <a:cs typeface="Calibri" panose="020F0502020204030204" pitchFamily="34" charset="0"/>
                        </a:rPr>
                        <a:t>71 </a:t>
                      </a:r>
                    </a:p>
                    <a:p>
                      <a:pPr algn="ctr"/>
                      <a:r>
                        <a:rPr lang="en-US" sz="1000" noProof="0" dirty="0">
                          <a:latin typeface="Calibri" panose="020F0502020204030204" pitchFamily="34" charset="0"/>
                          <a:cs typeface="Calibri" panose="020F0502020204030204" pitchFamily="34" charset="0"/>
                        </a:rPr>
                        <a:t>(42-92)</a:t>
                      </a:r>
                      <a:endParaRPr lang="en-US" sz="1000" b="1" noProof="0" dirty="0">
                        <a:solidFill>
                          <a:schemeClr val="tx1"/>
                        </a:solidFill>
                        <a:latin typeface="Calibri" panose="020F0502020204030204" pitchFamily="34" charset="0"/>
                        <a:cs typeface="Calibri" panose="020F0502020204030204" pitchFamily="34" charset="0"/>
                      </a:endParaRPr>
                    </a:p>
                  </a:txBody>
                  <a:tcPr marL="38878" marR="38878" marT="19439" marB="1943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00" noProof="0" dirty="0">
                          <a:latin typeface="Calibri" panose="020F0502020204030204" pitchFamily="34" charset="0"/>
                          <a:cs typeface="Calibri" panose="020F0502020204030204" pitchFamily="34" charset="0"/>
                        </a:rPr>
                        <a:t>71 </a:t>
                      </a:r>
                    </a:p>
                    <a:p>
                      <a:pPr algn="ctr"/>
                      <a:r>
                        <a:rPr lang="en-US" sz="1000" noProof="0" dirty="0">
                          <a:latin typeface="Calibri" panose="020F0502020204030204" pitchFamily="34" charset="0"/>
                          <a:cs typeface="Calibri" panose="020F0502020204030204" pitchFamily="34" charset="0"/>
                        </a:rPr>
                        <a:t>(62-79)</a:t>
                      </a:r>
                      <a:endParaRPr lang="en-US" sz="1000" b="1" noProof="0" dirty="0">
                        <a:solidFill>
                          <a:schemeClr val="tx1"/>
                        </a:solidFill>
                        <a:latin typeface="Calibri" panose="020F0502020204030204" pitchFamily="34" charset="0"/>
                        <a:cs typeface="Calibri" panose="020F0502020204030204" pitchFamily="34" charset="0"/>
                      </a:endParaRPr>
                    </a:p>
                  </a:txBody>
                  <a:tcPr marL="38878" marR="38878" marT="19439" marB="19439"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00" noProof="0" dirty="0">
                          <a:latin typeface="Calibri" panose="020F0502020204030204" pitchFamily="34" charset="0"/>
                          <a:cs typeface="Calibri" panose="020F0502020204030204" pitchFamily="34" charset="0"/>
                        </a:rPr>
                        <a:t>92 </a:t>
                      </a:r>
                    </a:p>
                    <a:p>
                      <a:pPr algn="ctr"/>
                      <a:r>
                        <a:rPr lang="en-US" sz="1000" noProof="0" dirty="0">
                          <a:latin typeface="Calibri" panose="020F0502020204030204" pitchFamily="34" charset="0"/>
                          <a:cs typeface="Calibri" panose="020F0502020204030204" pitchFamily="34" charset="0"/>
                        </a:rPr>
                        <a:t>(81-97)</a:t>
                      </a:r>
                      <a:endParaRPr lang="en-US" sz="1000" b="1" noProof="0" dirty="0">
                        <a:solidFill>
                          <a:schemeClr val="tx1"/>
                        </a:solidFill>
                        <a:latin typeface="Calibri" panose="020F0502020204030204" pitchFamily="34" charset="0"/>
                        <a:cs typeface="Calibri" panose="020F0502020204030204" pitchFamily="34" charset="0"/>
                      </a:endParaRPr>
                    </a:p>
                  </a:txBody>
                  <a:tcPr marL="38878" marR="38878" marT="19439" marB="19439" anchor="ctr"/>
                </a:tc>
                <a:extLst>
                  <a:ext uri="{0D108BD9-81ED-4DB2-BD59-A6C34878D82A}">
                    <a16:rowId xmlns:a16="http://schemas.microsoft.com/office/drawing/2014/main" val="3013597713"/>
                  </a:ext>
                </a:extLst>
              </a:tr>
              <a:tr h="111560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indent="-180975">
                        <a:spcAft>
                          <a:spcPts val="300"/>
                        </a:spcAft>
                        <a:tabLst/>
                      </a:pPr>
                      <a:r>
                        <a:rPr lang="en-US" sz="900" b="1" noProof="0" dirty="0">
                          <a:latin typeface="Calibri" panose="020F0502020204030204" pitchFamily="34" charset="0"/>
                          <a:cs typeface="Calibri" panose="020F0502020204030204" pitchFamily="34" charset="0"/>
                        </a:rPr>
                        <a:t>Best overall response, n (%)</a:t>
                      </a:r>
                    </a:p>
                    <a:p>
                      <a:pPr marL="360000" indent="-231775">
                        <a:spcAft>
                          <a:spcPts val="300"/>
                        </a:spcAft>
                        <a:tabLst/>
                      </a:pPr>
                      <a:r>
                        <a:rPr lang="en-US" sz="900" noProof="0" dirty="0">
                          <a:latin typeface="Calibri" panose="020F0502020204030204" pitchFamily="34" charset="0"/>
                          <a:cs typeface="Calibri" panose="020F0502020204030204" pitchFamily="34" charset="0"/>
                        </a:rPr>
                        <a:t>Complete response</a:t>
                      </a:r>
                    </a:p>
                    <a:p>
                      <a:pPr marL="360000" indent="-231775">
                        <a:spcAft>
                          <a:spcPts val="300"/>
                        </a:spcAft>
                        <a:tabLst/>
                      </a:pPr>
                      <a:r>
                        <a:rPr lang="en-US" sz="900" noProof="0" dirty="0">
                          <a:latin typeface="Calibri" panose="020F0502020204030204" pitchFamily="34" charset="0"/>
                          <a:cs typeface="Calibri" panose="020F0502020204030204" pitchFamily="34" charset="0"/>
                        </a:rPr>
                        <a:t>Partial response</a:t>
                      </a:r>
                    </a:p>
                    <a:p>
                      <a:pPr marL="360000" indent="-231775">
                        <a:spcAft>
                          <a:spcPts val="300"/>
                        </a:spcAft>
                        <a:tabLst/>
                      </a:pPr>
                      <a:r>
                        <a:rPr lang="en-US" sz="900" noProof="0" dirty="0">
                          <a:latin typeface="Calibri" panose="020F0502020204030204" pitchFamily="34" charset="0"/>
                          <a:cs typeface="Calibri" panose="020F0502020204030204" pitchFamily="34" charset="0"/>
                        </a:rPr>
                        <a:t>Stable disease</a:t>
                      </a:r>
                    </a:p>
                    <a:p>
                      <a:pPr marL="360000" indent="-231775">
                        <a:spcAft>
                          <a:spcPts val="300"/>
                        </a:spcAft>
                        <a:tabLst/>
                      </a:pPr>
                      <a:r>
                        <a:rPr lang="en-US" sz="900" noProof="0" dirty="0">
                          <a:latin typeface="Calibri" panose="020F0502020204030204" pitchFamily="34" charset="0"/>
                          <a:cs typeface="Calibri" panose="020F0502020204030204" pitchFamily="34" charset="0"/>
                        </a:rPr>
                        <a:t>Progressive disease</a:t>
                      </a:r>
                    </a:p>
                    <a:p>
                      <a:pPr marL="360000" indent="-231775">
                        <a:spcAft>
                          <a:spcPts val="300"/>
                        </a:spcAft>
                        <a:tabLst/>
                      </a:pPr>
                      <a:r>
                        <a:rPr lang="en-US" sz="900" noProof="0" dirty="0">
                          <a:latin typeface="Calibri" panose="020F0502020204030204" pitchFamily="34" charset="0"/>
                          <a:cs typeface="Calibri" panose="020F0502020204030204" pitchFamily="34" charset="0"/>
                        </a:rPr>
                        <a:t>Not determined</a:t>
                      </a:r>
                      <a:endParaRPr lang="en-US" sz="900" b="0" noProof="0" dirty="0">
                        <a:solidFill>
                          <a:schemeClr val="tx1"/>
                        </a:solidFill>
                        <a:latin typeface="Calibri" panose="020F0502020204030204" pitchFamily="34" charset="0"/>
                        <a:cs typeface="Calibri" panose="020F0502020204030204" pitchFamily="34" charset="0"/>
                      </a:endParaRPr>
                    </a:p>
                  </a:txBody>
                  <a:tcPr marL="38878" marR="0" marT="19439" marB="19439"/>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lang="en-US" sz="900" kern="1200" noProof="0" dirty="0">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900" kern="1200" noProof="0" dirty="0">
                          <a:effectLst/>
                          <a:latin typeface="Calibri" panose="020F0502020204030204" pitchFamily="34" charset="0"/>
                          <a:cs typeface="Calibri" panose="020F0502020204030204" pitchFamily="34" charset="0"/>
                        </a:rPr>
                        <a:t>33 (19)</a:t>
                      </a:r>
                      <a:r>
                        <a:rPr lang="en-US" sz="900" kern="1200" baseline="30000" noProof="0" dirty="0">
                          <a:effectLst/>
                          <a:latin typeface="Calibri" panose="020F0502020204030204" pitchFamily="34" charset="0"/>
                          <a:cs typeface="Calibri" panose="020F0502020204030204" pitchFamily="34" charset="0"/>
                        </a:rPr>
                        <a:t>†</a:t>
                      </a:r>
                      <a:endParaRPr lang="en-US" sz="900" kern="1200" noProof="0" dirty="0">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900" kern="1200" noProof="0" dirty="0">
                          <a:effectLst/>
                          <a:latin typeface="Calibri" panose="020F0502020204030204" pitchFamily="34" charset="0"/>
                          <a:cs typeface="Calibri" panose="020F0502020204030204" pitchFamily="34" charset="0"/>
                        </a:rPr>
                        <a:t>103 (59)</a:t>
                      </a:r>
                      <a:r>
                        <a:rPr lang="en-US" sz="900" kern="1200" baseline="30000" noProof="0" dirty="0">
                          <a:effectLst/>
                          <a:latin typeface="Calibri" panose="020F0502020204030204" pitchFamily="34" charset="0"/>
                          <a:cs typeface="Calibri" panose="020F0502020204030204" pitchFamily="34" charset="0"/>
                        </a:rPr>
                        <a:t>‡</a:t>
                      </a:r>
                      <a:endParaRPr lang="en-US" sz="900" kern="1200" noProof="0" dirty="0">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900" kern="1200" noProof="0" dirty="0">
                          <a:effectLst/>
                          <a:latin typeface="Calibri" panose="020F0502020204030204" pitchFamily="34" charset="0"/>
                          <a:cs typeface="Calibri" panose="020F0502020204030204" pitchFamily="34" charset="0"/>
                        </a:rPr>
                        <a:t>23 (13)</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900" kern="1200" noProof="0" dirty="0">
                          <a:effectLst/>
                          <a:latin typeface="Calibri" panose="020F0502020204030204" pitchFamily="34" charset="0"/>
                          <a:cs typeface="Calibri" panose="020F0502020204030204" pitchFamily="34" charset="0"/>
                        </a:rPr>
                        <a:t>12 (7)</a:t>
                      </a:r>
                    </a:p>
                    <a:p>
                      <a:pPr algn="ctr">
                        <a:spcAft>
                          <a:spcPts val="300"/>
                        </a:spcAft>
                      </a:pPr>
                      <a:r>
                        <a:rPr lang="en-US" sz="900" kern="1200" noProof="0" dirty="0">
                          <a:effectLst/>
                          <a:latin typeface="Calibri" panose="020F0502020204030204" pitchFamily="34" charset="0"/>
                          <a:cs typeface="Calibri" panose="020F0502020204030204" pitchFamily="34" charset="0"/>
                        </a:rPr>
                        <a:t>4 (2)</a:t>
                      </a:r>
                      <a:endParaRPr lang="en-US" sz="900" b="0" noProof="0" dirty="0">
                        <a:solidFill>
                          <a:schemeClr val="tx1"/>
                        </a:solidFill>
                        <a:latin typeface="Calibri" panose="020F0502020204030204" pitchFamily="34" charset="0"/>
                        <a:cs typeface="Calibri" panose="020F0502020204030204" pitchFamily="34" charset="0"/>
                      </a:endParaRPr>
                    </a:p>
                  </a:txBody>
                  <a:tcPr marL="38878" marR="38878" marT="19439" marB="19439"/>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Aft>
                          <a:spcPts val="300"/>
                        </a:spcAft>
                      </a:pPr>
                      <a:endParaRPr lang="en-US" sz="900" noProof="0" dirty="0">
                        <a:latin typeface="Calibri" panose="020F0502020204030204" pitchFamily="34" charset="0"/>
                        <a:cs typeface="Calibri" panose="020F0502020204030204" pitchFamily="34" charset="0"/>
                      </a:endParaRPr>
                    </a:p>
                    <a:p>
                      <a:pPr algn="ctr">
                        <a:spcAft>
                          <a:spcPts val="300"/>
                        </a:spcAft>
                      </a:pPr>
                      <a:r>
                        <a:rPr lang="en-US" sz="900" noProof="0" dirty="0">
                          <a:latin typeface="Calibri" panose="020F0502020204030204" pitchFamily="34" charset="0"/>
                          <a:cs typeface="Calibri" panose="020F0502020204030204" pitchFamily="34" charset="0"/>
                        </a:rPr>
                        <a:t>0</a:t>
                      </a:r>
                    </a:p>
                    <a:p>
                      <a:pPr algn="ctr">
                        <a:spcAft>
                          <a:spcPts val="300"/>
                        </a:spcAft>
                      </a:pPr>
                      <a:r>
                        <a:rPr lang="en-US" sz="900" noProof="0" dirty="0">
                          <a:latin typeface="Calibri" panose="020F0502020204030204" pitchFamily="34" charset="0"/>
                          <a:cs typeface="Calibri" panose="020F0502020204030204" pitchFamily="34" charset="0"/>
                        </a:rPr>
                        <a:t>10 (71)</a:t>
                      </a:r>
                    </a:p>
                    <a:p>
                      <a:pPr algn="ctr">
                        <a:spcAft>
                          <a:spcPts val="300"/>
                        </a:spcAft>
                      </a:pPr>
                      <a:r>
                        <a:rPr lang="en-US" sz="900" noProof="0" dirty="0">
                          <a:latin typeface="Calibri" panose="020F0502020204030204" pitchFamily="34" charset="0"/>
                          <a:cs typeface="Calibri" panose="020F0502020204030204" pitchFamily="34" charset="0"/>
                        </a:rPr>
                        <a:t>2 (14)</a:t>
                      </a:r>
                    </a:p>
                    <a:p>
                      <a:pPr algn="ctr">
                        <a:spcAft>
                          <a:spcPts val="300"/>
                        </a:spcAft>
                      </a:pPr>
                      <a:r>
                        <a:rPr lang="en-US" sz="900" noProof="0" dirty="0">
                          <a:latin typeface="Calibri" panose="020F0502020204030204" pitchFamily="34" charset="0"/>
                          <a:cs typeface="Calibri" panose="020F0502020204030204" pitchFamily="34" charset="0"/>
                        </a:rPr>
                        <a:t>2 (14)</a:t>
                      </a:r>
                    </a:p>
                    <a:p>
                      <a:pPr algn="ctr">
                        <a:spcAft>
                          <a:spcPts val="300"/>
                        </a:spcAft>
                      </a:pPr>
                      <a:r>
                        <a:rPr lang="en-US" sz="900" noProof="0" dirty="0">
                          <a:latin typeface="Calibri" panose="020F0502020204030204" pitchFamily="34" charset="0"/>
                          <a:cs typeface="Calibri" panose="020F0502020204030204" pitchFamily="34" charset="0"/>
                        </a:rPr>
                        <a:t>0</a:t>
                      </a:r>
                      <a:endParaRPr lang="en-US" sz="900" b="0" noProof="0" dirty="0">
                        <a:solidFill>
                          <a:schemeClr val="tx1"/>
                        </a:solidFill>
                        <a:latin typeface="Calibri" panose="020F0502020204030204" pitchFamily="34" charset="0"/>
                        <a:cs typeface="Calibri" panose="020F0502020204030204" pitchFamily="34" charset="0"/>
                      </a:endParaRPr>
                    </a:p>
                  </a:txBody>
                  <a:tcPr marL="38878" marR="38878" marT="19439" marB="19439"/>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Aft>
                          <a:spcPts val="300"/>
                        </a:spcAft>
                      </a:pPr>
                      <a:endParaRPr lang="en-US" sz="900" noProof="0" dirty="0">
                        <a:latin typeface="Calibri" panose="020F0502020204030204" pitchFamily="34" charset="0"/>
                        <a:cs typeface="Calibri" panose="020F0502020204030204" pitchFamily="34" charset="0"/>
                      </a:endParaRPr>
                    </a:p>
                    <a:p>
                      <a:pPr algn="ctr">
                        <a:spcAft>
                          <a:spcPts val="300"/>
                        </a:spcAft>
                      </a:pPr>
                      <a:r>
                        <a:rPr lang="en-US" sz="900" noProof="0" dirty="0">
                          <a:latin typeface="Calibri" panose="020F0502020204030204" pitchFamily="34" charset="0"/>
                          <a:cs typeface="Calibri" panose="020F0502020204030204" pitchFamily="34" charset="0"/>
                        </a:rPr>
                        <a:t>12 (10)</a:t>
                      </a:r>
                    </a:p>
                    <a:p>
                      <a:pPr algn="ctr">
                        <a:spcAft>
                          <a:spcPts val="300"/>
                        </a:spcAft>
                      </a:pPr>
                      <a:r>
                        <a:rPr lang="en-US" sz="900" noProof="0" dirty="0">
                          <a:latin typeface="Calibri" panose="020F0502020204030204" pitchFamily="34" charset="0"/>
                          <a:cs typeface="Calibri" panose="020F0502020204030204" pitchFamily="34" charset="0"/>
                        </a:rPr>
                        <a:t>70 (60)</a:t>
                      </a:r>
                      <a:r>
                        <a:rPr lang="en-US" sz="900" baseline="30000" noProof="0" dirty="0">
                          <a:latin typeface="Calibri" panose="020F0502020204030204" pitchFamily="34" charset="0"/>
                          <a:cs typeface="Calibri" panose="020F0502020204030204" pitchFamily="34" charset="0"/>
                        </a:rPr>
                        <a:t>§</a:t>
                      </a:r>
                    </a:p>
                    <a:p>
                      <a:pPr algn="ctr">
                        <a:spcAft>
                          <a:spcPts val="300"/>
                        </a:spcAft>
                      </a:pPr>
                      <a:r>
                        <a:rPr lang="en-US" sz="900" noProof="0" dirty="0">
                          <a:latin typeface="Calibri" panose="020F0502020204030204" pitchFamily="34" charset="0"/>
                          <a:cs typeface="Calibri" panose="020F0502020204030204" pitchFamily="34" charset="0"/>
                        </a:rPr>
                        <a:t>19 (16)</a:t>
                      </a:r>
                    </a:p>
                    <a:p>
                      <a:pPr algn="ctr">
                        <a:spcAft>
                          <a:spcPts val="300"/>
                        </a:spcAft>
                      </a:pPr>
                      <a:r>
                        <a:rPr lang="en-US" sz="900" noProof="0" dirty="0">
                          <a:latin typeface="Calibri" panose="020F0502020204030204" pitchFamily="34" charset="0"/>
                          <a:cs typeface="Calibri" panose="020F0502020204030204" pitchFamily="34" charset="0"/>
                        </a:rPr>
                        <a:t>11 (9)</a:t>
                      </a:r>
                    </a:p>
                    <a:p>
                      <a:pPr algn="ctr">
                        <a:spcAft>
                          <a:spcPts val="300"/>
                        </a:spcAft>
                      </a:pPr>
                      <a:r>
                        <a:rPr lang="en-US" sz="900" noProof="0" dirty="0">
                          <a:latin typeface="Calibri" panose="020F0502020204030204" pitchFamily="34" charset="0"/>
                          <a:cs typeface="Calibri" panose="020F0502020204030204" pitchFamily="34" charset="0"/>
                        </a:rPr>
                        <a:t>4 (3)</a:t>
                      </a:r>
                      <a:endParaRPr lang="en-US" sz="900" b="0" noProof="0" dirty="0">
                        <a:solidFill>
                          <a:schemeClr val="tx1"/>
                        </a:solidFill>
                        <a:latin typeface="Calibri" panose="020F0502020204030204" pitchFamily="34" charset="0"/>
                        <a:cs typeface="Calibri" panose="020F0502020204030204" pitchFamily="34" charset="0"/>
                      </a:endParaRPr>
                    </a:p>
                  </a:txBody>
                  <a:tcPr marL="38878" marR="38878" marT="19439" marB="19439"/>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spcAft>
                          <a:spcPts val="300"/>
                        </a:spcAft>
                      </a:pPr>
                      <a:endParaRPr lang="en-US" sz="900" noProof="0" dirty="0">
                        <a:latin typeface="Calibri" panose="020F0502020204030204" pitchFamily="34" charset="0"/>
                        <a:cs typeface="Calibri" panose="020F0502020204030204" pitchFamily="34" charset="0"/>
                      </a:endParaRPr>
                    </a:p>
                    <a:p>
                      <a:pPr algn="ctr">
                        <a:spcAft>
                          <a:spcPts val="300"/>
                        </a:spcAft>
                      </a:pPr>
                      <a:r>
                        <a:rPr lang="en-US" sz="900" noProof="0" dirty="0">
                          <a:latin typeface="Calibri" panose="020F0502020204030204" pitchFamily="34" charset="0"/>
                          <a:cs typeface="Calibri" panose="020F0502020204030204" pitchFamily="34" charset="0"/>
                        </a:rPr>
                        <a:t>21 (36)</a:t>
                      </a:r>
                      <a:r>
                        <a:rPr lang="en-US" sz="900" baseline="30000" noProof="0" dirty="0">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900" noProof="0" dirty="0">
                          <a:latin typeface="Calibri" panose="020F0502020204030204" pitchFamily="34" charset="0"/>
                          <a:cs typeface="Calibri" panose="020F0502020204030204" pitchFamily="34" charset="0"/>
                        </a:rPr>
                        <a:t>33 (56)</a:t>
                      </a:r>
                      <a:r>
                        <a:rPr lang="en-US" sz="900" baseline="30000" noProof="0" dirty="0">
                          <a:latin typeface="Calibri" panose="020F0502020204030204" pitchFamily="34" charset="0"/>
                          <a:cs typeface="Calibri" panose="020F0502020204030204" pitchFamily="34" charset="0"/>
                        </a:rPr>
                        <a:t>§</a:t>
                      </a:r>
                    </a:p>
                    <a:p>
                      <a:pPr algn="ctr">
                        <a:spcAft>
                          <a:spcPts val="300"/>
                        </a:spcAft>
                      </a:pPr>
                      <a:r>
                        <a:rPr lang="en-US" sz="900" noProof="0" dirty="0">
                          <a:latin typeface="Calibri" panose="020F0502020204030204" pitchFamily="34" charset="0"/>
                          <a:cs typeface="Calibri" panose="020F0502020204030204" pitchFamily="34" charset="0"/>
                        </a:rPr>
                        <a:t>4 (7)</a:t>
                      </a:r>
                    </a:p>
                    <a:p>
                      <a:pPr algn="ctr">
                        <a:spcAft>
                          <a:spcPts val="300"/>
                        </a:spcAft>
                      </a:pPr>
                      <a:r>
                        <a:rPr lang="en-US" sz="900" noProof="0" dirty="0">
                          <a:latin typeface="Calibri" panose="020F0502020204030204" pitchFamily="34" charset="0"/>
                          <a:cs typeface="Calibri" panose="020F0502020204030204" pitchFamily="34" charset="0"/>
                        </a:rPr>
                        <a:t>1 (2)</a:t>
                      </a:r>
                    </a:p>
                    <a:p>
                      <a:pPr algn="ctr">
                        <a:spcAft>
                          <a:spcPts val="300"/>
                        </a:spcAft>
                      </a:pPr>
                      <a:r>
                        <a:rPr lang="en-US" sz="900" noProof="0" dirty="0">
                          <a:latin typeface="Calibri" panose="020F0502020204030204" pitchFamily="34" charset="0"/>
                          <a:cs typeface="Calibri" panose="020F0502020204030204" pitchFamily="34" charset="0"/>
                        </a:rPr>
                        <a:t>0</a:t>
                      </a:r>
                      <a:endParaRPr lang="en-US" sz="900" b="0" noProof="0" dirty="0">
                        <a:solidFill>
                          <a:schemeClr val="tx1"/>
                        </a:solidFill>
                        <a:latin typeface="Calibri" panose="020F0502020204030204" pitchFamily="34" charset="0"/>
                        <a:cs typeface="Calibri" panose="020F0502020204030204" pitchFamily="34" charset="0"/>
                      </a:endParaRPr>
                    </a:p>
                  </a:txBody>
                  <a:tcPr marL="38878" marR="38878" marT="19439" marB="19439"/>
                </a:tc>
                <a:extLst>
                  <a:ext uri="{0D108BD9-81ED-4DB2-BD59-A6C34878D82A}">
                    <a16:rowId xmlns:a16="http://schemas.microsoft.com/office/drawing/2014/main" val="741750485"/>
                  </a:ext>
                </a:extLst>
              </a:tr>
            </a:tbl>
          </a:graphicData>
        </a:graphic>
      </p:graphicFrame>
      <p:sp>
        <p:nvSpPr>
          <p:cNvPr id="259" name="TextBox 8">
            <a:extLst>
              <a:ext uri="{FF2B5EF4-FFF2-40B4-BE49-F238E27FC236}">
                <a16:creationId xmlns:a16="http://schemas.microsoft.com/office/drawing/2014/main" id="{79AD024F-1F82-46F1-81A0-818378390C0C}"/>
              </a:ext>
            </a:extLst>
          </p:cNvPr>
          <p:cNvSpPr txBox="1"/>
          <p:nvPr/>
        </p:nvSpPr>
        <p:spPr>
          <a:xfrm>
            <a:off x="6853798" y="1831218"/>
            <a:ext cx="946100"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 STS </a:t>
            </a:r>
          </a:p>
        </p:txBody>
      </p:sp>
      <p:sp>
        <p:nvSpPr>
          <p:cNvPr id="260" name="TextBox 1">
            <a:extLst>
              <a:ext uri="{FF2B5EF4-FFF2-40B4-BE49-F238E27FC236}">
                <a16:creationId xmlns:a16="http://schemas.microsoft.com/office/drawing/2014/main" id="{80D0F0E0-C97E-4710-A6B3-1A032B19CAE4}"/>
              </a:ext>
            </a:extLst>
          </p:cNvPr>
          <p:cNvSpPr txBox="1"/>
          <p:nvPr/>
        </p:nvSpPr>
        <p:spPr>
          <a:xfrm>
            <a:off x="6871703" y="1943100"/>
            <a:ext cx="812039"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IFS</a:t>
            </a:r>
          </a:p>
        </p:txBody>
      </p:sp>
      <p:sp>
        <p:nvSpPr>
          <p:cNvPr id="261" name="TextBox 1">
            <a:extLst>
              <a:ext uri="{FF2B5EF4-FFF2-40B4-BE49-F238E27FC236}">
                <a16:creationId xmlns:a16="http://schemas.microsoft.com/office/drawing/2014/main" id="{EEEDE0F1-647C-4583-81C6-DD9021C08ECC}"/>
              </a:ext>
            </a:extLst>
          </p:cNvPr>
          <p:cNvSpPr txBox="1"/>
          <p:nvPr/>
        </p:nvSpPr>
        <p:spPr>
          <a:xfrm>
            <a:off x="6857591" y="2154539"/>
            <a:ext cx="1050614" cy="100922"/>
          </a:xfrm>
          <a:prstGeom prst="rect">
            <a:avLst/>
          </a:prstGeom>
          <a:noFill/>
        </p:spPr>
        <p:txBody>
          <a:bodyPr wrap="square" rtlCol="0" anchor="ctr">
            <a:noAutofit/>
          </a:bodyPr>
          <a:lstStyle>
            <a:defPPr>
              <a:defRPr lang="en-US"/>
            </a:defPPr>
            <a:lvl1pPr marL="0" indent="0" algn="l">
              <a:defRPr sz="1000" b="0">
                <a:latin typeface="+mn-lt"/>
              </a:defRPr>
            </a:lvl1pPr>
            <a:lvl2pPr indent="0">
              <a:defRPr sz="1100">
                <a:latin typeface="+mn-lt"/>
              </a:defRPr>
            </a:lvl2pPr>
            <a:lvl3pPr indent="0">
              <a:defRPr sz="1100">
                <a:latin typeface="+mn-lt"/>
              </a:defRPr>
            </a:lvl3pPr>
            <a:lvl4pPr indent="0">
              <a:defRPr sz="1100">
                <a:latin typeface="+mn-lt"/>
              </a:defRPr>
            </a:lvl4pPr>
            <a:lvl5pPr indent="0">
              <a:defRPr sz="1100">
                <a:latin typeface="+mn-lt"/>
              </a:defRPr>
            </a:lvl5pPr>
            <a:lvl6pPr indent="0">
              <a:defRPr sz="1100">
                <a:latin typeface="+mn-lt"/>
              </a:defRPr>
            </a:lvl6pPr>
            <a:lvl7pPr indent="0">
              <a:defRPr sz="1100">
                <a:latin typeface="+mn-lt"/>
              </a:defRPr>
            </a:lvl7pPr>
            <a:lvl8pPr indent="0">
              <a:defRPr sz="1100">
                <a:latin typeface="+mn-lt"/>
              </a:defRPr>
            </a:lvl8pPr>
            <a:lvl9pPr indent="0">
              <a:defRPr sz="1100">
                <a:latin typeface="+mn-lt"/>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Salivary gland</a:t>
            </a:r>
          </a:p>
        </p:txBody>
      </p:sp>
      <p:sp>
        <p:nvSpPr>
          <p:cNvPr id="262" name="TextBox 1">
            <a:extLst>
              <a:ext uri="{FF2B5EF4-FFF2-40B4-BE49-F238E27FC236}">
                <a16:creationId xmlns:a16="http://schemas.microsoft.com/office/drawing/2014/main" id="{B767FD62-3A8E-4E0E-BCC5-2FE61EFF957E}"/>
              </a:ext>
            </a:extLst>
          </p:cNvPr>
          <p:cNvSpPr txBox="1"/>
          <p:nvPr/>
        </p:nvSpPr>
        <p:spPr>
          <a:xfrm>
            <a:off x="7764443" y="1939143"/>
            <a:ext cx="518823"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Colon</a:t>
            </a:r>
          </a:p>
        </p:txBody>
      </p:sp>
      <p:sp>
        <p:nvSpPr>
          <p:cNvPr id="263" name="TextBox 1">
            <a:extLst>
              <a:ext uri="{FF2B5EF4-FFF2-40B4-BE49-F238E27FC236}">
                <a16:creationId xmlns:a16="http://schemas.microsoft.com/office/drawing/2014/main" id="{8EBF6608-0B43-458B-9856-98C41F20E24C}"/>
              </a:ext>
            </a:extLst>
          </p:cNvPr>
          <p:cNvSpPr txBox="1"/>
          <p:nvPr/>
        </p:nvSpPr>
        <p:spPr>
          <a:xfrm>
            <a:off x="7756806" y="2057400"/>
            <a:ext cx="441243"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Breast</a:t>
            </a:r>
          </a:p>
        </p:txBody>
      </p:sp>
      <p:sp>
        <p:nvSpPr>
          <p:cNvPr id="264" name="TextBox 1">
            <a:extLst>
              <a:ext uri="{FF2B5EF4-FFF2-40B4-BE49-F238E27FC236}">
                <a16:creationId xmlns:a16="http://schemas.microsoft.com/office/drawing/2014/main" id="{F9A304CA-A8D7-4098-962D-60D90117D9B1}"/>
              </a:ext>
            </a:extLst>
          </p:cNvPr>
          <p:cNvSpPr txBox="1"/>
          <p:nvPr/>
        </p:nvSpPr>
        <p:spPr>
          <a:xfrm>
            <a:off x="7755615" y="2166901"/>
            <a:ext cx="624212"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Melanoma</a:t>
            </a:r>
          </a:p>
        </p:txBody>
      </p:sp>
      <p:sp>
        <p:nvSpPr>
          <p:cNvPr id="265" name="TextBox 1">
            <a:extLst>
              <a:ext uri="{FF2B5EF4-FFF2-40B4-BE49-F238E27FC236}">
                <a16:creationId xmlns:a16="http://schemas.microsoft.com/office/drawing/2014/main" id="{5FA345ED-8298-4AEF-AEA0-C1F98AF590EF}"/>
              </a:ext>
            </a:extLst>
          </p:cNvPr>
          <p:cNvSpPr txBox="1"/>
          <p:nvPr/>
        </p:nvSpPr>
        <p:spPr>
          <a:xfrm>
            <a:off x="8505710" y="2059708"/>
            <a:ext cx="1016315"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Cholangiocarcinoma</a:t>
            </a:r>
          </a:p>
        </p:txBody>
      </p:sp>
      <p:sp>
        <p:nvSpPr>
          <p:cNvPr id="266" name="TextBox 1">
            <a:extLst>
              <a:ext uri="{FF2B5EF4-FFF2-40B4-BE49-F238E27FC236}">
                <a16:creationId xmlns:a16="http://schemas.microsoft.com/office/drawing/2014/main" id="{50A0CEB8-6FDA-4DB4-92D8-A6FBB1232DD4}"/>
              </a:ext>
            </a:extLst>
          </p:cNvPr>
          <p:cNvSpPr txBox="1"/>
          <p:nvPr/>
        </p:nvSpPr>
        <p:spPr>
          <a:xfrm>
            <a:off x="8508090" y="2166791"/>
            <a:ext cx="792372"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Bone sarcoma</a:t>
            </a:r>
          </a:p>
        </p:txBody>
      </p:sp>
      <p:sp>
        <p:nvSpPr>
          <p:cNvPr id="267" name="TextBox 1">
            <a:extLst>
              <a:ext uri="{FF2B5EF4-FFF2-40B4-BE49-F238E27FC236}">
                <a16:creationId xmlns:a16="http://schemas.microsoft.com/office/drawing/2014/main" id="{599CA0A0-39B7-4D9C-BBEB-6C05D70F0125}"/>
              </a:ext>
            </a:extLst>
          </p:cNvPr>
          <p:cNvSpPr txBox="1"/>
          <p:nvPr/>
        </p:nvSpPr>
        <p:spPr>
          <a:xfrm>
            <a:off x="8505710" y="1943137"/>
            <a:ext cx="550185"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Pancreas</a:t>
            </a:r>
          </a:p>
        </p:txBody>
      </p:sp>
      <p:sp>
        <p:nvSpPr>
          <p:cNvPr id="268" name="TextBox 1">
            <a:extLst>
              <a:ext uri="{FF2B5EF4-FFF2-40B4-BE49-F238E27FC236}">
                <a16:creationId xmlns:a16="http://schemas.microsoft.com/office/drawing/2014/main" id="{81F71147-6F53-4BA2-AB94-E7563256EA9D}"/>
              </a:ext>
            </a:extLst>
          </p:cNvPr>
          <p:cNvSpPr txBox="1"/>
          <p:nvPr/>
        </p:nvSpPr>
        <p:spPr>
          <a:xfrm>
            <a:off x="8505709" y="1831218"/>
            <a:ext cx="432000"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GIST</a:t>
            </a:r>
          </a:p>
        </p:txBody>
      </p:sp>
      <p:sp>
        <p:nvSpPr>
          <p:cNvPr id="269" name="Rectangle 268">
            <a:extLst>
              <a:ext uri="{FF2B5EF4-FFF2-40B4-BE49-F238E27FC236}">
                <a16:creationId xmlns:a16="http://schemas.microsoft.com/office/drawing/2014/main" id="{DAC5E852-BAC4-4158-AEE9-76E50212A4FD}"/>
              </a:ext>
            </a:extLst>
          </p:cNvPr>
          <p:cNvSpPr>
            <a:spLocks/>
          </p:cNvSpPr>
          <p:nvPr/>
        </p:nvSpPr>
        <p:spPr>
          <a:xfrm>
            <a:off x="6814224" y="1828854"/>
            <a:ext cx="81000" cy="81000"/>
          </a:xfrm>
          <a:prstGeom prst="rect">
            <a:avLst/>
          </a:prstGeom>
          <a:solidFill>
            <a:srgbClr val="00BFF3"/>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Rectangle 269">
            <a:extLst>
              <a:ext uri="{FF2B5EF4-FFF2-40B4-BE49-F238E27FC236}">
                <a16:creationId xmlns:a16="http://schemas.microsoft.com/office/drawing/2014/main" id="{D9D6FF2C-75C0-4E5C-B434-924B85DA57D4}"/>
              </a:ext>
            </a:extLst>
          </p:cNvPr>
          <p:cNvSpPr>
            <a:spLocks/>
          </p:cNvSpPr>
          <p:nvPr/>
        </p:nvSpPr>
        <p:spPr>
          <a:xfrm>
            <a:off x="6814224" y="1940736"/>
            <a:ext cx="81000" cy="81000"/>
          </a:xfrm>
          <a:prstGeom prst="rect">
            <a:avLst/>
          </a:prstGeom>
          <a:solidFill>
            <a:srgbClr val="002C4A"/>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1" name="Rectangle 270">
            <a:extLst>
              <a:ext uri="{FF2B5EF4-FFF2-40B4-BE49-F238E27FC236}">
                <a16:creationId xmlns:a16="http://schemas.microsoft.com/office/drawing/2014/main" id="{8338C9A0-AF20-4B1A-8C75-4F490D27082C}"/>
              </a:ext>
            </a:extLst>
          </p:cNvPr>
          <p:cNvSpPr>
            <a:spLocks/>
          </p:cNvSpPr>
          <p:nvPr/>
        </p:nvSpPr>
        <p:spPr>
          <a:xfrm>
            <a:off x="6814224" y="2164500"/>
            <a:ext cx="81000" cy="81000"/>
          </a:xfrm>
          <a:prstGeom prst="rect">
            <a:avLst/>
          </a:prstGeom>
          <a:solidFill>
            <a:srgbClr val="ED1556"/>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2" name="Rectangle 271">
            <a:extLst>
              <a:ext uri="{FF2B5EF4-FFF2-40B4-BE49-F238E27FC236}">
                <a16:creationId xmlns:a16="http://schemas.microsoft.com/office/drawing/2014/main" id="{2A90F817-B1D1-474B-B5BE-05D732F5E45B}"/>
              </a:ext>
            </a:extLst>
          </p:cNvPr>
          <p:cNvSpPr>
            <a:spLocks/>
          </p:cNvSpPr>
          <p:nvPr/>
        </p:nvSpPr>
        <p:spPr>
          <a:xfrm>
            <a:off x="7717194" y="1936779"/>
            <a:ext cx="81000" cy="81000"/>
          </a:xfrm>
          <a:prstGeom prst="rect">
            <a:avLst/>
          </a:prstGeom>
          <a:solidFill>
            <a:srgbClr val="F47F30"/>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3" name="Rectangle 272">
            <a:extLst>
              <a:ext uri="{FF2B5EF4-FFF2-40B4-BE49-F238E27FC236}">
                <a16:creationId xmlns:a16="http://schemas.microsoft.com/office/drawing/2014/main" id="{ABDFFA3A-75A4-4AF8-AD18-F0819CCA986D}"/>
              </a:ext>
            </a:extLst>
          </p:cNvPr>
          <p:cNvSpPr>
            <a:spLocks/>
          </p:cNvSpPr>
          <p:nvPr/>
        </p:nvSpPr>
        <p:spPr>
          <a:xfrm>
            <a:off x="7715909" y="2055036"/>
            <a:ext cx="81000" cy="81000"/>
          </a:xfrm>
          <a:prstGeom prst="rect">
            <a:avLst/>
          </a:prstGeom>
          <a:solidFill>
            <a:srgbClr val="94E8FF"/>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4" name="Rectangle 273">
            <a:extLst>
              <a:ext uri="{FF2B5EF4-FFF2-40B4-BE49-F238E27FC236}">
                <a16:creationId xmlns:a16="http://schemas.microsoft.com/office/drawing/2014/main" id="{1187D67B-A176-4E92-9B06-8666397BDB6F}"/>
              </a:ext>
            </a:extLst>
          </p:cNvPr>
          <p:cNvSpPr>
            <a:spLocks/>
          </p:cNvSpPr>
          <p:nvPr/>
        </p:nvSpPr>
        <p:spPr>
          <a:xfrm>
            <a:off x="7714718" y="2164537"/>
            <a:ext cx="81000" cy="81000"/>
          </a:xfrm>
          <a:prstGeom prst="rect">
            <a:avLst/>
          </a:prstGeom>
          <a:solidFill>
            <a:srgbClr val="57651B"/>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5" name="Rectangle 274">
            <a:extLst>
              <a:ext uri="{FF2B5EF4-FFF2-40B4-BE49-F238E27FC236}">
                <a16:creationId xmlns:a16="http://schemas.microsoft.com/office/drawing/2014/main" id="{867ECB0C-2E87-40C4-8E09-1D3A13FB91CD}"/>
              </a:ext>
            </a:extLst>
          </p:cNvPr>
          <p:cNvSpPr>
            <a:spLocks/>
          </p:cNvSpPr>
          <p:nvPr/>
        </p:nvSpPr>
        <p:spPr>
          <a:xfrm>
            <a:off x="8464812" y="2057344"/>
            <a:ext cx="81000" cy="81000"/>
          </a:xfrm>
          <a:prstGeom prst="rect">
            <a:avLst/>
          </a:prstGeom>
          <a:solidFill>
            <a:srgbClr val="F8A1BB"/>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6" name="Rectangle 275">
            <a:extLst>
              <a:ext uri="{FF2B5EF4-FFF2-40B4-BE49-F238E27FC236}">
                <a16:creationId xmlns:a16="http://schemas.microsoft.com/office/drawing/2014/main" id="{8366DFB5-AE69-48C0-8D22-2D5C727ED729}"/>
              </a:ext>
            </a:extLst>
          </p:cNvPr>
          <p:cNvSpPr>
            <a:spLocks/>
          </p:cNvSpPr>
          <p:nvPr/>
        </p:nvSpPr>
        <p:spPr>
          <a:xfrm>
            <a:off x="8467193" y="2164427"/>
            <a:ext cx="81000" cy="81000"/>
          </a:xfrm>
          <a:prstGeom prst="rect">
            <a:avLst/>
          </a:prstGeom>
          <a:solidFill>
            <a:srgbClr val="B40E40"/>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7" name="Rectangle 276">
            <a:extLst>
              <a:ext uri="{FF2B5EF4-FFF2-40B4-BE49-F238E27FC236}">
                <a16:creationId xmlns:a16="http://schemas.microsoft.com/office/drawing/2014/main" id="{2A2ACC59-5DF7-4788-B480-81E2CC0AB942}"/>
              </a:ext>
            </a:extLst>
          </p:cNvPr>
          <p:cNvSpPr>
            <a:spLocks/>
          </p:cNvSpPr>
          <p:nvPr/>
        </p:nvSpPr>
        <p:spPr>
          <a:xfrm>
            <a:off x="8464812" y="1940773"/>
            <a:ext cx="81000" cy="81000"/>
          </a:xfrm>
          <a:prstGeom prst="rect">
            <a:avLst/>
          </a:prstGeom>
          <a:solidFill>
            <a:srgbClr val="F4739A"/>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8" name="Rectangle 277">
            <a:extLst>
              <a:ext uri="{FF2B5EF4-FFF2-40B4-BE49-F238E27FC236}">
                <a16:creationId xmlns:a16="http://schemas.microsoft.com/office/drawing/2014/main" id="{7FC141A7-9107-45CF-B826-5E77245F36EC}"/>
              </a:ext>
            </a:extLst>
          </p:cNvPr>
          <p:cNvSpPr>
            <a:spLocks/>
          </p:cNvSpPr>
          <p:nvPr/>
        </p:nvSpPr>
        <p:spPr>
          <a:xfrm>
            <a:off x="8466323" y="1828744"/>
            <a:ext cx="81000" cy="81000"/>
          </a:xfrm>
          <a:prstGeom prst="rect">
            <a:avLst/>
          </a:prstGeom>
          <a:solidFill>
            <a:srgbClr val="E7E6E6">
              <a:lumMod val="50000"/>
            </a:srgbClr>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9" name="Rectangle 278">
            <a:extLst>
              <a:ext uri="{FF2B5EF4-FFF2-40B4-BE49-F238E27FC236}">
                <a16:creationId xmlns:a16="http://schemas.microsoft.com/office/drawing/2014/main" id="{040AA089-B0C4-4EE1-B58C-2380F6621AE5}"/>
              </a:ext>
            </a:extLst>
          </p:cNvPr>
          <p:cNvSpPr>
            <a:spLocks/>
          </p:cNvSpPr>
          <p:nvPr/>
        </p:nvSpPr>
        <p:spPr>
          <a:xfrm>
            <a:off x="6814224" y="2052618"/>
            <a:ext cx="81000" cy="81000"/>
          </a:xfrm>
          <a:prstGeom prst="rect">
            <a:avLst/>
          </a:prstGeom>
          <a:solidFill>
            <a:srgbClr val="AECA36"/>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80" name="TextBox 1">
            <a:extLst>
              <a:ext uri="{FF2B5EF4-FFF2-40B4-BE49-F238E27FC236}">
                <a16:creationId xmlns:a16="http://schemas.microsoft.com/office/drawing/2014/main" id="{6BF9FE17-19AA-4D43-A1BC-5802C128F577}"/>
              </a:ext>
            </a:extLst>
          </p:cNvPr>
          <p:cNvSpPr txBox="1"/>
          <p:nvPr/>
        </p:nvSpPr>
        <p:spPr>
          <a:xfrm>
            <a:off x="6862467" y="2054982"/>
            <a:ext cx="812039" cy="76272"/>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Thyroid</a:t>
            </a:r>
          </a:p>
        </p:txBody>
      </p:sp>
      <p:sp>
        <p:nvSpPr>
          <p:cNvPr id="281" name="Rectangle 280">
            <a:extLst>
              <a:ext uri="{FF2B5EF4-FFF2-40B4-BE49-F238E27FC236}">
                <a16:creationId xmlns:a16="http://schemas.microsoft.com/office/drawing/2014/main" id="{3075E3F3-9221-42B6-8870-8778E2E071DA}"/>
              </a:ext>
            </a:extLst>
          </p:cNvPr>
          <p:cNvSpPr>
            <a:spLocks/>
          </p:cNvSpPr>
          <p:nvPr/>
        </p:nvSpPr>
        <p:spPr>
          <a:xfrm>
            <a:off x="7717194" y="1824897"/>
            <a:ext cx="81000" cy="81000"/>
          </a:xfrm>
          <a:prstGeom prst="rect">
            <a:avLst/>
          </a:prstGeom>
          <a:solidFill>
            <a:srgbClr val="A3A6A7"/>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82" name="TextBox 1">
            <a:extLst>
              <a:ext uri="{FF2B5EF4-FFF2-40B4-BE49-F238E27FC236}">
                <a16:creationId xmlns:a16="http://schemas.microsoft.com/office/drawing/2014/main" id="{C9DFB786-4E6D-414C-9CF4-FB86BCE51759}"/>
              </a:ext>
            </a:extLst>
          </p:cNvPr>
          <p:cNvSpPr txBox="1"/>
          <p:nvPr/>
        </p:nvSpPr>
        <p:spPr>
          <a:xfrm>
            <a:off x="7762410" y="1836420"/>
            <a:ext cx="468000" cy="57954"/>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Lung </a:t>
            </a:r>
          </a:p>
        </p:txBody>
      </p:sp>
      <p:grpSp>
        <p:nvGrpSpPr>
          <p:cNvPr id="283" name="Group 282">
            <a:extLst>
              <a:ext uri="{FF2B5EF4-FFF2-40B4-BE49-F238E27FC236}">
                <a16:creationId xmlns:a16="http://schemas.microsoft.com/office/drawing/2014/main" id="{17D4DA98-8B61-4983-866F-908825B6EB36}"/>
              </a:ext>
            </a:extLst>
          </p:cNvPr>
          <p:cNvGrpSpPr/>
          <p:nvPr/>
        </p:nvGrpSpPr>
        <p:grpSpPr>
          <a:xfrm>
            <a:off x="1595813" y="2248525"/>
            <a:ext cx="8994128" cy="2952600"/>
            <a:chOff x="95750" y="2227580"/>
            <a:chExt cx="11992171" cy="3936799"/>
          </a:xfrm>
        </p:grpSpPr>
        <p:sp>
          <p:nvSpPr>
            <p:cNvPr id="284" name="Rectangle 5">
              <a:extLst>
                <a:ext uri="{FF2B5EF4-FFF2-40B4-BE49-F238E27FC236}">
                  <a16:creationId xmlns:a16="http://schemas.microsoft.com/office/drawing/2014/main" id="{15D7EC6A-9D81-4BCE-930D-1B47BBC092B5}"/>
                </a:ext>
              </a:extLst>
            </p:cNvPr>
            <p:cNvSpPr>
              <a:spLocks noChangeArrowheads="1"/>
            </p:cNvSpPr>
            <p:nvPr/>
          </p:nvSpPr>
          <p:spPr bwMode="auto">
            <a:xfrm>
              <a:off x="11384896" y="4134299"/>
              <a:ext cx="32400" cy="77626"/>
            </a:xfrm>
            <a:prstGeom prst="rect">
              <a:avLst/>
            </a:prstGeom>
            <a:solidFill>
              <a:srgbClr val="00B05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5" name="Rectangle 6">
              <a:extLst>
                <a:ext uri="{FF2B5EF4-FFF2-40B4-BE49-F238E27FC236}">
                  <a16:creationId xmlns:a16="http://schemas.microsoft.com/office/drawing/2014/main" id="{B56E778E-B54A-4F34-9CC0-42AE6336CA95}"/>
                </a:ext>
              </a:extLst>
            </p:cNvPr>
            <p:cNvSpPr>
              <a:spLocks noChangeArrowheads="1"/>
            </p:cNvSpPr>
            <p:nvPr/>
          </p:nvSpPr>
          <p:spPr bwMode="auto">
            <a:xfrm>
              <a:off x="11648530" y="4134299"/>
              <a:ext cx="32400" cy="943226"/>
            </a:xfrm>
            <a:prstGeom prst="rect">
              <a:avLst/>
            </a:prstGeom>
            <a:solidFill>
              <a:srgbClr val="76717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6" name="Rectangle 7">
              <a:extLst>
                <a:ext uri="{FF2B5EF4-FFF2-40B4-BE49-F238E27FC236}">
                  <a16:creationId xmlns:a16="http://schemas.microsoft.com/office/drawing/2014/main" id="{D571A4BF-A90A-4635-A777-7652FC8A874B}"/>
                </a:ext>
              </a:extLst>
            </p:cNvPr>
            <p:cNvSpPr>
              <a:spLocks noChangeArrowheads="1"/>
            </p:cNvSpPr>
            <p:nvPr/>
          </p:nvSpPr>
          <p:spPr bwMode="auto">
            <a:xfrm>
              <a:off x="12045447" y="4134299"/>
              <a:ext cx="32400" cy="1814685"/>
            </a:xfrm>
            <a:prstGeom prst="rect">
              <a:avLst/>
            </a:prstGeom>
            <a:solidFill>
              <a:srgbClr val="76717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7" name="Rectangle 8">
              <a:extLst>
                <a:ext uri="{FF2B5EF4-FFF2-40B4-BE49-F238E27FC236}">
                  <a16:creationId xmlns:a16="http://schemas.microsoft.com/office/drawing/2014/main" id="{7B137AD0-AD88-4954-8EAB-2C799B002F16}"/>
                </a:ext>
              </a:extLst>
            </p:cNvPr>
            <p:cNvSpPr>
              <a:spLocks noChangeArrowheads="1"/>
            </p:cNvSpPr>
            <p:nvPr/>
          </p:nvSpPr>
          <p:spPr bwMode="auto">
            <a:xfrm>
              <a:off x="11253078" y="3914603"/>
              <a:ext cx="32400" cy="219695"/>
            </a:xfrm>
            <a:prstGeom prst="rect">
              <a:avLst/>
            </a:prstGeom>
            <a:solidFill>
              <a:srgbClr val="D0CECE"/>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8" name="Rectangle 9">
              <a:extLst>
                <a:ext uri="{FF2B5EF4-FFF2-40B4-BE49-F238E27FC236}">
                  <a16:creationId xmlns:a16="http://schemas.microsoft.com/office/drawing/2014/main" id="{D9525780-0D97-4792-92B1-1D48DB0D986B}"/>
                </a:ext>
              </a:extLst>
            </p:cNvPr>
            <p:cNvSpPr>
              <a:spLocks noChangeArrowheads="1"/>
            </p:cNvSpPr>
            <p:nvPr/>
          </p:nvSpPr>
          <p:spPr bwMode="auto">
            <a:xfrm>
              <a:off x="11318988" y="4113794"/>
              <a:ext cx="32400" cy="20505"/>
            </a:xfrm>
            <a:prstGeom prst="rect">
              <a:avLst/>
            </a:prstGeom>
            <a:solidFill>
              <a:srgbClr val="B416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9" name="Rectangle 10">
              <a:extLst>
                <a:ext uri="{FF2B5EF4-FFF2-40B4-BE49-F238E27FC236}">
                  <a16:creationId xmlns:a16="http://schemas.microsoft.com/office/drawing/2014/main" id="{A4EB9681-AC72-4AE4-AAAD-EA7CE193DE55}"/>
                </a:ext>
              </a:extLst>
            </p:cNvPr>
            <p:cNvSpPr>
              <a:spLocks noChangeArrowheads="1"/>
            </p:cNvSpPr>
            <p:nvPr/>
          </p:nvSpPr>
          <p:spPr bwMode="auto">
            <a:xfrm>
              <a:off x="10400660" y="3330213"/>
              <a:ext cx="32400" cy="804086"/>
            </a:xfrm>
            <a:prstGeom prst="rect">
              <a:avLst/>
            </a:prstGeom>
            <a:solidFill>
              <a:srgbClr val="94E8FF"/>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0" name="Rectangle 11">
              <a:extLst>
                <a:ext uri="{FF2B5EF4-FFF2-40B4-BE49-F238E27FC236}">
                  <a16:creationId xmlns:a16="http://schemas.microsoft.com/office/drawing/2014/main" id="{6C34ADE9-2C1D-4636-BAA8-3294B88B1FEB}"/>
                </a:ext>
              </a:extLst>
            </p:cNvPr>
            <p:cNvSpPr>
              <a:spLocks noChangeArrowheads="1"/>
            </p:cNvSpPr>
            <p:nvPr/>
          </p:nvSpPr>
          <p:spPr bwMode="auto">
            <a:xfrm>
              <a:off x="10466569" y="4134299"/>
              <a:ext cx="32400" cy="1047215"/>
            </a:xfrm>
            <a:prstGeom prst="rect">
              <a:avLst/>
            </a:prstGeom>
            <a:solidFill>
              <a:srgbClr val="94E8FF"/>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1" name="Rectangle 12">
              <a:extLst>
                <a:ext uri="{FF2B5EF4-FFF2-40B4-BE49-F238E27FC236}">
                  <a16:creationId xmlns:a16="http://schemas.microsoft.com/office/drawing/2014/main" id="{7175229A-1B91-441B-B291-B65644B1FAC6}"/>
                </a:ext>
              </a:extLst>
            </p:cNvPr>
            <p:cNvSpPr>
              <a:spLocks noChangeArrowheads="1"/>
            </p:cNvSpPr>
            <p:nvPr/>
          </p:nvSpPr>
          <p:spPr bwMode="auto">
            <a:xfrm>
              <a:off x="10532477" y="4134299"/>
              <a:ext cx="32400" cy="1211255"/>
            </a:xfrm>
            <a:prstGeom prst="rect">
              <a:avLst/>
            </a:prstGeom>
            <a:solidFill>
              <a:srgbClr val="94E8FF"/>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2" name="Rectangle 13">
              <a:extLst>
                <a:ext uri="{FF2B5EF4-FFF2-40B4-BE49-F238E27FC236}">
                  <a16:creationId xmlns:a16="http://schemas.microsoft.com/office/drawing/2014/main" id="{9E86C8B4-C060-4D1F-AC8B-AFC53EE53270}"/>
                </a:ext>
              </a:extLst>
            </p:cNvPr>
            <p:cNvSpPr>
              <a:spLocks noChangeArrowheads="1"/>
            </p:cNvSpPr>
            <p:nvPr/>
          </p:nvSpPr>
          <p:spPr bwMode="auto">
            <a:xfrm>
              <a:off x="10596921" y="4134299"/>
              <a:ext cx="32400" cy="1354789"/>
            </a:xfrm>
            <a:prstGeom prst="rect">
              <a:avLst/>
            </a:prstGeom>
            <a:solidFill>
              <a:srgbClr val="94E8FF"/>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3" name="Rectangle 14">
              <a:extLst>
                <a:ext uri="{FF2B5EF4-FFF2-40B4-BE49-F238E27FC236}">
                  <a16:creationId xmlns:a16="http://schemas.microsoft.com/office/drawing/2014/main" id="{96823287-290E-42FF-A578-44B688FEE176}"/>
                </a:ext>
              </a:extLst>
            </p:cNvPr>
            <p:cNvSpPr>
              <a:spLocks noChangeArrowheads="1"/>
            </p:cNvSpPr>
            <p:nvPr/>
          </p:nvSpPr>
          <p:spPr bwMode="auto">
            <a:xfrm>
              <a:off x="10662831" y="4134299"/>
              <a:ext cx="32400" cy="1814685"/>
            </a:xfrm>
            <a:prstGeom prst="rect">
              <a:avLst/>
            </a:prstGeom>
            <a:solidFill>
              <a:srgbClr val="94E8FF"/>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4" name="Rectangle 15">
              <a:extLst>
                <a:ext uri="{FF2B5EF4-FFF2-40B4-BE49-F238E27FC236}">
                  <a16:creationId xmlns:a16="http://schemas.microsoft.com/office/drawing/2014/main" id="{FB74BCB0-3E49-418A-A565-32B2BEB64567}"/>
                </a:ext>
              </a:extLst>
            </p:cNvPr>
            <p:cNvSpPr>
              <a:spLocks noChangeArrowheads="1"/>
            </p:cNvSpPr>
            <p:nvPr/>
          </p:nvSpPr>
          <p:spPr bwMode="auto">
            <a:xfrm>
              <a:off x="10730204" y="4134299"/>
              <a:ext cx="32400" cy="1814685"/>
            </a:xfrm>
            <a:prstGeom prst="rect">
              <a:avLst/>
            </a:prstGeom>
            <a:solidFill>
              <a:srgbClr val="94E8FF"/>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5" name="Rectangle 16">
              <a:extLst>
                <a:ext uri="{FF2B5EF4-FFF2-40B4-BE49-F238E27FC236}">
                  <a16:creationId xmlns:a16="http://schemas.microsoft.com/office/drawing/2014/main" id="{C51AD365-2A36-466A-AFA3-A9FFAA1931D9}"/>
                </a:ext>
              </a:extLst>
            </p:cNvPr>
            <p:cNvSpPr>
              <a:spLocks noChangeArrowheads="1"/>
            </p:cNvSpPr>
            <p:nvPr/>
          </p:nvSpPr>
          <p:spPr bwMode="auto">
            <a:xfrm>
              <a:off x="11844791" y="4134299"/>
              <a:ext cx="32400" cy="1720948"/>
            </a:xfrm>
            <a:prstGeom prst="rect">
              <a:avLst/>
            </a:prstGeom>
            <a:solidFill>
              <a:srgbClr val="FFC00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6" name="Rectangle 17">
              <a:extLst>
                <a:ext uri="{FF2B5EF4-FFF2-40B4-BE49-F238E27FC236}">
                  <a16:creationId xmlns:a16="http://schemas.microsoft.com/office/drawing/2014/main" id="{69975576-14ED-4435-AC0C-CDE4D121F979}"/>
                </a:ext>
              </a:extLst>
            </p:cNvPr>
            <p:cNvSpPr>
              <a:spLocks noChangeArrowheads="1"/>
            </p:cNvSpPr>
            <p:nvPr/>
          </p:nvSpPr>
          <p:spPr bwMode="auto">
            <a:xfrm>
              <a:off x="11185705" y="3697837"/>
              <a:ext cx="32400" cy="436462"/>
            </a:xfrm>
            <a:prstGeom prst="rect">
              <a:avLst/>
            </a:prstGeom>
            <a:solidFill>
              <a:srgbClr val="F8A1BB"/>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7" name="Rectangle 18">
              <a:extLst>
                <a:ext uri="{FF2B5EF4-FFF2-40B4-BE49-F238E27FC236}">
                  <a16:creationId xmlns:a16="http://schemas.microsoft.com/office/drawing/2014/main" id="{6173EE65-D4EE-45D9-AC0C-3549FA869AA5}"/>
                </a:ext>
              </a:extLst>
            </p:cNvPr>
            <p:cNvSpPr>
              <a:spLocks noChangeArrowheads="1"/>
            </p:cNvSpPr>
            <p:nvPr/>
          </p:nvSpPr>
          <p:spPr bwMode="auto">
            <a:xfrm>
              <a:off x="11778883" y="4134299"/>
              <a:ext cx="32400" cy="1410445"/>
            </a:xfrm>
            <a:prstGeom prst="rect">
              <a:avLst/>
            </a:prstGeom>
            <a:solidFill>
              <a:srgbClr val="F8A1BB"/>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8" name="Rectangle 19">
              <a:extLst>
                <a:ext uri="{FF2B5EF4-FFF2-40B4-BE49-F238E27FC236}">
                  <a16:creationId xmlns:a16="http://schemas.microsoft.com/office/drawing/2014/main" id="{A013469F-7EA3-4314-BD37-A02DB218B115}"/>
                </a:ext>
              </a:extLst>
            </p:cNvPr>
            <p:cNvSpPr>
              <a:spLocks noChangeArrowheads="1"/>
            </p:cNvSpPr>
            <p:nvPr/>
          </p:nvSpPr>
          <p:spPr bwMode="auto">
            <a:xfrm>
              <a:off x="9940765" y="4134299"/>
              <a:ext cx="32400" cy="383735"/>
            </a:xfrm>
            <a:prstGeom prst="rect">
              <a:avLst/>
            </a:prstGeom>
            <a:solidFill>
              <a:srgbClr val="F47F3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9" name="Rectangle 20">
              <a:extLst>
                <a:ext uri="{FF2B5EF4-FFF2-40B4-BE49-F238E27FC236}">
                  <a16:creationId xmlns:a16="http://schemas.microsoft.com/office/drawing/2014/main" id="{9F8D064D-7A5B-40A4-BD60-7291824D8000}"/>
                </a:ext>
              </a:extLst>
            </p:cNvPr>
            <p:cNvSpPr>
              <a:spLocks noChangeArrowheads="1"/>
            </p:cNvSpPr>
            <p:nvPr/>
          </p:nvSpPr>
          <p:spPr bwMode="auto">
            <a:xfrm>
              <a:off x="10006674" y="4134299"/>
              <a:ext cx="32400" cy="404240"/>
            </a:xfrm>
            <a:prstGeom prst="rect">
              <a:avLst/>
            </a:prstGeom>
            <a:solidFill>
              <a:srgbClr val="F47F3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0" name="Rectangle 21">
              <a:extLst>
                <a:ext uri="{FF2B5EF4-FFF2-40B4-BE49-F238E27FC236}">
                  <a16:creationId xmlns:a16="http://schemas.microsoft.com/office/drawing/2014/main" id="{18FFF31A-7D8F-49A4-92A5-BDDE8061236E}"/>
                </a:ext>
              </a:extLst>
            </p:cNvPr>
            <p:cNvSpPr>
              <a:spLocks noChangeArrowheads="1"/>
            </p:cNvSpPr>
            <p:nvPr/>
          </p:nvSpPr>
          <p:spPr bwMode="auto">
            <a:xfrm>
              <a:off x="10074047" y="4134299"/>
              <a:ext cx="32400" cy="574137"/>
            </a:xfrm>
            <a:prstGeom prst="rect">
              <a:avLst/>
            </a:prstGeom>
            <a:solidFill>
              <a:srgbClr val="F47F3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1" name="Rectangle 22">
              <a:extLst>
                <a:ext uri="{FF2B5EF4-FFF2-40B4-BE49-F238E27FC236}">
                  <a16:creationId xmlns:a16="http://schemas.microsoft.com/office/drawing/2014/main" id="{2BC27B46-1A16-4E6A-9519-999F5A03E337}"/>
                </a:ext>
              </a:extLst>
            </p:cNvPr>
            <p:cNvSpPr>
              <a:spLocks noChangeArrowheads="1"/>
            </p:cNvSpPr>
            <p:nvPr/>
          </p:nvSpPr>
          <p:spPr bwMode="auto">
            <a:xfrm>
              <a:off x="10137026" y="4134299"/>
              <a:ext cx="32400" cy="686915"/>
            </a:xfrm>
            <a:prstGeom prst="rect">
              <a:avLst/>
            </a:prstGeom>
            <a:solidFill>
              <a:srgbClr val="F47F3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2" name="Rectangle 23">
              <a:extLst>
                <a:ext uri="{FF2B5EF4-FFF2-40B4-BE49-F238E27FC236}">
                  <a16:creationId xmlns:a16="http://schemas.microsoft.com/office/drawing/2014/main" id="{5E2AF083-ED4B-4041-A8CE-F5AA6D95A6F9}"/>
                </a:ext>
              </a:extLst>
            </p:cNvPr>
            <p:cNvSpPr>
              <a:spLocks noChangeArrowheads="1"/>
            </p:cNvSpPr>
            <p:nvPr/>
          </p:nvSpPr>
          <p:spPr bwMode="auto">
            <a:xfrm>
              <a:off x="10202935" y="4134299"/>
              <a:ext cx="32400" cy="770399"/>
            </a:xfrm>
            <a:prstGeom prst="rect">
              <a:avLst/>
            </a:prstGeom>
            <a:solidFill>
              <a:srgbClr val="F47F3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3" name="Rectangle 24">
              <a:extLst>
                <a:ext uri="{FF2B5EF4-FFF2-40B4-BE49-F238E27FC236}">
                  <a16:creationId xmlns:a16="http://schemas.microsoft.com/office/drawing/2014/main" id="{D9E96130-051E-49FF-AE63-092B9D912A90}"/>
                </a:ext>
              </a:extLst>
            </p:cNvPr>
            <p:cNvSpPr>
              <a:spLocks noChangeArrowheads="1"/>
            </p:cNvSpPr>
            <p:nvPr/>
          </p:nvSpPr>
          <p:spPr bwMode="auto">
            <a:xfrm>
              <a:off x="10270308" y="4134299"/>
              <a:ext cx="32400" cy="1247870"/>
            </a:xfrm>
            <a:prstGeom prst="rect">
              <a:avLst/>
            </a:prstGeom>
            <a:solidFill>
              <a:srgbClr val="F47F3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4" name="Rectangle 25">
              <a:extLst>
                <a:ext uri="{FF2B5EF4-FFF2-40B4-BE49-F238E27FC236}">
                  <a16:creationId xmlns:a16="http://schemas.microsoft.com/office/drawing/2014/main" id="{05EC8D91-750C-4982-9799-8DDA4193291A}"/>
                </a:ext>
              </a:extLst>
            </p:cNvPr>
            <p:cNvSpPr>
              <a:spLocks noChangeArrowheads="1"/>
            </p:cNvSpPr>
            <p:nvPr/>
          </p:nvSpPr>
          <p:spPr bwMode="auto">
            <a:xfrm>
              <a:off x="10336216" y="4134299"/>
              <a:ext cx="32400" cy="1814685"/>
            </a:xfrm>
            <a:prstGeom prst="rect">
              <a:avLst/>
            </a:prstGeom>
            <a:solidFill>
              <a:srgbClr val="F47F3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5" name="Rectangle 26">
              <a:extLst>
                <a:ext uri="{FF2B5EF4-FFF2-40B4-BE49-F238E27FC236}">
                  <a16:creationId xmlns:a16="http://schemas.microsoft.com/office/drawing/2014/main" id="{2BE8BC8A-6EEA-4F1D-8872-09B5E1A44907}"/>
                </a:ext>
              </a:extLst>
            </p:cNvPr>
            <p:cNvSpPr>
              <a:spLocks noChangeArrowheads="1"/>
            </p:cNvSpPr>
            <p:nvPr/>
          </p:nvSpPr>
          <p:spPr bwMode="auto">
            <a:xfrm>
              <a:off x="11978074" y="4134299"/>
              <a:ext cx="32400" cy="1814685"/>
            </a:xfrm>
            <a:prstGeom prst="rect">
              <a:avLst/>
            </a:prstGeom>
            <a:solidFill>
              <a:srgbClr val="FBCCAC"/>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6" name="Rectangle 27">
              <a:extLst>
                <a:ext uri="{FF2B5EF4-FFF2-40B4-BE49-F238E27FC236}">
                  <a16:creationId xmlns:a16="http://schemas.microsoft.com/office/drawing/2014/main" id="{41833ECD-A5B7-4140-AC15-A3565E015F2D}"/>
                </a:ext>
              </a:extLst>
            </p:cNvPr>
            <p:cNvSpPr>
              <a:spLocks noChangeArrowheads="1"/>
            </p:cNvSpPr>
            <p:nvPr/>
          </p:nvSpPr>
          <p:spPr bwMode="auto">
            <a:xfrm>
              <a:off x="11912165" y="4134299"/>
              <a:ext cx="32400" cy="1814685"/>
            </a:xfrm>
            <a:prstGeom prst="rect">
              <a:avLst/>
            </a:prstGeom>
            <a:solidFill>
              <a:srgbClr val="76717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7" name="Rectangle 28">
              <a:extLst>
                <a:ext uri="{FF2B5EF4-FFF2-40B4-BE49-F238E27FC236}">
                  <a16:creationId xmlns:a16="http://schemas.microsoft.com/office/drawing/2014/main" id="{58FF4A80-FB2F-4881-AF2F-445CDEC6B209}"/>
                </a:ext>
              </a:extLst>
            </p:cNvPr>
            <p:cNvSpPr>
              <a:spLocks noChangeArrowheads="1"/>
            </p:cNvSpPr>
            <p:nvPr/>
          </p:nvSpPr>
          <p:spPr bwMode="auto">
            <a:xfrm>
              <a:off x="3503689" y="4134299"/>
              <a:ext cx="32400" cy="547774"/>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8" name="Rectangle 29">
              <a:extLst>
                <a:ext uri="{FF2B5EF4-FFF2-40B4-BE49-F238E27FC236}">
                  <a16:creationId xmlns:a16="http://schemas.microsoft.com/office/drawing/2014/main" id="{961456F0-86E7-4BC5-8020-482EF2FA17E9}"/>
                </a:ext>
              </a:extLst>
            </p:cNvPr>
            <p:cNvSpPr>
              <a:spLocks noChangeArrowheads="1"/>
            </p:cNvSpPr>
            <p:nvPr/>
          </p:nvSpPr>
          <p:spPr bwMode="auto">
            <a:xfrm>
              <a:off x="3566668" y="4134299"/>
              <a:ext cx="32400" cy="700096"/>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9" name="Rectangle 30">
              <a:extLst>
                <a:ext uri="{FF2B5EF4-FFF2-40B4-BE49-F238E27FC236}">
                  <a16:creationId xmlns:a16="http://schemas.microsoft.com/office/drawing/2014/main" id="{3B4B45A5-96ED-4E7D-B2E4-55206A709339}"/>
                </a:ext>
              </a:extLst>
            </p:cNvPr>
            <p:cNvSpPr>
              <a:spLocks noChangeArrowheads="1"/>
            </p:cNvSpPr>
            <p:nvPr/>
          </p:nvSpPr>
          <p:spPr bwMode="auto">
            <a:xfrm>
              <a:off x="3634042" y="4134299"/>
              <a:ext cx="32400" cy="736712"/>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0" name="Rectangle 31">
              <a:extLst>
                <a:ext uri="{FF2B5EF4-FFF2-40B4-BE49-F238E27FC236}">
                  <a16:creationId xmlns:a16="http://schemas.microsoft.com/office/drawing/2014/main" id="{A36DC83F-1BD4-43FE-8FAD-BB8362BD6307}"/>
                </a:ext>
              </a:extLst>
            </p:cNvPr>
            <p:cNvSpPr>
              <a:spLocks noChangeArrowheads="1"/>
            </p:cNvSpPr>
            <p:nvPr/>
          </p:nvSpPr>
          <p:spPr bwMode="auto">
            <a:xfrm>
              <a:off x="3699951" y="4134299"/>
              <a:ext cx="32400" cy="783581"/>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1" name="Rectangle 32">
              <a:extLst>
                <a:ext uri="{FF2B5EF4-FFF2-40B4-BE49-F238E27FC236}">
                  <a16:creationId xmlns:a16="http://schemas.microsoft.com/office/drawing/2014/main" id="{C5AFE8AA-5268-4B26-A95F-88A4D0D83552}"/>
                </a:ext>
              </a:extLst>
            </p:cNvPr>
            <p:cNvSpPr>
              <a:spLocks noChangeArrowheads="1"/>
            </p:cNvSpPr>
            <p:nvPr/>
          </p:nvSpPr>
          <p:spPr bwMode="auto">
            <a:xfrm>
              <a:off x="3767324" y="4134299"/>
              <a:ext cx="32400" cy="906610"/>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2" name="Rectangle 33">
              <a:extLst>
                <a:ext uri="{FF2B5EF4-FFF2-40B4-BE49-F238E27FC236}">
                  <a16:creationId xmlns:a16="http://schemas.microsoft.com/office/drawing/2014/main" id="{2A209DD9-8AB5-468B-B5FA-892A8DF8C87F}"/>
                </a:ext>
              </a:extLst>
            </p:cNvPr>
            <p:cNvSpPr>
              <a:spLocks noChangeArrowheads="1"/>
            </p:cNvSpPr>
            <p:nvPr/>
          </p:nvSpPr>
          <p:spPr bwMode="auto">
            <a:xfrm>
              <a:off x="3830303" y="4134299"/>
              <a:ext cx="32400" cy="940296"/>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3" name="Rectangle 34">
              <a:extLst>
                <a:ext uri="{FF2B5EF4-FFF2-40B4-BE49-F238E27FC236}">
                  <a16:creationId xmlns:a16="http://schemas.microsoft.com/office/drawing/2014/main" id="{04E18CCA-1D05-4611-9401-9AF7EFEF9EEE}"/>
                </a:ext>
              </a:extLst>
            </p:cNvPr>
            <p:cNvSpPr>
              <a:spLocks noChangeArrowheads="1"/>
            </p:cNvSpPr>
            <p:nvPr/>
          </p:nvSpPr>
          <p:spPr bwMode="auto">
            <a:xfrm>
              <a:off x="3896212" y="4134299"/>
              <a:ext cx="32400" cy="943226"/>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4" name="Rectangle 35">
              <a:extLst>
                <a:ext uri="{FF2B5EF4-FFF2-40B4-BE49-F238E27FC236}">
                  <a16:creationId xmlns:a16="http://schemas.microsoft.com/office/drawing/2014/main" id="{BDAAE67A-CFDA-4A1B-AC47-FA6BF81B4BF4}"/>
                </a:ext>
              </a:extLst>
            </p:cNvPr>
            <p:cNvSpPr>
              <a:spLocks noChangeArrowheads="1"/>
            </p:cNvSpPr>
            <p:nvPr/>
          </p:nvSpPr>
          <p:spPr bwMode="auto">
            <a:xfrm>
              <a:off x="3963585" y="4134299"/>
              <a:ext cx="32400" cy="947620"/>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5" name="Rectangle 36">
              <a:extLst>
                <a:ext uri="{FF2B5EF4-FFF2-40B4-BE49-F238E27FC236}">
                  <a16:creationId xmlns:a16="http://schemas.microsoft.com/office/drawing/2014/main" id="{40A9A534-CEC8-47FA-8D1E-92EB5787331B}"/>
                </a:ext>
              </a:extLst>
            </p:cNvPr>
            <p:cNvSpPr>
              <a:spLocks noChangeArrowheads="1"/>
            </p:cNvSpPr>
            <p:nvPr/>
          </p:nvSpPr>
          <p:spPr bwMode="auto">
            <a:xfrm>
              <a:off x="4029493" y="4134299"/>
              <a:ext cx="32400" cy="1080901"/>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6" name="Rectangle 37">
              <a:extLst>
                <a:ext uri="{FF2B5EF4-FFF2-40B4-BE49-F238E27FC236}">
                  <a16:creationId xmlns:a16="http://schemas.microsoft.com/office/drawing/2014/main" id="{12F80974-0521-40F5-AE06-BF4E11AA5D56}"/>
                </a:ext>
              </a:extLst>
            </p:cNvPr>
            <p:cNvSpPr>
              <a:spLocks noChangeArrowheads="1"/>
            </p:cNvSpPr>
            <p:nvPr/>
          </p:nvSpPr>
          <p:spPr bwMode="auto">
            <a:xfrm>
              <a:off x="4093937" y="4134299"/>
              <a:ext cx="32400" cy="1157063"/>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7" name="Rectangle 38">
              <a:extLst>
                <a:ext uri="{FF2B5EF4-FFF2-40B4-BE49-F238E27FC236}">
                  <a16:creationId xmlns:a16="http://schemas.microsoft.com/office/drawing/2014/main" id="{0D29A9F4-5358-4232-A8FE-09C33C5E5522}"/>
                </a:ext>
              </a:extLst>
            </p:cNvPr>
            <p:cNvSpPr>
              <a:spLocks noChangeArrowheads="1"/>
            </p:cNvSpPr>
            <p:nvPr/>
          </p:nvSpPr>
          <p:spPr bwMode="auto">
            <a:xfrm>
              <a:off x="4159846" y="4134299"/>
              <a:ext cx="32400" cy="1164386"/>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8" name="Rectangle 39">
              <a:extLst>
                <a:ext uri="{FF2B5EF4-FFF2-40B4-BE49-F238E27FC236}">
                  <a16:creationId xmlns:a16="http://schemas.microsoft.com/office/drawing/2014/main" id="{6AD9B77F-6822-408C-A34F-B998858132C2}"/>
                </a:ext>
              </a:extLst>
            </p:cNvPr>
            <p:cNvSpPr>
              <a:spLocks noChangeArrowheads="1"/>
            </p:cNvSpPr>
            <p:nvPr/>
          </p:nvSpPr>
          <p:spPr bwMode="auto">
            <a:xfrm>
              <a:off x="4227220" y="4134299"/>
              <a:ext cx="32400" cy="121125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9" name="Rectangle 40">
              <a:extLst>
                <a:ext uri="{FF2B5EF4-FFF2-40B4-BE49-F238E27FC236}">
                  <a16:creationId xmlns:a16="http://schemas.microsoft.com/office/drawing/2014/main" id="{1B35C41A-2166-4134-ADE4-F11910FD34B7}"/>
                </a:ext>
              </a:extLst>
            </p:cNvPr>
            <p:cNvSpPr>
              <a:spLocks noChangeArrowheads="1"/>
            </p:cNvSpPr>
            <p:nvPr/>
          </p:nvSpPr>
          <p:spPr bwMode="auto">
            <a:xfrm>
              <a:off x="4293128" y="4134299"/>
              <a:ext cx="32400" cy="1240547"/>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0" name="Rectangle 41">
              <a:extLst>
                <a:ext uri="{FF2B5EF4-FFF2-40B4-BE49-F238E27FC236}">
                  <a16:creationId xmlns:a16="http://schemas.microsoft.com/office/drawing/2014/main" id="{6D9E1FA7-A913-488C-A02B-385891774158}"/>
                </a:ext>
              </a:extLst>
            </p:cNvPr>
            <p:cNvSpPr>
              <a:spLocks noChangeArrowheads="1"/>
            </p:cNvSpPr>
            <p:nvPr/>
          </p:nvSpPr>
          <p:spPr bwMode="auto">
            <a:xfrm>
              <a:off x="4356108" y="4134299"/>
              <a:ext cx="32400" cy="1243477"/>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1" name="Rectangle 42">
              <a:extLst>
                <a:ext uri="{FF2B5EF4-FFF2-40B4-BE49-F238E27FC236}">
                  <a16:creationId xmlns:a16="http://schemas.microsoft.com/office/drawing/2014/main" id="{A9EDFB3D-9DFC-49AD-94B8-16EF7CE73436}"/>
                </a:ext>
              </a:extLst>
            </p:cNvPr>
            <p:cNvSpPr>
              <a:spLocks noChangeArrowheads="1"/>
            </p:cNvSpPr>
            <p:nvPr/>
          </p:nvSpPr>
          <p:spPr bwMode="auto">
            <a:xfrm>
              <a:off x="4423481" y="4134299"/>
              <a:ext cx="32400" cy="1280092"/>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2" name="Rectangle 43">
              <a:extLst>
                <a:ext uri="{FF2B5EF4-FFF2-40B4-BE49-F238E27FC236}">
                  <a16:creationId xmlns:a16="http://schemas.microsoft.com/office/drawing/2014/main" id="{3C0E63E6-9673-443F-A3EF-DD94E5EEECBB}"/>
                </a:ext>
              </a:extLst>
            </p:cNvPr>
            <p:cNvSpPr>
              <a:spLocks noChangeArrowheads="1"/>
            </p:cNvSpPr>
            <p:nvPr/>
          </p:nvSpPr>
          <p:spPr bwMode="auto">
            <a:xfrm>
              <a:off x="4489389" y="4134299"/>
              <a:ext cx="32400" cy="1310850"/>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3" name="Rectangle 44">
              <a:extLst>
                <a:ext uri="{FF2B5EF4-FFF2-40B4-BE49-F238E27FC236}">
                  <a16:creationId xmlns:a16="http://schemas.microsoft.com/office/drawing/2014/main" id="{98511B97-4260-4EE0-B1C8-53ADCCDA29EC}"/>
                </a:ext>
              </a:extLst>
            </p:cNvPr>
            <p:cNvSpPr>
              <a:spLocks noChangeArrowheads="1"/>
            </p:cNvSpPr>
            <p:nvPr/>
          </p:nvSpPr>
          <p:spPr bwMode="auto">
            <a:xfrm>
              <a:off x="4556762" y="4134299"/>
              <a:ext cx="32400" cy="1360647"/>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4" name="Rectangle 45">
              <a:extLst>
                <a:ext uri="{FF2B5EF4-FFF2-40B4-BE49-F238E27FC236}">
                  <a16:creationId xmlns:a16="http://schemas.microsoft.com/office/drawing/2014/main" id="{CB145BFF-2645-4C67-9AAA-EF1B8D1F94C9}"/>
                </a:ext>
              </a:extLst>
            </p:cNvPr>
            <p:cNvSpPr>
              <a:spLocks noChangeArrowheads="1"/>
            </p:cNvSpPr>
            <p:nvPr/>
          </p:nvSpPr>
          <p:spPr bwMode="auto">
            <a:xfrm>
              <a:off x="4619742" y="4134299"/>
              <a:ext cx="32400" cy="1394334"/>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5" name="Rectangle 46">
              <a:extLst>
                <a:ext uri="{FF2B5EF4-FFF2-40B4-BE49-F238E27FC236}">
                  <a16:creationId xmlns:a16="http://schemas.microsoft.com/office/drawing/2014/main" id="{8078C06D-1467-4F8B-AA75-3BEF303D47D0}"/>
                </a:ext>
              </a:extLst>
            </p:cNvPr>
            <p:cNvSpPr>
              <a:spLocks noChangeArrowheads="1"/>
            </p:cNvSpPr>
            <p:nvPr/>
          </p:nvSpPr>
          <p:spPr bwMode="auto">
            <a:xfrm>
              <a:off x="4685650" y="4134299"/>
              <a:ext cx="32400" cy="1514434"/>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6" name="Rectangle 47">
              <a:extLst>
                <a:ext uri="{FF2B5EF4-FFF2-40B4-BE49-F238E27FC236}">
                  <a16:creationId xmlns:a16="http://schemas.microsoft.com/office/drawing/2014/main" id="{6FBBEAD7-FA6A-4CB5-A02C-2A68D6C0D689}"/>
                </a:ext>
              </a:extLst>
            </p:cNvPr>
            <p:cNvSpPr>
              <a:spLocks noChangeArrowheads="1"/>
            </p:cNvSpPr>
            <p:nvPr/>
          </p:nvSpPr>
          <p:spPr bwMode="auto">
            <a:xfrm>
              <a:off x="4753024" y="4134299"/>
              <a:ext cx="32400" cy="1647716"/>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 name="Rectangle 48">
              <a:extLst>
                <a:ext uri="{FF2B5EF4-FFF2-40B4-BE49-F238E27FC236}">
                  <a16:creationId xmlns:a16="http://schemas.microsoft.com/office/drawing/2014/main" id="{E9AA4C67-8B5F-4F7E-AA06-50B3C8AF2C95}"/>
                </a:ext>
              </a:extLst>
            </p:cNvPr>
            <p:cNvSpPr>
              <a:spLocks noChangeArrowheads="1"/>
            </p:cNvSpPr>
            <p:nvPr/>
          </p:nvSpPr>
          <p:spPr bwMode="auto">
            <a:xfrm>
              <a:off x="4818933" y="4134299"/>
              <a:ext cx="32400" cy="1704836"/>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8" name="Rectangle 49">
              <a:extLst>
                <a:ext uri="{FF2B5EF4-FFF2-40B4-BE49-F238E27FC236}">
                  <a16:creationId xmlns:a16="http://schemas.microsoft.com/office/drawing/2014/main" id="{3D3A5366-1793-47A0-9C1A-70614C8BB24D}"/>
                </a:ext>
              </a:extLst>
            </p:cNvPr>
            <p:cNvSpPr>
              <a:spLocks noChangeArrowheads="1"/>
            </p:cNvSpPr>
            <p:nvPr/>
          </p:nvSpPr>
          <p:spPr bwMode="auto">
            <a:xfrm>
              <a:off x="4881912" y="4134299"/>
              <a:ext cx="32400" cy="1750241"/>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9" name="Rectangle 50">
              <a:extLst>
                <a:ext uri="{FF2B5EF4-FFF2-40B4-BE49-F238E27FC236}">
                  <a16:creationId xmlns:a16="http://schemas.microsoft.com/office/drawing/2014/main" id="{BAD6B995-D255-4AC6-BB75-9F2E8314D20A}"/>
                </a:ext>
              </a:extLst>
            </p:cNvPr>
            <p:cNvSpPr>
              <a:spLocks noChangeArrowheads="1"/>
            </p:cNvSpPr>
            <p:nvPr/>
          </p:nvSpPr>
          <p:spPr bwMode="auto">
            <a:xfrm>
              <a:off x="4949285"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0" name="Rectangle 51">
              <a:extLst>
                <a:ext uri="{FF2B5EF4-FFF2-40B4-BE49-F238E27FC236}">
                  <a16:creationId xmlns:a16="http://schemas.microsoft.com/office/drawing/2014/main" id="{FD0D2E5C-3B88-4C1C-9975-43C98D14946F}"/>
                </a:ext>
              </a:extLst>
            </p:cNvPr>
            <p:cNvSpPr>
              <a:spLocks noChangeArrowheads="1"/>
            </p:cNvSpPr>
            <p:nvPr/>
          </p:nvSpPr>
          <p:spPr bwMode="auto">
            <a:xfrm>
              <a:off x="5015194"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1" name="Rectangle 52">
              <a:extLst>
                <a:ext uri="{FF2B5EF4-FFF2-40B4-BE49-F238E27FC236}">
                  <a16:creationId xmlns:a16="http://schemas.microsoft.com/office/drawing/2014/main" id="{027F5136-BA01-4153-A742-205D7005199E}"/>
                </a:ext>
              </a:extLst>
            </p:cNvPr>
            <p:cNvSpPr>
              <a:spLocks noChangeArrowheads="1"/>
            </p:cNvSpPr>
            <p:nvPr/>
          </p:nvSpPr>
          <p:spPr bwMode="auto">
            <a:xfrm>
              <a:off x="5082567"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2" name="Rectangle 53">
              <a:extLst>
                <a:ext uri="{FF2B5EF4-FFF2-40B4-BE49-F238E27FC236}">
                  <a16:creationId xmlns:a16="http://schemas.microsoft.com/office/drawing/2014/main" id="{095A4A37-AEAF-4B18-B41B-F563C2F53F18}"/>
                </a:ext>
              </a:extLst>
            </p:cNvPr>
            <p:cNvSpPr>
              <a:spLocks noChangeArrowheads="1"/>
            </p:cNvSpPr>
            <p:nvPr/>
          </p:nvSpPr>
          <p:spPr bwMode="auto">
            <a:xfrm>
              <a:off x="5145546"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3" name="Rectangle 54">
              <a:extLst>
                <a:ext uri="{FF2B5EF4-FFF2-40B4-BE49-F238E27FC236}">
                  <a16:creationId xmlns:a16="http://schemas.microsoft.com/office/drawing/2014/main" id="{70105DE3-EE20-4B3A-9154-FD3AEB034F49}"/>
                </a:ext>
              </a:extLst>
            </p:cNvPr>
            <p:cNvSpPr>
              <a:spLocks noChangeArrowheads="1"/>
            </p:cNvSpPr>
            <p:nvPr/>
          </p:nvSpPr>
          <p:spPr bwMode="auto">
            <a:xfrm>
              <a:off x="5211455"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4" name="Rectangle 55">
              <a:extLst>
                <a:ext uri="{FF2B5EF4-FFF2-40B4-BE49-F238E27FC236}">
                  <a16:creationId xmlns:a16="http://schemas.microsoft.com/office/drawing/2014/main" id="{8A97F16C-DBEB-4EBB-94AD-374904954F61}"/>
                </a:ext>
              </a:extLst>
            </p:cNvPr>
            <p:cNvSpPr>
              <a:spLocks noChangeArrowheads="1"/>
            </p:cNvSpPr>
            <p:nvPr/>
          </p:nvSpPr>
          <p:spPr bwMode="auto">
            <a:xfrm>
              <a:off x="5278828"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5" name="Rectangle 56">
              <a:extLst>
                <a:ext uri="{FF2B5EF4-FFF2-40B4-BE49-F238E27FC236}">
                  <a16:creationId xmlns:a16="http://schemas.microsoft.com/office/drawing/2014/main" id="{450A1732-C63D-4A20-9647-6E896EF91513}"/>
                </a:ext>
              </a:extLst>
            </p:cNvPr>
            <p:cNvSpPr>
              <a:spLocks noChangeArrowheads="1"/>
            </p:cNvSpPr>
            <p:nvPr/>
          </p:nvSpPr>
          <p:spPr bwMode="auto">
            <a:xfrm>
              <a:off x="5344737"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6" name="Rectangle 57">
              <a:extLst>
                <a:ext uri="{FF2B5EF4-FFF2-40B4-BE49-F238E27FC236}">
                  <a16:creationId xmlns:a16="http://schemas.microsoft.com/office/drawing/2014/main" id="{0EF0F258-F137-484C-82B9-E0BBDD943F55}"/>
                </a:ext>
              </a:extLst>
            </p:cNvPr>
            <p:cNvSpPr>
              <a:spLocks noChangeArrowheads="1"/>
            </p:cNvSpPr>
            <p:nvPr/>
          </p:nvSpPr>
          <p:spPr bwMode="auto">
            <a:xfrm>
              <a:off x="5409181"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7" name="Rectangle 58">
              <a:extLst>
                <a:ext uri="{FF2B5EF4-FFF2-40B4-BE49-F238E27FC236}">
                  <a16:creationId xmlns:a16="http://schemas.microsoft.com/office/drawing/2014/main" id="{1D0B713F-F16F-404A-B750-B168FCD8EFB5}"/>
                </a:ext>
              </a:extLst>
            </p:cNvPr>
            <p:cNvSpPr>
              <a:spLocks noChangeArrowheads="1"/>
            </p:cNvSpPr>
            <p:nvPr/>
          </p:nvSpPr>
          <p:spPr bwMode="auto">
            <a:xfrm>
              <a:off x="5475090"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8" name="Rectangle 59">
              <a:extLst>
                <a:ext uri="{FF2B5EF4-FFF2-40B4-BE49-F238E27FC236}">
                  <a16:creationId xmlns:a16="http://schemas.microsoft.com/office/drawing/2014/main" id="{8F7332A6-923D-4AE1-8AA3-821A5258F6FD}"/>
                </a:ext>
              </a:extLst>
            </p:cNvPr>
            <p:cNvSpPr>
              <a:spLocks noChangeArrowheads="1"/>
            </p:cNvSpPr>
            <p:nvPr/>
          </p:nvSpPr>
          <p:spPr bwMode="auto">
            <a:xfrm>
              <a:off x="5542463"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9" name="Rectangle 60">
              <a:extLst>
                <a:ext uri="{FF2B5EF4-FFF2-40B4-BE49-F238E27FC236}">
                  <a16:creationId xmlns:a16="http://schemas.microsoft.com/office/drawing/2014/main" id="{33473E37-F4F4-4C2C-ADD5-2C0D1C1CD064}"/>
                </a:ext>
              </a:extLst>
            </p:cNvPr>
            <p:cNvSpPr>
              <a:spLocks noChangeArrowheads="1"/>
            </p:cNvSpPr>
            <p:nvPr/>
          </p:nvSpPr>
          <p:spPr bwMode="auto">
            <a:xfrm>
              <a:off x="5608371"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0" name="Rectangle 61">
              <a:extLst>
                <a:ext uri="{FF2B5EF4-FFF2-40B4-BE49-F238E27FC236}">
                  <a16:creationId xmlns:a16="http://schemas.microsoft.com/office/drawing/2014/main" id="{D99DD091-B0AB-47BE-B82B-B740629F8D31}"/>
                </a:ext>
              </a:extLst>
            </p:cNvPr>
            <p:cNvSpPr>
              <a:spLocks noChangeArrowheads="1"/>
            </p:cNvSpPr>
            <p:nvPr/>
          </p:nvSpPr>
          <p:spPr bwMode="auto">
            <a:xfrm>
              <a:off x="5671351" y="4134299"/>
              <a:ext cx="32400" cy="1814685"/>
            </a:xfrm>
            <a:prstGeom prst="rect">
              <a:avLst/>
            </a:prstGeom>
            <a:solidFill>
              <a:srgbClr val="002C4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1" name="Rectangle 62">
              <a:extLst>
                <a:ext uri="{FF2B5EF4-FFF2-40B4-BE49-F238E27FC236}">
                  <a16:creationId xmlns:a16="http://schemas.microsoft.com/office/drawing/2014/main" id="{8385A276-9A36-44D5-BFEB-EA53FE01544D}"/>
                </a:ext>
              </a:extLst>
            </p:cNvPr>
            <p:cNvSpPr>
              <a:spLocks noChangeArrowheads="1"/>
            </p:cNvSpPr>
            <p:nvPr/>
          </p:nvSpPr>
          <p:spPr bwMode="auto">
            <a:xfrm>
              <a:off x="8955065" y="4134299"/>
              <a:ext cx="32400" cy="140605"/>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2" name="Rectangle 63">
              <a:extLst>
                <a:ext uri="{FF2B5EF4-FFF2-40B4-BE49-F238E27FC236}">
                  <a16:creationId xmlns:a16="http://schemas.microsoft.com/office/drawing/2014/main" id="{55A226BD-F078-4093-BD8E-5E8A2006B805}"/>
                </a:ext>
              </a:extLst>
            </p:cNvPr>
            <p:cNvSpPr>
              <a:spLocks noChangeArrowheads="1"/>
            </p:cNvSpPr>
            <p:nvPr/>
          </p:nvSpPr>
          <p:spPr bwMode="auto">
            <a:xfrm>
              <a:off x="9020973" y="4134299"/>
              <a:ext cx="32400" cy="333937"/>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3" name="Rectangle 64">
              <a:extLst>
                <a:ext uri="{FF2B5EF4-FFF2-40B4-BE49-F238E27FC236}">
                  <a16:creationId xmlns:a16="http://schemas.microsoft.com/office/drawing/2014/main" id="{67F28084-9021-43A0-BE4A-699F1BAF499E}"/>
                </a:ext>
              </a:extLst>
            </p:cNvPr>
            <p:cNvSpPr>
              <a:spLocks noChangeArrowheads="1"/>
            </p:cNvSpPr>
            <p:nvPr/>
          </p:nvSpPr>
          <p:spPr bwMode="auto">
            <a:xfrm>
              <a:off x="9088346" y="4134299"/>
              <a:ext cx="32400" cy="370553"/>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4" name="Rectangle 65">
              <a:extLst>
                <a:ext uri="{FF2B5EF4-FFF2-40B4-BE49-F238E27FC236}">
                  <a16:creationId xmlns:a16="http://schemas.microsoft.com/office/drawing/2014/main" id="{CAC467DD-BD18-44B3-91B5-BA2E6ADEF360}"/>
                </a:ext>
              </a:extLst>
            </p:cNvPr>
            <p:cNvSpPr>
              <a:spLocks noChangeArrowheads="1"/>
            </p:cNvSpPr>
            <p:nvPr/>
          </p:nvSpPr>
          <p:spPr bwMode="auto">
            <a:xfrm>
              <a:off x="9151326" y="4134299"/>
              <a:ext cx="32400" cy="473078"/>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5" name="Rectangle 66">
              <a:extLst>
                <a:ext uri="{FF2B5EF4-FFF2-40B4-BE49-F238E27FC236}">
                  <a16:creationId xmlns:a16="http://schemas.microsoft.com/office/drawing/2014/main" id="{8A567260-A13C-4639-9C1C-FC305856A64C}"/>
                </a:ext>
              </a:extLst>
            </p:cNvPr>
            <p:cNvSpPr>
              <a:spLocks noChangeArrowheads="1"/>
            </p:cNvSpPr>
            <p:nvPr/>
          </p:nvSpPr>
          <p:spPr bwMode="auto">
            <a:xfrm>
              <a:off x="9217234" y="4134299"/>
              <a:ext cx="32400" cy="869994"/>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6" name="Rectangle 67">
              <a:extLst>
                <a:ext uri="{FF2B5EF4-FFF2-40B4-BE49-F238E27FC236}">
                  <a16:creationId xmlns:a16="http://schemas.microsoft.com/office/drawing/2014/main" id="{B80B8DBA-2ACB-48DF-BE1F-4B4FC0104A71}"/>
                </a:ext>
              </a:extLst>
            </p:cNvPr>
            <p:cNvSpPr>
              <a:spLocks noChangeArrowheads="1"/>
            </p:cNvSpPr>
            <p:nvPr/>
          </p:nvSpPr>
          <p:spPr bwMode="auto">
            <a:xfrm>
              <a:off x="9284608" y="4134299"/>
              <a:ext cx="32400" cy="943226"/>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7" name="Rectangle 68">
              <a:extLst>
                <a:ext uri="{FF2B5EF4-FFF2-40B4-BE49-F238E27FC236}">
                  <a16:creationId xmlns:a16="http://schemas.microsoft.com/office/drawing/2014/main" id="{88186A41-5BD7-41F4-9BA8-F8FE5974D666}"/>
                </a:ext>
              </a:extLst>
            </p:cNvPr>
            <p:cNvSpPr>
              <a:spLocks noChangeArrowheads="1"/>
            </p:cNvSpPr>
            <p:nvPr/>
          </p:nvSpPr>
          <p:spPr bwMode="auto">
            <a:xfrm>
              <a:off x="9347587" y="4134299"/>
              <a:ext cx="32400" cy="1083831"/>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8" name="Rectangle 69">
              <a:extLst>
                <a:ext uri="{FF2B5EF4-FFF2-40B4-BE49-F238E27FC236}">
                  <a16:creationId xmlns:a16="http://schemas.microsoft.com/office/drawing/2014/main" id="{FCB54421-DE77-4A62-AD2F-95F2D2E5C524}"/>
                </a:ext>
              </a:extLst>
            </p:cNvPr>
            <p:cNvSpPr>
              <a:spLocks noChangeArrowheads="1"/>
            </p:cNvSpPr>
            <p:nvPr/>
          </p:nvSpPr>
          <p:spPr bwMode="auto">
            <a:xfrm>
              <a:off x="9414961" y="4134299"/>
              <a:ext cx="32400" cy="1101406"/>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9" name="Rectangle 70">
              <a:extLst>
                <a:ext uri="{FF2B5EF4-FFF2-40B4-BE49-F238E27FC236}">
                  <a16:creationId xmlns:a16="http://schemas.microsoft.com/office/drawing/2014/main" id="{A08DFEA0-4FAD-4F30-8ED0-2A620A281BDD}"/>
                </a:ext>
              </a:extLst>
            </p:cNvPr>
            <p:cNvSpPr>
              <a:spLocks noChangeArrowheads="1"/>
            </p:cNvSpPr>
            <p:nvPr/>
          </p:nvSpPr>
          <p:spPr bwMode="auto">
            <a:xfrm>
              <a:off x="9480869" y="4134299"/>
              <a:ext cx="32400" cy="1280092"/>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0" name="Rectangle 71">
              <a:extLst>
                <a:ext uri="{FF2B5EF4-FFF2-40B4-BE49-F238E27FC236}">
                  <a16:creationId xmlns:a16="http://schemas.microsoft.com/office/drawing/2014/main" id="{013F5222-92DB-4A71-9FF3-31D0448D1F33}"/>
                </a:ext>
              </a:extLst>
            </p:cNvPr>
            <p:cNvSpPr>
              <a:spLocks noChangeArrowheads="1"/>
            </p:cNvSpPr>
            <p:nvPr/>
          </p:nvSpPr>
          <p:spPr bwMode="auto">
            <a:xfrm>
              <a:off x="9548242" y="4134299"/>
              <a:ext cx="32400" cy="1587666"/>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1" name="Rectangle 72">
              <a:extLst>
                <a:ext uri="{FF2B5EF4-FFF2-40B4-BE49-F238E27FC236}">
                  <a16:creationId xmlns:a16="http://schemas.microsoft.com/office/drawing/2014/main" id="{EA7F6A07-DB75-428F-AC1B-CC6074B4DEAE}"/>
                </a:ext>
              </a:extLst>
            </p:cNvPr>
            <p:cNvSpPr>
              <a:spLocks noChangeArrowheads="1"/>
            </p:cNvSpPr>
            <p:nvPr/>
          </p:nvSpPr>
          <p:spPr bwMode="auto">
            <a:xfrm>
              <a:off x="9611222" y="4134299"/>
              <a:ext cx="32400" cy="1791250"/>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2" name="Rectangle 73">
              <a:extLst>
                <a:ext uri="{FF2B5EF4-FFF2-40B4-BE49-F238E27FC236}">
                  <a16:creationId xmlns:a16="http://schemas.microsoft.com/office/drawing/2014/main" id="{FCCED74D-27FD-4B1E-901A-EE525E888F8F}"/>
                </a:ext>
              </a:extLst>
            </p:cNvPr>
            <p:cNvSpPr>
              <a:spLocks noChangeArrowheads="1"/>
            </p:cNvSpPr>
            <p:nvPr/>
          </p:nvSpPr>
          <p:spPr bwMode="auto">
            <a:xfrm>
              <a:off x="9677130" y="4134299"/>
              <a:ext cx="32400" cy="1814685"/>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3" name="Rectangle 74">
              <a:extLst>
                <a:ext uri="{FF2B5EF4-FFF2-40B4-BE49-F238E27FC236}">
                  <a16:creationId xmlns:a16="http://schemas.microsoft.com/office/drawing/2014/main" id="{2E335343-26BF-43EB-AF1C-B32FA5B30DA0}"/>
                </a:ext>
              </a:extLst>
            </p:cNvPr>
            <p:cNvSpPr>
              <a:spLocks noChangeArrowheads="1"/>
            </p:cNvSpPr>
            <p:nvPr/>
          </p:nvSpPr>
          <p:spPr bwMode="auto">
            <a:xfrm>
              <a:off x="9744503" y="4134299"/>
              <a:ext cx="32400" cy="1814685"/>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4" name="Rectangle 75">
              <a:extLst>
                <a:ext uri="{FF2B5EF4-FFF2-40B4-BE49-F238E27FC236}">
                  <a16:creationId xmlns:a16="http://schemas.microsoft.com/office/drawing/2014/main" id="{33EC5E6E-2E23-4914-B179-D63874E34065}"/>
                </a:ext>
              </a:extLst>
            </p:cNvPr>
            <p:cNvSpPr>
              <a:spLocks noChangeArrowheads="1"/>
            </p:cNvSpPr>
            <p:nvPr/>
          </p:nvSpPr>
          <p:spPr bwMode="auto">
            <a:xfrm>
              <a:off x="9807483" y="4134299"/>
              <a:ext cx="32400" cy="1814685"/>
            </a:xfrm>
            <a:prstGeom prst="rect">
              <a:avLst/>
            </a:prstGeom>
            <a:solidFill>
              <a:srgbClr val="A3A6A7"/>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5" name="Rectangle 76">
              <a:extLst>
                <a:ext uri="{FF2B5EF4-FFF2-40B4-BE49-F238E27FC236}">
                  <a16:creationId xmlns:a16="http://schemas.microsoft.com/office/drawing/2014/main" id="{10E6AD5E-BAC1-4285-B562-2B8D67739D99}"/>
                </a:ext>
              </a:extLst>
            </p:cNvPr>
            <p:cNvSpPr>
              <a:spLocks noChangeArrowheads="1"/>
            </p:cNvSpPr>
            <p:nvPr/>
          </p:nvSpPr>
          <p:spPr bwMode="auto">
            <a:xfrm>
              <a:off x="10796112" y="4113794"/>
              <a:ext cx="32400" cy="20505"/>
            </a:xfrm>
            <a:prstGeom prst="rect">
              <a:avLst/>
            </a:prstGeom>
            <a:solidFill>
              <a:srgbClr val="57651B"/>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6" name="Rectangle 77">
              <a:extLst>
                <a:ext uri="{FF2B5EF4-FFF2-40B4-BE49-F238E27FC236}">
                  <a16:creationId xmlns:a16="http://schemas.microsoft.com/office/drawing/2014/main" id="{1B9A2FA7-4DF5-48B7-8D6E-B9D368ECFB69}"/>
                </a:ext>
              </a:extLst>
            </p:cNvPr>
            <p:cNvSpPr>
              <a:spLocks noChangeArrowheads="1"/>
            </p:cNvSpPr>
            <p:nvPr/>
          </p:nvSpPr>
          <p:spPr bwMode="auto">
            <a:xfrm>
              <a:off x="10926465" y="4134299"/>
              <a:ext cx="32400" cy="1271304"/>
            </a:xfrm>
            <a:prstGeom prst="rect">
              <a:avLst/>
            </a:prstGeom>
            <a:solidFill>
              <a:srgbClr val="57651B"/>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7" name="Rectangle 78">
              <a:extLst>
                <a:ext uri="{FF2B5EF4-FFF2-40B4-BE49-F238E27FC236}">
                  <a16:creationId xmlns:a16="http://schemas.microsoft.com/office/drawing/2014/main" id="{8966D4FD-9E0D-451C-AAEF-9CE8150B00A5}"/>
                </a:ext>
              </a:extLst>
            </p:cNvPr>
            <p:cNvSpPr>
              <a:spLocks noChangeArrowheads="1"/>
            </p:cNvSpPr>
            <p:nvPr/>
          </p:nvSpPr>
          <p:spPr bwMode="auto">
            <a:xfrm>
              <a:off x="10992373" y="4134299"/>
              <a:ext cx="32400" cy="1430950"/>
            </a:xfrm>
            <a:prstGeom prst="rect">
              <a:avLst/>
            </a:prstGeom>
            <a:solidFill>
              <a:srgbClr val="57651B"/>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8" name="Rectangle 79">
              <a:extLst>
                <a:ext uri="{FF2B5EF4-FFF2-40B4-BE49-F238E27FC236}">
                  <a16:creationId xmlns:a16="http://schemas.microsoft.com/office/drawing/2014/main" id="{0497B790-5194-4B06-BF82-BC5D6940B085}"/>
                </a:ext>
              </a:extLst>
            </p:cNvPr>
            <p:cNvSpPr>
              <a:spLocks noChangeArrowheads="1"/>
            </p:cNvSpPr>
            <p:nvPr/>
          </p:nvSpPr>
          <p:spPr bwMode="auto">
            <a:xfrm>
              <a:off x="11059746" y="4134299"/>
              <a:ext cx="32400" cy="1814685"/>
            </a:xfrm>
            <a:prstGeom prst="rect">
              <a:avLst/>
            </a:prstGeom>
            <a:solidFill>
              <a:srgbClr val="57651B"/>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9" name="Rectangle 80">
              <a:extLst>
                <a:ext uri="{FF2B5EF4-FFF2-40B4-BE49-F238E27FC236}">
                  <a16:creationId xmlns:a16="http://schemas.microsoft.com/office/drawing/2014/main" id="{5D3FA70C-40E0-4D23-81A7-AEF7CDA96C64}"/>
                </a:ext>
              </a:extLst>
            </p:cNvPr>
            <p:cNvSpPr>
              <a:spLocks noChangeArrowheads="1"/>
            </p:cNvSpPr>
            <p:nvPr/>
          </p:nvSpPr>
          <p:spPr bwMode="auto">
            <a:xfrm>
              <a:off x="11452269" y="4134299"/>
              <a:ext cx="32400" cy="577067"/>
            </a:xfrm>
            <a:prstGeom prst="rect">
              <a:avLst/>
            </a:prstGeom>
            <a:solidFill>
              <a:srgbClr val="F4739A"/>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0" name="Rectangle 81">
              <a:extLst>
                <a:ext uri="{FF2B5EF4-FFF2-40B4-BE49-F238E27FC236}">
                  <a16:creationId xmlns:a16="http://schemas.microsoft.com/office/drawing/2014/main" id="{30F0137C-A506-488E-9F05-53BB6A9C9948}"/>
                </a:ext>
              </a:extLst>
            </p:cNvPr>
            <p:cNvSpPr>
              <a:spLocks noChangeArrowheads="1"/>
            </p:cNvSpPr>
            <p:nvPr/>
          </p:nvSpPr>
          <p:spPr bwMode="auto">
            <a:xfrm>
              <a:off x="11515249" y="4134299"/>
              <a:ext cx="32400" cy="613683"/>
            </a:xfrm>
            <a:prstGeom prst="rect">
              <a:avLst/>
            </a:prstGeom>
            <a:solidFill>
              <a:srgbClr val="CC66FF"/>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1" name="Rectangle 82">
              <a:extLst>
                <a:ext uri="{FF2B5EF4-FFF2-40B4-BE49-F238E27FC236}">
                  <a16:creationId xmlns:a16="http://schemas.microsoft.com/office/drawing/2014/main" id="{1A98FF2B-8C39-4280-90B2-BF039E938B5C}"/>
                </a:ext>
              </a:extLst>
            </p:cNvPr>
            <p:cNvSpPr>
              <a:spLocks noChangeArrowheads="1"/>
            </p:cNvSpPr>
            <p:nvPr/>
          </p:nvSpPr>
          <p:spPr bwMode="auto">
            <a:xfrm>
              <a:off x="7509469" y="3611423"/>
              <a:ext cx="32400" cy="522876"/>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2" name="Rectangle 83">
              <a:extLst>
                <a:ext uri="{FF2B5EF4-FFF2-40B4-BE49-F238E27FC236}">
                  <a16:creationId xmlns:a16="http://schemas.microsoft.com/office/drawing/2014/main" id="{981DA7F4-0DB3-4F7E-94C1-8805C2EAE96C}"/>
                </a:ext>
              </a:extLst>
            </p:cNvPr>
            <p:cNvSpPr>
              <a:spLocks noChangeArrowheads="1"/>
            </p:cNvSpPr>
            <p:nvPr/>
          </p:nvSpPr>
          <p:spPr bwMode="auto">
            <a:xfrm>
              <a:off x="7642751" y="4134299"/>
              <a:ext cx="32400" cy="56388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3" name="Rectangle 84">
              <a:extLst>
                <a:ext uri="{FF2B5EF4-FFF2-40B4-BE49-F238E27FC236}">
                  <a16:creationId xmlns:a16="http://schemas.microsoft.com/office/drawing/2014/main" id="{E360D4F1-5707-4FE6-93F8-C3008270F137}"/>
                </a:ext>
              </a:extLst>
            </p:cNvPr>
            <p:cNvSpPr>
              <a:spLocks noChangeArrowheads="1"/>
            </p:cNvSpPr>
            <p:nvPr/>
          </p:nvSpPr>
          <p:spPr bwMode="auto">
            <a:xfrm>
              <a:off x="7705730" y="4134299"/>
              <a:ext cx="32400" cy="783581"/>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4" name="Rectangle 85">
              <a:extLst>
                <a:ext uri="{FF2B5EF4-FFF2-40B4-BE49-F238E27FC236}">
                  <a16:creationId xmlns:a16="http://schemas.microsoft.com/office/drawing/2014/main" id="{5F3591F1-611D-429A-90B8-0F964D447C80}"/>
                </a:ext>
              </a:extLst>
            </p:cNvPr>
            <p:cNvSpPr>
              <a:spLocks noChangeArrowheads="1"/>
            </p:cNvSpPr>
            <p:nvPr/>
          </p:nvSpPr>
          <p:spPr bwMode="auto">
            <a:xfrm>
              <a:off x="7773103" y="4134299"/>
              <a:ext cx="32400" cy="783581"/>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5" name="Rectangle 86">
              <a:extLst>
                <a:ext uri="{FF2B5EF4-FFF2-40B4-BE49-F238E27FC236}">
                  <a16:creationId xmlns:a16="http://schemas.microsoft.com/office/drawing/2014/main" id="{8759B4EE-0DBF-43DC-ACCF-C78930989B90}"/>
                </a:ext>
              </a:extLst>
            </p:cNvPr>
            <p:cNvSpPr>
              <a:spLocks noChangeArrowheads="1"/>
            </p:cNvSpPr>
            <p:nvPr/>
          </p:nvSpPr>
          <p:spPr bwMode="auto">
            <a:xfrm>
              <a:off x="7839012" y="4134299"/>
              <a:ext cx="32400" cy="843630"/>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6" name="Rectangle 87">
              <a:extLst>
                <a:ext uri="{FF2B5EF4-FFF2-40B4-BE49-F238E27FC236}">
                  <a16:creationId xmlns:a16="http://schemas.microsoft.com/office/drawing/2014/main" id="{A912B0D9-4810-4B3F-A7B6-D1BD5636B772}"/>
                </a:ext>
              </a:extLst>
            </p:cNvPr>
            <p:cNvSpPr>
              <a:spLocks noChangeArrowheads="1"/>
            </p:cNvSpPr>
            <p:nvPr/>
          </p:nvSpPr>
          <p:spPr bwMode="auto">
            <a:xfrm>
              <a:off x="7906385" y="4134299"/>
              <a:ext cx="32400" cy="92711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7" name="Rectangle 88">
              <a:extLst>
                <a:ext uri="{FF2B5EF4-FFF2-40B4-BE49-F238E27FC236}">
                  <a16:creationId xmlns:a16="http://schemas.microsoft.com/office/drawing/2014/main" id="{45796601-51FD-48B7-A213-EDF34DE184EE}"/>
                </a:ext>
              </a:extLst>
            </p:cNvPr>
            <p:cNvSpPr>
              <a:spLocks noChangeArrowheads="1"/>
            </p:cNvSpPr>
            <p:nvPr/>
          </p:nvSpPr>
          <p:spPr bwMode="auto">
            <a:xfrm>
              <a:off x="7969364" y="4134299"/>
              <a:ext cx="32400" cy="98716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8" name="Rectangle 89">
              <a:extLst>
                <a:ext uri="{FF2B5EF4-FFF2-40B4-BE49-F238E27FC236}">
                  <a16:creationId xmlns:a16="http://schemas.microsoft.com/office/drawing/2014/main" id="{F48F254E-8C84-443D-A9BA-269A0BCB9031}"/>
                </a:ext>
              </a:extLst>
            </p:cNvPr>
            <p:cNvSpPr>
              <a:spLocks noChangeArrowheads="1"/>
            </p:cNvSpPr>
            <p:nvPr/>
          </p:nvSpPr>
          <p:spPr bwMode="auto">
            <a:xfrm>
              <a:off x="8035273" y="4134299"/>
              <a:ext cx="32400" cy="1003276"/>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9" name="Rectangle 90">
              <a:extLst>
                <a:ext uri="{FF2B5EF4-FFF2-40B4-BE49-F238E27FC236}">
                  <a16:creationId xmlns:a16="http://schemas.microsoft.com/office/drawing/2014/main" id="{91009D6F-8847-410D-AE44-066BB9F451A4}"/>
                </a:ext>
              </a:extLst>
            </p:cNvPr>
            <p:cNvSpPr>
              <a:spLocks noChangeArrowheads="1"/>
            </p:cNvSpPr>
            <p:nvPr/>
          </p:nvSpPr>
          <p:spPr bwMode="auto">
            <a:xfrm>
              <a:off x="8102647" y="4134299"/>
              <a:ext cx="32400" cy="1151204"/>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0" name="Rectangle 91">
              <a:extLst>
                <a:ext uri="{FF2B5EF4-FFF2-40B4-BE49-F238E27FC236}">
                  <a16:creationId xmlns:a16="http://schemas.microsoft.com/office/drawing/2014/main" id="{A584C596-BA52-433B-8565-F008D9C03110}"/>
                </a:ext>
              </a:extLst>
            </p:cNvPr>
            <p:cNvSpPr>
              <a:spLocks noChangeArrowheads="1"/>
            </p:cNvSpPr>
            <p:nvPr/>
          </p:nvSpPr>
          <p:spPr bwMode="auto">
            <a:xfrm>
              <a:off x="8168555" y="4134299"/>
              <a:ext cx="32400" cy="1190750"/>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1" name="Rectangle 92">
              <a:extLst>
                <a:ext uri="{FF2B5EF4-FFF2-40B4-BE49-F238E27FC236}">
                  <a16:creationId xmlns:a16="http://schemas.microsoft.com/office/drawing/2014/main" id="{FF0F16B6-8ACE-4C2D-8D79-05DA6B938448}"/>
                </a:ext>
              </a:extLst>
            </p:cNvPr>
            <p:cNvSpPr>
              <a:spLocks noChangeArrowheads="1"/>
            </p:cNvSpPr>
            <p:nvPr/>
          </p:nvSpPr>
          <p:spPr bwMode="auto">
            <a:xfrm>
              <a:off x="8231535" y="4134299"/>
              <a:ext cx="32400" cy="1360647"/>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2" name="Rectangle 93">
              <a:extLst>
                <a:ext uri="{FF2B5EF4-FFF2-40B4-BE49-F238E27FC236}">
                  <a16:creationId xmlns:a16="http://schemas.microsoft.com/office/drawing/2014/main" id="{70646548-8230-4947-92B3-64AA5D9D7AB2}"/>
                </a:ext>
              </a:extLst>
            </p:cNvPr>
            <p:cNvSpPr>
              <a:spLocks noChangeArrowheads="1"/>
            </p:cNvSpPr>
            <p:nvPr/>
          </p:nvSpPr>
          <p:spPr bwMode="auto">
            <a:xfrm>
              <a:off x="8298908" y="4134299"/>
              <a:ext cx="32400" cy="1363577"/>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3" name="Rectangle 94">
              <a:extLst>
                <a:ext uri="{FF2B5EF4-FFF2-40B4-BE49-F238E27FC236}">
                  <a16:creationId xmlns:a16="http://schemas.microsoft.com/office/drawing/2014/main" id="{2BC82DC4-29B3-4658-BFA1-108BF417FF5A}"/>
                </a:ext>
              </a:extLst>
            </p:cNvPr>
            <p:cNvSpPr>
              <a:spLocks noChangeArrowheads="1"/>
            </p:cNvSpPr>
            <p:nvPr/>
          </p:nvSpPr>
          <p:spPr bwMode="auto">
            <a:xfrm>
              <a:off x="8364816" y="4134299"/>
              <a:ext cx="32400" cy="1376758"/>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4" name="Rectangle 95">
              <a:extLst>
                <a:ext uri="{FF2B5EF4-FFF2-40B4-BE49-F238E27FC236}">
                  <a16:creationId xmlns:a16="http://schemas.microsoft.com/office/drawing/2014/main" id="{39598990-7F26-4CD6-9DED-5AE400C6EC46}"/>
                </a:ext>
              </a:extLst>
            </p:cNvPr>
            <p:cNvSpPr>
              <a:spLocks noChangeArrowheads="1"/>
            </p:cNvSpPr>
            <p:nvPr/>
          </p:nvSpPr>
          <p:spPr bwMode="auto">
            <a:xfrm>
              <a:off x="8429260" y="4134299"/>
              <a:ext cx="32400" cy="1376758"/>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5" name="Rectangle 96">
              <a:extLst>
                <a:ext uri="{FF2B5EF4-FFF2-40B4-BE49-F238E27FC236}">
                  <a16:creationId xmlns:a16="http://schemas.microsoft.com/office/drawing/2014/main" id="{7A5BF1FA-C030-4856-8C07-DD8FC73C9B31}"/>
                </a:ext>
              </a:extLst>
            </p:cNvPr>
            <p:cNvSpPr>
              <a:spLocks noChangeArrowheads="1"/>
            </p:cNvSpPr>
            <p:nvPr/>
          </p:nvSpPr>
          <p:spPr bwMode="auto">
            <a:xfrm>
              <a:off x="8495169" y="4134299"/>
              <a:ext cx="32400" cy="1447060"/>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6" name="Rectangle 97">
              <a:extLst>
                <a:ext uri="{FF2B5EF4-FFF2-40B4-BE49-F238E27FC236}">
                  <a16:creationId xmlns:a16="http://schemas.microsoft.com/office/drawing/2014/main" id="{E9EFCC69-1FA4-4A4E-81D3-7960E4DE88E1}"/>
                </a:ext>
              </a:extLst>
            </p:cNvPr>
            <p:cNvSpPr>
              <a:spLocks noChangeArrowheads="1"/>
            </p:cNvSpPr>
            <p:nvPr/>
          </p:nvSpPr>
          <p:spPr bwMode="auto">
            <a:xfrm>
              <a:off x="8562542" y="4134299"/>
              <a:ext cx="32400" cy="181468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7" name="Rectangle 98">
              <a:extLst>
                <a:ext uri="{FF2B5EF4-FFF2-40B4-BE49-F238E27FC236}">
                  <a16:creationId xmlns:a16="http://schemas.microsoft.com/office/drawing/2014/main" id="{8236A680-3B98-476D-80EA-31FB1AA708D6}"/>
                </a:ext>
              </a:extLst>
            </p:cNvPr>
            <p:cNvSpPr>
              <a:spLocks noChangeArrowheads="1"/>
            </p:cNvSpPr>
            <p:nvPr/>
          </p:nvSpPr>
          <p:spPr bwMode="auto">
            <a:xfrm>
              <a:off x="8628451" y="4134299"/>
              <a:ext cx="32400" cy="181468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8" name="Rectangle 99">
              <a:extLst>
                <a:ext uri="{FF2B5EF4-FFF2-40B4-BE49-F238E27FC236}">
                  <a16:creationId xmlns:a16="http://schemas.microsoft.com/office/drawing/2014/main" id="{FF7FF98F-B5A3-43F9-8D2F-0E6800C02684}"/>
                </a:ext>
              </a:extLst>
            </p:cNvPr>
            <p:cNvSpPr>
              <a:spLocks noChangeArrowheads="1"/>
            </p:cNvSpPr>
            <p:nvPr/>
          </p:nvSpPr>
          <p:spPr bwMode="auto">
            <a:xfrm>
              <a:off x="8691430" y="4134299"/>
              <a:ext cx="32400" cy="181468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9" name="Rectangle 100">
              <a:extLst>
                <a:ext uri="{FF2B5EF4-FFF2-40B4-BE49-F238E27FC236}">
                  <a16:creationId xmlns:a16="http://schemas.microsoft.com/office/drawing/2014/main" id="{AA58833E-B666-483F-AEA5-1F9EC574E80F}"/>
                </a:ext>
              </a:extLst>
            </p:cNvPr>
            <p:cNvSpPr>
              <a:spLocks noChangeArrowheads="1"/>
            </p:cNvSpPr>
            <p:nvPr/>
          </p:nvSpPr>
          <p:spPr bwMode="auto">
            <a:xfrm>
              <a:off x="8758804" y="4134299"/>
              <a:ext cx="32400" cy="181468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0" name="Rectangle 101">
              <a:extLst>
                <a:ext uri="{FF2B5EF4-FFF2-40B4-BE49-F238E27FC236}">
                  <a16:creationId xmlns:a16="http://schemas.microsoft.com/office/drawing/2014/main" id="{D0DCD5AD-2043-4331-891D-25E1A86BFD86}"/>
                </a:ext>
              </a:extLst>
            </p:cNvPr>
            <p:cNvSpPr>
              <a:spLocks noChangeArrowheads="1"/>
            </p:cNvSpPr>
            <p:nvPr/>
          </p:nvSpPr>
          <p:spPr bwMode="auto">
            <a:xfrm>
              <a:off x="8824712" y="4134299"/>
              <a:ext cx="32400" cy="181468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1" name="Rectangle 102">
              <a:extLst>
                <a:ext uri="{FF2B5EF4-FFF2-40B4-BE49-F238E27FC236}">
                  <a16:creationId xmlns:a16="http://schemas.microsoft.com/office/drawing/2014/main" id="{B03AFC3F-0A59-46B5-89C0-54E3BD0A03C9}"/>
                </a:ext>
              </a:extLst>
            </p:cNvPr>
            <p:cNvSpPr>
              <a:spLocks noChangeArrowheads="1"/>
            </p:cNvSpPr>
            <p:nvPr/>
          </p:nvSpPr>
          <p:spPr bwMode="auto">
            <a:xfrm>
              <a:off x="8892085" y="4134299"/>
              <a:ext cx="32400" cy="1814685"/>
            </a:xfrm>
            <a:prstGeom prst="rect">
              <a:avLst/>
            </a:prstGeom>
            <a:solidFill>
              <a:srgbClr val="ED155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2" name="Rectangle 103">
              <a:extLst>
                <a:ext uri="{FF2B5EF4-FFF2-40B4-BE49-F238E27FC236}">
                  <a16:creationId xmlns:a16="http://schemas.microsoft.com/office/drawing/2014/main" id="{0F8AD931-8802-43AD-8240-487815F2D3DA}"/>
                </a:ext>
              </a:extLst>
            </p:cNvPr>
            <p:cNvSpPr>
              <a:spLocks noChangeArrowheads="1"/>
            </p:cNvSpPr>
            <p:nvPr/>
          </p:nvSpPr>
          <p:spPr bwMode="auto">
            <a:xfrm>
              <a:off x="943506" y="2444108"/>
              <a:ext cx="32400" cy="1690190"/>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3" name="Rectangle 104">
              <a:extLst>
                <a:ext uri="{FF2B5EF4-FFF2-40B4-BE49-F238E27FC236}">
                  <a16:creationId xmlns:a16="http://schemas.microsoft.com/office/drawing/2014/main" id="{F6C93E8F-0C5C-43D8-B073-90619477230C}"/>
                </a:ext>
              </a:extLst>
            </p:cNvPr>
            <p:cNvSpPr>
              <a:spLocks noChangeArrowheads="1"/>
            </p:cNvSpPr>
            <p:nvPr/>
          </p:nvSpPr>
          <p:spPr bwMode="auto">
            <a:xfrm>
              <a:off x="1009414" y="3538191"/>
              <a:ext cx="32400" cy="596107"/>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4" name="Rectangle 105">
              <a:extLst>
                <a:ext uri="{FF2B5EF4-FFF2-40B4-BE49-F238E27FC236}">
                  <a16:creationId xmlns:a16="http://schemas.microsoft.com/office/drawing/2014/main" id="{76EE335C-1B3B-4CBD-9857-FC52D56A3ECC}"/>
                </a:ext>
              </a:extLst>
            </p:cNvPr>
            <p:cNvSpPr>
              <a:spLocks noChangeArrowheads="1"/>
            </p:cNvSpPr>
            <p:nvPr/>
          </p:nvSpPr>
          <p:spPr bwMode="auto">
            <a:xfrm>
              <a:off x="1073858" y="3627534"/>
              <a:ext cx="32400" cy="506764"/>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5" name="Rectangle 106">
              <a:extLst>
                <a:ext uri="{FF2B5EF4-FFF2-40B4-BE49-F238E27FC236}">
                  <a16:creationId xmlns:a16="http://schemas.microsoft.com/office/drawing/2014/main" id="{B13EDEB4-C72F-4265-B224-BB9A7847BA25}"/>
                </a:ext>
              </a:extLst>
            </p:cNvPr>
            <p:cNvSpPr>
              <a:spLocks noChangeArrowheads="1"/>
            </p:cNvSpPr>
            <p:nvPr/>
          </p:nvSpPr>
          <p:spPr bwMode="auto">
            <a:xfrm>
              <a:off x="1139767" y="4014198"/>
              <a:ext cx="32400" cy="120100"/>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6" name="Rectangle 107">
              <a:extLst>
                <a:ext uri="{FF2B5EF4-FFF2-40B4-BE49-F238E27FC236}">
                  <a16:creationId xmlns:a16="http://schemas.microsoft.com/office/drawing/2014/main" id="{270BEBAF-CE6D-4C58-B573-9A2CBC335B57}"/>
                </a:ext>
              </a:extLst>
            </p:cNvPr>
            <p:cNvSpPr>
              <a:spLocks noChangeArrowheads="1"/>
            </p:cNvSpPr>
            <p:nvPr/>
          </p:nvSpPr>
          <p:spPr bwMode="auto">
            <a:xfrm>
              <a:off x="1205675" y="4107935"/>
              <a:ext cx="32400" cy="26363"/>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7" name="Rectangle 108">
              <a:extLst>
                <a:ext uri="{FF2B5EF4-FFF2-40B4-BE49-F238E27FC236}">
                  <a16:creationId xmlns:a16="http://schemas.microsoft.com/office/drawing/2014/main" id="{D99D1509-6302-47B5-91F1-DE6FCE764610}"/>
                </a:ext>
              </a:extLst>
            </p:cNvPr>
            <p:cNvSpPr>
              <a:spLocks noChangeArrowheads="1"/>
            </p:cNvSpPr>
            <p:nvPr/>
          </p:nvSpPr>
          <p:spPr bwMode="auto">
            <a:xfrm>
              <a:off x="3437780"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8" name="Rectangle 109">
              <a:extLst>
                <a:ext uri="{FF2B5EF4-FFF2-40B4-BE49-F238E27FC236}">
                  <a16:creationId xmlns:a16="http://schemas.microsoft.com/office/drawing/2014/main" id="{7CBA4B76-39D0-4E91-8AA5-B1F4E3F36018}"/>
                </a:ext>
              </a:extLst>
            </p:cNvPr>
            <p:cNvSpPr>
              <a:spLocks noChangeArrowheads="1"/>
            </p:cNvSpPr>
            <p:nvPr/>
          </p:nvSpPr>
          <p:spPr bwMode="auto">
            <a:xfrm>
              <a:off x="3373336"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9" name="Rectangle 110">
              <a:extLst>
                <a:ext uri="{FF2B5EF4-FFF2-40B4-BE49-F238E27FC236}">
                  <a16:creationId xmlns:a16="http://schemas.microsoft.com/office/drawing/2014/main" id="{D5093337-CCBF-455A-99D3-43BF5CA0EAC5}"/>
                </a:ext>
              </a:extLst>
            </p:cNvPr>
            <p:cNvSpPr>
              <a:spLocks noChangeArrowheads="1"/>
            </p:cNvSpPr>
            <p:nvPr/>
          </p:nvSpPr>
          <p:spPr bwMode="auto">
            <a:xfrm>
              <a:off x="3307428"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0" name="Rectangle 111">
              <a:extLst>
                <a:ext uri="{FF2B5EF4-FFF2-40B4-BE49-F238E27FC236}">
                  <a16:creationId xmlns:a16="http://schemas.microsoft.com/office/drawing/2014/main" id="{3B152BEF-4C55-4FB5-B97B-394687242072}"/>
                </a:ext>
              </a:extLst>
            </p:cNvPr>
            <p:cNvSpPr>
              <a:spLocks noChangeArrowheads="1"/>
            </p:cNvSpPr>
            <p:nvPr/>
          </p:nvSpPr>
          <p:spPr bwMode="auto">
            <a:xfrm>
              <a:off x="3241519"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1" name="Rectangle 112">
              <a:extLst>
                <a:ext uri="{FF2B5EF4-FFF2-40B4-BE49-F238E27FC236}">
                  <a16:creationId xmlns:a16="http://schemas.microsoft.com/office/drawing/2014/main" id="{90B2246A-75BD-422B-87F2-7A02E7B214AE}"/>
                </a:ext>
              </a:extLst>
            </p:cNvPr>
            <p:cNvSpPr>
              <a:spLocks noChangeArrowheads="1"/>
            </p:cNvSpPr>
            <p:nvPr/>
          </p:nvSpPr>
          <p:spPr bwMode="auto">
            <a:xfrm>
              <a:off x="3174146"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2" name="Rectangle 113">
              <a:extLst>
                <a:ext uri="{FF2B5EF4-FFF2-40B4-BE49-F238E27FC236}">
                  <a16:creationId xmlns:a16="http://schemas.microsoft.com/office/drawing/2014/main" id="{30DAAA63-F29E-472F-8624-43C093F94F6A}"/>
                </a:ext>
              </a:extLst>
            </p:cNvPr>
            <p:cNvSpPr>
              <a:spLocks noChangeArrowheads="1"/>
            </p:cNvSpPr>
            <p:nvPr/>
          </p:nvSpPr>
          <p:spPr bwMode="auto">
            <a:xfrm>
              <a:off x="3111167"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3" name="Rectangle 114">
              <a:extLst>
                <a:ext uri="{FF2B5EF4-FFF2-40B4-BE49-F238E27FC236}">
                  <a16:creationId xmlns:a16="http://schemas.microsoft.com/office/drawing/2014/main" id="{F0146217-1ABE-46D7-AD67-BD0F1714A9DB}"/>
                </a:ext>
              </a:extLst>
            </p:cNvPr>
            <p:cNvSpPr>
              <a:spLocks noChangeArrowheads="1"/>
            </p:cNvSpPr>
            <p:nvPr/>
          </p:nvSpPr>
          <p:spPr bwMode="auto">
            <a:xfrm>
              <a:off x="3043794"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4" name="Rectangle 115">
              <a:extLst>
                <a:ext uri="{FF2B5EF4-FFF2-40B4-BE49-F238E27FC236}">
                  <a16:creationId xmlns:a16="http://schemas.microsoft.com/office/drawing/2014/main" id="{2F03A4E4-373C-4DC8-BE7B-09ECECDBDE1A}"/>
                </a:ext>
              </a:extLst>
            </p:cNvPr>
            <p:cNvSpPr>
              <a:spLocks noChangeArrowheads="1"/>
            </p:cNvSpPr>
            <p:nvPr/>
          </p:nvSpPr>
          <p:spPr bwMode="auto">
            <a:xfrm>
              <a:off x="2977885"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5" name="Rectangle 116">
              <a:extLst>
                <a:ext uri="{FF2B5EF4-FFF2-40B4-BE49-F238E27FC236}">
                  <a16:creationId xmlns:a16="http://schemas.microsoft.com/office/drawing/2014/main" id="{B5BB3AC8-F05A-4756-9E79-632D4D3A783F}"/>
                </a:ext>
              </a:extLst>
            </p:cNvPr>
            <p:cNvSpPr>
              <a:spLocks noChangeArrowheads="1"/>
            </p:cNvSpPr>
            <p:nvPr/>
          </p:nvSpPr>
          <p:spPr bwMode="auto">
            <a:xfrm>
              <a:off x="2914906"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6" name="Rectangle 117">
              <a:extLst>
                <a:ext uri="{FF2B5EF4-FFF2-40B4-BE49-F238E27FC236}">
                  <a16:creationId xmlns:a16="http://schemas.microsoft.com/office/drawing/2014/main" id="{7EA0C2F6-67AC-46DB-B2BE-8D48C3D2A883}"/>
                </a:ext>
              </a:extLst>
            </p:cNvPr>
            <p:cNvSpPr>
              <a:spLocks noChangeArrowheads="1"/>
            </p:cNvSpPr>
            <p:nvPr/>
          </p:nvSpPr>
          <p:spPr bwMode="auto">
            <a:xfrm>
              <a:off x="2847533"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7" name="Rectangle 118">
              <a:extLst>
                <a:ext uri="{FF2B5EF4-FFF2-40B4-BE49-F238E27FC236}">
                  <a16:creationId xmlns:a16="http://schemas.microsoft.com/office/drawing/2014/main" id="{D742CDAE-65D1-46C3-BFCA-024E9808554A}"/>
                </a:ext>
              </a:extLst>
            </p:cNvPr>
            <p:cNvSpPr>
              <a:spLocks noChangeArrowheads="1"/>
            </p:cNvSpPr>
            <p:nvPr/>
          </p:nvSpPr>
          <p:spPr bwMode="auto">
            <a:xfrm>
              <a:off x="2781623"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8" name="Rectangle 119">
              <a:extLst>
                <a:ext uri="{FF2B5EF4-FFF2-40B4-BE49-F238E27FC236}">
                  <a16:creationId xmlns:a16="http://schemas.microsoft.com/office/drawing/2014/main" id="{D119B6A0-7F96-443D-8DF4-43A59ACDA641}"/>
                </a:ext>
              </a:extLst>
            </p:cNvPr>
            <p:cNvSpPr>
              <a:spLocks noChangeArrowheads="1"/>
            </p:cNvSpPr>
            <p:nvPr/>
          </p:nvSpPr>
          <p:spPr bwMode="auto">
            <a:xfrm>
              <a:off x="2714250" y="4134299"/>
              <a:ext cx="32400" cy="181468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9" name="Rectangle 120">
              <a:extLst>
                <a:ext uri="{FF2B5EF4-FFF2-40B4-BE49-F238E27FC236}">
                  <a16:creationId xmlns:a16="http://schemas.microsoft.com/office/drawing/2014/main" id="{21BB9D95-DDA6-49F7-8EC7-F9AEB7152D45}"/>
                </a:ext>
              </a:extLst>
            </p:cNvPr>
            <p:cNvSpPr>
              <a:spLocks noChangeArrowheads="1"/>
            </p:cNvSpPr>
            <p:nvPr/>
          </p:nvSpPr>
          <p:spPr bwMode="auto">
            <a:xfrm>
              <a:off x="2651271" y="4134299"/>
              <a:ext cx="32400" cy="1718019"/>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0" name="Rectangle 121">
              <a:extLst>
                <a:ext uri="{FF2B5EF4-FFF2-40B4-BE49-F238E27FC236}">
                  <a16:creationId xmlns:a16="http://schemas.microsoft.com/office/drawing/2014/main" id="{06C08980-7879-41E4-AB59-A7940A56D5A1}"/>
                </a:ext>
              </a:extLst>
            </p:cNvPr>
            <p:cNvSpPr>
              <a:spLocks noChangeArrowheads="1"/>
            </p:cNvSpPr>
            <p:nvPr/>
          </p:nvSpPr>
          <p:spPr bwMode="auto">
            <a:xfrm>
              <a:off x="2585362" y="4134299"/>
              <a:ext cx="32400" cy="165064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1" name="Rectangle 122">
              <a:extLst>
                <a:ext uri="{FF2B5EF4-FFF2-40B4-BE49-F238E27FC236}">
                  <a16:creationId xmlns:a16="http://schemas.microsoft.com/office/drawing/2014/main" id="{09710D8B-977A-48B3-9236-6313F99082D4}"/>
                </a:ext>
              </a:extLst>
            </p:cNvPr>
            <p:cNvSpPr>
              <a:spLocks noChangeArrowheads="1"/>
            </p:cNvSpPr>
            <p:nvPr/>
          </p:nvSpPr>
          <p:spPr bwMode="auto">
            <a:xfrm>
              <a:off x="2517989" y="4134299"/>
              <a:ext cx="32400" cy="165064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2" name="Rectangle 123">
              <a:extLst>
                <a:ext uri="{FF2B5EF4-FFF2-40B4-BE49-F238E27FC236}">
                  <a16:creationId xmlns:a16="http://schemas.microsoft.com/office/drawing/2014/main" id="{F9D7DF12-D432-4EE6-AAAC-3E6C3896E020}"/>
                </a:ext>
              </a:extLst>
            </p:cNvPr>
            <p:cNvSpPr>
              <a:spLocks noChangeArrowheads="1"/>
            </p:cNvSpPr>
            <p:nvPr/>
          </p:nvSpPr>
          <p:spPr bwMode="auto">
            <a:xfrm>
              <a:off x="2455010" y="4134299"/>
              <a:ext cx="32400" cy="1627211"/>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3" name="Rectangle 124">
              <a:extLst>
                <a:ext uri="{FF2B5EF4-FFF2-40B4-BE49-F238E27FC236}">
                  <a16:creationId xmlns:a16="http://schemas.microsoft.com/office/drawing/2014/main" id="{31007595-4744-40C3-8DE3-BFA553E2D157}"/>
                </a:ext>
              </a:extLst>
            </p:cNvPr>
            <p:cNvSpPr>
              <a:spLocks noChangeArrowheads="1"/>
            </p:cNvSpPr>
            <p:nvPr/>
          </p:nvSpPr>
          <p:spPr bwMode="auto">
            <a:xfrm>
              <a:off x="2389101" y="4134299"/>
              <a:ext cx="32400" cy="1621353"/>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4" name="Rectangle 125">
              <a:extLst>
                <a:ext uri="{FF2B5EF4-FFF2-40B4-BE49-F238E27FC236}">
                  <a16:creationId xmlns:a16="http://schemas.microsoft.com/office/drawing/2014/main" id="{B8FAC721-A69D-4A4D-B2A5-FDFF4E9A042C}"/>
                </a:ext>
              </a:extLst>
            </p:cNvPr>
            <p:cNvSpPr>
              <a:spLocks noChangeArrowheads="1"/>
            </p:cNvSpPr>
            <p:nvPr/>
          </p:nvSpPr>
          <p:spPr bwMode="auto">
            <a:xfrm>
              <a:off x="2321728" y="4134299"/>
              <a:ext cx="32400" cy="146756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5" name="Rectangle 126">
              <a:extLst>
                <a:ext uri="{FF2B5EF4-FFF2-40B4-BE49-F238E27FC236}">
                  <a16:creationId xmlns:a16="http://schemas.microsoft.com/office/drawing/2014/main" id="{8F6C836B-AEF6-4F85-AF7B-5DC09F4537DB}"/>
                </a:ext>
              </a:extLst>
            </p:cNvPr>
            <p:cNvSpPr>
              <a:spLocks noChangeArrowheads="1"/>
            </p:cNvSpPr>
            <p:nvPr/>
          </p:nvSpPr>
          <p:spPr bwMode="auto">
            <a:xfrm>
              <a:off x="2255820" y="4134299"/>
              <a:ext cx="32400" cy="1360647"/>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6" name="Rectangle 127">
              <a:extLst>
                <a:ext uri="{FF2B5EF4-FFF2-40B4-BE49-F238E27FC236}">
                  <a16:creationId xmlns:a16="http://schemas.microsoft.com/office/drawing/2014/main" id="{D45F0E11-2981-4088-B0CA-BB26648985FC}"/>
                </a:ext>
              </a:extLst>
            </p:cNvPr>
            <p:cNvSpPr>
              <a:spLocks noChangeArrowheads="1"/>
            </p:cNvSpPr>
            <p:nvPr/>
          </p:nvSpPr>
          <p:spPr bwMode="auto">
            <a:xfrm>
              <a:off x="2191376" y="4134299"/>
              <a:ext cx="32400" cy="1331355"/>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7" name="Rectangle 128">
              <a:extLst>
                <a:ext uri="{FF2B5EF4-FFF2-40B4-BE49-F238E27FC236}">
                  <a16:creationId xmlns:a16="http://schemas.microsoft.com/office/drawing/2014/main" id="{D7F3436F-23DC-40A3-92DD-E744AFCCC0C4}"/>
                </a:ext>
              </a:extLst>
            </p:cNvPr>
            <p:cNvSpPr>
              <a:spLocks noChangeArrowheads="1"/>
            </p:cNvSpPr>
            <p:nvPr/>
          </p:nvSpPr>
          <p:spPr bwMode="auto">
            <a:xfrm>
              <a:off x="2125466" y="4134299"/>
              <a:ext cx="32400" cy="1287416"/>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8" name="Rectangle 129">
              <a:extLst>
                <a:ext uri="{FF2B5EF4-FFF2-40B4-BE49-F238E27FC236}">
                  <a16:creationId xmlns:a16="http://schemas.microsoft.com/office/drawing/2014/main" id="{AFF0590E-2416-443F-9325-AD8290545CF0}"/>
                </a:ext>
              </a:extLst>
            </p:cNvPr>
            <p:cNvSpPr>
              <a:spLocks noChangeArrowheads="1"/>
            </p:cNvSpPr>
            <p:nvPr/>
          </p:nvSpPr>
          <p:spPr bwMode="auto">
            <a:xfrm>
              <a:off x="2058093" y="4134299"/>
              <a:ext cx="32400" cy="1154133"/>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9" name="Rectangle 130">
              <a:extLst>
                <a:ext uri="{FF2B5EF4-FFF2-40B4-BE49-F238E27FC236}">
                  <a16:creationId xmlns:a16="http://schemas.microsoft.com/office/drawing/2014/main" id="{D002F455-0E26-496F-8CFC-15732AC72210}"/>
                </a:ext>
              </a:extLst>
            </p:cNvPr>
            <p:cNvSpPr>
              <a:spLocks noChangeArrowheads="1"/>
            </p:cNvSpPr>
            <p:nvPr/>
          </p:nvSpPr>
          <p:spPr bwMode="auto">
            <a:xfrm>
              <a:off x="1992185" y="4134299"/>
              <a:ext cx="32400" cy="1138023"/>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0" name="Rectangle 131">
              <a:extLst>
                <a:ext uri="{FF2B5EF4-FFF2-40B4-BE49-F238E27FC236}">
                  <a16:creationId xmlns:a16="http://schemas.microsoft.com/office/drawing/2014/main" id="{291068BD-B20C-4A5A-9916-30A997F29038}"/>
                </a:ext>
              </a:extLst>
            </p:cNvPr>
            <p:cNvSpPr>
              <a:spLocks noChangeArrowheads="1"/>
            </p:cNvSpPr>
            <p:nvPr/>
          </p:nvSpPr>
          <p:spPr bwMode="auto">
            <a:xfrm>
              <a:off x="1929205" y="4134299"/>
              <a:ext cx="32400" cy="1130699"/>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1" name="Rectangle 132">
              <a:extLst>
                <a:ext uri="{FF2B5EF4-FFF2-40B4-BE49-F238E27FC236}">
                  <a16:creationId xmlns:a16="http://schemas.microsoft.com/office/drawing/2014/main" id="{0DEDE01A-188A-429D-9F0B-DC9BEFEF2F76}"/>
                </a:ext>
              </a:extLst>
            </p:cNvPr>
            <p:cNvSpPr>
              <a:spLocks noChangeArrowheads="1"/>
            </p:cNvSpPr>
            <p:nvPr/>
          </p:nvSpPr>
          <p:spPr bwMode="auto">
            <a:xfrm>
              <a:off x="1861832" y="4134299"/>
              <a:ext cx="32400" cy="1120447"/>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2" name="Rectangle 133">
              <a:extLst>
                <a:ext uri="{FF2B5EF4-FFF2-40B4-BE49-F238E27FC236}">
                  <a16:creationId xmlns:a16="http://schemas.microsoft.com/office/drawing/2014/main" id="{8438C1F8-E5B6-4E58-BDC2-DA1A5B7E6476}"/>
                </a:ext>
              </a:extLst>
            </p:cNvPr>
            <p:cNvSpPr>
              <a:spLocks noChangeArrowheads="1"/>
            </p:cNvSpPr>
            <p:nvPr/>
          </p:nvSpPr>
          <p:spPr bwMode="auto">
            <a:xfrm>
              <a:off x="1795924" y="4134299"/>
              <a:ext cx="32400" cy="1067720"/>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3" name="Rectangle 134">
              <a:extLst>
                <a:ext uri="{FF2B5EF4-FFF2-40B4-BE49-F238E27FC236}">
                  <a16:creationId xmlns:a16="http://schemas.microsoft.com/office/drawing/2014/main" id="{903F8B6B-EED5-41B2-9AFC-82C74E1D6985}"/>
                </a:ext>
              </a:extLst>
            </p:cNvPr>
            <p:cNvSpPr>
              <a:spLocks noChangeArrowheads="1"/>
            </p:cNvSpPr>
            <p:nvPr/>
          </p:nvSpPr>
          <p:spPr bwMode="auto">
            <a:xfrm>
              <a:off x="1732944" y="4134299"/>
              <a:ext cx="32400" cy="1026710"/>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4" name="Rectangle 135">
              <a:extLst>
                <a:ext uri="{FF2B5EF4-FFF2-40B4-BE49-F238E27FC236}">
                  <a16:creationId xmlns:a16="http://schemas.microsoft.com/office/drawing/2014/main" id="{55BAB0F6-7645-402F-BCC1-8CA5FAED2A1F}"/>
                </a:ext>
              </a:extLst>
            </p:cNvPr>
            <p:cNvSpPr>
              <a:spLocks noChangeArrowheads="1"/>
            </p:cNvSpPr>
            <p:nvPr/>
          </p:nvSpPr>
          <p:spPr bwMode="auto">
            <a:xfrm>
              <a:off x="1665571" y="4134299"/>
              <a:ext cx="32400" cy="1013528"/>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5" name="Rectangle 136">
              <a:extLst>
                <a:ext uri="{FF2B5EF4-FFF2-40B4-BE49-F238E27FC236}">
                  <a16:creationId xmlns:a16="http://schemas.microsoft.com/office/drawing/2014/main" id="{7D62E8F7-5C5B-4F1D-9758-C323246E5AEF}"/>
                </a:ext>
              </a:extLst>
            </p:cNvPr>
            <p:cNvSpPr>
              <a:spLocks noChangeArrowheads="1"/>
            </p:cNvSpPr>
            <p:nvPr/>
          </p:nvSpPr>
          <p:spPr bwMode="auto">
            <a:xfrm>
              <a:off x="1599663" y="4134299"/>
              <a:ext cx="32400" cy="869994"/>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6" name="Rectangle 137">
              <a:extLst>
                <a:ext uri="{FF2B5EF4-FFF2-40B4-BE49-F238E27FC236}">
                  <a16:creationId xmlns:a16="http://schemas.microsoft.com/office/drawing/2014/main" id="{CC3D1BA4-7E9A-424E-A335-A826568EA0FA}"/>
                </a:ext>
              </a:extLst>
            </p:cNvPr>
            <p:cNvSpPr>
              <a:spLocks noChangeArrowheads="1"/>
            </p:cNvSpPr>
            <p:nvPr/>
          </p:nvSpPr>
          <p:spPr bwMode="auto">
            <a:xfrm>
              <a:off x="1532289" y="4134299"/>
              <a:ext cx="32400" cy="587320"/>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7" name="Rectangle 138">
              <a:extLst>
                <a:ext uri="{FF2B5EF4-FFF2-40B4-BE49-F238E27FC236}">
                  <a16:creationId xmlns:a16="http://schemas.microsoft.com/office/drawing/2014/main" id="{9586FC5B-6378-4A72-88F1-49C8BAE389CA}"/>
                </a:ext>
              </a:extLst>
            </p:cNvPr>
            <p:cNvSpPr>
              <a:spLocks noChangeArrowheads="1"/>
            </p:cNvSpPr>
            <p:nvPr/>
          </p:nvSpPr>
          <p:spPr bwMode="auto">
            <a:xfrm>
              <a:off x="1469310" y="4134299"/>
              <a:ext cx="32400" cy="569744"/>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8" name="Rectangle 139">
              <a:extLst>
                <a:ext uri="{FF2B5EF4-FFF2-40B4-BE49-F238E27FC236}">
                  <a16:creationId xmlns:a16="http://schemas.microsoft.com/office/drawing/2014/main" id="{56F0CF41-41BC-4146-AD37-C71246D68EF5}"/>
                </a:ext>
              </a:extLst>
            </p:cNvPr>
            <p:cNvSpPr>
              <a:spLocks noChangeArrowheads="1"/>
            </p:cNvSpPr>
            <p:nvPr/>
          </p:nvSpPr>
          <p:spPr bwMode="auto">
            <a:xfrm>
              <a:off x="1403401" y="4134299"/>
              <a:ext cx="32400" cy="303180"/>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9" name="Rectangle 140">
              <a:extLst>
                <a:ext uri="{FF2B5EF4-FFF2-40B4-BE49-F238E27FC236}">
                  <a16:creationId xmlns:a16="http://schemas.microsoft.com/office/drawing/2014/main" id="{70331B2B-319F-4173-9A9A-38B688C13486}"/>
                </a:ext>
              </a:extLst>
            </p:cNvPr>
            <p:cNvSpPr>
              <a:spLocks noChangeArrowheads="1"/>
            </p:cNvSpPr>
            <p:nvPr/>
          </p:nvSpPr>
          <p:spPr bwMode="auto">
            <a:xfrm>
              <a:off x="1336028" y="4134299"/>
              <a:ext cx="32400" cy="247524"/>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0" name="Rectangle 141">
              <a:extLst>
                <a:ext uri="{FF2B5EF4-FFF2-40B4-BE49-F238E27FC236}">
                  <a16:creationId xmlns:a16="http://schemas.microsoft.com/office/drawing/2014/main" id="{49A306F3-9983-4238-BDCB-B1E3AB7C5FA8}"/>
                </a:ext>
              </a:extLst>
            </p:cNvPr>
            <p:cNvSpPr>
              <a:spLocks noChangeArrowheads="1"/>
            </p:cNvSpPr>
            <p:nvPr/>
          </p:nvSpPr>
          <p:spPr bwMode="auto">
            <a:xfrm>
              <a:off x="1270119" y="4134299"/>
              <a:ext cx="32400" cy="130353"/>
            </a:xfrm>
            <a:prstGeom prst="rect">
              <a:avLst/>
            </a:prstGeom>
            <a:solidFill>
              <a:srgbClr val="00BFF3"/>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1" name="Rectangle 142">
              <a:extLst>
                <a:ext uri="{FF2B5EF4-FFF2-40B4-BE49-F238E27FC236}">
                  <a16:creationId xmlns:a16="http://schemas.microsoft.com/office/drawing/2014/main" id="{2B5D8368-2837-4C05-B1BB-C338B79F2C11}"/>
                </a:ext>
              </a:extLst>
            </p:cNvPr>
            <p:cNvSpPr>
              <a:spLocks noChangeArrowheads="1"/>
            </p:cNvSpPr>
            <p:nvPr/>
          </p:nvSpPr>
          <p:spPr bwMode="auto">
            <a:xfrm>
              <a:off x="5738724" y="2634511"/>
              <a:ext cx="32400" cy="1499787"/>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2" name="Rectangle 143">
              <a:extLst>
                <a:ext uri="{FF2B5EF4-FFF2-40B4-BE49-F238E27FC236}">
                  <a16:creationId xmlns:a16="http://schemas.microsoft.com/office/drawing/2014/main" id="{6B7B2D66-2DC0-4AB0-8C75-908BCB614049}"/>
                </a:ext>
              </a:extLst>
            </p:cNvPr>
            <p:cNvSpPr>
              <a:spLocks noChangeArrowheads="1"/>
            </p:cNvSpPr>
            <p:nvPr/>
          </p:nvSpPr>
          <p:spPr bwMode="auto">
            <a:xfrm>
              <a:off x="5804632" y="4024450"/>
              <a:ext cx="32400" cy="109848"/>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3" name="Rectangle 144">
              <a:extLst>
                <a:ext uri="{FF2B5EF4-FFF2-40B4-BE49-F238E27FC236}">
                  <a16:creationId xmlns:a16="http://schemas.microsoft.com/office/drawing/2014/main" id="{0E377DCC-C47A-4633-B0DF-61B683B38E7C}"/>
                </a:ext>
              </a:extLst>
            </p:cNvPr>
            <p:cNvSpPr>
              <a:spLocks noChangeArrowheads="1"/>
            </p:cNvSpPr>
            <p:nvPr/>
          </p:nvSpPr>
          <p:spPr bwMode="auto">
            <a:xfrm>
              <a:off x="5867612" y="4068389"/>
              <a:ext cx="32400" cy="65909"/>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4" name="Rectangle 145">
              <a:extLst>
                <a:ext uri="{FF2B5EF4-FFF2-40B4-BE49-F238E27FC236}">
                  <a16:creationId xmlns:a16="http://schemas.microsoft.com/office/drawing/2014/main" id="{11F0682F-F279-4343-BF6E-BFF80A53F395}"/>
                </a:ext>
              </a:extLst>
            </p:cNvPr>
            <p:cNvSpPr>
              <a:spLocks noChangeArrowheads="1"/>
            </p:cNvSpPr>
            <p:nvPr/>
          </p:nvSpPr>
          <p:spPr bwMode="auto">
            <a:xfrm>
              <a:off x="5934985" y="4134299"/>
              <a:ext cx="32400" cy="183080"/>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5" name="Rectangle 146">
              <a:extLst>
                <a:ext uri="{FF2B5EF4-FFF2-40B4-BE49-F238E27FC236}">
                  <a16:creationId xmlns:a16="http://schemas.microsoft.com/office/drawing/2014/main" id="{24A7E783-A7AB-4B18-B134-54657FA7C649}"/>
                </a:ext>
              </a:extLst>
            </p:cNvPr>
            <p:cNvSpPr>
              <a:spLocks noChangeArrowheads="1"/>
            </p:cNvSpPr>
            <p:nvPr/>
          </p:nvSpPr>
          <p:spPr bwMode="auto">
            <a:xfrm>
              <a:off x="6000894" y="4134299"/>
              <a:ext cx="32400" cy="20358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6" name="Rectangle 147">
              <a:extLst>
                <a:ext uri="{FF2B5EF4-FFF2-40B4-BE49-F238E27FC236}">
                  <a16:creationId xmlns:a16="http://schemas.microsoft.com/office/drawing/2014/main" id="{4FD4A2E3-E987-4212-8727-250E3D0D7EBC}"/>
                </a:ext>
              </a:extLst>
            </p:cNvPr>
            <p:cNvSpPr>
              <a:spLocks noChangeArrowheads="1"/>
            </p:cNvSpPr>
            <p:nvPr/>
          </p:nvSpPr>
          <p:spPr bwMode="auto">
            <a:xfrm>
              <a:off x="6068267" y="4134299"/>
              <a:ext cx="32400" cy="653228"/>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7" name="Rectangle 148">
              <a:extLst>
                <a:ext uri="{FF2B5EF4-FFF2-40B4-BE49-F238E27FC236}">
                  <a16:creationId xmlns:a16="http://schemas.microsoft.com/office/drawing/2014/main" id="{843D8211-F8E8-4388-9DA9-67E366799E09}"/>
                </a:ext>
              </a:extLst>
            </p:cNvPr>
            <p:cNvSpPr>
              <a:spLocks noChangeArrowheads="1"/>
            </p:cNvSpPr>
            <p:nvPr/>
          </p:nvSpPr>
          <p:spPr bwMode="auto">
            <a:xfrm>
              <a:off x="6131247" y="4134299"/>
              <a:ext cx="32400" cy="704490"/>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8" name="Rectangle 149">
              <a:extLst>
                <a:ext uri="{FF2B5EF4-FFF2-40B4-BE49-F238E27FC236}">
                  <a16:creationId xmlns:a16="http://schemas.microsoft.com/office/drawing/2014/main" id="{EB0913D8-DA70-45F2-B2B1-A9A97AF42127}"/>
                </a:ext>
              </a:extLst>
            </p:cNvPr>
            <p:cNvSpPr>
              <a:spLocks noChangeArrowheads="1"/>
            </p:cNvSpPr>
            <p:nvPr/>
          </p:nvSpPr>
          <p:spPr bwMode="auto">
            <a:xfrm>
              <a:off x="6197155" y="4134299"/>
              <a:ext cx="32400" cy="710349"/>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9" name="Rectangle 150">
              <a:extLst>
                <a:ext uri="{FF2B5EF4-FFF2-40B4-BE49-F238E27FC236}">
                  <a16:creationId xmlns:a16="http://schemas.microsoft.com/office/drawing/2014/main" id="{E34E5772-FF93-4362-90E3-2053D6530504}"/>
                </a:ext>
              </a:extLst>
            </p:cNvPr>
            <p:cNvSpPr>
              <a:spLocks noChangeArrowheads="1"/>
            </p:cNvSpPr>
            <p:nvPr/>
          </p:nvSpPr>
          <p:spPr bwMode="auto">
            <a:xfrm>
              <a:off x="6264528" y="4134299"/>
              <a:ext cx="32400" cy="796762"/>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0" name="Rectangle 151">
              <a:extLst>
                <a:ext uri="{FF2B5EF4-FFF2-40B4-BE49-F238E27FC236}">
                  <a16:creationId xmlns:a16="http://schemas.microsoft.com/office/drawing/2014/main" id="{2BE54071-E7E6-470E-AEB4-0B2DA00FB9BF}"/>
                </a:ext>
              </a:extLst>
            </p:cNvPr>
            <p:cNvSpPr>
              <a:spLocks noChangeArrowheads="1"/>
            </p:cNvSpPr>
            <p:nvPr/>
          </p:nvSpPr>
          <p:spPr bwMode="auto">
            <a:xfrm>
              <a:off x="6330437" y="4134299"/>
              <a:ext cx="32400" cy="820196"/>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1" name="Rectangle 152">
              <a:extLst>
                <a:ext uri="{FF2B5EF4-FFF2-40B4-BE49-F238E27FC236}">
                  <a16:creationId xmlns:a16="http://schemas.microsoft.com/office/drawing/2014/main" id="{E7536BEC-7EC2-4995-AA56-BBBBD9833C6E}"/>
                </a:ext>
              </a:extLst>
            </p:cNvPr>
            <p:cNvSpPr>
              <a:spLocks noChangeArrowheads="1"/>
            </p:cNvSpPr>
            <p:nvPr/>
          </p:nvSpPr>
          <p:spPr bwMode="auto">
            <a:xfrm>
              <a:off x="6394881" y="4134299"/>
              <a:ext cx="32400" cy="86706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2" name="Rectangle 153">
              <a:extLst>
                <a:ext uri="{FF2B5EF4-FFF2-40B4-BE49-F238E27FC236}">
                  <a16:creationId xmlns:a16="http://schemas.microsoft.com/office/drawing/2014/main" id="{FF90B4A6-8AE8-4857-82E4-DAD49A35A035}"/>
                </a:ext>
              </a:extLst>
            </p:cNvPr>
            <p:cNvSpPr>
              <a:spLocks noChangeArrowheads="1"/>
            </p:cNvSpPr>
            <p:nvPr/>
          </p:nvSpPr>
          <p:spPr bwMode="auto">
            <a:xfrm>
              <a:off x="6460789" y="4134299"/>
              <a:ext cx="32400" cy="880247"/>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3" name="Rectangle 154">
              <a:extLst>
                <a:ext uri="{FF2B5EF4-FFF2-40B4-BE49-F238E27FC236}">
                  <a16:creationId xmlns:a16="http://schemas.microsoft.com/office/drawing/2014/main" id="{F62C2284-B760-4588-B4C1-270800C76079}"/>
                </a:ext>
              </a:extLst>
            </p:cNvPr>
            <p:cNvSpPr>
              <a:spLocks noChangeArrowheads="1"/>
            </p:cNvSpPr>
            <p:nvPr/>
          </p:nvSpPr>
          <p:spPr bwMode="auto">
            <a:xfrm>
              <a:off x="6528162" y="4134299"/>
              <a:ext cx="32400" cy="887569"/>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4" name="Rectangle 155">
              <a:extLst>
                <a:ext uri="{FF2B5EF4-FFF2-40B4-BE49-F238E27FC236}">
                  <a16:creationId xmlns:a16="http://schemas.microsoft.com/office/drawing/2014/main" id="{245C07B1-CFD6-46A2-BB2A-7B55EFE9D1D1}"/>
                </a:ext>
              </a:extLst>
            </p:cNvPr>
            <p:cNvSpPr>
              <a:spLocks noChangeArrowheads="1"/>
            </p:cNvSpPr>
            <p:nvPr/>
          </p:nvSpPr>
          <p:spPr bwMode="auto">
            <a:xfrm>
              <a:off x="6591142" y="4134299"/>
              <a:ext cx="32400" cy="893428"/>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5" name="Rectangle 156">
              <a:extLst>
                <a:ext uri="{FF2B5EF4-FFF2-40B4-BE49-F238E27FC236}">
                  <a16:creationId xmlns:a16="http://schemas.microsoft.com/office/drawing/2014/main" id="{ECB53AEF-E252-4338-A20F-44CACC1B863D}"/>
                </a:ext>
              </a:extLst>
            </p:cNvPr>
            <p:cNvSpPr>
              <a:spLocks noChangeArrowheads="1"/>
            </p:cNvSpPr>
            <p:nvPr/>
          </p:nvSpPr>
          <p:spPr bwMode="auto">
            <a:xfrm>
              <a:off x="6657050" y="4134299"/>
              <a:ext cx="32400" cy="906610"/>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6" name="Rectangle 157">
              <a:extLst>
                <a:ext uri="{FF2B5EF4-FFF2-40B4-BE49-F238E27FC236}">
                  <a16:creationId xmlns:a16="http://schemas.microsoft.com/office/drawing/2014/main" id="{992F8FA8-E011-4093-9550-CE24D6CAC9DE}"/>
                </a:ext>
              </a:extLst>
            </p:cNvPr>
            <p:cNvSpPr>
              <a:spLocks noChangeArrowheads="1"/>
            </p:cNvSpPr>
            <p:nvPr/>
          </p:nvSpPr>
          <p:spPr bwMode="auto">
            <a:xfrm>
              <a:off x="6724424" y="4134299"/>
              <a:ext cx="32400" cy="960801"/>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7" name="Rectangle 158">
              <a:extLst>
                <a:ext uri="{FF2B5EF4-FFF2-40B4-BE49-F238E27FC236}">
                  <a16:creationId xmlns:a16="http://schemas.microsoft.com/office/drawing/2014/main" id="{B7FA2BB1-2F75-4D4E-857B-95DD0CDAD22D}"/>
                </a:ext>
              </a:extLst>
            </p:cNvPr>
            <p:cNvSpPr>
              <a:spLocks noChangeArrowheads="1"/>
            </p:cNvSpPr>
            <p:nvPr/>
          </p:nvSpPr>
          <p:spPr bwMode="auto">
            <a:xfrm>
              <a:off x="6787404" y="4134299"/>
              <a:ext cx="32400" cy="1091154"/>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8" name="Rectangle 159">
              <a:extLst>
                <a:ext uri="{FF2B5EF4-FFF2-40B4-BE49-F238E27FC236}">
                  <a16:creationId xmlns:a16="http://schemas.microsoft.com/office/drawing/2014/main" id="{CF0D6162-230C-47E9-AFF7-672C87788682}"/>
                </a:ext>
              </a:extLst>
            </p:cNvPr>
            <p:cNvSpPr>
              <a:spLocks noChangeArrowheads="1"/>
            </p:cNvSpPr>
            <p:nvPr/>
          </p:nvSpPr>
          <p:spPr bwMode="auto">
            <a:xfrm>
              <a:off x="6853312" y="4134299"/>
              <a:ext cx="32400" cy="1214184"/>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9" name="Rectangle 160">
              <a:extLst>
                <a:ext uri="{FF2B5EF4-FFF2-40B4-BE49-F238E27FC236}">
                  <a16:creationId xmlns:a16="http://schemas.microsoft.com/office/drawing/2014/main" id="{DDCBC955-474D-4459-BABD-79EC76AE9E7A}"/>
                </a:ext>
              </a:extLst>
            </p:cNvPr>
            <p:cNvSpPr>
              <a:spLocks noChangeArrowheads="1"/>
            </p:cNvSpPr>
            <p:nvPr/>
          </p:nvSpPr>
          <p:spPr bwMode="auto">
            <a:xfrm>
              <a:off x="6920685" y="4134299"/>
              <a:ext cx="32400" cy="1261052"/>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0" name="Rectangle 161">
              <a:extLst>
                <a:ext uri="{FF2B5EF4-FFF2-40B4-BE49-F238E27FC236}">
                  <a16:creationId xmlns:a16="http://schemas.microsoft.com/office/drawing/2014/main" id="{B0BF68DA-E9D5-4871-922E-32F60C426B3C}"/>
                </a:ext>
              </a:extLst>
            </p:cNvPr>
            <p:cNvSpPr>
              <a:spLocks noChangeArrowheads="1"/>
            </p:cNvSpPr>
            <p:nvPr/>
          </p:nvSpPr>
          <p:spPr bwMode="auto">
            <a:xfrm>
              <a:off x="6986594" y="4134299"/>
              <a:ext cx="32400" cy="129034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1" name="Rectangle 162">
              <a:extLst>
                <a:ext uri="{FF2B5EF4-FFF2-40B4-BE49-F238E27FC236}">
                  <a16:creationId xmlns:a16="http://schemas.microsoft.com/office/drawing/2014/main" id="{3A52B8BC-8545-4390-A83B-9D90228F2CD1}"/>
                </a:ext>
              </a:extLst>
            </p:cNvPr>
            <p:cNvSpPr>
              <a:spLocks noChangeArrowheads="1"/>
            </p:cNvSpPr>
            <p:nvPr/>
          </p:nvSpPr>
          <p:spPr bwMode="auto">
            <a:xfrm>
              <a:off x="7049573" y="4134299"/>
              <a:ext cx="32400" cy="1480748"/>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2" name="Rectangle 163">
              <a:extLst>
                <a:ext uri="{FF2B5EF4-FFF2-40B4-BE49-F238E27FC236}">
                  <a16:creationId xmlns:a16="http://schemas.microsoft.com/office/drawing/2014/main" id="{66A7A436-E7D7-4273-9ADB-01A3C62C85F4}"/>
                </a:ext>
              </a:extLst>
            </p:cNvPr>
            <p:cNvSpPr>
              <a:spLocks noChangeArrowheads="1"/>
            </p:cNvSpPr>
            <p:nvPr/>
          </p:nvSpPr>
          <p:spPr bwMode="auto">
            <a:xfrm>
              <a:off x="7116946" y="4134299"/>
              <a:ext cx="32400" cy="1681402"/>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3" name="Rectangle 164">
              <a:extLst>
                <a:ext uri="{FF2B5EF4-FFF2-40B4-BE49-F238E27FC236}">
                  <a16:creationId xmlns:a16="http://schemas.microsoft.com/office/drawing/2014/main" id="{109ADE87-097A-4EC9-9B52-AB41F685096B}"/>
                </a:ext>
              </a:extLst>
            </p:cNvPr>
            <p:cNvSpPr>
              <a:spLocks noChangeArrowheads="1"/>
            </p:cNvSpPr>
            <p:nvPr/>
          </p:nvSpPr>
          <p:spPr bwMode="auto">
            <a:xfrm>
              <a:off x="7182855" y="4134299"/>
              <a:ext cx="32400" cy="181468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4" name="Rectangle 165">
              <a:extLst>
                <a:ext uri="{FF2B5EF4-FFF2-40B4-BE49-F238E27FC236}">
                  <a16:creationId xmlns:a16="http://schemas.microsoft.com/office/drawing/2014/main" id="{A8CDA530-B9D5-4752-9735-39E59968936D}"/>
                </a:ext>
              </a:extLst>
            </p:cNvPr>
            <p:cNvSpPr>
              <a:spLocks noChangeArrowheads="1"/>
            </p:cNvSpPr>
            <p:nvPr/>
          </p:nvSpPr>
          <p:spPr bwMode="auto">
            <a:xfrm>
              <a:off x="7247299" y="4134299"/>
              <a:ext cx="32400" cy="181468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5" name="Rectangle 166">
              <a:extLst>
                <a:ext uri="{FF2B5EF4-FFF2-40B4-BE49-F238E27FC236}">
                  <a16:creationId xmlns:a16="http://schemas.microsoft.com/office/drawing/2014/main" id="{AC8E7938-221E-4A68-BC54-B53EE0EDCCDD}"/>
                </a:ext>
              </a:extLst>
            </p:cNvPr>
            <p:cNvSpPr>
              <a:spLocks noChangeArrowheads="1"/>
            </p:cNvSpPr>
            <p:nvPr/>
          </p:nvSpPr>
          <p:spPr bwMode="auto">
            <a:xfrm>
              <a:off x="7313207" y="4134299"/>
              <a:ext cx="32400" cy="181468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6" name="Rectangle 167">
              <a:extLst>
                <a:ext uri="{FF2B5EF4-FFF2-40B4-BE49-F238E27FC236}">
                  <a16:creationId xmlns:a16="http://schemas.microsoft.com/office/drawing/2014/main" id="{23DC77D7-C9AC-49CB-AB44-2917723B15DC}"/>
                </a:ext>
              </a:extLst>
            </p:cNvPr>
            <p:cNvSpPr>
              <a:spLocks noChangeArrowheads="1"/>
            </p:cNvSpPr>
            <p:nvPr/>
          </p:nvSpPr>
          <p:spPr bwMode="auto">
            <a:xfrm>
              <a:off x="7380581" y="4134299"/>
              <a:ext cx="32400" cy="181468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7" name="Rectangle 168">
              <a:extLst>
                <a:ext uri="{FF2B5EF4-FFF2-40B4-BE49-F238E27FC236}">
                  <a16:creationId xmlns:a16="http://schemas.microsoft.com/office/drawing/2014/main" id="{961B0F0A-568E-4BCF-BC09-EDF3DC7CF26F}"/>
                </a:ext>
              </a:extLst>
            </p:cNvPr>
            <p:cNvSpPr>
              <a:spLocks noChangeArrowheads="1"/>
            </p:cNvSpPr>
            <p:nvPr/>
          </p:nvSpPr>
          <p:spPr bwMode="auto">
            <a:xfrm>
              <a:off x="7446490" y="4134299"/>
              <a:ext cx="32400" cy="1814685"/>
            </a:xfrm>
            <a:prstGeom prst="rect">
              <a:avLst/>
            </a:prstGeom>
            <a:solidFill>
              <a:srgbClr val="AECA36"/>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8" name="Freeform 169">
              <a:extLst>
                <a:ext uri="{FF2B5EF4-FFF2-40B4-BE49-F238E27FC236}">
                  <a16:creationId xmlns:a16="http://schemas.microsoft.com/office/drawing/2014/main" id="{59DC1725-E74A-4F02-A234-8645392BAA90}"/>
                </a:ext>
              </a:extLst>
            </p:cNvPr>
            <p:cNvSpPr>
              <a:spLocks noEditPoints="1"/>
            </p:cNvSpPr>
            <p:nvPr/>
          </p:nvSpPr>
          <p:spPr bwMode="auto">
            <a:xfrm>
              <a:off x="839516" y="2321079"/>
              <a:ext cx="41010" cy="3627904"/>
            </a:xfrm>
            <a:custGeom>
              <a:avLst/>
              <a:gdLst>
                <a:gd name="T0" fmla="*/ 0 w 28"/>
                <a:gd name="T1" fmla="*/ 2477 h 2477"/>
                <a:gd name="T2" fmla="*/ 28 w 28"/>
                <a:gd name="T3" fmla="*/ 2477 h 2477"/>
                <a:gd name="T4" fmla="*/ 28 w 28"/>
                <a:gd name="T5" fmla="*/ 0 h 2477"/>
                <a:gd name="T6" fmla="*/ 0 w 28"/>
                <a:gd name="T7" fmla="*/ 0 h 2477"/>
                <a:gd name="T8" fmla="*/ 0 w 28"/>
                <a:gd name="T9" fmla="*/ 2231 h 2477"/>
                <a:gd name="T10" fmla="*/ 28 w 28"/>
                <a:gd name="T11" fmla="*/ 2231 h 2477"/>
                <a:gd name="T12" fmla="*/ 0 w 28"/>
                <a:gd name="T13" fmla="*/ 1983 h 2477"/>
                <a:gd name="T14" fmla="*/ 28 w 28"/>
                <a:gd name="T15" fmla="*/ 1983 h 2477"/>
                <a:gd name="T16" fmla="*/ 0 w 28"/>
                <a:gd name="T17" fmla="*/ 1735 h 2477"/>
                <a:gd name="T18" fmla="*/ 28 w 28"/>
                <a:gd name="T19" fmla="*/ 1735 h 2477"/>
                <a:gd name="T20" fmla="*/ 0 w 28"/>
                <a:gd name="T21" fmla="*/ 1486 h 2477"/>
                <a:gd name="T22" fmla="*/ 28 w 28"/>
                <a:gd name="T23" fmla="*/ 1486 h 2477"/>
                <a:gd name="T24" fmla="*/ 0 w 28"/>
                <a:gd name="T25" fmla="*/ 1238 h 2477"/>
                <a:gd name="T26" fmla="*/ 28 w 28"/>
                <a:gd name="T27" fmla="*/ 1238 h 2477"/>
                <a:gd name="T28" fmla="*/ 0 w 28"/>
                <a:gd name="T29" fmla="*/ 990 h 2477"/>
                <a:gd name="T30" fmla="*/ 28 w 28"/>
                <a:gd name="T31" fmla="*/ 990 h 2477"/>
                <a:gd name="T32" fmla="*/ 0 w 28"/>
                <a:gd name="T33" fmla="*/ 742 h 2477"/>
                <a:gd name="T34" fmla="*/ 28 w 28"/>
                <a:gd name="T35" fmla="*/ 742 h 2477"/>
                <a:gd name="T36" fmla="*/ 0 w 28"/>
                <a:gd name="T37" fmla="*/ 494 h 2477"/>
                <a:gd name="T38" fmla="*/ 28 w 28"/>
                <a:gd name="T39" fmla="*/ 494 h 2477"/>
                <a:gd name="T40" fmla="*/ 0 w 28"/>
                <a:gd name="T41" fmla="*/ 245 h 2477"/>
                <a:gd name="T42" fmla="*/ 28 w 28"/>
                <a:gd name="T43" fmla="*/ 245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477">
                  <a:moveTo>
                    <a:pt x="0" y="2477"/>
                  </a:moveTo>
                  <a:lnTo>
                    <a:pt x="28" y="2477"/>
                  </a:lnTo>
                  <a:lnTo>
                    <a:pt x="28" y="0"/>
                  </a:lnTo>
                  <a:lnTo>
                    <a:pt x="0" y="0"/>
                  </a:lnTo>
                  <a:moveTo>
                    <a:pt x="0" y="2231"/>
                  </a:moveTo>
                  <a:lnTo>
                    <a:pt x="28" y="2231"/>
                  </a:lnTo>
                  <a:moveTo>
                    <a:pt x="0" y="1983"/>
                  </a:moveTo>
                  <a:lnTo>
                    <a:pt x="28" y="1983"/>
                  </a:lnTo>
                  <a:moveTo>
                    <a:pt x="0" y="1735"/>
                  </a:moveTo>
                  <a:lnTo>
                    <a:pt x="28" y="1735"/>
                  </a:lnTo>
                  <a:moveTo>
                    <a:pt x="0" y="1486"/>
                  </a:moveTo>
                  <a:lnTo>
                    <a:pt x="28" y="1486"/>
                  </a:lnTo>
                  <a:moveTo>
                    <a:pt x="0" y="1238"/>
                  </a:moveTo>
                  <a:lnTo>
                    <a:pt x="28" y="1238"/>
                  </a:lnTo>
                  <a:moveTo>
                    <a:pt x="0" y="990"/>
                  </a:moveTo>
                  <a:lnTo>
                    <a:pt x="28" y="990"/>
                  </a:lnTo>
                  <a:moveTo>
                    <a:pt x="0" y="742"/>
                  </a:moveTo>
                  <a:lnTo>
                    <a:pt x="28" y="742"/>
                  </a:lnTo>
                  <a:moveTo>
                    <a:pt x="0" y="494"/>
                  </a:moveTo>
                  <a:lnTo>
                    <a:pt x="28" y="494"/>
                  </a:lnTo>
                  <a:moveTo>
                    <a:pt x="0" y="245"/>
                  </a:moveTo>
                  <a:lnTo>
                    <a:pt x="28" y="245"/>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9" name="Rectangle 190">
              <a:extLst>
                <a:ext uri="{FF2B5EF4-FFF2-40B4-BE49-F238E27FC236}">
                  <a16:creationId xmlns:a16="http://schemas.microsoft.com/office/drawing/2014/main" id="{A792C73D-1505-4038-B492-07FD5177456B}"/>
                </a:ext>
              </a:extLst>
            </p:cNvPr>
            <p:cNvSpPr>
              <a:spLocks noChangeArrowheads="1"/>
            </p:cNvSpPr>
            <p:nvPr/>
          </p:nvSpPr>
          <p:spPr bwMode="auto">
            <a:xfrm>
              <a:off x="11582622" y="4134299"/>
              <a:ext cx="32400" cy="880247"/>
            </a:xfrm>
            <a:prstGeom prst="rect">
              <a:avLst/>
            </a:prstGeom>
            <a:solidFill>
              <a:srgbClr val="B40E40"/>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0" name="Rectangle 191">
              <a:extLst>
                <a:ext uri="{FF2B5EF4-FFF2-40B4-BE49-F238E27FC236}">
                  <a16:creationId xmlns:a16="http://schemas.microsoft.com/office/drawing/2014/main" id="{B303D4C4-2637-4AC5-81F9-2560DC9F3D25}"/>
                </a:ext>
              </a:extLst>
            </p:cNvPr>
            <p:cNvSpPr>
              <a:spLocks noChangeArrowheads="1"/>
            </p:cNvSpPr>
            <p:nvPr/>
          </p:nvSpPr>
          <p:spPr bwMode="auto">
            <a:xfrm>
              <a:off x="11715903" y="4134299"/>
              <a:ext cx="32400" cy="1034033"/>
            </a:xfrm>
            <a:prstGeom prst="rect">
              <a:avLst/>
            </a:prstGeom>
            <a:solidFill>
              <a:srgbClr val="76717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1" name="TextBox 450">
              <a:extLst>
                <a:ext uri="{FF2B5EF4-FFF2-40B4-BE49-F238E27FC236}">
                  <a16:creationId xmlns:a16="http://schemas.microsoft.com/office/drawing/2014/main" id="{C6634555-104C-4866-B042-331EFE21D023}"/>
                </a:ext>
              </a:extLst>
            </p:cNvPr>
            <p:cNvSpPr txBox="1"/>
            <p:nvPr/>
          </p:nvSpPr>
          <p:spPr>
            <a:xfrm rot="16200000">
              <a:off x="-1540979" y="3957808"/>
              <a:ext cx="3642790" cy="369332"/>
            </a:xfrm>
            <a:prstGeom prst="rect">
              <a:avLst/>
            </a:prstGeom>
            <a:noFill/>
          </p:spPr>
          <p:txBody>
            <a:bodyPr wrap="square" rtlCol="0">
              <a:spAutoFit/>
            </a:bodyPr>
            <a:lstStyle/>
            <a:p>
              <a:pPr marL="0" marR="0" lvl="0" indent="0" algn="ctr" defTabSz="38878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Maximum change in tumour size (%)</a:t>
              </a:r>
            </a:p>
          </p:txBody>
        </p:sp>
        <p:sp>
          <p:nvSpPr>
            <p:cNvPr id="452" name="Line 189">
              <a:extLst>
                <a:ext uri="{FF2B5EF4-FFF2-40B4-BE49-F238E27FC236}">
                  <a16:creationId xmlns:a16="http://schemas.microsoft.com/office/drawing/2014/main" id="{38A4FCAB-1BB2-441D-9C59-D51FBF18A0DC}"/>
                </a:ext>
              </a:extLst>
            </p:cNvPr>
            <p:cNvSpPr>
              <a:spLocks noChangeShapeType="1"/>
            </p:cNvSpPr>
            <p:nvPr/>
          </p:nvSpPr>
          <p:spPr bwMode="auto">
            <a:xfrm>
              <a:off x="880526" y="4134299"/>
              <a:ext cx="1120739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3" name="TextBox 452">
              <a:extLst>
                <a:ext uri="{FF2B5EF4-FFF2-40B4-BE49-F238E27FC236}">
                  <a16:creationId xmlns:a16="http://schemas.microsoft.com/office/drawing/2014/main" id="{9087D941-B4AD-4E97-B904-6B856E756A60}"/>
                </a:ext>
              </a:extLst>
            </p:cNvPr>
            <p:cNvSpPr txBox="1"/>
            <p:nvPr/>
          </p:nvSpPr>
          <p:spPr>
            <a:xfrm>
              <a:off x="2624937" y="5815940"/>
              <a:ext cx="102592" cy="246221"/>
            </a:xfrm>
            <a:prstGeom prst="rect">
              <a:avLst/>
            </a:prstGeom>
            <a:noFill/>
          </p:spPr>
          <p:txBody>
            <a:bodyPr wrap="non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54" name="TextBox 453">
              <a:extLst>
                <a:ext uri="{FF2B5EF4-FFF2-40B4-BE49-F238E27FC236}">
                  <a16:creationId xmlns:a16="http://schemas.microsoft.com/office/drawing/2014/main" id="{D8D6B5B0-7834-44F8-8723-4B045C59FA6D}"/>
                </a:ext>
              </a:extLst>
            </p:cNvPr>
            <p:cNvSpPr txBox="1"/>
            <p:nvPr/>
          </p:nvSpPr>
          <p:spPr>
            <a:xfrm>
              <a:off x="4401350" y="5376997"/>
              <a:ext cx="102592" cy="246221"/>
            </a:xfrm>
            <a:prstGeom prst="rect">
              <a:avLst/>
            </a:prstGeom>
            <a:noFill/>
          </p:spPr>
          <p:txBody>
            <a:bodyPr wrap="non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55" name="TextBox 454">
              <a:extLst>
                <a:ext uri="{FF2B5EF4-FFF2-40B4-BE49-F238E27FC236}">
                  <a16:creationId xmlns:a16="http://schemas.microsoft.com/office/drawing/2014/main" id="{0E2A8B52-2250-4DA9-8C37-2417ECD95EED}"/>
                </a:ext>
              </a:extLst>
            </p:cNvPr>
            <p:cNvSpPr txBox="1"/>
            <p:nvPr/>
          </p:nvSpPr>
          <p:spPr>
            <a:xfrm>
              <a:off x="5256865" y="5913394"/>
              <a:ext cx="102592" cy="246221"/>
            </a:xfrm>
            <a:prstGeom prst="rect">
              <a:avLst/>
            </a:prstGeom>
            <a:noFill/>
          </p:spPr>
          <p:txBody>
            <a:bodyPr wrap="non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56" name="TextBox 455">
              <a:extLst>
                <a:ext uri="{FF2B5EF4-FFF2-40B4-BE49-F238E27FC236}">
                  <a16:creationId xmlns:a16="http://schemas.microsoft.com/office/drawing/2014/main" id="{C4E3D65F-80B4-4F63-88B0-15E0E221ABAD}"/>
                </a:ext>
              </a:extLst>
            </p:cNvPr>
            <p:cNvSpPr txBox="1"/>
            <p:nvPr/>
          </p:nvSpPr>
          <p:spPr>
            <a:xfrm>
              <a:off x="5454509" y="5918158"/>
              <a:ext cx="102592" cy="246221"/>
            </a:xfrm>
            <a:prstGeom prst="rect">
              <a:avLst/>
            </a:prstGeom>
            <a:noFill/>
          </p:spPr>
          <p:txBody>
            <a:bodyPr wrap="non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57" name="TextBox 456">
              <a:extLst>
                <a:ext uri="{FF2B5EF4-FFF2-40B4-BE49-F238E27FC236}">
                  <a16:creationId xmlns:a16="http://schemas.microsoft.com/office/drawing/2014/main" id="{0600FEAF-B99E-4AF1-B89B-BB798ECD01E6}"/>
                </a:ext>
              </a:extLst>
            </p:cNvPr>
            <p:cNvSpPr txBox="1"/>
            <p:nvPr/>
          </p:nvSpPr>
          <p:spPr>
            <a:xfrm>
              <a:off x="5585478" y="5913395"/>
              <a:ext cx="102592" cy="246221"/>
            </a:xfrm>
            <a:prstGeom prst="rect">
              <a:avLst/>
            </a:prstGeom>
            <a:noFill/>
          </p:spPr>
          <p:txBody>
            <a:bodyPr wrap="non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58" name="TextBox 457">
              <a:extLst>
                <a:ext uri="{FF2B5EF4-FFF2-40B4-BE49-F238E27FC236}">
                  <a16:creationId xmlns:a16="http://schemas.microsoft.com/office/drawing/2014/main" id="{114ABAD2-3DCC-4C7B-AF5C-9CAAA51BE699}"/>
                </a:ext>
              </a:extLst>
            </p:cNvPr>
            <p:cNvSpPr txBox="1"/>
            <p:nvPr/>
          </p:nvSpPr>
          <p:spPr>
            <a:xfrm>
              <a:off x="5649770" y="5914924"/>
              <a:ext cx="89041" cy="246221"/>
            </a:xfrm>
            <a:prstGeom prst="rect">
              <a:avLst/>
            </a:prstGeom>
            <a:noFill/>
          </p:spPr>
          <p:txBody>
            <a:bodyPr wrap="square" lIns="0" tIns="0" rIns="0" b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59" name="TextBox 458">
              <a:extLst>
                <a:ext uri="{FF2B5EF4-FFF2-40B4-BE49-F238E27FC236}">
                  <a16:creationId xmlns:a16="http://schemas.microsoft.com/office/drawing/2014/main" id="{101151FF-525A-43E8-960A-4D2A4AE9B41C}"/>
                </a:ext>
              </a:extLst>
            </p:cNvPr>
            <p:cNvSpPr txBox="1"/>
            <p:nvPr/>
          </p:nvSpPr>
          <p:spPr>
            <a:xfrm>
              <a:off x="553399" y="2227580"/>
              <a:ext cx="230832"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a:t>
              </a:r>
            </a:p>
          </p:txBody>
        </p:sp>
        <p:sp>
          <p:nvSpPr>
            <p:cNvPr id="460" name="TextBox 459">
              <a:extLst>
                <a:ext uri="{FF2B5EF4-FFF2-40B4-BE49-F238E27FC236}">
                  <a16:creationId xmlns:a16="http://schemas.microsoft.com/office/drawing/2014/main" id="{710100F5-2482-4D0F-96F7-BDC2711754F5}"/>
                </a:ext>
              </a:extLst>
            </p:cNvPr>
            <p:cNvSpPr txBox="1"/>
            <p:nvPr/>
          </p:nvSpPr>
          <p:spPr>
            <a:xfrm>
              <a:off x="630343" y="2592705"/>
              <a:ext cx="153888"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80</a:t>
              </a:r>
            </a:p>
          </p:txBody>
        </p:sp>
        <p:sp>
          <p:nvSpPr>
            <p:cNvPr id="461" name="TextBox 460">
              <a:extLst>
                <a:ext uri="{FF2B5EF4-FFF2-40B4-BE49-F238E27FC236}">
                  <a16:creationId xmlns:a16="http://schemas.microsoft.com/office/drawing/2014/main" id="{71AFB3C9-78C0-4077-8804-6F3D3F3C09AE}"/>
                </a:ext>
              </a:extLst>
            </p:cNvPr>
            <p:cNvSpPr txBox="1"/>
            <p:nvPr/>
          </p:nvSpPr>
          <p:spPr>
            <a:xfrm>
              <a:off x="630343" y="2954654"/>
              <a:ext cx="153888"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60</a:t>
              </a:r>
            </a:p>
          </p:txBody>
        </p:sp>
        <p:sp>
          <p:nvSpPr>
            <p:cNvPr id="462" name="TextBox 461">
              <a:extLst>
                <a:ext uri="{FF2B5EF4-FFF2-40B4-BE49-F238E27FC236}">
                  <a16:creationId xmlns:a16="http://schemas.microsoft.com/office/drawing/2014/main" id="{8130CE09-94A7-4258-BB3D-A13B490C795A}"/>
                </a:ext>
              </a:extLst>
            </p:cNvPr>
            <p:cNvSpPr txBox="1"/>
            <p:nvPr/>
          </p:nvSpPr>
          <p:spPr>
            <a:xfrm>
              <a:off x="630343" y="3326130"/>
              <a:ext cx="153888"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40</a:t>
              </a:r>
            </a:p>
          </p:txBody>
        </p:sp>
        <p:sp>
          <p:nvSpPr>
            <p:cNvPr id="463" name="TextBox 462">
              <a:extLst>
                <a:ext uri="{FF2B5EF4-FFF2-40B4-BE49-F238E27FC236}">
                  <a16:creationId xmlns:a16="http://schemas.microsoft.com/office/drawing/2014/main" id="{1E841A12-817F-45CE-8274-0E2D24FE7ED9}"/>
                </a:ext>
              </a:extLst>
            </p:cNvPr>
            <p:cNvSpPr txBox="1"/>
            <p:nvPr/>
          </p:nvSpPr>
          <p:spPr>
            <a:xfrm>
              <a:off x="630343" y="3675380"/>
              <a:ext cx="153888"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a:t>
              </a:r>
            </a:p>
          </p:txBody>
        </p:sp>
        <p:sp>
          <p:nvSpPr>
            <p:cNvPr id="464" name="TextBox 463">
              <a:extLst>
                <a:ext uri="{FF2B5EF4-FFF2-40B4-BE49-F238E27FC236}">
                  <a16:creationId xmlns:a16="http://schemas.microsoft.com/office/drawing/2014/main" id="{9F05EB8B-1C9C-4E8A-B67A-C2C56C57E826}"/>
                </a:ext>
              </a:extLst>
            </p:cNvPr>
            <p:cNvSpPr txBox="1"/>
            <p:nvPr/>
          </p:nvSpPr>
          <p:spPr>
            <a:xfrm>
              <a:off x="707287" y="4046856"/>
              <a:ext cx="76944"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65" name="TextBox 464">
              <a:extLst>
                <a:ext uri="{FF2B5EF4-FFF2-40B4-BE49-F238E27FC236}">
                  <a16:creationId xmlns:a16="http://schemas.microsoft.com/office/drawing/2014/main" id="{412CDC89-C766-4BA1-BC52-8F41304DA26F}"/>
                </a:ext>
              </a:extLst>
            </p:cNvPr>
            <p:cNvSpPr txBox="1"/>
            <p:nvPr/>
          </p:nvSpPr>
          <p:spPr>
            <a:xfrm>
              <a:off x="553399" y="4408805"/>
              <a:ext cx="230832"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a:t>
              </a:r>
            </a:p>
          </p:txBody>
        </p:sp>
        <p:sp>
          <p:nvSpPr>
            <p:cNvPr id="466" name="TextBox 465">
              <a:extLst>
                <a:ext uri="{FF2B5EF4-FFF2-40B4-BE49-F238E27FC236}">
                  <a16:creationId xmlns:a16="http://schemas.microsoft.com/office/drawing/2014/main" id="{E5231BAC-87B9-4739-A095-C59C7E7D77DF}"/>
                </a:ext>
              </a:extLst>
            </p:cNvPr>
            <p:cNvSpPr txBox="1"/>
            <p:nvPr/>
          </p:nvSpPr>
          <p:spPr>
            <a:xfrm>
              <a:off x="553399" y="4773930"/>
              <a:ext cx="230832"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‒40</a:t>
              </a:r>
            </a:p>
          </p:txBody>
        </p:sp>
        <p:sp>
          <p:nvSpPr>
            <p:cNvPr id="467" name="TextBox 466">
              <a:extLst>
                <a:ext uri="{FF2B5EF4-FFF2-40B4-BE49-F238E27FC236}">
                  <a16:creationId xmlns:a16="http://schemas.microsoft.com/office/drawing/2014/main" id="{5C935F07-3A07-4577-8A67-4932658F4D13}"/>
                </a:ext>
              </a:extLst>
            </p:cNvPr>
            <p:cNvSpPr txBox="1"/>
            <p:nvPr/>
          </p:nvSpPr>
          <p:spPr>
            <a:xfrm>
              <a:off x="553399" y="5139055"/>
              <a:ext cx="230832"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‒60</a:t>
              </a:r>
            </a:p>
          </p:txBody>
        </p:sp>
        <p:sp>
          <p:nvSpPr>
            <p:cNvPr id="468" name="TextBox 467">
              <a:extLst>
                <a:ext uri="{FF2B5EF4-FFF2-40B4-BE49-F238E27FC236}">
                  <a16:creationId xmlns:a16="http://schemas.microsoft.com/office/drawing/2014/main" id="{7E3FAD9F-36C9-4709-8E86-96C6CD7B6219}"/>
                </a:ext>
              </a:extLst>
            </p:cNvPr>
            <p:cNvSpPr txBox="1"/>
            <p:nvPr/>
          </p:nvSpPr>
          <p:spPr>
            <a:xfrm>
              <a:off x="553399" y="5504181"/>
              <a:ext cx="230832"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‒80</a:t>
              </a:r>
            </a:p>
          </p:txBody>
        </p:sp>
        <p:sp>
          <p:nvSpPr>
            <p:cNvPr id="469" name="TextBox 468">
              <a:extLst>
                <a:ext uri="{FF2B5EF4-FFF2-40B4-BE49-F238E27FC236}">
                  <a16:creationId xmlns:a16="http://schemas.microsoft.com/office/drawing/2014/main" id="{92507640-666E-4981-8284-6A0FC350A6D5}"/>
                </a:ext>
              </a:extLst>
            </p:cNvPr>
            <p:cNvSpPr txBox="1"/>
            <p:nvPr/>
          </p:nvSpPr>
          <p:spPr>
            <a:xfrm>
              <a:off x="476455" y="5869304"/>
              <a:ext cx="307776" cy="184665"/>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a:t>
              </a:r>
            </a:p>
          </p:txBody>
        </p:sp>
      </p:grpSp>
      <p:grpSp>
        <p:nvGrpSpPr>
          <p:cNvPr id="470" name="Group 469">
            <a:extLst>
              <a:ext uri="{FF2B5EF4-FFF2-40B4-BE49-F238E27FC236}">
                <a16:creationId xmlns:a16="http://schemas.microsoft.com/office/drawing/2014/main" id="{C9A2CE84-AD3B-456A-AA87-74DC684C4535}"/>
              </a:ext>
            </a:extLst>
          </p:cNvPr>
          <p:cNvGrpSpPr/>
          <p:nvPr/>
        </p:nvGrpSpPr>
        <p:grpSpPr>
          <a:xfrm>
            <a:off x="9614680" y="1828744"/>
            <a:ext cx="674236" cy="556060"/>
            <a:chOff x="11130473" y="1534704"/>
            <a:chExt cx="898981" cy="741413"/>
          </a:xfrm>
        </p:grpSpPr>
        <p:sp>
          <p:nvSpPr>
            <p:cNvPr id="471" name="TextBox 1">
              <a:extLst>
                <a:ext uri="{FF2B5EF4-FFF2-40B4-BE49-F238E27FC236}">
                  <a16:creationId xmlns:a16="http://schemas.microsoft.com/office/drawing/2014/main" id="{5DA554B9-6AB9-4ABC-9BBB-3252B2A4C807}"/>
                </a:ext>
              </a:extLst>
            </p:cNvPr>
            <p:cNvSpPr txBox="1"/>
            <p:nvPr/>
          </p:nvSpPr>
          <p:spPr>
            <a:xfrm>
              <a:off x="11203916" y="2156981"/>
              <a:ext cx="707590" cy="101696"/>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Cervix</a:t>
              </a:r>
            </a:p>
          </p:txBody>
        </p:sp>
        <p:sp>
          <p:nvSpPr>
            <p:cNvPr id="472" name="TextBox 1">
              <a:extLst>
                <a:ext uri="{FF2B5EF4-FFF2-40B4-BE49-F238E27FC236}">
                  <a16:creationId xmlns:a16="http://schemas.microsoft.com/office/drawing/2014/main" id="{0E2F51B2-68FB-4CC0-90F7-E0557F7E46D3}"/>
                </a:ext>
              </a:extLst>
            </p:cNvPr>
            <p:cNvSpPr txBox="1"/>
            <p:nvPr/>
          </p:nvSpPr>
          <p:spPr>
            <a:xfrm>
              <a:off x="11196698" y="1687179"/>
              <a:ext cx="550802" cy="101696"/>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CMN</a:t>
              </a:r>
            </a:p>
          </p:txBody>
        </p:sp>
        <p:sp>
          <p:nvSpPr>
            <p:cNvPr id="473" name="TextBox 1">
              <a:extLst>
                <a:ext uri="{FF2B5EF4-FFF2-40B4-BE49-F238E27FC236}">
                  <a16:creationId xmlns:a16="http://schemas.microsoft.com/office/drawing/2014/main" id="{3436BD64-AB8E-4A86-9852-3C707629AE5D}"/>
                </a:ext>
              </a:extLst>
            </p:cNvPr>
            <p:cNvSpPr txBox="1"/>
            <p:nvPr/>
          </p:nvSpPr>
          <p:spPr>
            <a:xfrm>
              <a:off x="11197108" y="1841119"/>
              <a:ext cx="810410" cy="101696"/>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Unknown</a:t>
              </a:r>
            </a:p>
          </p:txBody>
        </p:sp>
        <p:sp>
          <p:nvSpPr>
            <p:cNvPr id="474" name="Rectangle 473">
              <a:extLst>
                <a:ext uri="{FF2B5EF4-FFF2-40B4-BE49-F238E27FC236}">
                  <a16:creationId xmlns:a16="http://schemas.microsoft.com/office/drawing/2014/main" id="{FA37F41F-3E02-4EE7-B634-6197A19637EF}"/>
                </a:ext>
              </a:extLst>
            </p:cNvPr>
            <p:cNvSpPr>
              <a:spLocks/>
            </p:cNvSpPr>
            <p:nvPr/>
          </p:nvSpPr>
          <p:spPr>
            <a:xfrm>
              <a:off x="11130473" y="1684027"/>
              <a:ext cx="108000" cy="108000"/>
            </a:xfrm>
            <a:prstGeom prst="rect">
              <a:avLst/>
            </a:prstGeom>
            <a:solidFill>
              <a:srgbClr val="FBCCAC"/>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75" name="Rectangle 474">
              <a:extLst>
                <a:ext uri="{FF2B5EF4-FFF2-40B4-BE49-F238E27FC236}">
                  <a16:creationId xmlns:a16="http://schemas.microsoft.com/office/drawing/2014/main" id="{747D8BFA-B419-4116-8AA0-205F1DE68764}"/>
                </a:ext>
              </a:extLst>
            </p:cNvPr>
            <p:cNvSpPr>
              <a:spLocks/>
            </p:cNvSpPr>
            <p:nvPr/>
          </p:nvSpPr>
          <p:spPr>
            <a:xfrm>
              <a:off x="11130473" y="1845879"/>
              <a:ext cx="108000" cy="108000"/>
            </a:xfrm>
            <a:prstGeom prst="rect">
              <a:avLst/>
            </a:prstGeom>
            <a:solidFill>
              <a:srgbClr val="FFC000"/>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76" name="Rectangle 475">
              <a:extLst>
                <a:ext uri="{FF2B5EF4-FFF2-40B4-BE49-F238E27FC236}">
                  <a16:creationId xmlns:a16="http://schemas.microsoft.com/office/drawing/2014/main" id="{E5DBDAF1-B1CF-45BD-A4E9-AC519D466E5E}"/>
                </a:ext>
              </a:extLst>
            </p:cNvPr>
            <p:cNvSpPr>
              <a:spLocks/>
            </p:cNvSpPr>
            <p:nvPr/>
          </p:nvSpPr>
          <p:spPr>
            <a:xfrm>
              <a:off x="11130473" y="2168117"/>
              <a:ext cx="108000" cy="108000"/>
            </a:xfrm>
            <a:prstGeom prst="rect">
              <a:avLst/>
            </a:prstGeom>
            <a:solidFill>
              <a:srgbClr val="00B050"/>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77" name="Rectangle 476">
              <a:extLst>
                <a:ext uri="{FF2B5EF4-FFF2-40B4-BE49-F238E27FC236}">
                  <a16:creationId xmlns:a16="http://schemas.microsoft.com/office/drawing/2014/main" id="{480B6FC6-B3DC-4A75-8D24-2E48F0962AB1}"/>
                </a:ext>
              </a:extLst>
            </p:cNvPr>
            <p:cNvSpPr>
              <a:spLocks/>
            </p:cNvSpPr>
            <p:nvPr/>
          </p:nvSpPr>
          <p:spPr>
            <a:xfrm>
              <a:off x="11130473" y="2007730"/>
              <a:ext cx="108000" cy="108000"/>
            </a:xfrm>
            <a:prstGeom prst="rect">
              <a:avLst/>
            </a:prstGeom>
            <a:solidFill>
              <a:srgbClr val="E7E6E6">
                <a:lumMod val="90000"/>
              </a:srgbClr>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78" name="TextBox 1">
              <a:extLst>
                <a:ext uri="{FF2B5EF4-FFF2-40B4-BE49-F238E27FC236}">
                  <a16:creationId xmlns:a16="http://schemas.microsoft.com/office/drawing/2014/main" id="{AE2A9272-01BF-4B50-8B12-9CB739493996}"/>
                </a:ext>
              </a:extLst>
            </p:cNvPr>
            <p:cNvSpPr txBox="1"/>
            <p:nvPr/>
          </p:nvSpPr>
          <p:spPr>
            <a:xfrm>
              <a:off x="11186958" y="2006120"/>
              <a:ext cx="842496" cy="101696"/>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Appendix</a:t>
              </a:r>
            </a:p>
          </p:txBody>
        </p:sp>
        <p:sp>
          <p:nvSpPr>
            <p:cNvPr id="479" name="Rectangle 478">
              <a:extLst>
                <a:ext uri="{FF2B5EF4-FFF2-40B4-BE49-F238E27FC236}">
                  <a16:creationId xmlns:a16="http://schemas.microsoft.com/office/drawing/2014/main" id="{0B039E4F-4E0F-44AA-A83D-4569054213D9}"/>
                </a:ext>
              </a:extLst>
            </p:cNvPr>
            <p:cNvSpPr>
              <a:spLocks/>
            </p:cNvSpPr>
            <p:nvPr/>
          </p:nvSpPr>
          <p:spPr>
            <a:xfrm>
              <a:off x="11130473" y="1534704"/>
              <a:ext cx="108000" cy="108000"/>
            </a:xfrm>
            <a:prstGeom prst="rect">
              <a:avLst/>
            </a:prstGeom>
            <a:solidFill>
              <a:srgbClr val="CC66FF"/>
            </a:solidFill>
            <a:ln w="3175" cap="flat" cmpd="sng" algn="ctr">
              <a:noFill/>
              <a:prstDash val="solid"/>
              <a:miter lim="800000"/>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0" name="TextBox 1">
              <a:extLst>
                <a:ext uri="{FF2B5EF4-FFF2-40B4-BE49-F238E27FC236}">
                  <a16:creationId xmlns:a16="http://schemas.microsoft.com/office/drawing/2014/main" id="{9694C5CA-FF59-49D2-BFFC-D74CA327853A}"/>
                </a:ext>
              </a:extLst>
            </p:cNvPr>
            <p:cNvSpPr txBox="1"/>
            <p:nvPr/>
          </p:nvSpPr>
          <p:spPr>
            <a:xfrm>
              <a:off x="11196698" y="1534779"/>
              <a:ext cx="689550" cy="101696"/>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Prostate</a:t>
              </a:r>
            </a:p>
          </p:txBody>
        </p:sp>
      </p:grpSp>
      <p:sp>
        <p:nvSpPr>
          <p:cNvPr id="481" name="TextBox 480">
            <a:extLst>
              <a:ext uri="{FF2B5EF4-FFF2-40B4-BE49-F238E27FC236}">
                <a16:creationId xmlns:a16="http://schemas.microsoft.com/office/drawing/2014/main" id="{2B3DCCA0-289A-4F3C-9873-DADBF93C3156}"/>
              </a:ext>
            </a:extLst>
          </p:cNvPr>
          <p:cNvSpPr txBox="1"/>
          <p:nvPr/>
        </p:nvSpPr>
        <p:spPr>
          <a:xfrm>
            <a:off x="6780604" y="2312526"/>
            <a:ext cx="1794200" cy="3731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1400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Pathological complete 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2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CNS metastases</a:t>
            </a:r>
          </a:p>
        </p:txBody>
      </p:sp>
      <p:sp>
        <p:nvSpPr>
          <p:cNvPr id="482" name="Oval 470">
            <a:extLst>
              <a:ext uri="{FF2B5EF4-FFF2-40B4-BE49-F238E27FC236}">
                <a16:creationId xmlns:a16="http://schemas.microsoft.com/office/drawing/2014/main" id="{5488E449-9B6C-4420-B50B-97F69CBA4486}"/>
              </a:ext>
            </a:extLst>
          </p:cNvPr>
          <p:cNvSpPr>
            <a:spLocks noChangeArrowheads="1"/>
          </p:cNvSpPr>
          <p:nvPr/>
        </p:nvSpPr>
        <p:spPr bwMode="auto">
          <a:xfrm>
            <a:off x="6311482"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3" name="Oval 470">
            <a:extLst>
              <a:ext uri="{FF2B5EF4-FFF2-40B4-BE49-F238E27FC236}">
                <a16:creationId xmlns:a16="http://schemas.microsoft.com/office/drawing/2014/main" id="{D7AF02A1-21DD-4222-BB99-823CEBFD713A}"/>
              </a:ext>
            </a:extLst>
          </p:cNvPr>
          <p:cNvSpPr>
            <a:spLocks noChangeArrowheads="1"/>
          </p:cNvSpPr>
          <p:nvPr/>
        </p:nvSpPr>
        <p:spPr bwMode="auto">
          <a:xfrm>
            <a:off x="6413658"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4" name="Oval 470">
            <a:extLst>
              <a:ext uri="{FF2B5EF4-FFF2-40B4-BE49-F238E27FC236}">
                <a16:creationId xmlns:a16="http://schemas.microsoft.com/office/drawing/2014/main" id="{B13975D8-897F-4FA8-84AA-214A05CED665}"/>
              </a:ext>
            </a:extLst>
          </p:cNvPr>
          <p:cNvSpPr>
            <a:spLocks noChangeArrowheads="1"/>
          </p:cNvSpPr>
          <p:nvPr/>
        </p:nvSpPr>
        <p:spPr bwMode="auto">
          <a:xfrm>
            <a:off x="6462203"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5" name="Oval 470">
            <a:extLst>
              <a:ext uri="{FF2B5EF4-FFF2-40B4-BE49-F238E27FC236}">
                <a16:creationId xmlns:a16="http://schemas.microsoft.com/office/drawing/2014/main" id="{F9018C74-0C95-4CCA-93DB-FE5292ED336F}"/>
              </a:ext>
            </a:extLst>
          </p:cNvPr>
          <p:cNvSpPr>
            <a:spLocks noChangeArrowheads="1"/>
          </p:cNvSpPr>
          <p:nvPr/>
        </p:nvSpPr>
        <p:spPr bwMode="auto">
          <a:xfrm>
            <a:off x="6757888"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6" name="Oval 470">
            <a:extLst>
              <a:ext uri="{FF2B5EF4-FFF2-40B4-BE49-F238E27FC236}">
                <a16:creationId xmlns:a16="http://schemas.microsoft.com/office/drawing/2014/main" id="{20468A49-5570-4DC4-AA30-6B6CF69D7F80}"/>
              </a:ext>
            </a:extLst>
          </p:cNvPr>
          <p:cNvSpPr>
            <a:spLocks noChangeArrowheads="1"/>
          </p:cNvSpPr>
          <p:nvPr/>
        </p:nvSpPr>
        <p:spPr bwMode="auto">
          <a:xfrm>
            <a:off x="8627368"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7" name="Oval 470">
            <a:extLst>
              <a:ext uri="{FF2B5EF4-FFF2-40B4-BE49-F238E27FC236}">
                <a16:creationId xmlns:a16="http://schemas.microsoft.com/office/drawing/2014/main" id="{D16E3903-94D1-4057-8004-E38B65DB1AF7}"/>
              </a:ext>
            </a:extLst>
          </p:cNvPr>
          <p:cNvSpPr>
            <a:spLocks noChangeArrowheads="1"/>
          </p:cNvSpPr>
          <p:nvPr/>
        </p:nvSpPr>
        <p:spPr bwMode="auto">
          <a:xfrm>
            <a:off x="8481634"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8" name="Oval 470">
            <a:extLst>
              <a:ext uri="{FF2B5EF4-FFF2-40B4-BE49-F238E27FC236}">
                <a16:creationId xmlns:a16="http://schemas.microsoft.com/office/drawing/2014/main" id="{768BCF85-52D2-4D6A-9BD5-B514AED042CF}"/>
              </a:ext>
            </a:extLst>
          </p:cNvPr>
          <p:cNvSpPr>
            <a:spLocks noChangeArrowheads="1"/>
          </p:cNvSpPr>
          <p:nvPr/>
        </p:nvSpPr>
        <p:spPr bwMode="auto">
          <a:xfrm>
            <a:off x="8430874"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9" name="Oval 470">
            <a:extLst>
              <a:ext uri="{FF2B5EF4-FFF2-40B4-BE49-F238E27FC236}">
                <a16:creationId xmlns:a16="http://schemas.microsoft.com/office/drawing/2014/main" id="{34CB07A8-3148-405F-9F7F-5A3D707C62B8}"/>
              </a:ext>
            </a:extLst>
          </p:cNvPr>
          <p:cNvSpPr>
            <a:spLocks noChangeArrowheads="1"/>
          </p:cNvSpPr>
          <p:nvPr/>
        </p:nvSpPr>
        <p:spPr bwMode="auto">
          <a:xfrm>
            <a:off x="8381031"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0" name="Oval 470">
            <a:extLst>
              <a:ext uri="{FF2B5EF4-FFF2-40B4-BE49-F238E27FC236}">
                <a16:creationId xmlns:a16="http://schemas.microsoft.com/office/drawing/2014/main" id="{04E891CC-D0B9-4388-9950-AC77A9100F55}"/>
              </a:ext>
            </a:extLst>
          </p:cNvPr>
          <p:cNvSpPr>
            <a:spLocks noChangeArrowheads="1"/>
          </p:cNvSpPr>
          <p:nvPr/>
        </p:nvSpPr>
        <p:spPr bwMode="auto">
          <a:xfrm>
            <a:off x="8334987"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1" name="Oval 470">
            <a:extLst>
              <a:ext uri="{FF2B5EF4-FFF2-40B4-BE49-F238E27FC236}">
                <a16:creationId xmlns:a16="http://schemas.microsoft.com/office/drawing/2014/main" id="{1828EF2E-4AC5-4CA1-AB1D-57F7E8EE42A0}"/>
              </a:ext>
            </a:extLst>
          </p:cNvPr>
          <p:cNvSpPr>
            <a:spLocks noChangeArrowheads="1"/>
          </p:cNvSpPr>
          <p:nvPr/>
        </p:nvSpPr>
        <p:spPr bwMode="auto">
          <a:xfrm>
            <a:off x="8283266"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2" name="Oval 470">
            <a:extLst>
              <a:ext uri="{FF2B5EF4-FFF2-40B4-BE49-F238E27FC236}">
                <a16:creationId xmlns:a16="http://schemas.microsoft.com/office/drawing/2014/main" id="{14A86608-0856-4553-A13C-6EF8ED3FB3EA}"/>
              </a:ext>
            </a:extLst>
          </p:cNvPr>
          <p:cNvSpPr>
            <a:spLocks noChangeArrowheads="1"/>
          </p:cNvSpPr>
          <p:nvPr/>
        </p:nvSpPr>
        <p:spPr bwMode="auto">
          <a:xfrm>
            <a:off x="8680585"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3" name="Oval 470">
            <a:extLst>
              <a:ext uri="{FF2B5EF4-FFF2-40B4-BE49-F238E27FC236}">
                <a16:creationId xmlns:a16="http://schemas.microsoft.com/office/drawing/2014/main" id="{4510701F-7EE2-4496-B803-1C1B0043E00F}"/>
              </a:ext>
            </a:extLst>
          </p:cNvPr>
          <p:cNvSpPr>
            <a:spLocks noChangeArrowheads="1"/>
          </p:cNvSpPr>
          <p:nvPr/>
        </p:nvSpPr>
        <p:spPr bwMode="auto">
          <a:xfrm>
            <a:off x="9512432"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4" name="Oval 470">
            <a:extLst>
              <a:ext uri="{FF2B5EF4-FFF2-40B4-BE49-F238E27FC236}">
                <a16:creationId xmlns:a16="http://schemas.microsoft.com/office/drawing/2014/main" id="{06B30942-155E-4DEC-80FF-89A42AE46334}"/>
              </a:ext>
            </a:extLst>
          </p:cNvPr>
          <p:cNvSpPr>
            <a:spLocks noChangeArrowheads="1"/>
          </p:cNvSpPr>
          <p:nvPr/>
        </p:nvSpPr>
        <p:spPr bwMode="auto">
          <a:xfrm>
            <a:off x="9761815" y="3633757"/>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5" name="Oval 470">
            <a:extLst>
              <a:ext uri="{FF2B5EF4-FFF2-40B4-BE49-F238E27FC236}">
                <a16:creationId xmlns:a16="http://schemas.microsoft.com/office/drawing/2014/main" id="{A38231FD-85F2-4E48-9697-94E571617265}"/>
              </a:ext>
            </a:extLst>
          </p:cNvPr>
          <p:cNvSpPr>
            <a:spLocks noChangeArrowheads="1"/>
          </p:cNvSpPr>
          <p:nvPr/>
        </p:nvSpPr>
        <p:spPr bwMode="auto">
          <a:xfrm>
            <a:off x="6855863" y="2541110"/>
            <a:ext cx="36416" cy="3641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1" name="TextBox 250">
            <a:extLst>
              <a:ext uri="{FF2B5EF4-FFF2-40B4-BE49-F238E27FC236}">
                <a16:creationId xmlns:a16="http://schemas.microsoft.com/office/drawing/2014/main" id="{6B6C3041-31D3-DA49-A4AF-6690BA1C4352}"/>
              </a:ext>
            </a:extLst>
          </p:cNvPr>
          <p:cNvSpPr txBox="1"/>
          <p:nvPr/>
        </p:nvSpPr>
        <p:spPr>
          <a:xfrm>
            <a:off x="619199" y="5106980"/>
            <a:ext cx="3727815" cy="1015663"/>
          </a:xfrm>
          <a:prstGeom prst="rect">
            <a:avLst/>
          </a:prstGeom>
          <a:noFill/>
        </p:spPr>
        <p:txBody>
          <a:bodyPr wrap="non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Data cut-off: July 15, 2019</a:t>
            </a:r>
            <a:b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Patients with a pathological complete response</a:t>
            </a:r>
            <a:b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3000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Including 6 patients with pathological complete response</a:t>
            </a:r>
            <a:b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3000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4 partial responses pending confirmation</a:t>
            </a:r>
            <a:b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3000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2 partial responses pending confirmation</a:t>
            </a:r>
          </a:p>
        </p:txBody>
      </p:sp>
    </p:spTree>
    <p:extLst>
      <p:ext uri="{BB962C8B-B14F-4D97-AF65-F5344CB8AC3E}">
        <p14:creationId xmlns:p14="http://schemas.microsoft.com/office/powerpoint/2010/main" val="2768223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7C4B40-8B68-49FF-856B-62E6244E670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FD09ED-20F4-4633-93D2-BE746F3698F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a:extLst>
              <a:ext uri="{FF2B5EF4-FFF2-40B4-BE49-F238E27FC236}">
                <a16:creationId xmlns:a16="http://schemas.microsoft.com/office/drawing/2014/main" id="{DBCAE3CF-3F41-470E-AD06-D1FA17C5B097}"/>
              </a:ext>
            </a:extLst>
          </p:cNvPr>
          <p:cNvSpPr>
            <a:spLocks noGrp="1"/>
          </p:cNvSpPr>
          <p:nvPr>
            <p:ph type="title"/>
          </p:nvPr>
        </p:nvSpPr>
        <p:spPr/>
        <p:txBody>
          <a:bodyPr/>
          <a:lstStyle/>
          <a:p>
            <a:r>
              <a:rPr lang="en-GB" dirty="0"/>
              <a:t>Larotrectinib clinical data:</a:t>
            </a:r>
            <a:br>
              <a:rPr lang="en-GB" dirty="0"/>
            </a:br>
            <a:r>
              <a:rPr lang="en-GB" dirty="0"/>
              <a:t>Integrated analysis D</a:t>
            </a:r>
            <a:r>
              <a:rPr lang="en-GB" cap="none" dirty="0"/>
              <a:t>o</a:t>
            </a:r>
            <a:r>
              <a:rPr lang="en-GB" dirty="0"/>
              <a:t>R, PFS, and OS</a:t>
            </a:r>
          </a:p>
        </p:txBody>
      </p:sp>
      <p:sp>
        <p:nvSpPr>
          <p:cNvPr id="7" name="Text Placeholder 6">
            <a:extLst>
              <a:ext uri="{FF2B5EF4-FFF2-40B4-BE49-F238E27FC236}">
                <a16:creationId xmlns:a16="http://schemas.microsoft.com/office/drawing/2014/main" id="{BD8DB311-4735-4D7F-BC6D-55624F8639CE}"/>
              </a:ext>
            </a:extLst>
          </p:cNvPr>
          <p:cNvSpPr>
            <a:spLocks noGrp="1"/>
          </p:cNvSpPr>
          <p:nvPr>
            <p:ph sz="quarter" idx="15"/>
          </p:nvPr>
        </p:nvSpPr>
        <p:spPr>
          <a:xfrm>
            <a:off x="620183" y="6309320"/>
            <a:ext cx="10180339" cy="365125"/>
          </a:xfrm>
        </p:spPr>
        <p:txBody>
          <a:bodyPr/>
          <a:lstStyle/>
          <a:p>
            <a:pPr>
              <a:spcBef>
                <a:spcPts val="300"/>
              </a:spcBef>
            </a:pPr>
            <a:r>
              <a:rPr lang="en-GB" dirty="0"/>
              <a:t>CI, confidence interval; DoR, duration of response; NE, not estimable; OS, overall survival; PFS, progression-free survival</a:t>
            </a:r>
          </a:p>
          <a:p>
            <a:pPr>
              <a:spcBef>
                <a:spcPts val="300"/>
              </a:spcBef>
            </a:pPr>
            <a:r>
              <a:rPr lang="en-GB" dirty="0"/>
              <a:t>McDermott R, et al. </a:t>
            </a:r>
            <a:r>
              <a:rPr lang="en-GB" noProof="0" dirty="0">
                <a:solidFill>
                  <a:schemeClr val="tx2"/>
                </a:solidFill>
              </a:rPr>
              <a:t>Ann Oncol. 2020;31 (suppl_4):S1034-S1051</a:t>
            </a:r>
            <a:endParaRPr lang="en-GB" dirty="0"/>
          </a:p>
        </p:txBody>
      </p:sp>
      <p:sp>
        <p:nvSpPr>
          <p:cNvPr id="757" name="TextBox 27">
            <a:extLst>
              <a:ext uri="{FF2B5EF4-FFF2-40B4-BE49-F238E27FC236}">
                <a16:creationId xmlns:a16="http://schemas.microsoft.com/office/drawing/2014/main" id="{07453E4D-3F6D-4E33-8D81-E3558B7BA216}"/>
              </a:ext>
            </a:extLst>
          </p:cNvPr>
          <p:cNvSpPr txBox="1"/>
          <p:nvPr/>
        </p:nvSpPr>
        <p:spPr>
          <a:xfrm>
            <a:off x="5492673" y="1268760"/>
            <a:ext cx="1847227" cy="584775"/>
          </a:xfrm>
          <a:prstGeom prst="rect">
            <a:avLst/>
          </a:prstGeom>
          <a:noFill/>
        </p:spPr>
        <p:txBody>
          <a:bodyPr wrap="square"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PFS</a:t>
            </a:r>
          </a:p>
        </p:txBody>
      </p:sp>
      <p:sp>
        <p:nvSpPr>
          <p:cNvPr id="837" name="Text Placeholder 25">
            <a:extLst>
              <a:ext uri="{FF2B5EF4-FFF2-40B4-BE49-F238E27FC236}">
                <a16:creationId xmlns:a16="http://schemas.microsoft.com/office/drawing/2014/main" id="{9CF18EFD-A299-48CD-953F-D4CEF4000BAE}"/>
              </a:ext>
            </a:extLst>
          </p:cNvPr>
          <p:cNvSpPr txBox="1">
            <a:spLocks/>
          </p:cNvSpPr>
          <p:nvPr/>
        </p:nvSpPr>
        <p:spPr>
          <a:xfrm>
            <a:off x="1127448" y="4066783"/>
            <a:ext cx="4464496" cy="370329"/>
          </a:xfrm>
          <a:prstGeom prst="rect">
            <a:avLst/>
          </a:prstGeom>
        </p:spPr>
        <p:txBody>
          <a:bodyPr lIns="0"/>
          <a:lstStyle>
            <a:lvl1pPr marL="0" indent="0" algn="l" defTabSz="914400" rtl="0" eaLnBrk="1" latinLnBrk="0" hangingPunct="1">
              <a:spcBef>
                <a:spcPts val="1200"/>
              </a:spcBef>
              <a:spcAft>
                <a:spcPts val="600"/>
              </a:spcAft>
              <a:buFont typeface="Arial" panose="020B0604020202020204" pitchFamily="34" charset="0"/>
              <a:buNone/>
              <a:defRPr sz="1800" b="0" kern="1200" baseline="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2"/>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4"/>
              </a:buBlip>
              <a:defRPr sz="16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5"/>
              </a:buBlip>
              <a:defRPr sz="14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9pPr>
          </a:lstStyle>
          <a:p>
            <a:pPr marL="177800" marR="0" lvl="1" indent="-177800"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Rate of ongoing response at 12 months: </a:t>
            </a:r>
            <a:b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81% (95% CI 73, 89)</a:t>
            </a:r>
          </a:p>
          <a:p>
            <a:pPr marL="177800" marR="0" lvl="1" indent="-177800"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Rate of ongoing response at 24 months: </a:t>
            </a:r>
            <a:b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66% (95% CI 53, 78)</a:t>
            </a:r>
          </a:p>
          <a:p>
            <a:pPr marL="177800" marR="0" lvl="1" indent="-177800"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7800" marR="0" lvl="1" indent="-177800"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14 evaluable patients with brain metastases</a:t>
            </a:r>
          </a:p>
          <a:p>
            <a:pPr marL="355600" marR="0" lvl="2" indent="-177800" algn="l" defTabSz="914400" rtl="0" eaLnBrk="1" fontAlgn="auto" latinLnBrk="0" hangingPunct="1">
              <a:lnSpc>
                <a:spcPct val="100000"/>
              </a:lnSpc>
              <a:spcBef>
                <a:spcPts val="150"/>
              </a:spcBef>
              <a:spcAft>
                <a:spcPts val="150"/>
              </a:spcAft>
              <a:buClr>
                <a:srgbClr val="56378D"/>
              </a:buClr>
              <a:buSzTx/>
              <a:buFont typeface="System Font Regular"/>
              <a:buChar char="–"/>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DoR: 14.8 months (95% CI 3.7, NE) (median follow-up: 9.5 months)</a:t>
            </a:r>
          </a:p>
          <a:p>
            <a:pPr marL="355600" marR="0" lvl="2" indent="-177800" algn="l" defTabSz="914400" rtl="0" eaLnBrk="1" fontAlgn="auto" latinLnBrk="0" hangingPunct="1">
              <a:lnSpc>
                <a:spcPct val="100000"/>
              </a:lnSpc>
              <a:spcBef>
                <a:spcPts val="150"/>
              </a:spcBef>
              <a:spcAft>
                <a:spcPts val="150"/>
              </a:spcAft>
              <a:buClr>
                <a:srgbClr val="56378D"/>
              </a:buClr>
              <a:buSzTx/>
              <a:buFont typeface="System Font Regular"/>
              <a:buChar char="–"/>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Rate of ongoing response at 12 months: 61% (95% CI 26, 96)</a:t>
            </a:r>
          </a:p>
          <a:p>
            <a:pPr marL="373950" marR="0" lvl="2" indent="-171450" algn="l" defTabSz="914400" rtl="0" eaLnBrk="1" fontAlgn="auto" latinLnBrk="0" hangingPunct="1">
              <a:lnSpc>
                <a:spcPct val="100000"/>
              </a:lnSpc>
              <a:spcBef>
                <a:spcPts val="150"/>
              </a:spcBef>
              <a:spcAft>
                <a:spcPts val="15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38" name="Freeform 60">
            <a:extLst>
              <a:ext uri="{FF2B5EF4-FFF2-40B4-BE49-F238E27FC236}">
                <a16:creationId xmlns:a16="http://schemas.microsoft.com/office/drawing/2014/main" id="{8BEB48E3-781B-47A2-BC87-7A5CA0905A4B}"/>
              </a:ext>
            </a:extLst>
          </p:cNvPr>
          <p:cNvSpPr>
            <a:spLocks/>
          </p:cNvSpPr>
          <p:nvPr/>
        </p:nvSpPr>
        <p:spPr bwMode="auto">
          <a:xfrm>
            <a:off x="1811778" y="1936834"/>
            <a:ext cx="1702696" cy="707334"/>
          </a:xfrm>
          <a:custGeom>
            <a:avLst/>
            <a:gdLst>
              <a:gd name="T0" fmla="*/ 0 w 6836"/>
              <a:gd name="T1" fmla="*/ 0 h 946"/>
              <a:gd name="T2" fmla="*/ 361 w 6836"/>
              <a:gd name="T3" fmla="*/ 0 h 946"/>
              <a:gd name="T4" fmla="*/ 361 w 6836"/>
              <a:gd name="T5" fmla="*/ 12 h 946"/>
              <a:gd name="T6" fmla="*/ 396 w 6836"/>
              <a:gd name="T7" fmla="*/ 12 h 946"/>
              <a:gd name="T8" fmla="*/ 396 w 6836"/>
              <a:gd name="T9" fmla="*/ 29 h 946"/>
              <a:gd name="T10" fmla="*/ 463 w 6836"/>
              <a:gd name="T11" fmla="*/ 29 h 946"/>
              <a:gd name="T12" fmla="*/ 463 w 6836"/>
              <a:gd name="T13" fmla="*/ 45 h 946"/>
              <a:gd name="T14" fmla="*/ 496 w 6836"/>
              <a:gd name="T15" fmla="*/ 45 h 946"/>
              <a:gd name="T16" fmla="*/ 496 w 6836"/>
              <a:gd name="T17" fmla="*/ 147 h 946"/>
              <a:gd name="T18" fmla="*/ 738 w 6836"/>
              <a:gd name="T19" fmla="*/ 147 h 946"/>
              <a:gd name="T20" fmla="*/ 738 w 6836"/>
              <a:gd name="T21" fmla="*/ 164 h 946"/>
              <a:gd name="T22" fmla="*/ 774 w 6836"/>
              <a:gd name="T23" fmla="*/ 164 h 946"/>
              <a:gd name="T24" fmla="*/ 774 w 6836"/>
              <a:gd name="T25" fmla="*/ 185 h 946"/>
              <a:gd name="T26" fmla="*/ 840 w 6836"/>
              <a:gd name="T27" fmla="*/ 185 h 946"/>
              <a:gd name="T28" fmla="*/ 840 w 6836"/>
              <a:gd name="T29" fmla="*/ 207 h 946"/>
              <a:gd name="T30" fmla="*/ 869 w 6836"/>
              <a:gd name="T31" fmla="*/ 207 h 946"/>
              <a:gd name="T32" fmla="*/ 869 w 6836"/>
              <a:gd name="T33" fmla="*/ 231 h 946"/>
              <a:gd name="T34" fmla="*/ 971 w 6836"/>
              <a:gd name="T35" fmla="*/ 231 h 946"/>
              <a:gd name="T36" fmla="*/ 971 w 6836"/>
              <a:gd name="T37" fmla="*/ 247 h 946"/>
              <a:gd name="T38" fmla="*/ 992 w 6836"/>
              <a:gd name="T39" fmla="*/ 247 h 946"/>
              <a:gd name="T40" fmla="*/ 992 w 6836"/>
              <a:gd name="T41" fmla="*/ 271 h 946"/>
              <a:gd name="T42" fmla="*/ 1011 w 6836"/>
              <a:gd name="T43" fmla="*/ 271 h 946"/>
              <a:gd name="T44" fmla="*/ 1011 w 6836"/>
              <a:gd name="T45" fmla="*/ 297 h 946"/>
              <a:gd name="T46" fmla="*/ 1032 w 6836"/>
              <a:gd name="T47" fmla="*/ 297 h 946"/>
              <a:gd name="T48" fmla="*/ 1032 w 6836"/>
              <a:gd name="T49" fmla="*/ 338 h 946"/>
              <a:gd name="T50" fmla="*/ 1099 w 6836"/>
              <a:gd name="T51" fmla="*/ 338 h 946"/>
              <a:gd name="T52" fmla="*/ 1099 w 6836"/>
              <a:gd name="T53" fmla="*/ 361 h 946"/>
              <a:gd name="T54" fmla="*/ 1194 w 6836"/>
              <a:gd name="T55" fmla="*/ 361 h 946"/>
              <a:gd name="T56" fmla="*/ 1194 w 6836"/>
              <a:gd name="T57" fmla="*/ 380 h 946"/>
              <a:gd name="T58" fmla="*/ 1780 w 6836"/>
              <a:gd name="T59" fmla="*/ 380 h 946"/>
              <a:gd name="T60" fmla="*/ 1780 w 6836"/>
              <a:gd name="T61" fmla="*/ 409 h 946"/>
              <a:gd name="T62" fmla="*/ 1970 w 6836"/>
              <a:gd name="T63" fmla="*/ 409 h 946"/>
              <a:gd name="T64" fmla="*/ 1970 w 6836"/>
              <a:gd name="T65" fmla="*/ 445 h 946"/>
              <a:gd name="T66" fmla="*/ 2019 w 6836"/>
              <a:gd name="T67" fmla="*/ 445 h 946"/>
              <a:gd name="T68" fmla="*/ 2019 w 6836"/>
              <a:gd name="T69" fmla="*/ 478 h 946"/>
              <a:gd name="T70" fmla="*/ 2662 w 6836"/>
              <a:gd name="T71" fmla="*/ 478 h 946"/>
              <a:gd name="T72" fmla="*/ 2662 w 6836"/>
              <a:gd name="T73" fmla="*/ 525 h 946"/>
              <a:gd name="T74" fmla="*/ 2855 w 6836"/>
              <a:gd name="T75" fmla="*/ 525 h 946"/>
              <a:gd name="T76" fmla="*/ 2855 w 6836"/>
              <a:gd name="T77" fmla="*/ 573 h 946"/>
              <a:gd name="T78" fmla="*/ 2909 w 6836"/>
              <a:gd name="T79" fmla="*/ 573 h 946"/>
              <a:gd name="T80" fmla="*/ 2909 w 6836"/>
              <a:gd name="T81" fmla="*/ 630 h 946"/>
              <a:gd name="T82" fmla="*/ 3206 w 6836"/>
              <a:gd name="T83" fmla="*/ 630 h 946"/>
              <a:gd name="T84" fmla="*/ 3206 w 6836"/>
              <a:gd name="T85" fmla="*/ 692 h 946"/>
              <a:gd name="T86" fmla="*/ 3538 w 6836"/>
              <a:gd name="T87" fmla="*/ 692 h 946"/>
              <a:gd name="T88" fmla="*/ 3538 w 6836"/>
              <a:gd name="T89" fmla="*/ 768 h 946"/>
              <a:gd name="T90" fmla="*/ 4741 w 6836"/>
              <a:gd name="T91" fmla="*/ 768 h 946"/>
              <a:gd name="T92" fmla="*/ 4741 w 6836"/>
              <a:gd name="T93" fmla="*/ 946 h 946"/>
              <a:gd name="T94" fmla="*/ 6836 w 6836"/>
              <a:gd name="T95" fmla="*/ 946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36" h="946">
                <a:moveTo>
                  <a:pt x="0" y="0"/>
                </a:moveTo>
                <a:lnTo>
                  <a:pt x="361" y="0"/>
                </a:lnTo>
                <a:lnTo>
                  <a:pt x="361" y="12"/>
                </a:lnTo>
                <a:lnTo>
                  <a:pt x="396" y="12"/>
                </a:lnTo>
                <a:lnTo>
                  <a:pt x="396" y="29"/>
                </a:lnTo>
                <a:lnTo>
                  <a:pt x="463" y="29"/>
                </a:lnTo>
                <a:lnTo>
                  <a:pt x="463" y="45"/>
                </a:lnTo>
                <a:lnTo>
                  <a:pt x="496" y="45"/>
                </a:lnTo>
                <a:lnTo>
                  <a:pt x="496" y="147"/>
                </a:lnTo>
                <a:lnTo>
                  <a:pt x="738" y="147"/>
                </a:lnTo>
                <a:lnTo>
                  <a:pt x="738" y="164"/>
                </a:lnTo>
                <a:lnTo>
                  <a:pt x="774" y="164"/>
                </a:lnTo>
                <a:lnTo>
                  <a:pt x="774" y="185"/>
                </a:lnTo>
                <a:lnTo>
                  <a:pt x="840" y="185"/>
                </a:lnTo>
                <a:lnTo>
                  <a:pt x="840" y="207"/>
                </a:lnTo>
                <a:lnTo>
                  <a:pt x="869" y="207"/>
                </a:lnTo>
                <a:lnTo>
                  <a:pt x="869" y="231"/>
                </a:lnTo>
                <a:lnTo>
                  <a:pt x="971" y="231"/>
                </a:lnTo>
                <a:lnTo>
                  <a:pt x="971" y="247"/>
                </a:lnTo>
                <a:lnTo>
                  <a:pt x="992" y="247"/>
                </a:lnTo>
                <a:lnTo>
                  <a:pt x="992" y="271"/>
                </a:lnTo>
                <a:lnTo>
                  <a:pt x="1011" y="271"/>
                </a:lnTo>
                <a:lnTo>
                  <a:pt x="1011" y="297"/>
                </a:lnTo>
                <a:lnTo>
                  <a:pt x="1032" y="297"/>
                </a:lnTo>
                <a:lnTo>
                  <a:pt x="1032" y="338"/>
                </a:lnTo>
                <a:lnTo>
                  <a:pt x="1099" y="338"/>
                </a:lnTo>
                <a:lnTo>
                  <a:pt x="1099" y="361"/>
                </a:lnTo>
                <a:lnTo>
                  <a:pt x="1194" y="361"/>
                </a:lnTo>
                <a:lnTo>
                  <a:pt x="1194" y="380"/>
                </a:lnTo>
                <a:lnTo>
                  <a:pt x="1780" y="380"/>
                </a:lnTo>
                <a:lnTo>
                  <a:pt x="1780" y="409"/>
                </a:lnTo>
                <a:lnTo>
                  <a:pt x="1970" y="409"/>
                </a:lnTo>
                <a:lnTo>
                  <a:pt x="1970" y="445"/>
                </a:lnTo>
                <a:lnTo>
                  <a:pt x="2019" y="445"/>
                </a:lnTo>
                <a:lnTo>
                  <a:pt x="2019" y="478"/>
                </a:lnTo>
                <a:lnTo>
                  <a:pt x="2662" y="478"/>
                </a:lnTo>
                <a:lnTo>
                  <a:pt x="2662" y="525"/>
                </a:lnTo>
                <a:lnTo>
                  <a:pt x="2855" y="525"/>
                </a:lnTo>
                <a:lnTo>
                  <a:pt x="2855" y="573"/>
                </a:lnTo>
                <a:lnTo>
                  <a:pt x="2909" y="573"/>
                </a:lnTo>
                <a:lnTo>
                  <a:pt x="2909" y="630"/>
                </a:lnTo>
                <a:lnTo>
                  <a:pt x="3206" y="630"/>
                </a:lnTo>
                <a:lnTo>
                  <a:pt x="3206" y="692"/>
                </a:lnTo>
                <a:lnTo>
                  <a:pt x="3538" y="692"/>
                </a:lnTo>
                <a:lnTo>
                  <a:pt x="3538" y="768"/>
                </a:lnTo>
                <a:lnTo>
                  <a:pt x="4741" y="768"/>
                </a:lnTo>
                <a:lnTo>
                  <a:pt x="4741" y="946"/>
                </a:lnTo>
                <a:lnTo>
                  <a:pt x="6836" y="946"/>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9" name="Line 5">
            <a:extLst>
              <a:ext uri="{FF2B5EF4-FFF2-40B4-BE49-F238E27FC236}">
                <a16:creationId xmlns:a16="http://schemas.microsoft.com/office/drawing/2014/main" id="{713351E8-BF6A-40BD-BA85-BD0696AA27E2}"/>
              </a:ext>
            </a:extLst>
          </p:cNvPr>
          <p:cNvSpPr>
            <a:spLocks noChangeShapeType="1"/>
          </p:cNvSpPr>
          <p:nvPr/>
        </p:nvSpPr>
        <p:spPr bwMode="auto">
          <a:xfrm>
            <a:off x="3512232" y="260005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0" name="Line 6">
            <a:extLst>
              <a:ext uri="{FF2B5EF4-FFF2-40B4-BE49-F238E27FC236}">
                <a16:creationId xmlns:a16="http://schemas.microsoft.com/office/drawing/2014/main" id="{EF39B174-5BFE-4BA8-958E-CFEC4AA03F69}"/>
              </a:ext>
            </a:extLst>
          </p:cNvPr>
          <p:cNvSpPr>
            <a:spLocks noChangeShapeType="1"/>
          </p:cNvSpPr>
          <p:nvPr/>
        </p:nvSpPr>
        <p:spPr bwMode="auto">
          <a:xfrm>
            <a:off x="3236752" y="260005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1" name="Line 7">
            <a:extLst>
              <a:ext uri="{FF2B5EF4-FFF2-40B4-BE49-F238E27FC236}">
                <a16:creationId xmlns:a16="http://schemas.microsoft.com/office/drawing/2014/main" id="{6C88CF51-EE02-416D-9863-67047B1F5149}"/>
              </a:ext>
            </a:extLst>
          </p:cNvPr>
          <p:cNvSpPr>
            <a:spLocks noChangeShapeType="1"/>
          </p:cNvSpPr>
          <p:nvPr/>
        </p:nvSpPr>
        <p:spPr bwMode="auto">
          <a:xfrm>
            <a:off x="3227786" y="260005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2" name="Line 8">
            <a:extLst>
              <a:ext uri="{FF2B5EF4-FFF2-40B4-BE49-F238E27FC236}">
                <a16:creationId xmlns:a16="http://schemas.microsoft.com/office/drawing/2014/main" id="{44B1517B-9D69-4608-B546-4A30CF977017}"/>
              </a:ext>
            </a:extLst>
          </p:cNvPr>
          <p:cNvSpPr>
            <a:spLocks noChangeShapeType="1"/>
          </p:cNvSpPr>
          <p:nvPr/>
        </p:nvSpPr>
        <p:spPr bwMode="auto">
          <a:xfrm>
            <a:off x="3188930" y="260005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3" name="Line 9">
            <a:extLst>
              <a:ext uri="{FF2B5EF4-FFF2-40B4-BE49-F238E27FC236}">
                <a16:creationId xmlns:a16="http://schemas.microsoft.com/office/drawing/2014/main" id="{306760D5-F83C-43F8-B21B-DFE955DD59A9}"/>
              </a:ext>
            </a:extLst>
          </p:cNvPr>
          <p:cNvSpPr>
            <a:spLocks noChangeShapeType="1"/>
          </p:cNvSpPr>
          <p:nvPr/>
        </p:nvSpPr>
        <p:spPr bwMode="auto">
          <a:xfrm>
            <a:off x="3155803" y="260005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4" name="Line 10">
            <a:extLst>
              <a:ext uri="{FF2B5EF4-FFF2-40B4-BE49-F238E27FC236}">
                <a16:creationId xmlns:a16="http://schemas.microsoft.com/office/drawing/2014/main" id="{4D592138-647C-4C56-B763-7B144EE34A72}"/>
              </a:ext>
            </a:extLst>
          </p:cNvPr>
          <p:cNvSpPr>
            <a:spLocks noChangeShapeType="1"/>
          </p:cNvSpPr>
          <p:nvPr/>
        </p:nvSpPr>
        <p:spPr bwMode="auto">
          <a:xfrm>
            <a:off x="2988422"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5" name="Line 11">
            <a:extLst>
              <a:ext uri="{FF2B5EF4-FFF2-40B4-BE49-F238E27FC236}">
                <a16:creationId xmlns:a16="http://schemas.microsoft.com/office/drawing/2014/main" id="{EE5762AC-661C-452F-BF46-27D3892A74BB}"/>
              </a:ext>
            </a:extLst>
          </p:cNvPr>
          <p:cNvSpPr>
            <a:spLocks noChangeShapeType="1"/>
          </p:cNvSpPr>
          <p:nvPr/>
        </p:nvSpPr>
        <p:spPr bwMode="auto">
          <a:xfrm>
            <a:off x="2956041"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6" name="Line 12">
            <a:extLst>
              <a:ext uri="{FF2B5EF4-FFF2-40B4-BE49-F238E27FC236}">
                <a16:creationId xmlns:a16="http://schemas.microsoft.com/office/drawing/2014/main" id="{A8386000-2693-48D7-B11B-D2AF2A34B534}"/>
              </a:ext>
            </a:extLst>
          </p:cNvPr>
          <p:cNvSpPr>
            <a:spLocks noChangeShapeType="1"/>
          </p:cNvSpPr>
          <p:nvPr/>
        </p:nvSpPr>
        <p:spPr bwMode="auto">
          <a:xfrm>
            <a:off x="2857407"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7" name="Line 13">
            <a:extLst>
              <a:ext uri="{FF2B5EF4-FFF2-40B4-BE49-F238E27FC236}">
                <a16:creationId xmlns:a16="http://schemas.microsoft.com/office/drawing/2014/main" id="{49957E58-65DB-4F55-B098-4FCC2E46B24A}"/>
              </a:ext>
            </a:extLst>
          </p:cNvPr>
          <p:cNvSpPr>
            <a:spLocks noChangeShapeType="1"/>
          </p:cNvSpPr>
          <p:nvPr/>
        </p:nvSpPr>
        <p:spPr bwMode="auto">
          <a:xfrm>
            <a:off x="2810082"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8" name="Line 14">
            <a:extLst>
              <a:ext uri="{FF2B5EF4-FFF2-40B4-BE49-F238E27FC236}">
                <a16:creationId xmlns:a16="http://schemas.microsoft.com/office/drawing/2014/main" id="{FC38156F-EBEF-4238-A09E-4586F8BA8D6F}"/>
              </a:ext>
            </a:extLst>
          </p:cNvPr>
          <p:cNvSpPr>
            <a:spLocks noChangeShapeType="1"/>
          </p:cNvSpPr>
          <p:nvPr/>
        </p:nvSpPr>
        <p:spPr bwMode="auto">
          <a:xfrm>
            <a:off x="2799372"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9" name="Line 15">
            <a:extLst>
              <a:ext uri="{FF2B5EF4-FFF2-40B4-BE49-F238E27FC236}">
                <a16:creationId xmlns:a16="http://schemas.microsoft.com/office/drawing/2014/main" id="{8A0707AF-47E3-4B03-9FDF-B3DFA33C015B}"/>
              </a:ext>
            </a:extLst>
          </p:cNvPr>
          <p:cNvSpPr>
            <a:spLocks noChangeShapeType="1"/>
          </p:cNvSpPr>
          <p:nvPr/>
        </p:nvSpPr>
        <p:spPr bwMode="auto">
          <a:xfrm>
            <a:off x="2779197"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0" name="Line 16">
            <a:extLst>
              <a:ext uri="{FF2B5EF4-FFF2-40B4-BE49-F238E27FC236}">
                <a16:creationId xmlns:a16="http://schemas.microsoft.com/office/drawing/2014/main" id="{BEB2E009-2750-4002-9AD9-82E94D0700B5}"/>
              </a:ext>
            </a:extLst>
          </p:cNvPr>
          <p:cNvSpPr>
            <a:spLocks noChangeShapeType="1"/>
          </p:cNvSpPr>
          <p:nvPr/>
        </p:nvSpPr>
        <p:spPr bwMode="auto">
          <a:xfrm>
            <a:off x="2771724"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1" name="Line 17">
            <a:extLst>
              <a:ext uri="{FF2B5EF4-FFF2-40B4-BE49-F238E27FC236}">
                <a16:creationId xmlns:a16="http://schemas.microsoft.com/office/drawing/2014/main" id="{D31D04AA-1709-4EC7-8581-8A58EBFFB09D}"/>
              </a:ext>
            </a:extLst>
          </p:cNvPr>
          <p:cNvSpPr>
            <a:spLocks noChangeShapeType="1"/>
          </p:cNvSpPr>
          <p:nvPr/>
        </p:nvSpPr>
        <p:spPr bwMode="auto">
          <a:xfrm>
            <a:off x="2759271" y="246621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2" name="Line 18">
            <a:extLst>
              <a:ext uri="{FF2B5EF4-FFF2-40B4-BE49-F238E27FC236}">
                <a16:creationId xmlns:a16="http://schemas.microsoft.com/office/drawing/2014/main" id="{B79626D6-8B91-4409-9011-D8E5B86FB7BD}"/>
              </a:ext>
            </a:extLst>
          </p:cNvPr>
          <p:cNvSpPr>
            <a:spLocks noChangeShapeType="1"/>
          </p:cNvSpPr>
          <p:nvPr/>
        </p:nvSpPr>
        <p:spPr bwMode="auto">
          <a:xfrm>
            <a:off x="2682306" y="2411631"/>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3" name="Line 19">
            <a:extLst>
              <a:ext uri="{FF2B5EF4-FFF2-40B4-BE49-F238E27FC236}">
                <a16:creationId xmlns:a16="http://schemas.microsoft.com/office/drawing/2014/main" id="{F2881DA1-4D77-4148-9C42-355129BE6B09}"/>
              </a:ext>
            </a:extLst>
          </p:cNvPr>
          <p:cNvSpPr>
            <a:spLocks noChangeShapeType="1"/>
          </p:cNvSpPr>
          <p:nvPr/>
        </p:nvSpPr>
        <p:spPr bwMode="auto">
          <a:xfrm>
            <a:off x="2645193" y="2411631"/>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4" name="Line 20">
            <a:extLst>
              <a:ext uri="{FF2B5EF4-FFF2-40B4-BE49-F238E27FC236}">
                <a16:creationId xmlns:a16="http://schemas.microsoft.com/office/drawing/2014/main" id="{2812C673-2022-4F76-A593-BBED0E88B7C2}"/>
              </a:ext>
            </a:extLst>
          </p:cNvPr>
          <p:cNvSpPr>
            <a:spLocks noChangeShapeType="1"/>
          </p:cNvSpPr>
          <p:nvPr/>
        </p:nvSpPr>
        <p:spPr bwMode="auto">
          <a:xfrm>
            <a:off x="2626761" y="2411631"/>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5" name="Line 21">
            <a:extLst>
              <a:ext uri="{FF2B5EF4-FFF2-40B4-BE49-F238E27FC236}">
                <a16:creationId xmlns:a16="http://schemas.microsoft.com/office/drawing/2014/main" id="{338C7083-A9EC-473B-89A7-11CD8A0E97F6}"/>
              </a:ext>
            </a:extLst>
          </p:cNvPr>
          <p:cNvSpPr>
            <a:spLocks noChangeShapeType="1"/>
          </p:cNvSpPr>
          <p:nvPr/>
        </p:nvSpPr>
        <p:spPr bwMode="auto">
          <a:xfrm>
            <a:off x="2588901" y="2363778"/>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6" name="Line 22">
            <a:extLst>
              <a:ext uri="{FF2B5EF4-FFF2-40B4-BE49-F238E27FC236}">
                <a16:creationId xmlns:a16="http://schemas.microsoft.com/office/drawing/2014/main" id="{11518335-306B-4556-A123-4819338086C1}"/>
              </a:ext>
            </a:extLst>
          </p:cNvPr>
          <p:cNvSpPr>
            <a:spLocks noChangeShapeType="1"/>
          </p:cNvSpPr>
          <p:nvPr/>
        </p:nvSpPr>
        <p:spPr bwMode="auto">
          <a:xfrm>
            <a:off x="2583172" y="2363778"/>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7" name="Line 23">
            <a:extLst>
              <a:ext uri="{FF2B5EF4-FFF2-40B4-BE49-F238E27FC236}">
                <a16:creationId xmlns:a16="http://schemas.microsoft.com/office/drawing/2014/main" id="{F4936054-9579-4776-AE94-DC435F27C67D}"/>
              </a:ext>
            </a:extLst>
          </p:cNvPr>
          <p:cNvSpPr>
            <a:spLocks noChangeShapeType="1"/>
          </p:cNvSpPr>
          <p:nvPr/>
        </p:nvSpPr>
        <p:spPr bwMode="auto">
          <a:xfrm>
            <a:off x="2550543" y="2363778"/>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8" name="Line 24">
            <a:extLst>
              <a:ext uri="{FF2B5EF4-FFF2-40B4-BE49-F238E27FC236}">
                <a16:creationId xmlns:a16="http://schemas.microsoft.com/office/drawing/2014/main" id="{D5CBAFAC-8B0B-4361-A792-AA1B9E6A27EB}"/>
              </a:ext>
            </a:extLst>
          </p:cNvPr>
          <p:cNvSpPr>
            <a:spLocks noChangeShapeType="1"/>
          </p:cNvSpPr>
          <p:nvPr/>
        </p:nvSpPr>
        <p:spPr bwMode="auto">
          <a:xfrm>
            <a:off x="2506954"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9" name="Line 25">
            <a:extLst>
              <a:ext uri="{FF2B5EF4-FFF2-40B4-BE49-F238E27FC236}">
                <a16:creationId xmlns:a16="http://schemas.microsoft.com/office/drawing/2014/main" id="{316C0EE3-19DF-4499-B2C4-E0BB28F24032}"/>
              </a:ext>
            </a:extLst>
          </p:cNvPr>
          <p:cNvSpPr>
            <a:spLocks noChangeShapeType="1"/>
          </p:cNvSpPr>
          <p:nvPr/>
        </p:nvSpPr>
        <p:spPr bwMode="auto">
          <a:xfrm>
            <a:off x="2493754"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0" name="Line 26">
            <a:extLst>
              <a:ext uri="{FF2B5EF4-FFF2-40B4-BE49-F238E27FC236}">
                <a16:creationId xmlns:a16="http://schemas.microsoft.com/office/drawing/2014/main" id="{C6AF1DCD-275F-48F1-8A7C-0877C81569D5}"/>
              </a:ext>
            </a:extLst>
          </p:cNvPr>
          <p:cNvSpPr>
            <a:spLocks noChangeShapeType="1"/>
          </p:cNvSpPr>
          <p:nvPr/>
        </p:nvSpPr>
        <p:spPr bwMode="auto">
          <a:xfrm>
            <a:off x="2451909" y="2251620"/>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1" name="Line 27">
            <a:extLst>
              <a:ext uri="{FF2B5EF4-FFF2-40B4-BE49-F238E27FC236}">
                <a16:creationId xmlns:a16="http://schemas.microsoft.com/office/drawing/2014/main" id="{9901BD83-DE8B-48F6-85A8-4B2AB7BF9FE2}"/>
              </a:ext>
            </a:extLst>
          </p:cNvPr>
          <p:cNvSpPr>
            <a:spLocks noChangeShapeType="1"/>
          </p:cNvSpPr>
          <p:nvPr/>
        </p:nvSpPr>
        <p:spPr bwMode="auto">
          <a:xfrm>
            <a:off x="2444685" y="2251620"/>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2" name="Line 28">
            <a:extLst>
              <a:ext uri="{FF2B5EF4-FFF2-40B4-BE49-F238E27FC236}">
                <a16:creationId xmlns:a16="http://schemas.microsoft.com/office/drawing/2014/main" id="{23FD085B-E888-42B6-BE61-5FFB1627C884}"/>
              </a:ext>
            </a:extLst>
          </p:cNvPr>
          <p:cNvSpPr>
            <a:spLocks noChangeShapeType="1"/>
          </p:cNvSpPr>
          <p:nvPr/>
        </p:nvSpPr>
        <p:spPr bwMode="auto">
          <a:xfrm>
            <a:off x="2428744" y="2251620"/>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3" name="Line 29">
            <a:extLst>
              <a:ext uri="{FF2B5EF4-FFF2-40B4-BE49-F238E27FC236}">
                <a16:creationId xmlns:a16="http://schemas.microsoft.com/office/drawing/2014/main" id="{213E5817-DE83-40B4-B2F1-391D9C56CDFC}"/>
              </a:ext>
            </a:extLst>
          </p:cNvPr>
          <p:cNvSpPr>
            <a:spLocks noChangeShapeType="1"/>
          </p:cNvSpPr>
          <p:nvPr/>
        </p:nvSpPr>
        <p:spPr bwMode="auto">
          <a:xfrm>
            <a:off x="2420026" y="2251620"/>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4" name="Line 30">
            <a:extLst>
              <a:ext uri="{FF2B5EF4-FFF2-40B4-BE49-F238E27FC236}">
                <a16:creationId xmlns:a16="http://schemas.microsoft.com/office/drawing/2014/main" id="{7DC3D625-BDA2-487A-B447-25D82B1E26A3}"/>
              </a:ext>
            </a:extLst>
          </p:cNvPr>
          <p:cNvSpPr>
            <a:spLocks noChangeShapeType="1"/>
          </p:cNvSpPr>
          <p:nvPr/>
        </p:nvSpPr>
        <p:spPr bwMode="auto">
          <a:xfrm>
            <a:off x="2398606" y="2251620"/>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5" name="Line 31">
            <a:extLst>
              <a:ext uri="{FF2B5EF4-FFF2-40B4-BE49-F238E27FC236}">
                <a16:creationId xmlns:a16="http://schemas.microsoft.com/office/drawing/2014/main" id="{C1208224-9AFB-467C-8382-2AEAD13DC2D9}"/>
              </a:ext>
            </a:extLst>
          </p:cNvPr>
          <p:cNvSpPr>
            <a:spLocks noChangeShapeType="1"/>
          </p:cNvSpPr>
          <p:nvPr/>
        </p:nvSpPr>
        <p:spPr bwMode="auto">
          <a:xfrm>
            <a:off x="2338329" y="2251620"/>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6" name="Line 32">
            <a:extLst>
              <a:ext uri="{FF2B5EF4-FFF2-40B4-BE49-F238E27FC236}">
                <a16:creationId xmlns:a16="http://schemas.microsoft.com/office/drawing/2014/main" id="{EA54FAAF-87DD-4335-9F09-4F2F61FBCB7B}"/>
              </a:ext>
            </a:extLst>
          </p:cNvPr>
          <p:cNvSpPr>
            <a:spLocks noChangeShapeType="1"/>
          </p:cNvSpPr>
          <p:nvPr/>
        </p:nvSpPr>
        <p:spPr bwMode="auto">
          <a:xfrm>
            <a:off x="2313670" y="2226946"/>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7" name="Line 33">
            <a:extLst>
              <a:ext uri="{FF2B5EF4-FFF2-40B4-BE49-F238E27FC236}">
                <a16:creationId xmlns:a16="http://schemas.microsoft.com/office/drawing/2014/main" id="{54690104-496A-4C5A-B69E-088D8E308739}"/>
              </a:ext>
            </a:extLst>
          </p:cNvPr>
          <p:cNvSpPr>
            <a:spLocks noChangeShapeType="1"/>
          </p:cNvSpPr>
          <p:nvPr/>
        </p:nvSpPr>
        <p:spPr bwMode="auto">
          <a:xfrm>
            <a:off x="2302462" y="220002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8" name="Line 34">
            <a:extLst>
              <a:ext uri="{FF2B5EF4-FFF2-40B4-BE49-F238E27FC236}">
                <a16:creationId xmlns:a16="http://schemas.microsoft.com/office/drawing/2014/main" id="{0D190566-0243-4096-A06F-319270183BB4}"/>
              </a:ext>
            </a:extLst>
          </p:cNvPr>
          <p:cNvSpPr>
            <a:spLocks noChangeShapeType="1"/>
          </p:cNvSpPr>
          <p:nvPr/>
        </p:nvSpPr>
        <p:spPr bwMode="auto">
          <a:xfrm>
            <a:off x="2275063" y="220002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9" name="Line 35">
            <a:extLst>
              <a:ext uri="{FF2B5EF4-FFF2-40B4-BE49-F238E27FC236}">
                <a16:creationId xmlns:a16="http://schemas.microsoft.com/office/drawing/2014/main" id="{E89372C7-9D07-4E52-A2D2-8304D3CECE90}"/>
              </a:ext>
            </a:extLst>
          </p:cNvPr>
          <p:cNvSpPr>
            <a:spLocks noChangeShapeType="1"/>
          </p:cNvSpPr>
          <p:nvPr/>
        </p:nvSpPr>
        <p:spPr bwMode="auto">
          <a:xfrm>
            <a:off x="2263357" y="220002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0" name="Line 36">
            <a:extLst>
              <a:ext uri="{FF2B5EF4-FFF2-40B4-BE49-F238E27FC236}">
                <a16:creationId xmlns:a16="http://schemas.microsoft.com/office/drawing/2014/main" id="{3DF332EA-121B-4ADD-B6A9-D5C9C8C17D2B}"/>
              </a:ext>
            </a:extLst>
          </p:cNvPr>
          <p:cNvSpPr>
            <a:spLocks noChangeShapeType="1"/>
          </p:cNvSpPr>
          <p:nvPr/>
        </p:nvSpPr>
        <p:spPr bwMode="auto">
          <a:xfrm>
            <a:off x="2242683"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1" name="Line 37">
            <a:extLst>
              <a:ext uri="{FF2B5EF4-FFF2-40B4-BE49-F238E27FC236}">
                <a16:creationId xmlns:a16="http://schemas.microsoft.com/office/drawing/2014/main" id="{8DF6A079-B4C5-4D4D-8C0A-C805F12A903E}"/>
              </a:ext>
            </a:extLst>
          </p:cNvPr>
          <p:cNvSpPr>
            <a:spLocks noChangeShapeType="1"/>
          </p:cNvSpPr>
          <p:nvPr/>
        </p:nvSpPr>
        <p:spPr bwMode="auto">
          <a:xfrm>
            <a:off x="2249657"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2" name="Line 38">
            <a:extLst>
              <a:ext uri="{FF2B5EF4-FFF2-40B4-BE49-F238E27FC236}">
                <a16:creationId xmlns:a16="http://schemas.microsoft.com/office/drawing/2014/main" id="{9AA7D284-C3A1-4E47-91CB-933CCB4F1A01}"/>
              </a:ext>
            </a:extLst>
          </p:cNvPr>
          <p:cNvSpPr>
            <a:spLocks noChangeShapeType="1"/>
          </p:cNvSpPr>
          <p:nvPr/>
        </p:nvSpPr>
        <p:spPr bwMode="auto">
          <a:xfrm>
            <a:off x="2220765"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3" name="Line 39">
            <a:extLst>
              <a:ext uri="{FF2B5EF4-FFF2-40B4-BE49-F238E27FC236}">
                <a16:creationId xmlns:a16="http://schemas.microsoft.com/office/drawing/2014/main" id="{CDC6B9D4-690A-4B11-A690-7D43A6EEEDAB}"/>
              </a:ext>
            </a:extLst>
          </p:cNvPr>
          <p:cNvSpPr>
            <a:spLocks noChangeShapeType="1"/>
          </p:cNvSpPr>
          <p:nvPr/>
        </p:nvSpPr>
        <p:spPr bwMode="auto">
          <a:xfrm>
            <a:off x="2210801"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4" name="Line 40">
            <a:extLst>
              <a:ext uri="{FF2B5EF4-FFF2-40B4-BE49-F238E27FC236}">
                <a16:creationId xmlns:a16="http://schemas.microsoft.com/office/drawing/2014/main" id="{75CBA66D-185B-47F6-90FA-BAEE071E66AF}"/>
              </a:ext>
            </a:extLst>
          </p:cNvPr>
          <p:cNvSpPr>
            <a:spLocks noChangeShapeType="1"/>
          </p:cNvSpPr>
          <p:nvPr/>
        </p:nvSpPr>
        <p:spPr bwMode="auto">
          <a:xfrm>
            <a:off x="2179417"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5" name="Line 41">
            <a:extLst>
              <a:ext uri="{FF2B5EF4-FFF2-40B4-BE49-F238E27FC236}">
                <a16:creationId xmlns:a16="http://schemas.microsoft.com/office/drawing/2014/main" id="{B0163C41-6FBC-4C1E-B17B-3702B1D7287B}"/>
              </a:ext>
            </a:extLst>
          </p:cNvPr>
          <p:cNvSpPr>
            <a:spLocks noChangeShapeType="1"/>
          </p:cNvSpPr>
          <p:nvPr/>
        </p:nvSpPr>
        <p:spPr bwMode="auto">
          <a:xfrm>
            <a:off x="2162231"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6" name="Line 42">
            <a:extLst>
              <a:ext uri="{FF2B5EF4-FFF2-40B4-BE49-F238E27FC236}">
                <a16:creationId xmlns:a16="http://schemas.microsoft.com/office/drawing/2014/main" id="{6CB79D1A-9541-46A0-B833-BFCC7545910B}"/>
              </a:ext>
            </a:extLst>
          </p:cNvPr>
          <p:cNvSpPr>
            <a:spLocks noChangeShapeType="1"/>
          </p:cNvSpPr>
          <p:nvPr/>
        </p:nvSpPr>
        <p:spPr bwMode="auto">
          <a:xfrm>
            <a:off x="2154509"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7" name="Line 43">
            <a:extLst>
              <a:ext uri="{FF2B5EF4-FFF2-40B4-BE49-F238E27FC236}">
                <a16:creationId xmlns:a16="http://schemas.microsoft.com/office/drawing/2014/main" id="{94E6AC7D-56A5-4865-8997-68A63E27BF90}"/>
              </a:ext>
            </a:extLst>
          </p:cNvPr>
          <p:cNvSpPr>
            <a:spLocks noChangeShapeType="1"/>
          </p:cNvSpPr>
          <p:nvPr/>
        </p:nvSpPr>
        <p:spPr bwMode="auto">
          <a:xfrm>
            <a:off x="2144546"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8" name="Line 44">
            <a:extLst>
              <a:ext uri="{FF2B5EF4-FFF2-40B4-BE49-F238E27FC236}">
                <a16:creationId xmlns:a16="http://schemas.microsoft.com/office/drawing/2014/main" id="{DF1C415B-22AE-4FC9-BCA6-CB543BD17ADB}"/>
              </a:ext>
            </a:extLst>
          </p:cNvPr>
          <p:cNvSpPr>
            <a:spLocks noChangeShapeType="1"/>
          </p:cNvSpPr>
          <p:nvPr/>
        </p:nvSpPr>
        <p:spPr bwMode="auto">
          <a:xfrm>
            <a:off x="2129850"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9" name="Line 45">
            <a:extLst>
              <a:ext uri="{FF2B5EF4-FFF2-40B4-BE49-F238E27FC236}">
                <a16:creationId xmlns:a16="http://schemas.microsoft.com/office/drawing/2014/main" id="{E96923CD-DE23-4503-BCBF-5CD7733AE31B}"/>
              </a:ext>
            </a:extLst>
          </p:cNvPr>
          <p:cNvSpPr>
            <a:spLocks noChangeShapeType="1"/>
          </p:cNvSpPr>
          <p:nvPr/>
        </p:nvSpPr>
        <p:spPr bwMode="auto">
          <a:xfrm>
            <a:off x="2119639" y="21768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0" name="Line 46">
            <a:extLst>
              <a:ext uri="{FF2B5EF4-FFF2-40B4-BE49-F238E27FC236}">
                <a16:creationId xmlns:a16="http://schemas.microsoft.com/office/drawing/2014/main" id="{CB77A7CB-5DC0-4F50-8E04-8FE9B50C7721}"/>
              </a:ext>
            </a:extLst>
          </p:cNvPr>
          <p:cNvSpPr>
            <a:spLocks noChangeShapeType="1"/>
          </p:cNvSpPr>
          <p:nvPr/>
        </p:nvSpPr>
        <p:spPr bwMode="auto">
          <a:xfrm>
            <a:off x="2089001" y="2162643"/>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1" name="Line 47">
            <a:extLst>
              <a:ext uri="{FF2B5EF4-FFF2-40B4-BE49-F238E27FC236}">
                <a16:creationId xmlns:a16="http://schemas.microsoft.com/office/drawing/2014/main" id="{8EE2B34D-35EA-4B09-95FC-E66A7F552F13}"/>
              </a:ext>
            </a:extLst>
          </p:cNvPr>
          <p:cNvSpPr>
            <a:spLocks noChangeShapeType="1"/>
          </p:cNvSpPr>
          <p:nvPr/>
        </p:nvSpPr>
        <p:spPr bwMode="auto">
          <a:xfrm>
            <a:off x="2047655" y="2066936"/>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2" name="Line 48">
            <a:extLst>
              <a:ext uri="{FF2B5EF4-FFF2-40B4-BE49-F238E27FC236}">
                <a16:creationId xmlns:a16="http://schemas.microsoft.com/office/drawing/2014/main" id="{D10BFD62-4B88-4CEF-A7E4-F52DE9260A34}"/>
              </a:ext>
            </a:extLst>
          </p:cNvPr>
          <p:cNvSpPr>
            <a:spLocks noChangeShapeType="1"/>
          </p:cNvSpPr>
          <p:nvPr/>
        </p:nvSpPr>
        <p:spPr bwMode="auto">
          <a:xfrm>
            <a:off x="2033956" y="2066936"/>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3" name="Line 49">
            <a:extLst>
              <a:ext uri="{FF2B5EF4-FFF2-40B4-BE49-F238E27FC236}">
                <a16:creationId xmlns:a16="http://schemas.microsoft.com/office/drawing/2014/main" id="{44FA3827-E213-4E8D-9393-B0633374C1C2}"/>
              </a:ext>
            </a:extLst>
          </p:cNvPr>
          <p:cNvSpPr>
            <a:spLocks noChangeShapeType="1"/>
          </p:cNvSpPr>
          <p:nvPr/>
        </p:nvSpPr>
        <p:spPr bwMode="auto">
          <a:xfrm>
            <a:off x="2000828" y="2016840"/>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4" name="Line 50">
            <a:extLst>
              <a:ext uri="{FF2B5EF4-FFF2-40B4-BE49-F238E27FC236}">
                <a16:creationId xmlns:a16="http://schemas.microsoft.com/office/drawing/2014/main" id="{E64585E5-0F49-4779-AA68-2D6509B4D1BB}"/>
              </a:ext>
            </a:extLst>
          </p:cNvPr>
          <p:cNvSpPr>
            <a:spLocks noChangeShapeType="1"/>
          </p:cNvSpPr>
          <p:nvPr/>
        </p:nvSpPr>
        <p:spPr bwMode="auto">
          <a:xfrm>
            <a:off x="1991363" y="200412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5" name="Line 51">
            <a:extLst>
              <a:ext uri="{FF2B5EF4-FFF2-40B4-BE49-F238E27FC236}">
                <a16:creationId xmlns:a16="http://schemas.microsoft.com/office/drawing/2014/main" id="{64A77B8F-7E05-4AF7-9CFC-F0B9D1193479}"/>
              </a:ext>
            </a:extLst>
          </p:cNvPr>
          <p:cNvSpPr>
            <a:spLocks noChangeShapeType="1"/>
          </p:cNvSpPr>
          <p:nvPr/>
        </p:nvSpPr>
        <p:spPr bwMode="auto">
          <a:xfrm>
            <a:off x="1981898" y="200412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6" name="Line 52">
            <a:extLst>
              <a:ext uri="{FF2B5EF4-FFF2-40B4-BE49-F238E27FC236}">
                <a16:creationId xmlns:a16="http://schemas.microsoft.com/office/drawing/2014/main" id="{39714DAA-C651-4CCC-B612-32F86CC40D8C}"/>
              </a:ext>
            </a:extLst>
          </p:cNvPr>
          <p:cNvSpPr>
            <a:spLocks noChangeShapeType="1"/>
          </p:cNvSpPr>
          <p:nvPr/>
        </p:nvSpPr>
        <p:spPr bwMode="auto">
          <a:xfrm>
            <a:off x="1964214" y="200412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7" name="Line 53">
            <a:extLst>
              <a:ext uri="{FF2B5EF4-FFF2-40B4-BE49-F238E27FC236}">
                <a16:creationId xmlns:a16="http://schemas.microsoft.com/office/drawing/2014/main" id="{72C1E162-5DDA-4780-9F64-8A073139937F}"/>
              </a:ext>
            </a:extLst>
          </p:cNvPr>
          <p:cNvSpPr>
            <a:spLocks noChangeShapeType="1"/>
          </p:cNvSpPr>
          <p:nvPr/>
        </p:nvSpPr>
        <p:spPr bwMode="auto">
          <a:xfrm>
            <a:off x="1943541" y="200412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8" name="Line 54">
            <a:extLst>
              <a:ext uri="{FF2B5EF4-FFF2-40B4-BE49-F238E27FC236}">
                <a16:creationId xmlns:a16="http://schemas.microsoft.com/office/drawing/2014/main" id="{8FB6F3BB-5CDE-436D-9F16-4279656E7FC2}"/>
              </a:ext>
            </a:extLst>
          </p:cNvPr>
          <p:cNvSpPr>
            <a:spLocks noChangeShapeType="1"/>
          </p:cNvSpPr>
          <p:nvPr/>
        </p:nvSpPr>
        <p:spPr bwMode="auto">
          <a:xfrm>
            <a:off x="1932332" y="192636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9" name="Line 55">
            <a:extLst>
              <a:ext uri="{FF2B5EF4-FFF2-40B4-BE49-F238E27FC236}">
                <a16:creationId xmlns:a16="http://schemas.microsoft.com/office/drawing/2014/main" id="{75080F39-88C2-48A8-A271-4DA61EC860EB}"/>
              </a:ext>
            </a:extLst>
          </p:cNvPr>
          <p:cNvSpPr>
            <a:spLocks noChangeShapeType="1"/>
          </p:cNvSpPr>
          <p:nvPr/>
        </p:nvSpPr>
        <p:spPr bwMode="auto">
          <a:xfrm>
            <a:off x="1921622" y="1915899"/>
            <a:ext cx="0" cy="42619"/>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0" name="Line 56">
            <a:extLst>
              <a:ext uri="{FF2B5EF4-FFF2-40B4-BE49-F238E27FC236}">
                <a16:creationId xmlns:a16="http://schemas.microsoft.com/office/drawing/2014/main" id="{C7837390-A416-447C-A725-7F8D78290ED7}"/>
              </a:ext>
            </a:extLst>
          </p:cNvPr>
          <p:cNvSpPr>
            <a:spLocks noChangeShapeType="1"/>
          </p:cNvSpPr>
          <p:nvPr/>
        </p:nvSpPr>
        <p:spPr bwMode="auto">
          <a:xfrm>
            <a:off x="1906926" y="190169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1" name="Line 57">
            <a:extLst>
              <a:ext uri="{FF2B5EF4-FFF2-40B4-BE49-F238E27FC236}">
                <a16:creationId xmlns:a16="http://schemas.microsoft.com/office/drawing/2014/main" id="{DC8EEDC9-2B8E-44FD-B092-A7DF5776894C}"/>
              </a:ext>
            </a:extLst>
          </p:cNvPr>
          <p:cNvSpPr>
            <a:spLocks noChangeShapeType="1"/>
          </p:cNvSpPr>
          <p:nvPr/>
        </p:nvSpPr>
        <p:spPr bwMode="auto">
          <a:xfrm>
            <a:off x="1895717" y="1892719"/>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2" name="Line 58">
            <a:extLst>
              <a:ext uri="{FF2B5EF4-FFF2-40B4-BE49-F238E27FC236}">
                <a16:creationId xmlns:a16="http://schemas.microsoft.com/office/drawing/2014/main" id="{0C62A018-22AD-4B1E-A523-EFB9D64EF17A}"/>
              </a:ext>
            </a:extLst>
          </p:cNvPr>
          <p:cNvSpPr>
            <a:spLocks noChangeShapeType="1"/>
          </p:cNvSpPr>
          <p:nvPr/>
        </p:nvSpPr>
        <p:spPr bwMode="auto">
          <a:xfrm>
            <a:off x="1872056" y="1892719"/>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3" name="Line 59">
            <a:extLst>
              <a:ext uri="{FF2B5EF4-FFF2-40B4-BE49-F238E27FC236}">
                <a16:creationId xmlns:a16="http://schemas.microsoft.com/office/drawing/2014/main" id="{435C47D1-A582-4F6A-8AA3-B809B7C7EF20}"/>
              </a:ext>
            </a:extLst>
          </p:cNvPr>
          <p:cNvSpPr>
            <a:spLocks noChangeShapeType="1"/>
          </p:cNvSpPr>
          <p:nvPr/>
        </p:nvSpPr>
        <p:spPr bwMode="auto">
          <a:xfrm>
            <a:off x="1862092" y="1892719"/>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4" name="Freeform 61">
            <a:extLst>
              <a:ext uri="{FF2B5EF4-FFF2-40B4-BE49-F238E27FC236}">
                <a16:creationId xmlns:a16="http://schemas.microsoft.com/office/drawing/2014/main" id="{27A046D8-4DBF-4172-8B56-FC2BFEC54F6C}"/>
              </a:ext>
            </a:extLst>
          </p:cNvPr>
          <p:cNvSpPr>
            <a:spLocks/>
          </p:cNvSpPr>
          <p:nvPr/>
        </p:nvSpPr>
        <p:spPr bwMode="auto">
          <a:xfrm>
            <a:off x="1810533" y="1881504"/>
            <a:ext cx="1845916" cy="1566453"/>
          </a:xfrm>
          <a:custGeom>
            <a:avLst/>
            <a:gdLst>
              <a:gd name="T0" fmla="*/ 0 w 7411"/>
              <a:gd name="T1" fmla="*/ 0 h 2095"/>
              <a:gd name="T2" fmla="*/ 0 w 7411"/>
              <a:gd name="T3" fmla="*/ 2095 h 2095"/>
              <a:gd name="T4" fmla="*/ 7411 w 7411"/>
              <a:gd name="T5" fmla="*/ 2095 h 2095"/>
            </a:gdLst>
            <a:ahLst/>
            <a:cxnLst>
              <a:cxn ang="0">
                <a:pos x="T0" y="T1"/>
              </a:cxn>
              <a:cxn ang="0">
                <a:pos x="T2" y="T3"/>
              </a:cxn>
              <a:cxn ang="0">
                <a:pos x="T4" y="T5"/>
              </a:cxn>
            </a:cxnLst>
            <a:rect l="0" t="0" r="r" b="b"/>
            <a:pathLst>
              <a:path w="7411" h="2095">
                <a:moveTo>
                  <a:pt x="0" y="0"/>
                </a:moveTo>
                <a:lnTo>
                  <a:pt x="0" y="2095"/>
                </a:lnTo>
                <a:lnTo>
                  <a:pt x="7411" y="2095"/>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5" name="Line 77">
            <a:extLst>
              <a:ext uri="{FF2B5EF4-FFF2-40B4-BE49-F238E27FC236}">
                <a16:creationId xmlns:a16="http://schemas.microsoft.com/office/drawing/2014/main" id="{B19671C2-996F-439E-9EEE-4B3B1F9A8D41}"/>
              </a:ext>
            </a:extLst>
          </p:cNvPr>
          <p:cNvSpPr>
            <a:spLocks noChangeShapeType="1"/>
          </p:cNvSpPr>
          <p:nvPr/>
        </p:nvSpPr>
        <p:spPr bwMode="auto">
          <a:xfrm flipV="1">
            <a:off x="2214787" y="2220965"/>
            <a:ext cx="0" cy="1219516"/>
          </a:xfrm>
          <a:prstGeom prst="line">
            <a:avLst/>
          </a:prstGeom>
          <a:noFill/>
          <a:ln w="11113" cap="flat">
            <a:solidFill>
              <a:srgbClr val="000000"/>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6" name="Line 78">
            <a:extLst>
              <a:ext uri="{FF2B5EF4-FFF2-40B4-BE49-F238E27FC236}">
                <a16:creationId xmlns:a16="http://schemas.microsoft.com/office/drawing/2014/main" id="{EC2B9F92-FBAC-4D8E-9F27-815F8951AB3C}"/>
              </a:ext>
            </a:extLst>
          </p:cNvPr>
          <p:cNvSpPr>
            <a:spLocks noChangeShapeType="1"/>
          </p:cNvSpPr>
          <p:nvPr/>
        </p:nvSpPr>
        <p:spPr bwMode="auto">
          <a:xfrm flipV="1">
            <a:off x="2619039" y="2454250"/>
            <a:ext cx="0" cy="986230"/>
          </a:xfrm>
          <a:prstGeom prst="line">
            <a:avLst/>
          </a:prstGeom>
          <a:noFill/>
          <a:ln w="11113" cap="flat">
            <a:solidFill>
              <a:srgbClr val="000000"/>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97" name="Group 496">
            <a:extLst>
              <a:ext uri="{FF2B5EF4-FFF2-40B4-BE49-F238E27FC236}">
                <a16:creationId xmlns:a16="http://schemas.microsoft.com/office/drawing/2014/main" id="{B346A479-F878-4746-BF44-18A71662C59A}"/>
              </a:ext>
            </a:extLst>
          </p:cNvPr>
          <p:cNvGrpSpPr/>
          <p:nvPr/>
        </p:nvGrpSpPr>
        <p:grpSpPr>
          <a:xfrm>
            <a:off x="1763066" y="1881504"/>
            <a:ext cx="39824" cy="1566453"/>
            <a:chOff x="1093670" y="1723688"/>
            <a:chExt cx="24858" cy="2265690"/>
          </a:xfrm>
        </p:grpSpPr>
        <p:sp>
          <p:nvSpPr>
            <p:cNvPr id="829" name="Line 79">
              <a:extLst>
                <a:ext uri="{FF2B5EF4-FFF2-40B4-BE49-F238E27FC236}">
                  <a16:creationId xmlns:a16="http://schemas.microsoft.com/office/drawing/2014/main" id="{B7B0B37E-D4C7-4EAC-BA0B-D0EED7FA3E96}"/>
                </a:ext>
              </a:extLst>
            </p:cNvPr>
            <p:cNvSpPr>
              <a:spLocks noChangeShapeType="1"/>
            </p:cNvSpPr>
            <p:nvPr/>
          </p:nvSpPr>
          <p:spPr bwMode="auto">
            <a:xfrm flipH="1">
              <a:off x="1093670" y="1723688"/>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30" name="Line 80">
              <a:extLst>
                <a:ext uri="{FF2B5EF4-FFF2-40B4-BE49-F238E27FC236}">
                  <a16:creationId xmlns:a16="http://schemas.microsoft.com/office/drawing/2014/main" id="{383552BA-16F5-4956-81CB-9A8F3980090F}"/>
                </a:ext>
              </a:extLst>
            </p:cNvPr>
            <p:cNvSpPr>
              <a:spLocks noChangeShapeType="1"/>
            </p:cNvSpPr>
            <p:nvPr/>
          </p:nvSpPr>
          <p:spPr bwMode="auto">
            <a:xfrm flipH="1">
              <a:off x="1093670" y="2289300"/>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31" name="Line 81">
              <a:extLst>
                <a:ext uri="{FF2B5EF4-FFF2-40B4-BE49-F238E27FC236}">
                  <a16:creationId xmlns:a16="http://schemas.microsoft.com/office/drawing/2014/main" id="{E1F8E348-884B-409D-97F1-B6D8C6D77720}"/>
                </a:ext>
              </a:extLst>
            </p:cNvPr>
            <p:cNvSpPr>
              <a:spLocks noChangeShapeType="1"/>
            </p:cNvSpPr>
            <p:nvPr/>
          </p:nvSpPr>
          <p:spPr bwMode="auto">
            <a:xfrm flipH="1">
              <a:off x="1093670" y="2858155"/>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32" name="Line 82">
              <a:extLst>
                <a:ext uri="{FF2B5EF4-FFF2-40B4-BE49-F238E27FC236}">
                  <a16:creationId xmlns:a16="http://schemas.microsoft.com/office/drawing/2014/main" id="{E17E459F-1AB7-44E3-857A-A64A21713F53}"/>
                </a:ext>
              </a:extLst>
            </p:cNvPr>
            <p:cNvSpPr>
              <a:spLocks noChangeShapeType="1"/>
            </p:cNvSpPr>
            <p:nvPr/>
          </p:nvSpPr>
          <p:spPr bwMode="auto">
            <a:xfrm flipH="1">
              <a:off x="1093670" y="3423766"/>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33" name="Line 83">
              <a:extLst>
                <a:ext uri="{FF2B5EF4-FFF2-40B4-BE49-F238E27FC236}">
                  <a16:creationId xmlns:a16="http://schemas.microsoft.com/office/drawing/2014/main" id="{31565BC0-C88B-4A9D-872D-556C66F96B29}"/>
                </a:ext>
              </a:extLst>
            </p:cNvPr>
            <p:cNvSpPr>
              <a:spLocks noChangeShapeType="1"/>
            </p:cNvSpPr>
            <p:nvPr/>
          </p:nvSpPr>
          <p:spPr bwMode="auto">
            <a:xfrm flipH="1">
              <a:off x="1093670" y="3989378"/>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98" name="Group 497">
            <a:extLst>
              <a:ext uri="{FF2B5EF4-FFF2-40B4-BE49-F238E27FC236}">
                <a16:creationId xmlns:a16="http://schemas.microsoft.com/office/drawing/2014/main" id="{9A3F1DBF-71C6-4B51-9307-59FCFDD18230}"/>
              </a:ext>
            </a:extLst>
          </p:cNvPr>
          <p:cNvGrpSpPr/>
          <p:nvPr/>
        </p:nvGrpSpPr>
        <p:grpSpPr>
          <a:xfrm>
            <a:off x="1810533" y="3447957"/>
            <a:ext cx="1818019" cy="39823"/>
            <a:chOff x="1121050" y="3989378"/>
            <a:chExt cx="2629550" cy="74622"/>
          </a:xfrm>
        </p:grpSpPr>
        <p:sp>
          <p:nvSpPr>
            <p:cNvPr id="809" name="Line 66">
              <a:extLst>
                <a:ext uri="{FF2B5EF4-FFF2-40B4-BE49-F238E27FC236}">
                  <a16:creationId xmlns:a16="http://schemas.microsoft.com/office/drawing/2014/main" id="{2581C85E-A530-487F-BB61-27A4A12EB20D}"/>
                </a:ext>
              </a:extLst>
            </p:cNvPr>
            <p:cNvSpPr>
              <a:spLocks noChangeShapeType="1"/>
            </p:cNvSpPr>
            <p:nvPr/>
          </p:nvSpPr>
          <p:spPr bwMode="auto">
            <a:xfrm>
              <a:off x="1121050"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0" name="Line 68">
              <a:extLst>
                <a:ext uri="{FF2B5EF4-FFF2-40B4-BE49-F238E27FC236}">
                  <a16:creationId xmlns:a16="http://schemas.microsoft.com/office/drawing/2014/main" id="{1F4CA2F4-9B6B-472B-AF98-022BA15C888A}"/>
                </a:ext>
              </a:extLst>
            </p:cNvPr>
            <p:cNvSpPr>
              <a:spLocks noChangeShapeType="1"/>
            </p:cNvSpPr>
            <p:nvPr/>
          </p:nvSpPr>
          <p:spPr bwMode="auto">
            <a:xfrm>
              <a:off x="1413582"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1" name="Line 69">
              <a:extLst>
                <a:ext uri="{FF2B5EF4-FFF2-40B4-BE49-F238E27FC236}">
                  <a16:creationId xmlns:a16="http://schemas.microsoft.com/office/drawing/2014/main" id="{6C517F88-008E-4B32-8873-5D2BA1558AA4}"/>
                </a:ext>
              </a:extLst>
            </p:cNvPr>
            <p:cNvSpPr>
              <a:spLocks noChangeShapeType="1"/>
            </p:cNvSpPr>
            <p:nvPr/>
          </p:nvSpPr>
          <p:spPr bwMode="auto">
            <a:xfrm>
              <a:off x="1705755"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2" name="Line 70">
              <a:extLst>
                <a:ext uri="{FF2B5EF4-FFF2-40B4-BE49-F238E27FC236}">
                  <a16:creationId xmlns:a16="http://schemas.microsoft.com/office/drawing/2014/main" id="{BBCCD09A-AAEA-4778-93D2-CA1D7AACB87E}"/>
                </a:ext>
              </a:extLst>
            </p:cNvPr>
            <p:cNvSpPr>
              <a:spLocks noChangeShapeType="1"/>
            </p:cNvSpPr>
            <p:nvPr/>
          </p:nvSpPr>
          <p:spPr bwMode="auto">
            <a:xfrm>
              <a:off x="1998287"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3" name="Line 71">
              <a:extLst>
                <a:ext uri="{FF2B5EF4-FFF2-40B4-BE49-F238E27FC236}">
                  <a16:creationId xmlns:a16="http://schemas.microsoft.com/office/drawing/2014/main" id="{9FDF5703-ECB4-4578-8306-477E3BCC5C05}"/>
                </a:ext>
              </a:extLst>
            </p:cNvPr>
            <p:cNvSpPr>
              <a:spLocks noChangeShapeType="1"/>
            </p:cNvSpPr>
            <p:nvPr/>
          </p:nvSpPr>
          <p:spPr bwMode="auto">
            <a:xfrm>
              <a:off x="2290459"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4" name="Line 72">
              <a:extLst>
                <a:ext uri="{FF2B5EF4-FFF2-40B4-BE49-F238E27FC236}">
                  <a16:creationId xmlns:a16="http://schemas.microsoft.com/office/drawing/2014/main" id="{60DF3F48-C44C-40E5-B131-A3388D46D55A}"/>
                </a:ext>
              </a:extLst>
            </p:cNvPr>
            <p:cNvSpPr>
              <a:spLocks noChangeShapeType="1"/>
            </p:cNvSpPr>
            <p:nvPr/>
          </p:nvSpPr>
          <p:spPr bwMode="auto">
            <a:xfrm>
              <a:off x="2582271"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5" name="Line 73">
              <a:extLst>
                <a:ext uri="{FF2B5EF4-FFF2-40B4-BE49-F238E27FC236}">
                  <a16:creationId xmlns:a16="http://schemas.microsoft.com/office/drawing/2014/main" id="{D8C800C3-2794-4B1C-9736-8A1D64A5D684}"/>
                </a:ext>
              </a:extLst>
            </p:cNvPr>
            <p:cNvSpPr>
              <a:spLocks noChangeShapeType="1"/>
            </p:cNvSpPr>
            <p:nvPr/>
          </p:nvSpPr>
          <p:spPr bwMode="auto">
            <a:xfrm>
              <a:off x="2874443"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6" name="Line 74">
              <a:extLst>
                <a:ext uri="{FF2B5EF4-FFF2-40B4-BE49-F238E27FC236}">
                  <a16:creationId xmlns:a16="http://schemas.microsoft.com/office/drawing/2014/main" id="{7FDDA3A7-20E5-431E-9807-784AF70D288B}"/>
                </a:ext>
              </a:extLst>
            </p:cNvPr>
            <p:cNvSpPr>
              <a:spLocks noChangeShapeType="1"/>
            </p:cNvSpPr>
            <p:nvPr/>
          </p:nvSpPr>
          <p:spPr bwMode="auto">
            <a:xfrm>
              <a:off x="3166976"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7" name="Line 75">
              <a:extLst>
                <a:ext uri="{FF2B5EF4-FFF2-40B4-BE49-F238E27FC236}">
                  <a16:creationId xmlns:a16="http://schemas.microsoft.com/office/drawing/2014/main" id="{938BA438-8DE0-48AA-A182-215B1D7FF0F1}"/>
                </a:ext>
              </a:extLst>
            </p:cNvPr>
            <p:cNvSpPr>
              <a:spLocks noChangeShapeType="1"/>
            </p:cNvSpPr>
            <p:nvPr/>
          </p:nvSpPr>
          <p:spPr bwMode="auto">
            <a:xfrm>
              <a:off x="3750600"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8" name="Line 76">
              <a:extLst>
                <a:ext uri="{FF2B5EF4-FFF2-40B4-BE49-F238E27FC236}">
                  <a16:creationId xmlns:a16="http://schemas.microsoft.com/office/drawing/2014/main" id="{3F0FCE87-5E58-4627-A056-4F7F281E4057}"/>
                </a:ext>
              </a:extLst>
            </p:cNvPr>
            <p:cNvSpPr>
              <a:spLocks noChangeShapeType="1"/>
            </p:cNvSpPr>
            <p:nvPr/>
          </p:nvSpPr>
          <p:spPr bwMode="auto">
            <a:xfrm>
              <a:off x="3459148"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9" name="Line 84">
              <a:extLst>
                <a:ext uri="{FF2B5EF4-FFF2-40B4-BE49-F238E27FC236}">
                  <a16:creationId xmlns:a16="http://schemas.microsoft.com/office/drawing/2014/main" id="{F9871D5F-7F4D-4BFB-B7F9-C6513031F5CD}"/>
                </a:ext>
              </a:extLst>
            </p:cNvPr>
            <p:cNvSpPr>
              <a:spLocks noChangeShapeType="1"/>
            </p:cNvSpPr>
            <p:nvPr/>
          </p:nvSpPr>
          <p:spPr bwMode="auto">
            <a:xfrm>
              <a:off x="1121050"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0" name="Line 85">
              <a:extLst>
                <a:ext uri="{FF2B5EF4-FFF2-40B4-BE49-F238E27FC236}">
                  <a16:creationId xmlns:a16="http://schemas.microsoft.com/office/drawing/2014/main" id="{5DA3233A-8923-4A51-A537-7C6BA1BDD2E8}"/>
                </a:ext>
              </a:extLst>
            </p:cNvPr>
            <p:cNvSpPr>
              <a:spLocks noChangeShapeType="1"/>
            </p:cNvSpPr>
            <p:nvPr/>
          </p:nvSpPr>
          <p:spPr bwMode="auto">
            <a:xfrm>
              <a:off x="1413582"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1" name="Line 86">
              <a:extLst>
                <a:ext uri="{FF2B5EF4-FFF2-40B4-BE49-F238E27FC236}">
                  <a16:creationId xmlns:a16="http://schemas.microsoft.com/office/drawing/2014/main" id="{69A3E1D5-85CF-4DB4-B93B-61C2D6A6CA3B}"/>
                </a:ext>
              </a:extLst>
            </p:cNvPr>
            <p:cNvSpPr>
              <a:spLocks noChangeShapeType="1"/>
            </p:cNvSpPr>
            <p:nvPr/>
          </p:nvSpPr>
          <p:spPr bwMode="auto">
            <a:xfrm>
              <a:off x="1705755"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2" name="Line 87">
              <a:extLst>
                <a:ext uri="{FF2B5EF4-FFF2-40B4-BE49-F238E27FC236}">
                  <a16:creationId xmlns:a16="http://schemas.microsoft.com/office/drawing/2014/main" id="{8768F337-B445-49F7-8B6F-2DADA30704F3}"/>
                </a:ext>
              </a:extLst>
            </p:cNvPr>
            <p:cNvSpPr>
              <a:spLocks noChangeShapeType="1"/>
            </p:cNvSpPr>
            <p:nvPr/>
          </p:nvSpPr>
          <p:spPr bwMode="auto">
            <a:xfrm>
              <a:off x="1998287"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3" name="Line 88">
              <a:extLst>
                <a:ext uri="{FF2B5EF4-FFF2-40B4-BE49-F238E27FC236}">
                  <a16:creationId xmlns:a16="http://schemas.microsoft.com/office/drawing/2014/main" id="{3BAA82AA-566E-4CE0-8052-7F9DAAEB1D4B}"/>
                </a:ext>
              </a:extLst>
            </p:cNvPr>
            <p:cNvSpPr>
              <a:spLocks noChangeShapeType="1"/>
            </p:cNvSpPr>
            <p:nvPr/>
          </p:nvSpPr>
          <p:spPr bwMode="auto">
            <a:xfrm>
              <a:off x="2290459"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4" name="Line 89">
              <a:extLst>
                <a:ext uri="{FF2B5EF4-FFF2-40B4-BE49-F238E27FC236}">
                  <a16:creationId xmlns:a16="http://schemas.microsoft.com/office/drawing/2014/main" id="{59F82D5A-3FA0-4337-B438-07281BE44EB6}"/>
                </a:ext>
              </a:extLst>
            </p:cNvPr>
            <p:cNvSpPr>
              <a:spLocks noChangeShapeType="1"/>
            </p:cNvSpPr>
            <p:nvPr/>
          </p:nvSpPr>
          <p:spPr bwMode="auto">
            <a:xfrm>
              <a:off x="2582271"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5" name="Line 90">
              <a:extLst>
                <a:ext uri="{FF2B5EF4-FFF2-40B4-BE49-F238E27FC236}">
                  <a16:creationId xmlns:a16="http://schemas.microsoft.com/office/drawing/2014/main" id="{394DD203-84F9-4820-829E-3674E2F47AD9}"/>
                </a:ext>
              </a:extLst>
            </p:cNvPr>
            <p:cNvSpPr>
              <a:spLocks noChangeShapeType="1"/>
            </p:cNvSpPr>
            <p:nvPr/>
          </p:nvSpPr>
          <p:spPr bwMode="auto">
            <a:xfrm>
              <a:off x="2874443"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6" name="Line 91">
              <a:extLst>
                <a:ext uri="{FF2B5EF4-FFF2-40B4-BE49-F238E27FC236}">
                  <a16:creationId xmlns:a16="http://schemas.microsoft.com/office/drawing/2014/main" id="{281D2AE6-4C31-43A1-8E18-0E1BD86CE54E}"/>
                </a:ext>
              </a:extLst>
            </p:cNvPr>
            <p:cNvSpPr>
              <a:spLocks noChangeShapeType="1"/>
            </p:cNvSpPr>
            <p:nvPr/>
          </p:nvSpPr>
          <p:spPr bwMode="auto">
            <a:xfrm>
              <a:off x="3166976"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7" name="Line 92">
              <a:extLst>
                <a:ext uri="{FF2B5EF4-FFF2-40B4-BE49-F238E27FC236}">
                  <a16:creationId xmlns:a16="http://schemas.microsoft.com/office/drawing/2014/main" id="{84651CC9-B223-41C3-94EB-CBBAE5DA7753}"/>
                </a:ext>
              </a:extLst>
            </p:cNvPr>
            <p:cNvSpPr>
              <a:spLocks noChangeShapeType="1"/>
            </p:cNvSpPr>
            <p:nvPr/>
          </p:nvSpPr>
          <p:spPr bwMode="auto">
            <a:xfrm>
              <a:off x="3459148"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8" name="Line 93">
              <a:extLst>
                <a:ext uri="{FF2B5EF4-FFF2-40B4-BE49-F238E27FC236}">
                  <a16:creationId xmlns:a16="http://schemas.microsoft.com/office/drawing/2014/main" id="{BD0F611D-2AB9-4E4C-9EB6-A1EBF3DBE45D}"/>
                </a:ext>
              </a:extLst>
            </p:cNvPr>
            <p:cNvSpPr>
              <a:spLocks noChangeShapeType="1"/>
            </p:cNvSpPr>
            <p:nvPr/>
          </p:nvSpPr>
          <p:spPr bwMode="auto">
            <a:xfrm>
              <a:off x="3750600"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660" name="TextBox 1">
            <a:extLst>
              <a:ext uri="{FF2B5EF4-FFF2-40B4-BE49-F238E27FC236}">
                <a16:creationId xmlns:a16="http://schemas.microsoft.com/office/drawing/2014/main" id="{E4BFCAEE-DE1D-4C57-90A6-F6EE8D38C44D}"/>
              </a:ext>
            </a:extLst>
          </p:cNvPr>
          <p:cNvSpPr txBox="1"/>
          <p:nvPr/>
        </p:nvSpPr>
        <p:spPr>
          <a:xfrm>
            <a:off x="1507079" y="1845155"/>
            <a:ext cx="205586"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a:t>
            </a:r>
          </a:p>
        </p:txBody>
      </p:sp>
      <p:sp>
        <p:nvSpPr>
          <p:cNvPr id="661" name="TextBox 1">
            <a:extLst>
              <a:ext uri="{FF2B5EF4-FFF2-40B4-BE49-F238E27FC236}">
                <a16:creationId xmlns:a16="http://schemas.microsoft.com/office/drawing/2014/main" id="{CFB394BA-126D-4533-B0A9-43B2F2142015}"/>
              </a:ext>
            </a:extLst>
          </p:cNvPr>
          <p:cNvSpPr txBox="1"/>
          <p:nvPr/>
        </p:nvSpPr>
        <p:spPr>
          <a:xfrm>
            <a:off x="1563058" y="2236986"/>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p>
        </p:txBody>
      </p:sp>
      <p:sp>
        <p:nvSpPr>
          <p:cNvPr id="662" name="TextBox 1">
            <a:extLst>
              <a:ext uri="{FF2B5EF4-FFF2-40B4-BE49-F238E27FC236}">
                <a16:creationId xmlns:a16="http://schemas.microsoft.com/office/drawing/2014/main" id="{9437EAE1-0353-4210-A2E8-CE16ED3EC10D}"/>
              </a:ext>
            </a:extLst>
          </p:cNvPr>
          <p:cNvSpPr txBox="1"/>
          <p:nvPr/>
        </p:nvSpPr>
        <p:spPr>
          <a:xfrm>
            <a:off x="1563058" y="2628816"/>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a:t>
            </a:r>
          </a:p>
        </p:txBody>
      </p:sp>
      <p:sp>
        <p:nvSpPr>
          <p:cNvPr id="663" name="TextBox 1">
            <a:extLst>
              <a:ext uri="{FF2B5EF4-FFF2-40B4-BE49-F238E27FC236}">
                <a16:creationId xmlns:a16="http://schemas.microsoft.com/office/drawing/2014/main" id="{65B52637-1D91-4CBD-B3B7-2F69B3D98F3F}"/>
              </a:ext>
            </a:extLst>
          </p:cNvPr>
          <p:cNvSpPr txBox="1"/>
          <p:nvPr/>
        </p:nvSpPr>
        <p:spPr>
          <a:xfrm>
            <a:off x="1563058" y="3020646"/>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p:txBody>
      </p:sp>
      <p:sp>
        <p:nvSpPr>
          <p:cNvPr id="664" name="TextBox 1">
            <a:extLst>
              <a:ext uri="{FF2B5EF4-FFF2-40B4-BE49-F238E27FC236}">
                <a16:creationId xmlns:a16="http://schemas.microsoft.com/office/drawing/2014/main" id="{52E87157-F74B-409A-BA98-6C0BE66A66D3}"/>
              </a:ext>
            </a:extLst>
          </p:cNvPr>
          <p:cNvSpPr txBox="1"/>
          <p:nvPr/>
        </p:nvSpPr>
        <p:spPr>
          <a:xfrm>
            <a:off x="1563058" y="3412478"/>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665" name="TextBox 1">
            <a:extLst>
              <a:ext uri="{FF2B5EF4-FFF2-40B4-BE49-F238E27FC236}">
                <a16:creationId xmlns:a16="http://schemas.microsoft.com/office/drawing/2014/main" id="{96320125-54C5-4864-9056-76E2357FFB8C}"/>
              </a:ext>
            </a:extLst>
          </p:cNvPr>
          <p:cNvSpPr txBox="1"/>
          <p:nvPr/>
        </p:nvSpPr>
        <p:spPr>
          <a:xfrm>
            <a:off x="1735730"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666" name="TextBox 1">
            <a:extLst>
              <a:ext uri="{FF2B5EF4-FFF2-40B4-BE49-F238E27FC236}">
                <a16:creationId xmlns:a16="http://schemas.microsoft.com/office/drawing/2014/main" id="{7C751EA4-F989-45B4-BEED-AD8A870EBAF9}"/>
              </a:ext>
            </a:extLst>
          </p:cNvPr>
          <p:cNvSpPr txBox="1"/>
          <p:nvPr/>
        </p:nvSpPr>
        <p:spPr>
          <a:xfrm>
            <a:off x="1939876"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667" name="TextBox 1">
            <a:extLst>
              <a:ext uri="{FF2B5EF4-FFF2-40B4-BE49-F238E27FC236}">
                <a16:creationId xmlns:a16="http://schemas.microsoft.com/office/drawing/2014/main" id="{9F01E07C-5F68-4251-8925-383415DFCA2A}"/>
              </a:ext>
            </a:extLst>
          </p:cNvPr>
          <p:cNvSpPr txBox="1"/>
          <p:nvPr/>
        </p:nvSpPr>
        <p:spPr>
          <a:xfrm>
            <a:off x="2140730"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a:t>
            </a:r>
          </a:p>
        </p:txBody>
      </p:sp>
      <p:sp>
        <p:nvSpPr>
          <p:cNvPr id="668" name="TextBox 1">
            <a:extLst>
              <a:ext uri="{FF2B5EF4-FFF2-40B4-BE49-F238E27FC236}">
                <a16:creationId xmlns:a16="http://schemas.microsoft.com/office/drawing/2014/main" id="{091CF0FC-55A8-4C4B-9AED-66A5D117100B}"/>
              </a:ext>
            </a:extLst>
          </p:cNvPr>
          <p:cNvSpPr txBox="1"/>
          <p:nvPr/>
        </p:nvSpPr>
        <p:spPr>
          <a:xfrm>
            <a:off x="2343231"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669" name="TextBox 1">
            <a:extLst>
              <a:ext uri="{FF2B5EF4-FFF2-40B4-BE49-F238E27FC236}">
                <a16:creationId xmlns:a16="http://schemas.microsoft.com/office/drawing/2014/main" id="{5C8F9EA1-91DE-40A1-9709-532786B23253}"/>
              </a:ext>
            </a:extLst>
          </p:cNvPr>
          <p:cNvSpPr txBox="1"/>
          <p:nvPr/>
        </p:nvSpPr>
        <p:spPr>
          <a:xfrm>
            <a:off x="2545731"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670" name="TextBox 1">
            <a:extLst>
              <a:ext uri="{FF2B5EF4-FFF2-40B4-BE49-F238E27FC236}">
                <a16:creationId xmlns:a16="http://schemas.microsoft.com/office/drawing/2014/main" id="{AB8ABBB9-82C0-4D15-B313-6597085C0BFA}"/>
              </a:ext>
            </a:extLst>
          </p:cNvPr>
          <p:cNvSpPr txBox="1"/>
          <p:nvPr/>
        </p:nvSpPr>
        <p:spPr>
          <a:xfrm>
            <a:off x="2746583"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671" name="TextBox 1">
            <a:extLst>
              <a:ext uri="{FF2B5EF4-FFF2-40B4-BE49-F238E27FC236}">
                <a16:creationId xmlns:a16="http://schemas.microsoft.com/office/drawing/2014/main" id="{DAC80DEB-3E2B-4275-9C50-78959C90B7ED}"/>
              </a:ext>
            </a:extLst>
          </p:cNvPr>
          <p:cNvSpPr txBox="1"/>
          <p:nvPr/>
        </p:nvSpPr>
        <p:spPr>
          <a:xfrm>
            <a:off x="2950729"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36</a:t>
            </a:r>
          </a:p>
        </p:txBody>
      </p:sp>
      <p:sp>
        <p:nvSpPr>
          <p:cNvPr id="672" name="TextBox 1">
            <a:extLst>
              <a:ext uri="{FF2B5EF4-FFF2-40B4-BE49-F238E27FC236}">
                <a16:creationId xmlns:a16="http://schemas.microsoft.com/office/drawing/2014/main" id="{6FAB2B4F-0BCF-499D-93E7-995897D94687}"/>
              </a:ext>
            </a:extLst>
          </p:cNvPr>
          <p:cNvSpPr txBox="1"/>
          <p:nvPr/>
        </p:nvSpPr>
        <p:spPr>
          <a:xfrm>
            <a:off x="3153229"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42</a:t>
            </a:r>
          </a:p>
        </p:txBody>
      </p:sp>
      <p:sp>
        <p:nvSpPr>
          <p:cNvPr id="673" name="TextBox 1">
            <a:extLst>
              <a:ext uri="{FF2B5EF4-FFF2-40B4-BE49-F238E27FC236}">
                <a16:creationId xmlns:a16="http://schemas.microsoft.com/office/drawing/2014/main" id="{D1B05659-5D54-41CB-8A1B-FEAB03ED6F1D}"/>
              </a:ext>
            </a:extLst>
          </p:cNvPr>
          <p:cNvSpPr txBox="1"/>
          <p:nvPr/>
        </p:nvSpPr>
        <p:spPr>
          <a:xfrm>
            <a:off x="3355729"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48</a:t>
            </a:r>
          </a:p>
        </p:txBody>
      </p:sp>
      <p:sp>
        <p:nvSpPr>
          <p:cNvPr id="674" name="TextBox 1">
            <a:extLst>
              <a:ext uri="{FF2B5EF4-FFF2-40B4-BE49-F238E27FC236}">
                <a16:creationId xmlns:a16="http://schemas.microsoft.com/office/drawing/2014/main" id="{D4212589-2A1B-4554-ACD7-A9952E49CA3F}"/>
              </a:ext>
            </a:extLst>
          </p:cNvPr>
          <p:cNvSpPr txBox="1"/>
          <p:nvPr/>
        </p:nvSpPr>
        <p:spPr>
          <a:xfrm>
            <a:off x="3556583" y="3530625"/>
            <a:ext cx="149607"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54</a:t>
            </a:r>
          </a:p>
        </p:txBody>
      </p:sp>
      <p:sp>
        <p:nvSpPr>
          <p:cNvPr id="675" name="TextBox 1">
            <a:extLst>
              <a:ext uri="{FF2B5EF4-FFF2-40B4-BE49-F238E27FC236}">
                <a16:creationId xmlns:a16="http://schemas.microsoft.com/office/drawing/2014/main" id="{8EB6BCE4-F2FD-4685-960E-9D7A862037DD}"/>
              </a:ext>
            </a:extLst>
          </p:cNvPr>
          <p:cNvSpPr txBox="1"/>
          <p:nvPr/>
        </p:nvSpPr>
        <p:spPr>
          <a:xfrm>
            <a:off x="1810533" y="3697455"/>
            <a:ext cx="1845916"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Months from start of response</a:t>
            </a:r>
          </a:p>
        </p:txBody>
      </p:sp>
      <p:sp>
        <p:nvSpPr>
          <p:cNvPr id="676" name="TextBox 1">
            <a:extLst>
              <a:ext uri="{FF2B5EF4-FFF2-40B4-BE49-F238E27FC236}">
                <a16:creationId xmlns:a16="http://schemas.microsoft.com/office/drawing/2014/main" id="{E286847D-BC95-48A5-8010-2F0295B84321}"/>
              </a:ext>
            </a:extLst>
          </p:cNvPr>
          <p:cNvSpPr txBox="1"/>
          <p:nvPr/>
        </p:nvSpPr>
        <p:spPr>
          <a:xfrm rot="16200000">
            <a:off x="539234" y="2616564"/>
            <a:ext cx="1573181"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Duration of response (%)</a:t>
            </a:r>
          </a:p>
        </p:txBody>
      </p:sp>
      <p:sp>
        <p:nvSpPr>
          <p:cNvPr id="677" name="TextBox 1">
            <a:extLst>
              <a:ext uri="{FF2B5EF4-FFF2-40B4-BE49-F238E27FC236}">
                <a16:creationId xmlns:a16="http://schemas.microsoft.com/office/drawing/2014/main" id="{240BFE2B-2853-45B6-9ACD-1F69E1DDB898}"/>
              </a:ext>
            </a:extLst>
          </p:cNvPr>
          <p:cNvSpPr txBox="1"/>
          <p:nvPr/>
        </p:nvSpPr>
        <p:spPr>
          <a:xfrm>
            <a:off x="1711246" y="3886611"/>
            <a:ext cx="198574"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132</a:t>
            </a:r>
          </a:p>
        </p:txBody>
      </p:sp>
      <p:sp>
        <p:nvSpPr>
          <p:cNvPr id="678" name="TextBox 1">
            <a:extLst>
              <a:ext uri="{FF2B5EF4-FFF2-40B4-BE49-F238E27FC236}">
                <a16:creationId xmlns:a16="http://schemas.microsoft.com/office/drawing/2014/main" id="{CA5946E0-928A-4DBA-B8F0-580B9AD2A3AA}"/>
              </a:ext>
            </a:extLst>
          </p:cNvPr>
          <p:cNvSpPr txBox="1"/>
          <p:nvPr/>
        </p:nvSpPr>
        <p:spPr>
          <a:xfrm>
            <a:off x="1938047"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90</a:t>
            </a:r>
          </a:p>
        </p:txBody>
      </p:sp>
      <p:sp>
        <p:nvSpPr>
          <p:cNvPr id="679" name="TextBox 1">
            <a:extLst>
              <a:ext uri="{FF2B5EF4-FFF2-40B4-BE49-F238E27FC236}">
                <a16:creationId xmlns:a16="http://schemas.microsoft.com/office/drawing/2014/main" id="{D92382F9-C39D-4B91-8543-6096ABE7F21A}"/>
              </a:ext>
            </a:extLst>
          </p:cNvPr>
          <p:cNvSpPr txBox="1"/>
          <p:nvPr/>
        </p:nvSpPr>
        <p:spPr>
          <a:xfrm>
            <a:off x="2140364"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57</a:t>
            </a:r>
          </a:p>
        </p:txBody>
      </p:sp>
      <p:sp>
        <p:nvSpPr>
          <p:cNvPr id="680" name="TextBox 1">
            <a:extLst>
              <a:ext uri="{FF2B5EF4-FFF2-40B4-BE49-F238E27FC236}">
                <a16:creationId xmlns:a16="http://schemas.microsoft.com/office/drawing/2014/main" id="{0997F496-C44C-4161-BF07-29F764984BAB}"/>
              </a:ext>
            </a:extLst>
          </p:cNvPr>
          <p:cNvSpPr txBox="1"/>
          <p:nvPr/>
        </p:nvSpPr>
        <p:spPr>
          <a:xfrm>
            <a:off x="2342681"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39</a:t>
            </a:r>
          </a:p>
        </p:txBody>
      </p:sp>
      <p:sp>
        <p:nvSpPr>
          <p:cNvPr id="681" name="TextBox 1">
            <a:extLst>
              <a:ext uri="{FF2B5EF4-FFF2-40B4-BE49-F238E27FC236}">
                <a16:creationId xmlns:a16="http://schemas.microsoft.com/office/drawing/2014/main" id="{ABB6C67A-D962-45A3-998F-26F99E9ACA46}"/>
              </a:ext>
            </a:extLst>
          </p:cNvPr>
          <p:cNvSpPr txBox="1"/>
          <p:nvPr/>
        </p:nvSpPr>
        <p:spPr>
          <a:xfrm>
            <a:off x="2544998"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21</a:t>
            </a:r>
          </a:p>
        </p:txBody>
      </p:sp>
      <p:sp>
        <p:nvSpPr>
          <p:cNvPr id="682" name="TextBox 1">
            <a:extLst>
              <a:ext uri="{FF2B5EF4-FFF2-40B4-BE49-F238E27FC236}">
                <a16:creationId xmlns:a16="http://schemas.microsoft.com/office/drawing/2014/main" id="{B6E8D15F-37F7-421A-97A0-D7E8F4867CCA}"/>
              </a:ext>
            </a:extLst>
          </p:cNvPr>
          <p:cNvSpPr txBox="1"/>
          <p:nvPr/>
        </p:nvSpPr>
        <p:spPr>
          <a:xfrm>
            <a:off x="2747316"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11</a:t>
            </a:r>
          </a:p>
        </p:txBody>
      </p:sp>
      <p:sp>
        <p:nvSpPr>
          <p:cNvPr id="683" name="TextBox 1">
            <a:extLst>
              <a:ext uri="{FF2B5EF4-FFF2-40B4-BE49-F238E27FC236}">
                <a16:creationId xmlns:a16="http://schemas.microsoft.com/office/drawing/2014/main" id="{4C8C38DC-E6DF-4131-9DCB-8289D01E865B}"/>
              </a:ext>
            </a:extLst>
          </p:cNvPr>
          <p:cNvSpPr txBox="1"/>
          <p:nvPr/>
        </p:nvSpPr>
        <p:spPr>
          <a:xfrm>
            <a:off x="2949633"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684" name="TextBox 1">
            <a:extLst>
              <a:ext uri="{FF2B5EF4-FFF2-40B4-BE49-F238E27FC236}">
                <a16:creationId xmlns:a16="http://schemas.microsoft.com/office/drawing/2014/main" id="{C76EFA1C-01C8-401C-9D1E-E05872E75F2E}"/>
              </a:ext>
            </a:extLst>
          </p:cNvPr>
          <p:cNvSpPr txBox="1"/>
          <p:nvPr/>
        </p:nvSpPr>
        <p:spPr>
          <a:xfrm>
            <a:off x="3151950"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685" name="TextBox 1">
            <a:extLst>
              <a:ext uri="{FF2B5EF4-FFF2-40B4-BE49-F238E27FC236}">
                <a16:creationId xmlns:a16="http://schemas.microsoft.com/office/drawing/2014/main" id="{FFF2487C-3449-414F-B342-E2F44ABDDCF7}"/>
              </a:ext>
            </a:extLst>
          </p:cNvPr>
          <p:cNvSpPr txBox="1"/>
          <p:nvPr/>
        </p:nvSpPr>
        <p:spPr>
          <a:xfrm>
            <a:off x="3354267"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686" name="TextBox 1">
            <a:extLst>
              <a:ext uri="{FF2B5EF4-FFF2-40B4-BE49-F238E27FC236}">
                <a16:creationId xmlns:a16="http://schemas.microsoft.com/office/drawing/2014/main" id="{67F162D1-6A48-4371-BBC1-DD9A4E2AC1F7}"/>
              </a:ext>
            </a:extLst>
          </p:cNvPr>
          <p:cNvSpPr txBox="1"/>
          <p:nvPr/>
        </p:nvSpPr>
        <p:spPr>
          <a:xfrm>
            <a:off x="3556583" y="3886611"/>
            <a:ext cx="149607"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687" name="TextBox 1">
            <a:extLst>
              <a:ext uri="{FF2B5EF4-FFF2-40B4-BE49-F238E27FC236}">
                <a16:creationId xmlns:a16="http://schemas.microsoft.com/office/drawing/2014/main" id="{25C13930-20A9-4C4A-839A-BDFE0409FB76}"/>
              </a:ext>
            </a:extLst>
          </p:cNvPr>
          <p:cNvSpPr txBox="1"/>
          <p:nvPr/>
        </p:nvSpPr>
        <p:spPr>
          <a:xfrm>
            <a:off x="1127448" y="3886611"/>
            <a:ext cx="583039" cy="89602"/>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1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at risk</a:t>
            </a:r>
          </a:p>
        </p:txBody>
      </p:sp>
      <p:sp>
        <p:nvSpPr>
          <p:cNvPr id="751" name="TextBox 13">
            <a:extLst>
              <a:ext uri="{FF2B5EF4-FFF2-40B4-BE49-F238E27FC236}">
                <a16:creationId xmlns:a16="http://schemas.microsoft.com/office/drawing/2014/main" id="{7BEFC07A-E456-4A25-AD9D-C02369471BC3}"/>
              </a:ext>
            </a:extLst>
          </p:cNvPr>
          <p:cNvSpPr txBox="1"/>
          <p:nvPr/>
        </p:nvSpPr>
        <p:spPr>
          <a:xfrm>
            <a:off x="2542397" y="2184988"/>
            <a:ext cx="365806"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66%</a:t>
            </a:r>
          </a:p>
        </p:txBody>
      </p:sp>
      <p:sp>
        <p:nvSpPr>
          <p:cNvPr id="752" name="TextBox 15">
            <a:extLst>
              <a:ext uri="{FF2B5EF4-FFF2-40B4-BE49-F238E27FC236}">
                <a16:creationId xmlns:a16="http://schemas.microsoft.com/office/drawing/2014/main" id="{5DB3839C-E862-422E-9A1D-F3A05BA65DF2}"/>
              </a:ext>
            </a:extLst>
          </p:cNvPr>
          <p:cNvSpPr txBox="1"/>
          <p:nvPr/>
        </p:nvSpPr>
        <p:spPr>
          <a:xfrm>
            <a:off x="2101153" y="2009693"/>
            <a:ext cx="365806"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a:t>
            </a:r>
          </a:p>
        </p:txBody>
      </p:sp>
      <p:sp>
        <p:nvSpPr>
          <p:cNvPr id="756" name="TextBox 25">
            <a:extLst>
              <a:ext uri="{FF2B5EF4-FFF2-40B4-BE49-F238E27FC236}">
                <a16:creationId xmlns:a16="http://schemas.microsoft.com/office/drawing/2014/main" id="{55D3AD47-8B9B-451C-9FB6-B7B292B6E9BD}"/>
              </a:ext>
            </a:extLst>
          </p:cNvPr>
          <p:cNvSpPr txBox="1"/>
          <p:nvPr/>
        </p:nvSpPr>
        <p:spPr>
          <a:xfrm>
            <a:off x="1952516" y="1268761"/>
            <a:ext cx="1825663" cy="584775"/>
          </a:xfrm>
          <a:prstGeom prst="rect">
            <a:avLst/>
          </a:prstGeom>
          <a:noFill/>
        </p:spPr>
        <p:txBody>
          <a:bodyPr wrap="square"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DoR</a:t>
            </a:r>
          </a:p>
        </p:txBody>
      </p:sp>
      <p:grpSp>
        <p:nvGrpSpPr>
          <p:cNvPr id="8" name="Group 7">
            <a:extLst>
              <a:ext uri="{FF2B5EF4-FFF2-40B4-BE49-F238E27FC236}">
                <a16:creationId xmlns:a16="http://schemas.microsoft.com/office/drawing/2014/main" id="{61CE4B2C-E7C1-4386-8F8F-230EC6656E20}"/>
              </a:ext>
            </a:extLst>
          </p:cNvPr>
          <p:cNvGrpSpPr/>
          <p:nvPr/>
        </p:nvGrpSpPr>
        <p:grpSpPr>
          <a:xfrm>
            <a:off x="2812218" y="2879132"/>
            <a:ext cx="1195551" cy="532735"/>
            <a:chOff x="2724088" y="2933349"/>
            <a:chExt cx="1594067" cy="710314"/>
          </a:xfrm>
        </p:grpSpPr>
        <p:sp>
          <p:nvSpPr>
            <p:cNvPr id="744" name="Text Box 8">
              <a:extLst>
                <a:ext uri="{FF2B5EF4-FFF2-40B4-BE49-F238E27FC236}">
                  <a16:creationId xmlns:a16="http://schemas.microsoft.com/office/drawing/2014/main" id="{BB412EDD-8EDF-4AEF-AB53-C22100C370C3}"/>
                </a:ext>
              </a:extLst>
            </p:cNvPr>
            <p:cNvSpPr txBox="1"/>
            <p:nvPr/>
          </p:nvSpPr>
          <p:spPr>
            <a:xfrm>
              <a:off x="2785461" y="2933349"/>
              <a:ext cx="1532694" cy="358842"/>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Median DoR </a:t>
              </a:r>
              <a:b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NE (95% CI 26.3, NE)</a:t>
              </a:r>
            </a:p>
            <a:p>
              <a:pPr marL="0" marR="0" lvl="0" indent="0" algn="l" defTabSz="685800" rtl="0" eaLnBrk="1" fontAlgn="auto" latinLnBrk="0" hangingPunct="1">
                <a:lnSpc>
                  <a:spcPct val="200000"/>
                </a:lnSpc>
                <a:spcBef>
                  <a:spcPts val="0"/>
                </a:spcBef>
                <a:spcAft>
                  <a:spcPts val="90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sp>
          <p:nvSpPr>
            <p:cNvPr id="747" name="TextBox 10">
              <a:extLst>
                <a:ext uri="{FF2B5EF4-FFF2-40B4-BE49-F238E27FC236}">
                  <a16:creationId xmlns:a16="http://schemas.microsoft.com/office/drawing/2014/main" id="{4AAF280D-9567-48A2-AAB6-9E35DA8DCCF5}"/>
                </a:ext>
              </a:extLst>
            </p:cNvPr>
            <p:cNvSpPr txBox="1"/>
            <p:nvPr/>
          </p:nvSpPr>
          <p:spPr>
            <a:xfrm>
              <a:off x="2941180" y="3243553"/>
              <a:ext cx="1221257"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Median follow-up: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13.5 months </a:t>
              </a:r>
            </a:p>
          </p:txBody>
        </p:sp>
        <p:sp>
          <p:nvSpPr>
            <p:cNvPr id="4" name="Rectangle: Rounded Corners 3">
              <a:extLst>
                <a:ext uri="{FF2B5EF4-FFF2-40B4-BE49-F238E27FC236}">
                  <a16:creationId xmlns:a16="http://schemas.microsoft.com/office/drawing/2014/main" id="{F5793C85-9D58-4ACE-93D4-3C166885B415}"/>
                </a:ext>
              </a:extLst>
            </p:cNvPr>
            <p:cNvSpPr/>
            <p:nvPr/>
          </p:nvSpPr>
          <p:spPr bwMode="gray">
            <a:xfrm>
              <a:off x="2724088" y="2943954"/>
              <a:ext cx="1594065" cy="669235"/>
            </a:xfrm>
            <a:prstGeom prst="roundRect">
              <a:avLst/>
            </a:prstGeom>
            <a:noFill/>
            <a:ln w="190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499" name="Freeform 5">
            <a:extLst>
              <a:ext uri="{FF2B5EF4-FFF2-40B4-BE49-F238E27FC236}">
                <a16:creationId xmlns:a16="http://schemas.microsoft.com/office/drawing/2014/main" id="{FE0E7D75-A448-4C10-B7A5-D59CB368AF65}"/>
              </a:ext>
            </a:extLst>
          </p:cNvPr>
          <p:cNvSpPr>
            <a:spLocks/>
          </p:cNvSpPr>
          <p:nvPr/>
        </p:nvSpPr>
        <p:spPr bwMode="auto">
          <a:xfrm>
            <a:off x="5351589" y="1881504"/>
            <a:ext cx="1839749" cy="1566453"/>
          </a:xfrm>
          <a:custGeom>
            <a:avLst/>
            <a:gdLst>
              <a:gd name="T0" fmla="*/ 0 w 7410"/>
              <a:gd name="T1" fmla="*/ 0 h 2095"/>
              <a:gd name="T2" fmla="*/ 0 w 7410"/>
              <a:gd name="T3" fmla="*/ 2095 h 2095"/>
              <a:gd name="T4" fmla="*/ 7410 w 7410"/>
              <a:gd name="T5" fmla="*/ 2095 h 2095"/>
            </a:gdLst>
            <a:ahLst/>
            <a:cxnLst>
              <a:cxn ang="0">
                <a:pos x="T0" y="T1"/>
              </a:cxn>
              <a:cxn ang="0">
                <a:pos x="T2" y="T3"/>
              </a:cxn>
              <a:cxn ang="0">
                <a:pos x="T4" y="T5"/>
              </a:cxn>
            </a:cxnLst>
            <a:rect l="0" t="0" r="r" b="b"/>
            <a:pathLst>
              <a:path w="7410" h="2095">
                <a:moveTo>
                  <a:pt x="0" y="0"/>
                </a:moveTo>
                <a:lnTo>
                  <a:pt x="0" y="2095"/>
                </a:lnTo>
                <a:lnTo>
                  <a:pt x="7410" y="2095"/>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0" name="Line 36">
            <a:extLst>
              <a:ext uri="{FF2B5EF4-FFF2-40B4-BE49-F238E27FC236}">
                <a16:creationId xmlns:a16="http://schemas.microsoft.com/office/drawing/2014/main" id="{28B08C5A-C610-4F47-9A01-3148D62D79BB}"/>
              </a:ext>
            </a:extLst>
          </p:cNvPr>
          <p:cNvSpPr>
            <a:spLocks noChangeShapeType="1"/>
          </p:cNvSpPr>
          <p:nvPr/>
        </p:nvSpPr>
        <p:spPr bwMode="auto">
          <a:xfrm>
            <a:off x="7084080" y="270473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1" name="Line 37">
            <a:extLst>
              <a:ext uri="{FF2B5EF4-FFF2-40B4-BE49-F238E27FC236}">
                <a16:creationId xmlns:a16="http://schemas.microsoft.com/office/drawing/2014/main" id="{C3946709-233E-4B3E-9861-8228826E210E}"/>
              </a:ext>
            </a:extLst>
          </p:cNvPr>
          <p:cNvSpPr>
            <a:spLocks noChangeShapeType="1"/>
          </p:cNvSpPr>
          <p:nvPr/>
        </p:nvSpPr>
        <p:spPr bwMode="auto">
          <a:xfrm>
            <a:off x="6786146" y="270473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2" name="Line 38">
            <a:extLst>
              <a:ext uri="{FF2B5EF4-FFF2-40B4-BE49-F238E27FC236}">
                <a16:creationId xmlns:a16="http://schemas.microsoft.com/office/drawing/2014/main" id="{95A4CF8C-4CE3-4262-BE3F-50EF35A3A7DA}"/>
              </a:ext>
            </a:extLst>
          </p:cNvPr>
          <p:cNvSpPr>
            <a:spLocks noChangeShapeType="1"/>
          </p:cNvSpPr>
          <p:nvPr/>
        </p:nvSpPr>
        <p:spPr bwMode="auto">
          <a:xfrm>
            <a:off x="6655302" y="270473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3" name="Line 39">
            <a:extLst>
              <a:ext uri="{FF2B5EF4-FFF2-40B4-BE49-F238E27FC236}">
                <a16:creationId xmlns:a16="http://schemas.microsoft.com/office/drawing/2014/main" id="{7CFEA358-0CEC-4627-B43F-501AD445D511}"/>
              </a:ext>
            </a:extLst>
          </p:cNvPr>
          <p:cNvSpPr>
            <a:spLocks noChangeShapeType="1"/>
          </p:cNvSpPr>
          <p:nvPr/>
        </p:nvSpPr>
        <p:spPr bwMode="auto">
          <a:xfrm>
            <a:off x="6832574" y="270473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4" name="Line 40">
            <a:extLst>
              <a:ext uri="{FF2B5EF4-FFF2-40B4-BE49-F238E27FC236}">
                <a16:creationId xmlns:a16="http://schemas.microsoft.com/office/drawing/2014/main" id="{0F26EFA3-E256-4204-8CDE-3336DCDFA3FF}"/>
              </a:ext>
            </a:extLst>
          </p:cNvPr>
          <p:cNvSpPr>
            <a:spLocks noChangeShapeType="1"/>
          </p:cNvSpPr>
          <p:nvPr/>
        </p:nvSpPr>
        <p:spPr bwMode="auto">
          <a:xfrm>
            <a:off x="6750642" y="270473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5" name="Line 41">
            <a:extLst>
              <a:ext uri="{FF2B5EF4-FFF2-40B4-BE49-F238E27FC236}">
                <a16:creationId xmlns:a16="http://schemas.microsoft.com/office/drawing/2014/main" id="{2D6347B4-1D1A-41B3-A858-6FEF4C326322}"/>
              </a:ext>
            </a:extLst>
          </p:cNvPr>
          <p:cNvSpPr>
            <a:spLocks noChangeShapeType="1"/>
          </p:cNvSpPr>
          <p:nvPr/>
        </p:nvSpPr>
        <p:spPr bwMode="auto">
          <a:xfrm>
            <a:off x="6554501" y="258584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6" name="Line 42">
            <a:extLst>
              <a:ext uri="{FF2B5EF4-FFF2-40B4-BE49-F238E27FC236}">
                <a16:creationId xmlns:a16="http://schemas.microsoft.com/office/drawing/2014/main" id="{394CFFFB-94C6-4648-889B-41196BAB2187}"/>
              </a:ext>
            </a:extLst>
          </p:cNvPr>
          <p:cNvSpPr>
            <a:spLocks noChangeShapeType="1"/>
          </p:cNvSpPr>
          <p:nvPr/>
        </p:nvSpPr>
        <p:spPr bwMode="auto">
          <a:xfrm>
            <a:off x="6450720" y="258584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7" name="Line 43">
            <a:extLst>
              <a:ext uri="{FF2B5EF4-FFF2-40B4-BE49-F238E27FC236}">
                <a16:creationId xmlns:a16="http://schemas.microsoft.com/office/drawing/2014/main" id="{32C0ABA3-F1D1-452F-8088-E35BFA0B722E}"/>
              </a:ext>
            </a:extLst>
          </p:cNvPr>
          <p:cNvSpPr>
            <a:spLocks noChangeShapeType="1"/>
          </p:cNvSpPr>
          <p:nvPr/>
        </p:nvSpPr>
        <p:spPr bwMode="auto">
          <a:xfrm>
            <a:off x="6437810" y="258584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8" name="Line 44">
            <a:extLst>
              <a:ext uri="{FF2B5EF4-FFF2-40B4-BE49-F238E27FC236}">
                <a16:creationId xmlns:a16="http://schemas.microsoft.com/office/drawing/2014/main" id="{EC8214E5-BC9B-434F-AB98-BD2513978612}"/>
              </a:ext>
            </a:extLst>
          </p:cNvPr>
          <p:cNvSpPr>
            <a:spLocks noChangeShapeType="1"/>
          </p:cNvSpPr>
          <p:nvPr/>
        </p:nvSpPr>
        <p:spPr bwMode="auto">
          <a:xfrm>
            <a:off x="6404292" y="258584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9" name="Line 45">
            <a:extLst>
              <a:ext uri="{FF2B5EF4-FFF2-40B4-BE49-F238E27FC236}">
                <a16:creationId xmlns:a16="http://schemas.microsoft.com/office/drawing/2014/main" id="{95577F4E-D73B-47BE-9ED4-D50711BC1E3C}"/>
              </a:ext>
            </a:extLst>
          </p:cNvPr>
          <p:cNvSpPr>
            <a:spLocks noChangeShapeType="1"/>
          </p:cNvSpPr>
          <p:nvPr/>
        </p:nvSpPr>
        <p:spPr bwMode="auto">
          <a:xfrm>
            <a:off x="6377229" y="258584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0" name="Line 46">
            <a:extLst>
              <a:ext uri="{FF2B5EF4-FFF2-40B4-BE49-F238E27FC236}">
                <a16:creationId xmlns:a16="http://schemas.microsoft.com/office/drawing/2014/main" id="{3A714E10-02C2-498B-A44F-E21C10C2F951}"/>
              </a:ext>
            </a:extLst>
          </p:cNvPr>
          <p:cNvSpPr>
            <a:spLocks noChangeShapeType="1"/>
          </p:cNvSpPr>
          <p:nvPr/>
        </p:nvSpPr>
        <p:spPr bwMode="auto">
          <a:xfrm>
            <a:off x="6366554" y="258584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1" name="Line 47">
            <a:extLst>
              <a:ext uri="{FF2B5EF4-FFF2-40B4-BE49-F238E27FC236}">
                <a16:creationId xmlns:a16="http://schemas.microsoft.com/office/drawing/2014/main" id="{3E889616-4AE2-467C-B5D1-909A1D0B6D14}"/>
              </a:ext>
            </a:extLst>
          </p:cNvPr>
          <p:cNvSpPr>
            <a:spLocks noChangeShapeType="1"/>
          </p:cNvSpPr>
          <p:nvPr/>
        </p:nvSpPr>
        <p:spPr bwMode="auto">
          <a:xfrm>
            <a:off x="6357864" y="258584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2" name="Line 48">
            <a:extLst>
              <a:ext uri="{FF2B5EF4-FFF2-40B4-BE49-F238E27FC236}">
                <a16:creationId xmlns:a16="http://schemas.microsoft.com/office/drawing/2014/main" id="{906FB724-F48D-4252-8860-13C4ABBA4ED2}"/>
              </a:ext>
            </a:extLst>
          </p:cNvPr>
          <p:cNvSpPr>
            <a:spLocks noChangeShapeType="1"/>
          </p:cNvSpPr>
          <p:nvPr/>
        </p:nvSpPr>
        <p:spPr bwMode="auto">
          <a:xfrm>
            <a:off x="6282387" y="2535751"/>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3" name="Line 49">
            <a:extLst>
              <a:ext uri="{FF2B5EF4-FFF2-40B4-BE49-F238E27FC236}">
                <a16:creationId xmlns:a16="http://schemas.microsoft.com/office/drawing/2014/main" id="{B8BA3859-AD8D-4F90-9A29-235FD362BD64}"/>
              </a:ext>
            </a:extLst>
          </p:cNvPr>
          <p:cNvSpPr>
            <a:spLocks noChangeShapeType="1"/>
          </p:cNvSpPr>
          <p:nvPr/>
        </p:nvSpPr>
        <p:spPr bwMode="auto">
          <a:xfrm>
            <a:off x="6243408" y="2535751"/>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4" name="Line 50">
            <a:extLst>
              <a:ext uri="{FF2B5EF4-FFF2-40B4-BE49-F238E27FC236}">
                <a16:creationId xmlns:a16="http://schemas.microsoft.com/office/drawing/2014/main" id="{CF4CA11A-FCBD-418D-AC96-D9045F3FB9F3}"/>
              </a:ext>
            </a:extLst>
          </p:cNvPr>
          <p:cNvSpPr>
            <a:spLocks noChangeShapeType="1"/>
          </p:cNvSpPr>
          <p:nvPr/>
        </p:nvSpPr>
        <p:spPr bwMode="auto">
          <a:xfrm>
            <a:off x="6182827" y="24542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5" name="Line 51">
            <a:extLst>
              <a:ext uri="{FF2B5EF4-FFF2-40B4-BE49-F238E27FC236}">
                <a16:creationId xmlns:a16="http://schemas.microsoft.com/office/drawing/2014/main" id="{01BE5AD7-751A-45F2-9B9E-E18194CB46EA}"/>
              </a:ext>
            </a:extLst>
          </p:cNvPr>
          <p:cNvSpPr>
            <a:spLocks noChangeShapeType="1"/>
          </p:cNvSpPr>
          <p:nvPr/>
        </p:nvSpPr>
        <p:spPr bwMode="auto">
          <a:xfrm>
            <a:off x="6175627" y="24542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6" name="Line 52">
            <a:extLst>
              <a:ext uri="{FF2B5EF4-FFF2-40B4-BE49-F238E27FC236}">
                <a16:creationId xmlns:a16="http://schemas.microsoft.com/office/drawing/2014/main" id="{6D4E7AAA-EDEB-46CC-886F-E66209DA6CBA}"/>
              </a:ext>
            </a:extLst>
          </p:cNvPr>
          <p:cNvSpPr>
            <a:spLocks noChangeShapeType="1"/>
          </p:cNvSpPr>
          <p:nvPr/>
        </p:nvSpPr>
        <p:spPr bwMode="auto">
          <a:xfrm>
            <a:off x="6144593" y="245425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7" name="Line 53">
            <a:extLst>
              <a:ext uri="{FF2B5EF4-FFF2-40B4-BE49-F238E27FC236}">
                <a16:creationId xmlns:a16="http://schemas.microsoft.com/office/drawing/2014/main" id="{4ECADEE2-766A-4792-AA7B-58F530DEF0D0}"/>
              </a:ext>
            </a:extLst>
          </p:cNvPr>
          <p:cNvSpPr>
            <a:spLocks noChangeShapeType="1"/>
          </p:cNvSpPr>
          <p:nvPr/>
        </p:nvSpPr>
        <p:spPr bwMode="auto">
          <a:xfrm>
            <a:off x="6085502" y="239219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8" name="Line 54">
            <a:extLst>
              <a:ext uri="{FF2B5EF4-FFF2-40B4-BE49-F238E27FC236}">
                <a16:creationId xmlns:a16="http://schemas.microsoft.com/office/drawing/2014/main" id="{D6ACAB90-6C38-4087-9EB6-07EDDBD7F882}"/>
              </a:ext>
            </a:extLst>
          </p:cNvPr>
          <p:cNvSpPr>
            <a:spLocks noChangeShapeType="1"/>
          </p:cNvSpPr>
          <p:nvPr/>
        </p:nvSpPr>
        <p:spPr bwMode="auto">
          <a:xfrm>
            <a:off x="6037833" y="239219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9" name="Line 55">
            <a:extLst>
              <a:ext uri="{FF2B5EF4-FFF2-40B4-BE49-F238E27FC236}">
                <a16:creationId xmlns:a16="http://schemas.microsoft.com/office/drawing/2014/main" id="{2C2B6899-1927-4C8E-B880-C57602F87BD3}"/>
              </a:ext>
            </a:extLst>
          </p:cNvPr>
          <p:cNvSpPr>
            <a:spLocks noChangeShapeType="1"/>
          </p:cNvSpPr>
          <p:nvPr/>
        </p:nvSpPr>
        <p:spPr bwMode="auto">
          <a:xfrm>
            <a:off x="6015984" y="239219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0" name="Line 56">
            <a:extLst>
              <a:ext uri="{FF2B5EF4-FFF2-40B4-BE49-F238E27FC236}">
                <a16:creationId xmlns:a16="http://schemas.microsoft.com/office/drawing/2014/main" id="{14F02634-538E-41EA-9539-4192A230C729}"/>
              </a:ext>
            </a:extLst>
          </p:cNvPr>
          <p:cNvSpPr>
            <a:spLocks noChangeShapeType="1"/>
          </p:cNvSpPr>
          <p:nvPr/>
        </p:nvSpPr>
        <p:spPr bwMode="auto">
          <a:xfrm>
            <a:off x="5994384" y="239219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1" name="Line 57">
            <a:extLst>
              <a:ext uri="{FF2B5EF4-FFF2-40B4-BE49-F238E27FC236}">
                <a16:creationId xmlns:a16="http://schemas.microsoft.com/office/drawing/2014/main" id="{B68EDBCF-2329-4726-9E31-8E74E6C0D7DF}"/>
              </a:ext>
            </a:extLst>
          </p:cNvPr>
          <p:cNvSpPr>
            <a:spLocks noChangeShapeType="1"/>
          </p:cNvSpPr>
          <p:nvPr/>
        </p:nvSpPr>
        <p:spPr bwMode="auto">
          <a:xfrm>
            <a:off x="5957142" y="239219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2" name="Line 58">
            <a:extLst>
              <a:ext uri="{FF2B5EF4-FFF2-40B4-BE49-F238E27FC236}">
                <a16:creationId xmlns:a16="http://schemas.microsoft.com/office/drawing/2014/main" id="{C2C7852C-61FE-4E42-8896-CE72EFED04BE}"/>
              </a:ext>
            </a:extLst>
          </p:cNvPr>
          <p:cNvSpPr>
            <a:spLocks noChangeShapeType="1"/>
          </p:cNvSpPr>
          <p:nvPr/>
        </p:nvSpPr>
        <p:spPr bwMode="auto">
          <a:xfrm>
            <a:off x="5939514" y="239219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3" name="Line 59">
            <a:extLst>
              <a:ext uri="{FF2B5EF4-FFF2-40B4-BE49-F238E27FC236}">
                <a16:creationId xmlns:a16="http://schemas.microsoft.com/office/drawing/2014/main" id="{9DC7D7ED-09E8-47B6-84C4-CB87D8D29137}"/>
              </a:ext>
            </a:extLst>
          </p:cNvPr>
          <p:cNvSpPr>
            <a:spLocks noChangeShapeType="1"/>
          </p:cNvSpPr>
          <p:nvPr/>
        </p:nvSpPr>
        <p:spPr bwMode="auto">
          <a:xfrm>
            <a:off x="5904755" y="236901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4" name="Line 60">
            <a:extLst>
              <a:ext uri="{FF2B5EF4-FFF2-40B4-BE49-F238E27FC236}">
                <a16:creationId xmlns:a16="http://schemas.microsoft.com/office/drawing/2014/main" id="{01E13E95-25AA-4F80-8B9A-E9C6EFD5964B}"/>
              </a:ext>
            </a:extLst>
          </p:cNvPr>
          <p:cNvSpPr>
            <a:spLocks noChangeShapeType="1"/>
          </p:cNvSpPr>
          <p:nvPr/>
        </p:nvSpPr>
        <p:spPr bwMode="auto">
          <a:xfrm>
            <a:off x="5859319" y="235106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5" name="Line 61">
            <a:extLst>
              <a:ext uri="{FF2B5EF4-FFF2-40B4-BE49-F238E27FC236}">
                <a16:creationId xmlns:a16="http://schemas.microsoft.com/office/drawing/2014/main" id="{D23044D0-8EAF-4171-9C49-140A7FD0412A}"/>
              </a:ext>
            </a:extLst>
          </p:cNvPr>
          <p:cNvSpPr>
            <a:spLocks noChangeShapeType="1"/>
          </p:cNvSpPr>
          <p:nvPr/>
        </p:nvSpPr>
        <p:spPr bwMode="auto">
          <a:xfrm>
            <a:off x="5870492" y="235106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6" name="Line 62">
            <a:extLst>
              <a:ext uri="{FF2B5EF4-FFF2-40B4-BE49-F238E27FC236}">
                <a16:creationId xmlns:a16="http://schemas.microsoft.com/office/drawing/2014/main" id="{58412911-0A23-4CEB-8AC0-1C3C018703F7}"/>
              </a:ext>
            </a:extLst>
          </p:cNvPr>
          <p:cNvSpPr>
            <a:spLocks noChangeShapeType="1"/>
          </p:cNvSpPr>
          <p:nvPr/>
        </p:nvSpPr>
        <p:spPr bwMode="auto">
          <a:xfrm>
            <a:off x="5894079" y="235106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7" name="Line 63">
            <a:extLst>
              <a:ext uri="{FF2B5EF4-FFF2-40B4-BE49-F238E27FC236}">
                <a16:creationId xmlns:a16="http://schemas.microsoft.com/office/drawing/2014/main" id="{EFE33266-9665-49B1-860F-8F038FE6DDA0}"/>
              </a:ext>
            </a:extLst>
          </p:cNvPr>
          <p:cNvSpPr>
            <a:spLocks noChangeShapeType="1"/>
          </p:cNvSpPr>
          <p:nvPr/>
        </p:nvSpPr>
        <p:spPr bwMode="auto">
          <a:xfrm>
            <a:off x="5838712" y="233162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8" name="Line 64">
            <a:extLst>
              <a:ext uri="{FF2B5EF4-FFF2-40B4-BE49-F238E27FC236}">
                <a16:creationId xmlns:a16="http://schemas.microsoft.com/office/drawing/2014/main" id="{9F114AA0-22A2-4F8C-BCE0-083C6BAC9902}"/>
              </a:ext>
            </a:extLst>
          </p:cNvPr>
          <p:cNvSpPr>
            <a:spLocks noChangeShapeType="1"/>
          </p:cNvSpPr>
          <p:nvPr/>
        </p:nvSpPr>
        <p:spPr bwMode="auto">
          <a:xfrm>
            <a:off x="5816367" y="233162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9" name="Line 65">
            <a:extLst>
              <a:ext uri="{FF2B5EF4-FFF2-40B4-BE49-F238E27FC236}">
                <a16:creationId xmlns:a16="http://schemas.microsoft.com/office/drawing/2014/main" id="{99C5B7AE-EDB4-4617-823C-270C3CB26064}"/>
              </a:ext>
            </a:extLst>
          </p:cNvPr>
          <p:cNvSpPr>
            <a:spLocks noChangeShapeType="1"/>
          </p:cNvSpPr>
          <p:nvPr/>
        </p:nvSpPr>
        <p:spPr bwMode="auto">
          <a:xfrm>
            <a:off x="5809167" y="233162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0" name="Line 66">
            <a:extLst>
              <a:ext uri="{FF2B5EF4-FFF2-40B4-BE49-F238E27FC236}">
                <a16:creationId xmlns:a16="http://schemas.microsoft.com/office/drawing/2014/main" id="{3079C0E4-6669-4A7B-9853-6065E827D57D}"/>
              </a:ext>
            </a:extLst>
          </p:cNvPr>
          <p:cNvSpPr>
            <a:spLocks noChangeShapeType="1"/>
          </p:cNvSpPr>
          <p:nvPr/>
        </p:nvSpPr>
        <p:spPr bwMode="auto">
          <a:xfrm>
            <a:off x="5804450" y="233162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1" name="Line 67">
            <a:extLst>
              <a:ext uri="{FF2B5EF4-FFF2-40B4-BE49-F238E27FC236}">
                <a16:creationId xmlns:a16="http://schemas.microsoft.com/office/drawing/2014/main" id="{C398E8C3-BC3E-45F1-8EFC-E1D86BF8F63A}"/>
              </a:ext>
            </a:extLst>
          </p:cNvPr>
          <p:cNvSpPr>
            <a:spLocks noChangeShapeType="1"/>
          </p:cNvSpPr>
          <p:nvPr/>
        </p:nvSpPr>
        <p:spPr bwMode="auto">
          <a:xfrm>
            <a:off x="5778132" y="233162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2" name="Line 68">
            <a:extLst>
              <a:ext uri="{FF2B5EF4-FFF2-40B4-BE49-F238E27FC236}">
                <a16:creationId xmlns:a16="http://schemas.microsoft.com/office/drawing/2014/main" id="{ADFE1B91-B907-4A5E-924C-30CFB2A57C14}"/>
              </a:ext>
            </a:extLst>
          </p:cNvPr>
          <p:cNvSpPr>
            <a:spLocks noChangeShapeType="1"/>
          </p:cNvSpPr>
          <p:nvPr/>
        </p:nvSpPr>
        <p:spPr bwMode="auto">
          <a:xfrm>
            <a:off x="5760256" y="2331626"/>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3" name="Line 69">
            <a:extLst>
              <a:ext uri="{FF2B5EF4-FFF2-40B4-BE49-F238E27FC236}">
                <a16:creationId xmlns:a16="http://schemas.microsoft.com/office/drawing/2014/main" id="{3F78F432-8D59-400E-AF91-BBF03F1DC161}"/>
              </a:ext>
            </a:extLst>
          </p:cNvPr>
          <p:cNvSpPr>
            <a:spLocks noChangeShapeType="1"/>
          </p:cNvSpPr>
          <p:nvPr/>
        </p:nvSpPr>
        <p:spPr bwMode="auto">
          <a:xfrm>
            <a:off x="5727483" y="2312185"/>
            <a:ext cx="0" cy="45611"/>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4" name="Line 70">
            <a:extLst>
              <a:ext uri="{FF2B5EF4-FFF2-40B4-BE49-F238E27FC236}">
                <a16:creationId xmlns:a16="http://schemas.microsoft.com/office/drawing/2014/main" id="{6798B37A-C14E-4348-8A39-440DF4B4FFC5}"/>
              </a:ext>
            </a:extLst>
          </p:cNvPr>
          <p:cNvSpPr>
            <a:spLocks noChangeShapeType="1"/>
          </p:cNvSpPr>
          <p:nvPr/>
        </p:nvSpPr>
        <p:spPr bwMode="auto">
          <a:xfrm>
            <a:off x="5743870" y="2312185"/>
            <a:ext cx="0" cy="45611"/>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5" name="Line 71">
            <a:extLst>
              <a:ext uri="{FF2B5EF4-FFF2-40B4-BE49-F238E27FC236}">
                <a16:creationId xmlns:a16="http://schemas.microsoft.com/office/drawing/2014/main" id="{5E4F5948-CE04-4164-BBC6-BECED7EC0549}"/>
              </a:ext>
            </a:extLst>
          </p:cNvPr>
          <p:cNvSpPr>
            <a:spLocks noChangeShapeType="1"/>
          </p:cNvSpPr>
          <p:nvPr/>
        </p:nvSpPr>
        <p:spPr bwMode="auto">
          <a:xfrm>
            <a:off x="5719042" y="2312185"/>
            <a:ext cx="0" cy="45611"/>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6" name="Line 72">
            <a:extLst>
              <a:ext uri="{FF2B5EF4-FFF2-40B4-BE49-F238E27FC236}">
                <a16:creationId xmlns:a16="http://schemas.microsoft.com/office/drawing/2014/main" id="{001ADDC4-EF4D-4EBE-9156-2F5EB4EBEF25}"/>
              </a:ext>
            </a:extLst>
          </p:cNvPr>
          <p:cNvSpPr>
            <a:spLocks noChangeShapeType="1"/>
          </p:cNvSpPr>
          <p:nvPr/>
        </p:nvSpPr>
        <p:spPr bwMode="auto">
          <a:xfrm>
            <a:off x="5685027" y="229947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7" name="Line 73">
            <a:extLst>
              <a:ext uri="{FF2B5EF4-FFF2-40B4-BE49-F238E27FC236}">
                <a16:creationId xmlns:a16="http://schemas.microsoft.com/office/drawing/2014/main" id="{02A05657-753E-4340-9393-CC0355C8976F}"/>
              </a:ext>
            </a:extLst>
          </p:cNvPr>
          <p:cNvSpPr>
            <a:spLocks noChangeShapeType="1"/>
          </p:cNvSpPr>
          <p:nvPr/>
        </p:nvSpPr>
        <p:spPr bwMode="auto">
          <a:xfrm>
            <a:off x="5711594" y="229947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8" name="Line 74">
            <a:extLst>
              <a:ext uri="{FF2B5EF4-FFF2-40B4-BE49-F238E27FC236}">
                <a16:creationId xmlns:a16="http://schemas.microsoft.com/office/drawing/2014/main" id="{2AB7F21C-456D-4C53-BA9A-4CC6BE228515}"/>
              </a:ext>
            </a:extLst>
          </p:cNvPr>
          <p:cNvSpPr>
            <a:spLocks noChangeShapeType="1"/>
          </p:cNvSpPr>
          <p:nvPr/>
        </p:nvSpPr>
        <p:spPr bwMode="auto">
          <a:xfrm>
            <a:off x="5653745" y="2232181"/>
            <a:ext cx="0" cy="45611"/>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9" name="Line 75">
            <a:extLst>
              <a:ext uri="{FF2B5EF4-FFF2-40B4-BE49-F238E27FC236}">
                <a16:creationId xmlns:a16="http://schemas.microsoft.com/office/drawing/2014/main" id="{88B470F1-F4BA-4472-A070-420E9652F3C3}"/>
              </a:ext>
            </a:extLst>
          </p:cNvPr>
          <p:cNvSpPr>
            <a:spLocks noChangeShapeType="1"/>
          </p:cNvSpPr>
          <p:nvPr/>
        </p:nvSpPr>
        <p:spPr bwMode="auto">
          <a:xfrm>
            <a:off x="5640089" y="220900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0" name="Line 76">
            <a:extLst>
              <a:ext uri="{FF2B5EF4-FFF2-40B4-BE49-F238E27FC236}">
                <a16:creationId xmlns:a16="http://schemas.microsoft.com/office/drawing/2014/main" id="{4C385D9C-A195-48A6-ADF4-941727C1EAA6}"/>
              </a:ext>
            </a:extLst>
          </p:cNvPr>
          <p:cNvSpPr>
            <a:spLocks noChangeShapeType="1"/>
          </p:cNvSpPr>
          <p:nvPr/>
        </p:nvSpPr>
        <p:spPr bwMode="auto">
          <a:xfrm>
            <a:off x="5628916" y="220900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1" name="Line 77">
            <a:extLst>
              <a:ext uri="{FF2B5EF4-FFF2-40B4-BE49-F238E27FC236}">
                <a16:creationId xmlns:a16="http://schemas.microsoft.com/office/drawing/2014/main" id="{65531BDC-CB88-46F4-A806-6939511A18F0}"/>
              </a:ext>
            </a:extLst>
          </p:cNvPr>
          <p:cNvSpPr>
            <a:spLocks noChangeShapeType="1"/>
          </p:cNvSpPr>
          <p:nvPr/>
        </p:nvSpPr>
        <p:spPr bwMode="auto">
          <a:xfrm>
            <a:off x="5620227" y="220900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2" name="Line 78">
            <a:extLst>
              <a:ext uri="{FF2B5EF4-FFF2-40B4-BE49-F238E27FC236}">
                <a16:creationId xmlns:a16="http://schemas.microsoft.com/office/drawing/2014/main" id="{91EE9AC0-3415-480D-9C6F-4D00B1F92187}"/>
              </a:ext>
            </a:extLst>
          </p:cNvPr>
          <p:cNvSpPr>
            <a:spLocks noChangeShapeType="1"/>
          </p:cNvSpPr>
          <p:nvPr/>
        </p:nvSpPr>
        <p:spPr bwMode="auto">
          <a:xfrm>
            <a:off x="5609551" y="220900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3" name="Line 79">
            <a:extLst>
              <a:ext uri="{FF2B5EF4-FFF2-40B4-BE49-F238E27FC236}">
                <a16:creationId xmlns:a16="http://schemas.microsoft.com/office/drawing/2014/main" id="{E007DA70-7581-4514-9A90-990ECF0E5808}"/>
              </a:ext>
            </a:extLst>
          </p:cNvPr>
          <p:cNvSpPr>
            <a:spLocks noChangeShapeType="1"/>
          </p:cNvSpPr>
          <p:nvPr/>
        </p:nvSpPr>
        <p:spPr bwMode="auto">
          <a:xfrm>
            <a:off x="5602599" y="2209001"/>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4" name="Line 80">
            <a:extLst>
              <a:ext uri="{FF2B5EF4-FFF2-40B4-BE49-F238E27FC236}">
                <a16:creationId xmlns:a16="http://schemas.microsoft.com/office/drawing/2014/main" id="{06E831A8-4C4B-4360-8CF0-B1F2B07C0757}"/>
              </a:ext>
            </a:extLst>
          </p:cNvPr>
          <p:cNvSpPr>
            <a:spLocks noChangeShapeType="1"/>
          </p:cNvSpPr>
          <p:nvPr/>
        </p:nvSpPr>
        <p:spPr bwMode="auto">
          <a:xfrm>
            <a:off x="5595399" y="2183579"/>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5" name="Line 81">
            <a:extLst>
              <a:ext uri="{FF2B5EF4-FFF2-40B4-BE49-F238E27FC236}">
                <a16:creationId xmlns:a16="http://schemas.microsoft.com/office/drawing/2014/main" id="{B7C914BA-939E-451C-A7B2-3810F34D16EC}"/>
              </a:ext>
            </a:extLst>
          </p:cNvPr>
          <p:cNvSpPr>
            <a:spLocks noChangeShapeType="1"/>
          </p:cNvSpPr>
          <p:nvPr/>
        </p:nvSpPr>
        <p:spPr bwMode="auto">
          <a:xfrm>
            <a:off x="5586709" y="216937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6" name="Line 82">
            <a:extLst>
              <a:ext uri="{FF2B5EF4-FFF2-40B4-BE49-F238E27FC236}">
                <a16:creationId xmlns:a16="http://schemas.microsoft.com/office/drawing/2014/main" id="{FB526978-C693-4292-8267-D774281AF638}"/>
              </a:ext>
            </a:extLst>
          </p:cNvPr>
          <p:cNvSpPr>
            <a:spLocks noChangeShapeType="1"/>
          </p:cNvSpPr>
          <p:nvPr/>
        </p:nvSpPr>
        <p:spPr bwMode="auto">
          <a:xfrm>
            <a:off x="5579509" y="2158905"/>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7" name="Line 83">
            <a:extLst>
              <a:ext uri="{FF2B5EF4-FFF2-40B4-BE49-F238E27FC236}">
                <a16:creationId xmlns:a16="http://schemas.microsoft.com/office/drawing/2014/main" id="{AF4120A2-F4FB-483A-823E-A468E18C0545}"/>
              </a:ext>
            </a:extLst>
          </p:cNvPr>
          <p:cNvSpPr>
            <a:spLocks noChangeShapeType="1"/>
          </p:cNvSpPr>
          <p:nvPr/>
        </p:nvSpPr>
        <p:spPr bwMode="auto">
          <a:xfrm>
            <a:off x="5557661" y="214843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8" name="Line 84">
            <a:extLst>
              <a:ext uri="{FF2B5EF4-FFF2-40B4-BE49-F238E27FC236}">
                <a16:creationId xmlns:a16="http://schemas.microsoft.com/office/drawing/2014/main" id="{2F4BBAA4-2835-4816-9685-F017E4983807}"/>
              </a:ext>
            </a:extLst>
          </p:cNvPr>
          <p:cNvSpPr>
            <a:spLocks noChangeShapeType="1"/>
          </p:cNvSpPr>
          <p:nvPr/>
        </p:nvSpPr>
        <p:spPr bwMode="auto">
          <a:xfrm>
            <a:off x="5537798" y="214843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9" name="Line 85">
            <a:extLst>
              <a:ext uri="{FF2B5EF4-FFF2-40B4-BE49-F238E27FC236}">
                <a16:creationId xmlns:a16="http://schemas.microsoft.com/office/drawing/2014/main" id="{F191062E-5802-4799-8989-1ADD02148769}"/>
              </a:ext>
            </a:extLst>
          </p:cNvPr>
          <p:cNvSpPr>
            <a:spLocks noChangeShapeType="1"/>
          </p:cNvSpPr>
          <p:nvPr/>
        </p:nvSpPr>
        <p:spPr bwMode="auto">
          <a:xfrm>
            <a:off x="5496336" y="2055721"/>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0" name="Line 86">
            <a:extLst>
              <a:ext uri="{FF2B5EF4-FFF2-40B4-BE49-F238E27FC236}">
                <a16:creationId xmlns:a16="http://schemas.microsoft.com/office/drawing/2014/main" id="{10618AF3-72EB-480C-9723-BD7AE3CD01DA}"/>
              </a:ext>
            </a:extLst>
          </p:cNvPr>
          <p:cNvSpPr>
            <a:spLocks noChangeShapeType="1"/>
          </p:cNvSpPr>
          <p:nvPr/>
        </p:nvSpPr>
        <p:spPr bwMode="auto">
          <a:xfrm>
            <a:off x="5452142" y="2004129"/>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1" name="Line 87">
            <a:extLst>
              <a:ext uri="{FF2B5EF4-FFF2-40B4-BE49-F238E27FC236}">
                <a16:creationId xmlns:a16="http://schemas.microsoft.com/office/drawing/2014/main" id="{227969D4-6562-452C-A782-020D9A144120}"/>
              </a:ext>
            </a:extLst>
          </p:cNvPr>
          <p:cNvSpPr>
            <a:spLocks noChangeShapeType="1"/>
          </p:cNvSpPr>
          <p:nvPr/>
        </p:nvSpPr>
        <p:spPr bwMode="auto">
          <a:xfrm>
            <a:off x="5472252" y="202581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2" name="Line 88">
            <a:extLst>
              <a:ext uri="{FF2B5EF4-FFF2-40B4-BE49-F238E27FC236}">
                <a16:creationId xmlns:a16="http://schemas.microsoft.com/office/drawing/2014/main" id="{90F31BD5-FBBC-471E-B609-26A2A29AD11F}"/>
              </a:ext>
            </a:extLst>
          </p:cNvPr>
          <p:cNvSpPr>
            <a:spLocks noChangeShapeType="1"/>
          </p:cNvSpPr>
          <p:nvPr/>
        </p:nvSpPr>
        <p:spPr bwMode="auto">
          <a:xfrm>
            <a:off x="5405713" y="192412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3" name="Line 89">
            <a:extLst>
              <a:ext uri="{FF2B5EF4-FFF2-40B4-BE49-F238E27FC236}">
                <a16:creationId xmlns:a16="http://schemas.microsoft.com/office/drawing/2014/main" id="{CE6F41B4-8D69-448D-99C9-0AF6FE3FB374}"/>
              </a:ext>
            </a:extLst>
          </p:cNvPr>
          <p:cNvSpPr>
            <a:spLocks noChangeShapeType="1"/>
          </p:cNvSpPr>
          <p:nvPr/>
        </p:nvSpPr>
        <p:spPr bwMode="auto">
          <a:xfrm>
            <a:off x="5392058" y="1899449"/>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4" name="Line 90">
            <a:extLst>
              <a:ext uri="{FF2B5EF4-FFF2-40B4-BE49-F238E27FC236}">
                <a16:creationId xmlns:a16="http://schemas.microsoft.com/office/drawing/2014/main" id="{FB012AB2-F013-41E8-B7EC-13A311ED8FCB}"/>
              </a:ext>
            </a:extLst>
          </p:cNvPr>
          <p:cNvSpPr>
            <a:spLocks noChangeShapeType="1"/>
          </p:cNvSpPr>
          <p:nvPr/>
        </p:nvSpPr>
        <p:spPr bwMode="auto">
          <a:xfrm>
            <a:off x="6109833" y="242060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5" name="Line 91">
            <a:extLst>
              <a:ext uri="{FF2B5EF4-FFF2-40B4-BE49-F238E27FC236}">
                <a16:creationId xmlns:a16="http://schemas.microsoft.com/office/drawing/2014/main" id="{328B84A0-DD60-49D1-BDD1-371CE0DB4FB0}"/>
              </a:ext>
            </a:extLst>
          </p:cNvPr>
          <p:cNvSpPr>
            <a:spLocks noChangeShapeType="1"/>
          </p:cNvSpPr>
          <p:nvPr/>
        </p:nvSpPr>
        <p:spPr bwMode="auto">
          <a:xfrm>
            <a:off x="6104371" y="242060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6" name="Freeform 92">
            <a:extLst>
              <a:ext uri="{FF2B5EF4-FFF2-40B4-BE49-F238E27FC236}">
                <a16:creationId xmlns:a16="http://schemas.microsoft.com/office/drawing/2014/main" id="{0339BBA2-359C-4B1B-ACB1-A07580FA7F99}"/>
              </a:ext>
            </a:extLst>
          </p:cNvPr>
          <p:cNvSpPr>
            <a:spLocks/>
          </p:cNvSpPr>
          <p:nvPr/>
        </p:nvSpPr>
        <p:spPr bwMode="auto">
          <a:xfrm>
            <a:off x="5349106" y="1881504"/>
            <a:ext cx="1737458" cy="869587"/>
          </a:xfrm>
          <a:custGeom>
            <a:avLst/>
            <a:gdLst>
              <a:gd name="T0" fmla="*/ 69 w 6998"/>
              <a:gd name="T1" fmla="*/ 0 h 1163"/>
              <a:gd name="T2" fmla="*/ 105 w 6998"/>
              <a:gd name="T3" fmla="*/ 24 h 1163"/>
              <a:gd name="T4" fmla="*/ 126 w 6998"/>
              <a:gd name="T5" fmla="*/ 48 h 1163"/>
              <a:gd name="T6" fmla="*/ 138 w 6998"/>
              <a:gd name="T7" fmla="*/ 62 h 1163"/>
              <a:gd name="T8" fmla="*/ 173 w 6998"/>
              <a:gd name="T9" fmla="*/ 84 h 1163"/>
              <a:gd name="T10" fmla="*/ 219 w 6998"/>
              <a:gd name="T11" fmla="*/ 95 h 1163"/>
              <a:gd name="T12" fmla="*/ 242 w 6998"/>
              <a:gd name="T13" fmla="*/ 122 h 1163"/>
              <a:gd name="T14" fmla="*/ 259 w 6998"/>
              <a:gd name="T15" fmla="*/ 157 h 1163"/>
              <a:gd name="T16" fmla="*/ 278 w 6998"/>
              <a:gd name="T17" fmla="*/ 174 h 1163"/>
              <a:gd name="T18" fmla="*/ 330 w 6998"/>
              <a:gd name="T19" fmla="*/ 183 h 1163"/>
              <a:gd name="T20" fmla="*/ 349 w 6998"/>
              <a:gd name="T21" fmla="*/ 200 h 1163"/>
              <a:gd name="T22" fmla="*/ 449 w 6998"/>
              <a:gd name="T23" fmla="*/ 224 h 1163"/>
              <a:gd name="T24" fmla="*/ 472 w 6998"/>
              <a:gd name="T25" fmla="*/ 233 h 1163"/>
              <a:gd name="T26" fmla="*/ 496 w 6998"/>
              <a:gd name="T27" fmla="*/ 248 h 1163"/>
              <a:gd name="T28" fmla="*/ 698 w 6998"/>
              <a:gd name="T29" fmla="*/ 293 h 1163"/>
              <a:gd name="T30" fmla="*/ 729 w 6998"/>
              <a:gd name="T31" fmla="*/ 333 h 1163"/>
              <a:gd name="T32" fmla="*/ 743 w 6998"/>
              <a:gd name="T33" fmla="*/ 404 h 1163"/>
              <a:gd name="T34" fmla="*/ 902 w 6998"/>
              <a:gd name="T35" fmla="*/ 419 h 1163"/>
              <a:gd name="T36" fmla="*/ 928 w 6998"/>
              <a:gd name="T37" fmla="*/ 433 h 1163"/>
              <a:gd name="T38" fmla="*/ 966 w 6998"/>
              <a:gd name="T39" fmla="*/ 447 h 1163"/>
              <a:gd name="T40" fmla="*/ 983 w 6998"/>
              <a:gd name="T41" fmla="*/ 464 h 1163"/>
              <a:gd name="T42" fmla="*/ 1004 w 6998"/>
              <a:gd name="T43" fmla="*/ 481 h 1163"/>
              <a:gd name="T44" fmla="*/ 1196 w 6998"/>
              <a:gd name="T45" fmla="*/ 497 h 1163"/>
              <a:gd name="T46" fmla="*/ 1227 w 6998"/>
              <a:gd name="T47" fmla="*/ 530 h 1163"/>
              <a:gd name="T48" fmla="*/ 1241 w 6998"/>
              <a:gd name="T49" fmla="*/ 547 h 1163"/>
              <a:gd name="T50" fmla="*/ 1279 w 6998"/>
              <a:gd name="T51" fmla="*/ 583 h 1163"/>
              <a:gd name="T52" fmla="*/ 1320 w 6998"/>
              <a:gd name="T53" fmla="*/ 597 h 1163"/>
              <a:gd name="T54" fmla="*/ 1464 w 6998"/>
              <a:gd name="T55" fmla="*/ 618 h 1163"/>
              <a:gd name="T56" fmla="*/ 1602 w 6998"/>
              <a:gd name="T57" fmla="*/ 635 h 1163"/>
              <a:gd name="T58" fmla="*/ 2041 w 6998"/>
              <a:gd name="T59" fmla="*/ 661 h 1163"/>
              <a:gd name="T60" fmla="*/ 2226 w 6998"/>
              <a:gd name="T61" fmla="*/ 687 h 1163"/>
              <a:gd name="T62" fmla="*/ 2266 w 6998"/>
              <a:gd name="T63" fmla="*/ 711 h 1163"/>
              <a:gd name="T64" fmla="*/ 2976 w 6998"/>
              <a:gd name="T65" fmla="*/ 742 h 1163"/>
              <a:gd name="T66" fmla="*/ 3151 w 6998"/>
              <a:gd name="T67" fmla="*/ 780 h 1163"/>
              <a:gd name="T68" fmla="*/ 3467 w 6998"/>
              <a:gd name="T69" fmla="*/ 825 h 1163"/>
              <a:gd name="T70" fmla="*/ 3486 w 6998"/>
              <a:gd name="T71" fmla="*/ 882 h 1163"/>
              <a:gd name="T72" fmla="*/ 3821 w 6998"/>
              <a:gd name="T73" fmla="*/ 935 h 1163"/>
              <a:gd name="T74" fmla="*/ 4981 w 6998"/>
              <a:gd name="T75" fmla="*/ 1004 h 1163"/>
              <a:gd name="T76" fmla="*/ 6998 w 6998"/>
              <a:gd name="T77" fmla="*/ 1163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98" h="1163">
                <a:moveTo>
                  <a:pt x="0" y="0"/>
                </a:moveTo>
                <a:lnTo>
                  <a:pt x="69" y="0"/>
                </a:lnTo>
                <a:lnTo>
                  <a:pt x="69" y="24"/>
                </a:lnTo>
                <a:lnTo>
                  <a:pt x="105" y="24"/>
                </a:lnTo>
                <a:lnTo>
                  <a:pt x="105" y="48"/>
                </a:lnTo>
                <a:lnTo>
                  <a:pt x="126" y="48"/>
                </a:lnTo>
                <a:lnTo>
                  <a:pt x="126" y="62"/>
                </a:lnTo>
                <a:lnTo>
                  <a:pt x="138" y="62"/>
                </a:lnTo>
                <a:lnTo>
                  <a:pt x="138" y="84"/>
                </a:lnTo>
                <a:lnTo>
                  <a:pt x="173" y="84"/>
                </a:lnTo>
                <a:lnTo>
                  <a:pt x="173" y="95"/>
                </a:lnTo>
                <a:lnTo>
                  <a:pt x="219" y="95"/>
                </a:lnTo>
                <a:lnTo>
                  <a:pt x="219" y="122"/>
                </a:lnTo>
                <a:lnTo>
                  <a:pt x="242" y="122"/>
                </a:lnTo>
                <a:lnTo>
                  <a:pt x="242" y="157"/>
                </a:lnTo>
                <a:lnTo>
                  <a:pt x="259" y="157"/>
                </a:lnTo>
                <a:lnTo>
                  <a:pt x="259" y="174"/>
                </a:lnTo>
                <a:lnTo>
                  <a:pt x="278" y="174"/>
                </a:lnTo>
                <a:lnTo>
                  <a:pt x="278" y="183"/>
                </a:lnTo>
                <a:lnTo>
                  <a:pt x="330" y="183"/>
                </a:lnTo>
                <a:lnTo>
                  <a:pt x="330" y="200"/>
                </a:lnTo>
                <a:lnTo>
                  <a:pt x="349" y="200"/>
                </a:lnTo>
                <a:lnTo>
                  <a:pt x="349" y="224"/>
                </a:lnTo>
                <a:lnTo>
                  <a:pt x="449" y="224"/>
                </a:lnTo>
                <a:lnTo>
                  <a:pt x="449" y="233"/>
                </a:lnTo>
                <a:lnTo>
                  <a:pt x="472" y="233"/>
                </a:lnTo>
                <a:lnTo>
                  <a:pt x="472" y="248"/>
                </a:lnTo>
                <a:lnTo>
                  <a:pt x="496" y="248"/>
                </a:lnTo>
                <a:lnTo>
                  <a:pt x="496" y="293"/>
                </a:lnTo>
                <a:lnTo>
                  <a:pt x="698" y="293"/>
                </a:lnTo>
                <a:lnTo>
                  <a:pt x="698" y="333"/>
                </a:lnTo>
                <a:lnTo>
                  <a:pt x="729" y="333"/>
                </a:lnTo>
                <a:lnTo>
                  <a:pt x="729" y="404"/>
                </a:lnTo>
                <a:lnTo>
                  <a:pt x="743" y="404"/>
                </a:lnTo>
                <a:lnTo>
                  <a:pt x="743" y="419"/>
                </a:lnTo>
                <a:lnTo>
                  <a:pt x="902" y="419"/>
                </a:lnTo>
                <a:lnTo>
                  <a:pt x="902" y="433"/>
                </a:lnTo>
                <a:lnTo>
                  <a:pt x="928" y="433"/>
                </a:lnTo>
                <a:lnTo>
                  <a:pt x="928" y="447"/>
                </a:lnTo>
                <a:lnTo>
                  <a:pt x="966" y="447"/>
                </a:lnTo>
                <a:lnTo>
                  <a:pt x="966" y="464"/>
                </a:lnTo>
                <a:lnTo>
                  <a:pt x="983" y="464"/>
                </a:lnTo>
                <a:lnTo>
                  <a:pt x="983" y="481"/>
                </a:lnTo>
                <a:lnTo>
                  <a:pt x="1004" y="481"/>
                </a:lnTo>
                <a:lnTo>
                  <a:pt x="1004" y="497"/>
                </a:lnTo>
                <a:lnTo>
                  <a:pt x="1196" y="497"/>
                </a:lnTo>
                <a:lnTo>
                  <a:pt x="1196" y="530"/>
                </a:lnTo>
                <a:lnTo>
                  <a:pt x="1227" y="530"/>
                </a:lnTo>
                <a:lnTo>
                  <a:pt x="1227" y="547"/>
                </a:lnTo>
                <a:lnTo>
                  <a:pt x="1241" y="547"/>
                </a:lnTo>
                <a:lnTo>
                  <a:pt x="1241" y="583"/>
                </a:lnTo>
                <a:lnTo>
                  <a:pt x="1279" y="583"/>
                </a:lnTo>
                <a:lnTo>
                  <a:pt x="1279" y="597"/>
                </a:lnTo>
                <a:lnTo>
                  <a:pt x="1320" y="597"/>
                </a:lnTo>
                <a:lnTo>
                  <a:pt x="1320" y="618"/>
                </a:lnTo>
                <a:lnTo>
                  <a:pt x="1464" y="618"/>
                </a:lnTo>
                <a:lnTo>
                  <a:pt x="1464" y="635"/>
                </a:lnTo>
                <a:lnTo>
                  <a:pt x="1602" y="635"/>
                </a:lnTo>
                <a:lnTo>
                  <a:pt x="1602" y="661"/>
                </a:lnTo>
                <a:lnTo>
                  <a:pt x="2041" y="661"/>
                </a:lnTo>
                <a:lnTo>
                  <a:pt x="2041" y="687"/>
                </a:lnTo>
                <a:lnTo>
                  <a:pt x="2226" y="687"/>
                </a:lnTo>
                <a:lnTo>
                  <a:pt x="2226" y="711"/>
                </a:lnTo>
                <a:lnTo>
                  <a:pt x="2266" y="711"/>
                </a:lnTo>
                <a:lnTo>
                  <a:pt x="2266" y="742"/>
                </a:lnTo>
                <a:lnTo>
                  <a:pt x="2976" y="742"/>
                </a:lnTo>
                <a:lnTo>
                  <a:pt x="2976" y="780"/>
                </a:lnTo>
                <a:lnTo>
                  <a:pt x="3151" y="780"/>
                </a:lnTo>
                <a:lnTo>
                  <a:pt x="3151" y="825"/>
                </a:lnTo>
                <a:lnTo>
                  <a:pt x="3467" y="825"/>
                </a:lnTo>
                <a:lnTo>
                  <a:pt x="3467" y="882"/>
                </a:lnTo>
                <a:lnTo>
                  <a:pt x="3486" y="882"/>
                </a:lnTo>
                <a:lnTo>
                  <a:pt x="3486" y="935"/>
                </a:lnTo>
                <a:lnTo>
                  <a:pt x="3821" y="935"/>
                </a:lnTo>
                <a:lnTo>
                  <a:pt x="3821" y="1004"/>
                </a:lnTo>
                <a:lnTo>
                  <a:pt x="4981" y="1004"/>
                </a:lnTo>
                <a:lnTo>
                  <a:pt x="4981" y="1163"/>
                </a:lnTo>
                <a:lnTo>
                  <a:pt x="6998" y="1163"/>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7" name="Line 93">
            <a:extLst>
              <a:ext uri="{FF2B5EF4-FFF2-40B4-BE49-F238E27FC236}">
                <a16:creationId xmlns:a16="http://schemas.microsoft.com/office/drawing/2014/main" id="{E79AC475-BC7F-4E15-9593-88B1A20B0CDF}"/>
              </a:ext>
            </a:extLst>
          </p:cNvPr>
          <p:cNvSpPr>
            <a:spLocks noChangeShapeType="1"/>
          </p:cNvSpPr>
          <p:nvPr/>
        </p:nvSpPr>
        <p:spPr bwMode="auto">
          <a:xfrm flipV="1">
            <a:off x="5754546" y="2375740"/>
            <a:ext cx="0" cy="1064739"/>
          </a:xfrm>
          <a:prstGeom prst="line">
            <a:avLst/>
          </a:prstGeom>
          <a:noFill/>
          <a:ln w="11113" cap="flat">
            <a:solidFill>
              <a:srgbClr val="000000"/>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8" name="Line 94">
            <a:extLst>
              <a:ext uri="{FF2B5EF4-FFF2-40B4-BE49-F238E27FC236}">
                <a16:creationId xmlns:a16="http://schemas.microsoft.com/office/drawing/2014/main" id="{79EC9D22-22E0-4E01-AE28-4327AFA24773}"/>
              </a:ext>
            </a:extLst>
          </p:cNvPr>
          <p:cNvSpPr>
            <a:spLocks noChangeShapeType="1"/>
          </p:cNvSpPr>
          <p:nvPr/>
        </p:nvSpPr>
        <p:spPr bwMode="auto">
          <a:xfrm flipV="1">
            <a:off x="6156758" y="2498365"/>
            <a:ext cx="0" cy="942115"/>
          </a:xfrm>
          <a:prstGeom prst="line">
            <a:avLst/>
          </a:prstGeom>
          <a:noFill/>
          <a:ln w="11113" cap="flat">
            <a:solidFill>
              <a:srgbClr val="000000"/>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656" name="Group 655">
            <a:extLst>
              <a:ext uri="{FF2B5EF4-FFF2-40B4-BE49-F238E27FC236}">
                <a16:creationId xmlns:a16="http://schemas.microsoft.com/office/drawing/2014/main" id="{078ED876-5CC0-4DC3-8F0E-AFA198A096F0}"/>
              </a:ext>
            </a:extLst>
          </p:cNvPr>
          <p:cNvGrpSpPr/>
          <p:nvPr/>
        </p:nvGrpSpPr>
        <p:grpSpPr>
          <a:xfrm>
            <a:off x="5303223" y="1881504"/>
            <a:ext cx="39824" cy="1566453"/>
            <a:chOff x="1093670" y="1723688"/>
            <a:chExt cx="24858" cy="2265690"/>
          </a:xfrm>
        </p:grpSpPr>
        <p:sp>
          <p:nvSpPr>
            <p:cNvPr id="804" name="Line 79">
              <a:extLst>
                <a:ext uri="{FF2B5EF4-FFF2-40B4-BE49-F238E27FC236}">
                  <a16:creationId xmlns:a16="http://schemas.microsoft.com/office/drawing/2014/main" id="{7893770A-914C-47C2-8D15-BEC7B4F46A5D}"/>
                </a:ext>
              </a:extLst>
            </p:cNvPr>
            <p:cNvSpPr>
              <a:spLocks noChangeShapeType="1"/>
            </p:cNvSpPr>
            <p:nvPr/>
          </p:nvSpPr>
          <p:spPr bwMode="auto">
            <a:xfrm flipH="1">
              <a:off x="1093670" y="1723688"/>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5" name="Line 80">
              <a:extLst>
                <a:ext uri="{FF2B5EF4-FFF2-40B4-BE49-F238E27FC236}">
                  <a16:creationId xmlns:a16="http://schemas.microsoft.com/office/drawing/2014/main" id="{9AB52722-9672-4F64-A2B9-CCE0C4971C92}"/>
                </a:ext>
              </a:extLst>
            </p:cNvPr>
            <p:cNvSpPr>
              <a:spLocks noChangeShapeType="1"/>
            </p:cNvSpPr>
            <p:nvPr/>
          </p:nvSpPr>
          <p:spPr bwMode="auto">
            <a:xfrm flipH="1">
              <a:off x="1093670" y="2289300"/>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6" name="Line 81">
              <a:extLst>
                <a:ext uri="{FF2B5EF4-FFF2-40B4-BE49-F238E27FC236}">
                  <a16:creationId xmlns:a16="http://schemas.microsoft.com/office/drawing/2014/main" id="{F8D4EE92-6366-4A6F-993F-5E8FF3B19F89}"/>
                </a:ext>
              </a:extLst>
            </p:cNvPr>
            <p:cNvSpPr>
              <a:spLocks noChangeShapeType="1"/>
            </p:cNvSpPr>
            <p:nvPr/>
          </p:nvSpPr>
          <p:spPr bwMode="auto">
            <a:xfrm flipH="1">
              <a:off x="1093670" y="2858155"/>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7" name="Line 82">
              <a:extLst>
                <a:ext uri="{FF2B5EF4-FFF2-40B4-BE49-F238E27FC236}">
                  <a16:creationId xmlns:a16="http://schemas.microsoft.com/office/drawing/2014/main" id="{D4E0F2A9-A75D-4809-B437-6048FE3A627D}"/>
                </a:ext>
              </a:extLst>
            </p:cNvPr>
            <p:cNvSpPr>
              <a:spLocks noChangeShapeType="1"/>
            </p:cNvSpPr>
            <p:nvPr/>
          </p:nvSpPr>
          <p:spPr bwMode="auto">
            <a:xfrm flipH="1">
              <a:off x="1093670" y="3423766"/>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8" name="Line 83">
              <a:extLst>
                <a:ext uri="{FF2B5EF4-FFF2-40B4-BE49-F238E27FC236}">
                  <a16:creationId xmlns:a16="http://schemas.microsoft.com/office/drawing/2014/main" id="{8728C0A4-16AF-4266-B644-D92EC5EF48E0}"/>
                </a:ext>
              </a:extLst>
            </p:cNvPr>
            <p:cNvSpPr>
              <a:spLocks noChangeShapeType="1"/>
            </p:cNvSpPr>
            <p:nvPr/>
          </p:nvSpPr>
          <p:spPr bwMode="auto">
            <a:xfrm flipH="1">
              <a:off x="1093670" y="3989378"/>
              <a:ext cx="2485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57" name="Group 656">
            <a:extLst>
              <a:ext uri="{FF2B5EF4-FFF2-40B4-BE49-F238E27FC236}">
                <a16:creationId xmlns:a16="http://schemas.microsoft.com/office/drawing/2014/main" id="{72FAD821-E00D-4D1D-8FB7-5C61E3B38817}"/>
              </a:ext>
            </a:extLst>
          </p:cNvPr>
          <p:cNvGrpSpPr/>
          <p:nvPr/>
        </p:nvGrpSpPr>
        <p:grpSpPr>
          <a:xfrm>
            <a:off x="5350690" y="3447957"/>
            <a:ext cx="1818019" cy="39824"/>
            <a:chOff x="1121050" y="3989378"/>
            <a:chExt cx="2629550" cy="74622"/>
          </a:xfrm>
        </p:grpSpPr>
        <p:sp>
          <p:nvSpPr>
            <p:cNvPr id="784" name="Line 66">
              <a:extLst>
                <a:ext uri="{FF2B5EF4-FFF2-40B4-BE49-F238E27FC236}">
                  <a16:creationId xmlns:a16="http://schemas.microsoft.com/office/drawing/2014/main" id="{C11DC55C-34DB-4D19-9E4F-22D67764F291}"/>
                </a:ext>
              </a:extLst>
            </p:cNvPr>
            <p:cNvSpPr>
              <a:spLocks noChangeShapeType="1"/>
            </p:cNvSpPr>
            <p:nvPr/>
          </p:nvSpPr>
          <p:spPr bwMode="auto">
            <a:xfrm>
              <a:off x="1121050"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5" name="Line 68">
              <a:extLst>
                <a:ext uri="{FF2B5EF4-FFF2-40B4-BE49-F238E27FC236}">
                  <a16:creationId xmlns:a16="http://schemas.microsoft.com/office/drawing/2014/main" id="{4BEF625F-5F89-4B57-9EF0-A77376E5103E}"/>
                </a:ext>
              </a:extLst>
            </p:cNvPr>
            <p:cNvSpPr>
              <a:spLocks noChangeShapeType="1"/>
            </p:cNvSpPr>
            <p:nvPr/>
          </p:nvSpPr>
          <p:spPr bwMode="auto">
            <a:xfrm>
              <a:off x="1413582"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6" name="Line 69">
              <a:extLst>
                <a:ext uri="{FF2B5EF4-FFF2-40B4-BE49-F238E27FC236}">
                  <a16:creationId xmlns:a16="http://schemas.microsoft.com/office/drawing/2014/main" id="{8DF8A348-DADE-40C6-A46C-00000801A985}"/>
                </a:ext>
              </a:extLst>
            </p:cNvPr>
            <p:cNvSpPr>
              <a:spLocks noChangeShapeType="1"/>
            </p:cNvSpPr>
            <p:nvPr/>
          </p:nvSpPr>
          <p:spPr bwMode="auto">
            <a:xfrm>
              <a:off x="1705755"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7" name="Line 70">
              <a:extLst>
                <a:ext uri="{FF2B5EF4-FFF2-40B4-BE49-F238E27FC236}">
                  <a16:creationId xmlns:a16="http://schemas.microsoft.com/office/drawing/2014/main" id="{3FC2CC1A-89F7-41F9-B247-42DB7E8815CE}"/>
                </a:ext>
              </a:extLst>
            </p:cNvPr>
            <p:cNvSpPr>
              <a:spLocks noChangeShapeType="1"/>
            </p:cNvSpPr>
            <p:nvPr/>
          </p:nvSpPr>
          <p:spPr bwMode="auto">
            <a:xfrm>
              <a:off x="1998287"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8" name="Line 71">
              <a:extLst>
                <a:ext uri="{FF2B5EF4-FFF2-40B4-BE49-F238E27FC236}">
                  <a16:creationId xmlns:a16="http://schemas.microsoft.com/office/drawing/2014/main" id="{6762E2C7-6528-4F2B-879C-5CBBFA1C5543}"/>
                </a:ext>
              </a:extLst>
            </p:cNvPr>
            <p:cNvSpPr>
              <a:spLocks noChangeShapeType="1"/>
            </p:cNvSpPr>
            <p:nvPr/>
          </p:nvSpPr>
          <p:spPr bwMode="auto">
            <a:xfrm>
              <a:off x="2290459"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9" name="Line 72">
              <a:extLst>
                <a:ext uri="{FF2B5EF4-FFF2-40B4-BE49-F238E27FC236}">
                  <a16:creationId xmlns:a16="http://schemas.microsoft.com/office/drawing/2014/main" id="{D6E07E45-3EE5-4E15-9666-B8A9472F99A0}"/>
                </a:ext>
              </a:extLst>
            </p:cNvPr>
            <p:cNvSpPr>
              <a:spLocks noChangeShapeType="1"/>
            </p:cNvSpPr>
            <p:nvPr/>
          </p:nvSpPr>
          <p:spPr bwMode="auto">
            <a:xfrm>
              <a:off x="2582271"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0" name="Line 73">
              <a:extLst>
                <a:ext uri="{FF2B5EF4-FFF2-40B4-BE49-F238E27FC236}">
                  <a16:creationId xmlns:a16="http://schemas.microsoft.com/office/drawing/2014/main" id="{52E82D59-1E58-4152-BEB9-A60B7E1309F3}"/>
                </a:ext>
              </a:extLst>
            </p:cNvPr>
            <p:cNvSpPr>
              <a:spLocks noChangeShapeType="1"/>
            </p:cNvSpPr>
            <p:nvPr/>
          </p:nvSpPr>
          <p:spPr bwMode="auto">
            <a:xfrm>
              <a:off x="2874443"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1" name="Line 74">
              <a:extLst>
                <a:ext uri="{FF2B5EF4-FFF2-40B4-BE49-F238E27FC236}">
                  <a16:creationId xmlns:a16="http://schemas.microsoft.com/office/drawing/2014/main" id="{3B051AFD-0C96-4B60-AB95-539EE2DBBD37}"/>
                </a:ext>
              </a:extLst>
            </p:cNvPr>
            <p:cNvSpPr>
              <a:spLocks noChangeShapeType="1"/>
            </p:cNvSpPr>
            <p:nvPr/>
          </p:nvSpPr>
          <p:spPr bwMode="auto">
            <a:xfrm>
              <a:off x="3166976"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2" name="Line 75">
              <a:extLst>
                <a:ext uri="{FF2B5EF4-FFF2-40B4-BE49-F238E27FC236}">
                  <a16:creationId xmlns:a16="http://schemas.microsoft.com/office/drawing/2014/main" id="{E787AD24-7277-41FD-A02B-988404D93D37}"/>
                </a:ext>
              </a:extLst>
            </p:cNvPr>
            <p:cNvSpPr>
              <a:spLocks noChangeShapeType="1"/>
            </p:cNvSpPr>
            <p:nvPr/>
          </p:nvSpPr>
          <p:spPr bwMode="auto">
            <a:xfrm>
              <a:off x="3750600"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3" name="Line 76">
              <a:extLst>
                <a:ext uri="{FF2B5EF4-FFF2-40B4-BE49-F238E27FC236}">
                  <a16:creationId xmlns:a16="http://schemas.microsoft.com/office/drawing/2014/main" id="{3BAF963F-A0A3-488F-98D7-4FE8BE001B80}"/>
                </a:ext>
              </a:extLst>
            </p:cNvPr>
            <p:cNvSpPr>
              <a:spLocks noChangeShapeType="1"/>
            </p:cNvSpPr>
            <p:nvPr/>
          </p:nvSpPr>
          <p:spPr bwMode="auto">
            <a:xfrm>
              <a:off x="3459148" y="3989378"/>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4" name="Line 84">
              <a:extLst>
                <a:ext uri="{FF2B5EF4-FFF2-40B4-BE49-F238E27FC236}">
                  <a16:creationId xmlns:a16="http://schemas.microsoft.com/office/drawing/2014/main" id="{CE836EA0-BD9C-400C-89DD-9BFE80702167}"/>
                </a:ext>
              </a:extLst>
            </p:cNvPr>
            <p:cNvSpPr>
              <a:spLocks noChangeShapeType="1"/>
            </p:cNvSpPr>
            <p:nvPr/>
          </p:nvSpPr>
          <p:spPr bwMode="auto">
            <a:xfrm>
              <a:off x="1121050"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5" name="Line 85">
              <a:extLst>
                <a:ext uri="{FF2B5EF4-FFF2-40B4-BE49-F238E27FC236}">
                  <a16:creationId xmlns:a16="http://schemas.microsoft.com/office/drawing/2014/main" id="{5E1E45C5-3EFD-4E71-9651-7C3536841AB1}"/>
                </a:ext>
              </a:extLst>
            </p:cNvPr>
            <p:cNvSpPr>
              <a:spLocks noChangeShapeType="1"/>
            </p:cNvSpPr>
            <p:nvPr/>
          </p:nvSpPr>
          <p:spPr bwMode="auto">
            <a:xfrm>
              <a:off x="1413582"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6" name="Line 86">
              <a:extLst>
                <a:ext uri="{FF2B5EF4-FFF2-40B4-BE49-F238E27FC236}">
                  <a16:creationId xmlns:a16="http://schemas.microsoft.com/office/drawing/2014/main" id="{928A03F9-B9D9-4D40-B94D-ACBB937C75C2}"/>
                </a:ext>
              </a:extLst>
            </p:cNvPr>
            <p:cNvSpPr>
              <a:spLocks noChangeShapeType="1"/>
            </p:cNvSpPr>
            <p:nvPr/>
          </p:nvSpPr>
          <p:spPr bwMode="auto">
            <a:xfrm>
              <a:off x="1705755"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7" name="Line 87">
              <a:extLst>
                <a:ext uri="{FF2B5EF4-FFF2-40B4-BE49-F238E27FC236}">
                  <a16:creationId xmlns:a16="http://schemas.microsoft.com/office/drawing/2014/main" id="{4A437C4B-A7B7-4D31-8F57-3CBA6C8F03F0}"/>
                </a:ext>
              </a:extLst>
            </p:cNvPr>
            <p:cNvSpPr>
              <a:spLocks noChangeShapeType="1"/>
            </p:cNvSpPr>
            <p:nvPr/>
          </p:nvSpPr>
          <p:spPr bwMode="auto">
            <a:xfrm>
              <a:off x="1998287"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8" name="Line 88">
              <a:extLst>
                <a:ext uri="{FF2B5EF4-FFF2-40B4-BE49-F238E27FC236}">
                  <a16:creationId xmlns:a16="http://schemas.microsoft.com/office/drawing/2014/main" id="{F7CE3B76-9EA9-4AB0-80BB-D04147E412B1}"/>
                </a:ext>
              </a:extLst>
            </p:cNvPr>
            <p:cNvSpPr>
              <a:spLocks noChangeShapeType="1"/>
            </p:cNvSpPr>
            <p:nvPr/>
          </p:nvSpPr>
          <p:spPr bwMode="auto">
            <a:xfrm>
              <a:off x="2290459"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9" name="Line 89">
              <a:extLst>
                <a:ext uri="{FF2B5EF4-FFF2-40B4-BE49-F238E27FC236}">
                  <a16:creationId xmlns:a16="http://schemas.microsoft.com/office/drawing/2014/main" id="{AB9504A4-BA52-4873-82BA-14CD98A98282}"/>
                </a:ext>
              </a:extLst>
            </p:cNvPr>
            <p:cNvSpPr>
              <a:spLocks noChangeShapeType="1"/>
            </p:cNvSpPr>
            <p:nvPr/>
          </p:nvSpPr>
          <p:spPr bwMode="auto">
            <a:xfrm>
              <a:off x="2582271"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0" name="Line 90">
              <a:extLst>
                <a:ext uri="{FF2B5EF4-FFF2-40B4-BE49-F238E27FC236}">
                  <a16:creationId xmlns:a16="http://schemas.microsoft.com/office/drawing/2014/main" id="{F735B5A0-E667-48B4-8776-159D1C97D288}"/>
                </a:ext>
              </a:extLst>
            </p:cNvPr>
            <p:cNvSpPr>
              <a:spLocks noChangeShapeType="1"/>
            </p:cNvSpPr>
            <p:nvPr/>
          </p:nvSpPr>
          <p:spPr bwMode="auto">
            <a:xfrm>
              <a:off x="2874443"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1" name="Line 91">
              <a:extLst>
                <a:ext uri="{FF2B5EF4-FFF2-40B4-BE49-F238E27FC236}">
                  <a16:creationId xmlns:a16="http://schemas.microsoft.com/office/drawing/2014/main" id="{3907DEA5-85AA-43FC-9B11-3E71C95D6B32}"/>
                </a:ext>
              </a:extLst>
            </p:cNvPr>
            <p:cNvSpPr>
              <a:spLocks noChangeShapeType="1"/>
            </p:cNvSpPr>
            <p:nvPr/>
          </p:nvSpPr>
          <p:spPr bwMode="auto">
            <a:xfrm>
              <a:off x="3166976"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2" name="Line 92">
              <a:extLst>
                <a:ext uri="{FF2B5EF4-FFF2-40B4-BE49-F238E27FC236}">
                  <a16:creationId xmlns:a16="http://schemas.microsoft.com/office/drawing/2014/main" id="{BF99EC0C-F542-4622-8F13-3ACE6AD635FC}"/>
                </a:ext>
              </a:extLst>
            </p:cNvPr>
            <p:cNvSpPr>
              <a:spLocks noChangeShapeType="1"/>
            </p:cNvSpPr>
            <p:nvPr/>
          </p:nvSpPr>
          <p:spPr bwMode="auto">
            <a:xfrm>
              <a:off x="3459148"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3" name="Line 93">
              <a:extLst>
                <a:ext uri="{FF2B5EF4-FFF2-40B4-BE49-F238E27FC236}">
                  <a16:creationId xmlns:a16="http://schemas.microsoft.com/office/drawing/2014/main" id="{4B979DE7-8153-42B1-849A-6737B2687134}"/>
                </a:ext>
              </a:extLst>
            </p:cNvPr>
            <p:cNvSpPr>
              <a:spLocks noChangeShapeType="1"/>
            </p:cNvSpPr>
            <p:nvPr/>
          </p:nvSpPr>
          <p:spPr bwMode="auto">
            <a:xfrm>
              <a:off x="3750600" y="3989378"/>
              <a:ext cx="0" cy="74622"/>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688" name="TextBox 1">
            <a:extLst>
              <a:ext uri="{FF2B5EF4-FFF2-40B4-BE49-F238E27FC236}">
                <a16:creationId xmlns:a16="http://schemas.microsoft.com/office/drawing/2014/main" id="{A3D68CF0-4888-455C-A9CB-C4D64FE6F043}"/>
              </a:ext>
            </a:extLst>
          </p:cNvPr>
          <p:cNvSpPr txBox="1"/>
          <p:nvPr/>
        </p:nvSpPr>
        <p:spPr>
          <a:xfrm>
            <a:off x="5047398" y="1845155"/>
            <a:ext cx="205586"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a:t>
            </a:r>
          </a:p>
        </p:txBody>
      </p:sp>
      <p:sp>
        <p:nvSpPr>
          <p:cNvPr id="689" name="TextBox 1">
            <a:extLst>
              <a:ext uri="{FF2B5EF4-FFF2-40B4-BE49-F238E27FC236}">
                <a16:creationId xmlns:a16="http://schemas.microsoft.com/office/drawing/2014/main" id="{D2E683F6-CFFF-4A75-AB72-4495D362A1BD}"/>
              </a:ext>
            </a:extLst>
          </p:cNvPr>
          <p:cNvSpPr txBox="1"/>
          <p:nvPr/>
        </p:nvSpPr>
        <p:spPr>
          <a:xfrm>
            <a:off x="5103375" y="2236986"/>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p>
        </p:txBody>
      </p:sp>
      <p:sp>
        <p:nvSpPr>
          <p:cNvPr id="690" name="TextBox 1">
            <a:extLst>
              <a:ext uri="{FF2B5EF4-FFF2-40B4-BE49-F238E27FC236}">
                <a16:creationId xmlns:a16="http://schemas.microsoft.com/office/drawing/2014/main" id="{E2219DDD-91C0-46C5-872E-CB8BB159CD0C}"/>
              </a:ext>
            </a:extLst>
          </p:cNvPr>
          <p:cNvSpPr txBox="1"/>
          <p:nvPr/>
        </p:nvSpPr>
        <p:spPr>
          <a:xfrm>
            <a:off x="5103375" y="2628816"/>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a:t>
            </a:r>
          </a:p>
        </p:txBody>
      </p:sp>
      <p:sp>
        <p:nvSpPr>
          <p:cNvPr id="691" name="TextBox 1">
            <a:extLst>
              <a:ext uri="{FF2B5EF4-FFF2-40B4-BE49-F238E27FC236}">
                <a16:creationId xmlns:a16="http://schemas.microsoft.com/office/drawing/2014/main" id="{9369BF35-0CC2-45E3-9ADA-99C2A591BF79}"/>
              </a:ext>
            </a:extLst>
          </p:cNvPr>
          <p:cNvSpPr txBox="1"/>
          <p:nvPr/>
        </p:nvSpPr>
        <p:spPr>
          <a:xfrm>
            <a:off x="5103375" y="3020647"/>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p:txBody>
      </p:sp>
      <p:sp>
        <p:nvSpPr>
          <p:cNvPr id="692" name="TextBox 1">
            <a:extLst>
              <a:ext uri="{FF2B5EF4-FFF2-40B4-BE49-F238E27FC236}">
                <a16:creationId xmlns:a16="http://schemas.microsoft.com/office/drawing/2014/main" id="{CB9F075C-494E-4E25-8A48-CF9228AA0DDE}"/>
              </a:ext>
            </a:extLst>
          </p:cNvPr>
          <p:cNvSpPr txBox="1"/>
          <p:nvPr/>
        </p:nvSpPr>
        <p:spPr>
          <a:xfrm>
            <a:off x="5103375" y="3412478"/>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693" name="TextBox 1">
            <a:extLst>
              <a:ext uri="{FF2B5EF4-FFF2-40B4-BE49-F238E27FC236}">
                <a16:creationId xmlns:a16="http://schemas.microsoft.com/office/drawing/2014/main" id="{BF1637E1-7720-4340-8A83-C1543FF4C875}"/>
              </a:ext>
            </a:extLst>
          </p:cNvPr>
          <p:cNvSpPr txBox="1"/>
          <p:nvPr/>
        </p:nvSpPr>
        <p:spPr>
          <a:xfrm>
            <a:off x="5276047"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694" name="TextBox 1">
            <a:extLst>
              <a:ext uri="{FF2B5EF4-FFF2-40B4-BE49-F238E27FC236}">
                <a16:creationId xmlns:a16="http://schemas.microsoft.com/office/drawing/2014/main" id="{6EBF1164-6C55-4B1A-BBFC-B1CCFF4706C5}"/>
              </a:ext>
            </a:extLst>
          </p:cNvPr>
          <p:cNvSpPr txBox="1"/>
          <p:nvPr/>
        </p:nvSpPr>
        <p:spPr>
          <a:xfrm>
            <a:off x="5480193"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695" name="TextBox 1">
            <a:extLst>
              <a:ext uri="{FF2B5EF4-FFF2-40B4-BE49-F238E27FC236}">
                <a16:creationId xmlns:a16="http://schemas.microsoft.com/office/drawing/2014/main" id="{0C02F721-53D3-41D5-A0EC-9A735B05D01D}"/>
              </a:ext>
            </a:extLst>
          </p:cNvPr>
          <p:cNvSpPr txBox="1"/>
          <p:nvPr/>
        </p:nvSpPr>
        <p:spPr>
          <a:xfrm>
            <a:off x="5681048"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a:t>
            </a:r>
          </a:p>
        </p:txBody>
      </p:sp>
      <p:sp>
        <p:nvSpPr>
          <p:cNvPr id="696" name="TextBox 1">
            <a:extLst>
              <a:ext uri="{FF2B5EF4-FFF2-40B4-BE49-F238E27FC236}">
                <a16:creationId xmlns:a16="http://schemas.microsoft.com/office/drawing/2014/main" id="{71922BF5-9B55-47D1-A32B-075895283106}"/>
              </a:ext>
            </a:extLst>
          </p:cNvPr>
          <p:cNvSpPr txBox="1"/>
          <p:nvPr/>
        </p:nvSpPr>
        <p:spPr>
          <a:xfrm>
            <a:off x="5883548"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697" name="TextBox 1">
            <a:extLst>
              <a:ext uri="{FF2B5EF4-FFF2-40B4-BE49-F238E27FC236}">
                <a16:creationId xmlns:a16="http://schemas.microsoft.com/office/drawing/2014/main" id="{805B8750-0DFD-4267-BE71-36F7BC9AD20F}"/>
              </a:ext>
            </a:extLst>
          </p:cNvPr>
          <p:cNvSpPr txBox="1"/>
          <p:nvPr/>
        </p:nvSpPr>
        <p:spPr>
          <a:xfrm>
            <a:off x="6086048"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698" name="TextBox 1">
            <a:extLst>
              <a:ext uri="{FF2B5EF4-FFF2-40B4-BE49-F238E27FC236}">
                <a16:creationId xmlns:a16="http://schemas.microsoft.com/office/drawing/2014/main" id="{7D15667B-96AB-4526-8A8E-CE7BD28CB2EF}"/>
              </a:ext>
            </a:extLst>
          </p:cNvPr>
          <p:cNvSpPr txBox="1"/>
          <p:nvPr/>
        </p:nvSpPr>
        <p:spPr>
          <a:xfrm>
            <a:off x="6286901"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699" name="TextBox 1">
            <a:extLst>
              <a:ext uri="{FF2B5EF4-FFF2-40B4-BE49-F238E27FC236}">
                <a16:creationId xmlns:a16="http://schemas.microsoft.com/office/drawing/2014/main" id="{8647D8DC-7FE0-4FE0-B193-1D6DE4E277A5}"/>
              </a:ext>
            </a:extLst>
          </p:cNvPr>
          <p:cNvSpPr txBox="1"/>
          <p:nvPr/>
        </p:nvSpPr>
        <p:spPr>
          <a:xfrm>
            <a:off x="6491046"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36</a:t>
            </a:r>
          </a:p>
        </p:txBody>
      </p:sp>
      <p:sp>
        <p:nvSpPr>
          <p:cNvPr id="700" name="TextBox 1">
            <a:extLst>
              <a:ext uri="{FF2B5EF4-FFF2-40B4-BE49-F238E27FC236}">
                <a16:creationId xmlns:a16="http://schemas.microsoft.com/office/drawing/2014/main" id="{3835B5A2-E43A-433B-8450-E67964431083}"/>
              </a:ext>
            </a:extLst>
          </p:cNvPr>
          <p:cNvSpPr txBox="1"/>
          <p:nvPr/>
        </p:nvSpPr>
        <p:spPr>
          <a:xfrm>
            <a:off x="6693546"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42</a:t>
            </a:r>
          </a:p>
        </p:txBody>
      </p:sp>
      <p:sp>
        <p:nvSpPr>
          <p:cNvPr id="701" name="TextBox 1">
            <a:extLst>
              <a:ext uri="{FF2B5EF4-FFF2-40B4-BE49-F238E27FC236}">
                <a16:creationId xmlns:a16="http://schemas.microsoft.com/office/drawing/2014/main" id="{72577561-9199-4C64-A1FC-4F5FAB212D33}"/>
              </a:ext>
            </a:extLst>
          </p:cNvPr>
          <p:cNvSpPr txBox="1"/>
          <p:nvPr/>
        </p:nvSpPr>
        <p:spPr>
          <a:xfrm>
            <a:off x="6896046"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48</a:t>
            </a:r>
          </a:p>
        </p:txBody>
      </p:sp>
      <p:sp>
        <p:nvSpPr>
          <p:cNvPr id="702" name="TextBox 1">
            <a:extLst>
              <a:ext uri="{FF2B5EF4-FFF2-40B4-BE49-F238E27FC236}">
                <a16:creationId xmlns:a16="http://schemas.microsoft.com/office/drawing/2014/main" id="{FC1815F0-58DA-4101-BAEF-D9E51DE74291}"/>
              </a:ext>
            </a:extLst>
          </p:cNvPr>
          <p:cNvSpPr txBox="1"/>
          <p:nvPr/>
        </p:nvSpPr>
        <p:spPr>
          <a:xfrm>
            <a:off x="7096900"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54</a:t>
            </a:r>
          </a:p>
        </p:txBody>
      </p:sp>
      <p:sp>
        <p:nvSpPr>
          <p:cNvPr id="703" name="TextBox 1">
            <a:extLst>
              <a:ext uri="{FF2B5EF4-FFF2-40B4-BE49-F238E27FC236}">
                <a16:creationId xmlns:a16="http://schemas.microsoft.com/office/drawing/2014/main" id="{7D487853-BAA0-4AFB-A89E-0C1887BE423C}"/>
              </a:ext>
            </a:extLst>
          </p:cNvPr>
          <p:cNvSpPr txBox="1"/>
          <p:nvPr/>
        </p:nvSpPr>
        <p:spPr>
          <a:xfrm>
            <a:off x="5350851" y="3697455"/>
            <a:ext cx="1845915"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Months from start of treatment</a:t>
            </a:r>
          </a:p>
        </p:txBody>
      </p:sp>
      <p:sp>
        <p:nvSpPr>
          <p:cNvPr id="704" name="TextBox 1">
            <a:extLst>
              <a:ext uri="{FF2B5EF4-FFF2-40B4-BE49-F238E27FC236}">
                <a16:creationId xmlns:a16="http://schemas.microsoft.com/office/drawing/2014/main" id="{7E17F9A0-9B6E-4C90-A3A6-29892F35DD4C}"/>
              </a:ext>
            </a:extLst>
          </p:cNvPr>
          <p:cNvSpPr txBox="1"/>
          <p:nvPr/>
        </p:nvSpPr>
        <p:spPr>
          <a:xfrm rot="16200000">
            <a:off x="4119065" y="2616564"/>
            <a:ext cx="1573181"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Progression-free survival (%)</a:t>
            </a:r>
          </a:p>
        </p:txBody>
      </p:sp>
      <p:sp>
        <p:nvSpPr>
          <p:cNvPr id="705" name="TextBox 1">
            <a:extLst>
              <a:ext uri="{FF2B5EF4-FFF2-40B4-BE49-F238E27FC236}">
                <a16:creationId xmlns:a16="http://schemas.microsoft.com/office/drawing/2014/main" id="{C86E580B-2C1D-46EE-AEB8-7A26C19DECCC}"/>
              </a:ext>
            </a:extLst>
          </p:cNvPr>
          <p:cNvSpPr txBox="1"/>
          <p:nvPr/>
        </p:nvSpPr>
        <p:spPr>
          <a:xfrm>
            <a:off x="5251564" y="3886611"/>
            <a:ext cx="198574"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175</a:t>
            </a:r>
          </a:p>
        </p:txBody>
      </p:sp>
      <p:sp>
        <p:nvSpPr>
          <p:cNvPr id="706" name="TextBox 1">
            <a:extLst>
              <a:ext uri="{FF2B5EF4-FFF2-40B4-BE49-F238E27FC236}">
                <a16:creationId xmlns:a16="http://schemas.microsoft.com/office/drawing/2014/main" id="{F9CC23E2-CEA5-41D9-8177-72C3CC5DCB63}"/>
              </a:ext>
            </a:extLst>
          </p:cNvPr>
          <p:cNvSpPr txBox="1"/>
          <p:nvPr/>
        </p:nvSpPr>
        <p:spPr>
          <a:xfrm>
            <a:off x="5465222" y="3886611"/>
            <a:ext cx="175892"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114</a:t>
            </a:r>
          </a:p>
        </p:txBody>
      </p:sp>
      <p:sp>
        <p:nvSpPr>
          <p:cNvPr id="707" name="TextBox 1">
            <a:extLst>
              <a:ext uri="{FF2B5EF4-FFF2-40B4-BE49-F238E27FC236}">
                <a16:creationId xmlns:a16="http://schemas.microsoft.com/office/drawing/2014/main" id="{CDA88B37-030D-4BEA-9E19-87951E489E0C}"/>
              </a:ext>
            </a:extLst>
          </p:cNvPr>
          <p:cNvSpPr txBox="1"/>
          <p:nvPr/>
        </p:nvSpPr>
        <p:spPr>
          <a:xfrm>
            <a:off x="5680681"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66</a:t>
            </a:r>
          </a:p>
        </p:txBody>
      </p:sp>
      <p:sp>
        <p:nvSpPr>
          <p:cNvPr id="708" name="TextBox 1">
            <a:extLst>
              <a:ext uri="{FF2B5EF4-FFF2-40B4-BE49-F238E27FC236}">
                <a16:creationId xmlns:a16="http://schemas.microsoft.com/office/drawing/2014/main" id="{7A9A74A8-5CE2-4135-84DD-A6987D1E1B45}"/>
              </a:ext>
            </a:extLst>
          </p:cNvPr>
          <p:cNvSpPr txBox="1"/>
          <p:nvPr/>
        </p:nvSpPr>
        <p:spPr>
          <a:xfrm>
            <a:off x="5882999"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709" name="TextBox 1">
            <a:extLst>
              <a:ext uri="{FF2B5EF4-FFF2-40B4-BE49-F238E27FC236}">
                <a16:creationId xmlns:a16="http://schemas.microsoft.com/office/drawing/2014/main" id="{B0C0FE3D-8350-4884-A6A3-D2F5C386957D}"/>
              </a:ext>
            </a:extLst>
          </p:cNvPr>
          <p:cNvSpPr txBox="1"/>
          <p:nvPr/>
        </p:nvSpPr>
        <p:spPr>
          <a:xfrm>
            <a:off x="6085316"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27</a:t>
            </a:r>
          </a:p>
        </p:txBody>
      </p:sp>
      <p:sp>
        <p:nvSpPr>
          <p:cNvPr id="710" name="TextBox 1">
            <a:extLst>
              <a:ext uri="{FF2B5EF4-FFF2-40B4-BE49-F238E27FC236}">
                <a16:creationId xmlns:a16="http://schemas.microsoft.com/office/drawing/2014/main" id="{6954313D-9D2B-4A3F-A4A8-AFE90BFA08E5}"/>
              </a:ext>
            </a:extLst>
          </p:cNvPr>
          <p:cNvSpPr txBox="1"/>
          <p:nvPr/>
        </p:nvSpPr>
        <p:spPr>
          <a:xfrm>
            <a:off x="6287633"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16</a:t>
            </a:r>
          </a:p>
        </p:txBody>
      </p:sp>
      <p:sp>
        <p:nvSpPr>
          <p:cNvPr id="711" name="TextBox 1">
            <a:extLst>
              <a:ext uri="{FF2B5EF4-FFF2-40B4-BE49-F238E27FC236}">
                <a16:creationId xmlns:a16="http://schemas.microsoft.com/office/drawing/2014/main" id="{37CC033F-19D7-46C4-8CC4-D1E8877B926D}"/>
              </a:ext>
            </a:extLst>
          </p:cNvPr>
          <p:cNvSpPr txBox="1"/>
          <p:nvPr/>
        </p:nvSpPr>
        <p:spPr>
          <a:xfrm>
            <a:off x="6489950"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712" name="TextBox 1">
            <a:extLst>
              <a:ext uri="{FF2B5EF4-FFF2-40B4-BE49-F238E27FC236}">
                <a16:creationId xmlns:a16="http://schemas.microsoft.com/office/drawing/2014/main" id="{228522AC-BF44-4806-A455-7E0B508C6A89}"/>
              </a:ext>
            </a:extLst>
          </p:cNvPr>
          <p:cNvSpPr txBox="1"/>
          <p:nvPr/>
        </p:nvSpPr>
        <p:spPr>
          <a:xfrm>
            <a:off x="6692267"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713" name="TextBox 1">
            <a:extLst>
              <a:ext uri="{FF2B5EF4-FFF2-40B4-BE49-F238E27FC236}">
                <a16:creationId xmlns:a16="http://schemas.microsoft.com/office/drawing/2014/main" id="{1BBF2A95-20A5-44C4-BB94-A07AA77DED09}"/>
              </a:ext>
            </a:extLst>
          </p:cNvPr>
          <p:cNvSpPr txBox="1"/>
          <p:nvPr/>
        </p:nvSpPr>
        <p:spPr>
          <a:xfrm>
            <a:off x="6894585"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714" name="TextBox 1">
            <a:extLst>
              <a:ext uri="{FF2B5EF4-FFF2-40B4-BE49-F238E27FC236}">
                <a16:creationId xmlns:a16="http://schemas.microsoft.com/office/drawing/2014/main" id="{3732B07E-93CA-453D-B134-C5C79A558A9C}"/>
              </a:ext>
            </a:extLst>
          </p:cNvPr>
          <p:cNvSpPr txBox="1"/>
          <p:nvPr/>
        </p:nvSpPr>
        <p:spPr>
          <a:xfrm>
            <a:off x="7096901"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715" name="TextBox 1">
            <a:extLst>
              <a:ext uri="{FF2B5EF4-FFF2-40B4-BE49-F238E27FC236}">
                <a16:creationId xmlns:a16="http://schemas.microsoft.com/office/drawing/2014/main" id="{4C31BDFA-BADE-4958-8049-58C851068589}"/>
              </a:ext>
            </a:extLst>
          </p:cNvPr>
          <p:cNvSpPr txBox="1"/>
          <p:nvPr/>
        </p:nvSpPr>
        <p:spPr>
          <a:xfrm>
            <a:off x="4655840" y="3886611"/>
            <a:ext cx="594965" cy="81209"/>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1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at risk</a:t>
            </a:r>
          </a:p>
        </p:txBody>
      </p:sp>
      <p:sp>
        <p:nvSpPr>
          <p:cNvPr id="750" name="TextBox 9">
            <a:extLst>
              <a:ext uri="{FF2B5EF4-FFF2-40B4-BE49-F238E27FC236}">
                <a16:creationId xmlns:a16="http://schemas.microsoft.com/office/drawing/2014/main" id="{5D172AED-537F-44DD-8D40-E9709FAF52CE}"/>
              </a:ext>
            </a:extLst>
          </p:cNvPr>
          <p:cNvSpPr txBox="1"/>
          <p:nvPr/>
        </p:nvSpPr>
        <p:spPr>
          <a:xfrm>
            <a:off x="5646988" y="2113090"/>
            <a:ext cx="365806"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69%</a:t>
            </a:r>
          </a:p>
        </p:txBody>
      </p:sp>
      <p:sp>
        <p:nvSpPr>
          <p:cNvPr id="753" name="TextBox 16">
            <a:extLst>
              <a:ext uri="{FF2B5EF4-FFF2-40B4-BE49-F238E27FC236}">
                <a16:creationId xmlns:a16="http://schemas.microsoft.com/office/drawing/2014/main" id="{FDB15E16-1C13-4262-AF7E-87185886AE20}"/>
              </a:ext>
            </a:extLst>
          </p:cNvPr>
          <p:cNvSpPr txBox="1"/>
          <p:nvPr/>
        </p:nvSpPr>
        <p:spPr>
          <a:xfrm>
            <a:off x="6052753" y="2241923"/>
            <a:ext cx="365806"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61%</a:t>
            </a:r>
          </a:p>
        </p:txBody>
      </p:sp>
      <p:sp>
        <p:nvSpPr>
          <p:cNvPr id="838" name="Text Placeholder 25">
            <a:extLst>
              <a:ext uri="{FF2B5EF4-FFF2-40B4-BE49-F238E27FC236}">
                <a16:creationId xmlns:a16="http://schemas.microsoft.com/office/drawing/2014/main" id="{18E4CF3F-E32A-4222-B5F6-96684D732D2C}"/>
              </a:ext>
            </a:extLst>
          </p:cNvPr>
          <p:cNvSpPr txBox="1">
            <a:spLocks/>
          </p:cNvSpPr>
          <p:nvPr/>
        </p:nvSpPr>
        <p:spPr>
          <a:xfrm>
            <a:off x="4655840" y="4066783"/>
            <a:ext cx="2599593" cy="370329"/>
          </a:xfrm>
          <a:prstGeom prst="rect">
            <a:avLst/>
          </a:prstGeom>
        </p:spPr>
        <p:txBody>
          <a:bodyPr lIns="0"/>
          <a:lstStyle>
            <a:lvl1pPr marL="0" indent="0" algn="l" defTabSz="914400" rtl="0" eaLnBrk="1" latinLnBrk="0" hangingPunct="1">
              <a:spcBef>
                <a:spcPts val="1200"/>
              </a:spcBef>
              <a:spcAft>
                <a:spcPts val="600"/>
              </a:spcAft>
              <a:buFont typeface="Arial" panose="020B0604020202020204" pitchFamily="34" charset="0"/>
              <a:buNone/>
              <a:defRPr sz="1800" b="0" kern="1200" baseline="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2"/>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4"/>
              </a:buBlip>
              <a:defRPr sz="16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5"/>
              </a:buBlip>
              <a:defRPr sz="14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9pPr>
          </a:lstStyle>
          <a:p>
            <a:pPr marL="180975" marR="0" lvl="1" indent="-180975"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PFS rate at 12 months: 69% (95% CI 61, 76)</a:t>
            </a:r>
          </a:p>
          <a:p>
            <a:pPr marL="180975" marR="0" lvl="1" indent="-180975"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PFS rate at 24 months: 61% (95% CI 51, 70)</a:t>
            </a:r>
          </a:p>
        </p:txBody>
      </p:sp>
      <p:sp>
        <p:nvSpPr>
          <p:cNvPr id="559" name="Line 5">
            <a:extLst>
              <a:ext uri="{FF2B5EF4-FFF2-40B4-BE49-F238E27FC236}">
                <a16:creationId xmlns:a16="http://schemas.microsoft.com/office/drawing/2014/main" id="{40E35286-B075-4B6C-8F0C-87C260F4225B}"/>
              </a:ext>
            </a:extLst>
          </p:cNvPr>
          <p:cNvSpPr>
            <a:spLocks noChangeShapeType="1"/>
          </p:cNvSpPr>
          <p:nvPr/>
        </p:nvSpPr>
        <p:spPr bwMode="auto">
          <a:xfrm>
            <a:off x="10730211" y="2472195"/>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0" name="Line 6">
            <a:extLst>
              <a:ext uri="{FF2B5EF4-FFF2-40B4-BE49-F238E27FC236}">
                <a16:creationId xmlns:a16="http://schemas.microsoft.com/office/drawing/2014/main" id="{F6F2ABC9-6EFC-45BE-900E-AFB29CD0387D}"/>
              </a:ext>
            </a:extLst>
          </p:cNvPr>
          <p:cNvSpPr>
            <a:spLocks noChangeShapeType="1"/>
          </p:cNvSpPr>
          <p:nvPr/>
        </p:nvSpPr>
        <p:spPr bwMode="auto">
          <a:xfrm>
            <a:off x="10620988" y="2472195"/>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1" name="Line 7">
            <a:extLst>
              <a:ext uri="{FF2B5EF4-FFF2-40B4-BE49-F238E27FC236}">
                <a16:creationId xmlns:a16="http://schemas.microsoft.com/office/drawing/2014/main" id="{58422C7C-7422-4483-A082-C5A285BF5DF5}"/>
              </a:ext>
            </a:extLst>
          </p:cNvPr>
          <p:cNvSpPr>
            <a:spLocks noChangeShapeType="1"/>
          </p:cNvSpPr>
          <p:nvPr/>
        </p:nvSpPr>
        <p:spPr bwMode="auto">
          <a:xfrm>
            <a:off x="10437374"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2" name="Line 8">
            <a:extLst>
              <a:ext uri="{FF2B5EF4-FFF2-40B4-BE49-F238E27FC236}">
                <a16:creationId xmlns:a16="http://schemas.microsoft.com/office/drawing/2014/main" id="{45ACB30E-760C-4F72-98EC-9AE727DAF0B6}"/>
              </a:ext>
            </a:extLst>
          </p:cNvPr>
          <p:cNvSpPr>
            <a:spLocks noChangeShapeType="1"/>
          </p:cNvSpPr>
          <p:nvPr/>
        </p:nvSpPr>
        <p:spPr bwMode="auto">
          <a:xfrm>
            <a:off x="10390848"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3" name="Line 9">
            <a:extLst>
              <a:ext uri="{FF2B5EF4-FFF2-40B4-BE49-F238E27FC236}">
                <a16:creationId xmlns:a16="http://schemas.microsoft.com/office/drawing/2014/main" id="{95FAEAD6-A6DA-4B79-AF6D-84ADA63B870A}"/>
              </a:ext>
            </a:extLst>
          </p:cNvPr>
          <p:cNvSpPr>
            <a:spLocks noChangeShapeType="1"/>
          </p:cNvSpPr>
          <p:nvPr/>
        </p:nvSpPr>
        <p:spPr bwMode="auto">
          <a:xfrm>
            <a:off x="10330638"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4" name="Line 10">
            <a:extLst>
              <a:ext uri="{FF2B5EF4-FFF2-40B4-BE49-F238E27FC236}">
                <a16:creationId xmlns:a16="http://schemas.microsoft.com/office/drawing/2014/main" id="{A945C5D5-EFA2-422F-A880-19D11B18E901}"/>
              </a:ext>
            </a:extLst>
          </p:cNvPr>
          <p:cNvSpPr>
            <a:spLocks noChangeShapeType="1"/>
          </p:cNvSpPr>
          <p:nvPr/>
        </p:nvSpPr>
        <p:spPr bwMode="auto">
          <a:xfrm>
            <a:off x="10300285"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5" name="Line 11">
            <a:extLst>
              <a:ext uri="{FF2B5EF4-FFF2-40B4-BE49-F238E27FC236}">
                <a16:creationId xmlns:a16="http://schemas.microsoft.com/office/drawing/2014/main" id="{3B3CAEF9-43E6-4D80-BED6-4E0909F81C21}"/>
              </a:ext>
            </a:extLst>
          </p:cNvPr>
          <p:cNvSpPr>
            <a:spLocks noChangeShapeType="1"/>
          </p:cNvSpPr>
          <p:nvPr/>
        </p:nvSpPr>
        <p:spPr bwMode="auto">
          <a:xfrm>
            <a:off x="10288094"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6" name="Line 12">
            <a:extLst>
              <a:ext uri="{FF2B5EF4-FFF2-40B4-BE49-F238E27FC236}">
                <a16:creationId xmlns:a16="http://schemas.microsoft.com/office/drawing/2014/main" id="{9ED62131-1284-4398-B164-7DB6A9D39057}"/>
              </a:ext>
            </a:extLst>
          </p:cNvPr>
          <p:cNvSpPr>
            <a:spLocks noChangeShapeType="1"/>
          </p:cNvSpPr>
          <p:nvPr/>
        </p:nvSpPr>
        <p:spPr bwMode="auto">
          <a:xfrm>
            <a:off x="10262716"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7" name="Line 13">
            <a:extLst>
              <a:ext uri="{FF2B5EF4-FFF2-40B4-BE49-F238E27FC236}">
                <a16:creationId xmlns:a16="http://schemas.microsoft.com/office/drawing/2014/main" id="{0090D3A6-F732-4D1A-BFC6-6403B43FF7B0}"/>
              </a:ext>
            </a:extLst>
          </p:cNvPr>
          <p:cNvSpPr>
            <a:spLocks noChangeShapeType="1"/>
          </p:cNvSpPr>
          <p:nvPr/>
        </p:nvSpPr>
        <p:spPr bwMode="auto">
          <a:xfrm>
            <a:off x="10238334" y="228526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8" name="Line 14">
            <a:extLst>
              <a:ext uri="{FF2B5EF4-FFF2-40B4-BE49-F238E27FC236}">
                <a16:creationId xmlns:a16="http://schemas.microsoft.com/office/drawing/2014/main" id="{CC3945F9-B3E1-4681-9FBA-F4B5F168A1F5}"/>
              </a:ext>
            </a:extLst>
          </p:cNvPr>
          <p:cNvSpPr>
            <a:spLocks noChangeShapeType="1"/>
          </p:cNvSpPr>
          <p:nvPr/>
        </p:nvSpPr>
        <p:spPr bwMode="auto">
          <a:xfrm>
            <a:off x="10222410" y="221049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9" name="Line 15">
            <a:extLst>
              <a:ext uri="{FF2B5EF4-FFF2-40B4-BE49-F238E27FC236}">
                <a16:creationId xmlns:a16="http://schemas.microsoft.com/office/drawing/2014/main" id="{641D4FBB-4E87-46E8-88F9-E08B29ACCCF0}"/>
              </a:ext>
            </a:extLst>
          </p:cNvPr>
          <p:cNvSpPr>
            <a:spLocks noChangeShapeType="1"/>
          </p:cNvSpPr>
          <p:nvPr/>
        </p:nvSpPr>
        <p:spPr bwMode="auto">
          <a:xfrm>
            <a:off x="10199521" y="221049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0" name="Line 16">
            <a:extLst>
              <a:ext uri="{FF2B5EF4-FFF2-40B4-BE49-F238E27FC236}">
                <a16:creationId xmlns:a16="http://schemas.microsoft.com/office/drawing/2014/main" id="{E77E0B3C-9272-40A1-B7BB-1BA63EC7421E}"/>
              </a:ext>
            </a:extLst>
          </p:cNvPr>
          <p:cNvSpPr>
            <a:spLocks noChangeShapeType="1"/>
          </p:cNvSpPr>
          <p:nvPr/>
        </p:nvSpPr>
        <p:spPr bwMode="auto">
          <a:xfrm>
            <a:off x="10136325" y="2210497"/>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1" name="Line 17">
            <a:extLst>
              <a:ext uri="{FF2B5EF4-FFF2-40B4-BE49-F238E27FC236}">
                <a16:creationId xmlns:a16="http://schemas.microsoft.com/office/drawing/2014/main" id="{0351D269-6503-42AE-8A1F-0B57D16B621F}"/>
              </a:ext>
            </a:extLst>
          </p:cNvPr>
          <p:cNvSpPr>
            <a:spLocks noChangeShapeType="1"/>
          </p:cNvSpPr>
          <p:nvPr/>
        </p:nvSpPr>
        <p:spPr bwMode="auto">
          <a:xfrm>
            <a:off x="10110948"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2" name="Line 18">
            <a:extLst>
              <a:ext uri="{FF2B5EF4-FFF2-40B4-BE49-F238E27FC236}">
                <a16:creationId xmlns:a16="http://schemas.microsoft.com/office/drawing/2014/main" id="{C3BBA424-86BC-44A2-AFF9-82B6A45BEF1C}"/>
              </a:ext>
            </a:extLst>
          </p:cNvPr>
          <p:cNvSpPr>
            <a:spLocks noChangeShapeType="1"/>
          </p:cNvSpPr>
          <p:nvPr/>
        </p:nvSpPr>
        <p:spPr bwMode="auto">
          <a:xfrm>
            <a:off x="10093283"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3" name="Line 19">
            <a:extLst>
              <a:ext uri="{FF2B5EF4-FFF2-40B4-BE49-F238E27FC236}">
                <a16:creationId xmlns:a16="http://schemas.microsoft.com/office/drawing/2014/main" id="{BC46BA25-98C7-4DFB-B32A-3E8BB9AE95F0}"/>
              </a:ext>
            </a:extLst>
          </p:cNvPr>
          <p:cNvSpPr>
            <a:spLocks noChangeShapeType="1"/>
          </p:cNvSpPr>
          <p:nvPr/>
        </p:nvSpPr>
        <p:spPr bwMode="auto">
          <a:xfrm>
            <a:off x="10084326"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4" name="Line 20">
            <a:extLst>
              <a:ext uri="{FF2B5EF4-FFF2-40B4-BE49-F238E27FC236}">
                <a16:creationId xmlns:a16="http://schemas.microsoft.com/office/drawing/2014/main" id="{0981CE67-A43F-4DC7-AD8B-C1DEEC1C38BD}"/>
              </a:ext>
            </a:extLst>
          </p:cNvPr>
          <p:cNvSpPr>
            <a:spLocks noChangeShapeType="1"/>
          </p:cNvSpPr>
          <p:nvPr/>
        </p:nvSpPr>
        <p:spPr bwMode="auto">
          <a:xfrm>
            <a:off x="10056710"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5" name="Line 21">
            <a:extLst>
              <a:ext uri="{FF2B5EF4-FFF2-40B4-BE49-F238E27FC236}">
                <a16:creationId xmlns:a16="http://schemas.microsoft.com/office/drawing/2014/main" id="{C9D4F4AF-6D8D-42D7-BDB6-684E960E960B}"/>
              </a:ext>
            </a:extLst>
          </p:cNvPr>
          <p:cNvSpPr>
            <a:spLocks noChangeShapeType="1"/>
          </p:cNvSpPr>
          <p:nvPr/>
        </p:nvSpPr>
        <p:spPr bwMode="auto">
          <a:xfrm>
            <a:off x="10045265"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6" name="Line 22">
            <a:extLst>
              <a:ext uri="{FF2B5EF4-FFF2-40B4-BE49-F238E27FC236}">
                <a16:creationId xmlns:a16="http://schemas.microsoft.com/office/drawing/2014/main" id="{703B6C57-051B-49E0-96AE-233285305692}"/>
              </a:ext>
            </a:extLst>
          </p:cNvPr>
          <p:cNvSpPr>
            <a:spLocks noChangeShapeType="1"/>
          </p:cNvSpPr>
          <p:nvPr/>
        </p:nvSpPr>
        <p:spPr bwMode="auto">
          <a:xfrm>
            <a:off x="10035810"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7" name="Line 23">
            <a:extLst>
              <a:ext uri="{FF2B5EF4-FFF2-40B4-BE49-F238E27FC236}">
                <a16:creationId xmlns:a16="http://schemas.microsoft.com/office/drawing/2014/main" id="{22E9287C-9CD8-4C3A-AEE6-63B696B773A9}"/>
              </a:ext>
            </a:extLst>
          </p:cNvPr>
          <p:cNvSpPr>
            <a:spLocks noChangeShapeType="1"/>
          </p:cNvSpPr>
          <p:nvPr/>
        </p:nvSpPr>
        <p:spPr bwMode="auto">
          <a:xfrm>
            <a:off x="9996998"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8" name="Line 24">
            <a:extLst>
              <a:ext uri="{FF2B5EF4-FFF2-40B4-BE49-F238E27FC236}">
                <a16:creationId xmlns:a16="http://schemas.microsoft.com/office/drawing/2014/main" id="{FD46738E-3D1A-4093-B495-72BC5C894460}"/>
              </a:ext>
            </a:extLst>
          </p:cNvPr>
          <p:cNvSpPr>
            <a:spLocks noChangeShapeType="1"/>
          </p:cNvSpPr>
          <p:nvPr/>
        </p:nvSpPr>
        <p:spPr bwMode="auto">
          <a:xfrm>
            <a:off x="9985802"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9" name="Line 25">
            <a:extLst>
              <a:ext uri="{FF2B5EF4-FFF2-40B4-BE49-F238E27FC236}">
                <a16:creationId xmlns:a16="http://schemas.microsoft.com/office/drawing/2014/main" id="{781BD49F-4F8A-495C-89B7-97206502AE83}"/>
              </a:ext>
            </a:extLst>
          </p:cNvPr>
          <p:cNvSpPr>
            <a:spLocks noChangeShapeType="1"/>
          </p:cNvSpPr>
          <p:nvPr/>
        </p:nvSpPr>
        <p:spPr bwMode="auto">
          <a:xfrm>
            <a:off x="9969132"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0" name="Line 26">
            <a:extLst>
              <a:ext uri="{FF2B5EF4-FFF2-40B4-BE49-F238E27FC236}">
                <a16:creationId xmlns:a16="http://schemas.microsoft.com/office/drawing/2014/main" id="{4D2C0DC9-08A1-4635-AF21-686D471AB464}"/>
              </a:ext>
            </a:extLst>
          </p:cNvPr>
          <p:cNvSpPr>
            <a:spLocks noChangeShapeType="1"/>
          </p:cNvSpPr>
          <p:nvPr/>
        </p:nvSpPr>
        <p:spPr bwMode="auto">
          <a:xfrm>
            <a:off x="9959180" y="2146942"/>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1" name="Line 27">
            <a:extLst>
              <a:ext uri="{FF2B5EF4-FFF2-40B4-BE49-F238E27FC236}">
                <a16:creationId xmlns:a16="http://schemas.microsoft.com/office/drawing/2014/main" id="{E5F8A2E2-62AA-47DE-AEF9-A56459AD1C6A}"/>
              </a:ext>
            </a:extLst>
          </p:cNvPr>
          <p:cNvSpPr>
            <a:spLocks noChangeShapeType="1"/>
          </p:cNvSpPr>
          <p:nvPr/>
        </p:nvSpPr>
        <p:spPr bwMode="auto">
          <a:xfrm>
            <a:off x="9898473"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2" name="Line 28">
            <a:extLst>
              <a:ext uri="{FF2B5EF4-FFF2-40B4-BE49-F238E27FC236}">
                <a16:creationId xmlns:a16="http://schemas.microsoft.com/office/drawing/2014/main" id="{99F0C7EC-78D3-4F20-9F14-A7D987E5946E}"/>
              </a:ext>
            </a:extLst>
          </p:cNvPr>
          <p:cNvSpPr>
            <a:spLocks noChangeShapeType="1"/>
          </p:cNvSpPr>
          <p:nvPr/>
        </p:nvSpPr>
        <p:spPr bwMode="auto">
          <a:xfrm>
            <a:off x="9604391"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3" name="Line 29">
            <a:extLst>
              <a:ext uri="{FF2B5EF4-FFF2-40B4-BE49-F238E27FC236}">
                <a16:creationId xmlns:a16="http://schemas.microsoft.com/office/drawing/2014/main" id="{36830B17-947E-4FDD-AA3A-27BAB7FCB83F}"/>
              </a:ext>
            </a:extLst>
          </p:cNvPr>
          <p:cNvSpPr>
            <a:spLocks noChangeShapeType="1"/>
          </p:cNvSpPr>
          <p:nvPr/>
        </p:nvSpPr>
        <p:spPr bwMode="auto">
          <a:xfrm>
            <a:off x="9571798" y="206469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4" name="Line 30">
            <a:extLst>
              <a:ext uri="{FF2B5EF4-FFF2-40B4-BE49-F238E27FC236}">
                <a16:creationId xmlns:a16="http://schemas.microsoft.com/office/drawing/2014/main" id="{49C60A54-655D-46FD-AEA2-4EEE9AF1F75A}"/>
              </a:ext>
            </a:extLst>
          </p:cNvPr>
          <p:cNvSpPr>
            <a:spLocks noChangeShapeType="1"/>
          </p:cNvSpPr>
          <p:nvPr/>
        </p:nvSpPr>
        <p:spPr bwMode="auto">
          <a:xfrm>
            <a:off x="9561846"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5" name="Line 31">
            <a:extLst>
              <a:ext uri="{FF2B5EF4-FFF2-40B4-BE49-F238E27FC236}">
                <a16:creationId xmlns:a16="http://schemas.microsoft.com/office/drawing/2014/main" id="{83E7D2A6-A4D7-4BF1-86BD-E33AE498D0A4}"/>
              </a:ext>
            </a:extLst>
          </p:cNvPr>
          <p:cNvSpPr>
            <a:spLocks noChangeShapeType="1"/>
          </p:cNvSpPr>
          <p:nvPr/>
        </p:nvSpPr>
        <p:spPr bwMode="auto">
          <a:xfrm>
            <a:off x="9474517" y="2013101"/>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6" name="Line 32">
            <a:extLst>
              <a:ext uri="{FF2B5EF4-FFF2-40B4-BE49-F238E27FC236}">
                <a16:creationId xmlns:a16="http://schemas.microsoft.com/office/drawing/2014/main" id="{959664AB-B385-473E-94E6-CEB3A325CB8D}"/>
              </a:ext>
            </a:extLst>
          </p:cNvPr>
          <p:cNvSpPr>
            <a:spLocks noChangeShapeType="1"/>
          </p:cNvSpPr>
          <p:nvPr/>
        </p:nvSpPr>
        <p:spPr bwMode="auto">
          <a:xfrm>
            <a:off x="9446652" y="2013101"/>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7" name="Line 33">
            <a:extLst>
              <a:ext uri="{FF2B5EF4-FFF2-40B4-BE49-F238E27FC236}">
                <a16:creationId xmlns:a16="http://schemas.microsoft.com/office/drawing/2014/main" id="{B067F88F-C83F-44C0-907F-89B0043A150E}"/>
              </a:ext>
            </a:extLst>
          </p:cNvPr>
          <p:cNvSpPr>
            <a:spLocks noChangeShapeType="1"/>
          </p:cNvSpPr>
          <p:nvPr/>
        </p:nvSpPr>
        <p:spPr bwMode="auto">
          <a:xfrm>
            <a:off x="9437197" y="2013101"/>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8" name="Line 34">
            <a:extLst>
              <a:ext uri="{FF2B5EF4-FFF2-40B4-BE49-F238E27FC236}">
                <a16:creationId xmlns:a16="http://schemas.microsoft.com/office/drawing/2014/main" id="{AC8E39A0-8CC2-4E86-955A-7B98EEE576E5}"/>
              </a:ext>
            </a:extLst>
          </p:cNvPr>
          <p:cNvSpPr>
            <a:spLocks noChangeShapeType="1"/>
          </p:cNvSpPr>
          <p:nvPr/>
        </p:nvSpPr>
        <p:spPr bwMode="auto">
          <a:xfrm>
            <a:off x="9429733" y="2013101"/>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9" name="Line 35">
            <a:extLst>
              <a:ext uri="{FF2B5EF4-FFF2-40B4-BE49-F238E27FC236}">
                <a16:creationId xmlns:a16="http://schemas.microsoft.com/office/drawing/2014/main" id="{AC33D0DD-19D4-4166-AAE4-842E5AC7A99E}"/>
              </a:ext>
            </a:extLst>
          </p:cNvPr>
          <p:cNvSpPr>
            <a:spLocks noChangeShapeType="1"/>
          </p:cNvSpPr>
          <p:nvPr/>
        </p:nvSpPr>
        <p:spPr bwMode="auto">
          <a:xfrm>
            <a:off x="9415551" y="199740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0" name="Line 36">
            <a:extLst>
              <a:ext uri="{FF2B5EF4-FFF2-40B4-BE49-F238E27FC236}">
                <a16:creationId xmlns:a16="http://schemas.microsoft.com/office/drawing/2014/main" id="{B4B8865D-6993-4F1A-9015-E5B6A42E52CA}"/>
              </a:ext>
            </a:extLst>
          </p:cNvPr>
          <p:cNvSpPr>
            <a:spLocks noChangeShapeType="1"/>
          </p:cNvSpPr>
          <p:nvPr/>
        </p:nvSpPr>
        <p:spPr bwMode="auto">
          <a:xfrm>
            <a:off x="9408336" y="199740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1" name="Line 37">
            <a:extLst>
              <a:ext uri="{FF2B5EF4-FFF2-40B4-BE49-F238E27FC236}">
                <a16:creationId xmlns:a16="http://schemas.microsoft.com/office/drawing/2014/main" id="{14618485-724A-439E-965D-5A0AAF5795F4}"/>
              </a:ext>
            </a:extLst>
          </p:cNvPr>
          <p:cNvSpPr>
            <a:spLocks noChangeShapeType="1"/>
          </p:cNvSpPr>
          <p:nvPr/>
        </p:nvSpPr>
        <p:spPr bwMode="auto">
          <a:xfrm>
            <a:off x="9374748" y="198319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2" name="Line 38">
            <a:extLst>
              <a:ext uri="{FF2B5EF4-FFF2-40B4-BE49-F238E27FC236}">
                <a16:creationId xmlns:a16="http://schemas.microsoft.com/office/drawing/2014/main" id="{CF875B26-B882-4FD8-9967-BC88E2F71C11}"/>
              </a:ext>
            </a:extLst>
          </p:cNvPr>
          <p:cNvSpPr>
            <a:spLocks noChangeShapeType="1"/>
          </p:cNvSpPr>
          <p:nvPr/>
        </p:nvSpPr>
        <p:spPr bwMode="auto">
          <a:xfrm>
            <a:off x="9295132"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3" name="Line 39">
            <a:extLst>
              <a:ext uri="{FF2B5EF4-FFF2-40B4-BE49-F238E27FC236}">
                <a16:creationId xmlns:a16="http://schemas.microsoft.com/office/drawing/2014/main" id="{5017A0C8-40AF-4DD8-9ED0-0F881881D180}"/>
              </a:ext>
            </a:extLst>
          </p:cNvPr>
          <p:cNvSpPr>
            <a:spLocks noChangeShapeType="1"/>
          </p:cNvSpPr>
          <p:nvPr/>
        </p:nvSpPr>
        <p:spPr bwMode="auto">
          <a:xfrm>
            <a:off x="9306329"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4" name="Line 40">
            <a:extLst>
              <a:ext uri="{FF2B5EF4-FFF2-40B4-BE49-F238E27FC236}">
                <a16:creationId xmlns:a16="http://schemas.microsoft.com/office/drawing/2014/main" id="{E634F841-0BC0-4356-AAF2-6575BB1E2FB8}"/>
              </a:ext>
            </a:extLst>
          </p:cNvPr>
          <p:cNvSpPr>
            <a:spLocks noChangeShapeType="1"/>
          </p:cNvSpPr>
          <p:nvPr/>
        </p:nvSpPr>
        <p:spPr bwMode="auto">
          <a:xfrm>
            <a:off x="9315783"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5" name="Line 41">
            <a:extLst>
              <a:ext uri="{FF2B5EF4-FFF2-40B4-BE49-F238E27FC236}">
                <a16:creationId xmlns:a16="http://schemas.microsoft.com/office/drawing/2014/main" id="{2F638500-192A-4BD4-BF77-DC40AB4814E0}"/>
              </a:ext>
            </a:extLst>
          </p:cNvPr>
          <p:cNvSpPr>
            <a:spLocks noChangeShapeType="1"/>
          </p:cNvSpPr>
          <p:nvPr/>
        </p:nvSpPr>
        <p:spPr bwMode="auto">
          <a:xfrm>
            <a:off x="9332701"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6" name="Line 42">
            <a:extLst>
              <a:ext uri="{FF2B5EF4-FFF2-40B4-BE49-F238E27FC236}">
                <a16:creationId xmlns:a16="http://schemas.microsoft.com/office/drawing/2014/main" id="{E73D1881-414B-453B-9EDD-E13D7FB3B855}"/>
              </a:ext>
            </a:extLst>
          </p:cNvPr>
          <p:cNvSpPr>
            <a:spLocks noChangeShapeType="1"/>
          </p:cNvSpPr>
          <p:nvPr/>
        </p:nvSpPr>
        <p:spPr bwMode="auto">
          <a:xfrm>
            <a:off x="9339917"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7" name="Line 43">
            <a:extLst>
              <a:ext uri="{FF2B5EF4-FFF2-40B4-BE49-F238E27FC236}">
                <a16:creationId xmlns:a16="http://schemas.microsoft.com/office/drawing/2014/main" id="{7E9FCA35-B005-4F95-8972-A63623901B8F}"/>
              </a:ext>
            </a:extLst>
          </p:cNvPr>
          <p:cNvSpPr>
            <a:spLocks noChangeShapeType="1"/>
          </p:cNvSpPr>
          <p:nvPr/>
        </p:nvSpPr>
        <p:spPr bwMode="auto">
          <a:xfrm>
            <a:off x="9345141"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8" name="Line 44">
            <a:extLst>
              <a:ext uri="{FF2B5EF4-FFF2-40B4-BE49-F238E27FC236}">
                <a16:creationId xmlns:a16="http://schemas.microsoft.com/office/drawing/2014/main" id="{4DA22C0B-2BD1-45C2-861B-79E71C05D024}"/>
              </a:ext>
            </a:extLst>
          </p:cNvPr>
          <p:cNvSpPr>
            <a:spLocks noChangeShapeType="1"/>
          </p:cNvSpPr>
          <p:nvPr/>
        </p:nvSpPr>
        <p:spPr bwMode="auto">
          <a:xfrm>
            <a:off x="9362806"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9" name="Line 45">
            <a:extLst>
              <a:ext uri="{FF2B5EF4-FFF2-40B4-BE49-F238E27FC236}">
                <a16:creationId xmlns:a16="http://schemas.microsoft.com/office/drawing/2014/main" id="{5F32AEA3-5E98-4091-B0FF-A2B7857AA4A9}"/>
              </a:ext>
            </a:extLst>
          </p:cNvPr>
          <p:cNvSpPr>
            <a:spLocks noChangeShapeType="1"/>
          </p:cNvSpPr>
          <p:nvPr/>
        </p:nvSpPr>
        <p:spPr bwMode="auto">
          <a:xfrm>
            <a:off x="9370021" y="196898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0" name="Line 46">
            <a:extLst>
              <a:ext uri="{FF2B5EF4-FFF2-40B4-BE49-F238E27FC236}">
                <a16:creationId xmlns:a16="http://schemas.microsoft.com/office/drawing/2014/main" id="{D0387DF3-8D55-48B7-91A5-749790C891ED}"/>
              </a:ext>
            </a:extLst>
          </p:cNvPr>
          <p:cNvSpPr>
            <a:spLocks noChangeShapeType="1"/>
          </p:cNvSpPr>
          <p:nvPr/>
        </p:nvSpPr>
        <p:spPr bwMode="auto">
          <a:xfrm>
            <a:off x="9283687" y="195478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1" name="Line 47">
            <a:extLst>
              <a:ext uri="{FF2B5EF4-FFF2-40B4-BE49-F238E27FC236}">
                <a16:creationId xmlns:a16="http://schemas.microsoft.com/office/drawing/2014/main" id="{8628F857-A7A7-4051-A409-F156FE2CF76D}"/>
              </a:ext>
            </a:extLst>
          </p:cNvPr>
          <p:cNvSpPr>
            <a:spLocks noChangeShapeType="1"/>
          </p:cNvSpPr>
          <p:nvPr/>
        </p:nvSpPr>
        <p:spPr bwMode="auto">
          <a:xfrm>
            <a:off x="9278463" y="195478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2" name="Line 48">
            <a:extLst>
              <a:ext uri="{FF2B5EF4-FFF2-40B4-BE49-F238E27FC236}">
                <a16:creationId xmlns:a16="http://schemas.microsoft.com/office/drawing/2014/main" id="{6797A5C3-3064-4359-B0E2-2236A07E349A}"/>
              </a:ext>
            </a:extLst>
          </p:cNvPr>
          <p:cNvSpPr>
            <a:spLocks noChangeShapeType="1"/>
          </p:cNvSpPr>
          <p:nvPr/>
        </p:nvSpPr>
        <p:spPr bwMode="auto">
          <a:xfrm>
            <a:off x="9269754" y="195478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3" name="Line 49">
            <a:extLst>
              <a:ext uri="{FF2B5EF4-FFF2-40B4-BE49-F238E27FC236}">
                <a16:creationId xmlns:a16="http://schemas.microsoft.com/office/drawing/2014/main" id="{4FABAD2B-F7EF-47AE-9B7E-2C278A3D84D3}"/>
              </a:ext>
            </a:extLst>
          </p:cNvPr>
          <p:cNvSpPr>
            <a:spLocks noChangeShapeType="1"/>
          </p:cNvSpPr>
          <p:nvPr/>
        </p:nvSpPr>
        <p:spPr bwMode="auto">
          <a:xfrm>
            <a:off x="9261296" y="195478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4" name="Line 50">
            <a:extLst>
              <a:ext uri="{FF2B5EF4-FFF2-40B4-BE49-F238E27FC236}">
                <a16:creationId xmlns:a16="http://schemas.microsoft.com/office/drawing/2014/main" id="{9D2AAA3B-EDC9-4673-8B8F-5ED0003B9430}"/>
              </a:ext>
            </a:extLst>
          </p:cNvPr>
          <p:cNvSpPr>
            <a:spLocks noChangeShapeType="1"/>
          </p:cNvSpPr>
          <p:nvPr/>
        </p:nvSpPr>
        <p:spPr bwMode="auto">
          <a:xfrm>
            <a:off x="9248358" y="194580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5" name="Line 51">
            <a:extLst>
              <a:ext uri="{FF2B5EF4-FFF2-40B4-BE49-F238E27FC236}">
                <a16:creationId xmlns:a16="http://schemas.microsoft.com/office/drawing/2014/main" id="{7EDE9F27-03DF-4F78-AC6E-3F21DC440D7C}"/>
              </a:ext>
            </a:extLst>
          </p:cNvPr>
          <p:cNvSpPr>
            <a:spLocks noChangeShapeType="1"/>
          </p:cNvSpPr>
          <p:nvPr/>
        </p:nvSpPr>
        <p:spPr bwMode="auto">
          <a:xfrm>
            <a:off x="9253583" y="194580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6" name="Line 52">
            <a:extLst>
              <a:ext uri="{FF2B5EF4-FFF2-40B4-BE49-F238E27FC236}">
                <a16:creationId xmlns:a16="http://schemas.microsoft.com/office/drawing/2014/main" id="{4E4EA7AD-7656-442D-9255-57988B069461}"/>
              </a:ext>
            </a:extLst>
          </p:cNvPr>
          <p:cNvSpPr>
            <a:spLocks noChangeShapeType="1"/>
          </p:cNvSpPr>
          <p:nvPr/>
        </p:nvSpPr>
        <p:spPr bwMode="auto">
          <a:xfrm>
            <a:off x="9192876" y="1931601"/>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7" name="Line 53">
            <a:extLst>
              <a:ext uri="{FF2B5EF4-FFF2-40B4-BE49-F238E27FC236}">
                <a16:creationId xmlns:a16="http://schemas.microsoft.com/office/drawing/2014/main" id="{2535B861-23A4-4C1C-94FF-771B22A721C7}"/>
              </a:ext>
            </a:extLst>
          </p:cNvPr>
          <p:cNvSpPr>
            <a:spLocks noChangeShapeType="1"/>
          </p:cNvSpPr>
          <p:nvPr/>
        </p:nvSpPr>
        <p:spPr bwMode="auto">
          <a:xfrm>
            <a:off x="9217009" y="1931601"/>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8" name="Line 54">
            <a:extLst>
              <a:ext uri="{FF2B5EF4-FFF2-40B4-BE49-F238E27FC236}">
                <a16:creationId xmlns:a16="http://schemas.microsoft.com/office/drawing/2014/main" id="{177DECBC-BFAA-40D6-9B76-21048A9730E6}"/>
              </a:ext>
            </a:extLst>
          </p:cNvPr>
          <p:cNvSpPr>
            <a:spLocks noChangeShapeType="1"/>
          </p:cNvSpPr>
          <p:nvPr/>
        </p:nvSpPr>
        <p:spPr bwMode="auto">
          <a:xfrm>
            <a:off x="9222483" y="1931601"/>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9" name="Line 55">
            <a:extLst>
              <a:ext uri="{FF2B5EF4-FFF2-40B4-BE49-F238E27FC236}">
                <a16:creationId xmlns:a16="http://schemas.microsoft.com/office/drawing/2014/main" id="{787FAD64-33FC-42DA-BFC9-3924BDAA149E}"/>
              </a:ext>
            </a:extLst>
          </p:cNvPr>
          <p:cNvSpPr>
            <a:spLocks noChangeShapeType="1"/>
          </p:cNvSpPr>
          <p:nvPr/>
        </p:nvSpPr>
        <p:spPr bwMode="auto">
          <a:xfrm>
            <a:off x="9227708" y="1931601"/>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0" name="Line 56">
            <a:extLst>
              <a:ext uri="{FF2B5EF4-FFF2-40B4-BE49-F238E27FC236}">
                <a16:creationId xmlns:a16="http://schemas.microsoft.com/office/drawing/2014/main" id="{63FE66A8-C035-48A3-B1C1-DF40C7C6B221}"/>
              </a:ext>
            </a:extLst>
          </p:cNvPr>
          <p:cNvSpPr>
            <a:spLocks noChangeShapeType="1"/>
          </p:cNvSpPr>
          <p:nvPr/>
        </p:nvSpPr>
        <p:spPr bwMode="auto">
          <a:xfrm>
            <a:off x="9165258" y="192412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1" name="Line 57">
            <a:extLst>
              <a:ext uri="{FF2B5EF4-FFF2-40B4-BE49-F238E27FC236}">
                <a16:creationId xmlns:a16="http://schemas.microsoft.com/office/drawing/2014/main" id="{868040D7-1755-46C1-A34F-11338218D39C}"/>
              </a:ext>
            </a:extLst>
          </p:cNvPr>
          <p:cNvSpPr>
            <a:spLocks noChangeShapeType="1"/>
          </p:cNvSpPr>
          <p:nvPr/>
        </p:nvSpPr>
        <p:spPr bwMode="auto">
          <a:xfrm>
            <a:off x="9158043" y="1924123"/>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2" name="Line 58">
            <a:extLst>
              <a:ext uri="{FF2B5EF4-FFF2-40B4-BE49-F238E27FC236}">
                <a16:creationId xmlns:a16="http://schemas.microsoft.com/office/drawing/2014/main" id="{46CC1014-28FC-4956-AB09-3109DFD81556}"/>
              </a:ext>
            </a:extLst>
          </p:cNvPr>
          <p:cNvSpPr>
            <a:spLocks noChangeShapeType="1"/>
          </p:cNvSpPr>
          <p:nvPr/>
        </p:nvSpPr>
        <p:spPr bwMode="auto">
          <a:xfrm>
            <a:off x="9140379" y="191216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3" name="Line 59">
            <a:extLst>
              <a:ext uri="{FF2B5EF4-FFF2-40B4-BE49-F238E27FC236}">
                <a16:creationId xmlns:a16="http://schemas.microsoft.com/office/drawing/2014/main" id="{B442E584-F97F-484F-8548-3022DCE5296F}"/>
              </a:ext>
            </a:extLst>
          </p:cNvPr>
          <p:cNvSpPr>
            <a:spLocks noChangeShapeType="1"/>
          </p:cNvSpPr>
          <p:nvPr/>
        </p:nvSpPr>
        <p:spPr bwMode="auto">
          <a:xfrm>
            <a:off x="9129681" y="1912160"/>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4" name="Line 60">
            <a:extLst>
              <a:ext uri="{FF2B5EF4-FFF2-40B4-BE49-F238E27FC236}">
                <a16:creationId xmlns:a16="http://schemas.microsoft.com/office/drawing/2014/main" id="{ADBF374B-940F-446F-9A98-40FD58DA57A4}"/>
              </a:ext>
            </a:extLst>
          </p:cNvPr>
          <p:cNvSpPr>
            <a:spLocks noChangeShapeType="1"/>
          </p:cNvSpPr>
          <p:nvPr/>
        </p:nvSpPr>
        <p:spPr bwMode="auto">
          <a:xfrm>
            <a:off x="9100819" y="1894215"/>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5" name="Line 61">
            <a:extLst>
              <a:ext uri="{FF2B5EF4-FFF2-40B4-BE49-F238E27FC236}">
                <a16:creationId xmlns:a16="http://schemas.microsoft.com/office/drawing/2014/main" id="{6D7C7004-8FA0-4F77-B2F1-A54FE20B772F}"/>
              </a:ext>
            </a:extLst>
          </p:cNvPr>
          <p:cNvSpPr>
            <a:spLocks noChangeShapeType="1"/>
          </p:cNvSpPr>
          <p:nvPr/>
        </p:nvSpPr>
        <p:spPr bwMode="auto">
          <a:xfrm>
            <a:off x="9096093" y="1874775"/>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6" name="Line 62">
            <a:extLst>
              <a:ext uri="{FF2B5EF4-FFF2-40B4-BE49-F238E27FC236}">
                <a16:creationId xmlns:a16="http://schemas.microsoft.com/office/drawing/2014/main" id="{D6917850-1CDA-45B4-A63F-983B9746F473}"/>
              </a:ext>
            </a:extLst>
          </p:cNvPr>
          <p:cNvSpPr>
            <a:spLocks noChangeShapeType="1"/>
          </p:cNvSpPr>
          <p:nvPr/>
        </p:nvSpPr>
        <p:spPr bwMode="auto">
          <a:xfrm>
            <a:off x="9067729" y="186729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7" name="Line 63">
            <a:extLst>
              <a:ext uri="{FF2B5EF4-FFF2-40B4-BE49-F238E27FC236}">
                <a16:creationId xmlns:a16="http://schemas.microsoft.com/office/drawing/2014/main" id="{1B46F306-2FBE-46D2-9FB8-3EFCE4F4CBE3}"/>
              </a:ext>
            </a:extLst>
          </p:cNvPr>
          <p:cNvSpPr>
            <a:spLocks noChangeShapeType="1"/>
          </p:cNvSpPr>
          <p:nvPr/>
        </p:nvSpPr>
        <p:spPr bwMode="auto">
          <a:xfrm>
            <a:off x="9073700" y="186729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8" name="Line 64">
            <a:extLst>
              <a:ext uri="{FF2B5EF4-FFF2-40B4-BE49-F238E27FC236}">
                <a16:creationId xmlns:a16="http://schemas.microsoft.com/office/drawing/2014/main" id="{86A7C0FD-97A1-4C4D-9C3E-15F157E4D2EE}"/>
              </a:ext>
            </a:extLst>
          </p:cNvPr>
          <p:cNvSpPr>
            <a:spLocks noChangeShapeType="1"/>
          </p:cNvSpPr>
          <p:nvPr/>
        </p:nvSpPr>
        <p:spPr bwMode="auto">
          <a:xfrm>
            <a:off x="9078925" y="186729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9" name="Line 65">
            <a:extLst>
              <a:ext uri="{FF2B5EF4-FFF2-40B4-BE49-F238E27FC236}">
                <a16:creationId xmlns:a16="http://schemas.microsoft.com/office/drawing/2014/main" id="{D3ECC315-B6EB-48F0-8607-AA0C1F471CD5}"/>
              </a:ext>
            </a:extLst>
          </p:cNvPr>
          <p:cNvSpPr>
            <a:spLocks noChangeShapeType="1"/>
          </p:cNvSpPr>
          <p:nvPr/>
        </p:nvSpPr>
        <p:spPr bwMode="auto">
          <a:xfrm>
            <a:off x="9084896" y="186729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0" name="Line 66">
            <a:extLst>
              <a:ext uri="{FF2B5EF4-FFF2-40B4-BE49-F238E27FC236}">
                <a16:creationId xmlns:a16="http://schemas.microsoft.com/office/drawing/2014/main" id="{4F42AB41-AF8C-4BCF-9336-E0F0F763C93E}"/>
              </a:ext>
            </a:extLst>
          </p:cNvPr>
          <p:cNvSpPr>
            <a:spLocks noChangeShapeType="1"/>
          </p:cNvSpPr>
          <p:nvPr/>
        </p:nvSpPr>
        <p:spPr bwMode="auto">
          <a:xfrm>
            <a:off x="9054792" y="185533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1" name="Line 67">
            <a:extLst>
              <a:ext uri="{FF2B5EF4-FFF2-40B4-BE49-F238E27FC236}">
                <a16:creationId xmlns:a16="http://schemas.microsoft.com/office/drawing/2014/main" id="{039A723D-1C8A-42E7-825A-A2D8B1C7DF25}"/>
              </a:ext>
            </a:extLst>
          </p:cNvPr>
          <p:cNvSpPr>
            <a:spLocks noChangeShapeType="1"/>
          </p:cNvSpPr>
          <p:nvPr/>
        </p:nvSpPr>
        <p:spPr bwMode="auto">
          <a:xfrm>
            <a:off x="9046581" y="1855334"/>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2" name="Line 68">
            <a:extLst>
              <a:ext uri="{FF2B5EF4-FFF2-40B4-BE49-F238E27FC236}">
                <a16:creationId xmlns:a16="http://schemas.microsoft.com/office/drawing/2014/main" id="{04E360DF-45EC-43BB-A25A-D6ABB7AE4613}"/>
              </a:ext>
            </a:extLst>
          </p:cNvPr>
          <p:cNvSpPr>
            <a:spLocks noChangeShapeType="1"/>
          </p:cNvSpPr>
          <p:nvPr/>
        </p:nvSpPr>
        <p:spPr bwMode="auto">
          <a:xfrm>
            <a:off x="9036380" y="1841128"/>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3" name="Line 69">
            <a:extLst>
              <a:ext uri="{FF2B5EF4-FFF2-40B4-BE49-F238E27FC236}">
                <a16:creationId xmlns:a16="http://schemas.microsoft.com/office/drawing/2014/main" id="{8ABB3D34-EB8E-4721-B88F-53FE43BDFF65}"/>
              </a:ext>
            </a:extLst>
          </p:cNvPr>
          <p:cNvSpPr>
            <a:spLocks noChangeShapeType="1"/>
          </p:cNvSpPr>
          <p:nvPr/>
        </p:nvSpPr>
        <p:spPr bwMode="auto">
          <a:xfrm>
            <a:off x="9020457" y="1841128"/>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4" name="Line 70">
            <a:extLst>
              <a:ext uri="{FF2B5EF4-FFF2-40B4-BE49-F238E27FC236}">
                <a16:creationId xmlns:a16="http://schemas.microsoft.com/office/drawing/2014/main" id="{3F098F9B-446D-490E-B2E6-3A7B38F95636}"/>
              </a:ext>
            </a:extLst>
          </p:cNvPr>
          <p:cNvSpPr>
            <a:spLocks noChangeShapeType="1"/>
          </p:cNvSpPr>
          <p:nvPr/>
        </p:nvSpPr>
        <p:spPr bwMode="auto">
          <a:xfrm>
            <a:off x="9395399" y="1983193"/>
            <a:ext cx="0" cy="46358"/>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5" name="Line 71">
            <a:extLst>
              <a:ext uri="{FF2B5EF4-FFF2-40B4-BE49-F238E27FC236}">
                <a16:creationId xmlns:a16="http://schemas.microsoft.com/office/drawing/2014/main" id="{C7FE9CE1-C6FC-4543-83AF-ECA5A65FA437}"/>
              </a:ext>
            </a:extLst>
          </p:cNvPr>
          <p:cNvSpPr>
            <a:spLocks noChangeShapeType="1"/>
          </p:cNvSpPr>
          <p:nvPr/>
        </p:nvSpPr>
        <p:spPr bwMode="auto">
          <a:xfrm>
            <a:off x="9481483"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6" name="Line 72">
            <a:extLst>
              <a:ext uri="{FF2B5EF4-FFF2-40B4-BE49-F238E27FC236}">
                <a16:creationId xmlns:a16="http://schemas.microsoft.com/office/drawing/2014/main" id="{6F84CB4B-8ACC-4356-8054-38A942D830A0}"/>
              </a:ext>
            </a:extLst>
          </p:cNvPr>
          <p:cNvSpPr>
            <a:spLocks noChangeShapeType="1"/>
          </p:cNvSpPr>
          <p:nvPr/>
        </p:nvSpPr>
        <p:spPr bwMode="auto">
          <a:xfrm>
            <a:off x="9492182"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7" name="Line 73">
            <a:extLst>
              <a:ext uri="{FF2B5EF4-FFF2-40B4-BE49-F238E27FC236}">
                <a16:creationId xmlns:a16="http://schemas.microsoft.com/office/drawing/2014/main" id="{56D21622-F127-476B-A975-805FBAE90CB8}"/>
              </a:ext>
            </a:extLst>
          </p:cNvPr>
          <p:cNvSpPr>
            <a:spLocks noChangeShapeType="1"/>
          </p:cNvSpPr>
          <p:nvPr/>
        </p:nvSpPr>
        <p:spPr bwMode="auto">
          <a:xfrm>
            <a:off x="9498651"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8" name="Line 74">
            <a:extLst>
              <a:ext uri="{FF2B5EF4-FFF2-40B4-BE49-F238E27FC236}">
                <a16:creationId xmlns:a16="http://schemas.microsoft.com/office/drawing/2014/main" id="{3E91F5C5-2155-41B0-91A8-C9615F5DAAFD}"/>
              </a:ext>
            </a:extLst>
          </p:cNvPr>
          <p:cNvSpPr>
            <a:spLocks noChangeShapeType="1"/>
          </p:cNvSpPr>
          <p:nvPr/>
        </p:nvSpPr>
        <p:spPr bwMode="auto">
          <a:xfrm>
            <a:off x="9510594"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9" name="Line 75">
            <a:extLst>
              <a:ext uri="{FF2B5EF4-FFF2-40B4-BE49-F238E27FC236}">
                <a16:creationId xmlns:a16="http://schemas.microsoft.com/office/drawing/2014/main" id="{389BD678-101C-4D3B-898D-AFD3DB86940B}"/>
              </a:ext>
            </a:extLst>
          </p:cNvPr>
          <p:cNvSpPr>
            <a:spLocks noChangeShapeType="1"/>
          </p:cNvSpPr>
          <p:nvPr/>
        </p:nvSpPr>
        <p:spPr bwMode="auto">
          <a:xfrm>
            <a:off x="9518058"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0" name="Line 76">
            <a:extLst>
              <a:ext uri="{FF2B5EF4-FFF2-40B4-BE49-F238E27FC236}">
                <a16:creationId xmlns:a16="http://schemas.microsoft.com/office/drawing/2014/main" id="{6873A93C-216E-4D36-8B5A-154C3C1F29CE}"/>
              </a:ext>
            </a:extLst>
          </p:cNvPr>
          <p:cNvSpPr>
            <a:spLocks noChangeShapeType="1"/>
          </p:cNvSpPr>
          <p:nvPr/>
        </p:nvSpPr>
        <p:spPr bwMode="auto">
          <a:xfrm>
            <a:off x="9530000"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1" name="Line 77">
            <a:extLst>
              <a:ext uri="{FF2B5EF4-FFF2-40B4-BE49-F238E27FC236}">
                <a16:creationId xmlns:a16="http://schemas.microsoft.com/office/drawing/2014/main" id="{11989990-5328-4987-9AA7-278214593C7D}"/>
              </a:ext>
            </a:extLst>
          </p:cNvPr>
          <p:cNvSpPr>
            <a:spLocks noChangeShapeType="1"/>
          </p:cNvSpPr>
          <p:nvPr/>
        </p:nvSpPr>
        <p:spPr bwMode="auto">
          <a:xfrm>
            <a:off x="9536966" y="204375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2" name="Line 78">
            <a:extLst>
              <a:ext uri="{FF2B5EF4-FFF2-40B4-BE49-F238E27FC236}">
                <a16:creationId xmlns:a16="http://schemas.microsoft.com/office/drawing/2014/main" id="{6A83B13B-8ED8-4D74-9E6D-DCBAA74D3C14}"/>
              </a:ext>
            </a:extLst>
          </p:cNvPr>
          <p:cNvSpPr>
            <a:spLocks noChangeShapeType="1"/>
          </p:cNvSpPr>
          <p:nvPr/>
        </p:nvSpPr>
        <p:spPr bwMode="auto">
          <a:xfrm>
            <a:off x="9629271"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3" name="Line 79">
            <a:extLst>
              <a:ext uri="{FF2B5EF4-FFF2-40B4-BE49-F238E27FC236}">
                <a16:creationId xmlns:a16="http://schemas.microsoft.com/office/drawing/2014/main" id="{DC91B55F-8D2A-4112-96E1-6B348F902C92}"/>
              </a:ext>
            </a:extLst>
          </p:cNvPr>
          <p:cNvSpPr>
            <a:spLocks noChangeShapeType="1"/>
          </p:cNvSpPr>
          <p:nvPr/>
        </p:nvSpPr>
        <p:spPr bwMode="auto">
          <a:xfrm>
            <a:off x="9650916"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4" name="Line 80">
            <a:extLst>
              <a:ext uri="{FF2B5EF4-FFF2-40B4-BE49-F238E27FC236}">
                <a16:creationId xmlns:a16="http://schemas.microsoft.com/office/drawing/2014/main" id="{089FA072-5E00-416A-94B1-A460A7B637A1}"/>
              </a:ext>
            </a:extLst>
          </p:cNvPr>
          <p:cNvSpPr>
            <a:spLocks noChangeShapeType="1"/>
          </p:cNvSpPr>
          <p:nvPr/>
        </p:nvSpPr>
        <p:spPr bwMode="auto">
          <a:xfrm>
            <a:off x="9656390"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5" name="Line 81">
            <a:extLst>
              <a:ext uri="{FF2B5EF4-FFF2-40B4-BE49-F238E27FC236}">
                <a16:creationId xmlns:a16="http://schemas.microsoft.com/office/drawing/2014/main" id="{30587129-568B-40C8-9DA1-40C27042569B}"/>
              </a:ext>
            </a:extLst>
          </p:cNvPr>
          <p:cNvSpPr>
            <a:spLocks noChangeShapeType="1"/>
          </p:cNvSpPr>
          <p:nvPr/>
        </p:nvSpPr>
        <p:spPr bwMode="auto">
          <a:xfrm>
            <a:off x="9665845"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6" name="Line 82">
            <a:extLst>
              <a:ext uri="{FF2B5EF4-FFF2-40B4-BE49-F238E27FC236}">
                <a16:creationId xmlns:a16="http://schemas.microsoft.com/office/drawing/2014/main" id="{98D2EBEA-8678-4F93-B93C-C7D164C15A21}"/>
              </a:ext>
            </a:extLst>
          </p:cNvPr>
          <p:cNvSpPr>
            <a:spLocks noChangeShapeType="1"/>
          </p:cNvSpPr>
          <p:nvPr/>
        </p:nvSpPr>
        <p:spPr bwMode="auto">
          <a:xfrm>
            <a:off x="9671070"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7" name="Line 83">
            <a:extLst>
              <a:ext uri="{FF2B5EF4-FFF2-40B4-BE49-F238E27FC236}">
                <a16:creationId xmlns:a16="http://schemas.microsoft.com/office/drawing/2014/main" id="{8CD67503-714B-46DE-8D90-90A7B7B2D41A}"/>
              </a:ext>
            </a:extLst>
          </p:cNvPr>
          <p:cNvSpPr>
            <a:spLocks noChangeShapeType="1"/>
          </p:cNvSpPr>
          <p:nvPr/>
        </p:nvSpPr>
        <p:spPr bwMode="auto">
          <a:xfrm>
            <a:off x="9682763"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8" name="Line 84">
            <a:extLst>
              <a:ext uri="{FF2B5EF4-FFF2-40B4-BE49-F238E27FC236}">
                <a16:creationId xmlns:a16="http://schemas.microsoft.com/office/drawing/2014/main" id="{3C3882D0-8E45-46FC-BBF5-EDA12D496115}"/>
              </a:ext>
            </a:extLst>
          </p:cNvPr>
          <p:cNvSpPr>
            <a:spLocks noChangeShapeType="1"/>
          </p:cNvSpPr>
          <p:nvPr/>
        </p:nvSpPr>
        <p:spPr bwMode="auto">
          <a:xfrm>
            <a:off x="9699930"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9" name="Line 85">
            <a:extLst>
              <a:ext uri="{FF2B5EF4-FFF2-40B4-BE49-F238E27FC236}">
                <a16:creationId xmlns:a16="http://schemas.microsoft.com/office/drawing/2014/main" id="{044F81D5-7844-4031-8D26-8091B3077E20}"/>
              </a:ext>
            </a:extLst>
          </p:cNvPr>
          <p:cNvSpPr>
            <a:spLocks noChangeShapeType="1"/>
          </p:cNvSpPr>
          <p:nvPr/>
        </p:nvSpPr>
        <p:spPr bwMode="auto">
          <a:xfrm>
            <a:off x="9723566"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0" name="Line 86">
            <a:extLst>
              <a:ext uri="{FF2B5EF4-FFF2-40B4-BE49-F238E27FC236}">
                <a16:creationId xmlns:a16="http://schemas.microsoft.com/office/drawing/2014/main" id="{A4BBF9F6-7D1E-4AED-BBB6-384D4910CEBF}"/>
              </a:ext>
            </a:extLst>
          </p:cNvPr>
          <p:cNvSpPr>
            <a:spLocks noChangeShapeType="1"/>
          </p:cNvSpPr>
          <p:nvPr/>
        </p:nvSpPr>
        <p:spPr bwMode="auto">
          <a:xfrm>
            <a:off x="9739489"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1" name="Line 87">
            <a:extLst>
              <a:ext uri="{FF2B5EF4-FFF2-40B4-BE49-F238E27FC236}">
                <a16:creationId xmlns:a16="http://schemas.microsoft.com/office/drawing/2014/main" id="{A663D05D-64F6-4761-8ACE-F0854CF46A3C}"/>
              </a:ext>
            </a:extLst>
          </p:cNvPr>
          <p:cNvSpPr>
            <a:spLocks noChangeShapeType="1"/>
          </p:cNvSpPr>
          <p:nvPr/>
        </p:nvSpPr>
        <p:spPr bwMode="auto">
          <a:xfrm>
            <a:off x="9745461"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2" name="Line 88">
            <a:extLst>
              <a:ext uri="{FF2B5EF4-FFF2-40B4-BE49-F238E27FC236}">
                <a16:creationId xmlns:a16="http://schemas.microsoft.com/office/drawing/2014/main" id="{560E08FB-00FD-42B5-890D-A4D905BB2262}"/>
              </a:ext>
            </a:extLst>
          </p:cNvPr>
          <p:cNvSpPr>
            <a:spLocks noChangeShapeType="1"/>
          </p:cNvSpPr>
          <p:nvPr/>
        </p:nvSpPr>
        <p:spPr bwMode="auto">
          <a:xfrm>
            <a:off x="9751929" y="2086377"/>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3" name="Line 89">
            <a:extLst>
              <a:ext uri="{FF2B5EF4-FFF2-40B4-BE49-F238E27FC236}">
                <a16:creationId xmlns:a16="http://schemas.microsoft.com/office/drawing/2014/main" id="{3313530C-FE6D-4A9D-9AB8-B7A7D89AF625}"/>
              </a:ext>
            </a:extLst>
          </p:cNvPr>
          <p:cNvSpPr>
            <a:spLocks noChangeShapeType="1"/>
          </p:cNvSpPr>
          <p:nvPr/>
        </p:nvSpPr>
        <p:spPr bwMode="auto">
          <a:xfrm>
            <a:off x="9889018"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4" name="Line 90">
            <a:extLst>
              <a:ext uri="{FF2B5EF4-FFF2-40B4-BE49-F238E27FC236}">
                <a16:creationId xmlns:a16="http://schemas.microsoft.com/office/drawing/2014/main" id="{31875D8C-7FE4-4AC0-8DB8-E0788E28E8F4}"/>
              </a:ext>
            </a:extLst>
          </p:cNvPr>
          <p:cNvSpPr>
            <a:spLocks noChangeShapeType="1"/>
          </p:cNvSpPr>
          <p:nvPr/>
        </p:nvSpPr>
        <p:spPr bwMode="auto">
          <a:xfrm>
            <a:off x="9861153"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5" name="Line 91">
            <a:extLst>
              <a:ext uri="{FF2B5EF4-FFF2-40B4-BE49-F238E27FC236}">
                <a16:creationId xmlns:a16="http://schemas.microsoft.com/office/drawing/2014/main" id="{3BCB7359-17F7-4DF0-A058-643A09E59CBF}"/>
              </a:ext>
            </a:extLst>
          </p:cNvPr>
          <p:cNvSpPr>
            <a:spLocks noChangeShapeType="1"/>
          </p:cNvSpPr>
          <p:nvPr/>
        </p:nvSpPr>
        <p:spPr bwMode="auto">
          <a:xfrm>
            <a:off x="9837516"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6" name="Line 92">
            <a:extLst>
              <a:ext uri="{FF2B5EF4-FFF2-40B4-BE49-F238E27FC236}">
                <a16:creationId xmlns:a16="http://schemas.microsoft.com/office/drawing/2014/main" id="{A2648F27-5696-49F6-A42F-AE7157962891}"/>
              </a:ext>
            </a:extLst>
          </p:cNvPr>
          <p:cNvSpPr>
            <a:spLocks noChangeShapeType="1"/>
          </p:cNvSpPr>
          <p:nvPr/>
        </p:nvSpPr>
        <p:spPr bwMode="auto">
          <a:xfrm>
            <a:off x="9811641"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7" name="Line 93">
            <a:extLst>
              <a:ext uri="{FF2B5EF4-FFF2-40B4-BE49-F238E27FC236}">
                <a16:creationId xmlns:a16="http://schemas.microsoft.com/office/drawing/2014/main" id="{A3711DC4-25EC-42D9-9307-ED0CE5732FC9}"/>
              </a:ext>
            </a:extLst>
          </p:cNvPr>
          <p:cNvSpPr>
            <a:spLocks noChangeShapeType="1"/>
          </p:cNvSpPr>
          <p:nvPr/>
        </p:nvSpPr>
        <p:spPr bwMode="auto">
          <a:xfrm>
            <a:off x="9804426"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8" name="Line 94">
            <a:extLst>
              <a:ext uri="{FF2B5EF4-FFF2-40B4-BE49-F238E27FC236}">
                <a16:creationId xmlns:a16="http://schemas.microsoft.com/office/drawing/2014/main" id="{6E30752B-2A2D-445F-88F0-EEC1C4981A7C}"/>
              </a:ext>
            </a:extLst>
          </p:cNvPr>
          <p:cNvSpPr>
            <a:spLocks noChangeShapeType="1"/>
          </p:cNvSpPr>
          <p:nvPr/>
        </p:nvSpPr>
        <p:spPr bwMode="auto">
          <a:xfrm>
            <a:off x="9797460"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9" name="Line 95">
            <a:extLst>
              <a:ext uri="{FF2B5EF4-FFF2-40B4-BE49-F238E27FC236}">
                <a16:creationId xmlns:a16="http://schemas.microsoft.com/office/drawing/2014/main" id="{D3F46D05-060A-479F-8F8F-55B59C613310}"/>
              </a:ext>
            </a:extLst>
          </p:cNvPr>
          <p:cNvSpPr>
            <a:spLocks noChangeShapeType="1"/>
          </p:cNvSpPr>
          <p:nvPr/>
        </p:nvSpPr>
        <p:spPr bwMode="auto">
          <a:xfrm>
            <a:off x="9789249" y="2112547"/>
            <a:ext cx="0" cy="44862"/>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0" name="Line 96">
            <a:extLst>
              <a:ext uri="{FF2B5EF4-FFF2-40B4-BE49-F238E27FC236}">
                <a16:creationId xmlns:a16="http://schemas.microsoft.com/office/drawing/2014/main" id="{2A411FB5-1F77-4BA6-97FA-B237218469CE}"/>
              </a:ext>
            </a:extLst>
          </p:cNvPr>
          <p:cNvSpPr>
            <a:spLocks noChangeShapeType="1"/>
          </p:cNvSpPr>
          <p:nvPr/>
        </p:nvSpPr>
        <p:spPr bwMode="auto">
          <a:xfrm>
            <a:off x="10524702" y="2472195"/>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1" name="Line 97">
            <a:extLst>
              <a:ext uri="{FF2B5EF4-FFF2-40B4-BE49-F238E27FC236}">
                <a16:creationId xmlns:a16="http://schemas.microsoft.com/office/drawing/2014/main" id="{FAABEBBF-F2FD-4204-8B8B-A21CCA93F270}"/>
              </a:ext>
            </a:extLst>
          </p:cNvPr>
          <p:cNvSpPr>
            <a:spLocks noChangeShapeType="1"/>
          </p:cNvSpPr>
          <p:nvPr/>
        </p:nvSpPr>
        <p:spPr bwMode="auto">
          <a:xfrm>
            <a:off x="10511267" y="2472195"/>
            <a:ext cx="0" cy="44115"/>
          </a:xfrm>
          <a:prstGeom prst="line">
            <a:avLst/>
          </a:prstGeom>
          <a:noFill/>
          <a:ln w="793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2" name="Freeform 98">
            <a:extLst>
              <a:ext uri="{FF2B5EF4-FFF2-40B4-BE49-F238E27FC236}">
                <a16:creationId xmlns:a16="http://schemas.microsoft.com/office/drawing/2014/main" id="{ED0A0DBC-3DB6-40C0-B8E6-042602A71FC7}"/>
              </a:ext>
            </a:extLst>
          </p:cNvPr>
          <p:cNvSpPr>
            <a:spLocks/>
          </p:cNvSpPr>
          <p:nvPr/>
        </p:nvSpPr>
        <p:spPr bwMode="auto">
          <a:xfrm>
            <a:off x="9001050" y="1881504"/>
            <a:ext cx="1729161" cy="634807"/>
          </a:xfrm>
          <a:custGeom>
            <a:avLst/>
            <a:gdLst>
              <a:gd name="T0" fmla="*/ 0 w 6950"/>
              <a:gd name="T1" fmla="*/ 0 h 849"/>
              <a:gd name="T2" fmla="*/ 173 w 6950"/>
              <a:gd name="T3" fmla="*/ 0 h 849"/>
              <a:gd name="T4" fmla="*/ 173 w 6950"/>
              <a:gd name="T5" fmla="*/ 27 h 849"/>
              <a:gd name="T6" fmla="*/ 258 w 6950"/>
              <a:gd name="T7" fmla="*/ 27 h 849"/>
              <a:gd name="T8" fmla="*/ 258 w 6950"/>
              <a:gd name="T9" fmla="*/ 41 h 849"/>
              <a:gd name="T10" fmla="*/ 363 w 6950"/>
              <a:gd name="T11" fmla="*/ 41 h 849"/>
              <a:gd name="T12" fmla="*/ 363 w 6950"/>
              <a:gd name="T13" fmla="*/ 53 h 849"/>
              <a:gd name="T14" fmla="*/ 387 w 6950"/>
              <a:gd name="T15" fmla="*/ 53 h 849"/>
              <a:gd name="T16" fmla="*/ 387 w 6950"/>
              <a:gd name="T17" fmla="*/ 76 h 849"/>
              <a:gd name="T18" fmla="*/ 410 w 6950"/>
              <a:gd name="T19" fmla="*/ 76 h 849"/>
              <a:gd name="T20" fmla="*/ 410 w 6950"/>
              <a:gd name="T21" fmla="*/ 91 h 849"/>
              <a:gd name="T22" fmla="*/ 427 w 6950"/>
              <a:gd name="T23" fmla="*/ 91 h 849"/>
              <a:gd name="T24" fmla="*/ 427 w 6950"/>
              <a:gd name="T25" fmla="*/ 100 h 849"/>
              <a:gd name="T26" fmla="*/ 572 w 6950"/>
              <a:gd name="T27" fmla="*/ 100 h 849"/>
              <a:gd name="T28" fmla="*/ 572 w 6950"/>
              <a:gd name="T29" fmla="*/ 117 h 849"/>
              <a:gd name="T30" fmla="*/ 728 w 6950"/>
              <a:gd name="T31" fmla="*/ 117 h 849"/>
              <a:gd name="T32" fmla="*/ 728 w 6950"/>
              <a:gd name="T33" fmla="*/ 129 h 849"/>
              <a:gd name="T34" fmla="*/ 956 w 6950"/>
              <a:gd name="T35" fmla="*/ 129 h 849"/>
              <a:gd name="T36" fmla="*/ 956 w 6950"/>
              <a:gd name="T37" fmla="*/ 145 h 849"/>
              <a:gd name="T38" fmla="*/ 1032 w 6950"/>
              <a:gd name="T39" fmla="*/ 145 h 849"/>
              <a:gd name="T40" fmla="*/ 1032 w 6950"/>
              <a:gd name="T41" fmla="*/ 157 h 849"/>
              <a:gd name="T42" fmla="*/ 1151 w 6950"/>
              <a:gd name="T43" fmla="*/ 157 h 849"/>
              <a:gd name="T44" fmla="*/ 1151 w 6950"/>
              <a:gd name="T45" fmla="*/ 179 h 849"/>
              <a:gd name="T46" fmla="*/ 1483 w 6950"/>
              <a:gd name="T47" fmla="*/ 179 h 849"/>
              <a:gd name="T48" fmla="*/ 1483 w 6950"/>
              <a:gd name="T49" fmla="*/ 198 h 849"/>
              <a:gd name="T50" fmla="*/ 1621 w 6950"/>
              <a:gd name="T51" fmla="*/ 198 h 849"/>
              <a:gd name="T52" fmla="*/ 1621 w 6950"/>
              <a:gd name="T53" fmla="*/ 214 h 849"/>
              <a:gd name="T54" fmla="*/ 1680 w 6950"/>
              <a:gd name="T55" fmla="*/ 214 h 849"/>
              <a:gd name="T56" fmla="*/ 1680 w 6950"/>
              <a:gd name="T57" fmla="*/ 236 h 849"/>
              <a:gd name="T58" fmla="*/ 1908 w 6950"/>
              <a:gd name="T59" fmla="*/ 236 h 849"/>
              <a:gd name="T60" fmla="*/ 1908 w 6950"/>
              <a:gd name="T61" fmla="*/ 276 h 849"/>
              <a:gd name="T62" fmla="*/ 2261 w 6950"/>
              <a:gd name="T63" fmla="*/ 276 h 849"/>
              <a:gd name="T64" fmla="*/ 2261 w 6950"/>
              <a:gd name="T65" fmla="*/ 305 h 849"/>
              <a:gd name="T66" fmla="*/ 2332 w 6950"/>
              <a:gd name="T67" fmla="*/ 305 h 849"/>
              <a:gd name="T68" fmla="*/ 2332 w 6950"/>
              <a:gd name="T69" fmla="*/ 333 h 849"/>
              <a:gd name="T70" fmla="*/ 3153 w 6950"/>
              <a:gd name="T71" fmla="*/ 333 h 849"/>
              <a:gd name="T72" fmla="*/ 3153 w 6950"/>
              <a:gd name="T73" fmla="*/ 369 h 849"/>
              <a:gd name="T74" fmla="*/ 3754 w 6950"/>
              <a:gd name="T75" fmla="*/ 369 h 849"/>
              <a:gd name="T76" fmla="*/ 3754 w 6950"/>
              <a:gd name="T77" fmla="*/ 414 h 849"/>
              <a:gd name="T78" fmla="*/ 4508 w 6950"/>
              <a:gd name="T79" fmla="*/ 414 h 849"/>
              <a:gd name="T80" fmla="*/ 4508 w 6950"/>
              <a:gd name="T81" fmla="*/ 502 h 849"/>
              <a:gd name="T82" fmla="*/ 4919 w 6950"/>
              <a:gd name="T83" fmla="*/ 502 h 849"/>
              <a:gd name="T84" fmla="*/ 4919 w 6950"/>
              <a:gd name="T85" fmla="*/ 599 h 849"/>
              <a:gd name="T86" fmla="*/ 5984 w 6950"/>
              <a:gd name="T87" fmla="*/ 599 h 849"/>
              <a:gd name="T88" fmla="*/ 5984 w 6950"/>
              <a:gd name="T89" fmla="*/ 849 h 849"/>
              <a:gd name="T90" fmla="*/ 6950 w 6950"/>
              <a:gd name="T91" fmla="*/ 849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50" h="849">
                <a:moveTo>
                  <a:pt x="0" y="0"/>
                </a:moveTo>
                <a:lnTo>
                  <a:pt x="173" y="0"/>
                </a:lnTo>
                <a:lnTo>
                  <a:pt x="173" y="27"/>
                </a:lnTo>
                <a:lnTo>
                  <a:pt x="258" y="27"/>
                </a:lnTo>
                <a:lnTo>
                  <a:pt x="258" y="41"/>
                </a:lnTo>
                <a:lnTo>
                  <a:pt x="363" y="41"/>
                </a:lnTo>
                <a:lnTo>
                  <a:pt x="363" y="53"/>
                </a:lnTo>
                <a:lnTo>
                  <a:pt x="387" y="53"/>
                </a:lnTo>
                <a:lnTo>
                  <a:pt x="387" y="76"/>
                </a:lnTo>
                <a:lnTo>
                  <a:pt x="410" y="76"/>
                </a:lnTo>
                <a:lnTo>
                  <a:pt x="410" y="91"/>
                </a:lnTo>
                <a:lnTo>
                  <a:pt x="427" y="91"/>
                </a:lnTo>
                <a:lnTo>
                  <a:pt x="427" y="100"/>
                </a:lnTo>
                <a:lnTo>
                  <a:pt x="572" y="100"/>
                </a:lnTo>
                <a:lnTo>
                  <a:pt x="572" y="117"/>
                </a:lnTo>
                <a:lnTo>
                  <a:pt x="728" y="117"/>
                </a:lnTo>
                <a:lnTo>
                  <a:pt x="728" y="129"/>
                </a:lnTo>
                <a:lnTo>
                  <a:pt x="956" y="129"/>
                </a:lnTo>
                <a:lnTo>
                  <a:pt x="956" y="145"/>
                </a:lnTo>
                <a:lnTo>
                  <a:pt x="1032" y="145"/>
                </a:lnTo>
                <a:lnTo>
                  <a:pt x="1032" y="157"/>
                </a:lnTo>
                <a:lnTo>
                  <a:pt x="1151" y="157"/>
                </a:lnTo>
                <a:lnTo>
                  <a:pt x="1151" y="179"/>
                </a:lnTo>
                <a:lnTo>
                  <a:pt x="1483" y="179"/>
                </a:lnTo>
                <a:lnTo>
                  <a:pt x="1483" y="198"/>
                </a:lnTo>
                <a:lnTo>
                  <a:pt x="1621" y="198"/>
                </a:lnTo>
                <a:lnTo>
                  <a:pt x="1621" y="214"/>
                </a:lnTo>
                <a:lnTo>
                  <a:pt x="1680" y="214"/>
                </a:lnTo>
                <a:lnTo>
                  <a:pt x="1680" y="236"/>
                </a:lnTo>
                <a:lnTo>
                  <a:pt x="1908" y="236"/>
                </a:lnTo>
                <a:lnTo>
                  <a:pt x="1908" y="276"/>
                </a:lnTo>
                <a:lnTo>
                  <a:pt x="2261" y="276"/>
                </a:lnTo>
                <a:lnTo>
                  <a:pt x="2261" y="305"/>
                </a:lnTo>
                <a:lnTo>
                  <a:pt x="2332" y="305"/>
                </a:lnTo>
                <a:lnTo>
                  <a:pt x="2332" y="333"/>
                </a:lnTo>
                <a:lnTo>
                  <a:pt x="3153" y="333"/>
                </a:lnTo>
                <a:lnTo>
                  <a:pt x="3153" y="369"/>
                </a:lnTo>
                <a:lnTo>
                  <a:pt x="3754" y="369"/>
                </a:lnTo>
                <a:lnTo>
                  <a:pt x="3754" y="414"/>
                </a:lnTo>
                <a:lnTo>
                  <a:pt x="4508" y="414"/>
                </a:lnTo>
                <a:lnTo>
                  <a:pt x="4508" y="502"/>
                </a:lnTo>
                <a:lnTo>
                  <a:pt x="4919" y="502"/>
                </a:lnTo>
                <a:lnTo>
                  <a:pt x="4919" y="599"/>
                </a:lnTo>
                <a:lnTo>
                  <a:pt x="5984" y="599"/>
                </a:lnTo>
                <a:lnTo>
                  <a:pt x="5984" y="849"/>
                </a:lnTo>
                <a:lnTo>
                  <a:pt x="6950" y="849"/>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3" name="Line 99">
            <a:extLst>
              <a:ext uri="{FF2B5EF4-FFF2-40B4-BE49-F238E27FC236}">
                <a16:creationId xmlns:a16="http://schemas.microsoft.com/office/drawing/2014/main" id="{B10C6A13-5158-40DD-8873-FCE0C643A16E}"/>
              </a:ext>
            </a:extLst>
          </p:cNvPr>
          <p:cNvSpPr>
            <a:spLocks noChangeShapeType="1"/>
          </p:cNvSpPr>
          <p:nvPr/>
        </p:nvSpPr>
        <p:spPr bwMode="auto">
          <a:xfrm flipV="1">
            <a:off x="9404853" y="2029551"/>
            <a:ext cx="0" cy="1407191"/>
          </a:xfrm>
          <a:prstGeom prst="line">
            <a:avLst/>
          </a:prstGeom>
          <a:noFill/>
          <a:ln w="11113" cap="flat">
            <a:solidFill>
              <a:srgbClr val="000000"/>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4" name="Line 100">
            <a:extLst>
              <a:ext uri="{FF2B5EF4-FFF2-40B4-BE49-F238E27FC236}">
                <a16:creationId xmlns:a16="http://schemas.microsoft.com/office/drawing/2014/main" id="{07B5F02A-5AC7-4138-A885-27DAFBDB2512}"/>
              </a:ext>
            </a:extLst>
          </p:cNvPr>
          <p:cNvSpPr>
            <a:spLocks noChangeShapeType="1"/>
          </p:cNvSpPr>
          <p:nvPr/>
        </p:nvSpPr>
        <p:spPr bwMode="auto">
          <a:xfrm flipV="1">
            <a:off x="9807412" y="2157409"/>
            <a:ext cx="0" cy="1279333"/>
          </a:xfrm>
          <a:prstGeom prst="line">
            <a:avLst/>
          </a:prstGeom>
          <a:noFill/>
          <a:ln w="11113" cap="flat">
            <a:solidFill>
              <a:srgbClr val="000000"/>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5" name="Freeform 101">
            <a:extLst>
              <a:ext uri="{FF2B5EF4-FFF2-40B4-BE49-F238E27FC236}">
                <a16:creationId xmlns:a16="http://schemas.microsoft.com/office/drawing/2014/main" id="{38DD923D-42DC-4EEF-B1B8-9CC4F31B2F4D}"/>
              </a:ext>
            </a:extLst>
          </p:cNvPr>
          <p:cNvSpPr>
            <a:spLocks/>
          </p:cNvSpPr>
          <p:nvPr/>
        </p:nvSpPr>
        <p:spPr bwMode="auto">
          <a:xfrm>
            <a:off x="8999309" y="1881504"/>
            <a:ext cx="1843609" cy="1566453"/>
          </a:xfrm>
          <a:custGeom>
            <a:avLst/>
            <a:gdLst>
              <a:gd name="T0" fmla="*/ 0 w 7410"/>
              <a:gd name="T1" fmla="*/ 0 h 2095"/>
              <a:gd name="T2" fmla="*/ 0 w 7410"/>
              <a:gd name="T3" fmla="*/ 2095 h 2095"/>
              <a:gd name="T4" fmla="*/ 7410 w 7410"/>
              <a:gd name="T5" fmla="*/ 2095 h 2095"/>
            </a:gdLst>
            <a:ahLst/>
            <a:cxnLst>
              <a:cxn ang="0">
                <a:pos x="T0" y="T1"/>
              </a:cxn>
              <a:cxn ang="0">
                <a:pos x="T2" y="T3"/>
              </a:cxn>
              <a:cxn ang="0">
                <a:pos x="T4" y="T5"/>
              </a:cxn>
            </a:cxnLst>
            <a:rect l="0" t="0" r="r" b="b"/>
            <a:pathLst>
              <a:path w="7410" h="2095">
                <a:moveTo>
                  <a:pt x="0" y="0"/>
                </a:moveTo>
                <a:lnTo>
                  <a:pt x="0" y="2095"/>
                </a:lnTo>
                <a:lnTo>
                  <a:pt x="7410" y="2095"/>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9" name="Line 79">
            <a:extLst>
              <a:ext uri="{FF2B5EF4-FFF2-40B4-BE49-F238E27FC236}">
                <a16:creationId xmlns:a16="http://schemas.microsoft.com/office/drawing/2014/main" id="{D614F93A-5F5A-4231-8794-0214D70BBB92}"/>
              </a:ext>
            </a:extLst>
          </p:cNvPr>
          <p:cNvSpPr>
            <a:spLocks noChangeShapeType="1"/>
          </p:cNvSpPr>
          <p:nvPr/>
        </p:nvSpPr>
        <p:spPr bwMode="auto">
          <a:xfrm flipH="1">
            <a:off x="8951234" y="1881504"/>
            <a:ext cx="3982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0" name="Line 80">
            <a:extLst>
              <a:ext uri="{FF2B5EF4-FFF2-40B4-BE49-F238E27FC236}">
                <a16:creationId xmlns:a16="http://schemas.microsoft.com/office/drawing/2014/main" id="{6B07F2F4-5A49-400A-A0DA-86EA69680862}"/>
              </a:ext>
            </a:extLst>
          </p:cNvPr>
          <p:cNvSpPr>
            <a:spLocks noChangeShapeType="1"/>
          </p:cNvSpPr>
          <p:nvPr/>
        </p:nvSpPr>
        <p:spPr bwMode="auto">
          <a:xfrm flipH="1">
            <a:off x="8951234" y="2272557"/>
            <a:ext cx="3982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1" name="Line 81">
            <a:extLst>
              <a:ext uri="{FF2B5EF4-FFF2-40B4-BE49-F238E27FC236}">
                <a16:creationId xmlns:a16="http://schemas.microsoft.com/office/drawing/2014/main" id="{B6B76238-5C36-45FC-BCA9-086A4DF68374}"/>
              </a:ext>
            </a:extLst>
          </p:cNvPr>
          <p:cNvSpPr>
            <a:spLocks noChangeShapeType="1"/>
          </p:cNvSpPr>
          <p:nvPr/>
        </p:nvSpPr>
        <p:spPr bwMode="auto">
          <a:xfrm flipH="1">
            <a:off x="8951234" y="2665852"/>
            <a:ext cx="3982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2" name="Line 82">
            <a:extLst>
              <a:ext uri="{FF2B5EF4-FFF2-40B4-BE49-F238E27FC236}">
                <a16:creationId xmlns:a16="http://schemas.microsoft.com/office/drawing/2014/main" id="{742E6CD8-A772-4021-AC90-BCC56F88D3EF}"/>
              </a:ext>
            </a:extLst>
          </p:cNvPr>
          <p:cNvSpPr>
            <a:spLocks noChangeShapeType="1"/>
          </p:cNvSpPr>
          <p:nvPr/>
        </p:nvSpPr>
        <p:spPr bwMode="auto">
          <a:xfrm flipH="1">
            <a:off x="8951234" y="3056904"/>
            <a:ext cx="3982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3" name="Line 83">
            <a:extLst>
              <a:ext uri="{FF2B5EF4-FFF2-40B4-BE49-F238E27FC236}">
                <a16:creationId xmlns:a16="http://schemas.microsoft.com/office/drawing/2014/main" id="{54A3FE18-FC79-4521-B8C6-3DAC21755590}"/>
              </a:ext>
            </a:extLst>
          </p:cNvPr>
          <p:cNvSpPr>
            <a:spLocks noChangeShapeType="1"/>
          </p:cNvSpPr>
          <p:nvPr/>
        </p:nvSpPr>
        <p:spPr bwMode="auto">
          <a:xfrm flipH="1">
            <a:off x="8951234" y="3447957"/>
            <a:ext cx="3982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59" name="Line 66">
            <a:extLst>
              <a:ext uri="{FF2B5EF4-FFF2-40B4-BE49-F238E27FC236}">
                <a16:creationId xmlns:a16="http://schemas.microsoft.com/office/drawing/2014/main" id="{FD3A5E12-CDFA-4D78-AB34-E44390754229}"/>
              </a:ext>
            </a:extLst>
          </p:cNvPr>
          <p:cNvSpPr>
            <a:spLocks noChangeShapeType="1"/>
          </p:cNvSpPr>
          <p:nvPr/>
        </p:nvSpPr>
        <p:spPr bwMode="auto">
          <a:xfrm>
            <a:off x="8998701"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0" name="Line 68">
            <a:extLst>
              <a:ext uri="{FF2B5EF4-FFF2-40B4-BE49-F238E27FC236}">
                <a16:creationId xmlns:a16="http://schemas.microsoft.com/office/drawing/2014/main" id="{BEB168CC-5820-4329-8C9E-B6C77494ED50}"/>
              </a:ext>
            </a:extLst>
          </p:cNvPr>
          <p:cNvSpPr>
            <a:spLocks noChangeShapeType="1"/>
          </p:cNvSpPr>
          <p:nvPr/>
        </p:nvSpPr>
        <p:spPr bwMode="auto">
          <a:xfrm>
            <a:off x="9200952"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1" name="Line 69">
            <a:extLst>
              <a:ext uri="{FF2B5EF4-FFF2-40B4-BE49-F238E27FC236}">
                <a16:creationId xmlns:a16="http://schemas.microsoft.com/office/drawing/2014/main" id="{302A569B-E090-4CDF-B560-9EA530FD23D6}"/>
              </a:ext>
            </a:extLst>
          </p:cNvPr>
          <p:cNvSpPr>
            <a:spLocks noChangeShapeType="1"/>
          </p:cNvSpPr>
          <p:nvPr/>
        </p:nvSpPr>
        <p:spPr bwMode="auto">
          <a:xfrm>
            <a:off x="9402955"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2" name="Line 70">
            <a:extLst>
              <a:ext uri="{FF2B5EF4-FFF2-40B4-BE49-F238E27FC236}">
                <a16:creationId xmlns:a16="http://schemas.microsoft.com/office/drawing/2014/main" id="{5232FD37-199F-424D-AADF-BF98D4BBF941}"/>
              </a:ext>
            </a:extLst>
          </p:cNvPr>
          <p:cNvSpPr>
            <a:spLocks noChangeShapeType="1"/>
          </p:cNvSpPr>
          <p:nvPr/>
        </p:nvSpPr>
        <p:spPr bwMode="auto">
          <a:xfrm>
            <a:off x="9605205"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3" name="Line 71">
            <a:extLst>
              <a:ext uri="{FF2B5EF4-FFF2-40B4-BE49-F238E27FC236}">
                <a16:creationId xmlns:a16="http://schemas.microsoft.com/office/drawing/2014/main" id="{D278CD13-55AC-461C-853C-DDF953B64982}"/>
              </a:ext>
            </a:extLst>
          </p:cNvPr>
          <p:cNvSpPr>
            <a:spLocks noChangeShapeType="1"/>
          </p:cNvSpPr>
          <p:nvPr/>
        </p:nvSpPr>
        <p:spPr bwMode="auto">
          <a:xfrm>
            <a:off x="9807207"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4" name="Line 72">
            <a:extLst>
              <a:ext uri="{FF2B5EF4-FFF2-40B4-BE49-F238E27FC236}">
                <a16:creationId xmlns:a16="http://schemas.microsoft.com/office/drawing/2014/main" id="{C888E475-8512-4822-A7B2-3F1B3A27D629}"/>
              </a:ext>
            </a:extLst>
          </p:cNvPr>
          <p:cNvSpPr>
            <a:spLocks noChangeShapeType="1"/>
          </p:cNvSpPr>
          <p:nvPr/>
        </p:nvSpPr>
        <p:spPr bwMode="auto">
          <a:xfrm>
            <a:off x="10008960"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5" name="Line 73">
            <a:extLst>
              <a:ext uri="{FF2B5EF4-FFF2-40B4-BE49-F238E27FC236}">
                <a16:creationId xmlns:a16="http://schemas.microsoft.com/office/drawing/2014/main" id="{57BE7C2A-28CA-450A-A5F8-F03524CE09D2}"/>
              </a:ext>
            </a:extLst>
          </p:cNvPr>
          <p:cNvSpPr>
            <a:spLocks noChangeShapeType="1"/>
          </p:cNvSpPr>
          <p:nvPr/>
        </p:nvSpPr>
        <p:spPr bwMode="auto">
          <a:xfrm>
            <a:off x="10210962"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6" name="Line 74">
            <a:extLst>
              <a:ext uri="{FF2B5EF4-FFF2-40B4-BE49-F238E27FC236}">
                <a16:creationId xmlns:a16="http://schemas.microsoft.com/office/drawing/2014/main" id="{FF70B4C8-4702-4EDE-8ED8-EEF385078614}"/>
              </a:ext>
            </a:extLst>
          </p:cNvPr>
          <p:cNvSpPr>
            <a:spLocks noChangeShapeType="1"/>
          </p:cNvSpPr>
          <p:nvPr/>
        </p:nvSpPr>
        <p:spPr bwMode="auto">
          <a:xfrm>
            <a:off x="10413214"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7" name="Line 75">
            <a:extLst>
              <a:ext uri="{FF2B5EF4-FFF2-40B4-BE49-F238E27FC236}">
                <a16:creationId xmlns:a16="http://schemas.microsoft.com/office/drawing/2014/main" id="{DB62184F-A068-4722-AEBF-20A5234C0049}"/>
              </a:ext>
            </a:extLst>
          </p:cNvPr>
          <p:cNvSpPr>
            <a:spLocks noChangeShapeType="1"/>
          </p:cNvSpPr>
          <p:nvPr/>
        </p:nvSpPr>
        <p:spPr bwMode="auto">
          <a:xfrm>
            <a:off x="10816720"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8" name="Line 76">
            <a:extLst>
              <a:ext uri="{FF2B5EF4-FFF2-40B4-BE49-F238E27FC236}">
                <a16:creationId xmlns:a16="http://schemas.microsoft.com/office/drawing/2014/main" id="{806F8061-1D45-45F8-952C-5434CC2295D6}"/>
              </a:ext>
            </a:extLst>
          </p:cNvPr>
          <p:cNvSpPr>
            <a:spLocks noChangeShapeType="1"/>
          </p:cNvSpPr>
          <p:nvPr/>
        </p:nvSpPr>
        <p:spPr bwMode="auto">
          <a:xfrm>
            <a:off x="10615216" y="3447957"/>
            <a:ext cx="0"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9" name="Line 84">
            <a:extLst>
              <a:ext uri="{FF2B5EF4-FFF2-40B4-BE49-F238E27FC236}">
                <a16:creationId xmlns:a16="http://schemas.microsoft.com/office/drawing/2014/main" id="{62B8DA12-2F7D-4156-B9C2-6B4377C46332}"/>
              </a:ext>
            </a:extLst>
          </p:cNvPr>
          <p:cNvSpPr>
            <a:spLocks noChangeShapeType="1"/>
          </p:cNvSpPr>
          <p:nvPr/>
        </p:nvSpPr>
        <p:spPr bwMode="auto">
          <a:xfrm>
            <a:off x="8998701"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0" name="Line 85">
            <a:extLst>
              <a:ext uri="{FF2B5EF4-FFF2-40B4-BE49-F238E27FC236}">
                <a16:creationId xmlns:a16="http://schemas.microsoft.com/office/drawing/2014/main" id="{153F7D56-8F7E-4AD1-AC24-A18C55394105}"/>
              </a:ext>
            </a:extLst>
          </p:cNvPr>
          <p:cNvSpPr>
            <a:spLocks noChangeShapeType="1"/>
          </p:cNvSpPr>
          <p:nvPr/>
        </p:nvSpPr>
        <p:spPr bwMode="auto">
          <a:xfrm>
            <a:off x="9200952"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1" name="Line 86">
            <a:extLst>
              <a:ext uri="{FF2B5EF4-FFF2-40B4-BE49-F238E27FC236}">
                <a16:creationId xmlns:a16="http://schemas.microsoft.com/office/drawing/2014/main" id="{476AC9D8-CD8F-417B-8B67-A92986E2E5A4}"/>
              </a:ext>
            </a:extLst>
          </p:cNvPr>
          <p:cNvSpPr>
            <a:spLocks noChangeShapeType="1"/>
          </p:cNvSpPr>
          <p:nvPr/>
        </p:nvSpPr>
        <p:spPr bwMode="auto">
          <a:xfrm>
            <a:off x="9402955"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2" name="Line 87">
            <a:extLst>
              <a:ext uri="{FF2B5EF4-FFF2-40B4-BE49-F238E27FC236}">
                <a16:creationId xmlns:a16="http://schemas.microsoft.com/office/drawing/2014/main" id="{BB14BFB5-6B43-43D9-A39F-537B1009BD9E}"/>
              </a:ext>
            </a:extLst>
          </p:cNvPr>
          <p:cNvSpPr>
            <a:spLocks noChangeShapeType="1"/>
          </p:cNvSpPr>
          <p:nvPr/>
        </p:nvSpPr>
        <p:spPr bwMode="auto">
          <a:xfrm>
            <a:off x="9605205"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3" name="Line 88">
            <a:extLst>
              <a:ext uri="{FF2B5EF4-FFF2-40B4-BE49-F238E27FC236}">
                <a16:creationId xmlns:a16="http://schemas.microsoft.com/office/drawing/2014/main" id="{97F36E86-A4A7-44FC-A701-79D97FF12D5D}"/>
              </a:ext>
            </a:extLst>
          </p:cNvPr>
          <p:cNvSpPr>
            <a:spLocks noChangeShapeType="1"/>
          </p:cNvSpPr>
          <p:nvPr/>
        </p:nvSpPr>
        <p:spPr bwMode="auto">
          <a:xfrm>
            <a:off x="9807207"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4" name="Line 89">
            <a:extLst>
              <a:ext uri="{FF2B5EF4-FFF2-40B4-BE49-F238E27FC236}">
                <a16:creationId xmlns:a16="http://schemas.microsoft.com/office/drawing/2014/main" id="{309C1F3B-1C91-4226-8D4A-F2AF258464F5}"/>
              </a:ext>
            </a:extLst>
          </p:cNvPr>
          <p:cNvSpPr>
            <a:spLocks noChangeShapeType="1"/>
          </p:cNvSpPr>
          <p:nvPr/>
        </p:nvSpPr>
        <p:spPr bwMode="auto">
          <a:xfrm>
            <a:off x="10008960"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5" name="Line 90">
            <a:extLst>
              <a:ext uri="{FF2B5EF4-FFF2-40B4-BE49-F238E27FC236}">
                <a16:creationId xmlns:a16="http://schemas.microsoft.com/office/drawing/2014/main" id="{E580FC8F-5292-4427-A49E-7C59A3F41A19}"/>
              </a:ext>
            </a:extLst>
          </p:cNvPr>
          <p:cNvSpPr>
            <a:spLocks noChangeShapeType="1"/>
          </p:cNvSpPr>
          <p:nvPr/>
        </p:nvSpPr>
        <p:spPr bwMode="auto">
          <a:xfrm>
            <a:off x="10210962"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6" name="Line 91">
            <a:extLst>
              <a:ext uri="{FF2B5EF4-FFF2-40B4-BE49-F238E27FC236}">
                <a16:creationId xmlns:a16="http://schemas.microsoft.com/office/drawing/2014/main" id="{931D16B6-1605-4A51-BE29-7A9C808C1126}"/>
              </a:ext>
            </a:extLst>
          </p:cNvPr>
          <p:cNvSpPr>
            <a:spLocks noChangeShapeType="1"/>
          </p:cNvSpPr>
          <p:nvPr/>
        </p:nvSpPr>
        <p:spPr bwMode="auto">
          <a:xfrm>
            <a:off x="10413214"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7" name="Line 92">
            <a:extLst>
              <a:ext uri="{FF2B5EF4-FFF2-40B4-BE49-F238E27FC236}">
                <a16:creationId xmlns:a16="http://schemas.microsoft.com/office/drawing/2014/main" id="{B7161838-4A04-4A42-92AC-513E1A2B8FB3}"/>
              </a:ext>
            </a:extLst>
          </p:cNvPr>
          <p:cNvSpPr>
            <a:spLocks noChangeShapeType="1"/>
          </p:cNvSpPr>
          <p:nvPr/>
        </p:nvSpPr>
        <p:spPr bwMode="auto">
          <a:xfrm>
            <a:off x="10615216"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8" name="Line 93">
            <a:extLst>
              <a:ext uri="{FF2B5EF4-FFF2-40B4-BE49-F238E27FC236}">
                <a16:creationId xmlns:a16="http://schemas.microsoft.com/office/drawing/2014/main" id="{CC14BA86-C589-4233-B7CD-0F5374A3224C}"/>
              </a:ext>
            </a:extLst>
          </p:cNvPr>
          <p:cNvSpPr>
            <a:spLocks noChangeShapeType="1"/>
          </p:cNvSpPr>
          <p:nvPr/>
        </p:nvSpPr>
        <p:spPr bwMode="auto">
          <a:xfrm>
            <a:off x="10816720" y="3447957"/>
            <a:ext cx="0" cy="39824"/>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6" name="TextBox 1">
            <a:extLst>
              <a:ext uri="{FF2B5EF4-FFF2-40B4-BE49-F238E27FC236}">
                <a16:creationId xmlns:a16="http://schemas.microsoft.com/office/drawing/2014/main" id="{E9FD72FC-629C-4A01-8E9E-A65CBEF5370A}"/>
              </a:ext>
            </a:extLst>
          </p:cNvPr>
          <p:cNvSpPr txBox="1"/>
          <p:nvPr/>
        </p:nvSpPr>
        <p:spPr>
          <a:xfrm>
            <a:off x="8708217" y="1845155"/>
            <a:ext cx="205585"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a:t>
            </a:r>
          </a:p>
        </p:txBody>
      </p:sp>
      <p:sp>
        <p:nvSpPr>
          <p:cNvPr id="717" name="TextBox 1">
            <a:extLst>
              <a:ext uri="{FF2B5EF4-FFF2-40B4-BE49-F238E27FC236}">
                <a16:creationId xmlns:a16="http://schemas.microsoft.com/office/drawing/2014/main" id="{8EB65EF9-20AC-48AA-B81E-DF6095D2D612}"/>
              </a:ext>
            </a:extLst>
          </p:cNvPr>
          <p:cNvSpPr txBox="1"/>
          <p:nvPr/>
        </p:nvSpPr>
        <p:spPr>
          <a:xfrm>
            <a:off x="8764194" y="2236986"/>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p>
        </p:txBody>
      </p:sp>
      <p:sp>
        <p:nvSpPr>
          <p:cNvPr id="718" name="TextBox 1">
            <a:extLst>
              <a:ext uri="{FF2B5EF4-FFF2-40B4-BE49-F238E27FC236}">
                <a16:creationId xmlns:a16="http://schemas.microsoft.com/office/drawing/2014/main" id="{6034BC6B-7D50-4C7C-B2E3-7F8222B1A086}"/>
              </a:ext>
            </a:extLst>
          </p:cNvPr>
          <p:cNvSpPr txBox="1"/>
          <p:nvPr/>
        </p:nvSpPr>
        <p:spPr>
          <a:xfrm>
            <a:off x="8764194" y="2628816"/>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a:t>
            </a:r>
          </a:p>
        </p:txBody>
      </p:sp>
      <p:sp>
        <p:nvSpPr>
          <p:cNvPr id="719" name="TextBox 1">
            <a:extLst>
              <a:ext uri="{FF2B5EF4-FFF2-40B4-BE49-F238E27FC236}">
                <a16:creationId xmlns:a16="http://schemas.microsoft.com/office/drawing/2014/main" id="{35DB2408-6405-4FCA-87FD-044153A10A94}"/>
              </a:ext>
            </a:extLst>
          </p:cNvPr>
          <p:cNvSpPr txBox="1"/>
          <p:nvPr/>
        </p:nvSpPr>
        <p:spPr>
          <a:xfrm>
            <a:off x="8764194" y="3020647"/>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p:txBody>
      </p:sp>
      <p:sp>
        <p:nvSpPr>
          <p:cNvPr id="720" name="TextBox 1">
            <a:extLst>
              <a:ext uri="{FF2B5EF4-FFF2-40B4-BE49-F238E27FC236}">
                <a16:creationId xmlns:a16="http://schemas.microsoft.com/office/drawing/2014/main" id="{600874F2-7A33-4B3B-B139-60BE01583D1F}"/>
              </a:ext>
            </a:extLst>
          </p:cNvPr>
          <p:cNvSpPr txBox="1"/>
          <p:nvPr/>
        </p:nvSpPr>
        <p:spPr>
          <a:xfrm>
            <a:off x="8764194" y="3412478"/>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721" name="TextBox 1">
            <a:extLst>
              <a:ext uri="{FF2B5EF4-FFF2-40B4-BE49-F238E27FC236}">
                <a16:creationId xmlns:a16="http://schemas.microsoft.com/office/drawing/2014/main" id="{EF14BAF0-8AE0-4D27-B8A5-7453FE7599A6}"/>
              </a:ext>
            </a:extLst>
          </p:cNvPr>
          <p:cNvSpPr txBox="1"/>
          <p:nvPr/>
        </p:nvSpPr>
        <p:spPr>
          <a:xfrm>
            <a:off x="8936866"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722" name="TextBox 1">
            <a:extLst>
              <a:ext uri="{FF2B5EF4-FFF2-40B4-BE49-F238E27FC236}">
                <a16:creationId xmlns:a16="http://schemas.microsoft.com/office/drawing/2014/main" id="{10F659D8-AC5E-4CE6-AD58-1756D3884BC0}"/>
              </a:ext>
            </a:extLst>
          </p:cNvPr>
          <p:cNvSpPr txBox="1"/>
          <p:nvPr/>
        </p:nvSpPr>
        <p:spPr>
          <a:xfrm>
            <a:off x="9141012"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723" name="TextBox 1">
            <a:extLst>
              <a:ext uri="{FF2B5EF4-FFF2-40B4-BE49-F238E27FC236}">
                <a16:creationId xmlns:a16="http://schemas.microsoft.com/office/drawing/2014/main" id="{FD84EB64-8964-4A31-BCA6-06590EA48E87}"/>
              </a:ext>
            </a:extLst>
          </p:cNvPr>
          <p:cNvSpPr txBox="1"/>
          <p:nvPr/>
        </p:nvSpPr>
        <p:spPr>
          <a:xfrm>
            <a:off x="9341867"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a:t>
            </a:r>
          </a:p>
        </p:txBody>
      </p:sp>
      <p:sp>
        <p:nvSpPr>
          <p:cNvPr id="724" name="TextBox 1">
            <a:extLst>
              <a:ext uri="{FF2B5EF4-FFF2-40B4-BE49-F238E27FC236}">
                <a16:creationId xmlns:a16="http://schemas.microsoft.com/office/drawing/2014/main" id="{B9BA934D-9091-4865-B398-5336AD84B508}"/>
              </a:ext>
            </a:extLst>
          </p:cNvPr>
          <p:cNvSpPr txBox="1"/>
          <p:nvPr/>
        </p:nvSpPr>
        <p:spPr>
          <a:xfrm>
            <a:off x="9544368"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725" name="TextBox 1">
            <a:extLst>
              <a:ext uri="{FF2B5EF4-FFF2-40B4-BE49-F238E27FC236}">
                <a16:creationId xmlns:a16="http://schemas.microsoft.com/office/drawing/2014/main" id="{7ADC5E81-A079-465D-8C26-234B7EE71A04}"/>
              </a:ext>
            </a:extLst>
          </p:cNvPr>
          <p:cNvSpPr txBox="1"/>
          <p:nvPr/>
        </p:nvSpPr>
        <p:spPr>
          <a:xfrm>
            <a:off x="9746867"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726" name="TextBox 1">
            <a:extLst>
              <a:ext uri="{FF2B5EF4-FFF2-40B4-BE49-F238E27FC236}">
                <a16:creationId xmlns:a16="http://schemas.microsoft.com/office/drawing/2014/main" id="{476FD0EE-171A-43D4-B443-FDEB2FF8516B}"/>
              </a:ext>
            </a:extLst>
          </p:cNvPr>
          <p:cNvSpPr txBox="1"/>
          <p:nvPr/>
        </p:nvSpPr>
        <p:spPr>
          <a:xfrm>
            <a:off x="9947720"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727" name="TextBox 1">
            <a:extLst>
              <a:ext uri="{FF2B5EF4-FFF2-40B4-BE49-F238E27FC236}">
                <a16:creationId xmlns:a16="http://schemas.microsoft.com/office/drawing/2014/main" id="{A0B0E426-77BB-466A-825F-7AC79155B50D}"/>
              </a:ext>
            </a:extLst>
          </p:cNvPr>
          <p:cNvSpPr txBox="1"/>
          <p:nvPr/>
        </p:nvSpPr>
        <p:spPr>
          <a:xfrm>
            <a:off x="10151865"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36</a:t>
            </a:r>
          </a:p>
        </p:txBody>
      </p:sp>
      <p:sp>
        <p:nvSpPr>
          <p:cNvPr id="728" name="TextBox 1">
            <a:extLst>
              <a:ext uri="{FF2B5EF4-FFF2-40B4-BE49-F238E27FC236}">
                <a16:creationId xmlns:a16="http://schemas.microsoft.com/office/drawing/2014/main" id="{7417CAAB-FA37-403C-84F1-7A208FCF44A6}"/>
              </a:ext>
            </a:extLst>
          </p:cNvPr>
          <p:cNvSpPr txBox="1"/>
          <p:nvPr/>
        </p:nvSpPr>
        <p:spPr>
          <a:xfrm>
            <a:off x="10354365"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42</a:t>
            </a:r>
          </a:p>
        </p:txBody>
      </p:sp>
      <p:sp>
        <p:nvSpPr>
          <p:cNvPr id="729" name="TextBox 1">
            <a:extLst>
              <a:ext uri="{FF2B5EF4-FFF2-40B4-BE49-F238E27FC236}">
                <a16:creationId xmlns:a16="http://schemas.microsoft.com/office/drawing/2014/main" id="{E07DBC83-EFB3-44B3-A53C-5D6ED06E9E53}"/>
              </a:ext>
            </a:extLst>
          </p:cNvPr>
          <p:cNvSpPr txBox="1"/>
          <p:nvPr/>
        </p:nvSpPr>
        <p:spPr>
          <a:xfrm>
            <a:off x="10556865"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48</a:t>
            </a:r>
          </a:p>
        </p:txBody>
      </p:sp>
      <p:sp>
        <p:nvSpPr>
          <p:cNvPr id="730" name="TextBox 1">
            <a:extLst>
              <a:ext uri="{FF2B5EF4-FFF2-40B4-BE49-F238E27FC236}">
                <a16:creationId xmlns:a16="http://schemas.microsoft.com/office/drawing/2014/main" id="{32E71F15-ACB6-4F14-AF07-B4929F2DD761}"/>
              </a:ext>
            </a:extLst>
          </p:cNvPr>
          <p:cNvSpPr txBox="1"/>
          <p:nvPr/>
        </p:nvSpPr>
        <p:spPr>
          <a:xfrm>
            <a:off x="10757719" y="3530625"/>
            <a:ext cx="149607"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54</a:t>
            </a:r>
          </a:p>
        </p:txBody>
      </p:sp>
      <p:sp>
        <p:nvSpPr>
          <p:cNvPr id="731" name="TextBox 1">
            <a:extLst>
              <a:ext uri="{FF2B5EF4-FFF2-40B4-BE49-F238E27FC236}">
                <a16:creationId xmlns:a16="http://schemas.microsoft.com/office/drawing/2014/main" id="{CBD3E83F-70A8-406A-B3B8-42CD545F8201}"/>
              </a:ext>
            </a:extLst>
          </p:cNvPr>
          <p:cNvSpPr txBox="1"/>
          <p:nvPr/>
        </p:nvSpPr>
        <p:spPr>
          <a:xfrm>
            <a:off x="9011670" y="3697455"/>
            <a:ext cx="1845915" cy="89603"/>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Months from start of treatment</a:t>
            </a:r>
          </a:p>
        </p:txBody>
      </p:sp>
      <p:sp>
        <p:nvSpPr>
          <p:cNvPr id="732" name="TextBox 1">
            <a:extLst>
              <a:ext uri="{FF2B5EF4-FFF2-40B4-BE49-F238E27FC236}">
                <a16:creationId xmlns:a16="http://schemas.microsoft.com/office/drawing/2014/main" id="{9BF65E0B-D3AC-402D-AF25-1CD8896C38C5}"/>
              </a:ext>
            </a:extLst>
          </p:cNvPr>
          <p:cNvSpPr txBox="1"/>
          <p:nvPr/>
        </p:nvSpPr>
        <p:spPr>
          <a:xfrm rot="16200000">
            <a:off x="7812810" y="2616565"/>
            <a:ext cx="1573181" cy="89602"/>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Overall survival (%)</a:t>
            </a:r>
          </a:p>
        </p:txBody>
      </p:sp>
      <p:sp>
        <p:nvSpPr>
          <p:cNvPr id="733" name="TextBox 1">
            <a:extLst>
              <a:ext uri="{FF2B5EF4-FFF2-40B4-BE49-F238E27FC236}">
                <a16:creationId xmlns:a16="http://schemas.microsoft.com/office/drawing/2014/main" id="{08003257-E3E7-49DD-ABAC-7416DF0CEDC7}"/>
              </a:ext>
            </a:extLst>
          </p:cNvPr>
          <p:cNvSpPr txBox="1"/>
          <p:nvPr/>
        </p:nvSpPr>
        <p:spPr>
          <a:xfrm>
            <a:off x="8910188" y="3886611"/>
            <a:ext cx="202964"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175</a:t>
            </a:r>
          </a:p>
        </p:txBody>
      </p:sp>
      <p:sp>
        <p:nvSpPr>
          <p:cNvPr id="734" name="TextBox 1">
            <a:extLst>
              <a:ext uri="{FF2B5EF4-FFF2-40B4-BE49-F238E27FC236}">
                <a16:creationId xmlns:a16="http://schemas.microsoft.com/office/drawing/2014/main" id="{A4790624-FE7E-42F1-A94D-D89E05C1DB78}"/>
              </a:ext>
            </a:extLst>
          </p:cNvPr>
          <p:cNvSpPr txBox="1"/>
          <p:nvPr/>
        </p:nvSpPr>
        <p:spPr>
          <a:xfrm>
            <a:off x="9115065" y="3886611"/>
            <a:ext cx="197844"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114</a:t>
            </a:r>
          </a:p>
        </p:txBody>
      </p:sp>
      <p:sp>
        <p:nvSpPr>
          <p:cNvPr id="735" name="TextBox 1">
            <a:extLst>
              <a:ext uri="{FF2B5EF4-FFF2-40B4-BE49-F238E27FC236}">
                <a16:creationId xmlns:a16="http://schemas.microsoft.com/office/drawing/2014/main" id="{FBFD2B7A-311E-40C4-A32C-8028DD5D618F}"/>
              </a:ext>
            </a:extLst>
          </p:cNvPr>
          <p:cNvSpPr txBox="1"/>
          <p:nvPr/>
        </p:nvSpPr>
        <p:spPr>
          <a:xfrm>
            <a:off x="9341500"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93</a:t>
            </a:r>
          </a:p>
        </p:txBody>
      </p:sp>
      <p:sp>
        <p:nvSpPr>
          <p:cNvPr id="736" name="TextBox 1">
            <a:extLst>
              <a:ext uri="{FF2B5EF4-FFF2-40B4-BE49-F238E27FC236}">
                <a16:creationId xmlns:a16="http://schemas.microsoft.com/office/drawing/2014/main" id="{4FF30753-3D04-4D18-847C-85E9713FA03E}"/>
              </a:ext>
            </a:extLst>
          </p:cNvPr>
          <p:cNvSpPr txBox="1"/>
          <p:nvPr/>
        </p:nvSpPr>
        <p:spPr>
          <a:xfrm>
            <a:off x="9543818"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sp>
        <p:nvSpPr>
          <p:cNvPr id="737" name="TextBox 1">
            <a:extLst>
              <a:ext uri="{FF2B5EF4-FFF2-40B4-BE49-F238E27FC236}">
                <a16:creationId xmlns:a16="http://schemas.microsoft.com/office/drawing/2014/main" id="{2421D131-BDF9-4D6D-993D-F1276F756BF4}"/>
              </a:ext>
            </a:extLst>
          </p:cNvPr>
          <p:cNvSpPr txBox="1"/>
          <p:nvPr/>
        </p:nvSpPr>
        <p:spPr>
          <a:xfrm>
            <a:off x="9746135"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43</a:t>
            </a:r>
          </a:p>
        </p:txBody>
      </p:sp>
      <p:sp>
        <p:nvSpPr>
          <p:cNvPr id="738" name="TextBox 1">
            <a:extLst>
              <a:ext uri="{FF2B5EF4-FFF2-40B4-BE49-F238E27FC236}">
                <a16:creationId xmlns:a16="http://schemas.microsoft.com/office/drawing/2014/main" id="{E2B58413-1B3E-4BBB-A85A-D692C1F78238}"/>
              </a:ext>
            </a:extLst>
          </p:cNvPr>
          <p:cNvSpPr txBox="1"/>
          <p:nvPr/>
        </p:nvSpPr>
        <p:spPr>
          <a:xfrm>
            <a:off x="9948452"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739" name="TextBox 1">
            <a:extLst>
              <a:ext uri="{FF2B5EF4-FFF2-40B4-BE49-F238E27FC236}">
                <a16:creationId xmlns:a16="http://schemas.microsoft.com/office/drawing/2014/main" id="{FF36CC61-60E0-4C54-8F82-5EEC699087B3}"/>
              </a:ext>
            </a:extLst>
          </p:cNvPr>
          <p:cNvSpPr txBox="1"/>
          <p:nvPr/>
        </p:nvSpPr>
        <p:spPr>
          <a:xfrm>
            <a:off x="10150769"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17</a:t>
            </a:r>
          </a:p>
        </p:txBody>
      </p:sp>
      <p:sp>
        <p:nvSpPr>
          <p:cNvPr id="740" name="TextBox 1">
            <a:extLst>
              <a:ext uri="{FF2B5EF4-FFF2-40B4-BE49-F238E27FC236}">
                <a16:creationId xmlns:a16="http://schemas.microsoft.com/office/drawing/2014/main" id="{0EEDADB5-6B90-473B-88C4-966D82BDE7EF}"/>
              </a:ext>
            </a:extLst>
          </p:cNvPr>
          <p:cNvSpPr txBox="1"/>
          <p:nvPr/>
        </p:nvSpPr>
        <p:spPr>
          <a:xfrm>
            <a:off x="10353087"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741" name="TextBox 1">
            <a:extLst>
              <a:ext uri="{FF2B5EF4-FFF2-40B4-BE49-F238E27FC236}">
                <a16:creationId xmlns:a16="http://schemas.microsoft.com/office/drawing/2014/main" id="{CF746FED-9E14-4991-8955-2853161CBCAC}"/>
              </a:ext>
            </a:extLst>
          </p:cNvPr>
          <p:cNvSpPr txBox="1"/>
          <p:nvPr/>
        </p:nvSpPr>
        <p:spPr>
          <a:xfrm>
            <a:off x="10555404"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742" name="TextBox 1">
            <a:extLst>
              <a:ext uri="{FF2B5EF4-FFF2-40B4-BE49-F238E27FC236}">
                <a16:creationId xmlns:a16="http://schemas.microsoft.com/office/drawing/2014/main" id="{EE00D22A-2DB7-4CE2-B628-231D7D0E7B78}"/>
              </a:ext>
            </a:extLst>
          </p:cNvPr>
          <p:cNvSpPr txBox="1"/>
          <p:nvPr/>
        </p:nvSpPr>
        <p:spPr>
          <a:xfrm>
            <a:off x="10757720" y="3886611"/>
            <a:ext cx="14960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743" name="TextBox 1">
            <a:extLst>
              <a:ext uri="{FF2B5EF4-FFF2-40B4-BE49-F238E27FC236}">
                <a16:creationId xmlns:a16="http://schemas.microsoft.com/office/drawing/2014/main" id="{D02FE2DF-5BE9-4DC9-A7F8-9F22E86D25EA}"/>
              </a:ext>
            </a:extLst>
          </p:cNvPr>
          <p:cNvSpPr txBox="1"/>
          <p:nvPr/>
        </p:nvSpPr>
        <p:spPr>
          <a:xfrm>
            <a:off x="8328248" y="3886611"/>
            <a:ext cx="583377" cy="89603"/>
          </a:xfrm>
          <a:prstGeom prst="rect">
            <a:avLst/>
          </a:prstGeom>
          <a:noFill/>
        </p:spPr>
        <p:txBody>
          <a:bodyPr wrap="square" lIns="0" tIns="0" rIns="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1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at risk</a:t>
            </a:r>
          </a:p>
        </p:txBody>
      </p:sp>
      <p:sp>
        <p:nvSpPr>
          <p:cNvPr id="754" name="TextBox 18">
            <a:extLst>
              <a:ext uri="{FF2B5EF4-FFF2-40B4-BE49-F238E27FC236}">
                <a16:creationId xmlns:a16="http://schemas.microsoft.com/office/drawing/2014/main" id="{85454267-F2FA-480C-B60E-D7E545D0D6E8}"/>
              </a:ext>
            </a:extLst>
          </p:cNvPr>
          <p:cNvSpPr txBox="1"/>
          <p:nvPr/>
        </p:nvSpPr>
        <p:spPr>
          <a:xfrm>
            <a:off x="9274170" y="1785652"/>
            <a:ext cx="365806"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90%</a:t>
            </a:r>
          </a:p>
        </p:txBody>
      </p:sp>
      <p:sp>
        <p:nvSpPr>
          <p:cNvPr id="755" name="TextBox 19">
            <a:extLst>
              <a:ext uri="{FF2B5EF4-FFF2-40B4-BE49-F238E27FC236}">
                <a16:creationId xmlns:a16="http://schemas.microsoft.com/office/drawing/2014/main" id="{A8899B94-2761-47E3-8760-506A151BC38D}"/>
              </a:ext>
            </a:extLst>
          </p:cNvPr>
          <p:cNvSpPr txBox="1"/>
          <p:nvPr/>
        </p:nvSpPr>
        <p:spPr>
          <a:xfrm>
            <a:off x="9671202" y="1908016"/>
            <a:ext cx="365806"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83%</a:t>
            </a:r>
          </a:p>
        </p:txBody>
      </p:sp>
      <p:sp>
        <p:nvSpPr>
          <p:cNvPr id="758" name="TextBox 29">
            <a:extLst>
              <a:ext uri="{FF2B5EF4-FFF2-40B4-BE49-F238E27FC236}">
                <a16:creationId xmlns:a16="http://schemas.microsoft.com/office/drawing/2014/main" id="{762E717A-1706-40DF-ADFD-9874020A09D2}"/>
              </a:ext>
            </a:extLst>
          </p:cNvPr>
          <p:cNvSpPr txBox="1"/>
          <p:nvPr/>
        </p:nvSpPr>
        <p:spPr>
          <a:xfrm>
            <a:off x="9140683" y="1268761"/>
            <a:ext cx="1851861" cy="584775"/>
          </a:xfrm>
          <a:prstGeom prst="rect">
            <a:avLst/>
          </a:prstGeom>
          <a:noFill/>
        </p:spPr>
        <p:txBody>
          <a:bodyPr wrap="square"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p>
        </p:txBody>
      </p:sp>
      <p:sp>
        <p:nvSpPr>
          <p:cNvPr id="422" name="TextBox 421">
            <a:extLst>
              <a:ext uri="{FF2B5EF4-FFF2-40B4-BE49-F238E27FC236}">
                <a16:creationId xmlns:a16="http://schemas.microsoft.com/office/drawing/2014/main" id="{054AB05C-78B2-D642-996A-47FB25A3AFD7}"/>
              </a:ext>
            </a:extLst>
          </p:cNvPr>
          <p:cNvSpPr txBox="1"/>
          <p:nvPr/>
        </p:nvSpPr>
        <p:spPr>
          <a:xfrm>
            <a:off x="619199" y="5809993"/>
            <a:ext cx="1454885" cy="246221"/>
          </a:xfrm>
          <a:prstGeom prst="rect">
            <a:avLst/>
          </a:prstGeom>
          <a:noFill/>
        </p:spPr>
        <p:txBody>
          <a:bodyPr wrap="none" l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Data cut-off: July 15, 2019</a:t>
            </a:r>
          </a:p>
        </p:txBody>
      </p:sp>
      <p:grpSp>
        <p:nvGrpSpPr>
          <p:cNvPr id="423" name="Group 422">
            <a:extLst>
              <a:ext uri="{FF2B5EF4-FFF2-40B4-BE49-F238E27FC236}">
                <a16:creationId xmlns:a16="http://schemas.microsoft.com/office/drawing/2014/main" id="{CA9B8356-2236-BA4D-BD3F-EDE23F513DB7}"/>
              </a:ext>
            </a:extLst>
          </p:cNvPr>
          <p:cNvGrpSpPr/>
          <p:nvPr/>
        </p:nvGrpSpPr>
        <p:grpSpPr>
          <a:xfrm>
            <a:off x="6256143" y="2879132"/>
            <a:ext cx="1389257" cy="532735"/>
            <a:chOff x="2724088" y="2933349"/>
            <a:chExt cx="1852341" cy="710314"/>
          </a:xfrm>
        </p:grpSpPr>
        <p:sp>
          <p:nvSpPr>
            <p:cNvPr id="424" name="Text Box 8">
              <a:extLst>
                <a:ext uri="{FF2B5EF4-FFF2-40B4-BE49-F238E27FC236}">
                  <a16:creationId xmlns:a16="http://schemas.microsoft.com/office/drawing/2014/main" id="{56CE4D4E-B7AE-6E4C-ACD0-828858207ABB}"/>
                </a:ext>
              </a:extLst>
            </p:cNvPr>
            <p:cNvSpPr txBox="1"/>
            <p:nvPr/>
          </p:nvSpPr>
          <p:spPr>
            <a:xfrm>
              <a:off x="2785461" y="2933349"/>
              <a:ext cx="1741326" cy="358842"/>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Median PFS </a:t>
              </a:r>
              <a:b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36.8 months (95% CI 25.7, NE)</a:t>
              </a:r>
            </a:p>
            <a:p>
              <a:pPr marL="0" marR="0" lvl="0" indent="0" algn="l" defTabSz="685800" rtl="0" eaLnBrk="1" fontAlgn="auto" latinLnBrk="0" hangingPunct="1">
                <a:lnSpc>
                  <a:spcPct val="200000"/>
                </a:lnSpc>
                <a:spcBef>
                  <a:spcPts val="0"/>
                </a:spcBef>
                <a:spcAft>
                  <a:spcPts val="90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sp>
          <p:nvSpPr>
            <p:cNvPr id="425" name="TextBox 10">
              <a:extLst>
                <a:ext uri="{FF2B5EF4-FFF2-40B4-BE49-F238E27FC236}">
                  <a16:creationId xmlns:a16="http://schemas.microsoft.com/office/drawing/2014/main" id="{B593A492-DC61-254A-9991-A8778156603A}"/>
                </a:ext>
              </a:extLst>
            </p:cNvPr>
            <p:cNvSpPr txBox="1"/>
            <p:nvPr/>
          </p:nvSpPr>
          <p:spPr>
            <a:xfrm>
              <a:off x="2941180" y="3243553"/>
              <a:ext cx="1221257"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Median follow-up: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13.8 months </a:t>
              </a:r>
            </a:p>
          </p:txBody>
        </p:sp>
        <p:sp>
          <p:nvSpPr>
            <p:cNvPr id="426" name="Rectangle: Rounded Corners 3">
              <a:extLst>
                <a:ext uri="{FF2B5EF4-FFF2-40B4-BE49-F238E27FC236}">
                  <a16:creationId xmlns:a16="http://schemas.microsoft.com/office/drawing/2014/main" id="{D37A4C6A-8623-A747-B9F4-FE48B015FB12}"/>
                </a:ext>
              </a:extLst>
            </p:cNvPr>
            <p:cNvSpPr/>
            <p:nvPr/>
          </p:nvSpPr>
          <p:spPr bwMode="gray">
            <a:xfrm>
              <a:off x="2724088" y="2943954"/>
              <a:ext cx="1852341" cy="669235"/>
            </a:xfrm>
            <a:prstGeom prst="roundRect">
              <a:avLst/>
            </a:prstGeom>
            <a:noFill/>
            <a:ln w="190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427" name="Group 426">
            <a:extLst>
              <a:ext uri="{FF2B5EF4-FFF2-40B4-BE49-F238E27FC236}">
                <a16:creationId xmlns:a16="http://schemas.microsoft.com/office/drawing/2014/main" id="{CB980A78-3564-2F4A-AF77-56EE88315894}"/>
              </a:ext>
            </a:extLst>
          </p:cNvPr>
          <p:cNvGrpSpPr/>
          <p:nvPr/>
        </p:nvGrpSpPr>
        <p:grpSpPr>
          <a:xfrm>
            <a:off x="9907962" y="2879132"/>
            <a:ext cx="1195551" cy="532735"/>
            <a:chOff x="2724088" y="2933349"/>
            <a:chExt cx="1594067" cy="710314"/>
          </a:xfrm>
        </p:grpSpPr>
        <p:sp>
          <p:nvSpPr>
            <p:cNvPr id="428" name="Text Box 8">
              <a:extLst>
                <a:ext uri="{FF2B5EF4-FFF2-40B4-BE49-F238E27FC236}">
                  <a16:creationId xmlns:a16="http://schemas.microsoft.com/office/drawing/2014/main" id="{B5757862-1EEB-294F-9DA5-7A31412227DA}"/>
                </a:ext>
              </a:extLst>
            </p:cNvPr>
            <p:cNvSpPr txBox="1"/>
            <p:nvPr/>
          </p:nvSpPr>
          <p:spPr>
            <a:xfrm>
              <a:off x="2785461" y="2933349"/>
              <a:ext cx="1532694" cy="358842"/>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Median OS </a:t>
              </a:r>
              <a:b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NE (95% CI 44.1, NE)</a:t>
              </a:r>
            </a:p>
            <a:p>
              <a:pPr marL="0" marR="0" lvl="0" indent="0" algn="l" defTabSz="685800" rtl="0" eaLnBrk="1" fontAlgn="auto" latinLnBrk="0" hangingPunct="1">
                <a:lnSpc>
                  <a:spcPct val="200000"/>
                </a:lnSpc>
                <a:spcBef>
                  <a:spcPts val="0"/>
                </a:spcBef>
                <a:spcAft>
                  <a:spcPts val="90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sp>
          <p:nvSpPr>
            <p:cNvPr id="429" name="TextBox 10">
              <a:extLst>
                <a:ext uri="{FF2B5EF4-FFF2-40B4-BE49-F238E27FC236}">
                  <a16:creationId xmlns:a16="http://schemas.microsoft.com/office/drawing/2014/main" id="{9AD51D45-1F19-7A4E-B685-0D216D80D21E}"/>
                </a:ext>
              </a:extLst>
            </p:cNvPr>
            <p:cNvSpPr txBox="1"/>
            <p:nvPr/>
          </p:nvSpPr>
          <p:spPr>
            <a:xfrm>
              <a:off x="2941180" y="3243553"/>
              <a:ext cx="1221257"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Median follow-up: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15.3 months </a:t>
              </a:r>
            </a:p>
          </p:txBody>
        </p:sp>
        <p:sp>
          <p:nvSpPr>
            <p:cNvPr id="430" name="Rectangle: Rounded Corners 3">
              <a:extLst>
                <a:ext uri="{FF2B5EF4-FFF2-40B4-BE49-F238E27FC236}">
                  <a16:creationId xmlns:a16="http://schemas.microsoft.com/office/drawing/2014/main" id="{68071F58-D790-164A-8910-2665D87F5B00}"/>
                </a:ext>
              </a:extLst>
            </p:cNvPr>
            <p:cNvSpPr/>
            <p:nvPr/>
          </p:nvSpPr>
          <p:spPr bwMode="gray">
            <a:xfrm>
              <a:off x="2724088" y="2943954"/>
              <a:ext cx="1594065" cy="669235"/>
            </a:xfrm>
            <a:prstGeom prst="roundRect">
              <a:avLst/>
            </a:prstGeom>
            <a:noFill/>
            <a:ln w="190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431" name="Text Placeholder 25">
            <a:extLst>
              <a:ext uri="{FF2B5EF4-FFF2-40B4-BE49-F238E27FC236}">
                <a16:creationId xmlns:a16="http://schemas.microsoft.com/office/drawing/2014/main" id="{8285CEFB-AA65-2640-8823-38269FF5799E}"/>
              </a:ext>
            </a:extLst>
          </p:cNvPr>
          <p:cNvSpPr txBox="1">
            <a:spLocks/>
          </p:cNvSpPr>
          <p:nvPr/>
        </p:nvSpPr>
        <p:spPr>
          <a:xfrm>
            <a:off x="8328248" y="4066783"/>
            <a:ext cx="2599593" cy="370329"/>
          </a:xfrm>
          <a:prstGeom prst="rect">
            <a:avLst/>
          </a:prstGeom>
        </p:spPr>
        <p:txBody>
          <a:bodyPr lIns="0"/>
          <a:lstStyle>
            <a:lvl1pPr marL="0" indent="0" algn="l" defTabSz="914400" rtl="0" eaLnBrk="1" latinLnBrk="0" hangingPunct="1">
              <a:spcBef>
                <a:spcPts val="1200"/>
              </a:spcBef>
              <a:spcAft>
                <a:spcPts val="600"/>
              </a:spcAft>
              <a:buFont typeface="Arial" panose="020B0604020202020204" pitchFamily="34" charset="0"/>
              <a:buNone/>
              <a:defRPr sz="1800" b="0" kern="1200" baseline="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2"/>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4"/>
              </a:buBlip>
              <a:defRPr sz="16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5"/>
              </a:buBlip>
              <a:defRPr sz="14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9pPr>
          </a:lstStyle>
          <a:p>
            <a:pPr marL="180975" marR="0" lvl="1" indent="-180975"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 rate at 12 months: 90% (95% CI 85, 95)</a:t>
            </a:r>
          </a:p>
          <a:p>
            <a:pPr marL="180975" marR="0" lvl="1" indent="-180975" algn="l" defTabSz="914400" rtl="0" eaLnBrk="1" fontAlgn="auto" latinLnBrk="0" hangingPunct="1">
              <a:lnSpc>
                <a:spcPct val="100000"/>
              </a:lnSpc>
              <a:spcBef>
                <a:spcPts val="150"/>
              </a:spcBef>
              <a:spcAft>
                <a:spcPts val="150"/>
              </a:spcAft>
              <a:buClr>
                <a:srgbClr val="56378D"/>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 rate at 24 months: 83% (95% CI 75, 90)</a:t>
            </a:r>
          </a:p>
        </p:txBody>
      </p:sp>
    </p:spTree>
    <p:extLst>
      <p:ext uri="{BB962C8B-B14F-4D97-AF65-F5344CB8AC3E}">
        <p14:creationId xmlns:p14="http://schemas.microsoft.com/office/powerpoint/2010/main" val="2657237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DEBDC549-D077-364B-A508-594AFCED5BB5}"/>
              </a:ext>
            </a:extLst>
          </p:cNvPr>
          <p:cNvSpPr>
            <a:spLocks noGrp="1"/>
          </p:cNvSpPr>
          <p:nvPr>
            <p:ph type="body" idx="1"/>
          </p:nvPr>
        </p:nvSpPr>
        <p:spPr>
          <a:xfrm>
            <a:off x="609600" y="1671499"/>
            <a:ext cx="10972800" cy="702470"/>
          </a:xfrm>
        </p:spPr>
        <p:txBody>
          <a:bodyPr/>
          <a:lstStyle/>
          <a:p>
            <a:r>
              <a:rPr lang="en-GB" dirty="0">
                <a:latin typeface="Calibri" panose="020F0502020204030204" pitchFamily="34" charset="0"/>
                <a:cs typeface="Calibri" panose="020F0502020204030204" pitchFamily="34" charset="0"/>
              </a:rPr>
              <a:t>methods</a:t>
            </a:r>
          </a:p>
        </p:txBody>
      </p:sp>
      <p:sp>
        <p:nvSpPr>
          <p:cNvPr id="2" name="Title 1">
            <a:extLst>
              <a:ext uri="{FF2B5EF4-FFF2-40B4-BE49-F238E27FC236}">
                <a16:creationId xmlns:a16="http://schemas.microsoft.com/office/drawing/2014/main" id="{3A042B12-8FAF-4F44-8194-0789B19DEC8B}"/>
              </a:ext>
            </a:extLst>
          </p:cNvPr>
          <p:cNvSpPr>
            <a:spLocks noGrp="1"/>
          </p:cNvSpPr>
          <p:nvPr>
            <p:ph type="title"/>
          </p:nvPr>
        </p:nvSpPr>
        <p:spPr>
          <a:xfrm>
            <a:off x="619200" y="246566"/>
            <a:ext cx="9221216" cy="807285"/>
          </a:xfrm>
        </p:spPr>
        <p:txBody>
          <a:bodyPr/>
          <a:lstStyle/>
          <a:p>
            <a:r>
              <a:rPr lang="en-GB" dirty="0">
                <a:latin typeface="Calibri" panose="020F0502020204030204" pitchFamily="34" charset="0"/>
                <a:cs typeface="Calibri" panose="020F0502020204030204" pitchFamily="34" charset="0"/>
              </a:rPr>
              <a:t>Larotrectinib In intracranial disease: Characteristics of first prospective analysis</a:t>
            </a:r>
          </a:p>
        </p:txBody>
      </p:sp>
      <p:sp>
        <p:nvSpPr>
          <p:cNvPr id="3" name="Slide Number Placeholder 2">
            <a:extLst>
              <a:ext uri="{FF2B5EF4-FFF2-40B4-BE49-F238E27FC236}">
                <a16:creationId xmlns:a16="http://schemas.microsoft.com/office/drawing/2014/main" id="{FAE1BC79-9BC6-4B5B-86AF-A9840E088D6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6" name="Content Placeholder 25">
            <a:extLst>
              <a:ext uri="{FF2B5EF4-FFF2-40B4-BE49-F238E27FC236}">
                <a16:creationId xmlns:a16="http://schemas.microsoft.com/office/drawing/2014/main" id="{E1F5B12A-3440-0F4C-ADBA-010D0EC424A3}"/>
              </a:ext>
            </a:extLst>
          </p:cNvPr>
          <p:cNvSpPr>
            <a:spLocks noGrp="1"/>
          </p:cNvSpPr>
          <p:nvPr>
            <p:ph sz="quarter" idx="15"/>
          </p:nvPr>
        </p:nvSpPr>
        <p:spPr>
          <a:xfrm>
            <a:off x="620183" y="6326254"/>
            <a:ext cx="10947930" cy="365125"/>
          </a:xfrm>
        </p:spPr>
        <p:txBody>
          <a:bodyPr/>
          <a:lstStyle/>
          <a:p>
            <a:pPr>
              <a:lnSpc>
                <a:spcPct val="80000"/>
              </a:lnSpc>
              <a:spcBef>
                <a:spcPts val="0"/>
              </a:spcBef>
              <a:spcAft>
                <a:spcPts val="200"/>
              </a:spcAft>
            </a:pPr>
            <a:r>
              <a:rPr lang="en-GB" sz="1100" dirty="0">
                <a:solidFill>
                  <a:schemeClr val="tx2"/>
                </a:solidFill>
              </a:rPr>
              <a:t>* Data cut-off: February 19, 2019. </a:t>
            </a:r>
            <a:r>
              <a:rPr lang="en-GB" sz="1100" baseline="30000" dirty="0">
                <a:solidFill>
                  <a:schemeClr val="tx2"/>
                </a:solidFill>
              </a:rPr>
              <a:t>†</a:t>
            </a:r>
            <a:r>
              <a:rPr lang="en-GB" sz="1100" dirty="0">
                <a:solidFill>
                  <a:schemeClr val="tx2"/>
                </a:solidFill>
              </a:rPr>
              <a:t> Data cut-off date July 30, 2018. </a:t>
            </a:r>
            <a:r>
              <a:rPr lang="en-GB" sz="1100" baseline="30000" dirty="0">
                <a:solidFill>
                  <a:schemeClr val="tx2"/>
                </a:solidFill>
              </a:rPr>
              <a:t>‡</a:t>
            </a:r>
            <a:r>
              <a:rPr lang="en-GB" sz="1100" dirty="0">
                <a:solidFill>
                  <a:schemeClr val="tx2"/>
                </a:solidFill>
              </a:rPr>
              <a:t> Symptomatic or unstable brain metastases excluded. ** In tumour for patients with brain metastases; not a formal endpoint.</a:t>
            </a:r>
          </a:p>
          <a:p>
            <a:pPr>
              <a:lnSpc>
                <a:spcPct val="80000"/>
              </a:lnSpc>
              <a:spcBef>
                <a:spcPts val="0"/>
              </a:spcBef>
              <a:spcAft>
                <a:spcPts val="200"/>
              </a:spcAft>
            </a:pPr>
            <a:r>
              <a:rPr kumimoji="0" lang="en-GB" sz="11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BID, twice daily; CNS, central nervous system; CT, computed tomography; MRI, magnetic resonance imaging; NTRK, neurotrophic tyrosine receptor kinase; RANO, response assessment in neuro-oncology; RECIST, Response Evaluation Criteria in Solid Tumours; TRK, tropomyosin receptor kinase </a:t>
            </a:r>
            <a:endParaRPr lang="en-GB" sz="1100" dirty="0">
              <a:solidFill>
                <a:schemeClr val="tx2"/>
              </a:solidFill>
            </a:endParaRPr>
          </a:p>
          <a:p>
            <a:pPr>
              <a:lnSpc>
                <a:spcPct val="80000"/>
              </a:lnSpc>
              <a:spcBef>
                <a:spcPts val="0"/>
              </a:spcBef>
              <a:spcAft>
                <a:spcPts val="200"/>
              </a:spcAft>
            </a:pPr>
            <a:r>
              <a:rPr lang="en-GB" sz="1100" dirty="0">
                <a:solidFill>
                  <a:schemeClr val="tx2"/>
                </a:solidFill>
              </a:rPr>
              <a:t>Drilon A, et al. J Clin Oncol. 2019;37 no. 15_suppl:2006-2006</a:t>
            </a:r>
          </a:p>
        </p:txBody>
      </p:sp>
      <p:sp>
        <p:nvSpPr>
          <p:cNvPr id="5" name="Arrow: Right 42">
            <a:extLst>
              <a:ext uri="{FF2B5EF4-FFF2-40B4-BE49-F238E27FC236}">
                <a16:creationId xmlns:a16="http://schemas.microsoft.com/office/drawing/2014/main" id="{64258267-DE67-4FA0-A064-2AE0220218D2}"/>
              </a:ext>
            </a:extLst>
          </p:cNvPr>
          <p:cNvSpPr/>
          <p:nvPr/>
        </p:nvSpPr>
        <p:spPr>
          <a:xfrm>
            <a:off x="7161351" y="2445623"/>
            <a:ext cx="683000" cy="641955"/>
          </a:xfrm>
          <a:prstGeom prst="rightArrow">
            <a:avLst/>
          </a:prstGeom>
          <a:solidFill>
            <a:schemeClr val="tx2"/>
          </a:solid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E124FDE1-A048-4361-ACA4-4240F5E9E227}"/>
              </a:ext>
            </a:extLst>
          </p:cNvPr>
          <p:cNvSpPr/>
          <p:nvPr/>
        </p:nvSpPr>
        <p:spPr>
          <a:xfrm>
            <a:off x="7871892" y="3959224"/>
            <a:ext cx="2832619" cy="1341984"/>
          </a:xfrm>
          <a:prstGeom prst="roundRect">
            <a:avLst/>
          </a:prstGeom>
          <a:solidFill>
            <a:schemeClr val="bg1">
              <a:lumMod val="85000"/>
            </a:schemeClr>
          </a:solidFill>
          <a:ln w="12700" cap="flat" cmpd="sng" algn="ctr">
            <a:noFill/>
            <a:prstDash val="solid"/>
            <a:miter lim="800000"/>
          </a:ln>
          <a:effectLst/>
        </p:spPr>
        <p:txBody>
          <a:bodyPr wrap="square" lIns="0" tIns="0" rIns="0" bIns="0" rtlCol="0" anchor="ctr">
            <a:noAutofit/>
          </a:bodyPr>
          <a:lstStyle/>
          <a:p>
            <a:pPr marL="172641" marR="0" lvl="0" indent="0" algn="l" defTabSz="514350" rtl="0" eaLnBrk="1" fontAlgn="auto" latinLnBrk="0" hangingPunct="1">
              <a:lnSpc>
                <a:spcPct val="100000"/>
              </a:lnSpc>
              <a:spcBef>
                <a:spcPts val="169"/>
              </a:spcBef>
              <a:spcAft>
                <a:spcPts val="169"/>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TRK fusion status</a:t>
            </a:r>
          </a:p>
          <a:p>
            <a:pPr marL="344091" marR="0" lvl="1" indent="-171450" algn="l" defTabSz="51435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Local molecular profiling</a:t>
            </a:r>
          </a:p>
          <a:p>
            <a:pPr marL="172641" marR="0" lvl="0" indent="0" algn="l" defTabSz="514350" rtl="0" eaLnBrk="1" fontAlgn="auto" latinLnBrk="0" hangingPunct="1">
              <a:lnSpc>
                <a:spcPct val="100000"/>
              </a:lnSpc>
              <a:spcBef>
                <a:spcPts val="169"/>
              </a:spcBef>
              <a:spcAft>
                <a:spcPts val="45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Initial larotrectinib dose</a:t>
            </a:r>
          </a:p>
          <a:p>
            <a:pPr marL="344091" marR="0" lvl="1" indent="-171450" algn="l" defTabSz="51435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100 mg or 100 mg/m</a:t>
            </a:r>
            <a:r>
              <a:rPr kumimoji="0" lang="en-US" sz="105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br>
              <a:rPr kumimoji="0" lang="en-US" sz="105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5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(maximum of 100 mg) BID</a:t>
            </a:r>
          </a:p>
        </p:txBody>
      </p:sp>
      <p:grpSp>
        <p:nvGrpSpPr>
          <p:cNvPr id="17" name="Group 16">
            <a:extLst>
              <a:ext uri="{FF2B5EF4-FFF2-40B4-BE49-F238E27FC236}">
                <a16:creationId xmlns:a16="http://schemas.microsoft.com/office/drawing/2014/main" id="{12CF7FFC-C150-48CB-A76C-D72A767845FB}"/>
              </a:ext>
            </a:extLst>
          </p:cNvPr>
          <p:cNvGrpSpPr/>
          <p:nvPr/>
        </p:nvGrpSpPr>
        <p:grpSpPr>
          <a:xfrm>
            <a:off x="2041300" y="3093452"/>
            <a:ext cx="2911772" cy="1086822"/>
            <a:chOff x="247650" y="2593671"/>
            <a:chExt cx="3882362" cy="1449095"/>
          </a:xfrm>
        </p:grpSpPr>
        <p:sp>
          <p:nvSpPr>
            <p:cNvPr id="6" name="Rectangle: Rounded Corners 5">
              <a:extLst>
                <a:ext uri="{FF2B5EF4-FFF2-40B4-BE49-F238E27FC236}">
                  <a16:creationId xmlns:a16="http://schemas.microsoft.com/office/drawing/2014/main" id="{1B54D2C6-6C13-40A8-9623-415BE0CE2014}"/>
                </a:ext>
              </a:extLst>
            </p:cNvPr>
            <p:cNvSpPr/>
            <p:nvPr/>
          </p:nvSpPr>
          <p:spPr>
            <a:xfrm>
              <a:off x="247650" y="2593671"/>
              <a:ext cx="2997079" cy="1449095"/>
            </a:xfrm>
            <a:prstGeom prst="roundRect">
              <a:avLst/>
            </a:prstGeom>
            <a:solidFill>
              <a:schemeClr val="accent2"/>
            </a:solidFill>
            <a:ln w="12700" cap="flat" cmpd="sng" algn="ctr">
              <a:noFill/>
              <a:prstDash val="solid"/>
              <a:miter lim="800000"/>
            </a:ln>
            <a:effectLst/>
          </p:spPr>
          <p:txBody>
            <a:bodyPr tIns="0" bIns="0" rtlCol="0" anchor="ctr" anchorCtr="0">
              <a:spAutoFit/>
            </a:bodyPr>
            <a:lstStyle/>
            <a:p>
              <a:pPr marL="0" marR="0" lvl="0" indent="0" algn="l" defTabSz="514350" rtl="0" eaLnBrk="1" fontAlgn="auto" latinLnBrk="0" hangingPunct="1">
                <a:lnSpc>
                  <a:spcPct val="100000"/>
                </a:lnSpc>
                <a:spcBef>
                  <a:spcPts val="0"/>
                </a:spcBef>
                <a:spcAft>
                  <a:spcPts val="450"/>
                </a:spcAft>
                <a:buClrTx/>
                <a:buSzTx/>
                <a:buFontTx/>
                <a:buNone/>
                <a:tabLst/>
                <a:defRPr/>
              </a:pPr>
              <a:r>
                <a:rPr kumimoji="0" lang="en-US" sz="1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Paediatric</a:t>
              </a:r>
              <a:r>
                <a:rPr kumimoji="0" lang="en-US"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phase 1/2 trial (SCOUT, NCT02637687) </a:t>
              </a:r>
            </a:p>
            <a:p>
              <a:pPr marL="100906" marR="0" lvl="0" indent="-100906" algn="l" defTabSz="514350" rtl="0" eaLnBrk="1" fontAlgn="auto" latinLnBrk="0" hangingPunct="1">
                <a:lnSpc>
                  <a:spcPct val="100000"/>
                </a:lnSpc>
                <a:spcBef>
                  <a:spcPts val="0"/>
                </a:spcBef>
                <a:spcAft>
                  <a:spcPts val="0"/>
                </a:spcAft>
                <a:buClrTx/>
                <a:buSzTx/>
                <a:buFont typeface="Arial" charset="0"/>
                <a:buChar char="•"/>
                <a:tabLst/>
                <a:defRPr/>
              </a:pPr>
              <a:r>
                <a:rPr kumimoji="0" lang="en-US" sz="105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Age 1 month to 21 years</a:t>
              </a:r>
            </a:p>
            <a:p>
              <a:pPr marL="100906" marR="0" lvl="0" indent="-100906" algn="l" defTabSz="514350" rtl="0" eaLnBrk="1" fontAlgn="auto" latinLnBrk="0" hangingPunct="1">
                <a:lnSpc>
                  <a:spcPct val="100000"/>
                </a:lnSpc>
                <a:spcBef>
                  <a:spcPts val="450"/>
                </a:spcBef>
                <a:spcAft>
                  <a:spcPts val="0"/>
                </a:spcAft>
                <a:buClrTx/>
                <a:buSzTx/>
                <a:buFont typeface="Arial" charset="0"/>
                <a:buChar char="•"/>
                <a:tabLst/>
                <a:defRPr/>
              </a:pPr>
              <a:r>
                <a:rPr kumimoji="0" lang="en-GB" sz="105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Locally advanced or metastatic solid tumours or CNS tumours</a:t>
              </a:r>
            </a:p>
          </p:txBody>
        </p:sp>
        <p:sp>
          <p:nvSpPr>
            <p:cNvPr id="8" name="Arrow: Right 42">
              <a:extLst>
                <a:ext uri="{FF2B5EF4-FFF2-40B4-BE49-F238E27FC236}">
                  <a16:creationId xmlns:a16="http://schemas.microsoft.com/office/drawing/2014/main" id="{D317BFB6-5422-4592-90BC-1C5E6CA6ABCD}"/>
                </a:ext>
              </a:extLst>
            </p:cNvPr>
            <p:cNvSpPr/>
            <p:nvPr/>
          </p:nvSpPr>
          <p:spPr>
            <a:xfrm>
              <a:off x="3173811" y="2890249"/>
              <a:ext cx="956201" cy="855939"/>
            </a:xfrm>
            <a:prstGeom prst="rightArrow">
              <a:avLst/>
            </a:prstGeom>
            <a:solidFill>
              <a:schemeClr val="accent2"/>
            </a:solid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D3C55F6E-63B3-4D1F-B804-D0F5698443E5}"/>
                </a:ext>
              </a:extLst>
            </p:cNvPr>
            <p:cNvSpPr txBox="1"/>
            <p:nvPr/>
          </p:nvSpPr>
          <p:spPr>
            <a:xfrm>
              <a:off x="3272939" y="3148943"/>
              <a:ext cx="720711" cy="4001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n=12</a:t>
              </a:r>
            </a:p>
          </p:txBody>
        </p:sp>
      </p:grpSp>
      <p:grpSp>
        <p:nvGrpSpPr>
          <p:cNvPr id="22" name="Group 21">
            <a:extLst>
              <a:ext uri="{FF2B5EF4-FFF2-40B4-BE49-F238E27FC236}">
                <a16:creationId xmlns:a16="http://schemas.microsoft.com/office/drawing/2014/main" id="{8C8D0B89-AD59-4A83-9AD7-2EA807FC81D2}"/>
              </a:ext>
            </a:extLst>
          </p:cNvPr>
          <p:cNvGrpSpPr/>
          <p:nvPr/>
        </p:nvGrpSpPr>
        <p:grpSpPr>
          <a:xfrm>
            <a:off x="2041301" y="4292293"/>
            <a:ext cx="2912363" cy="1220192"/>
            <a:chOff x="560145" y="4397574"/>
            <a:chExt cx="3883151" cy="1626922"/>
          </a:xfrm>
        </p:grpSpPr>
        <p:sp>
          <p:nvSpPr>
            <p:cNvPr id="9" name="Rectangle: Rounded Corners 8">
              <a:extLst>
                <a:ext uri="{FF2B5EF4-FFF2-40B4-BE49-F238E27FC236}">
                  <a16:creationId xmlns:a16="http://schemas.microsoft.com/office/drawing/2014/main" id="{F74AAD1A-BC17-46A9-A700-78EB34847A8B}"/>
                </a:ext>
              </a:extLst>
            </p:cNvPr>
            <p:cNvSpPr/>
            <p:nvPr/>
          </p:nvSpPr>
          <p:spPr>
            <a:xfrm>
              <a:off x="560145" y="4397574"/>
              <a:ext cx="2997079" cy="1626922"/>
            </a:xfrm>
            <a:prstGeom prst="roundRect">
              <a:avLst/>
            </a:prstGeom>
            <a:solidFill>
              <a:schemeClr val="accent1"/>
            </a:solidFill>
            <a:ln w="12700" cap="flat" cmpd="sng" algn="ctr">
              <a:noFill/>
              <a:prstDash val="solid"/>
              <a:miter lim="800000"/>
            </a:ln>
            <a:effectLst/>
          </p:spPr>
          <p:txBody>
            <a:bodyPr tIns="0" bIns="0" rtlCol="0" anchor="ctr" anchorCtr="0">
              <a:spAutoFit/>
            </a:bodyPr>
            <a:lstStyle/>
            <a:p>
              <a:pPr marL="0" marR="0" lvl="0" indent="0" algn="l" defTabSz="514350" rtl="0" eaLnBrk="1" fontAlgn="auto" latinLnBrk="0" hangingPunct="1">
                <a:lnSpc>
                  <a:spcPct val="100000"/>
                </a:lnSpc>
                <a:spcBef>
                  <a:spcPts val="0"/>
                </a:spcBef>
                <a:spcAft>
                  <a:spcPts val="45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Adult/adolescent phase 2 basket trial </a:t>
              </a:r>
              <a:br>
                <a:rPr kumimoji="0" lang="en-US"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(NAVIGATE, NCT02576431) </a:t>
              </a:r>
            </a:p>
            <a:p>
              <a:pPr marL="100906" marR="0" lvl="0" indent="-100906" algn="l" defTabSz="514350" rtl="0" eaLnBrk="1" fontAlgn="auto" latinLnBrk="0" hangingPunct="1">
                <a:lnSpc>
                  <a:spcPct val="100000"/>
                </a:lnSpc>
                <a:spcBef>
                  <a:spcPts val="0"/>
                </a:spcBef>
                <a:spcAft>
                  <a:spcPts val="0"/>
                </a:spcAft>
                <a:buClrTx/>
                <a:buSzTx/>
                <a:buFont typeface="Arial" charset="0"/>
                <a:buChar char="•"/>
                <a:tabLst/>
                <a:defRPr/>
              </a:pPr>
              <a:r>
                <a:rPr kumimoji="0" lang="en-US" sz="105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Age ≥12 years</a:t>
              </a:r>
            </a:p>
            <a:p>
              <a:pPr marL="100906" marR="0" lvl="0" indent="-100906" algn="l" defTabSz="514350" rtl="0" eaLnBrk="1" fontAlgn="auto" latinLnBrk="0" hangingPunct="1">
                <a:lnSpc>
                  <a:spcPct val="100000"/>
                </a:lnSpc>
                <a:spcBef>
                  <a:spcPts val="0"/>
                </a:spcBef>
                <a:spcAft>
                  <a:spcPts val="0"/>
                </a:spcAft>
                <a:buClrTx/>
                <a:buSzTx/>
                <a:buFont typeface="Arial" charset="0"/>
                <a:buChar char="•"/>
                <a:tabLst/>
                <a:defRPr/>
              </a:pPr>
              <a:r>
                <a:rPr kumimoji="0" lang="en-GB" sz="105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Advanced solid tumours</a:t>
              </a:r>
            </a:p>
            <a:p>
              <a:pPr marL="100906" marR="0" lvl="0" indent="-100906" algn="l" defTabSz="514350" rtl="0" eaLnBrk="1" fontAlgn="auto" latinLnBrk="0" hangingPunct="1">
                <a:lnSpc>
                  <a:spcPct val="100000"/>
                </a:lnSpc>
                <a:spcBef>
                  <a:spcPts val="0"/>
                </a:spcBef>
                <a:spcAft>
                  <a:spcPts val="0"/>
                </a:spcAft>
                <a:buClrTx/>
                <a:buSzTx/>
                <a:buFont typeface="Arial" charset="0"/>
                <a:buChar char="•"/>
                <a:tabLst/>
                <a:defRPr/>
              </a:pPr>
              <a:r>
                <a:rPr kumimoji="0" lang="en-GB" sz="105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TRK fusion cancer</a:t>
              </a:r>
            </a:p>
          </p:txBody>
        </p:sp>
        <p:sp>
          <p:nvSpPr>
            <p:cNvPr id="10" name="Arrow: Right 42">
              <a:extLst>
                <a:ext uri="{FF2B5EF4-FFF2-40B4-BE49-F238E27FC236}">
                  <a16:creationId xmlns:a16="http://schemas.microsoft.com/office/drawing/2014/main" id="{33132A33-2AD2-4A64-B210-BD69724AD721}"/>
                </a:ext>
              </a:extLst>
            </p:cNvPr>
            <p:cNvSpPr/>
            <p:nvPr/>
          </p:nvSpPr>
          <p:spPr>
            <a:xfrm>
              <a:off x="3487095" y="4783065"/>
              <a:ext cx="956201" cy="855940"/>
            </a:xfrm>
            <a:prstGeom prst="rightArrow">
              <a:avLst/>
            </a:prstGeom>
            <a:solidFill>
              <a:schemeClr val="accent1"/>
            </a:solid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4F5F7C0-F211-4CE8-8471-BC01A19F7E94}"/>
                </a:ext>
              </a:extLst>
            </p:cNvPr>
            <p:cNvSpPr txBox="1"/>
            <p:nvPr/>
          </p:nvSpPr>
          <p:spPr>
            <a:xfrm>
              <a:off x="3583536" y="5041756"/>
              <a:ext cx="720711" cy="4001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n=11</a:t>
              </a:r>
            </a:p>
          </p:txBody>
        </p:sp>
      </p:grpSp>
      <p:sp>
        <p:nvSpPr>
          <p:cNvPr id="13" name="Rectangle: Rounded Corners 12">
            <a:extLst>
              <a:ext uri="{FF2B5EF4-FFF2-40B4-BE49-F238E27FC236}">
                <a16:creationId xmlns:a16="http://schemas.microsoft.com/office/drawing/2014/main" id="{75D3F2E8-DC42-415A-9AB9-B7A487998042}"/>
              </a:ext>
            </a:extLst>
          </p:cNvPr>
          <p:cNvSpPr/>
          <p:nvPr/>
        </p:nvSpPr>
        <p:spPr>
          <a:xfrm>
            <a:off x="4988279" y="2113187"/>
            <a:ext cx="2412647" cy="337472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24 patients with intracranial disease: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05740" marR="0" lvl="0" indent="-20574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18 patients primary </a:t>
            </a:r>
            <a:br>
              <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CNS tumours</a:t>
            </a:r>
            <a:r>
              <a:rPr kumimoji="0" lang="en-GB" sz="15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05740" marR="0" lvl="0" indent="-20574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205740" marR="0" lvl="0" indent="-20574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6 patients </a:t>
            </a:r>
            <a:br>
              <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5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non-primary CNS tumours and brain metastases</a:t>
            </a:r>
            <a:r>
              <a:rPr kumimoji="0" lang="en-GB" sz="15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rPr>
              <a:t>†, ‡</a:t>
            </a:r>
          </a:p>
        </p:txBody>
      </p:sp>
      <p:grpSp>
        <p:nvGrpSpPr>
          <p:cNvPr id="18" name="Group 17">
            <a:extLst>
              <a:ext uri="{FF2B5EF4-FFF2-40B4-BE49-F238E27FC236}">
                <a16:creationId xmlns:a16="http://schemas.microsoft.com/office/drawing/2014/main" id="{858E9CF7-2679-454F-BCF8-202862B03F21}"/>
              </a:ext>
            </a:extLst>
          </p:cNvPr>
          <p:cNvGrpSpPr/>
          <p:nvPr/>
        </p:nvGrpSpPr>
        <p:grpSpPr>
          <a:xfrm>
            <a:off x="2041301" y="2131558"/>
            <a:ext cx="2912363" cy="837109"/>
            <a:chOff x="246861" y="4390253"/>
            <a:chExt cx="3883151" cy="1116144"/>
          </a:xfrm>
          <a:solidFill>
            <a:schemeClr val="accent2">
              <a:lumMod val="20000"/>
              <a:lumOff val="80000"/>
            </a:schemeClr>
          </a:solidFill>
        </p:grpSpPr>
        <p:sp>
          <p:nvSpPr>
            <p:cNvPr id="19" name="Rectangle: Rounded Corners 18">
              <a:extLst>
                <a:ext uri="{FF2B5EF4-FFF2-40B4-BE49-F238E27FC236}">
                  <a16:creationId xmlns:a16="http://schemas.microsoft.com/office/drawing/2014/main" id="{AA0AEBFF-3F22-4CAB-A7E8-63E6E5BEFFA4}"/>
                </a:ext>
              </a:extLst>
            </p:cNvPr>
            <p:cNvSpPr/>
            <p:nvPr/>
          </p:nvSpPr>
          <p:spPr>
            <a:xfrm>
              <a:off x="246861" y="4390253"/>
              <a:ext cx="2997079" cy="1116144"/>
            </a:xfrm>
            <a:prstGeom prst="roundRect">
              <a:avLst/>
            </a:prstGeom>
            <a:grpFill/>
            <a:ln w="12700" cap="flat" cmpd="sng" algn="ctr">
              <a:noFill/>
              <a:prstDash val="solid"/>
              <a:miter lim="800000"/>
            </a:ln>
            <a:effectLst/>
          </p:spPr>
          <p:txBody>
            <a:bodyPr tIns="0" bIns="0" rtlCol="0" anchor="ctr" anchorCtr="0">
              <a:spAutoFit/>
            </a:bodyPr>
            <a:lstStyle/>
            <a:p>
              <a:pPr marL="0" marR="0" lvl="0" indent="0" algn="l" defTabSz="514350" rtl="0" eaLnBrk="1" fontAlgn="auto" latinLnBrk="0" hangingPunct="1">
                <a:lnSpc>
                  <a:spcPct val="100000"/>
                </a:lnSpc>
                <a:spcBef>
                  <a:spcPts val="0"/>
                </a:spcBef>
                <a:spcAft>
                  <a:spcPts val="45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Adult phase 1 trial (NCT02576431) </a:t>
              </a:r>
            </a:p>
            <a:p>
              <a:pPr marL="100906" marR="0" lvl="0" indent="-100906" algn="l" defTabSz="514350" rtl="0" eaLnBrk="1" fontAlgn="auto" latinLnBrk="0" hangingPunct="1">
                <a:lnSpc>
                  <a:spcPct val="100000"/>
                </a:lnSpc>
                <a:spcBef>
                  <a:spcPts val="0"/>
                </a:spcBef>
                <a:spcAft>
                  <a:spcPts val="0"/>
                </a:spcAft>
                <a:buClrTx/>
                <a:buSzTx/>
                <a:buFont typeface="Arial" charset="0"/>
                <a:buChar char="•"/>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Age ≥18 years</a:t>
              </a:r>
            </a:p>
            <a:p>
              <a:pPr marL="100906" marR="0" lvl="0" indent="-100906" algn="l" defTabSz="514350" rtl="0" eaLnBrk="1" fontAlgn="auto" latinLnBrk="0" hangingPunct="1">
                <a:lnSpc>
                  <a:spcPct val="100000"/>
                </a:lnSpc>
                <a:spcBef>
                  <a:spcPts val="0"/>
                </a:spcBef>
                <a:spcAft>
                  <a:spcPts val="0"/>
                </a:spcAft>
                <a:buClrTx/>
                <a:buSzTx/>
                <a:buFont typeface="Arial" charset="0"/>
                <a:buChar char="•"/>
                <a:tabLst/>
                <a:defRPr/>
              </a:pPr>
              <a:r>
                <a:rPr kumimoji="0" lang="en-GB" sz="105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Advanced solid tumours</a:t>
              </a:r>
            </a:p>
          </p:txBody>
        </p:sp>
        <p:sp>
          <p:nvSpPr>
            <p:cNvPr id="20" name="Arrow: Right 42">
              <a:extLst>
                <a:ext uri="{FF2B5EF4-FFF2-40B4-BE49-F238E27FC236}">
                  <a16:creationId xmlns:a16="http://schemas.microsoft.com/office/drawing/2014/main" id="{219724FC-361E-464F-98D0-A46376FCC6EF}"/>
                </a:ext>
              </a:extLst>
            </p:cNvPr>
            <p:cNvSpPr/>
            <p:nvPr/>
          </p:nvSpPr>
          <p:spPr>
            <a:xfrm>
              <a:off x="3173811" y="4420941"/>
              <a:ext cx="956201" cy="855939"/>
            </a:xfrm>
            <a:prstGeom prst="rightArrow">
              <a:avLst/>
            </a:prstGeom>
            <a:grp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D59E146A-4377-4239-9044-86D30EF479C6}"/>
                </a:ext>
              </a:extLst>
            </p:cNvPr>
            <p:cNvSpPr txBox="1"/>
            <p:nvPr/>
          </p:nvSpPr>
          <p:spPr>
            <a:xfrm>
              <a:off x="3270252" y="4679633"/>
              <a:ext cx="603157" cy="400109"/>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n=1</a:t>
              </a:r>
            </a:p>
          </p:txBody>
        </p:sp>
      </p:grpSp>
      <p:sp>
        <p:nvSpPr>
          <p:cNvPr id="14" name="Rectangle: Rounded Corners 13">
            <a:extLst>
              <a:ext uri="{FF2B5EF4-FFF2-40B4-BE49-F238E27FC236}">
                <a16:creationId xmlns:a16="http://schemas.microsoft.com/office/drawing/2014/main" id="{509EB33C-5B67-D54E-87B0-F85F1C90CFD5}"/>
              </a:ext>
            </a:extLst>
          </p:cNvPr>
          <p:cNvSpPr/>
          <p:nvPr/>
        </p:nvSpPr>
        <p:spPr>
          <a:xfrm>
            <a:off x="7871892" y="2050315"/>
            <a:ext cx="2832619" cy="1742321"/>
          </a:xfrm>
          <a:prstGeom prst="roundRect">
            <a:avLst/>
          </a:prstGeom>
          <a:solidFill>
            <a:schemeClr val="tx2"/>
          </a:solidFill>
          <a:ln w="12700" cap="flat" cmpd="sng" algn="ctr">
            <a:solidFill>
              <a:schemeClr val="tx2"/>
            </a:solidFill>
            <a:prstDash val="solid"/>
            <a:miter lim="800000"/>
          </a:ln>
          <a:effectLst/>
        </p:spPr>
        <p:txBody>
          <a:bodyPr wrap="square" lIns="0" tIns="0" rIns="0" bIns="0" rtlCol="0" anchor="ctr">
            <a:spAutoFit/>
          </a:bodyPr>
          <a:lstStyle/>
          <a:p>
            <a:pPr marL="172641" marR="0" lvl="0" indent="0" algn="l" defTabSz="514350" rtl="0" eaLnBrk="1" fontAlgn="auto" latinLnBrk="0" hangingPunct="1">
              <a:lnSpc>
                <a:spcPct val="100000"/>
              </a:lnSpc>
              <a:spcBef>
                <a:spcPts val="169"/>
              </a:spcBef>
              <a:spcAft>
                <a:spcPts val="169"/>
              </a:spcAft>
              <a:buClrTx/>
              <a:buSzTx/>
              <a:buFontTx/>
              <a:buNone/>
              <a:tabLst/>
              <a:defRPr/>
            </a:pPr>
            <a:r>
              <a:rPr lang="en-US" sz="1200" b="1" kern="0" dirty="0">
                <a:solidFill>
                  <a:srgbClr val="FFFFFF"/>
                </a:solidFill>
                <a:latin typeface="Calibri" panose="020F0502020204030204" pitchFamily="34" charset="0"/>
                <a:cs typeface="Calibri" panose="020F0502020204030204" pitchFamily="34" charset="0"/>
              </a:rPr>
              <a:t>E</a:t>
            </a:r>
            <a:r>
              <a:rPr kumimoji="0" lang="en-US" sz="1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ndpoints</a:t>
            </a:r>
            <a:endParaRPr kumimoji="0" lang="en-US"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344091" marR="0" lvl="1" indent="-171450" algn="l" defTabSz="514350" rtl="0" eaLnBrk="1" fontAlgn="auto" latinLnBrk="0" hangingPunct="1">
              <a:lnSpc>
                <a:spcPct val="100000"/>
              </a:lnSpc>
              <a:spcBef>
                <a:spcPts val="169"/>
              </a:spcBef>
              <a:spcAft>
                <a:spcPts val="45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Objective response </a:t>
            </a:r>
            <a:b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(RECIST 1.1/RANO)</a:t>
            </a:r>
          </a:p>
          <a:p>
            <a:pPr marL="344091" marR="0" lvl="1" indent="-171450" algn="l" defTabSz="514350" rtl="0" eaLnBrk="1" fontAlgn="auto" latinLnBrk="0" hangingPunct="1">
              <a:lnSpc>
                <a:spcPct val="100000"/>
              </a:lnSpc>
              <a:spcBef>
                <a:spcPts val="169"/>
              </a:spcBef>
              <a:spcAft>
                <a:spcPts val="45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Intracranial response**</a:t>
            </a:r>
          </a:p>
          <a:p>
            <a:pPr marL="172641" marR="0" lvl="0" indent="0" algn="l" defTabSz="514350" rtl="0" eaLnBrk="1" fontAlgn="auto" latinLnBrk="0" hangingPunct="1">
              <a:lnSpc>
                <a:spcPct val="100000"/>
              </a:lnSpc>
              <a:spcBef>
                <a:spcPts val="169"/>
              </a:spcBef>
              <a:spcAft>
                <a:spcPts val="169"/>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Imaging</a:t>
            </a:r>
          </a:p>
          <a:p>
            <a:pPr marL="344091" marR="0" lvl="1" indent="-171450" algn="l" defTabSz="514350" rtl="0" eaLnBrk="1" fontAlgn="auto" latinLnBrk="0" hangingPunct="1">
              <a:lnSpc>
                <a:spcPct val="100000"/>
              </a:lnSpc>
              <a:spcBef>
                <a:spcPts val="169"/>
              </a:spcBef>
              <a:spcAft>
                <a:spcPts val="45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Serial MRI/CT brain required with baseline intracranial disease</a:t>
            </a:r>
          </a:p>
        </p:txBody>
      </p:sp>
    </p:spTree>
    <p:extLst>
      <p:ext uri="{BB962C8B-B14F-4D97-AF65-F5344CB8AC3E}">
        <p14:creationId xmlns:p14="http://schemas.microsoft.com/office/powerpoint/2010/main" val="2826281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C3109F-FB86-49EC-839A-F4EB4CFD6AC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3" name="Title 1">
            <a:extLst>
              <a:ext uri="{FF2B5EF4-FFF2-40B4-BE49-F238E27FC236}">
                <a16:creationId xmlns:a16="http://schemas.microsoft.com/office/drawing/2014/main" id="{108D5E7A-030F-1C46-9623-79A71C536FD0}"/>
              </a:ext>
            </a:extLst>
          </p:cNvPr>
          <p:cNvSpPr>
            <a:spLocks noGrp="1"/>
          </p:cNvSpPr>
          <p:nvPr>
            <p:ph type="title"/>
          </p:nvPr>
        </p:nvSpPr>
        <p:spPr>
          <a:xfrm>
            <a:off x="619200" y="246566"/>
            <a:ext cx="8861176" cy="807285"/>
          </a:xfrm>
        </p:spPr>
        <p:txBody>
          <a:bodyPr/>
          <a:lstStyle/>
          <a:p>
            <a:r>
              <a:rPr lang="en-GB" dirty="0"/>
              <a:t>Larotrectinib in intracranial disease: </a:t>
            </a:r>
            <a:br>
              <a:rPr lang="en-GB" dirty="0"/>
            </a:br>
            <a:r>
              <a:rPr lang="en-GB" dirty="0"/>
              <a:t>Baseline characteristics in patients with non-primary CNS solid tumours</a:t>
            </a:r>
            <a:endParaRPr lang="en-GB" dirty="0">
              <a:highlight>
                <a:srgbClr val="00FF00"/>
              </a:highlight>
            </a:endParaRPr>
          </a:p>
        </p:txBody>
      </p:sp>
      <p:sp>
        <p:nvSpPr>
          <p:cNvPr id="15" name="Content Placeholder 14">
            <a:extLst>
              <a:ext uri="{FF2B5EF4-FFF2-40B4-BE49-F238E27FC236}">
                <a16:creationId xmlns:a16="http://schemas.microsoft.com/office/drawing/2014/main" id="{EE5F0541-F19F-FB44-862E-FB9B907B7017}"/>
              </a:ext>
            </a:extLst>
          </p:cNvPr>
          <p:cNvSpPr>
            <a:spLocks noGrp="1"/>
          </p:cNvSpPr>
          <p:nvPr>
            <p:ph sz="quarter" idx="15"/>
          </p:nvPr>
        </p:nvSpPr>
        <p:spPr>
          <a:xfrm>
            <a:off x="620183" y="6309320"/>
            <a:ext cx="10732401" cy="365125"/>
          </a:xfrm>
        </p:spPr>
        <p:txBody>
          <a:bodyPr/>
          <a:lstStyle/>
          <a:p>
            <a:pPr>
              <a:spcBef>
                <a:spcPts val="300"/>
              </a:spcBef>
            </a:pPr>
            <a:r>
              <a:rPr lang="en-GB" dirty="0">
                <a:solidFill>
                  <a:schemeClr val="tx2"/>
                </a:solidFill>
              </a:rPr>
              <a:t>*2 patients received radiation for intracranial disease &gt;1 year prior to </a:t>
            </a:r>
            <a:r>
              <a:rPr lang="en-GB" dirty="0" err="1">
                <a:solidFill>
                  <a:schemeClr val="tx2"/>
                </a:solidFill>
              </a:rPr>
              <a:t>larotrectinib</a:t>
            </a:r>
            <a:r>
              <a:rPr lang="en-GB" dirty="0">
                <a:solidFill>
                  <a:schemeClr val="tx2"/>
                </a:solidFill>
              </a:rPr>
              <a:t>, 1 of whom also underwent surgery for intracranial disease &gt;1 year prior to </a:t>
            </a:r>
            <a:r>
              <a:rPr lang="en-GB" dirty="0" err="1">
                <a:solidFill>
                  <a:schemeClr val="tx2"/>
                </a:solidFill>
              </a:rPr>
              <a:t>larotrectinib</a:t>
            </a:r>
            <a:endParaRPr lang="en-GB" dirty="0">
              <a:solidFill>
                <a:schemeClr val="tx2"/>
              </a:solidFill>
            </a:endParaRPr>
          </a:p>
          <a:p>
            <a:pPr>
              <a:spcBef>
                <a:spcPts val="300"/>
              </a:spcBef>
            </a:pPr>
            <a:r>
              <a:rPr lang="en-GB" dirty="0">
                <a:solidFill>
                  <a:schemeClr val="tx2"/>
                </a:solidFill>
              </a:rPr>
              <a:t>CNS, central nervous system; NSCLC, non-small cell lung cancer;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 TRK, tropomyosin receptor kinase </a:t>
            </a:r>
            <a:endParaRPr lang="en-GB" dirty="0">
              <a:solidFill>
                <a:schemeClr val="tx2"/>
              </a:solidFill>
            </a:endParaRPr>
          </a:p>
          <a:p>
            <a:pPr>
              <a:spcBef>
                <a:spcPts val="300"/>
              </a:spcBef>
            </a:pPr>
            <a:r>
              <a:rPr lang="en-GB" dirty="0">
                <a:solidFill>
                  <a:schemeClr val="tx2"/>
                </a:solidFill>
              </a:rPr>
              <a:t>Drilon A, et al. J Clin Oncol. 2019;37 no. 15_suppl:2006-2006</a:t>
            </a:r>
          </a:p>
        </p:txBody>
      </p:sp>
      <p:graphicFrame>
        <p:nvGraphicFramePr>
          <p:cNvPr id="9" name="Chart 8">
            <a:extLst>
              <a:ext uri="{FF2B5EF4-FFF2-40B4-BE49-F238E27FC236}">
                <a16:creationId xmlns:a16="http://schemas.microsoft.com/office/drawing/2014/main" id="{5A5E0C9A-3CF6-47E5-8587-020F223756C7}"/>
              </a:ext>
            </a:extLst>
          </p:cNvPr>
          <p:cNvGraphicFramePr>
            <a:graphicFrameLocks noChangeAspect="1"/>
          </p:cNvGraphicFramePr>
          <p:nvPr/>
        </p:nvGraphicFramePr>
        <p:xfrm>
          <a:off x="6656464" y="1334043"/>
          <a:ext cx="4108209" cy="25904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3E51D52C-EF44-47F3-A2BA-18A63420A9FA}"/>
              </a:ext>
            </a:extLst>
          </p:cNvPr>
          <p:cNvGraphicFramePr>
            <a:graphicFrameLocks/>
          </p:cNvGraphicFramePr>
          <p:nvPr/>
        </p:nvGraphicFramePr>
        <p:xfrm>
          <a:off x="7028186" y="3612275"/>
          <a:ext cx="4108374" cy="2637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a:extLst>
              <a:ext uri="{FF2B5EF4-FFF2-40B4-BE49-F238E27FC236}">
                <a16:creationId xmlns:a16="http://schemas.microsoft.com/office/drawing/2014/main" id="{A7453882-F3F0-4C21-BE33-4695C06CE508}"/>
              </a:ext>
            </a:extLst>
          </p:cNvPr>
          <p:cNvGraphicFramePr>
            <a:graphicFrameLocks noGrp="1"/>
          </p:cNvGraphicFramePr>
          <p:nvPr>
            <p:extLst>
              <p:ext uri="{D42A27DB-BD31-4B8C-83A1-F6EECF244321}">
                <p14:modId xmlns:p14="http://schemas.microsoft.com/office/powerpoint/2010/main" val="1197830685"/>
              </p:ext>
            </p:extLst>
          </p:nvPr>
        </p:nvGraphicFramePr>
        <p:xfrm>
          <a:off x="645165" y="2349283"/>
          <a:ext cx="4298707" cy="3273350"/>
        </p:xfrm>
        <a:graphic>
          <a:graphicData uri="http://schemas.openxmlformats.org/drawingml/2006/table">
            <a:tbl>
              <a:tblPr firstRow="1" bandRow="1">
                <a:tableStyleId>{5C22544A-7EE6-4342-B048-85BDC9FD1C3A}</a:tableStyleId>
              </a:tblPr>
              <a:tblGrid>
                <a:gridCol w="2714531">
                  <a:extLst>
                    <a:ext uri="{9D8B030D-6E8A-4147-A177-3AD203B41FA5}">
                      <a16:colId xmlns:a16="http://schemas.microsoft.com/office/drawing/2014/main" val="4196138113"/>
                    </a:ext>
                  </a:extLst>
                </a:gridCol>
                <a:gridCol w="1584176">
                  <a:extLst>
                    <a:ext uri="{9D8B030D-6E8A-4147-A177-3AD203B41FA5}">
                      <a16:colId xmlns:a16="http://schemas.microsoft.com/office/drawing/2014/main" val="2074316485"/>
                    </a:ext>
                  </a:extLst>
                </a:gridCol>
              </a:tblGrid>
              <a:tr h="445228">
                <a:tc>
                  <a:txBody>
                    <a:bodyPr/>
                    <a:lstStyle/>
                    <a:p>
                      <a:r>
                        <a:rPr lang="en-GB" sz="1400" dirty="0"/>
                        <a:t>Characteristic</a:t>
                      </a:r>
                      <a:endParaRPr lang="en-GB" sz="14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400" noProof="0" dirty="0"/>
                        <a:t>N=6</a:t>
                      </a:r>
                      <a:endParaRPr lang="en-GB" sz="14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3039833814"/>
                  </a:ext>
                </a:extLst>
              </a:tr>
              <a:tr h="632693">
                <a:tc>
                  <a:txBody>
                    <a:bodyPr/>
                    <a:lstStyle/>
                    <a:p>
                      <a:r>
                        <a:rPr lang="en-GB" sz="1400" b="0" dirty="0"/>
                        <a:t>Gender, n (%)</a:t>
                      </a:r>
                    </a:p>
                    <a:p>
                      <a:pPr marL="0" indent="182563"/>
                      <a:r>
                        <a:rPr lang="en-GB" sz="1400" b="0" dirty="0"/>
                        <a:t>Female</a:t>
                      </a:r>
                    </a:p>
                    <a:p>
                      <a:pPr marL="0" indent="182563"/>
                      <a:r>
                        <a:rPr lang="en-GB" sz="1400" b="0" dirty="0"/>
                        <a:t>Male</a:t>
                      </a:r>
                      <a:endParaRPr lang="en-GB" sz="1400" b="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lang="en-GB" sz="1400" dirty="0"/>
                    </a:p>
                    <a:p>
                      <a:pPr algn="ctr"/>
                      <a:r>
                        <a:rPr lang="en-GB" sz="1400" dirty="0"/>
                        <a:t>4 (67%)</a:t>
                      </a:r>
                    </a:p>
                    <a:p>
                      <a:pPr algn="ctr"/>
                      <a:r>
                        <a:rPr lang="en-GB" sz="1400" dirty="0"/>
                        <a:t>2 (33%)</a:t>
                      </a:r>
                      <a:endParaRPr lang="en-GB" sz="14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653055530"/>
                  </a:ext>
                </a:extLst>
              </a:tr>
              <a:tr h="406469">
                <a:tc>
                  <a:txBody>
                    <a:bodyPr/>
                    <a:lstStyle/>
                    <a:p>
                      <a:r>
                        <a:rPr lang="en-GB" sz="1400" b="0" dirty="0"/>
                        <a:t>Age, median (range)</a:t>
                      </a:r>
                      <a:endParaRPr lang="en-GB" sz="1400" b="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GB" sz="1400" dirty="0"/>
                        <a:t>65 years (25-76)</a:t>
                      </a:r>
                      <a:endParaRPr lang="en-GB" sz="14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230893238"/>
                  </a:ext>
                </a:extLst>
              </a:tr>
              <a:tr h="820157">
                <a:tc>
                  <a:txBody>
                    <a:bodyPr/>
                    <a:lstStyle/>
                    <a:p>
                      <a:r>
                        <a:rPr lang="en-GB" sz="1400" b="0" dirty="0"/>
                        <a:t>Prior therapies, n (%)</a:t>
                      </a:r>
                    </a:p>
                    <a:p>
                      <a:pPr marL="0" indent="174625"/>
                      <a:r>
                        <a:rPr lang="en-GB" sz="1400" b="0" dirty="0"/>
                        <a:t>Systemic therapy</a:t>
                      </a:r>
                    </a:p>
                    <a:p>
                      <a:pPr marL="0" marR="0" lvl="0" indent="174625" algn="l" defTabSz="457200" rtl="0" eaLnBrk="1" fontAlgn="auto" latinLnBrk="0" hangingPunct="1">
                        <a:lnSpc>
                          <a:spcPct val="100000"/>
                        </a:lnSpc>
                        <a:spcBef>
                          <a:spcPts val="0"/>
                        </a:spcBef>
                        <a:spcAft>
                          <a:spcPts val="0"/>
                        </a:spcAft>
                        <a:buClrTx/>
                        <a:buSzTx/>
                        <a:buFontTx/>
                        <a:buNone/>
                        <a:tabLst/>
                        <a:defRPr/>
                      </a:pPr>
                      <a:r>
                        <a:rPr lang="en-GB" sz="1400" b="0" dirty="0"/>
                        <a:t>Prior CNS Surgery/Radiotherapy</a:t>
                      </a:r>
                    </a:p>
                    <a:p>
                      <a:pPr marL="457200" lvl="1" indent="174625"/>
                      <a:r>
                        <a:rPr lang="en-GB" sz="1400" b="0" dirty="0">
                          <a:latin typeface="Calibri" panose="020F0502020204030204" pitchFamily="34" charset="0"/>
                          <a:cs typeface="Calibri" panose="020F0502020204030204" pitchFamily="34" charset="0"/>
                        </a:rPr>
                        <a:t>Yes*</a:t>
                      </a:r>
                    </a:p>
                    <a:p>
                      <a:pPr marL="457200" lvl="1" indent="174625"/>
                      <a:r>
                        <a:rPr lang="en-GB" sz="1400" b="0" dirty="0">
                          <a:latin typeface="Calibri" panose="020F0502020204030204" pitchFamily="34" charset="0"/>
                          <a:cs typeface="Calibri" panose="020F0502020204030204" pitchFamily="34" charset="0"/>
                        </a:rPr>
                        <a:t>No</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5 (83%)</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400" dirty="0"/>
                    </a:p>
                    <a:p>
                      <a:pPr algn="ctr"/>
                      <a:r>
                        <a:rPr lang="en-GB" sz="1400" dirty="0"/>
                        <a:t>2 (33%)</a:t>
                      </a:r>
                    </a:p>
                    <a:p>
                      <a:pPr algn="ctr"/>
                      <a:r>
                        <a:rPr lang="en-GB" sz="1400" dirty="0"/>
                        <a:t>4 (67%)</a:t>
                      </a:r>
                    </a:p>
                  </a:txBody>
                  <a:tcPr marL="68580" marR="68580" marT="34290" marB="34290" anchor="ctr"/>
                </a:tc>
                <a:extLst>
                  <a:ext uri="{0D108BD9-81ED-4DB2-BD59-A6C34878D82A}">
                    <a16:rowId xmlns:a16="http://schemas.microsoft.com/office/drawing/2014/main" val="2846710085"/>
                  </a:ext>
                </a:extLst>
              </a:tr>
              <a:tr h="577613">
                <a:tc>
                  <a:txBody>
                    <a:bodyPr/>
                    <a:lstStyle/>
                    <a:p>
                      <a:r>
                        <a:rPr lang="en-GB" sz="1400" b="0" dirty="0"/>
                        <a:t>Number of prior systemic therapies, median (range)</a:t>
                      </a:r>
                      <a:endParaRPr lang="en-GB" sz="1400" b="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GB" sz="1400" dirty="0"/>
                        <a:t>2 (0-5)</a:t>
                      </a:r>
                      <a:endParaRPr lang="en-GB" sz="14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581225565"/>
                  </a:ext>
                </a:extLst>
              </a:tr>
            </a:tbl>
          </a:graphicData>
        </a:graphic>
      </p:graphicFrame>
      <p:sp>
        <p:nvSpPr>
          <p:cNvPr id="17" name="Rectangle 16">
            <a:extLst>
              <a:ext uri="{FF2B5EF4-FFF2-40B4-BE49-F238E27FC236}">
                <a16:creationId xmlns:a16="http://schemas.microsoft.com/office/drawing/2014/main" id="{A28EB4F5-760E-9342-B049-DC56CC2A3BD9}"/>
              </a:ext>
            </a:extLst>
          </p:cNvPr>
          <p:cNvSpPr/>
          <p:nvPr/>
        </p:nvSpPr>
        <p:spPr>
          <a:xfrm>
            <a:off x="645165" y="1757818"/>
            <a:ext cx="4298707"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Frequency of brain metastases in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TRK fusion-positive solid tumours: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5% (n=6/121)</a:t>
            </a:r>
          </a:p>
        </p:txBody>
      </p:sp>
      <p:sp>
        <p:nvSpPr>
          <p:cNvPr id="11" name="TextBox 10">
            <a:extLst>
              <a:ext uri="{FF2B5EF4-FFF2-40B4-BE49-F238E27FC236}">
                <a16:creationId xmlns:a16="http://schemas.microsoft.com/office/drawing/2014/main" id="{87BC74B4-95D5-478C-81AD-376627638D83}"/>
              </a:ext>
            </a:extLst>
          </p:cNvPr>
          <p:cNvSpPr txBox="1"/>
          <p:nvPr/>
        </p:nvSpPr>
        <p:spPr>
          <a:xfrm>
            <a:off x="6077660" y="1615186"/>
            <a:ext cx="10743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Histology</a:t>
            </a:r>
          </a:p>
        </p:txBody>
      </p:sp>
      <p:sp>
        <p:nvSpPr>
          <p:cNvPr id="12" name="TextBox 11">
            <a:extLst>
              <a:ext uri="{FF2B5EF4-FFF2-40B4-BE49-F238E27FC236}">
                <a16:creationId xmlns:a16="http://schemas.microsoft.com/office/drawing/2014/main" id="{602C5750-3AD7-49ED-89F2-32E19EED58B3}"/>
              </a:ext>
            </a:extLst>
          </p:cNvPr>
          <p:cNvSpPr txBox="1"/>
          <p:nvPr/>
        </p:nvSpPr>
        <p:spPr>
          <a:xfrm>
            <a:off x="6077660" y="3952272"/>
            <a:ext cx="8082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Fusion</a:t>
            </a:r>
          </a:p>
        </p:txBody>
      </p:sp>
    </p:spTree>
    <p:extLst>
      <p:ext uri="{BB962C8B-B14F-4D97-AF65-F5344CB8AC3E}">
        <p14:creationId xmlns:p14="http://schemas.microsoft.com/office/powerpoint/2010/main" val="243601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216EF53-EC83-4841-AB06-670BE618F309}"/>
              </a:ext>
            </a:extLst>
          </p:cNvPr>
          <p:cNvSpPr>
            <a:spLocks noGrp="1"/>
          </p:cNvSpPr>
          <p:nvPr>
            <p:ph type="title"/>
          </p:nvPr>
        </p:nvSpPr>
        <p:spPr>
          <a:xfrm>
            <a:off x="619200" y="246566"/>
            <a:ext cx="9293224" cy="807285"/>
          </a:xfrm>
        </p:spPr>
        <p:txBody>
          <a:bodyPr/>
          <a:lstStyle/>
          <a:p>
            <a:r>
              <a:rPr lang="en-GB" dirty="0"/>
              <a:t>Larotrectinib in intracranial disease: </a:t>
            </a:r>
            <a:br>
              <a:rPr lang="en-GB" dirty="0"/>
            </a:br>
            <a:r>
              <a:rPr lang="en-GB" dirty="0"/>
              <a:t>Response in patients with non-primary CNS solid tumours</a:t>
            </a:r>
          </a:p>
        </p:txBody>
      </p:sp>
      <p:sp>
        <p:nvSpPr>
          <p:cNvPr id="3" name="Slide Number Placeholder 2">
            <a:extLst>
              <a:ext uri="{FF2B5EF4-FFF2-40B4-BE49-F238E27FC236}">
                <a16:creationId xmlns:a16="http://schemas.microsoft.com/office/drawing/2014/main" id="{73F439B8-DA15-4827-9714-9A34D8CE345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1" name="Content Placeholder 10">
            <a:extLst>
              <a:ext uri="{FF2B5EF4-FFF2-40B4-BE49-F238E27FC236}">
                <a16:creationId xmlns:a16="http://schemas.microsoft.com/office/drawing/2014/main" id="{946E216B-5079-C543-A158-090EA2C49BAE}"/>
              </a:ext>
            </a:extLst>
          </p:cNvPr>
          <p:cNvSpPr>
            <a:spLocks noGrp="1"/>
          </p:cNvSpPr>
          <p:nvPr>
            <p:ph sz="quarter" idx="15"/>
          </p:nvPr>
        </p:nvSpPr>
        <p:spPr>
          <a:xfrm>
            <a:off x="620183" y="6325086"/>
            <a:ext cx="10180339" cy="365125"/>
          </a:xfrm>
        </p:spPr>
        <p:txBody>
          <a:bodyPr/>
          <a:lstStyle/>
          <a:p>
            <a:pPr>
              <a:lnSpc>
                <a:spcPct val="80000"/>
              </a:lnSpc>
              <a:spcBef>
                <a:spcPts val="0"/>
              </a:spcBef>
              <a:spcAft>
                <a:spcPts val="200"/>
              </a:spcAft>
            </a:pPr>
            <a:r>
              <a:rPr lang="en-GB" dirty="0"/>
              <a:t>Data cut-off: July 30, </a:t>
            </a:r>
            <a:r>
              <a:rPr lang="en-GB" dirty="0">
                <a:solidFill>
                  <a:schemeClr val="tx2"/>
                </a:solidFill>
              </a:rPr>
              <a:t>2018</a:t>
            </a:r>
          </a:p>
          <a:p>
            <a:pPr>
              <a:lnSpc>
                <a:spcPct val="80000"/>
              </a:lnSpc>
              <a:spcBef>
                <a:spcPts val="0"/>
              </a:spcBef>
              <a:spcAft>
                <a:spcPts val="200"/>
              </a:spcAft>
            </a:pPr>
            <a:r>
              <a:rPr lang="en-GB" dirty="0">
                <a:solidFill>
                  <a:schemeClr val="tx2"/>
                </a:solidFill>
              </a:rPr>
              <a:t>* Investigator assessment based on RECIST 1.1. **One patient pending confirmation</a:t>
            </a:r>
          </a:p>
          <a:p>
            <a:pPr>
              <a:lnSpc>
                <a:spcPct val="80000"/>
              </a:lnSpc>
              <a:spcBef>
                <a:spcPts val="0"/>
              </a:spcBef>
              <a:spcAft>
                <a:spcPts val="200"/>
              </a:spcAft>
            </a:pP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CI, confidence interval; NTRK, neurotrophic tyrosine receptor kinase; RECIST, Response Evaluation Criteria in Solid Tumours </a:t>
            </a:r>
            <a:endParaRPr lang="en-GB" dirty="0">
              <a:solidFill>
                <a:schemeClr val="tx2"/>
              </a:solidFill>
            </a:endParaRPr>
          </a:p>
          <a:p>
            <a:pPr>
              <a:lnSpc>
                <a:spcPct val="80000"/>
              </a:lnSpc>
              <a:spcBef>
                <a:spcPts val="0"/>
              </a:spcBef>
              <a:spcAft>
                <a:spcPts val="200"/>
              </a:spcAft>
            </a:pPr>
            <a:r>
              <a:rPr lang="en-GB" dirty="0">
                <a:solidFill>
                  <a:schemeClr val="tx2"/>
                </a:solidFill>
              </a:rPr>
              <a:t>Drilon A, et al. J Clin Oncol. 2019;37 no. 15_suppl:2006-2006</a:t>
            </a:r>
          </a:p>
        </p:txBody>
      </p:sp>
      <p:graphicFrame>
        <p:nvGraphicFramePr>
          <p:cNvPr id="5" name="Table 4">
            <a:extLst>
              <a:ext uri="{FF2B5EF4-FFF2-40B4-BE49-F238E27FC236}">
                <a16:creationId xmlns:a16="http://schemas.microsoft.com/office/drawing/2014/main" id="{A599CC7F-E210-498E-9DC1-344F0B195942}"/>
              </a:ext>
            </a:extLst>
          </p:cNvPr>
          <p:cNvGraphicFramePr>
            <a:graphicFrameLocks noGrp="1"/>
          </p:cNvGraphicFramePr>
          <p:nvPr>
            <p:extLst>
              <p:ext uri="{D42A27DB-BD31-4B8C-83A1-F6EECF244321}">
                <p14:modId xmlns:p14="http://schemas.microsoft.com/office/powerpoint/2010/main" val="1966443167"/>
              </p:ext>
            </p:extLst>
          </p:nvPr>
        </p:nvGraphicFramePr>
        <p:xfrm>
          <a:off x="2672102" y="2388476"/>
          <a:ext cx="6847798" cy="2466540"/>
        </p:xfrm>
        <a:graphic>
          <a:graphicData uri="http://schemas.openxmlformats.org/drawingml/2006/table">
            <a:tbl>
              <a:tblPr firstRow="1" bandRow="1">
                <a:tableStyleId>{5C22544A-7EE6-4342-B048-85BDC9FD1C3A}</a:tableStyleId>
              </a:tblPr>
              <a:tblGrid>
                <a:gridCol w="3423899">
                  <a:extLst>
                    <a:ext uri="{9D8B030D-6E8A-4147-A177-3AD203B41FA5}">
                      <a16:colId xmlns:a16="http://schemas.microsoft.com/office/drawing/2014/main" val="4196138113"/>
                    </a:ext>
                  </a:extLst>
                </a:gridCol>
                <a:gridCol w="3423899">
                  <a:extLst>
                    <a:ext uri="{9D8B030D-6E8A-4147-A177-3AD203B41FA5}">
                      <a16:colId xmlns:a16="http://schemas.microsoft.com/office/drawing/2014/main" val="3385810671"/>
                    </a:ext>
                  </a:extLst>
                </a:gridCol>
              </a:tblGrid>
              <a:tr h="0">
                <a:tc>
                  <a:txBody>
                    <a:bodyPr/>
                    <a:lstStyle/>
                    <a:p>
                      <a:r>
                        <a:rPr lang="en-GB" sz="1500" dirty="0">
                          <a:latin typeface="Calibri" panose="020F0502020204030204" pitchFamily="34" charset="0"/>
                          <a:cs typeface="Calibri" panose="020F0502020204030204" pitchFamily="34" charset="0"/>
                        </a:rPr>
                        <a:t>Overall efficacy</a:t>
                      </a:r>
                    </a:p>
                  </a:txBody>
                  <a:tcPr marL="104580" marR="68580" marT="106290" marB="106290" anchor="ctr"/>
                </a:tc>
                <a:tc>
                  <a:txBody>
                    <a:bodyPr/>
                    <a:lstStyle/>
                    <a:p>
                      <a:pPr algn="ctr"/>
                      <a:r>
                        <a:rPr lang="en-GB" sz="1500" dirty="0">
                          <a:latin typeface="Calibri" panose="020F0502020204030204" pitchFamily="34" charset="0"/>
                          <a:cs typeface="Calibri" panose="020F0502020204030204" pitchFamily="34" charset="0"/>
                        </a:rPr>
                        <a:t>Evaluable patients</a:t>
                      </a:r>
                      <a:br>
                        <a:rPr lang="en-GB" sz="1500" dirty="0">
                          <a:latin typeface="Calibri" panose="020F0502020204030204" pitchFamily="34" charset="0"/>
                          <a:cs typeface="Calibri" panose="020F0502020204030204" pitchFamily="34" charset="0"/>
                        </a:rPr>
                      </a:br>
                      <a:r>
                        <a:rPr lang="en-GB" sz="1500" dirty="0">
                          <a:latin typeface="Calibri" panose="020F0502020204030204" pitchFamily="34" charset="0"/>
                          <a:cs typeface="Calibri" panose="020F0502020204030204" pitchFamily="34" charset="0"/>
                        </a:rPr>
                        <a:t>N=5</a:t>
                      </a:r>
                    </a:p>
                  </a:txBody>
                  <a:tcPr marL="104580" marR="68580" marT="106290" marB="106290" anchor="ctr"/>
                </a:tc>
                <a:extLst>
                  <a:ext uri="{0D108BD9-81ED-4DB2-BD59-A6C34878D82A}">
                    <a16:rowId xmlns:a16="http://schemas.microsoft.com/office/drawing/2014/main" val="3039833814"/>
                  </a:ext>
                </a:extLst>
              </a:tr>
              <a:tr h="0">
                <a:tc>
                  <a:txBody>
                    <a:bodyPr/>
                    <a:lstStyle/>
                    <a:p>
                      <a:pPr marL="182563" indent="-174625">
                        <a:tabLst/>
                      </a:pPr>
                      <a:r>
                        <a:rPr lang="en-GB" sz="1500" b="1" dirty="0">
                          <a:latin typeface="Calibri" panose="020F0502020204030204" pitchFamily="34" charset="0"/>
                          <a:cs typeface="Calibri" panose="020F0502020204030204" pitchFamily="34" charset="0"/>
                        </a:rPr>
                        <a:t>Objective response rate, median (95% CI)</a:t>
                      </a:r>
                    </a:p>
                  </a:txBody>
                  <a:tcPr marL="104580" marR="68580" marT="106290" marB="106290" anchor="ctr"/>
                </a:tc>
                <a:tc>
                  <a:txBody>
                    <a:bodyPr/>
                    <a:lstStyle/>
                    <a:p>
                      <a:pPr algn="ctr"/>
                      <a:r>
                        <a:rPr lang="en-GB" sz="1500" b="1" dirty="0">
                          <a:latin typeface="Calibri" panose="020F0502020204030204" pitchFamily="34" charset="0"/>
                          <a:cs typeface="Calibri" panose="020F0502020204030204" pitchFamily="34" charset="0"/>
                        </a:rPr>
                        <a:t>60% (15-95)</a:t>
                      </a:r>
                    </a:p>
                  </a:txBody>
                  <a:tcPr marL="104580" marR="68580" marT="106290" marB="106290" anchor="ctr"/>
                </a:tc>
                <a:extLst>
                  <a:ext uri="{0D108BD9-81ED-4DB2-BD59-A6C34878D82A}">
                    <a16:rowId xmlns:a16="http://schemas.microsoft.com/office/drawing/2014/main" val="138135006"/>
                  </a:ext>
                </a:extLst>
              </a:tr>
              <a:tr h="806170">
                <a:tc>
                  <a:txBody>
                    <a:bodyPr/>
                    <a:lstStyle/>
                    <a:p>
                      <a:pPr marL="403225" indent="-395288">
                        <a:spcAft>
                          <a:spcPts val="600"/>
                        </a:spcAft>
                        <a:tabLst/>
                      </a:pPr>
                      <a:r>
                        <a:rPr lang="en-GB" sz="1500" b="1" dirty="0">
                          <a:latin typeface="Calibri" panose="020F0502020204030204" pitchFamily="34" charset="0"/>
                          <a:cs typeface="Calibri" panose="020F0502020204030204" pitchFamily="34" charset="0"/>
                        </a:rPr>
                        <a:t>Best objective response</a:t>
                      </a:r>
                      <a:r>
                        <a:rPr lang="en-GB" sz="1500" b="1" baseline="30000" dirty="0">
                          <a:latin typeface="Calibri" panose="020F0502020204030204" pitchFamily="34" charset="0"/>
                          <a:cs typeface="Calibri" panose="020F0502020204030204" pitchFamily="34" charset="0"/>
                        </a:rPr>
                        <a:t>*</a:t>
                      </a:r>
                      <a:r>
                        <a:rPr lang="en-GB" sz="1500" b="1" baseline="0" dirty="0">
                          <a:latin typeface="Calibri" panose="020F0502020204030204" pitchFamily="34" charset="0"/>
                          <a:cs typeface="Calibri" panose="020F0502020204030204" pitchFamily="34" charset="0"/>
                        </a:rPr>
                        <a:t>, n (%)</a:t>
                      </a:r>
                      <a:endParaRPr lang="en-GB" sz="1500" b="1" baseline="30000" dirty="0">
                        <a:latin typeface="Calibri" panose="020F0502020204030204" pitchFamily="34" charset="0"/>
                        <a:cs typeface="Calibri" panose="020F0502020204030204" pitchFamily="34" charset="0"/>
                      </a:endParaRPr>
                    </a:p>
                    <a:p>
                      <a:pPr marL="806450" indent="-625475">
                        <a:spcAft>
                          <a:spcPts val="600"/>
                        </a:spcAft>
                        <a:tabLst/>
                      </a:pPr>
                      <a:r>
                        <a:rPr lang="en-GB" sz="1500" dirty="0">
                          <a:latin typeface="Calibri" panose="020F0502020204030204" pitchFamily="34" charset="0"/>
                          <a:cs typeface="Calibri" panose="020F0502020204030204" pitchFamily="34" charset="0"/>
                        </a:rPr>
                        <a:t>Partial response</a:t>
                      </a:r>
                    </a:p>
                    <a:p>
                      <a:pPr marL="806450" indent="-625475">
                        <a:spcAft>
                          <a:spcPts val="600"/>
                        </a:spcAft>
                        <a:tabLst/>
                      </a:pPr>
                      <a:r>
                        <a:rPr lang="en-GB" sz="1500" dirty="0">
                          <a:latin typeface="Calibri" panose="020F0502020204030204" pitchFamily="34" charset="0"/>
                          <a:cs typeface="Calibri" panose="020F0502020204030204" pitchFamily="34" charset="0"/>
                        </a:rPr>
                        <a:t>Stable disease</a:t>
                      </a:r>
                    </a:p>
                    <a:p>
                      <a:pPr marL="806450" indent="-625475">
                        <a:spcAft>
                          <a:spcPts val="600"/>
                        </a:spcAft>
                        <a:tabLst/>
                      </a:pPr>
                      <a:r>
                        <a:rPr lang="en-GB" sz="1500" dirty="0">
                          <a:latin typeface="Calibri" panose="020F0502020204030204" pitchFamily="34" charset="0"/>
                          <a:cs typeface="Calibri" panose="020F0502020204030204" pitchFamily="34" charset="0"/>
                        </a:rPr>
                        <a:t>Progressive disease</a:t>
                      </a:r>
                    </a:p>
                  </a:txBody>
                  <a:tcPr marL="104580" marR="68580" marT="106290" marB="106290" anchor="ctr"/>
                </a:tc>
                <a:tc>
                  <a:txBody>
                    <a:bodyPr/>
                    <a:lstStyle/>
                    <a:p>
                      <a:pPr algn="ctr">
                        <a:spcAft>
                          <a:spcPts val="600"/>
                        </a:spcAft>
                      </a:pPr>
                      <a:endParaRPr lang="en-GB" sz="1500" dirty="0">
                        <a:latin typeface="Calibri" panose="020F0502020204030204" pitchFamily="34" charset="0"/>
                        <a:cs typeface="Calibri" panose="020F0502020204030204" pitchFamily="34" charset="0"/>
                      </a:endParaRPr>
                    </a:p>
                    <a:p>
                      <a:pPr algn="ctr">
                        <a:spcAft>
                          <a:spcPts val="600"/>
                        </a:spcAft>
                      </a:pPr>
                      <a:r>
                        <a:rPr lang="en-GB" sz="1500" dirty="0">
                          <a:latin typeface="Calibri" panose="020F0502020204030204" pitchFamily="34" charset="0"/>
                          <a:cs typeface="Calibri" panose="020F0502020204030204" pitchFamily="34" charset="0"/>
                        </a:rPr>
                        <a:t>3 (60%)**</a:t>
                      </a:r>
                    </a:p>
                    <a:p>
                      <a:pPr algn="ctr">
                        <a:spcAft>
                          <a:spcPts val="600"/>
                        </a:spcAft>
                      </a:pPr>
                      <a:r>
                        <a:rPr lang="en-GB" sz="1500" dirty="0">
                          <a:latin typeface="Calibri" panose="020F0502020204030204" pitchFamily="34" charset="0"/>
                          <a:cs typeface="Calibri" panose="020F0502020204030204" pitchFamily="34" charset="0"/>
                        </a:rPr>
                        <a:t>2 (40%)</a:t>
                      </a:r>
                    </a:p>
                    <a:p>
                      <a:pPr algn="ctr">
                        <a:spcAft>
                          <a:spcPts val="600"/>
                        </a:spcAft>
                      </a:pPr>
                      <a:r>
                        <a:rPr lang="en-GB" sz="1500" dirty="0">
                          <a:latin typeface="Calibri" panose="020F0502020204030204" pitchFamily="34" charset="0"/>
                          <a:cs typeface="Calibri" panose="020F0502020204030204" pitchFamily="34" charset="0"/>
                        </a:rPr>
                        <a:t>0 (0%)</a:t>
                      </a:r>
                    </a:p>
                  </a:txBody>
                  <a:tcPr marL="104580" marR="68580" marT="106290" marB="106290" anchor="ctr"/>
                </a:tc>
                <a:extLst>
                  <a:ext uri="{0D108BD9-81ED-4DB2-BD59-A6C34878D82A}">
                    <a16:rowId xmlns:a16="http://schemas.microsoft.com/office/drawing/2014/main" val="653055530"/>
                  </a:ext>
                </a:extLst>
              </a:tr>
            </a:tbl>
          </a:graphicData>
        </a:graphic>
      </p:graphicFrame>
    </p:spTree>
    <p:extLst>
      <p:ext uri="{BB962C8B-B14F-4D97-AF65-F5344CB8AC3E}">
        <p14:creationId xmlns:p14="http://schemas.microsoft.com/office/powerpoint/2010/main" val="126903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F439B8-DA15-4827-9714-9A34D8CE345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7" name="Title 1">
            <a:extLst>
              <a:ext uri="{FF2B5EF4-FFF2-40B4-BE49-F238E27FC236}">
                <a16:creationId xmlns:a16="http://schemas.microsoft.com/office/drawing/2014/main" id="{CBD1980C-0D46-E74A-B610-B478B9D58C90}"/>
              </a:ext>
            </a:extLst>
          </p:cNvPr>
          <p:cNvSpPr>
            <a:spLocks noGrp="1"/>
          </p:cNvSpPr>
          <p:nvPr>
            <p:ph type="title"/>
          </p:nvPr>
        </p:nvSpPr>
        <p:spPr/>
        <p:txBody>
          <a:bodyPr/>
          <a:lstStyle/>
          <a:p>
            <a:r>
              <a:rPr lang="en-GB" dirty="0"/>
              <a:t>Larotrectinib in intracranial disease: </a:t>
            </a:r>
            <a:r>
              <a:rPr lang="en-GB" dirty="0" err="1"/>
              <a:t>responsE</a:t>
            </a:r>
            <a:r>
              <a:rPr lang="en-GB" dirty="0"/>
              <a:t>/treatment duration in patients with non-primary CNS solid tumours</a:t>
            </a:r>
          </a:p>
        </p:txBody>
      </p:sp>
      <p:sp>
        <p:nvSpPr>
          <p:cNvPr id="23" name="Content Placeholder 22">
            <a:extLst>
              <a:ext uri="{FF2B5EF4-FFF2-40B4-BE49-F238E27FC236}">
                <a16:creationId xmlns:a16="http://schemas.microsoft.com/office/drawing/2014/main" id="{805CFD0F-0091-244D-81CA-B64E722E0771}"/>
              </a:ext>
            </a:extLst>
          </p:cNvPr>
          <p:cNvSpPr>
            <a:spLocks noGrp="1"/>
          </p:cNvSpPr>
          <p:nvPr>
            <p:ph sz="quarter" idx="15"/>
          </p:nvPr>
        </p:nvSpPr>
        <p:spPr>
          <a:xfrm>
            <a:off x="620183" y="6309320"/>
            <a:ext cx="10804409" cy="365125"/>
          </a:xfrm>
        </p:spPr>
        <p:txBody>
          <a:bodyPr/>
          <a:lstStyle/>
          <a:p>
            <a:pPr>
              <a:spcBef>
                <a:spcPts val="300"/>
              </a:spcBef>
            </a:pP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BID, twice daily; NTRK, neurotrophic tyrosine receptor kinase; </a:t>
            </a:r>
            <a:r>
              <a:rPr lang="en-GB" dirty="0">
                <a:solidFill>
                  <a:schemeClr val="tx2"/>
                </a:solidFill>
              </a:rPr>
              <a:t>PR, partial response; RECIST, Response Evaluation Criteria In Solid tumours; SD, stable disease </a:t>
            </a:r>
          </a:p>
          <a:p>
            <a:pPr>
              <a:spcBef>
                <a:spcPts val="300"/>
              </a:spcBef>
            </a:pPr>
            <a:r>
              <a:rPr lang="en-GB" dirty="0">
                <a:solidFill>
                  <a:schemeClr val="tx2"/>
                </a:solidFill>
              </a:rPr>
              <a:t>Drilon A, et al. J Clin Oncol. 2019;37 no. 15_suppl:2006-2006</a:t>
            </a:r>
          </a:p>
        </p:txBody>
      </p:sp>
      <p:graphicFrame>
        <p:nvGraphicFramePr>
          <p:cNvPr id="13" name="Content Placeholder 16">
            <a:extLst>
              <a:ext uri="{FF2B5EF4-FFF2-40B4-BE49-F238E27FC236}">
                <a16:creationId xmlns:a16="http://schemas.microsoft.com/office/drawing/2014/main" id="{94A629EC-7E37-4A18-9BF4-777FD207F401}"/>
              </a:ext>
            </a:extLst>
          </p:cNvPr>
          <p:cNvGraphicFramePr>
            <a:graphicFrameLocks/>
          </p:cNvGraphicFramePr>
          <p:nvPr/>
        </p:nvGraphicFramePr>
        <p:xfrm>
          <a:off x="1540198" y="1936558"/>
          <a:ext cx="3587918" cy="2828542"/>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1676401A-51D7-4448-BB2E-546F64AC56D7}"/>
              </a:ext>
            </a:extLst>
          </p:cNvPr>
          <p:cNvSpPr/>
          <p:nvPr/>
        </p:nvSpPr>
        <p:spPr>
          <a:xfrm>
            <a:off x="1931676" y="2014151"/>
            <a:ext cx="3300228"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Best change in intracranial target </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tumour</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size</a:t>
            </a:r>
            <a:r>
              <a:rPr kumimoji="0" lang="en-US" sz="1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5" name="Rectangle 14">
            <a:extLst>
              <a:ext uri="{FF2B5EF4-FFF2-40B4-BE49-F238E27FC236}">
                <a16:creationId xmlns:a16="http://schemas.microsoft.com/office/drawing/2014/main" id="{09B32111-0C84-4596-807D-A4634112315F}"/>
              </a:ext>
            </a:extLst>
          </p:cNvPr>
          <p:cNvSpPr/>
          <p:nvPr/>
        </p:nvSpPr>
        <p:spPr>
          <a:xfrm rot="16200000">
            <a:off x="158552" y="3229493"/>
            <a:ext cx="251427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Maximum change in tumour size (%)</a:t>
            </a:r>
          </a:p>
        </p:txBody>
      </p:sp>
      <p:grpSp>
        <p:nvGrpSpPr>
          <p:cNvPr id="46" name="Group 45">
            <a:extLst>
              <a:ext uri="{FF2B5EF4-FFF2-40B4-BE49-F238E27FC236}">
                <a16:creationId xmlns:a16="http://schemas.microsoft.com/office/drawing/2014/main" id="{34B15B48-9D4C-4B63-817A-99FB091C916E}"/>
              </a:ext>
            </a:extLst>
          </p:cNvPr>
          <p:cNvGrpSpPr/>
          <p:nvPr/>
        </p:nvGrpSpPr>
        <p:grpSpPr>
          <a:xfrm>
            <a:off x="6884635" y="2026209"/>
            <a:ext cx="4467949" cy="3223060"/>
            <a:chOff x="5887997" y="1466084"/>
            <a:chExt cx="5957265" cy="4297413"/>
          </a:xfrm>
        </p:grpSpPr>
        <p:graphicFrame>
          <p:nvGraphicFramePr>
            <p:cNvPr id="16" name="Chart 15">
              <a:extLst>
                <a:ext uri="{FF2B5EF4-FFF2-40B4-BE49-F238E27FC236}">
                  <a16:creationId xmlns:a16="http://schemas.microsoft.com/office/drawing/2014/main" id="{6BB1D077-CE30-4DEA-8ED5-C2965E973884}"/>
                </a:ext>
              </a:extLst>
            </p:cNvPr>
            <p:cNvGraphicFramePr/>
            <p:nvPr>
              <p:extLst>
                <p:ext uri="{D42A27DB-BD31-4B8C-83A1-F6EECF244321}">
                  <p14:modId xmlns:p14="http://schemas.microsoft.com/office/powerpoint/2010/main" val="3375489336"/>
                </p:ext>
              </p:extLst>
            </p:nvPr>
          </p:nvGraphicFramePr>
          <p:xfrm>
            <a:off x="5887997" y="1751094"/>
            <a:ext cx="5957265" cy="35987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A4F73C96-BE81-4C87-A081-122FFED1B706}"/>
                </a:ext>
              </a:extLst>
            </p:cNvPr>
            <p:cNvSpPr txBox="1"/>
            <p:nvPr/>
          </p:nvSpPr>
          <p:spPr>
            <a:xfrm>
              <a:off x="8866629" y="3640725"/>
              <a:ext cx="2794137" cy="804323"/>
            </a:xfrm>
            <a:prstGeom prst="rect">
              <a:avLst/>
            </a:prstGeom>
            <a:noFill/>
          </p:spPr>
          <p:txBody>
            <a:bodyPr wrap="square" rtlCol="0" anchor="ctr">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Median duration of treatment: </a:t>
              </a:r>
              <a:b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8.3 months </a:t>
              </a:r>
              <a:b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(range 0.95+ –18.4+)</a:t>
              </a:r>
            </a:p>
          </p:txBody>
        </p:sp>
        <p:sp>
          <p:nvSpPr>
            <p:cNvPr id="19" name="Rectangle 18">
              <a:extLst>
                <a:ext uri="{FF2B5EF4-FFF2-40B4-BE49-F238E27FC236}">
                  <a16:creationId xmlns:a16="http://schemas.microsoft.com/office/drawing/2014/main" id="{4685464C-3B08-4E45-AD95-057AB4F13BB3}"/>
                </a:ext>
              </a:extLst>
            </p:cNvPr>
            <p:cNvSpPr/>
            <p:nvPr/>
          </p:nvSpPr>
          <p:spPr>
            <a:xfrm>
              <a:off x="6935293" y="1466084"/>
              <a:ext cx="439881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to response and overall treatment duration</a:t>
              </a:r>
            </a:p>
          </p:txBody>
        </p:sp>
        <p:sp>
          <p:nvSpPr>
            <p:cNvPr id="2" name="Isosceles Triangle 1">
              <a:extLst>
                <a:ext uri="{FF2B5EF4-FFF2-40B4-BE49-F238E27FC236}">
                  <a16:creationId xmlns:a16="http://schemas.microsoft.com/office/drawing/2014/main" id="{6F0D2A47-3AB8-4145-A3C6-BDB5236F2258}"/>
                </a:ext>
              </a:extLst>
            </p:cNvPr>
            <p:cNvSpPr/>
            <p:nvPr/>
          </p:nvSpPr>
          <p:spPr>
            <a:xfrm rot="5400000">
              <a:off x="11212796" y="2074822"/>
              <a:ext cx="365760" cy="22860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A5F0A2E-7051-43C1-A788-78EFB15D3126}"/>
                </a:ext>
              </a:extLst>
            </p:cNvPr>
            <p:cNvSpPr/>
            <p:nvPr/>
          </p:nvSpPr>
          <p:spPr>
            <a:xfrm>
              <a:off x="8327368" y="5394165"/>
              <a:ext cx="149468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(months)</a:t>
              </a:r>
            </a:p>
          </p:txBody>
        </p:sp>
        <p:sp>
          <p:nvSpPr>
            <p:cNvPr id="34" name="Isosceles Triangle 33">
              <a:extLst>
                <a:ext uri="{FF2B5EF4-FFF2-40B4-BE49-F238E27FC236}">
                  <a16:creationId xmlns:a16="http://schemas.microsoft.com/office/drawing/2014/main" id="{DB4453C4-9F2E-4E64-B31C-FE9C746A3F14}"/>
                </a:ext>
              </a:extLst>
            </p:cNvPr>
            <p:cNvSpPr/>
            <p:nvPr/>
          </p:nvSpPr>
          <p:spPr>
            <a:xfrm rot="5400000">
              <a:off x="7476803" y="3638805"/>
              <a:ext cx="365760" cy="22860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5" name="Isosceles Triangle 34">
              <a:extLst>
                <a:ext uri="{FF2B5EF4-FFF2-40B4-BE49-F238E27FC236}">
                  <a16:creationId xmlns:a16="http://schemas.microsoft.com/office/drawing/2014/main" id="{AEE00A71-D1E2-4761-A737-80F3702DD922}"/>
                </a:ext>
              </a:extLst>
            </p:cNvPr>
            <p:cNvSpPr/>
            <p:nvPr/>
          </p:nvSpPr>
          <p:spPr>
            <a:xfrm rot="5400000">
              <a:off x="9479828" y="3108244"/>
              <a:ext cx="365760" cy="22860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Diamond 35">
              <a:extLst>
                <a:ext uri="{FF2B5EF4-FFF2-40B4-BE49-F238E27FC236}">
                  <a16:creationId xmlns:a16="http://schemas.microsoft.com/office/drawing/2014/main" id="{76BAFD9A-F8B9-4411-8CAD-A429877E187A}"/>
                </a:ext>
              </a:extLst>
            </p:cNvPr>
            <p:cNvSpPr/>
            <p:nvPr/>
          </p:nvSpPr>
          <p:spPr>
            <a:xfrm>
              <a:off x="7101070" y="1896312"/>
              <a:ext cx="365760" cy="36576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1" name="Diamond 40">
              <a:extLst>
                <a:ext uri="{FF2B5EF4-FFF2-40B4-BE49-F238E27FC236}">
                  <a16:creationId xmlns:a16="http://schemas.microsoft.com/office/drawing/2014/main" id="{64567FF6-E556-4B85-864F-8D3B2F306809}"/>
                </a:ext>
              </a:extLst>
            </p:cNvPr>
            <p:cNvSpPr/>
            <p:nvPr/>
          </p:nvSpPr>
          <p:spPr>
            <a:xfrm>
              <a:off x="7037134" y="3450152"/>
              <a:ext cx="365760" cy="36576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2" name="Diamond 41">
              <a:extLst>
                <a:ext uri="{FF2B5EF4-FFF2-40B4-BE49-F238E27FC236}">
                  <a16:creationId xmlns:a16="http://schemas.microsoft.com/office/drawing/2014/main" id="{1EBAD9D9-FEDD-4C03-8FFE-2E4173B4C996}"/>
                </a:ext>
              </a:extLst>
            </p:cNvPr>
            <p:cNvSpPr/>
            <p:nvPr/>
          </p:nvSpPr>
          <p:spPr>
            <a:xfrm>
              <a:off x="6613596" y="2952429"/>
              <a:ext cx="365760" cy="365760"/>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6E2EB12-6AE5-4C32-99E1-40B9B66BCD4E}"/>
              </a:ext>
            </a:extLst>
          </p:cNvPr>
          <p:cNvGrpSpPr/>
          <p:nvPr/>
        </p:nvGrpSpPr>
        <p:grpSpPr>
          <a:xfrm>
            <a:off x="7965890" y="4173993"/>
            <a:ext cx="1381765" cy="468513"/>
            <a:chOff x="8306505" y="4523352"/>
            <a:chExt cx="1842353" cy="624683"/>
          </a:xfrm>
        </p:grpSpPr>
        <p:sp>
          <p:nvSpPr>
            <p:cNvPr id="26" name="Rectangle 25">
              <a:extLst>
                <a:ext uri="{FF2B5EF4-FFF2-40B4-BE49-F238E27FC236}">
                  <a16:creationId xmlns:a16="http://schemas.microsoft.com/office/drawing/2014/main" id="{23A5E908-CC2A-4387-A0CF-0AB0DE2F5913}"/>
                </a:ext>
              </a:extLst>
            </p:cNvPr>
            <p:cNvSpPr/>
            <p:nvPr/>
          </p:nvSpPr>
          <p:spPr>
            <a:xfrm>
              <a:off x="8306505" y="4925896"/>
              <a:ext cx="128016" cy="128016"/>
            </a:xfrm>
            <a:prstGeom prst="rect">
              <a:avLst/>
            </a:prstGeom>
            <a:pattFill prst="smGrid">
              <a:fgClr>
                <a:srgbClr val="000000"/>
              </a:fgClr>
              <a:bgClr>
                <a:schemeClr val="bg1"/>
              </a:bgClr>
            </a:patt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Diamond 26">
              <a:extLst>
                <a:ext uri="{FF2B5EF4-FFF2-40B4-BE49-F238E27FC236}">
                  <a16:creationId xmlns:a16="http://schemas.microsoft.com/office/drawing/2014/main" id="{7D57F2C3-9188-4599-8DD7-8E99FE63BA81}"/>
                </a:ext>
              </a:extLst>
            </p:cNvPr>
            <p:cNvSpPr/>
            <p:nvPr/>
          </p:nvSpPr>
          <p:spPr>
            <a:xfrm>
              <a:off x="8327367" y="4777102"/>
              <a:ext cx="94594" cy="94593"/>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Isosceles Triangle 29">
              <a:extLst>
                <a:ext uri="{FF2B5EF4-FFF2-40B4-BE49-F238E27FC236}">
                  <a16:creationId xmlns:a16="http://schemas.microsoft.com/office/drawing/2014/main" id="{8CFC5313-5DC4-4776-BCC6-C779C3A8AB5E}"/>
                </a:ext>
              </a:extLst>
            </p:cNvPr>
            <p:cNvSpPr/>
            <p:nvPr/>
          </p:nvSpPr>
          <p:spPr>
            <a:xfrm rot="5400000">
              <a:off x="8332669" y="4607624"/>
              <a:ext cx="91440" cy="91440"/>
            </a:xfrm>
            <a:prstGeom prst="triangl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6E8DEFF-850B-42C2-AC70-C92D4EE630D5}"/>
                </a:ext>
              </a:extLst>
            </p:cNvPr>
            <p:cNvSpPr txBox="1"/>
            <p:nvPr/>
          </p:nvSpPr>
          <p:spPr>
            <a:xfrm>
              <a:off x="8420384" y="4523352"/>
              <a:ext cx="1728474"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Treatment ongoing</a:t>
              </a:r>
            </a:p>
          </p:txBody>
        </p:sp>
        <p:sp>
          <p:nvSpPr>
            <p:cNvPr id="37" name="TextBox 36">
              <a:extLst>
                <a:ext uri="{FF2B5EF4-FFF2-40B4-BE49-F238E27FC236}">
                  <a16:creationId xmlns:a16="http://schemas.microsoft.com/office/drawing/2014/main" id="{AD22ECCA-B9C6-41CD-84A6-F78132FBD963}"/>
                </a:ext>
              </a:extLst>
            </p:cNvPr>
            <p:cNvSpPr txBox="1"/>
            <p:nvPr/>
          </p:nvSpPr>
          <p:spPr>
            <a:xfrm>
              <a:off x="8420384" y="4695541"/>
              <a:ext cx="1728474"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Start of partial response</a:t>
              </a:r>
            </a:p>
          </p:txBody>
        </p:sp>
        <p:sp>
          <p:nvSpPr>
            <p:cNvPr id="38" name="TextBox 37">
              <a:extLst>
                <a:ext uri="{FF2B5EF4-FFF2-40B4-BE49-F238E27FC236}">
                  <a16:creationId xmlns:a16="http://schemas.microsoft.com/office/drawing/2014/main" id="{6D89F2D7-26C5-4649-B659-F40E276CFFC5}"/>
                </a:ext>
              </a:extLst>
            </p:cNvPr>
            <p:cNvSpPr txBox="1"/>
            <p:nvPr/>
          </p:nvSpPr>
          <p:spPr>
            <a:xfrm>
              <a:off x="8420384" y="4871037"/>
              <a:ext cx="1728474"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Treatment after progression</a:t>
              </a:r>
            </a:p>
          </p:txBody>
        </p:sp>
      </p:grpSp>
      <p:sp>
        <p:nvSpPr>
          <p:cNvPr id="28" name="Isosceles Triangle 27">
            <a:extLst>
              <a:ext uri="{FF2B5EF4-FFF2-40B4-BE49-F238E27FC236}">
                <a16:creationId xmlns:a16="http://schemas.microsoft.com/office/drawing/2014/main" id="{DB4453C4-9F2E-4E64-B31C-FE9C746A3F14}"/>
              </a:ext>
            </a:extLst>
          </p:cNvPr>
          <p:cNvSpPr/>
          <p:nvPr/>
        </p:nvSpPr>
        <p:spPr>
          <a:xfrm rot="5400000">
            <a:off x="7343108" y="4427441"/>
            <a:ext cx="274320" cy="17145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p:cNvSpPr txBox="1"/>
          <p:nvPr/>
        </p:nvSpPr>
        <p:spPr>
          <a:xfrm>
            <a:off x="7584143" y="4052109"/>
            <a:ext cx="235962" cy="215444"/>
          </a:xfrm>
          <a:prstGeom prst="rect">
            <a:avLst/>
          </a:prstGeom>
          <a:no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 name="Rectangle 5"/>
          <p:cNvSpPr/>
          <p:nvPr/>
        </p:nvSpPr>
        <p:spPr>
          <a:xfrm>
            <a:off x="9070044" y="2886076"/>
            <a:ext cx="85142" cy="126245"/>
          </a:xfrm>
          <a:prstGeom prst="rect">
            <a:avLst/>
          </a:prstGeom>
          <a:solidFill>
            <a:schemeClr val="bg1"/>
          </a:solidFill>
        </p:spPr>
        <p:txBody>
          <a:bodyPr wrap="non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338F099-28F3-4E7E-AEF3-C416767CD194}"/>
              </a:ext>
            </a:extLst>
          </p:cNvPr>
          <p:cNvSpPr txBox="1"/>
          <p:nvPr/>
        </p:nvSpPr>
        <p:spPr>
          <a:xfrm>
            <a:off x="5707465" y="2971485"/>
            <a:ext cx="676567"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Thyroid</a:t>
            </a:r>
          </a:p>
        </p:txBody>
      </p:sp>
      <p:sp>
        <p:nvSpPr>
          <p:cNvPr id="33" name="Rectangle 32">
            <a:extLst>
              <a:ext uri="{FF2B5EF4-FFF2-40B4-BE49-F238E27FC236}">
                <a16:creationId xmlns:a16="http://schemas.microsoft.com/office/drawing/2014/main" id="{96856452-6055-4F4A-ABA3-2482ECD4247C}"/>
              </a:ext>
            </a:extLst>
          </p:cNvPr>
          <p:cNvSpPr/>
          <p:nvPr/>
        </p:nvSpPr>
        <p:spPr>
          <a:xfrm>
            <a:off x="5594335" y="3044683"/>
            <a:ext cx="136502" cy="10287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9" name="Content Placeholder 22">
            <a:extLst>
              <a:ext uri="{FF2B5EF4-FFF2-40B4-BE49-F238E27FC236}">
                <a16:creationId xmlns:a16="http://schemas.microsoft.com/office/drawing/2014/main" id="{943D7A37-76CB-2944-ACC2-72DD8C24C2F6}"/>
              </a:ext>
            </a:extLst>
          </p:cNvPr>
          <p:cNvSpPr txBox="1">
            <a:spLocks/>
          </p:cNvSpPr>
          <p:nvPr/>
        </p:nvSpPr>
        <p:spPr>
          <a:xfrm>
            <a:off x="620183" y="5630590"/>
            <a:ext cx="10962217" cy="365125"/>
          </a:xfrm>
          <a:prstGeom prst="rect">
            <a:avLst/>
          </a:prstGeom>
        </p:spPr>
        <p:txBody>
          <a:bodyPr vert="horz" lIns="0" tIns="0" rIns="0" bIns="0" rtlCol="0" anchor="ctr" anchorCtr="0">
            <a:noAutofit/>
          </a:bodyPr>
          <a:lstStyle>
            <a:lvl1pPr marL="0" indent="0" algn="l" defTabSz="457200" rtl="0" eaLnBrk="1" latinLnBrk="0" hangingPunct="1">
              <a:spcBef>
                <a:spcPts val="1200"/>
              </a:spcBef>
              <a:buClr>
                <a:schemeClr val="accent1"/>
              </a:buClr>
              <a:buFont typeface="Arial"/>
              <a:buNone/>
              <a:defRPr sz="1200" b="0" i="0" kern="1200">
                <a:solidFill>
                  <a:srgbClr val="5D8298"/>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56378D"/>
              </a:buClr>
              <a:buSzTx/>
              <a:buFont typeface="Arial"/>
              <a:buNone/>
              <a:tabLst/>
              <a:defRPr/>
            </a:pPr>
            <a:r>
              <a:rPr kumimoji="0" lang="en-US"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Data cut-off: July 30, 2018. Disease assessments were performed by investigators </a:t>
            </a:r>
            <a:br>
              <a:rPr kumimoji="0" lang="en-US"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Intracranial target </a:t>
            </a:r>
            <a:r>
              <a:rPr kumimoji="0" lang="en-US"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tumour</a:t>
            </a:r>
            <a:r>
              <a:rPr kumimoji="0" lang="en-US"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responses in patients with measurable disease, based on RECIST 1.1 sum of longest diameter. </a:t>
            </a:r>
            <a:r>
              <a:rPr kumimoji="0" lang="en-US" sz="1200" b="0" i="0" u="none" strike="noStrike" kern="1200" cap="none" spc="0" normalizeH="0" baseline="30000" noProof="0" dirty="0">
                <a:ln>
                  <a:noFill/>
                </a:ln>
                <a:solidFill>
                  <a:srgbClr val="5D8298"/>
                </a:solidFill>
                <a:effectLst/>
                <a:uLnTx/>
                <a:uFillTx/>
                <a:latin typeface="Calibri" panose="020F0502020204030204" pitchFamily="34" charset="0"/>
                <a:ea typeface="+mn-ea"/>
                <a:cs typeface="Calibri" panose="020F0502020204030204" pitchFamily="34" charset="0"/>
              </a:rPr>
              <a:t>†</a:t>
            </a:r>
            <a:r>
              <a:rPr kumimoji="0" lang="en-US"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Dose increased to 150 mg BID. ‡Progression in brain </a:t>
            </a:r>
          </a:p>
        </p:txBody>
      </p:sp>
      <p:sp>
        <p:nvSpPr>
          <p:cNvPr id="40" name="TextBox 39">
            <a:extLst>
              <a:ext uri="{FF2B5EF4-FFF2-40B4-BE49-F238E27FC236}">
                <a16:creationId xmlns:a16="http://schemas.microsoft.com/office/drawing/2014/main" id="{49BD432E-420C-1C4D-8F6C-848E1EAE6B79}"/>
              </a:ext>
            </a:extLst>
          </p:cNvPr>
          <p:cNvSpPr txBox="1"/>
          <p:nvPr/>
        </p:nvSpPr>
        <p:spPr>
          <a:xfrm>
            <a:off x="5707465" y="3282569"/>
            <a:ext cx="676567"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Lung</a:t>
            </a:r>
          </a:p>
        </p:txBody>
      </p:sp>
      <p:sp>
        <p:nvSpPr>
          <p:cNvPr id="43" name="Rectangle 42">
            <a:extLst>
              <a:ext uri="{FF2B5EF4-FFF2-40B4-BE49-F238E27FC236}">
                <a16:creationId xmlns:a16="http://schemas.microsoft.com/office/drawing/2014/main" id="{1DDBB2AA-D4CD-0644-A828-7F631D343E89}"/>
              </a:ext>
            </a:extLst>
          </p:cNvPr>
          <p:cNvSpPr/>
          <p:nvPr/>
        </p:nvSpPr>
        <p:spPr>
          <a:xfrm>
            <a:off x="5594335" y="3355767"/>
            <a:ext cx="136502" cy="10287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34096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9ECD2-149C-4345-B79C-CE0C19F83BD1}"/>
              </a:ext>
            </a:extLst>
          </p:cNvPr>
          <p:cNvSpPr>
            <a:spLocks noGrp="1"/>
          </p:cNvSpPr>
          <p:nvPr>
            <p:ph type="title"/>
          </p:nvPr>
        </p:nvSpPr>
        <p:spPr/>
        <p:txBody>
          <a:bodyPr/>
          <a:lstStyle/>
          <a:p>
            <a:r>
              <a:rPr lang="en-GB" dirty="0"/>
              <a:t>entrectinib</a:t>
            </a:r>
          </a:p>
        </p:txBody>
      </p:sp>
      <p:sp>
        <p:nvSpPr>
          <p:cNvPr id="2" name="Slide Number Placeholder 1">
            <a:extLst>
              <a:ext uri="{FF2B5EF4-FFF2-40B4-BE49-F238E27FC236}">
                <a16:creationId xmlns:a16="http://schemas.microsoft.com/office/drawing/2014/main" id="{D7413CB8-EFEE-B845-B25C-4105610FA7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4257976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D0A46B-8F1F-8A49-9F18-764982B0838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1A7CD0-78D0-42EA-ADB5-8E9333008CAE}" type="slidenum">
              <a:rPr kumimoji="0" lang="en-US" alt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p:cNvSpPr>
            <a:spLocks noGrp="1"/>
          </p:cNvSpPr>
          <p:nvPr>
            <p:ph type="title"/>
          </p:nvPr>
        </p:nvSpPr>
        <p:spPr>
          <a:xfrm>
            <a:off x="619200" y="246566"/>
            <a:ext cx="9221216" cy="807285"/>
          </a:xfrm>
        </p:spPr>
        <p:txBody>
          <a:bodyPr/>
          <a:lstStyle/>
          <a:p>
            <a:r>
              <a:rPr lang="en-GB" dirty="0"/>
              <a:t>Integrated efficacy and safety analysis of </a:t>
            </a:r>
            <a:r>
              <a:rPr lang="en-GB" dirty="0" err="1"/>
              <a:t>entrectinib</a:t>
            </a:r>
            <a:r>
              <a:rPr lang="en-GB" dirty="0"/>
              <a:t>: study design</a:t>
            </a:r>
            <a:endParaRPr lang="en-GB" dirty="0">
              <a:highlight>
                <a:srgbClr val="00FF00"/>
              </a:highlight>
            </a:endParaRPr>
          </a:p>
        </p:txBody>
      </p:sp>
      <p:sp>
        <p:nvSpPr>
          <p:cNvPr id="11" name="Text Placeholder 5"/>
          <p:cNvSpPr>
            <a:spLocks noGrp="1"/>
          </p:cNvSpPr>
          <p:nvPr>
            <p:ph sz="quarter" idx="15"/>
          </p:nvPr>
        </p:nvSpPr>
        <p:spPr>
          <a:xfrm>
            <a:off x="620183" y="6309320"/>
            <a:ext cx="10876417" cy="365125"/>
          </a:xfrm>
        </p:spPr>
        <p:txBody>
          <a:bodyPr/>
          <a:lstStyle/>
          <a:p>
            <a:pPr>
              <a:lnSpc>
                <a:spcPct val="90000"/>
              </a:lnSpc>
              <a:spcBef>
                <a:spcPts val="300"/>
              </a:spcBef>
            </a:pP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CNS, central nerv</a:t>
            </a:r>
            <a:r>
              <a:rPr lang="en-GB" spc="-10" dirty="0">
                <a:solidFill>
                  <a:schemeClr val="tx2"/>
                </a:solidFill>
              </a:rPr>
              <a:t>ous system;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DoR, duration of response; NTRK, neurotrophic tyrosine receptor kinase; ORR, objective response rate; </a:t>
            </a:r>
            <a:r>
              <a:rPr lang="en-GB" dirty="0">
                <a:solidFill>
                  <a:schemeClr val="tx2"/>
                </a:solidFill>
              </a:rPr>
              <a:t>OS, overall survival; PFS, progression-free survival; PROs, patient-reported outcomes; QD, once daily; Response Evaluation Criteria In Solid tumours;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TRK, tropomyosin receptor kinase </a:t>
            </a:r>
            <a:endParaRPr lang="en-GB" dirty="0">
              <a:solidFill>
                <a:schemeClr val="tx2"/>
              </a:solidFill>
            </a:endParaRPr>
          </a:p>
          <a:p>
            <a:pPr>
              <a:lnSpc>
                <a:spcPct val="90000"/>
              </a:lnSpc>
              <a:spcBef>
                <a:spcPts val="300"/>
              </a:spcBef>
            </a:pPr>
            <a:r>
              <a:rPr lang="en-GB" dirty="0">
                <a:solidFill>
                  <a:schemeClr val="tx2"/>
                </a:solidFill>
              </a:rPr>
              <a:t>1. https://clinicaltrials.gov/ct2/show/NCT02568267 </a:t>
            </a:r>
            <a:br>
              <a:rPr lang="en-GB" dirty="0">
                <a:solidFill>
                  <a:schemeClr val="tx2"/>
                </a:solidFill>
              </a:rPr>
            </a:br>
            <a:r>
              <a:rPr lang="en-GB" dirty="0">
                <a:solidFill>
                  <a:schemeClr val="tx2"/>
                </a:solidFill>
              </a:rPr>
              <a:t>2. Drilon, et al. Cancer Discov 2017 </a:t>
            </a:r>
          </a:p>
        </p:txBody>
      </p:sp>
      <p:sp>
        <p:nvSpPr>
          <p:cNvPr id="22" name="Rectangle 21"/>
          <p:cNvSpPr/>
          <p:nvPr/>
        </p:nvSpPr>
        <p:spPr>
          <a:xfrm>
            <a:off x="620183" y="5395943"/>
            <a:ext cx="8496944" cy="646331"/>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D8298"/>
                </a:solidFill>
                <a:effectLst/>
                <a:uLnTx/>
                <a:uFillTx/>
                <a:latin typeface="Calibri" panose="020F0502020204030204"/>
                <a:ea typeface="+mn-ea"/>
                <a:cs typeface="Helvetica"/>
                <a:sym typeface="Helvetica"/>
              </a:rPr>
              <a:t>Data cut-off: May 31,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5D8298"/>
                </a:solidFill>
                <a:effectLst/>
                <a:uLnTx/>
                <a:uFillTx/>
                <a:latin typeface="Calibri" panose="020F0502020204030204"/>
                <a:ea typeface="+mn-ea"/>
                <a:cs typeface="Helvetica"/>
                <a:sym typeface="Helvetica"/>
              </a:rPr>
              <a:t>*BICR, </a:t>
            </a:r>
            <a:r>
              <a:rPr kumimoji="0" lang="en-GB" sz="1200" b="0" i="0" u="none" strike="noStrike" kern="1200" cap="none" spc="0" normalizeH="0" baseline="0" noProof="0" dirty="0">
                <a:ln>
                  <a:noFill/>
                </a:ln>
                <a:solidFill>
                  <a:srgbClr val="5D8298"/>
                </a:solidFill>
                <a:effectLst/>
                <a:uLnTx/>
                <a:uFillTx/>
                <a:latin typeface="Calibri" panose="020F0502020204030204"/>
                <a:ea typeface="+mn-ea"/>
                <a:cs typeface="+mn-cs"/>
              </a:rPr>
              <a:t>blinded independent central review </a:t>
            </a:r>
            <a:r>
              <a:rPr kumimoji="0" lang="en-GB" sz="1200" b="0" i="0" u="none" strike="noStrike" kern="0" cap="none" spc="0" normalizeH="0" baseline="0" noProof="0" dirty="0">
                <a:ln>
                  <a:noFill/>
                </a:ln>
                <a:solidFill>
                  <a:srgbClr val="5D8298"/>
                </a:solidFill>
                <a:effectLst/>
                <a:uLnTx/>
                <a:uFillTx/>
                <a:latin typeface="Calibri" panose="020F0502020204030204"/>
                <a:ea typeface="+mn-ea"/>
                <a:cs typeface="Helvetica"/>
                <a:sym typeface="Helvetica"/>
              </a:rPr>
              <a:t>measured by RECIST v1.1</a:t>
            </a:r>
            <a:br>
              <a:rPr kumimoji="0" lang="en-GB" sz="1200" b="0" i="0" u="none" strike="noStrike" kern="0" cap="none" spc="0" normalizeH="0" baseline="0" noProof="0" dirty="0">
                <a:ln>
                  <a:noFill/>
                </a:ln>
                <a:solidFill>
                  <a:srgbClr val="5D8298"/>
                </a:solidFill>
                <a:effectLst/>
                <a:uLnTx/>
                <a:uFillTx/>
                <a:latin typeface="Calibri" panose="020F0502020204030204"/>
                <a:ea typeface="+mn-ea"/>
                <a:cs typeface="Helvetica"/>
                <a:sym typeface="Helvetica"/>
              </a:rPr>
            </a:br>
            <a:r>
              <a:rPr kumimoji="0" lang="en-GB" sz="1200" b="0" i="0" u="none" strike="noStrike" kern="0" cap="none" spc="0" normalizeH="0" baseline="30000" noProof="0" dirty="0">
                <a:ln>
                  <a:noFill/>
                </a:ln>
                <a:solidFill>
                  <a:srgbClr val="5D8298"/>
                </a:solidFill>
                <a:effectLst/>
                <a:uLnTx/>
                <a:uFillTx/>
                <a:latin typeface="Calibri" panose="020F0502020204030204"/>
                <a:ea typeface="+mn-ea"/>
                <a:cs typeface="Helvetica"/>
                <a:sym typeface="Helvetica"/>
              </a:rPr>
              <a:t>†</a:t>
            </a:r>
            <a:r>
              <a:rPr kumimoji="0" lang="en-US" sz="1200" b="0" i="0" u="none" strike="noStrike" kern="0" cap="none" spc="0" normalizeH="0" baseline="0" noProof="0" dirty="0">
                <a:ln>
                  <a:noFill/>
                </a:ln>
                <a:solidFill>
                  <a:srgbClr val="5D8298"/>
                </a:solidFill>
                <a:effectLst/>
                <a:uLnTx/>
                <a:uFillTx/>
                <a:latin typeface="Calibri" panose="020F0502020204030204"/>
                <a:ea typeface="+mn-ea"/>
                <a:cs typeface="+mn-cs"/>
                <a:sym typeface="Helvetica"/>
              </a:rPr>
              <a:t>Patients with measurable CNS lesions at baseline and patients with measurable and non-measurable CNS lesions at baseline</a:t>
            </a:r>
            <a:endParaRPr kumimoji="0" lang="en-GB" sz="1200" b="0" i="0" u="none" strike="noStrike" kern="0" cap="none" spc="0" normalizeH="0" baseline="0" noProof="0" dirty="0">
              <a:ln>
                <a:noFill/>
              </a:ln>
              <a:solidFill>
                <a:srgbClr val="5D8298"/>
              </a:solidFill>
              <a:effectLst/>
              <a:uLnTx/>
              <a:uFillTx/>
              <a:latin typeface="Calibri" panose="020F0502020204030204"/>
              <a:ea typeface="+mn-ea"/>
              <a:cs typeface="Helvetica"/>
              <a:sym typeface="Helvetica"/>
            </a:endParaRPr>
          </a:p>
        </p:txBody>
      </p:sp>
      <p:sp>
        <p:nvSpPr>
          <p:cNvPr id="24" name="Rectangle: Rounded Corners 18"/>
          <p:cNvSpPr/>
          <p:nvPr/>
        </p:nvSpPr>
        <p:spPr>
          <a:xfrm>
            <a:off x="1784133" y="1777369"/>
            <a:ext cx="2183525" cy="3333926"/>
          </a:xfrm>
          <a:prstGeom prst="roundRect">
            <a:avLst>
              <a:gd name="adj" fmla="val 10433"/>
            </a:avLst>
          </a:prstGeom>
          <a:solidFill>
            <a:schemeClr val="accent1"/>
          </a:solidFill>
          <a:ln w="25400" cap="flat" cmpd="sng" algn="ctr">
            <a:noFill/>
            <a:prstDash val="solid"/>
          </a:ln>
          <a:effectLst/>
          <a:scene3d>
            <a:camera prst="orthographicFront">
              <a:rot lat="0" lon="0" rev="0"/>
            </a:camera>
            <a:lightRig rig="balanced" dir="t">
              <a:rot lat="0" lon="0" rev="8700000"/>
            </a:lightRig>
          </a:scene3d>
          <a:sp3d/>
        </p:spPr>
        <p:txBody>
          <a:bodyPr lIns="0" tIns="0" rIns="0" bIns="0" rtlCol="0" anchor="ctr"/>
          <a:lstStyle/>
          <a:p>
            <a:pPr marL="0" marR="0" lvl="0" indent="0" algn="ctr" defTabSz="685783" rtl="0" eaLnBrk="1" fontAlgn="auto" latinLnBrk="0" hangingPunct="1">
              <a:lnSpc>
                <a:spcPct val="100000"/>
              </a:lnSpc>
              <a:spcBef>
                <a:spcPts val="0"/>
              </a:spcBef>
              <a:spcAft>
                <a:spcPts val="900"/>
              </a:spcAft>
              <a:buClrTx/>
              <a:buSzTx/>
              <a:buFontTx/>
              <a:buNone/>
              <a:tabLst/>
              <a:defRPr/>
            </a:pPr>
            <a:r>
              <a:rPr kumimoji="0" lang="en-GB" sz="1200" b="1" i="0" u="sng" strike="noStrike" kern="0" cap="none" spc="0" normalizeH="0" baseline="0" noProof="0" dirty="0">
                <a:ln>
                  <a:noFill/>
                </a:ln>
                <a:solidFill>
                  <a:srgbClr val="FFFFFF"/>
                </a:solidFill>
                <a:effectLst/>
                <a:uLnTx/>
                <a:uFillTx/>
                <a:latin typeface="Calibri" panose="020F0502020204030204"/>
                <a:ea typeface="+mn-ea"/>
                <a:cs typeface="+mn-cs"/>
              </a:rPr>
              <a:t>Integrated analysis</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rPr>
              <a:t>Efficacy population </a:t>
            </a:r>
          </a:p>
          <a:p>
            <a:pPr marL="0" marR="0" lvl="0" indent="0" algn="ctr" defTabSz="685783" rtl="0" eaLnBrk="1" fontAlgn="auto" latinLnBrk="0" hangingPunct="1">
              <a:lnSpc>
                <a:spcPct val="100000"/>
              </a:lnSpc>
              <a:spcBef>
                <a:spcPts val="0"/>
              </a:spcBef>
              <a:spcAft>
                <a:spcPts val="9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54 adult patients with </a:t>
            </a:r>
            <a:r>
              <a:rPr kumimoji="0" lang="en-GB" sz="1200" b="0" i="1" u="none" strike="noStrike" kern="1200" cap="none" spc="0" normalizeH="0" baseline="0" noProof="0" dirty="0">
                <a:ln>
                  <a:noFill/>
                </a:ln>
                <a:solidFill>
                  <a:srgbClr val="FFFFFF"/>
                </a:solidFill>
                <a:effectLst/>
                <a:uLnTx/>
                <a:uFillTx/>
                <a:latin typeface="Calibri" panose="020F0502020204030204"/>
                <a:ea typeface="+mn-ea"/>
                <a:cs typeface="+mn-cs"/>
              </a:rPr>
              <a:t>NTRK</a:t>
            </a: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 fusion-positive, TRK inhibitor-naïve solid tumours</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Calibri" panose="020F0502020204030204"/>
                <a:ea typeface="+mn-ea"/>
                <a:cs typeface="+mn-cs"/>
              </a:rPr>
              <a:t>Safety population</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a:ea typeface="+mn-ea"/>
                <a:cs typeface="+mn-cs"/>
              </a:rPr>
              <a:t>68 patients with </a:t>
            </a:r>
            <a:r>
              <a:rPr kumimoji="0" lang="en-GB" sz="1200" b="0" i="1" u="none" strike="noStrike" kern="0" cap="none" spc="0" normalizeH="0" baseline="0" noProof="0" dirty="0">
                <a:ln>
                  <a:noFill/>
                </a:ln>
                <a:solidFill>
                  <a:srgbClr val="FFFFFF"/>
                </a:solidFill>
                <a:effectLst/>
                <a:uLnTx/>
                <a:uFillTx/>
                <a:latin typeface="Calibri" panose="020F0502020204030204"/>
                <a:ea typeface="+mn-ea"/>
                <a:cs typeface="+mn-cs"/>
              </a:rPr>
              <a:t>NTRK </a:t>
            </a:r>
            <a:r>
              <a:rPr kumimoji="0" lang="en-GB" sz="1100" b="0" i="0" u="none" strike="noStrike" kern="0" cap="none" spc="0" normalizeH="0" baseline="0" noProof="0" dirty="0">
                <a:ln>
                  <a:noFill/>
                </a:ln>
                <a:solidFill>
                  <a:srgbClr val="FFFFFF"/>
                </a:solidFill>
                <a:effectLst/>
                <a:uLnTx/>
                <a:uFillTx/>
                <a:latin typeface="Calibri" panose="020F0502020204030204"/>
                <a:ea typeface="+mn-ea"/>
                <a:cs typeface="+mn-cs"/>
              </a:rPr>
              <a:t>fusion-positive</a:t>
            </a:r>
            <a:r>
              <a:rPr kumimoji="0" lang="en-GB" sz="1200" b="0" i="0" u="none" strike="noStrike" kern="0" cap="none" spc="0" normalizeH="0" baseline="0" noProof="0" dirty="0">
                <a:ln>
                  <a:noFill/>
                </a:ln>
                <a:solidFill>
                  <a:srgbClr val="FFFFFF"/>
                </a:solidFill>
                <a:effectLst/>
                <a:uLnTx/>
                <a:uFillTx/>
                <a:latin typeface="Calibri" panose="020F0502020204030204"/>
                <a:ea typeface="+mn-ea"/>
                <a:cs typeface="+mn-cs"/>
              </a:rPr>
              <a:t> solid tumours have received at least one dose of entrectinib</a:t>
            </a:r>
            <a:r>
              <a:rPr kumimoji="0" lang="en-GB" sz="1200" b="1" i="0" u="none" strike="noStrike" kern="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a:ea typeface="+mn-ea"/>
                <a:cs typeface="+mn-cs"/>
              </a:rPr>
              <a:t>355 patients overall have received entrectinib </a:t>
            </a:r>
            <a:br>
              <a:rPr kumimoji="0" lang="en-GB" sz="1200" b="0" i="0" u="none" strike="noStrike" kern="0" cap="none" spc="0" normalizeH="0" baseline="0" noProof="0" dirty="0">
                <a:ln>
                  <a:noFill/>
                </a:ln>
                <a:solidFill>
                  <a:srgbClr val="FFFFFF"/>
                </a:solidFill>
                <a:effectLst/>
                <a:uLnTx/>
                <a:uFillTx/>
                <a:latin typeface="Calibri" panose="020F0502020204030204"/>
                <a:ea typeface="+mn-ea"/>
                <a:cs typeface="+mn-cs"/>
              </a:rPr>
            </a:br>
            <a:r>
              <a:rPr kumimoji="0" lang="en-GB" sz="1200" b="0" i="0" u="none" strike="noStrike" kern="0" cap="none" spc="0" normalizeH="0" baseline="0" noProof="0" dirty="0">
                <a:ln>
                  <a:noFill/>
                </a:ln>
                <a:solidFill>
                  <a:srgbClr val="FFFFFF"/>
                </a:solidFill>
                <a:effectLst/>
                <a:uLnTx/>
                <a:uFillTx/>
                <a:latin typeface="Calibri" panose="020F0502020204030204"/>
                <a:ea typeface="+mn-ea"/>
                <a:cs typeface="+mn-cs"/>
              </a:rPr>
              <a:t>(all tumour types and gene rearrangements</a:t>
            </a: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5" name="Rounded Rectangle 24"/>
          <p:cNvSpPr/>
          <p:nvPr/>
        </p:nvSpPr>
        <p:spPr>
          <a:xfrm>
            <a:off x="8752489" y="1852623"/>
            <a:ext cx="1700138" cy="3183421"/>
          </a:xfrm>
          <a:prstGeom prst="roundRect">
            <a:avLst/>
          </a:prstGeom>
          <a:solidFill>
            <a:schemeClr val="accent1"/>
          </a:solidFill>
          <a:ln w="25400" cap="flat" cmpd="sng" algn="ctr">
            <a:noFill/>
            <a:prstDash val="solid"/>
          </a:ln>
          <a:effectLst/>
          <a:scene3d>
            <a:camera prst="orthographicFront">
              <a:rot lat="0" lon="0" rev="0"/>
            </a:camera>
            <a:lightRig rig="balanced" dir="t">
              <a:rot lat="0" lon="0" rev="8700000"/>
            </a:lightRig>
          </a:scene3d>
          <a:sp3d/>
        </p:spPr>
        <p:txBody>
          <a:bodyPr lIns="0" tIns="27000" rIns="0" bIns="27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a:ea typeface="+mn-ea"/>
                <a:cs typeface="+mn-cs"/>
              </a:rPr>
              <a:t>Primary endpoints*</a:t>
            </a:r>
          </a:p>
          <a:p>
            <a:pPr marL="0" marR="0" lvl="0" indent="0" algn="ctr" defTabSz="685783" rtl="0" eaLnBrk="1" fontAlgn="auto" latinLnBrk="0" hangingPunct="1">
              <a:lnSpc>
                <a:spcPct val="100000"/>
              </a:lnSpc>
              <a:spcBef>
                <a:spcPts val="0"/>
              </a:spcBef>
              <a:spcAft>
                <a:spcPts val="900"/>
              </a:spcAft>
              <a:buClrTx/>
              <a:buSzTx/>
              <a:buFontTx/>
              <a:buNone/>
              <a:tabLst/>
              <a:defRPr/>
            </a:pPr>
            <a:r>
              <a:rPr kumimoji="0" lang="en-GB" sz="1350" b="0" i="0" u="none" strike="noStrike" kern="0" cap="none" spc="0" normalizeH="0" baseline="0" noProof="0" dirty="0">
                <a:ln>
                  <a:noFill/>
                </a:ln>
                <a:solidFill>
                  <a:srgbClr val="FFFFFF"/>
                </a:solidFill>
                <a:effectLst/>
                <a:uLnTx/>
                <a:uFillTx/>
                <a:latin typeface="Calibri" panose="020F0502020204030204"/>
                <a:ea typeface="+mn-ea"/>
                <a:cs typeface="+mn-cs"/>
              </a:rPr>
              <a:t>ORR and DoR</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a:ea typeface="+mn-ea"/>
                <a:cs typeface="+mn-cs"/>
              </a:rPr>
              <a:t>Secondary endpoints*</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dirty="0">
                <a:ln>
                  <a:noFill/>
                </a:ln>
                <a:solidFill>
                  <a:srgbClr val="FFFFFF"/>
                </a:solidFill>
                <a:effectLst/>
                <a:uLnTx/>
                <a:uFillTx/>
                <a:latin typeface="Calibri" panose="020F0502020204030204"/>
                <a:ea typeface="+mn-ea"/>
                <a:cs typeface="+mn-cs"/>
              </a:rPr>
              <a:t>PFS and OS </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dirty="0">
                <a:ln>
                  <a:noFill/>
                </a:ln>
                <a:solidFill>
                  <a:srgbClr val="FFFFFF"/>
                </a:solidFill>
                <a:effectLst/>
                <a:uLnTx/>
                <a:uFillTx/>
                <a:latin typeface="Calibri" panose="020F0502020204030204"/>
                <a:ea typeface="+mn-ea"/>
                <a:cs typeface="+mn-cs"/>
              </a:rPr>
              <a:t>Intracranial ORR</a:t>
            </a:r>
            <a:br>
              <a:rPr kumimoji="0" lang="en-US" sz="1350" b="0" i="0" u="none" strike="noStrike" kern="0" cap="none" spc="0" normalizeH="0" baseline="0" noProof="0" dirty="0">
                <a:ln>
                  <a:noFill/>
                </a:ln>
                <a:solidFill>
                  <a:srgbClr val="FFFFFF"/>
                </a:solidFill>
                <a:effectLst/>
                <a:uLnTx/>
                <a:uFillTx/>
                <a:latin typeface="Calibri" panose="020F0502020204030204"/>
                <a:ea typeface="+mn-ea"/>
                <a:cs typeface="+mn-cs"/>
              </a:rPr>
            </a:br>
            <a:r>
              <a:rPr kumimoji="0" lang="en-US" sz="1350" b="0" i="0" u="none" strike="noStrike" kern="0" cap="none" spc="0" normalizeH="0" baseline="0" noProof="0" dirty="0">
                <a:ln>
                  <a:noFill/>
                </a:ln>
                <a:solidFill>
                  <a:srgbClr val="FFFFFF"/>
                </a:solidFill>
                <a:effectLst/>
                <a:uLnTx/>
                <a:uFillTx/>
                <a:latin typeface="Calibri" panose="020F0502020204030204"/>
                <a:ea typeface="+mn-ea"/>
                <a:cs typeface="+mn-cs"/>
              </a:rPr>
              <a:t>and DoR</a:t>
            </a:r>
            <a:r>
              <a:rPr kumimoji="0" lang="en-US" sz="1350" b="0" i="0" u="none" strike="noStrike" kern="0" cap="none" spc="0" normalizeH="0" baseline="30000" noProof="0" dirty="0">
                <a:ln>
                  <a:noFill/>
                </a:ln>
                <a:solidFill>
                  <a:srgbClr val="FFFFFF"/>
                </a:solidFill>
                <a:effectLst/>
                <a:uLnTx/>
                <a:uFillTx/>
                <a:latin typeface="Calibri" panose="020F0502020204030204"/>
                <a:ea typeface="+mn-ea"/>
                <a:cs typeface="+mn-cs"/>
              </a:rPr>
              <a:t>†</a:t>
            </a:r>
            <a:r>
              <a:rPr kumimoji="0" lang="en-US" sz="1350" b="0" i="0" u="none" strike="noStrike" kern="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1350" b="0" i="0" u="none" strike="noStrike" kern="0" cap="none" spc="0" normalizeH="0" baseline="0" noProof="0" dirty="0">
                <a:ln>
                  <a:noFill/>
                </a:ln>
                <a:solidFill>
                  <a:srgbClr val="FFFFFF"/>
                </a:solidFill>
                <a:effectLst/>
                <a:uLnTx/>
                <a:uFillTx/>
                <a:latin typeface="Calibri" panose="020F0502020204030204"/>
                <a:ea typeface="+mn-ea"/>
                <a:cs typeface="+mn-cs"/>
              </a:rPr>
              <a:t>Safety and tolerability</a:t>
            </a:r>
          </a:p>
          <a:p>
            <a:pPr marL="0" marR="0" lvl="0" indent="0" algn="ctr" defTabSz="685783" rtl="0" eaLnBrk="1" fontAlgn="auto" latinLnBrk="0" hangingPunct="1">
              <a:lnSpc>
                <a:spcPct val="100000"/>
              </a:lnSpc>
              <a:spcBef>
                <a:spcPts val="0"/>
              </a:spcBef>
              <a:spcAft>
                <a:spcPts val="450"/>
              </a:spcAft>
              <a:buClrTx/>
              <a:buSzTx/>
              <a:buFontTx/>
              <a:buNone/>
              <a:tabLst/>
              <a:defRPr/>
            </a:pPr>
            <a:r>
              <a:rPr kumimoji="0" lang="en-GB" sz="1350" b="0" i="0" u="none" strike="noStrike" kern="0" cap="none" spc="0" normalizeH="0" baseline="0" noProof="0" dirty="0">
                <a:ln>
                  <a:noFill/>
                </a:ln>
                <a:solidFill>
                  <a:srgbClr val="FFFFFF"/>
                </a:solidFill>
                <a:effectLst/>
                <a:uLnTx/>
                <a:uFillTx/>
                <a:latin typeface="Calibri" panose="020F0502020204030204"/>
                <a:ea typeface="+mn-ea"/>
                <a:cs typeface="+mn-cs"/>
              </a:rPr>
              <a:t>PROs</a:t>
            </a:r>
          </a:p>
        </p:txBody>
      </p:sp>
      <p:sp>
        <p:nvSpPr>
          <p:cNvPr id="26" name="Right Arrow 25"/>
          <p:cNvSpPr/>
          <p:nvPr/>
        </p:nvSpPr>
        <p:spPr>
          <a:xfrm>
            <a:off x="4091286" y="2895450"/>
            <a:ext cx="4593324" cy="1179337"/>
          </a:xfrm>
          <a:prstGeom prst="rightArrow">
            <a:avLst>
              <a:gd name="adj1" fmla="val 50000"/>
              <a:gd name="adj2" fmla="val 24569"/>
            </a:avLst>
          </a:prstGeom>
          <a:solidFill>
            <a:schemeClr val="accent1">
              <a:lumMod val="20000"/>
              <a:lumOff val="80000"/>
            </a:schemeClr>
          </a:solidFill>
          <a:ln w="25400" cap="flat" cmpd="sng" algn="ctr">
            <a:noFill/>
            <a:prstDash val="solid"/>
          </a:ln>
          <a:effectLst/>
          <a:scene3d>
            <a:camera prst="orthographicFront">
              <a:rot lat="0" lon="0" rev="0"/>
            </a:camera>
            <a:lightRig rig="balanced" dir="t">
              <a:rot lat="0" lon="0" rev="8700000"/>
            </a:lightRig>
          </a:scene3d>
          <a:sp3d/>
        </p:spPr>
        <p:txBody>
          <a:bodyPr lIns="27000" tIns="0" rIns="2700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Calibri" panose="020F0502020204030204"/>
                <a:ea typeface="+mn-ea"/>
                <a:cs typeface="Arial"/>
              </a:rPr>
              <a:t>STARTRK-1</a:t>
            </a:r>
            <a:r>
              <a:rPr kumimoji="0" lang="en-GB" sz="1100" b="1" i="0" u="none" strike="noStrike" kern="0" cap="none" spc="0" normalizeH="0" baseline="30000" noProof="0" dirty="0">
                <a:ln>
                  <a:noFill/>
                </a:ln>
                <a:solidFill>
                  <a:srgbClr val="000000"/>
                </a:solidFill>
                <a:effectLst/>
                <a:uLnTx/>
                <a:uFillTx/>
                <a:latin typeface="Calibri" panose="020F0502020204030204"/>
                <a:ea typeface="+mn-ea"/>
                <a:cs typeface="Arial"/>
              </a:rPr>
              <a:t>2</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a:ea typeface="+mn-ea"/>
                <a:cs typeface="+mn-cs"/>
              </a:rPr>
              <a:t>Phase 1 dose escalation</a:t>
            </a:r>
            <a:endParaRPr kumimoji="0" lang="en-GB" sz="1100" b="0" i="0" u="none" strike="sngStrike" kern="0" cap="none" spc="0" normalizeH="0" baseline="0" noProof="0" dirty="0">
              <a:ln>
                <a:noFill/>
              </a:ln>
              <a:solidFill>
                <a:srgbClr val="000000"/>
              </a:solidFill>
              <a:effectLst/>
              <a:uLnTx/>
              <a:uFillTx/>
              <a:latin typeface="Calibri" panose="020F0502020204030204"/>
              <a:ea typeface="+mn-ea"/>
              <a:cs typeface="Arial"/>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Calibri" panose="020F0502020204030204"/>
                <a:ea typeface="+mn-ea"/>
                <a:cs typeface="Arial"/>
              </a:rPr>
              <a:t>n=2 </a:t>
            </a:r>
            <a:r>
              <a:rPr kumimoji="0" lang="en-US" sz="1100" b="1" i="1" u="none" strike="noStrike" kern="1200" cap="none" spc="0" normalizeH="0" baseline="0" noProof="0" dirty="0">
                <a:ln>
                  <a:noFill/>
                </a:ln>
                <a:solidFill>
                  <a:srgbClr val="000000"/>
                </a:solidFill>
                <a:effectLst/>
                <a:uLnTx/>
                <a:uFillTx/>
                <a:latin typeface="Calibri" panose="020F0502020204030204"/>
                <a:ea typeface="+mn-ea"/>
                <a:cs typeface="+mn-cs"/>
              </a:rPr>
              <a:t>NTRK</a:t>
            </a: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 patients</a:t>
            </a:r>
            <a:endParaRPr kumimoji="0" lang="en-GB" sz="1100" b="1" i="0" u="none" strike="noStrike" kern="0" cap="none" spc="0" normalizeH="0" baseline="30000" noProof="0" dirty="0">
              <a:ln>
                <a:noFill/>
              </a:ln>
              <a:solidFill>
                <a:srgbClr val="000000"/>
              </a:solidFill>
              <a:effectLst/>
              <a:uLnTx/>
              <a:uFillTx/>
              <a:latin typeface="Calibri" panose="020F0502020204030204"/>
              <a:ea typeface="+mn-ea"/>
              <a:cs typeface="Arial"/>
            </a:endParaRPr>
          </a:p>
        </p:txBody>
      </p:sp>
      <p:sp>
        <p:nvSpPr>
          <p:cNvPr id="27" name="Right Arrow 26"/>
          <p:cNvSpPr/>
          <p:nvPr/>
        </p:nvSpPr>
        <p:spPr>
          <a:xfrm>
            <a:off x="4091286" y="4070903"/>
            <a:ext cx="4593324" cy="1189998"/>
          </a:xfrm>
          <a:prstGeom prst="rightArrow">
            <a:avLst>
              <a:gd name="adj1" fmla="val 50000"/>
              <a:gd name="adj2" fmla="val 26496"/>
            </a:avLst>
          </a:prstGeom>
          <a:solidFill>
            <a:schemeClr val="accent1">
              <a:lumMod val="20000"/>
              <a:lumOff val="80000"/>
            </a:schemeClr>
          </a:solidFill>
          <a:ln w="25400" cap="flat" cmpd="sng" algn="ctr">
            <a:noFill/>
            <a:prstDash val="solid"/>
          </a:ln>
          <a:effectLst/>
          <a:scene3d>
            <a:camera prst="orthographicFront">
              <a:rot lat="0" lon="0" rev="0"/>
            </a:camera>
            <a:lightRig rig="balanced" dir="t">
              <a:rot lat="0" lon="0" rev="8700000"/>
            </a:lightRig>
          </a:scene3d>
          <a:sp3d/>
        </p:spPr>
        <p:txBody>
          <a:bodyPr lIns="27000" tIns="0" rIns="2700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Calibri" panose="020F0502020204030204"/>
                <a:ea typeface="+mn-ea"/>
                <a:cs typeface="Arial"/>
              </a:rPr>
              <a:t>ALKA-372-001</a:t>
            </a:r>
            <a:r>
              <a:rPr kumimoji="0" lang="en-GB" sz="1100" b="1" i="0" u="none" strike="noStrike" kern="0" cap="none" spc="0" normalizeH="0" baseline="30000" noProof="0" dirty="0">
                <a:ln>
                  <a:noFill/>
                </a:ln>
                <a:solidFill>
                  <a:srgbClr val="000000"/>
                </a:solidFill>
                <a:effectLst/>
                <a:uLnTx/>
                <a:uFillTx/>
                <a:latin typeface="Calibri" panose="020F0502020204030204"/>
                <a:ea typeface="+mn-ea"/>
                <a:cs typeface="Arial"/>
              </a:rPr>
              <a:t>2</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sz="1100" b="0" i="0" u="none" strike="noStrike" kern="0" cap="none" spc="0" normalizeH="0" baseline="0" noProof="0" dirty="0">
                <a:ln>
                  <a:noFill/>
                </a:ln>
                <a:solidFill>
                  <a:srgbClr val="000000"/>
                </a:solidFill>
                <a:effectLst/>
                <a:uLnTx/>
                <a:uFillTx/>
                <a:latin typeface="Calibri" panose="020F0502020204030204"/>
                <a:ea typeface="+mn-ea"/>
                <a:cs typeface="Arial"/>
              </a:rPr>
              <a:t>P</a:t>
            </a:r>
            <a:r>
              <a:rPr kumimoji="0" lang="en-US" sz="1100" b="0" i="0" u="none" strike="noStrike" kern="0" cap="none" spc="0" normalizeH="0" baseline="0" noProof="0" dirty="0">
                <a:ln>
                  <a:noFill/>
                </a:ln>
                <a:solidFill>
                  <a:srgbClr val="000000"/>
                </a:solidFill>
                <a:effectLst/>
                <a:uLnTx/>
                <a:uFillTx/>
                <a:latin typeface="Calibri" panose="020F0502020204030204"/>
                <a:ea typeface="+mn-ea"/>
                <a:cs typeface="+mn-cs"/>
              </a:rPr>
              <a:t>hase 1 dose escalation </a:t>
            </a:r>
            <a:endParaRPr kumimoji="0" lang="en-US" sz="1100" b="0" i="0" u="none" strike="sng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mn-ea"/>
                <a:cs typeface="+mn-cs"/>
              </a:rPr>
              <a:t>n=1 </a:t>
            </a:r>
            <a:r>
              <a:rPr kumimoji="0" lang="en-US" sz="1100" b="1" i="1" u="none" strike="noStrike" kern="1200" cap="none" spc="0" normalizeH="0" baseline="0" noProof="0" dirty="0">
                <a:ln>
                  <a:noFill/>
                </a:ln>
                <a:solidFill>
                  <a:srgbClr val="000000"/>
                </a:solidFill>
                <a:effectLst/>
                <a:uLnTx/>
                <a:uFillTx/>
                <a:latin typeface="Calibri" panose="020F0502020204030204"/>
                <a:ea typeface="+mn-ea"/>
                <a:cs typeface="+mn-cs"/>
              </a:rPr>
              <a:t>NTRK</a:t>
            </a: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 patient</a:t>
            </a:r>
            <a:endParaRPr kumimoji="0" lang="en-US" sz="1100" b="1"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 name="Right Arrow 27"/>
          <p:cNvSpPr/>
          <p:nvPr/>
        </p:nvSpPr>
        <p:spPr>
          <a:xfrm>
            <a:off x="4091286" y="1628800"/>
            <a:ext cx="4593324" cy="1254902"/>
          </a:xfrm>
          <a:prstGeom prst="rightArrow">
            <a:avLst>
              <a:gd name="adj1" fmla="val 50000"/>
              <a:gd name="adj2" fmla="val 24611"/>
            </a:avLst>
          </a:prstGeom>
          <a:solidFill>
            <a:schemeClr val="accent1">
              <a:lumMod val="20000"/>
              <a:lumOff val="80000"/>
            </a:schemeClr>
          </a:solidFill>
          <a:ln w="25400" cap="flat" cmpd="sng" algn="ctr">
            <a:noFill/>
            <a:prstDash val="solid"/>
          </a:ln>
          <a:effectLst/>
          <a:scene3d>
            <a:camera prst="orthographicFront">
              <a:rot lat="0" lon="0" rev="0"/>
            </a:camera>
            <a:lightRig rig="balanced" dir="t">
              <a:rot lat="0" lon="0" rev="8700000"/>
            </a:lightRig>
          </a:scene3d>
          <a:sp3d/>
        </p:spPr>
        <p:txBody>
          <a:bodyPr lIns="27000" tIns="0" rIns="2700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Calibri" panose="020F0502020204030204"/>
                <a:ea typeface="+mn-ea"/>
                <a:cs typeface="Arial"/>
              </a:rPr>
              <a:t>STARTRK-2</a:t>
            </a:r>
            <a:r>
              <a:rPr kumimoji="0" lang="en-GB" sz="1100" b="1" i="0" u="none" strike="noStrike" kern="0" cap="none" spc="0" normalizeH="0" baseline="30000" noProof="0" dirty="0">
                <a:ln>
                  <a:noFill/>
                </a:ln>
                <a:solidFill>
                  <a:srgbClr val="000000"/>
                </a:solidFill>
                <a:effectLst/>
                <a:uLnTx/>
                <a:uFillTx/>
                <a:latin typeface="Calibri" panose="020F0502020204030204"/>
                <a:ea typeface="+mn-ea"/>
                <a:cs typeface="Arial"/>
              </a:rPr>
              <a:t>1</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Calibri" panose="020F0502020204030204"/>
                <a:ea typeface="+mn-ea"/>
                <a:cs typeface="+mn-cs"/>
              </a:rPr>
              <a:t>Phase</a:t>
            </a:r>
            <a:r>
              <a:rPr kumimoji="0" lang="en-US" sz="1100" b="0" i="0" u="none" strike="noStrike" kern="0" cap="none" spc="0" normalizeH="0" baseline="0" noProof="0" dirty="0">
                <a:ln>
                  <a:noFill/>
                </a:ln>
                <a:solidFill>
                  <a:srgbClr val="000000"/>
                </a:solidFill>
                <a:effectLst/>
                <a:uLnTx/>
                <a:uFillTx/>
                <a:latin typeface="Calibri" panose="020F0502020204030204"/>
                <a:ea typeface="+mn-ea"/>
                <a:cs typeface="+mn-cs"/>
              </a:rPr>
              <a:t> 2, multicentre, global basket study </a:t>
            </a:r>
            <a:r>
              <a:rPr kumimoji="0" lang="en-GB" sz="1100" b="0" i="0" u="none" strike="noStrike" kern="0" cap="none" spc="0" normalizeH="0" baseline="0" noProof="0" dirty="0">
                <a:ln>
                  <a:noFill/>
                </a:ln>
                <a:solidFill>
                  <a:srgbClr val="000000"/>
                </a:solidFill>
                <a:effectLst/>
                <a:uLnTx/>
                <a:uFillTx/>
                <a:latin typeface="Calibri" panose="020F0502020204030204"/>
                <a:ea typeface="+mn-ea"/>
                <a:cs typeface="+mn-cs"/>
              </a:rPr>
              <a:t>600 mg QD, 28-day cycle</a:t>
            </a:r>
            <a:endParaRPr kumimoji="0" lang="en-US" sz="11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mn-ea"/>
                <a:cs typeface="+mn-cs"/>
              </a:rPr>
              <a:t>n=51 </a:t>
            </a:r>
            <a:r>
              <a:rPr kumimoji="0" lang="en-US" sz="1100" b="1" i="1" u="none" strike="noStrike" kern="0" cap="none" spc="0" normalizeH="0" baseline="0" noProof="0" dirty="0">
                <a:ln>
                  <a:noFill/>
                </a:ln>
                <a:solidFill>
                  <a:srgbClr val="000000"/>
                </a:solidFill>
                <a:effectLst/>
                <a:uLnTx/>
                <a:uFillTx/>
                <a:latin typeface="Calibri" panose="020F0502020204030204"/>
                <a:ea typeface="+mn-ea"/>
                <a:cs typeface="+mn-cs"/>
              </a:rPr>
              <a:t>NTRK</a:t>
            </a:r>
            <a:r>
              <a:rPr kumimoji="0" lang="en-US" sz="1100" b="1" i="0" u="none" strike="noStrike" kern="0" cap="none" spc="0" normalizeH="0" baseline="0" noProof="0" dirty="0">
                <a:ln>
                  <a:noFill/>
                </a:ln>
                <a:solidFill>
                  <a:srgbClr val="000000"/>
                </a:solidFill>
                <a:effectLst/>
                <a:uLnTx/>
                <a:uFillTx/>
                <a:latin typeface="Calibri" panose="020F0502020204030204"/>
                <a:ea typeface="+mn-ea"/>
                <a:cs typeface="+mn-cs"/>
              </a:rPr>
              <a:t>+ patients</a:t>
            </a:r>
          </a:p>
        </p:txBody>
      </p:sp>
    </p:spTree>
    <p:extLst>
      <p:ext uri="{BB962C8B-B14F-4D97-AF65-F5344CB8AC3E}">
        <p14:creationId xmlns:p14="http://schemas.microsoft.com/office/powerpoint/2010/main" val="2187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FCDF33-8E24-1B43-853F-5D7CBB198431}"/>
              </a:ext>
            </a:extLst>
          </p:cNvPr>
          <p:cNvSpPr>
            <a:spLocks noGrp="1"/>
          </p:cNvSpPr>
          <p:nvPr>
            <p:ph type="body" idx="1"/>
          </p:nvPr>
        </p:nvSpPr>
        <p:spPr>
          <a:xfrm>
            <a:off x="609600" y="1214362"/>
            <a:ext cx="10972800" cy="702470"/>
          </a:xfrm>
        </p:spPr>
        <p:txBody>
          <a:bodyPr wrap="square" anchor="t">
            <a:normAutofit/>
          </a:bodyPr>
          <a:lstStyle/>
          <a:p>
            <a:pPr algn="ctr"/>
            <a:r>
              <a:rPr lang="en-GB" dirty="0">
                <a:solidFill>
                  <a:schemeClr val="accent1"/>
                </a:solidFill>
              </a:rPr>
              <a:t>THE OBJECTIVE of this meeting is to share Current opinions on how to identify, test and treat </a:t>
            </a:r>
            <a:r>
              <a:rPr lang="en-GB" i="1" dirty="0">
                <a:solidFill>
                  <a:schemeClr val="accent1"/>
                </a:solidFill>
              </a:rPr>
              <a:t>NTRK </a:t>
            </a:r>
            <a:r>
              <a:rPr lang="en-GB" dirty="0">
                <a:solidFill>
                  <a:schemeClr val="accent1"/>
                </a:solidFill>
              </a:rPr>
              <a:t>fusion positive cancer</a:t>
            </a:r>
          </a:p>
        </p:txBody>
      </p:sp>
      <p:sp>
        <p:nvSpPr>
          <p:cNvPr id="3" name="Title 2">
            <a:extLst>
              <a:ext uri="{FF2B5EF4-FFF2-40B4-BE49-F238E27FC236}">
                <a16:creationId xmlns:a16="http://schemas.microsoft.com/office/drawing/2014/main" id="{37BB7DEF-3DC8-8F41-8E24-2BB62A04CC72}"/>
              </a:ext>
            </a:extLst>
          </p:cNvPr>
          <p:cNvSpPr>
            <a:spLocks noGrp="1"/>
          </p:cNvSpPr>
          <p:nvPr>
            <p:ph type="title"/>
          </p:nvPr>
        </p:nvSpPr>
        <p:spPr>
          <a:xfrm>
            <a:off x="619201" y="259200"/>
            <a:ext cx="8740799" cy="864000"/>
          </a:xfrm>
        </p:spPr>
        <p:txBody>
          <a:bodyPr anchor="t">
            <a:normAutofit/>
          </a:bodyPr>
          <a:lstStyle/>
          <a:p>
            <a:r>
              <a:rPr lang="en-GB" dirty="0"/>
              <a:t>EXPERTS KNOWLEDGE SHARE</a:t>
            </a:r>
          </a:p>
        </p:txBody>
      </p:sp>
      <p:sp>
        <p:nvSpPr>
          <p:cNvPr id="5" name="Slide Number Placeholder 4">
            <a:extLst>
              <a:ext uri="{FF2B5EF4-FFF2-40B4-BE49-F238E27FC236}">
                <a16:creationId xmlns:a16="http://schemas.microsoft.com/office/drawing/2014/main" id="{584BAA7F-C780-5244-86D2-9EFFAB4167EB}"/>
              </a:ext>
            </a:extLst>
          </p:cNvPr>
          <p:cNvSpPr>
            <a:spLocks noGrp="1"/>
          </p:cNvSpPr>
          <p:nvPr>
            <p:ph type="sldNum" sz="quarter" idx="4"/>
          </p:nvPr>
        </p:nvSpPr>
        <p:spPr>
          <a:xfrm>
            <a:off x="10512491" y="6356351"/>
            <a:ext cx="1069909" cy="365125"/>
          </a:xfrm>
        </p:spPr>
        <p:txBody>
          <a:bodyPr anchor="ctr">
            <a:normAutofit/>
          </a:bodyPr>
          <a:lstStyle/>
          <a:p>
            <a:pPr>
              <a:spcAft>
                <a:spcPts val="600"/>
              </a:spcAft>
            </a:pPr>
            <a:fld id="{FCE43C0F-8A7B-3A4B-9DB5-B3472E36E833}" type="slidenum">
              <a:rPr lang="en-GB" smtClean="0"/>
              <a:pPr>
                <a:spcAft>
                  <a:spcPts val="600"/>
                </a:spcAft>
              </a:pPr>
              <a:t>3</a:t>
            </a:fld>
            <a:endParaRPr lang="en-GB"/>
          </a:p>
        </p:txBody>
      </p:sp>
      <p:graphicFrame>
        <p:nvGraphicFramePr>
          <p:cNvPr id="12" name="Content Placeholder 6">
            <a:extLst>
              <a:ext uri="{FF2B5EF4-FFF2-40B4-BE49-F238E27FC236}">
                <a16:creationId xmlns:a16="http://schemas.microsoft.com/office/drawing/2014/main" id="{57E8C65C-6063-4374-B5F8-B04B2987B9B0}"/>
              </a:ext>
            </a:extLst>
          </p:cNvPr>
          <p:cNvGraphicFramePr>
            <a:graphicFrameLocks noGrp="1"/>
          </p:cNvGraphicFramePr>
          <p:nvPr>
            <p:ph sz="quarter" idx="14"/>
            <p:extLst>
              <p:ext uri="{D42A27DB-BD31-4B8C-83A1-F6EECF244321}">
                <p14:modId xmlns:p14="http://schemas.microsoft.com/office/powerpoint/2010/main" val="2577503483"/>
              </p:ext>
            </p:extLst>
          </p:nvPr>
        </p:nvGraphicFramePr>
        <p:xfrm>
          <a:off x="619200" y="1987200"/>
          <a:ext cx="10963200" cy="39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inhoud 3">
            <a:extLst>
              <a:ext uri="{FF2B5EF4-FFF2-40B4-BE49-F238E27FC236}">
                <a16:creationId xmlns:a16="http://schemas.microsoft.com/office/drawing/2014/main" id="{5BBB8D2E-930F-BF40-8BDC-FD3F5D2B744C}"/>
              </a:ext>
            </a:extLst>
          </p:cNvPr>
          <p:cNvSpPr>
            <a:spLocks noGrp="1"/>
          </p:cNvSpPr>
          <p:nvPr>
            <p:ph sz="quarter" idx="15"/>
          </p:nvPr>
        </p:nvSpPr>
        <p:spPr/>
        <p:txBody>
          <a:bodyPr/>
          <a:lstStyle/>
          <a:p>
            <a:endParaRPr lang="nl-NL"/>
          </a:p>
        </p:txBody>
      </p:sp>
    </p:spTree>
    <p:extLst>
      <p:ext uri="{BB962C8B-B14F-4D97-AF65-F5344CB8AC3E}">
        <p14:creationId xmlns:p14="http://schemas.microsoft.com/office/powerpoint/2010/main" val="2331262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2126E-6EDB-6743-863F-9612D457BC3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A788FA-F864-4521-9DFD-AF03C9BFF3E5}" type="slidenum">
              <a:rPr kumimoji="0" lang="en-US" alt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4" name="Title 3"/>
          <p:cNvSpPr>
            <a:spLocks noGrp="1"/>
          </p:cNvSpPr>
          <p:nvPr>
            <p:ph type="title"/>
          </p:nvPr>
        </p:nvSpPr>
        <p:spPr>
          <a:xfrm>
            <a:off x="619200" y="246566"/>
            <a:ext cx="8740800" cy="807285"/>
          </a:xfrm>
        </p:spPr>
        <p:txBody>
          <a:bodyPr/>
          <a:lstStyle/>
          <a:p>
            <a:r>
              <a:rPr lang="en-GB" dirty="0"/>
              <a:t>Integrated efficacy and safety analysis of </a:t>
            </a:r>
            <a:r>
              <a:rPr lang="en-GB" dirty="0" err="1"/>
              <a:t>entrectinib</a:t>
            </a:r>
            <a:r>
              <a:rPr lang="en-GB" dirty="0"/>
              <a:t>: Baseline characteristics</a:t>
            </a:r>
          </a:p>
        </p:txBody>
      </p:sp>
      <p:sp>
        <p:nvSpPr>
          <p:cNvPr id="7" name="Text Placeholder 2"/>
          <p:cNvSpPr>
            <a:spLocks noGrp="1"/>
          </p:cNvSpPr>
          <p:nvPr>
            <p:ph sz="quarter" idx="15"/>
          </p:nvPr>
        </p:nvSpPr>
        <p:spPr>
          <a:xfrm>
            <a:off x="620183" y="6309320"/>
            <a:ext cx="10180339" cy="365125"/>
          </a:xfrm>
        </p:spPr>
        <p:txBody>
          <a:bodyPr/>
          <a:lstStyle/>
          <a:p>
            <a:pPr>
              <a:lnSpc>
                <a:spcPct val="90000"/>
              </a:lnSpc>
              <a:spcBef>
                <a:spcPts val="0"/>
              </a:spcBef>
              <a:spcAft>
                <a:spcPts val="200"/>
              </a:spcAft>
            </a:pPr>
            <a:r>
              <a:rPr lang="en-GB" dirty="0"/>
              <a:t>Data cut-off: May 31, 2018</a:t>
            </a:r>
            <a:br>
              <a:rPr lang="en-GB" dirty="0"/>
            </a:br>
            <a:r>
              <a:rPr lang="en-GB" dirty="0"/>
              <a:t>* Does not </a:t>
            </a:r>
            <a:r>
              <a:rPr lang="en-GB" dirty="0">
                <a:solidFill>
                  <a:schemeClr val="tx2"/>
                </a:solidFill>
              </a:rPr>
              <a:t>include any paediatric congenital fibrosarcoma patients</a:t>
            </a:r>
            <a:br>
              <a:rPr lang="en-GB" dirty="0">
                <a:solidFill>
                  <a:schemeClr val="tx2"/>
                </a:solidFill>
              </a:rPr>
            </a:br>
            <a:r>
              <a:rPr lang="en-GB" dirty="0">
                <a:solidFill>
                  <a:schemeClr val="tx2"/>
                </a:solidFill>
              </a:rPr>
              <a:t>CNS, central nervous system; CRC, colorectal cancer; ECOG PS, Eastern Cooperative Oncology Group performance status; MASC, mammary analogue secretory carcinoma; NSCLC, nonsmall-cell lung carcinoma;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a:t>
            </a:r>
            <a:endParaRPr lang="en-GB" dirty="0">
              <a:solidFill>
                <a:schemeClr val="tx2"/>
              </a:solidFill>
            </a:endParaRPr>
          </a:p>
        </p:txBody>
      </p:sp>
      <p:graphicFrame>
        <p:nvGraphicFramePr>
          <p:cNvPr id="5" name="Content Placeholder 3"/>
          <p:cNvGraphicFramePr>
            <a:graphicFrameLocks/>
          </p:cNvGraphicFramePr>
          <p:nvPr/>
        </p:nvGraphicFramePr>
        <p:xfrm>
          <a:off x="619200" y="1939858"/>
          <a:ext cx="4828728" cy="3715560"/>
        </p:xfrm>
        <a:graphic>
          <a:graphicData uri="http://schemas.openxmlformats.org/drawingml/2006/table">
            <a:tbl>
              <a:tblPr firstRow="1" bandRow="1">
                <a:tableStyleId>{5C22544A-7EE6-4342-B048-85BDC9FD1C3A}</a:tableStyleId>
              </a:tblPr>
              <a:tblGrid>
                <a:gridCol w="1668568">
                  <a:extLst>
                    <a:ext uri="{9D8B030D-6E8A-4147-A177-3AD203B41FA5}">
                      <a16:colId xmlns:a16="http://schemas.microsoft.com/office/drawing/2014/main" val="3267364226"/>
                    </a:ext>
                  </a:extLst>
                </a:gridCol>
                <a:gridCol w="1033113">
                  <a:extLst>
                    <a:ext uri="{9D8B030D-6E8A-4147-A177-3AD203B41FA5}">
                      <a16:colId xmlns:a16="http://schemas.microsoft.com/office/drawing/2014/main" val="20000"/>
                    </a:ext>
                  </a:extLst>
                </a:gridCol>
                <a:gridCol w="2127047">
                  <a:extLst>
                    <a:ext uri="{9D8B030D-6E8A-4147-A177-3AD203B41FA5}">
                      <a16:colId xmlns:a16="http://schemas.microsoft.com/office/drawing/2014/main" val="3744784874"/>
                    </a:ext>
                  </a:extLst>
                </a:gridCol>
              </a:tblGrid>
              <a:tr h="602640">
                <a:tc gridSpan="2">
                  <a:txBody>
                    <a:bodyPr/>
                    <a:lstStyle/>
                    <a:p>
                      <a:r>
                        <a:rPr lang="en-GB" sz="1400" noProof="0" dirty="0"/>
                        <a:t>Baseline characteristics</a:t>
                      </a:r>
                      <a:endParaRPr lang="en-GB" sz="1400" noProof="0" dirty="0">
                        <a:solidFill>
                          <a:schemeClr val="tx1"/>
                        </a:solidFill>
                        <a:latin typeface="+mn-lt"/>
                      </a:endParaRPr>
                    </a:p>
                  </a:txBody>
                  <a:tcPr marL="54000" marR="54000" marT="27000" marB="27000" anchor="ctr"/>
                </a:tc>
                <a:tc hMerge="1">
                  <a:txBody>
                    <a:bodyPr/>
                    <a:lstStyle/>
                    <a:p>
                      <a:endParaRPr lang="en-US" sz="2000" dirty="0"/>
                    </a:p>
                  </a:txBody>
                  <a:tcPr marL="72000" marR="72000" marT="36000" marB="36000" anchor="ctr"/>
                </a:tc>
                <a:tc>
                  <a:txBody>
                    <a:bodyPr/>
                    <a:lstStyle/>
                    <a:p>
                      <a:pPr algn="ctr"/>
                      <a:r>
                        <a:rPr lang="en-GB" sz="1400" i="1" noProof="0" dirty="0"/>
                        <a:t>NTRK</a:t>
                      </a:r>
                      <a:r>
                        <a:rPr lang="en-GB" sz="1400" noProof="0" dirty="0"/>
                        <a:t>+ tumour-agnostic population</a:t>
                      </a:r>
                      <a:r>
                        <a:rPr lang="en-GB" sz="1400" baseline="0" noProof="0" dirty="0"/>
                        <a:t> </a:t>
                      </a:r>
                      <a:r>
                        <a:rPr lang="en-GB" sz="1400" noProof="0" dirty="0"/>
                        <a:t>(n=54)</a:t>
                      </a:r>
                      <a:endParaRPr lang="en-GB" sz="1400" noProof="0" dirty="0">
                        <a:solidFill>
                          <a:schemeClr val="tx1"/>
                        </a:solidFill>
                        <a:latin typeface="+mn-lt"/>
                      </a:endParaRPr>
                    </a:p>
                  </a:txBody>
                  <a:tcPr marL="54000" marR="54000" marT="27000" marB="27000" anchor="ctr"/>
                </a:tc>
                <a:extLst>
                  <a:ext uri="{0D108BD9-81ED-4DB2-BD59-A6C34878D82A}">
                    <a16:rowId xmlns:a16="http://schemas.microsoft.com/office/drawing/2014/main" val="10000"/>
                  </a:ext>
                </a:extLst>
              </a:tr>
              <a:tr h="419760">
                <a:tc>
                  <a:txBody>
                    <a:bodyPr/>
                    <a:lstStyle/>
                    <a:p>
                      <a:r>
                        <a:rPr lang="en-GB" sz="1400" noProof="0" dirty="0">
                          <a:solidFill>
                            <a:schemeClr val="tx1"/>
                          </a:solidFill>
                        </a:rPr>
                        <a:t>Age, years</a:t>
                      </a:r>
                      <a:endParaRPr lang="en-GB" sz="1400" noProof="0" dirty="0">
                        <a:solidFill>
                          <a:schemeClr val="tx1"/>
                        </a:solidFill>
                        <a:latin typeface="+mn-lt"/>
                      </a:endParaRPr>
                    </a:p>
                  </a:txBody>
                  <a:tcPr marL="54000" marR="54000" marT="27000" marB="27000"/>
                </a:tc>
                <a:tc>
                  <a:txBody>
                    <a:bodyPr/>
                    <a:lstStyle/>
                    <a:p>
                      <a:pPr algn="ctr"/>
                      <a:r>
                        <a:rPr lang="en-GB" sz="1400" noProof="0" dirty="0">
                          <a:solidFill>
                            <a:schemeClr val="tx1"/>
                          </a:solidFill>
                        </a:rPr>
                        <a:t>Median (range)</a:t>
                      </a:r>
                      <a:endParaRPr lang="en-GB" sz="1400" noProof="0" dirty="0">
                        <a:solidFill>
                          <a:schemeClr val="tx1"/>
                        </a:solidFill>
                        <a:latin typeface="+mn-lt"/>
                      </a:endParaRPr>
                    </a:p>
                  </a:txBody>
                  <a:tcPr marL="54000" marR="54000" marT="27000" marB="27000"/>
                </a:tc>
                <a:tc>
                  <a:txBody>
                    <a:bodyPr/>
                    <a:lstStyle/>
                    <a:p>
                      <a:pPr algn="ctr"/>
                      <a:r>
                        <a:rPr lang="en-GB" sz="1400" noProof="0" dirty="0">
                          <a:solidFill>
                            <a:schemeClr val="tx1"/>
                          </a:solidFill>
                        </a:rPr>
                        <a:t>57.5</a:t>
                      </a:r>
                      <a:br>
                        <a:rPr lang="en-GB" sz="1400" noProof="0" dirty="0">
                          <a:solidFill>
                            <a:schemeClr val="tx1"/>
                          </a:solidFill>
                        </a:rPr>
                      </a:br>
                      <a:r>
                        <a:rPr lang="en-GB" sz="1400" noProof="0" dirty="0">
                          <a:solidFill>
                            <a:schemeClr val="tx1"/>
                          </a:solidFill>
                        </a:rPr>
                        <a:t>(21-83)</a:t>
                      </a:r>
                      <a:endParaRPr lang="en-GB" sz="1400" b="0" noProof="0" dirty="0">
                        <a:solidFill>
                          <a:schemeClr val="tx1"/>
                        </a:solidFill>
                        <a:latin typeface="+mn-lt"/>
                      </a:endParaRPr>
                    </a:p>
                  </a:txBody>
                  <a:tcPr marL="54000" marR="54000" marT="27000" marB="27000"/>
                </a:tc>
                <a:extLst>
                  <a:ext uri="{0D108BD9-81ED-4DB2-BD59-A6C34878D82A}">
                    <a16:rowId xmlns:a16="http://schemas.microsoft.com/office/drawing/2014/main" val="10001"/>
                  </a:ext>
                </a:extLst>
              </a:tr>
              <a:tr h="453108">
                <a:tc>
                  <a:txBody>
                    <a:bodyPr/>
                    <a:lstStyle/>
                    <a:p>
                      <a:r>
                        <a:rPr lang="en-GB" sz="1400" noProof="0" dirty="0">
                          <a:solidFill>
                            <a:schemeClr val="tx1"/>
                          </a:solidFill>
                        </a:rPr>
                        <a:t>Sex, %</a:t>
                      </a:r>
                      <a:endParaRPr lang="en-GB" sz="1400" noProof="0" dirty="0">
                        <a:solidFill>
                          <a:schemeClr val="tx1"/>
                        </a:solidFill>
                        <a:latin typeface="+mn-lt"/>
                      </a:endParaRPr>
                    </a:p>
                  </a:txBody>
                  <a:tcPr marL="54000" marR="54000" marT="27000" marB="27000"/>
                </a:tc>
                <a:tc>
                  <a:txBody>
                    <a:bodyPr/>
                    <a:lstStyle/>
                    <a:p>
                      <a:pPr algn="ctr"/>
                      <a:r>
                        <a:rPr lang="en-GB" sz="1400" noProof="0" dirty="0">
                          <a:solidFill>
                            <a:schemeClr val="tx1"/>
                          </a:solidFill>
                        </a:rPr>
                        <a:t>Female</a:t>
                      </a:r>
                    </a:p>
                    <a:p>
                      <a:pPr algn="ctr"/>
                      <a:r>
                        <a:rPr lang="en-GB" sz="1400" noProof="0" dirty="0">
                          <a:solidFill>
                            <a:schemeClr val="tx1"/>
                          </a:solidFill>
                        </a:rPr>
                        <a:t>Male</a:t>
                      </a:r>
                      <a:endParaRPr lang="en-GB" sz="1400" noProof="0" dirty="0">
                        <a:solidFill>
                          <a:schemeClr val="tx1"/>
                        </a:solidFill>
                        <a:latin typeface="+mn-lt"/>
                      </a:endParaRPr>
                    </a:p>
                  </a:txBody>
                  <a:tcPr marL="54000" marR="54000" marT="27000" marB="27000"/>
                </a:tc>
                <a:tc>
                  <a:txBody>
                    <a:bodyPr/>
                    <a:lstStyle/>
                    <a:p>
                      <a:pPr algn="ctr"/>
                      <a:r>
                        <a:rPr lang="en-GB" sz="1400" noProof="0" dirty="0">
                          <a:solidFill>
                            <a:schemeClr val="tx1"/>
                          </a:solidFill>
                        </a:rPr>
                        <a:t>59.3</a:t>
                      </a:r>
                    </a:p>
                    <a:p>
                      <a:pPr algn="ctr"/>
                      <a:r>
                        <a:rPr lang="en-GB" sz="1400" noProof="0" dirty="0">
                          <a:solidFill>
                            <a:schemeClr val="tx1"/>
                          </a:solidFill>
                        </a:rPr>
                        <a:t>40.7</a:t>
                      </a:r>
                      <a:endParaRPr lang="en-GB" sz="1400" noProof="0" dirty="0">
                        <a:solidFill>
                          <a:schemeClr val="tx1"/>
                        </a:solidFill>
                        <a:latin typeface="+mn-lt"/>
                      </a:endParaRPr>
                    </a:p>
                  </a:txBody>
                  <a:tcPr marL="54000" marR="54000" marT="27000" marB="27000"/>
                </a:tc>
                <a:extLst>
                  <a:ext uri="{0D108BD9-81ED-4DB2-BD59-A6C34878D82A}">
                    <a16:rowId xmlns:a16="http://schemas.microsoft.com/office/drawing/2014/main" val="10002"/>
                  </a:ext>
                </a:extLst>
              </a:tr>
              <a:tr h="453108">
                <a:tc>
                  <a:txBody>
                    <a:bodyPr/>
                    <a:lstStyle/>
                    <a:p>
                      <a:pPr marL="182563" indent="-182563">
                        <a:tabLst/>
                      </a:pPr>
                      <a:r>
                        <a:rPr lang="en-GB" sz="1400" noProof="0" dirty="0">
                          <a:solidFill>
                            <a:schemeClr val="tx1"/>
                          </a:solidFill>
                        </a:rPr>
                        <a:t>Race, %</a:t>
                      </a:r>
                      <a:endParaRPr lang="en-GB" sz="1400" noProof="0" dirty="0">
                        <a:solidFill>
                          <a:schemeClr val="tx1"/>
                        </a:solidFill>
                        <a:latin typeface="+mn-lt"/>
                      </a:endParaRPr>
                    </a:p>
                  </a:txBody>
                  <a:tcPr marL="54000" marR="54000" marT="27000" marB="27000"/>
                </a:tc>
                <a:tc>
                  <a:txBody>
                    <a:bodyPr/>
                    <a:lstStyle/>
                    <a:p>
                      <a:pPr marL="182563" indent="-182563" algn="ctr">
                        <a:tabLst/>
                      </a:pPr>
                      <a:r>
                        <a:rPr lang="en-GB" sz="1400" noProof="0" dirty="0">
                          <a:solidFill>
                            <a:schemeClr val="tx1"/>
                          </a:solidFill>
                        </a:rPr>
                        <a:t>White</a:t>
                      </a:r>
                    </a:p>
                    <a:p>
                      <a:pPr marL="182563" indent="-182563" algn="ctr">
                        <a:tabLst/>
                      </a:pPr>
                      <a:r>
                        <a:rPr lang="en-GB" sz="1400" noProof="0" dirty="0">
                          <a:solidFill>
                            <a:schemeClr val="tx1"/>
                          </a:solidFill>
                        </a:rPr>
                        <a:t>Asian</a:t>
                      </a:r>
                      <a:endParaRPr lang="en-GB" sz="1400" noProof="0" dirty="0">
                        <a:solidFill>
                          <a:schemeClr val="tx1"/>
                        </a:solidFill>
                        <a:latin typeface="+mn-lt"/>
                      </a:endParaRPr>
                    </a:p>
                  </a:txBody>
                  <a:tcPr marL="54000" marR="54000" marT="27000" marB="27000"/>
                </a:tc>
                <a:tc>
                  <a:txBody>
                    <a:bodyPr/>
                    <a:lstStyle/>
                    <a:p>
                      <a:pPr algn="ctr"/>
                      <a:r>
                        <a:rPr lang="en-GB" sz="1400" noProof="0" dirty="0">
                          <a:solidFill>
                            <a:schemeClr val="tx1"/>
                          </a:solidFill>
                        </a:rPr>
                        <a:t>79.6</a:t>
                      </a:r>
                    </a:p>
                    <a:p>
                      <a:pPr algn="ctr"/>
                      <a:r>
                        <a:rPr lang="en-GB" sz="1400" noProof="0" dirty="0">
                          <a:solidFill>
                            <a:schemeClr val="tx1"/>
                          </a:solidFill>
                        </a:rPr>
                        <a:t>13.0</a:t>
                      </a:r>
                      <a:endParaRPr lang="en-GB" sz="1400" noProof="0" dirty="0">
                        <a:solidFill>
                          <a:schemeClr val="tx1"/>
                        </a:solidFill>
                        <a:latin typeface="+mn-lt"/>
                      </a:endParaRPr>
                    </a:p>
                  </a:txBody>
                  <a:tcPr marL="54000" marR="54000" marT="27000" marB="27000"/>
                </a:tc>
                <a:extLst>
                  <a:ext uri="{0D108BD9-81ED-4DB2-BD59-A6C34878D82A}">
                    <a16:rowId xmlns:a16="http://schemas.microsoft.com/office/drawing/2014/main" val="143984601"/>
                  </a:ext>
                </a:extLst>
              </a:tr>
              <a:tr h="650518">
                <a:tc>
                  <a:txBody>
                    <a:bodyPr/>
                    <a:lstStyle/>
                    <a:p>
                      <a:pPr marL="0" indent="0">
                        <a:tabLst/>
                      </a:pPr>
                      <a:r>
                        <a:rPr lang="en-GB" sz="1400" noProof="0" dirty="0">
                          <a:solidFill>
                            <a:schemeClr val="tx1"/>
                          </a:solidFill>
                        </a:rPr>
                        <a:t>ECOG PS, %</a:t>
                      </a:r>
                      <a:endParaRPr lang="en-GB" sz="1400" noProof="0" dirty="0">
                        <a:solidFill>
                          <a:schemeClr val="tx1"/>
                        </a:solidFill>
                        <a:latin typeface="+mn-lt"/>
                      </a:endParaRPr>
                    </a:p>
                  </a:txBody>
                  <a:tcPr marL="54000" marR="54000" marT="27000" marB="27000"/>
                </a:tc>
                <a:tc>
                  <a:txBody>
                    <a:bodyPr/>
                    <a:lstStyle/>
                    <a:p>
                      <a:pPr marL="0" indent="0" algn="ctr">
                        <a:tabLst/>
                      </a:pPr>
                      <a:r>
                        <a:rPr lang="en-GB" sz="1400" baseline="0" noProof="0" dirty="0">
                          <a:solidFill>
                            <a:schemeClr val="tx1"/>
                          </a:solidFill>
                        </a:rPr>
                        <a:t>0</a:t>
                      </a:r>
                    </a:p>
                    <a:p>
                      <a:pPr marL="0" indent="0" algn="ctr">
                        <a:tabLst/>
                      </a:pPr>
                      <a:r>
                        <a:rPr lang="en-GB" sz="1400" baseline="0" noProof="0" dirty="0">
                          <a:solidFill>
                            <a:schemeClr val="tx1"/>
                          </a:solidFill>
                        </a:rPr>
                        <a:t>1</a:t>
                      </a:r>
                    </a:p>
                    <a:p>
                      <a:pPr marL="0" indent="0" algn="ctr">
                        <a:tabLst/>
                      </a:pPr>
                      <a:r>
                        <a:rPr lang="en-GB" sz="1400" baseline="0" noProof="0" dirty="0">
                          <a:solidFill>
                            <a:schemeClr val="tx1"/>
                          </a:solidFill>
                        </a:rPr>
                        <a:t>2</a:t>
                      </a:r>
                      <a:endParaRPr lang="en-GB" sz="1400" noProof="0" dirty="0">
                        <a:solidFill>
                          <a:schemeClr val="tx1"/>
                        </a:solidFill>
                        <a:latin typeface="+mn-lt"/>
                      </a:endParaRPr>
                    </a:p>
                  </a:txBody>
                  <a:tcPr marL="54000" marR="54000" marT="27000" marB="27000"/>
                </a:tc>
                <a:tc>
                  <a:txBody>
                    <a:bodyPr/>
                    <a:lstStyle/>
                    <a:p>
                      <a:pPr algn="ctr"/>
                      <a:r>
                        <a:rPr lang="en-GB" sz="1400" noProof="0" dirty="0">
                          <a:solidFill>
                            <a:schemeClr val="tx1"/>
                          </a:solidFill>
                        </a:rPr>
                        <a:t>42.6</a:t>
                      </a:r>
                    </a:p>
                    <a:p>
                      <a:pPr algn="ctr"/>
                      <a:r>
                        <a:rPr lang="en-GB" sz="1400" noProof="0" dirty="0">
                          <a:solidFill>
                            <a:schemeClr val="tx1"/>
                          </a:solidFill>
                        </a:rPr>
                        <a:t>46.3</a:t>
                      </a:r>
                    </a:p>
                    <a:p>
                      <a:pPr algn="ctr"/>
                      <a:r>
                        <a:rPr lang="en-GB" sz="1400" noProof="0" dirty="0">
                          <a:solidFill>
                            <a:schemeClr val="tx1"/>
                          </a:solidFill>
                        </a:rPr>
                        <a:t>11.1</a:t>
                      </a:r>
                      <a:endParaRPr lang="en-GB" sz="1400" noProof="0" dirty="0">
                        <a:solidFill>
                          <a:schemeClr val="tx1"/>
                        </a:solidFill>
                        <a:latin typeface="+mn-lt"/>
                      </a:endParaRPr>
                    </a:p>
                  </a:txBody>
                  <a:tcPr marL="54000" marR="54000" marT="27000" marB="27000"/>
                </a:tc>
                <a:extLst>
                  <a:ext uri="{0D108BD9-81ED-4DB2-BD59-A6C34878D82A}">
                    <a16:rowId xmlns:a16="http://schemas.microsoft.com/office/drawing/2014/main" val="10003"/>
                  </a:ext>
                </a:extLst>
              </a:tr>
              <a:tr h="650518">
                <a:tc>
                  <a:txBody>
                    <a:bodyPr/>
                    <a:lstStyle>
                      <a:lvl1pPr algn="ctr" defTabSz="457200">
                        <a:spcBef>
                          <a:spcPts val="800"/>
                        </a:spcBef>
                        <a:defRPr sz="2800">
                          <a:solidFill>
                            <a:srgbClr val="878787"/>
                          </a:solidFill>
                          <a:latin typeface="Calibri" charset="0"/>
                          <a:ea typeface="Heiti SC Light" charset="-122"/>
                          <a:sym typeface="Calibri" charset="0"/>
                        </a:defRPr>
                      </a:lvl1pPr>
                      <a:lvl2pPr marL="742950" indent="-285750" algn="ctr" defTabSz="457200">
                        <a:spcBef>
                          <a:spcPts val="700"/>
                        </a:spcBef>
                        <a:defRPr sz="2400">
                          <a:solidFill>
                            <a:srgbClr val="878787"/>
                          </a:solidFill>
                          <a:latin typeface="Calibri" charset="0"/>
                          <a:ea typeface="Heiti SC Light" charset="-122"/>
                          <a:sym typeface="Calibri" charset="0"/>
                        </a:defRPr>
                      </a:lvl2pPr>
                      <a:lvl3pPr marL="1143000" indent="-228600" algn="ctr" defTabSz="457200">
                        <a:spcBef>
                          <a:spcPts val="600"/>
                        </a:spcBef>
                        <a:defRPr sz="2000">
                          <a:solidFill>
                            <a:srgbClr val="878787"/>
                          </a:solidFill>
                          <a:latin typeface="Calibri" charset="0"/>
                          <a:ea typeface="Heiti SC Light" charset="-122"/>
                          <a:sym typeface="Calibri" charset="0"/>
                        </a:defRPr>
                      </a:lvl3pPr>
                      <a:lvl4pPr marL="1600200" indent="-228600" algn="ctr" defTabSz="457200">
                        <a:spcBef>
                          <a:spcPts val="500"/>
                        </a:spcBef>
                        <a:defRPr>
                          <a:solidFill>
                            <a:srgbClr val="878787"/>
                          </a:solidFill>
                          <a:latin typeface="Calibri" charset="0"/>
                          <a:ea typeface="Heiti SC Light" charset="-122"/>
                          <a:sym typeface="Calibri" charset="0"/>
                        </a:defRPr>
                      </a:lvl4pPr>
                      <a:lvl5pPr marL="2057400" indent="-228600" algn="ctr" defTabSz="457200">
                        <a:spcBef>
                          <a:spcPts val="500"/>
                        </a:spcBef>
                        <a:defRPr>
                          <a:solidFill>
                            <a:srgbClr val="878787"/>
                          </a:solidFill>
                          <a:latin typeface="Calibri" charset="0"/>
                          <a:ea typeface="Heiti SC Light" charset="-122"/>
                          <a:sym typeface="Calibri" charset="0"/>
                        </a:defRPr>
                      </a:lvl5pPr>
                      <a:lvl6pPr marL="25146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6pPr>
                      <a:lvl7pPr marL="29718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7pPr>
                      <a:lvl8pPr marL="34290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8pPr>
                      <a:lvl9pPr marL="38862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GB" altLang="en-US" sz="1400" kern="1200" noProof="0" dirty="0">
                          <a:solidFill>
                            <a:schemeClr val="tx1"/>
                          </a:solidFill>
                          <a:sym typeface="Gill Sans" charset="0"/>
                        </a:rPr>
                        <a:t>Prior lines of systemic therapy, %</a:t>
                      </a:r>
                      <a:endParaRPr lang="en-GB" altLang="en-US" sz="1400" kern="1200" noProof="0" dirty="0">
                        <a:solidFill>
                          <a:schemeClr val="tx1"/>
                        </a:solidFill>
                        <a:latin typeface="+mn-lt"/>
                        <a:ea typeface="+mn-ea"/>
                        <a:cs typeface="+mn-cs"/>
                        <a:sym typeface="Gill Sans" charset="0"/>
                      </a:endParaRPr>
                    </a:p>
                  </a:txBody>
                  <a:tcPr marL="27000" marR="27000" marT="27000" marB="27000" horzOverflow="overflow"/>
                </a:tc>
                <a:tc>
                  <a:txBody>
                    <a:bodyPr/>
                    <a:lstStyle>
                      <a:lvl1pPr algn="ctr" defTabSz="457200">
                        <a:spcBef>
                          <a:spcPts val="800"/>
                        </a:spcBef>
                        <a:defRPr sz="2800">
                          <a:solidFill>
                            <a:srgbClr val="878787"/>
                          </a:solidFill>
                          <a:latin typeface="Calibri" charset="0"/>
                          <a:ea typeface="Heiti SC Light" charset="-122"/>
                          <a:sym typeface="Calibri" charset="0"/>
                        </a:defRPr>
                      </a:lvl1pPr>
                      <a:lvl2pPr marL="742950" indent="-285750" algn="ctr" defTabSz="457200">
                        <a:spcBef>
                          <a:spcPts val="700"/>
                        </a:spcBef>
                        <a:defRPr sz="2400">
                          <a:solidFill>
                            <a:srgbClr val="878787"/>
                          </a:solidFill>
                          <a:latin typeface="Calibri" charset="0"/>
                          <a:ea typeface="Heiti SC Light" charset="-122"/>
                          <a:sym typeface="Calibri" charset="0"/>
                        </a:defRPr>
                      </a:lvl2pPr>
                      <a:lvl3pPr marL="1143000" indent="-228600" algn="ctr" defTabSz="457200">
                        <a:spcBef>
                          <a:spcPts val="600"/>
                        </a:spcBef>
                        <a:defRPr sz="2000">
                          <a:solidFill>
                            <a:srgbClr val="878787"/>
                          </a:solidFill>
                          <a:latin typeface="Calibri" charset="0"/>
                          <a:ea typeface="Heiti SC Light" charset="-122"/>
                          <a:sym typeface="Calibri" charset="0"/>
                        </a:defRPr>
                      </a:lvl3pPr>
                      <a:lvl4pPr marL="1600200" indent="-228600" algn="ctr" defTabSz="457200">
                        <a:spcBef>
                          <a:spcPts val="500"/>
                        </a:spcBef>
                        <a:defRPr>
                          <a:solidFill>
                            <a:srgbClr val="878787"/>
                          </a:solidFill>
                          <a:latin typeface="Calibri" charset="0"/>
                          <a:ea typeface="Heiti SC Light" charset="-122"/>
                          <a:sym typeface="Calibri" charset="0"/>
                        </a:defRPr>
                      </a:lvl4pPr>
                      <a:lvl5pPr marL="2057400" indent="-228600" algn="ctr" defTabSz="457200">
                        <a:spcBef>
                          <a:spcPts val="500"/>
                        </a:spcBef>
                        <a:defRPr>
                          <a:solidFill>
                            <a:srgbClr val="878787"/>
                          </a:solidFill>
                          <a:latin typeface="Calibri" charset="0"/>
                          <a:ea typeface="Heiti SC Light" charset="-122"/>
                          <a:sym typeface="Calibri" charset="0"/>
                        </a:defRPr>
                      </a:lvl5pPr>
                      <a:lvl6pPr marL="25146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6pPr>
                      <a:lvl7pPr marL="29718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7pPr>
                      <a:lvl8pPr marL="34290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8pPr>
                      <a:lvl9pPr marL="38862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GB" altLang="en-US" sz="1400" kern="1200" noProof="0" dirty="0">
                          <a:solidFill>
                            <a:schemeClr val="tx1"/>
                          </a:solidFill>
                          <a:sym typeface="Gill Sans" charset="0"/>
                        </a:rPr>
                        <a:t>0</a:t>
                      </a:r>
                    </a:p>
                    <a:p>
                      <a:pPr marL="0" marR="0" lvl="0" indent="0" algn="ctr" defTabSz="457200" rtl="0" eaLnBrk="1" fontAlgn="base" latinLnBrk="0" hangingPunct="1">
                        <a:lnSpc>
                          <a:spcPct val="100000"/>
                        </a:lnSpc>
                        <a:spcBef>
                          <a:spcPct val="0"/>
                        </a:spcBef>
                        <a:spcAft>
                          <a:spcPct val="0"/>
                        </a:spcAft>
                        <a:buClrTx/>
                        <a:buSzTx/>
                        <a:buFontTx/>
                        <a:buNone/>
                        <a:tabLst/>
                      </a:pPr>
                      <a:r>
                        <a:rPr lang="en-GB" altLang="en-US" sz="1400" kern="1200" noProof="0" dirty="0">
                          <a:solidFill>
                            <a:schemeClr val="tx1"/>
                          </a:solidFill>
                          <a:sym typeface="Gill Sans" charset="0"/>
                        </a:rPr>
                        <a:t>1</a:t>
                      </a:r>
                    </a:p>
                    <a:p>
                      <a:pPr marL="0" marR="0" lvl="0" indent="0" algn="ctr" defTabSz="457200" rtl="0" eaLnBrk="1" fontAlgn="base" latinLnBrk="0" hangingPunct="1">
                        <a:lnSpc>
                          <a:spcPct val="100000"/>
                        </a:lnSpc>
                        <a:spcBef>
                          <a:spcPct val="0"/>
                        </a:spcBef>
                        <a:spcAft>
                          <a:spcPct val="0"/>
                        </a:spcAft>
                        <a:buClrTx/>
                        <a:buSzTx/>
                        <a:buFontTx/>
                        <a:buNone/>
                        <a:tabLst/>
                      </a:pPr>
                      <a:r>
                        <a:rPr lang="en-GB" altLang="en-US" sz="1400" b="1" kern="1200" noProof="0" dirty="0">
                          <a:solidFill>
                            <a:schemeClr val="tx1"/>
                          </a:solidFill>
                          <a:sym typeface="Gill Sans" charset="0"/>
                        </a:rPr>
                        <a:t>≥2</a:t>
                      </a:r>
                      <a:endParaRPr lang="en-GB" altLang="en-US" sz="1400" b="1" kern="1200" noProof="0" dirty="0">
                        <a:solidFill>
                          <a:schemeClr val="tx1"/>
                        </a:solidFill>
                        <a:latin typeface="+mn-lt"/>
                        <a:ea typeface="+mn-ea"/>
                        <a:cs typeface="+mn-cs"/>
                        <a:sym typeface="Gill Sans" charset="0"/>
                      </a:endParaRPr>
                    </a:p>
                  </a:txBody>
                  <a:tcPr marL="27000" marR="27000" marT="27000" marB="27000" horzOverflow="overflow"/>
                </a:tc>
                <a:tc>
                  <a:txBody>
                    <a:bodyPr/>
                    <a:lstStyle/>
                    <a:p>
                      <a:pPr algn="ctr"/>
                      <a:r>
                        <a:rPr lang="en-GB" sz="1400" kern="1200" noProof="0" dirty="0">
                          <a:solidFill>
                            <a:schemeClr val="tx1"/>
                          </a:solidFill>
                        </a:rPr>
                        <a:t>37.0</a:t>
                      </a:r>
                    </a:p>
                    <a:p>
                      <a:pPr algn="ctr"/>
                      <a:r>
                        <a:rPr lang="en-GB" sz="1400" kern="1200" noProof="0" dirty="0">
                          <a:solidFill>
                            <a:schemeClr val="tx1"/>
                          </a:solidFill>
                        </a:rPr>
                        <a:t>20.4</a:t>
                      </a:r>
                    </a:p>
                    <a:p>
                      <a:pPr algn="ctr"/>
                      <a:r>
                        <a:rPr lang="en-GB" sz="1400" b="1" kern="1200" noProof="0" dirty="0">
                          <a:solidFill>
                            <a:schemeClr val="tx1"/>
                          </a:solidFill>
                        </a:rPr>
                        <a:t>42.6</a:t>
                      </a:r>
                      <a:endParaRPr lang="en-GB" sz="1400" b="1" kern="1200" noProof="0" dirty="0">
                        <a:solidFill>
                          <a:schemeClr val="tx1"/>
                        </a:solidFill>
                        <a:latin typeface="+mn-lt"/>
                        <a:ea typeface="+mn-ea"/>
                        <a:cs typeface="+mn-cs"/>
                      </a:endParaRPr>
                    </a:p>
                  </a:txBody>
                  <a:tcPr marL="54000" marR="54000" marT="27000" marB="27000"/>
                </a:tc>
                <a:extLst>
                  <a:ext uri="{0D108BD9-81ED-4DB2-BD59-A6C34878D82A}">
                    <a16:rowId xmlns:a16="http://schemas.microsoft.com/office/drawing/2014/main" val="10004"/>
                  </a:ext>
                </a:extLst>
              </a:tr>
              <a:tr h="282600">
                <a:tc grid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sz="1400" kern="1200" noProof="0" dirty="0">
                          <a:solidFill>
                            <a:schemeClr val="tx1"/>
                          </a:solidFill>
                        </a:rPr>
                        <a:t>CNS disease at baseline, %</a:t>
                      </a:r>
                      <a:endParaRPr lang="en-GB" sz="1400" kern="1200" noProof="0" dirty="0">
                        <a:solidFill>
                          <a:schemeClr val="tx1"/>
                        </a:solidFill>
                        <a:latin typeface="+mn-lt"/>
                        <a:ea typeface="+mn-ea"/>
                        <a:cs typeface="+mn-cs"/>
                      </a:endParaRPr>
                    </a:p>
                  </a:txBody>
                  <a:tcPr marL="54000" marR="54000" marT="27000" marB="27000"/>
                </a:tc>
                <a:tc hMerge="1">
                  <a:txBody>
                    <a:bodyPr/>
                    <a:lstStyle/>
                    <a:p>
                      <a:pPr algn="ctr"/>
                      <a:endParaRPr lang="en-GB" sz="1600" kern="1200" noProof="0" dirty="0">
                        <a:solidFill>
                          <a:schemeClr val="dk1"/>
                        </a:solidFill>
                        <a:latin typeface="+mn-lt"/>
                        <a:ea typeface="+mn-ea"/>
                        <a:cs typeface="+mn-cs"/>
                      </a:endParaRPr>
                    </a:p>
                  </a:txBody>
                  <a:tcPr marL="72000" marR="72000" marT="36000" marB="36000"/>
                </a:tc>
                <a:tc>
                  <a:txBody>
                    <a:bodyPr/>
                    <a:lstStyle/>
                    <a:p>
                      <a:pPr algn="ctr"/>
                      <a:r>
                        <a:rPr lang="en-GB" sz="1400" b="1" kern="1200" noProof="0" dirty="0">
                          <a:solidFill>
                            <a:schemeClr val="tx1"/>
                          </a:solidFill>
                        </a:rPr>
                        <a:t>22.2</a:t>
                      </a:r>
                      <a:endParaRPr lang="en-GB" sz="1400" b="1" kern="1200" noProof="0" dirty="0">
                        <a:solidFill>
                          <a:schemeClr val="tx1"/>
                        </a:solidFill>
                        <a:latin typeface="+mn-lt"/>
                        <a:ea typeface="+mn-ea"/>
                        <a:cs typeface="+mn-cs"/>
                      </a:endParaRPr>
                    </a:p>
                  </a:txBody>
                  <a:tcPr marL="54000" marR="54000" marT="27000" marB="27000"/>
                </a:tc>
                <a:extLst>
                  <a:ext uri="{0D108BD9-81ED-4DB2-BD59-A6C34878D82A}">
                    <a16:rowId xmlns:a16="http://schemas.microsoft.com/office/drawing/2014/main" val="10005"/>
                  </a:ext>
                </a:extLst>
              </a:tr>
            </a:tbl>
          </a:graphicData>
        </a:graphic>
      </p:graphicFrame>
      <p:graphicFrame>
        <p:nvGraphicFramePr>
          <p:cNvPr id="8" name="Chart 7"/>
          <p:cNvGraphicFramePr/>
          <p:nvPr/>
        </p:nvGraphicFramePr>
        <p:xfrm>
          <a:off x="5880110" y="1705643"/>
          <a:ext cx="5184442" cy="42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5336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417DD-4CB4-3E40-9249-CCBCE2D0585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A788FA-F864-4521-9DFD-AF03C9BFF3E5}" type="slidenum">
              <a:rPr kumimoji="0" lang="en-US" alt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4" name="Title 3"/>
          <p:cNvSpPr>
            <a:spLocks noGrp="1"/>
          </p:cNvSpPr>
          <p:nvPr>
            <p:ph type="title"/>
          </p:nvPr>
        </p:nvSpPr>
        <p:spPr>
          <a:xfrm>
            <a:off x="619199" y="246566"/>
            <a:ext cx="9221217" cy="807285"/>
          </a:xfrm>
        </p:spPr>
        <p:txBody>
          <a:bodyPr/>
          <a:lstStyle/>
          <a:p>
            <a:r>
              <a:rPr lang="en-GB" dirty="0"/>
              <a:t>Integrated efficacy and safety analysis of </a:t>
            </a:r>
            <a:r>
              <a:rPr lang="en-GB" dirty="0" err="1"/>
              <a:t>entrectinib</a:t>
            </a:r>
            <a:r>
              <a:rPr lang="en-GB" dirty="0"/>
              <a:t>: Individual ORR by tumour type* (BICR)</a:t>
            </a:r>
            <a:endParaRPr lang="en-GB" dirty="0">
              <a:highlight>
                <a:srgbClr val="00FF00"/>
              </a:highlight>
            </a:endParaRPr>
          </a:p>
        </p:txBody>
      </p:sp>
      <p:sp>
        <p:nvSpPr>
          <p:cNvPr id="3" name="Content Placeholder 2">
            <a:extLst>
              <a:ext uri="{FF2B5EF4-FFF2-40B4-BE49-F238E27FC236}">
                <a16:creationId xmlns:a16="http://schemas.microsoft.com/office/drawing/2014/main" id="{B7F897E0-1BE7-7143-9F01-C088363DC71F}"/>
              </a:ext>
            </a:extLst>
          </p:cNvPr>
          <p:cNvSpPr>
            <a:spLocks noGrp="1"/>
          </p:cNvSpPr>
          <p:nvPr>
            <p:ph sz="quarter" idx="15"/>
          </p:nvPr>
        </p:nvSpPr>
        <p:spPr>
          <a:xfrm>
            <a:off x="620183" y="6309320"/>
            <a:ext cx="10804409" cy="365125"/>
          </a:xfrm>
        </p:spPr>
        <p:txBody>
          <a:bodyPr/>
          <a:lstStyle/>
          <a:p>
            <a:pPr>
              <a:lnSpc>
                <a:spcPct val="80000"/>
              </a:lnSpc>
              <a:spcBef>
                <a:spcPts val="0"/>
              </a:spcBef>
              <a:spcAft>
                <a:spcPts val="100"/>
              </a:spcAft>
            </a:pPr>
            <a:r>
              <a:rPr lang="en-GB" spc="-20" dirty="0"/>
              <a:t>Data cut-off</a:t>
            </a:r>
            <a:r>
              <a:rPr lang="en-GB" spc="-20" dirty="0">
                <a:solidFill>
                  <a:schemeClr val="tx2"/>
                </a:solidFill>
              </a:rPr>
              <a:t>: May 31, 2018</a:t>
            </a:r>
          </a:p>
          <a:p>
            <a:pPr>
              <a:lnSpc>
                <a:spcPct val="80000"/>
              </a:lnSpc>
              <a:spcBef>
                <a:spcPts val="0"/>
              </a:spcBef>
              <a:spcAft>
                <a:spcPts val="100"/>
              </a:spcAft>
            </a:pPr>
            <a:r>
              <a:rPr lang="en-GB" spc="-20" dirty="0">
                <a:solidFill>
                  <a:schemeClr val="tx2"/>
                </a:solidFill>
              </a:rPr>
              <a:t>* Patients with missing SLD percent change (n=6) were excluded from the plot </a:t>
            </a:r>
          </a:p>
          <a:p>
            <a:pPr>
              <a:lnSpc>
                <a:spcPct val="80000"/>
              </a:lnSpc>
              <a:spcBef>
                <a:spcPts val="0"/>
              </a:spcBef>
              <a:spcAft>
                <a:spcPts val="100"/>
              </a:spcAft>
            </a:pPr>
            <a:r>
              <a:rPr lang="en-GB" spc="-20" dirty="0">
                <a:solidFill>
                  <a:schemeClr val="tx2"/>
                </a:solidFill>
              </a:rPr>
              <a:t>BICR, blinded independent central review; CI, confidence interval; CR, complete response; CRC, colorectal cancer; MASC, mammary analogue secretory carcinoma; NSCLC, nonsmall cell lung carcinoma; </a:t>
            </a: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 </a:t>
            </a:r>
            <a:r>
              <a:rPr lang="en-GB" spc="-20" dirty="0">
                <a:solidFill>
                  <a:schemeClr val="tx2"/>
                </a:solidFill>
              </a:rPr>
              <a:t>ORR, overall response rate; PD, progressive disease; SD, stable disease; SLD, sum of longest diameter </a:t>
            </a:r>
          </a:p>
        </p:txBody>
      </p:sp>
      <p:cxnSp>
        <p:nvCxnSpPr>
          <p:cNvPr id="17" name="Straight Connector 16">
            <a:extLst>
              <a:ext uri="{FF2B5EF4-FFF2-40B4-BE49-F238E27FC236}">
                <a16:creationId xmlns:a16="http://schemas.microsoft.com/office/drawing/2014/main" id="{104BC93F-7B09-4DA1-B984-91FA7688420E}"/>
              </a:ext>
            </a:extLst>
          </p:cNvPr>
          <p:cNvCxnSpPr/>
          <p:nvPr/>
        </p:nvCxnSpPr>
        <p:spPr bwMode="auto">
          <a:xfrm>
            <a:off x="3363812" y="1971899"/>
            <a:ext cx="0" cy="24991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473476D2-1044-4B72-84F8-18A7E2C999A8}"/>
              </a:ext>
            </a:extLst>
          </p:cNvPr>
          <p:cNvCxnSpPr/>
          <p:nvPr/>
        </p:nvCxnSpPr>
        <p:spPr bwMode="auto">
          <a:xfrm flipH="1">
            <a:off x="3270818" y="1977420"/>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DDC93E9C-70F0-4133-874E-A74F23FB26E8}"/>
              </a:ext>
            </a:extLst>
          </p:cNvPr>
          <p:cNvCxnSpPr/>
          <p:nvPr/>
        </p:nvCxnSpPr>
        <p:spPr bwMode="auto">
          <a:xfrm flipH="1">
            <a:off x="3270818" y="3305729"/>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3F07E1BD-4060-463B-A9A1-828DB06CC75E}"/>
              </a:ext>
            </a:extLst>
          </p:cNvPr>
          <p:cNvCxnSpPr/>
          <p:nvPr/>
        </p:nvCxnSpPr>
        <p:spPr bwMode="auto">
          <a:xfrm flipH="1">
            <a:off x="3270818" y="3637805"/>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E38E11C9-ABAC-4FED-AB42-12E78539EAAC}"/>
              </a:ext>
            </a:extLst>
          </p:cNvPr>
          <p:cNvCxnSpPr/>
          <p:nvPr/>
        </p:nvCxnSpPr>
        <p:spPr bwMode="auto">
          <a:xfrm flipH="1">
            <a:off x="3270818" y="4301960"/>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A240D0D6-C4E7-4450-B64A-D014FFC93DD0}"/>
              </a:ext>
            </a:extLst>
          </p:cNvPr>
          <p:cNvSpPr txBox="1"/>
          <p:nvPr/>
        </p:nvSpPr>
        <p:spPr>
          <a:xfrm>
            <a:off x="3166720" y="2729445"/>
            <a:ext cx="80599"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p>
        </p:txBody>
      </p:sp>
      <p:sp>
        <p:nvSpPr>
          <p:cNvPr id="23" name="TextBox 22">
            <a:extLst>
              <a:ext uri="{FF2B5EF4-FFF2-40B4-BE49-F238E27FC236}">
                <a16:creationId xmlns:a16="http://schemas.microsoft.com/office/drawing/2014/main" id="{A4C898F7-6A58-4B24-9DB2-4128E5A2A580}"/>
              </a:ext>
            </a:extLst>
          </p:cNvPr>
          <p:cNvSpPr txBox="1"/>
          <p:nvPr/>
        </p:nvSpPr>
        <p:spPr>
          <a:xfrm>
            <a:off x="3081763" y="3226682"/>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p>
        </p:txBody>
      </p:sp>
      <p:sp>
        <p:nvSpPr>
          <p:cNvPr id="24" name="TextBox 23">
            <a:extLst>
              <a:ext uri="{FF2B5EF4-FFF2-40B4-BE49-F238E27FC236}">
                <a16:creationId xmlns:a16="http://schemas.microsoft.com/office/drawing/2014/main" id="{51DA5C2A-EECE-4D90-BA36-87EAC1077C27}"/>
              </a:ext>
            </a:extLst>
          </p:cNvPr>
          <p:cNvSpPr txBox="1"/>
          <p:nvPr/>
        </p:nvSpPr>
        <p:spPr>
          <a:xfrm>
            <a:off x="3081763" y="3558173"/>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a:t>
            </a:r>
          </a:p>
        </p:txBody>
      </p:sp>
      <p:sp>
        <p:nvSpPr>
          <p:cNvPr id="25" name="TextBox 24">
            <a:extLst>
              <a:ext uri="{FF2B5EF4-FFF2-40B4-BE49-F238E27FC236}">
                <a16:creationId xmlns:a16="http://schemas.microsoft.com/office/drawing/2014/main" id="{EB551B39-A452-47CE-907C-855C1F89B346}"/>
              </a:ext>
            </a:extLst>
          </p:cNvPr>
          <p:cNvSpPr txBox="1"/>
          <p:nvPr/>
        </p:nvSpPr>
        <p:spPr>
          <a:xfrm>
            <a:off x="3081763" y="4221156"/>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-90</a:t>
            </a:r>
          </a:p>
        </p:txBody>
      </p:sp>
      <p:sp>
        <p:nvSpPr>
          <p:cNvPr id="26" name="TextBox 25">
            <a:extLst>
              <a:ext uri="{FF2B5EF4-FFF2-40B4-BE49-F238E27FC236}">
                <a16:creationId xmlns:a16="http://schemas.microsoft.com/office/drawing/2014/main" id="{867797B7-EDF5-417F-BFB1-82AC2B4FB6D2}"/>
              </a:ext>
            </a:extLst>
          </p:cNvPr>
          <p:cNvSpPr txBox="1"/>
          <p:nvPr/>
        </p:nvSpPr>
        <p:spPr>
          <a:xfrm rot="16200000">
            <a:off x="1415929" y="3108198"/>
            <a:ext cx="2800447" cy="212366"/>
          </a:xfrm>
          <a:prstGeom prst="rect">
            <a:avLst/>
          </a:prstGeom>
          <a:noFill/>
        </p:spPr>
        <p:txBody>
          <a:bodyPr wrap="none" lIns="13716" tIns="13716" rIns="13716" bIns="13716" rtlCol="0" anchor="b">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Best % change from baseline in tumour SLD</a:t>
            </a:r>
          </a:p>
        </p:txBody>
      </p:sp>
      <p:sp>
        <p:nvSpPr>
          <p:cNvPr id="27" name="TextBox 26">
            <a:extLst>
              <a:ext uri="{FF2B5EF4-FFF2-40B4-BE49-F238E27FC236}">
                <a16:creationId xmlns:a16="http://schemas.microsoft.com/office/drawing/2014/main" id="{52518457-98A9-4EEB-9F07-C6F1F916D55D}"/>
              </a:ext>
            </a:extLst>
          </p:cNvPr>
          <p:cNvSpPr txBox="1"/>
          <p:nvPr/>
        </p:nvSpPr>
        <p:spPr>
          <a:xfrm>
            <a:off x="5881237" y="4496312"/>
            <a:ext cx="1222322" cy="212366"/>
          </a:xfrm>
          <a:prstGeom prst="rect">
            <a:avLst/>
          </a:prstGeom>
          <a:noFill/>
        </p:spPr>
        <p:txBody>
          <a:bodyPr wrap="none" lIns="13716" tIns="13716" rIns="13716" bIns="13716" rtlCol="0" anchor="ctr" anchorCtr="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Individual patients</a:t>
            </a:r>
          </a:p>
        </p:txBody>
      </p:sp>
      <p:cxnSp>
        <p:nvCxnSpPr>
          <p:cNvPr id="28" name="Straight Connector 27">
            <a:extLst>
              <a:ext uri="{FF2B5EF4-FFF2-40B4-BE49-F238E27FC236}">
                <a16:creationId xmlns:a16="http://schemas.microsoft.com/office/drawing/2014/main" id="{4622C07B-81E5-461D-9B12-8544DCACFF2F}"/>
              </a:ext>
            </a:extLst>
          </p:cNvPr>
          <p:cNvCxnSpPr/>
          <p:nvPr/>
        </p:nvCxnSpPr>
        <p:spPr bwMode="auto">
          <a:xfrm>
            <a:off x="3363814" y="4467993"/>
            <a:ext cx="625716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A66243AF-9D5C-4F6A-B013-D9666EDDF398}"/>
              </a:ext>
            </a:extLst>
          </p:cNvPr>
          <p:cNvCxnSpPr/>
          <p:nvPr/>
        </p:nvCxnSpPr>
        <p:spPr bwMode="auto">
          <a:xfrm flipH="1">
            <a:off x="3270818" y="4467993"/>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DDC93E9C-70F0-4133-874E-A74F23FB26E8}"/>
              </a:ext>
            </a:extLst>
          </p:cNvPr>
          <p:cNvCxnSpPr/>
          <p:nvPr/>
        </p:nvCxnSpPr>
        <p:spPr bwMode="auto">
          <a:xfrm flipH="1">
            <a:off x="3270818" y="2641574"/>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A4C898F7-6A58-4B24-9DB2-4128E5A2A580}"/>
              </a:ext>
            </a:extLst>
          </p:cNvPr>
          <p:cNvSpPr txBox="1"/>
          <p:nvPr/>
        </p:nvSpPr>
        <p:spPr>
          <a:xfrm>
            <a:off x="3113823" y="2563699"/>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p>
        </p:txBody>
      </p:sp>
      <p:cxnSp>
        <p:nvCxnSpPr>
          <p:cNvPr id="32" name="Straight Connector 31">
            <a:extLst>
              <a:ext uri="{FF2B5EF4-FFF2-40B4-BE49-F238E27FC236}">
                <a16:creationId xmlns:a16="http://schemas.microsoft.com/office/drawing/2014/main" id="{E38E11C9-ABAC-4FED-AB42-12E78539EAAC}"/>
              </a:ext>
            </a:extLst>
          </p:cNvPr>
          <p:cNvCxnSpPr/>
          <p:nvPr/>
        </p:nvCxnSpPr>
        <p:spPr bwMode="auto">
          <a:xfrm flipH="1">
            <a:off x="3270818" y="4135921"/>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a:extLst>
              <a:ext uri="{FF2B5EF4-FFF2-40B4-BE49-F238E27FC236}">
                <a16:creationId xmlns:a16="http://schemas.microsoft.com/office/drawing/2014/main" id="{EB551B39-A452-47CE-907C-855C1F89B346}"/>
              </a:ext>
            </a:extLst>
          </p:cNvPr>
          <p:cNvSpPr txBox="1"/>
          <p:nvPr/>
        </p:nvSpPr>
        <p:spPr>
          <a:xfrm>
            <a:off x="3081763" y="4055410"/>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-80</a:t>
            </a:r>
          </a:p>
        </p:txBody>
      </p:sp>
      <p:cxnSp>
        <p:nvCxnSpPr>
          <p:cNvPr id="34" name="Straight Connector 33">
            <a:extLst>
              <a:ext uri="{FF2B5EF4-FFF2-40B4-BE49-F238E27FC236}">
                <a16:creationId xmlns:a16="http://schemas.microsoft.com/office/drawing/2014/main" id="{E38E11C9-ABAC-4FED-AB42-12E78539EAAC}"/>
              </a:ext>
            </a:extLst>
          </p:cNvPr>
          <p:cNvCxnSpPr/>
          <p:nvPr/>
        </p:nvCxnSpPr>
        <p:spPr bwMode="auto">
          <a:xfrm flipH="1">
            <a:off x="3270818" y="3969882"/>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EB551B39-A452-47CE-907C-855C1F89B346}"/>
              </a:ext>
            </a:extLst>
          </p:cNvPr>
          <p:cNvSpPr txBox="1"/>
          <p:nvPr/>
        </p:nvSpPr>
        <p:spPr>
          <a:xfrm>
            <a:off x="3081763" y="3889665"/>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-70</a:t>
            </a:r>
          </a:p>
        </p:txBody>
      </p:sp>
      <p:cxnSp>
        <p:nvCxnSpPr>
          <p:cNvPr id="36" name="Straight Connector 35">
            <a:extLst>
              <a:ext uri="{FF2B5EF4-FFF2-40B4-BE49-F238E27FC236}">
                <a16:creationId xmlns:a16="http://schemas.microsoft.com/office/drawing/2014/main" id="{E38E11C9-ABAC-4FED-AB42-12E78539EAAC}"/>
              </a:ext>
            </a:extLst>
          </p:cNvPr>
          <p:cNvCxnSpPr/>
          <p:nvPr/>
        </p:nvCxnSpPr>
        <p:spPr bwMode="auto">
          <a:xfrm flipH="1">
            <a:off x="3270818" y="3803844"/>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EB551B39-A452-47CE-907C-855C1F89B346}"/>
              </a:ext>
            </a:extLst>
          </p:cNvPr>
          <p:cNvSpPr txBox="1"/>
          <p:nvPr/>
        </p:nvSpPr>
        <p:spPr>
          <a:xfrm>
            <a:off x="3081763" y="3723919"/>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-60</a:t>
            </a:r>
          </a:p>
        </p:txBody>
      </p:sp>
      <p:cxnSp>
        <p:nvCxnSpPr>
          <p:cNvPr id="38" name="Straight Connector 37">
            <a:extLst>
              <a:ext uri="{FF2B5EF4-FFF2-40B4-BE49-F238E27FC236}">
                <a16:creationId xmlns:a16="http://schemas.microsoft.com/office/drawing/2014/main" id="{3F07E1BD-4060-463B-A9A1-828DB06CC75E}"/>
              </a:ext>
            </a:extLst>
          </p:cNvPr>
          <p:cNvCxnSpPr/>
          <p:nvPr/>
        </p:nvCxnSpPr>
        <p:spPr bwMode="auto">
          <a:xfrm flipH="1">
            <a:off x="3270818" y="3471767"/>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Box 38">
            <a:extLst>
              <a:ext uri="{FF2B5EF4-FFF2-40B4-BE49-F238E27FC236}">
                <a16:creationId xmlns:a16="http://schemas.microsoft.com/office/drawing/2014/main" id="{51DA5C2A-EECE-4D90-BA36-87EAC1077C27}"/>
              </a:ext>
            </a:extLst>
          </p:cNvPr>
          <p:cNvSpPr txBox="1"/>
          <p:nvPr/>
        </p:nvSpPr>
        <p:spPr>
          <a:xfrm>
            <a:off x="3081763" y="3392428"/>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-40</a:t>
            </a:r>
          </a:p>
        </p:txBody>
      </p:sp>
      <p:cxnSp>
        <p:nvCxnSpPr>
          <p:cNvPr id="40" name="Straight Connector 39">
            <a:extLst>
              <a:ext uri="{FF2B5EF4-FFF2-40B4-BE49-F238E27FC236}">
                <a16:creationId xmlns:a16="http://schemas.microsoft.com/office/drawing/2014/main" id="{DDC93E9C-70F0-4133-874E-A74F23FB26E8}"/>
              </a:ext>
            </a:extLst>
          </p:cNvPr>
          <p:cNvCxnSpPr/>
          <p:nvPr/>
        </p:nvCxnSpPr>
        <p:spPr bwMode="auto">
          <a:xfrm flipH="1">
            <a:off x="3270818" y="3139690"/>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A4C898F7-6A58-4B24-9DB2-4128E5A2A580}"/>
              </a:ext>
            </a:extLst>
          </p:cNvPr>
          <p:cNvSpPr txBox="1"/>
          <p:nvPr/>
        </p:nvSpPr>
        <p:spPr>
          <a:xfrm>
            <a:off x="3081763" y="3060937"/>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p>
        </p:txBody>
      </p:sp>
      <p:cxnSp>
        <p:nvCxnSpPr>
          <p:cNvPr id="42" name="Straight Connector 41">
            <a:extLst>
              <a:ext uri="{FF2B5EF4-FFF2-40B4-BE49-F238E27FC236}">
                <a16:creationId xmlns:a16="http://schemas.microsoft.com/office/drawing/2014/main" id="{DDC93E9C-70F0-4133-874E-A74F23FB26E8}"/>
              </a:ext>
            </a:extLst>
          </p:cNvPr>
          <p:cNvCxnSpPr/>
          <p:nvPr/>
        </p:nvCxnSpPr>
        <p:spPr bwMode="auto">
          <a:xfrm flipH="1">
            <a:off x="3270818" y="2973651"/>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a:extLst>
              <a:ext uri="{FF2B5EF4-FFF2-40B4-BE49-F238E27FC236}">
                <a16:creationId xmlns:a16="http://schemas.microsoft.com/office/drawing/2014/main" id="{A4C898F7-6A58-4B24-9DB2-4128E5A2A580}"/>
              </a:ext>
            </a:extLst>
          </p:cNvPr>
          <p:cNvSpPr txBox="1"/>
          <p:nvPr/>
        </p:nvSpPr>
        <p:spPr>
          <a:xfrm>
            <a:off x="3081763" y="2895190"/>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p>
        </p:txBody>
      </p:sp>
      <p:cxnSp>
        <p:nvCxnSpPr>
          <p:cNvPr id="44" name="Straight Connector 43">
            <a:extLst>
              <a:ext uri="{FF2B5EF4-FFF2-40B4-BE49-F238E27FC236}">
                <a16:creationId xmlns:a16="http://schemas.microsoft.com/office/drawing/2014/main" id="{DDC93E9C-70F0-4133-874E-A74F23FB26E8}"/>
              </a:ext>
            </a:extLst>
          </p:cNvPr>
          <p:cNvCxnSpPr/>
          <p:nvPr/>
        </p:nvCxnSpPr>
        <p:spPr bwMode="auto">
          <a:xfrm flipH="1">
            <a:off x="3270818" y="2475536"/>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a:extLst>
              <a:ext uri="{FF2B5EF4-FFF2-40B4-BE49-F238E27FC236}">
                <a16:creationId xmlns:a16="http://schemas.microsoft.com/office/drawing/2014/main" id="{A4C898F7-6A58-4B24-9DB2-4128E5A2A580}"/>
              </a:ext>
            </a:extLst>
          </p:cNvPr>
          <p:cNvSpPr txBox="1"/>
          <p:nvPr/>
        </p:nvSpPr>
        <p:spPr>
          <a:xfrm>
            <a:off x="3113823" y="2397954"/>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p>
        </p:txBody>
      </p:sp>
      <p:cxnSp>
        <p:nvCxnSpPr>
          <p:cNvPr id="46" name="Straight Connector 45">
            <a:extLst>
              <a:ext uri="{FF2B5EF4-FFF2-40B4-BE49-F238E27FC236}">
                <a16:creationId xmlns:a16="http://schemas.microsoft.com/office/drawing/2014/main" id="{DDC93E9C-70F0-4133-874E-A74F23FB26E8}"/>
              </a:ext>
            </a:extLst>
          </p:cNvPr>
          <p:cNvCxnSpPr/>
          <p:nvPr/>
        </p:nvCxnSpPr>
        <p:spPr bwMode="auto">
          <a:xfrm flipH="1">
            <a:off x="3270818" y="2309498"/>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id="{A4C898F7-6A58-4B24-9DB2-4128E5A2A580}"/>
              </a:ext>
            </a:extLst>
          </p:cNvPr>
          <p:cNvSpPr txBox="1"/>
          <p:nvPr/>
        </p:nvSpPr>
        <p:spPr>
          <a:xfrm>
            <a:off x="3113823" y="2232208"/>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p>
        </p:txBody>
      </p:sp>
      <p:cxnSp>
        <p:nvCxnSpPr>
          <p:cNvPr id="48" name="Straight Connector 47">
            <a:extLst>
              <a:ext uri="{FF2B5EF4-FFF2-40B4-BE49-F238E27FC236}">
                <a16:creationId xmlns:a16="http://schemas.microsoft.com/office/drawing/2014/main" id="{DDC93E9C-70F0-4133-874E-A74F23FB26E8}"/>
              </a:ext>
            </a:extLst>
          </p:cNvPr>
          <p:cNvCxnSpPr/>
          <p:nvPr/>
        </p:nvCxnSpPr>
        <p:spPr bwMode="auto">
          <a:xfrm flipH="1">
            <a:off x="3270818" y="2143459"/>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Box 48">
            <a:extLst>
              <a:ext uri="{FF2B5EF4-FFF2-40B4-BE49-F238E27FC236}">
                <a16:creationId xmlns:a16="http://schemas.microsoft.com/office/drawing/2014/main" id="{A4C898F7-6A58-4B24-9DB2-4128E5A2A580}"/>
              </a:ext>
            </a:extLst>
          </p:cNvPr>
          <p:cNvSpPr txBox="1"/>
          <p:nvPr/>
        </p:nvSpPr>
        <p:spPr>
          <a:xfrm>
            <a:off x="3113823" y="2066463"/>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40</a:t>
            </a:r>
          </a:p>
        </p:txBody>
      </p:sp>
      <p:sp>
        <p:nvSpPr>
          <p:cNvPr id="50" name="TextBox 49">
            <a:extLst>
              <a:ext uri="{FF2B5EF4-FFF2-40B4-BE49-F238E27FC236}">
                <a16:creationId xmlns:a16="http://schemas.microsoft.com/office/drawing/2014/main" id="{2614CEF5-4F67-4D26-9857-7A3432AC77C2}"/>
              </a:ext>
            </a:extLst>
          </p:cNvPr>
          <p:cNvSpPr txBox="1"/>
          <p:nvPr/>
        </p:nvSpPr>
        <p:spPr>
          <a:xfrm>
            <a:off x="3028863" y="4389646"/>
            <a:ext cx="2184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-100</a:t>
            </a:r>
          </a:p>
        </p:txBody>
      </p:sp>
      <p:sp>
        <p:nvSpPr>
          <p:cNvPr id="51" name="TextBox 50">
            <a:extLst>
              <a:ext uri="{FF2B5EF4-FFF2-40B4-BE49-F238E27FC236}">
                <a16:creationId xmlns:a16="http://schemas.microsoft.com/office/drawing/2014/main" id="{A4C898F7-6A58-4B24-9DB2-4128E5A2A580}"/>
              </a:ext>
            </a:extLst>
          </p:cNvPr>
          <p:cNvSpPr txBox="1"/>
          <p:nvPr/>
        </p:nvSpPr>
        <p:spPr>
          <a:xfrm>
            <a:off x="3113823" y="1908972"/>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a:t>
            </a:r>
          </a:p>
        </p:txBody>
      </p:sp>
      <p:sp>
        <p:nvSpPr>
          <p:cNvPr id="53" name="Rectangle 52"/>
          <p:cNvSpPr/>
          <p:nvPr/>
        </p:nvSpPr>
        <p:spPr>
          <a:xfrm>
            <a:off x="3418281" y="2379261"/>
            <a:ext cx="94501" cy="426672"/>
          </a:xfrm>
          <a:prstGeom prst="rect">
            <a:avLst/>
          </a:prstGeom>
          <a:solidFill>
            <a:srgbClr val="1E325F"/>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2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 name="Rectangle 53"/>
          <p:cNvSpPr/>
          <p:nvPr/>
        </p:nvSpPr>
        <p:spPr>
          <a:xfrm>
            <a:off x="3546367" y="2605842"/>
            <a:ext cx="94501" cy="200093"/>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Rectangle 54"/>
          <p:cNvSpPr/>
          <p:nvPr/>
        </p:nvSpPr>
        <p:spPr>
          <a:xfrm>
            <a:off x="3674453" y="2635265"/>
            <a:ext cx="94501" cy="170668"/>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 name="Rectangle 55"/>
          <p:cNvSpPr/>
          <p:nvPr/>
        </p:nvSpPr>
        <p:spPr>
          <a:xfrm>
            <a:off x="3802538" y="2787483"/>
            <a:ext cx="94501" cy="18450"/>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7" name="Rectangle 56"/>
          <p:cNvSpPr/>
          <p:nvPr/>
        </p:nvSpPr>
        <p:spPr>
          <a:xfrm>
            <a:off x="3930624" y="2809733"/>
            <a:ext cx="94501" cy="48737"/>
          </a:xfrm>
          <a:prstGeom prst="rect">
            <a:avLst/>
          </a:prstGeom>
          <a:solidFill>
            <a:schemeClr val="accent2">
              <a:lumMod val="60000"/>
              <a:lumOff val="40000"/>
            </a:schemeClr>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 name="Rectangle 57"/>
          <p:cNvSpPr/>
          <p:nvPr/>
        </p:nvSpPr>
        <p:spPr>
          <a:xfrm>
            <a:off x="4058709" y="2809730"/>
            <a:ext cx="94501" cy="88460"/>
          </a:xfrm>
          <a:prstGeom prst="rect">
            <a:avLst/>
          </a:prstGeom>
          <a:solidFill>
            <a:schemeClr val="accent2">
              <a:lumMod val="60000"/>
              <a:lumOff val="40000"/>
            </a:schemeClr>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 name="Rectangle 58"/>
          <p:cNvSpPr/>
          <p:nvPr/>
        </p:nvSpPr>
        <p:spPr>
          <a:xfrm>
            <a:off x="4186795" y="2809730"/>
            <a:ext cx="94501" cy="88460"/>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 name="Rectangle 59"/>
          <p:cNvSpPr/>
          <p:nvPr/>
        </p:nvSpPr>
        <p:spPr>
          <a:xfrm>
            <a:off x="4314881" y="2809732"/>
            <a:ext cx="94501" cy="103173"/>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 name="Rectangle 60"/>
          <p:cNvSpPr/>
          <p:nvPr/>
        </p:nvSpPr>
        <p:spPr>
          <a:xfrm>
            <a:off x="4442966" y="2809730"/>
            <a:ext cx="94501" cy="285612"/>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Rectangle 61"/>
          <p:cNvSpPr/>
          <p:nvPr/>
        </p:nvSpPr>
        <p:spPr>
          <a:xfrm>
            <a:off x="4571052" y="2809730"/>
            <a:ext cx="94501" cy="285612"/>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Rectangle 62"/>
          <p:cNvSpPr/>
          <p:nvPr/>
        </p:nvSpPr>
        <p:spPr>
          <a:xfrm>
            <a:off x="4699138" y="2809732"/>
            <a:ext cx="94501" cy="301797"/>
          </a:xfrm>
          <a:prstGeom prst="rect">
            <a:avLst/>
          </a:prstGeom>
          <a:solidFill>
            <a:schemeClr val="accent1">
              <a:lumMod val="60000"/>
              <a:lumOff val="40000"/>
            </a:schemeClr>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 name="Rectangle 63"/>
          <p:cNvSpPr/>
          <p:nvPr/>
        </p:nvSpPr>
        <p:spPr>
          <a:xfrm>
            <a:off x="4827224" y="2809730"/>
            <a:ext cx="94501" cy="316510"/>
          </a:xfrm>
          <a:prstGeom prst="rect">
            <a:avLst/>
          </a:prstGeom>
          <a:solidFill>
            <a:srgbClr val="FFC000"/>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 name="Rectangle 64"/>
          <p:cNvSpPr/>
          <p:nvPr/>
        </p:nvSpPr>
        <p:spPr>
          <a:xfrm>
            <a:off x="4955309" y="2809730"/>
            <a:ext cx="94501" cy="448926"/>
          </a:xfrm>
          <a:prstGeom prst="rect">
            <a:avLst/>
          </a:prstGeom>
          <a:solidFill>
            <a:srgbClr val="FFC000"/>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Rectangle 65"/>
          <p:cNvSpPr/>
          <p:nvPr/>
        </p:nvSpPr>
        <p:spPr>
          <a:xfrm>
            <a:off x="5083394" y="2809732"/>
            <a:ext cx="94501" cy="503363"/>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7" name="Rectangle 66"/>
          <p:cNvSpPr/>
          <p:nvPr/>
        </p:nvSpPr>
        <p:spPr>
          <a:xfrm>
            <a:off x="5211480" y="2809732"/>
            <a:ext cx="94501" cy="546031"/>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Rectangle 67"/>
          <p:cNvSpPr/>
          <p:nvPr/>
        </p:nvSpPr>
        <p:spPr>
          <a:xfrm>
            <a:off x="5339566" y="2809732"/>
            <a:ext cx="94501" cy="556329"/>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Rectangle 68"/>
          <p:cNvSpPr/>
          <p:nvPr/>
        </p:nvSpPr>
        <p:spPr>
          <a:xfrm>
            <a:off x="5467652" y="2809730"/>
            <a:ext cx="94501" cy="594583"/>
          </a:xfrm>
          <a:prstGeom prst="rect">
            <a:avLst/>
          </a:prstGeom>
          <a:solidFill>
            <a:srgbClr val="1E325F"/>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Rectangle 69"/>
          <p:cNvSpPr/>
          <p:nvPr/>
        </p:nvSpPr>
        <p:spPr>
          <a:xfrm>
            <a:off x="5595737" y="2809730"/>
            <a:ext cx="94501" cy="616653"/>
          </a:xfrm>
          <a:prstGeom prst="rect">
            <a:avLst/>
          </a:prstGeom>
          <a:solidFill>
            <a:srgbClr val="FFC000"/>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Rectangle 70"/>
          <p:cNvSpPr/>
          <p:nvPr/>
        </p:nvSpPr>
        <p:spPr>
          <a:xfrm>
            <a:off x="5723822" y="2809729"/>
            <a:ext cx="94501" cy="671090"/>
          </a:xfrm>
          <a:prstGeom prst="rect">
            <a:avLst/>
          </a:prstGeom>
          <a:solidFill>
            <a:schemeClr val="accent6"/>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2" name="Rectangle 71"/>
          <p:cNvSpPr/>
          <p:nvPr/>
        </p:nvSpPr>
        <p:spPr>
          <a:xfrm>
            <a:off x="5851908" y="2809729"/>
            <a:ext cx="94501" cy="671090"/>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3" name="Rectangle 72"/>
          <p:cNvSpPr/>
          <p:nvPr/>
        </p:nvSpPr>
        <p:spPr>
          <a:xfrm>
            <a:off x="5979994" y="2809729"/>
            <a:ext cx="94501" cy="684332"/>
          </a:xfrm>
          <a:prstGeom prst="rect">
            <a:avLst/>
          </a:prstGeom>
          <a:solidFill>
            <a:schemeClr val="accent1">
              <a:lumMod val="60000"/>
              <a:lumOff val="40000"/>
            </a:schemeClr>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4" name="Rectangle 73"/>
          <p:cNvSpPr/>
          <p:nvPr/>
        </p:nvSpPr>
        <p:spPr>
          <a:xfrm>
            <a:off x="6108080" y="2809728"/>
            <a:ext cx="94501" cy="844702"/>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5" name="Rectangle 74"/>
          <p:cNvSpPr/>
          <p:nvPr/>
        </p:nvSpPr>
        <p:spPr>
          <a:xfrm>
            <a:off x="6236165" y="2809727"/>
            <a:ext cx="94501" cy="915324"/>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 name="Rectangle 75"/>
          <p:cNvSpPr/>
          <p:nvPr/>
        </p:nvSpPr>
        <p:spPr>
          <a:xfrm>
            <a:off x="6364251" y="2809730"/>
            <a:ext cx="94501" cy="922681"/>
          </a:xfrm>
          <a:prstGeom prst="rect">
            <a:avLst/>
          </a:prstGeom>
          <a:solidFill>
            <a:srgbClr val="008000"/>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 name="Rectangle 76"/>
          <p:cNvSpPr/>
          <p:nvPr/>
        </p:nvSpPr>
        <p:spPr>
          <a:xfrm>
            <a:off x="6492336" y="2809729"/>
            <a:ext cx="94501" cy="940337"/>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 name="Rectangle 77"/>
          <p:cNvSpPr/>
          <p:nvPr/>
        </p:nvSpPr>
        <p:spPr>
          <a:xfrm>
            <a:off x="6620422" y="2809727"/>
            <a:ext cx="94501" cy="957992"/>
          </a:xfrm>
          <a:prstGeom prst="rect">
            <a:avLst/>
          </a:prstGeom>
          <a:solidFill>
            <a:srgbClr val="00CC66"/>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 name="Rectangle 78"/>
          <p:cNvSpPr/>
          <p:nvPr/>
        </p:nvSpPr>
        <p:spPr>
          <a:xfrm>
            <a:off x="6748508" y="2809727"/>
            <a:ext cx="94501" cy="977118"/>
          </a:xfrm>
          <a:prstGeom prst="rect">
            <a:avLst/>
          </a:prstGeom>
          <a:solidFill>
            <a:schemeClr val="accent2">
              <a:lumMod val="60000"/>
              <a:lumOff val="40000"/>
            </a:schemeClr>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 name="Rectangle 79"/>
          <p:cNvSpPr/>
          <p:nvPr/>
        </p:nvSpPr>
        <p:spPr>
          <a:xfrm>
            <a:off x="6876593" y="2809729"/>
            <a:ext cx="94501" cy="1083051"/>
          </a:xfrm>
          <a:prstGeom prst="rect">
            <a:avLst/>
          </a:prstGeom>
          <a:solidFill>
            <a:srgbClr val="00CC66"/>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 name="Rectangle 80"/>
          <p:cNvSpPr/>
          <p:nvPr/>
        </p:nvSpPr>
        <p:spPr>
          <a:xfrm>
            <a:off x="7004679" y="2809726"/>
            <a:ext cx="94501" cy="1087466"/>
          </a:xfrm>
          <a:prstGeom prst="rect">
            <a:avLst/>
          </a:prstGeom>
          <a:solidFill>
            <a:schemeClr val="accent1"/>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 name="Rectangle 81"/>
          <p:cNvSpPr/>
          <p:nvPr/>
        </p:nvSpPr>
        <p:spPr>
          <a:xfrm>
            <a:off x="7132765" y="2809728"/>
            <a:ext cx="94501" cy="1143375"/>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3" name="Rectangle 82"/>
          <p:cNvSpPr/>
          <p:nvPr/>
        </p:nvSpPr>
        <p:spPr>
          <a:xfrm>
            <a:off x="7260850" y="2809728"/>
            <a:ext cx="94501" cy="1143375"/>
          </a:xfrm>
          <a:prstGeom prst="rect">
            <a:avLst/>
          </a:prstGeom>
          <a:solidFill>
            <a:schemeClr val="accent1"/>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4" name="Rectangle 83"/>
          <p:cNvSpPr/>
          <p:nvPr/>
        </p:nvSpPr>
        <p:spPr>
          <a:xfrm>
            <a:off x="7388936" y="2809728"/>
            <a:ext cx="94501" cy="1152203"/>
          </a:xfrm>
          <a:prstGeom prst="rect">
            <a:avLst/>
          </a:prstGeom>
          <a:solidFill>
            <a:schemeClr val="accent1">
              <a:lumMod val="60000"/>
              <a:lumOff val="40000"/>
            </a:schemeClr>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5" name="Rectangle 84"/>
          <p:cNvSpPr/>
          <p:nvPr/>
        </p:nvSpPr>
        <p:spPr>
          <a:xfrm>
            <a:off x="7517021" y="2809726"/>
            <a:ext cx="94501" cy="1156616"/>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6" name="Rectangle 85"/>
          <p:cNvSpPr/>
          <p:nvPr/>
        </p:nvSpPr>
        <p:spPr>
          <a:xfrm>
            <a:off x="7645107" y="2809725"/>
            <a:ext cx="94501" cy="1177214"/>
          </a:xfrm>
          <a:prstGeom prst="rect">
            <a:avLst/>
          </a:prstGeom>
          <a:solidFill>
            <a:schemeClr val="accent1"/>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7" name="Rectangle 86"/>
          <p:cNvSpPr/>
          <p:nvPr/>
        </p:nvSpPr>
        <p:spPr>
          <a:xfrm>
            <a:off x="7773193" y="2809725"/>
            <a:ext cx="94501" cy="1191928"/>
          </a:xfrm>
          <a:prstGeom prst="rect">
            <a:avLst/>
          </a:prstGeom>
          <a:solidFill>
            <a:srgbClr val="FFC000"/>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8" name="Rectangle 87"/>
          <p:cNvSpPr/>
          <p:nvPr/>
        </p:nvSpPr>
        <p:spPr>
          <a:xfrm>
            <a:off x="7901279" y="2809726"/>
            <a:ext cx="94501" cy="1272849"/>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9" name="Rectangle 88"/>
          <p:cNvSpPr/>
          <p:nvPr/>
        </p:nvSpPr>
        <p:spPr>
          <a:xfrm>
            <a:off x="8029364" y="2809725"/>
            <a:ext cx="94501" cy="1278734"/>
          </a:xfrm>
          <a:prstGeom prst="rect">
            <a:avLst/>
          </a:prstGeom>
          <a:solidFill>
            <a:srgbClr val="00CC66"/>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0" name="Rectangle 89"/>
          <p:cNvSpPr/>
          <p:nvPr/>
        </p:nvSpPr>
        <p:spPr>
          <a:xfrm>
            <a:off x="8157449" y="2809725"/>
            <a:ext cx="94501" cy="1294918"/>
          </a:xfrm>
          <a:prstGeom prst="rect">
            <a:avLst/>
          </a:prstGeom>
          <a:solidFill>
            <a:srgbClr val="00CC66"/>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1" name="Rectangle 90"/>
          <p:cNvSpPr/>
          <p:nvPr/>
        </p:nvSpPr>
        <p:spPr>
          <a:xfrm>
            <a:off x="8285535" y="2809727"/>
            <a:ext cx="94501" cy="1325815"/>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2" name="Rectangle 91"/>
          <p:cNvSpPr/>
          <p:nvPr/>
        </p:nvSpPr>
        <p:spPr>
          <a:xfrm>
            <a:off x="8413621" y="2809725"/>
            <a:ext cx="94501" cy="1364069"/>
          </a:xfrm>
          <a:prstGeom prst="rect">
            <a:avLst/>
          </a:prstGeom>
          <a:solidFill>
            <a:schemeClr val="tx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Rectangle 92"/>
          <p:cNvSpPr/>
          <p:nvPr/>
        </p:nvSpPr>
        <p:spPr>
          <a:xfrm>
            <a:off x="8541707" y="2809725"/>
            <a:ext cx="94501" cy="1418507"/>
          </a:xfrm>
          <a:prstGeom prst="rect">
            <a:avLst/>
          </a:prstGeom>
          <a:solidFill>
            <a:srgbClr val="1E325F"/>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4" name="Rectangle 93"/>
          <p:cNvSpPr/>
          <p:nvPr/>
        </p:nvSpPr>
        <p:spPr>
          <a:xfrm>
            <a:off x="8669792" y="2809726"/>
            <a:ext cx="94501" cy="1475887"/>
          </a:xfrm>
          <a:prstGeom prst="rect">
            <a:avLst/>
          </a:prstGeom>
          <a:solidFill>
            <a:schemeClr val="accent1"/>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5" name="Rectangle 94"/>
          <p:cNvSpPr/>
          <p:nvPr/>
        </p:nvSpPr>
        <p:spPr>
          <a:xfrm>
            <a:off x="8797878" y="2809724"/>
            <a:ext cx="94501" cy="1480300"/>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6" name="Rectangle 95"/>
          <p:cNvSpPr/>
          <p:nvPr/>
        </p:nvSpPr>
        <p:spPr>
          <a:xfrm>
            <a:off x="8925963" y="2809723"/>
            <a:ext cx="94501" cy="1634786"/>
          </a:xfrm>
          <a:prstGeom prst="rect">
            <a:avLst/>
          </a:prstGeom>
          <a:solidFill>
            <a:schemeClr val="accent1"/>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7" name="Rectangle 96"/>
          <p:cNvSpPr/>
          <p:nvPr/>
        </p:nvSpPr>
        <p:spPr>
          <a:xfrm>
            <a:off x="9054049" y="2809723"/>
            <a:ext cx="94501" cy="1634786"/>
          </a:xfrm>
          <a:prstGeom prst="rect">
            <a:avLst/>
          </a:prstGeom>
          <a:solidFill>
            <a:schemeClr val="accent1"/>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8" name="Rectangle 97"/>
          <p:cNvSpPr/>
          <p:nvPr/>
        </p:nvSpPr>
        <p:spPr>
          <a:xfrm>
            <a:off x="9182135" y="2809723"/>
            <a:ext cx="94501" cy="1634786"/>
          </a:xfrm>
          <a:prstGeom prst="rect">
            <a:avLst/>
          </a:prstGeom>
          <a:solidFill>
            <a:srgbClr val="00CC66"/>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9" name="Rectangle 98"/>
          <p:cNvSpPr/>
          <p:nvPr/>
        </p:nvSpPr>
        <p:spPr>
          <a:xfrm>
            <a:off x="9310220" y="2809723"/>
            <a:ext cx="94501" cy="1634786"/>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0" name="Rectangle 99"/>
          <p:cNvSpPr/>
          <p:nvPr/>
        </p:nvSpPr>
        <p:spPr>
          <a:xfrm>
            <a:off x="9438317" y="2809723"/>
            <a:ext cx="94501" cy="1634786"/>
          </a:xfrm>
          <a:prstGeom prst="rect">
            <a:avLst/>
          </a:prstGeom>
          <a:solidFill>
            <a:schemeClr val="accent2"/>
          </a:solidFill>
          <a:ln>
            <a:noFill/>
          </a:ln>
        </p:spPr>
        <p:txBody>
          <a:bodyPr wrap="non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01" name="Straight Connector 100">
            <a:extLst>
              <a:ext uri="{FF2B5EF4-FFF2-40B4-BE49-F238E27FC236}">
                <a16:creationId xmlns:a16="http://schemas.microsoft.com/office/drawing/2014/main" id="{BB356BED-05FE-40F2-B51E-82B5055F5B97}"/>
              </a:ext>
            </a:extLst>
          </p:cNvPr>
          <p:cNvCxnSpPr/>
          <p:nvPr/>
        </p:nvCxnSpPr>
        <p:spPr bwMode="auto">
          <a:xfrm flipH="1">
            <a:off x="3270819" y="2807613"/>
            <a:ext cx="633940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Connector 101">
            <a:extLst>
              <a:ext uri="{FF2B5EF4-FFF2-40B4-BE49-F238E27FC236}">
                <a16:creationId xmlns:a16="http://schemas.microsoft.com/office/drawing/2014/main" id="{BB356BED-05FE-40F2-B51E-82B5055F5B97}"/>
              </a:ext>
            </a:extLst>
          </p:cNvPr>
          <p:cNvCxnSpPr/>
          <p:nvPr/>
        </p:nvCxnSpPr>
        <p:spPr bwMode="auto">
          <a:xfrm flipH="1">
            <a:off x="3365067" y="3303586"/>
            <a:ext cx="6245158" cy="0"/>
          </a:xfrm>
          <a:prstGeom prst="line">
            <a:avLst/>
          </a:prstGeom>
          <a:noFill/>
          <a:ln w="1270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Rectangle 102"/>
          <p:cNvSpPr/>
          <p:nvPr/>
        </p:nvSpPr>
        <p:spPr>
          <a:xfrm>
            <a:off x="7817619" y="4699509"/>
            <a:ext cx="92441" cy="300082"/>
          </a:xfrm>
          <a:prstGeom prst="rect">
            <a:avLst/>
          </a:prstGeom>
          <a:solidFill>
            <a:srgbClr val="1E325F"/>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4" name="TextBox 103"/>
          <p:cNvSpPr txBox="1"/>
          <p:nvPr/>
        </p:nvSpPr>
        <p:spPr>
          <a:xfrm>
            <a:off x="7942510" y="4741496"/>
            <a:ext cx="272536"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CRC</a:t>
            </a:r>
          </a:p>
        </p:txBody>
      </p:sp>
      <p:sp>
        <p:nvSpPr>
          <p:cNvPr id="105" name="Rectangle 104"/>
          <p:cNvSpPr/>
          <p:nvPr/>
        </p:nvSpPr>
        <p:spPr>
          <a:xfrm>
            <a:off x="5152481" y="4699509"/>
            <a:ext cx="92441" cy="300082"/>
          </a:xfrm>
          <a:prstGeom prst="rect">
            <a:avLst/>
          </a:prstGeom>
          <a:solidFill>
            <a:schemeClr val="accent2"/>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6" name="TextBox 105"/>
          <p:cNvSpPr txBox="1"/>
          <p:nvPr/>
        </p:nvSpPr>
        <p:spPr>
          <a:xfrm>
            <a:off x="5273692" y="4741496"/>
            <a:ext cx="403982"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NSCLC</a:t>
            </a:r>
          </a:p>
        </p:txBody>
      </p:sp>
      <p:sp>
        <p:nvSpPr>
          <p:cNvPr id="107" name="Rectangle 106"/>
          <p:cNvSpPr/>
          <p:nvPr/>
        </p:nvSpPr>
        <p:spPr>
          <a:xfrm>
            <a:off x="4404790" y="4699509"/>
            <a:ext cx="92441" cy="300082"/>
          </a:xfrm>
          <a:prstGeom prst="rect">
            <a:avLst/>
          </a:prstGeom>
          <a:solidFill>
            <a:schemeClr val="tx2"/>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8" name="TextBox 107"/>
          <p:cNvSpPr txBox="1"/>
          <p:nvPr/>
        </p:nvSpPr>
        <p:spPr>
          <a:xfrm>
            <a:off x="4526002" y="4741496"/>
            <a:ext cx="527414"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Sarcoma</a:t>
            </a:r>
          </a:p>
        </p:txBody>
      </p:sp>
      <p:sp>
        <p:nvSpPr>
          <p:cNvPr id="109" name="Rectangle 108"/>
          <p:cNvSpPr/>
          <p:nvPr/>
        </p:nvSpPr>
        <p:spPr>
          <a:xfrm>
            <a:off x="4542329" y="4955208"/>
            <a:ext cx="92441" cy="300082"/>
          </a:xfrm>
          <a:prstGeom prst="rect">
            <a:avLst/>
          </a:prstGeom>
          <a:solidFill>
            <a:schemeClr val="accent2">
              <a:lumMod val="60000"/>
              <a:lumOff val="40000"/>
            </a:schemeClr>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0" name="TextBox 109"/>
          <p:cNvSpPr txBox="1"/>
          <p:nvPr/>
        </p:nvSpPr>
        <p:spPr>
          <a:xfrm>
            <a:off x="4663542" y="4997195"/>
            <a:ext cx="1441125"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Neuroendocrine tumours</a:t>
            </a:r>
          </a:p>
        </p:txBody>
      </p:sp>
      <p:sp>
        <p:nvSpPr>
          <p:cNvPr id="111" name="TextBox 110"/>
          <p:cNvSpPr txBox="1"/>
          <p:nvPr/>
        </p:nvSpPr>
        <p:spPr>
          <a:xfrm>
            <a:off x="3475099" y="4740795"/>
            <a:ext cx="775879" cy="216110"/>
          </a:xfrm>
          <a:prstGeom prst="rect">
            <a:avLst/>
          </a:prstGeom>
          <a:noFill/>
        </p:spPr>
        <p:txBody>
          <a:bodyPr wrap="none" lIns="27000" tIns="27000" rIns="27000" bIns="27000" rtlCol="0" anchor="ctr" anchorCtr="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Tumour type</a:t>
            </a:r>
          </a:p>
        </p:txBody>
      </p:sp>
      <p:sp>
        <p:nvSpPr>
          <p:cNvPr id="112" name="Rectangle 111"/>
          <p:cNvSpPr/>
          <p:nvPr/>
        </p:nvSpPr>
        <p:spPr>
          <a:xfrm>
            <a:off x="8328204" y="4694148"/>
            <a:ext cx="92441" cy="300082"/>
          </a:xfrm>
          <a:prstGeom prst="rect">
            <a:avLst/>
          </a:prstGeom>
          <a:solidFill>
            <a:schemeClr val="accent1">
              <a:lumMod val="60000"/>
              <a:lumOff val="40000"/>
            </a:schemeClr>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3" name="TextBox 112"/>
          <p:cNvSpPr txBox="1"/>
          <p:nvPr/>
        </p:nvSpPr>
        <p:spPr>
          <a:xfrm>
            <a:off x="8453095" y="4736135"/>
            <a:ext cx="626800"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Pancreatic</a:t>
            </a:r>
          </a:p>
        </p:txBody>
      </p:sp>
      <p:sp>
        <p:nvSpPr>
          <p:cNvPr id="114" name="Rectangle 113"/>
          <p:cNvSpPr/>
          <p:nvPr/>
        </p:nvSpPr>
        <p:spPr>
          <a:xfrm>
            <a:off x="7128336" y="4699509"/>
            <a:ext cx="92441" cy="300082"/>
          </a:xfrm>
          <a:prstGeom prst="rect">
            <a:avLst/>
          </a:prstGeom>
          <a:solidFill>
            <a:srgbClr val="FFC000"/>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5" name="TextBox 114"/>
          <p:cNvSpPr txBox="1"/>
          <p:nvPr/>
        </p:nvSpPr>
        <p:spPr>
          <a:xfrm>
            <a:off x="7249547" y="4741496"/>
            <a:ext cx="469706"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Thyroid</a:t>
            </a:r>
          </a:p>
        </p:txBody>
      </p:sp>
      <p:sp>
        <p:nvSpPr>
          <p:cNvPr id="116" name="Rectangle 115"/>
          <p:cNvSpPr/>
          <p:nvPr/>
        </p:nvSpPr>
        <p:spPr>
          <a:xfrm>
            <a:off x="5823158" y="4699509"/>
            <a:ext cx="92441" cy="300082"/>
          </a:xfrm>
          <a:prstGeom prst="rect">
            <a:avLst/>
          </a:prstGeom>
          <a:solidFill>
            <a:srgbClr val="00CC66"/>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7" name="TextBox 116"/>
          <p:cNvSpPr txBox="1"/>
          <p:nvPr/>
        </p:nvSpPr>
        <p:spPr>
          <a:xfrm>
            <a:off x="5944372" y="4741496"/>
            <a:ext cx="383143"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MASC</a:t>
            </a:r>
          </a:p>
        </p:txBody>
      </p:sp>
      <p:sp>
        <p:nvSpPr>
          <p:cNvPr id="118" name="Rectangle 117"/>
          <p:cNvSpPr/>
          <p:nvPr/>
        </p:nvSpPr>
        <p:spPr>
          <a:xfrm>
            <a:off x="6488427" y="4699509"/>
            <a:ext cx="92441" cy="300082"/>
          </a:xfrm>
          <a:prstGeom prst="rect">
            <a:avLst/>
          </a:prstGeom>
          <a:solidFill>
            <a:schemeClr val="accent1"/>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9" name="TextBox 118"/>
          <p:cNvSpPr txBox="1"/>
          <p:nvPr/>
        </p:nvSpPr>
        <p:spPr>
          <a:xfrm>
            <a:off x="6609637" y="4741496"/>
            <a:ext cx="403982"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Breast</a:t>
            </a:r>
          </a:p>
        </p:txBody>
      </p:sp>
      <p:sp>
        <p:nvSpPr>
          <p:cNvPr id="120" name="Rectangle 119"/>
          <p:cNvSpPr/>
          <p:nvPr/>
        </p:nvSpPr>
        <p:spPr>
          <a:xfrm>
            <a:off x="7324645" y="4955208"/>
            <a:ext cx="92441" cy="300082"/>
          </a:xfrm>
          <a:prstGeom prst="rect">
            <a:avLst/>
          </a:prstGeom>
          <a:solidFill>
            <a:schemeClr val="accent6"/>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1" name="TextBox 120"/>
          <p:cNvSpPr txBox="1"/>
          <p:nvPr/>
        </p:nvSpPr>
        <p:spPr>
          <a:xfrm>
            <a:off x="7445858" y="4997195"/>
            <a:ext cx="1167011"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Cholangiocarcinoma</a:t>
            </a:r>
          </a:p>
        </p:txBody>
      </p:sp>
      <p:sp>
        <p:nvSpPr>
          <p:cNvPr id="122" name="Rectangle 121"/>
          <p:cNvSpPr/>
          <p:nvPr/>
        </p:nvSpPr>
        <p:spPr>
          <a:xfrm>
            <a:off x="6187425" y="4955208"/>
            <a:ext cx="92441" cy="300082"/>
          </a:xfrm>
          <a:prstGeom prst="rect">
            <a:avLst/>
          </a:prstGeom>
          <a:solidFill>
            <a:srgbClr val="008000"/>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3" name="TextBox 122"/>
          <p:cNvSpPr txBox="1"/>
          <p:nvPr/>
        </p:nvSpPr>
        <p:spPr>
          <a:xfrm>
            <a:off x="6308635" y="4997195"/>
            <a:ext cx="878471"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Gynaecological</a:t>
            </a:r>
          </a:p>
        </p:txBody>
      </p:sp>
      <p:graphicFrame>
        <p:nvGraphicFramePr>
          <p:cNvPr id="125" name="Table 124"/>
          <p:cNvGraphicFramePr>
            <a:graphicFrameLocks noGrp="1"/>
          </p:cNvGraphicFramePr>
          <p:nvPr/>
        </p:nvGraphicFramePr>
        <p:xfrm>
          <a:off x="5049810" y="1657246"/>
          <a:ext cx="4560415" cy="1040547"/>
        </p:xfrm>
        <a:graphic>
          <a:graphicData uri="http://schemas.openxmlformats.org/drawingml/2006/table">
            <a:tbl>
              <a:tblPr firstRow="1" bandRow="1">
                <a:tableStyleId>{5C22544A-7EE6-4342-B048-85BDC9FD1C3A}</a:tableStyleId>
              </a:tblPr>
              <a:tblGrid>
                <a:gridCol w="2558358">
                  <a:extLst>
                    <a:ext uri="{9D8B030D-6E8A-4147-A177-3AD203B41FA5}">
                      <a16:colId xmlns:a16="http://schemas.microsoft.com/office/drawing/2014/main" val="20000"/>
                    </a:ext>
                  </a:extLst>
                </a:gridCol>
                <a:gridCol w="2002057">
                  <a:extLst>
                    <a:ext uri="{9D8B030D-6E8A-4147-A177-3AD203B41FA5}">
                      <a16:colId xmlns:a16="http://schemas.microsoft.com/office/drawing/2014/main" val="1644355518"/>
                    </a:ext>
                  </a:extLst>
                </a:gridCol>
              </a:tblGrid>
              <a:tr h="232503">
                <a:tc>
                  <a:txBody>
                    <a:bodyPr/>
                    <a:lstStyle>
                      <a:lvl1pPr marL="0" algn="l" defTabSz="457189" rtl="0" eaLnBrk="1" latinLnBrk="0" hangingPunct="1">
                        <a:defRPr sz="1800" b="1" kern="1200">
                          <a:solidFill>
                            <a:schemeClr val="lt1"/>
                          </a:solidFill>
                          <a:latin typeface="Imago"/>
                        </a:defRPr>
                      </a:lvl1pPr>
                      <a:lvl2pPr marL="457189" algn="l" defTabSz="457189" rtl="0" eaLnBrk="1" latinLnBrk="0" hangingPunct="1">
                        <a:defRPr sz="1800" b="1" kern="1200">
                          <a:solidFill>
                            <a:schemeClr val="lt1"/>
                          </a:solidFill>
                          <a:latin typeface="Imago"/>
                        </a:defRPr>
                      </a:lvl2pPr>
                      <a:lvl3pPr marL="914377" algn="l" defTabSz="457189" rtl="0" eaLnBrk="1" latinLnBrk="0" hangingPunct="1">
                        <a:defRPr sz="1800" b="1" kern="1200">
                          <a:solidFill>
                            <a:schemeClr val="lt1"/>
                          </a:solidFill>
                          <a:latin typeface="Imago"/>
                        </a:defRPr>
                      </a:lvl3pPr>
                      <a:lvl4pPr marL="1371566" algn="l" defTabSz="457189" rtl="0" eaLnBrk="1" latinLnBrk="0" hangingPunct="1">
                        <a:defRPr sz="1800" b="1" kern="1200">
                          <a:solidFill>
                            <a:schemeClr val="lt1"/>
                          </a:solidFill>
                          <a:latin typeface="Imago"/>
                        </a:defRPr>
                      </a:lvl4pPr>
                      <a:lvl5pPr marL="1828754" algn="l" defTabSz="457189" rtl="0" eaLnBrk="1" latinLnBrk="0" hangingPunct="1">
                        <a:defRPr sz="1800" b="1" kern="1200">
                          <a:solidFill>
                            <a:schemeClr val="lt1"/>
                          </a:solidFill>
                          <a:latin typeface="Imago"/>
                        </a:defRPr>
                      </a:lvl5pPr>
                      <a:lvl6pPr marL="2285943" algn="l" defTabSz="457189" rtl="0" eaLnBrk="1" latinLnBrk="0" hangingPunct="1">
                        <a:defRPr sz="1800" b="1" kern="1200">
                          <a:solidFill>
                            <a:schemeClr val="lt1"/>
                          </a:solidFill>
                          <a:latin typeface="Imago"/>
                        </a:defRPr>
                      </a:lvl6pPr>
                      <a:lvl7pPr marL="2743131" algn="l" defTabSz="457189" rtl="0" eaLnBrk="1" latinLnBrk="0" hangingPunct="1">
                        <a:defRPr sz="1800" b="1" kern="1200">
                          <a:solidFill>
                            <a:schemeClr val="lt1"/>
                          </a:solidFill>
                          <a:latin typeface="Imago"/>
                        </a:defRPr>
                      </a:lvl7pPr>
                      <a:lvl8pPr marL="3200320" algn="l" defTabSz="457189" rtl="0" eaLnBrk="1" latinLnBrk="0" hangingPunct="1">
                        <a:defRPr sz="1800" b="1" kern="1200">
                          <a:solidFill>
                            <a:schemeClr val="lt1"/>
                          </a:solidFill>
                          <a:latin typeface="Imago"/>
                        </a:defRPr>
                      </a:lvl8pPr>
                      <a:lvl9pPr marL="3657509" algn="l" defTabSz="457189" rtl="0" eaLnBrk="1" latinLnBrk="0" hangingPunct="1">
                        <a:defRPr sz="1800" b="1" kern="1200">
                          <a:solidFill>
                            <a:schemeClr val="lt1"/>
                          </a:solidFill>
                          <a:latin typeface="Imag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txBody>
                  <a:tcPr marL="54769" marR="54000" marT="27000" marB="27000" anchor="ctr"/>
                </a:tc>
                <a:tc>
                  <a:txBody>
                    <a:bodyPr/>
                    <a:lstStyle>
                      <a:lvl1pPr marL="0" algn="l" defTabSz="914400" rtl="0" eaLnBrk="1" latinLnBrk="0" hangingPunct="1">
                        <a:defRPr sz="1800" kern="1200">
                          <a:solidFill>
                            <a:schemeClr val="tx1"/>
                          </a:solidFill>
                          <a:latin typeface="Imago Book"/>
                        </a:defRPr>
                      </a:lvl1pPr>
                      <a:lvl2pPr marL="457200" algn="l" defTabSz="914400" rtl="0" eaLnBrk="1" latinLnBrk="0" hangingPunct="1">
                        <a:defRPr sz="1800" kern="1200">
                          <a:solidFill>
                            <a:schemeClr val="tx1"/>
                          </a:solidFill>
                          <a:latin typeface="Imago Book"/>
                        </a:defRPr>
                      </a:lvl2pPr>
                      <a:lvl3pPr marL="914400" algn="l" defTabSz="914400" rtl="0" eaLnBrk="1" latinLnBrk="0" hangingPunct="1">
                        <a:defRPr sz="1800" kern="1200">
                          <a:solidFill>
                            <a:schemeClr val="tx1"/>
                          </a:solidFill>
                          <a:latin typeface="Imago Book"/>
                        </a:defRPr>
                      </a:lvl3pPr>
                      <a:lvl4pPr marL="1371600" algn="l" defTabSz="914400" rtl="0" eaLnBrk="1" latinLnBrk="0" hangingPunct="1">
                        <a:defRPr sz="1800" kern="1200">
                          <a:solidFill>
                            <a:schemeClr val="tx1"/>
                          </a:solidFill>
                          <a:latin typeface="Imago Book"/>
                        </a:defRPr>
                      </a:lvl4pPr>
                      <a:lvl5pPr marL="1828800" algn="l" defTabSz="914400" rtl="0" eaLnBrk="1" latinLnBrk="0" hangingPunct="1">
                        <a:defRPr sz="1800" kern="1200">
                          <a:solidFill>
                            <a:schemeClr val="tx1"/>
                          </a:solidFill>
                          <a:latin typeface="Imago Book"/>
                        </a:defRPr>
                      </a:lvl5pPr>
                      <a:lvl6pPr marL="2286000" algn="l" defTabSz="914400" rtl="0" eaLnBrk="1" latinLnBrk="0" hangingPunct="1">
                        <a:defRPr sz="1800" kern="1200">
                          <a:solidFill>
                            <a:schemeClr val="tx1"/>
                          </a:solidFill>
                          <a:latin typeface="Imago Book"/>
                        </a:defRPr>
                      </a:lvl6pPr>
                      <a:lvl7pPr marL="2743200" algn="l" defTabSz="914400" rtl="0" eaLnBrk="1" latinLnBrk="0" hangingPunct="1">
                        <a:defRPr sz="1800" kern="1200">
                          <a:solidFill>
                            <a:schemeClr val="tx1"/>
                          </a:solidFill>
                          <a:latin typeface="Imago Book"/>
                        </a:defRPr>
                      </a:lvl7pPr>
                      <a:lvl8pPr marL="3200400" algn="l" defTabSz="914400" rtl="0" eaLnBrk="1" latinLnBrk="0" hangingPunct="1">
                        <a:defRPr sz="1800" kern="1200">
                          <a:solidFill>
                            <a:schemeClr val="tx1"/>
                          </a:solidFill>
                          <a:latin typeface="Imago Book"/>
                        </a:defRPr>
                      </a:lvl8pPr>
                      <a:lvl9pPr marL="3657600" algn="l" defTabSz="914400" rtl="0" eaLnBrk="1" latinLnBrk="0" hangingPunct="1">
                        <a:defRPr sz="1800" kern="1200">
                          <a:solidFill>
                            <a:schemeClr val="tx1"/>
                          </a:solidFill>
                          <a:latin typeface="Imago Book"/>
                        </a:defRPr>
                      </a:lvl9pPr>
                    </a:lstStyle>
                    <a:p>
                      <a:pPr marL="0" marR="0" algn="ctr" defTabSz="914400" rtl="0" eaLnBrk="1" latinLnBrk="0" hangingPunct="1">
                        <a:spcBef>
                          <a:spcPts val="0"/>
                        </a:spcBef>
                        <a:spcAft>
                          <a:spcPts val="0"/>
                        </a:spcAft>
                      </a:pPr>
                      <a:r>
                        <a:rPr lang="en-US" sz="1100" i="1" kern="1200" dirty="0">
                          <a:solidFill>
                            <a:schemeClr val="bg1"/>
                          </a:solidFill>
                          <a:effectLst/>
                        </a:rPr>
                        <a:t>NTRK</a:t>
                      </a:r>
                      <a:r>
                        <a:rPr lang="en-US" sz="1100" kern="1200" dirty="0">
                          <a:solidFill>
                            <a:schemeClr val="bg1"/>
                          </a:solidFill>
                          <a:effectLst/>
                        </a:rPr>
                        <a:t>+</a:t>
                      </a:r>
                      <a:r>
                        <a:rPr lang="en-US" sz="1100" kern="1200" baseline="0" dirty="0">
                          <a:solidFill>
                            <a:schemeClr val="bg1"/>
                          </a:solidFill>
                          <a:effectLst/>
                        </a:rPr>
                        <a:t> </a:t>
                      </a:r>
                      <a:r>
                        <a:rPr lang="en-US" sz="1100" kern="1200" dirty="0">
                          <a:solidFill>
                            <a:schemeClr val="bg1"/>
                          </a:solidFill>
                          <a:effectLst/>
                        </a:rPr>
                        <a:t>all patients (n=54)</a:t>
                      </a:r>
                      <a:endParaRPr lang="en-US" sz="1100" b="1" kern="1200" dirty="0">
                        <a:solidFill>
                          <a:schemeClr val="bg1"/>
                        </a:solidFill>
                        <a:effectLst/>
                        <a:latin typeface="+mn-lt"/>
                      </a:endParaRPr>
                    </a:p>
                  </a:txBody>
                  <a:tcPr marL="54769" marR="54000" marT="27000" marB="27000" anchor="ctr"/>
                </a:tc>
                <a:extLst>
                  <a:ext uri="{0D108BD9-81ED-4DB2-BD59-A6C34878D82A}">
                    <a16:rowId xmlns:a16="http://schemas.microsoft.com/office/drawing/2014/main" val="10000"/>
                  </a:ext>
                </a:extLst>
              </a:tr>
              <a:tr h="137771">
                <a:tc>
                  <a:txBody>
                    <a:bodyPr/>
                    <a:lstStyle>
                      <a:lvl1pPr marL="0" algn="l" defTabSz="457189" rtl="0" eaLnBrk="1" latinLnBrk="0" hangingPunct="1">
                        <a:defRPr sz="1800" kern="1200">
                          <a:solidFill>
                            <a:schemeClr val="dk1"/>
                          </a:solidFill>
                          <a:latin typeface="Imago"/>
                        </a:defRPr>
                      </a:lvl1pPr>
                      <a:lvl2pPr marL="457189" algn="l" defTabSz="457189" rtl="0" eaLnBrk="1" latinLnBrk="0" hangingPunct="1">
                        <a:defRPr sz="1800" kern="1200">
                          <a:solidFill>
                            <a:schemeClr val="dk1"/>
                          </a:solidFill>
                          <a:latin typeface="Imago"/>
                        </a:defRPr>
                      </a:lvl2pPr>
                      <a:lvl3pPr marL="914377" algn="l" defTabSz="457189" rtl="0" eaLnBrk="1" latinLnBrk="0" hangingPunct="1">
                        <a:defRPr sz="1800" kern="1200">
                          <a:solidFill>
                            <a:schemeClr val="dk1"/>
                          </a:solidFill>
                          <a:latin typeface="Imago"/>
                        </a:defRPr>
                      </a:lvl3pPr>
                      <a:lvl4pPr marL="1371566" algn="l" defTabSz="457189" rtl="0" eaLnBrk="1" latinLnBrk="0" hangingPunct="1">
                        <a:defRPr sz="1800" kern="1200">
                          <a:solidFill>
                            <a:schemeClr val="dk1"/>
                          </a:solidFill>
                          <a:latin typeface="Imago"/>
                        </a:defRPr>
                      </a:lvl4pPr>
                      <a:lvl5pPr marL="1828754" algn="l" defTabSz="457189" rtl="0" eaLnBrk="1" latinLnBrk="0" hangingPunct="1">
                        <a:defRPr sz="1800" kern="1200">
                          <a:solidFill>
                            <a:schemeClr val="dk1"/>
                          </a:solidFill>
                          <a:latin typeface="Imago"/>
                        </a:defRPr>
                      </a:lvl5pPr>
                      <a:lvl6pPr marL="2285943" algn="l" defTabSz="457189" rtl="0" eaLnBrk="1" latinLnBrk="0" hangingPunct="1">
                        <a:defRPr sz="1800" kern="1200">
                          <a:solidFill>
                            <a:schemeClr val="dk1"/>
                          </a:solidFill>
                          <a:latin typeface="Imago"/>
                        </a:defRPr>
                      </a:lvl6pPr>
                      <a:lvl7pPr marL="2743131" algn="l" defTabSz="457189" rtl="0" eaLnBrk="1" latinLnBrk="0" hangingPunct="1">
                        <a:defRPr sz="1800" kern="1200">
                          <a:solidFill>
                            <a:schemeClr val="dk1"/>
                          </a:solidFill>
                          <a:latin typeface="Imago"/>
                        </a:defRPr>
                      </a:lvl7pPr>
                      <a:lvl8pPr marL="3200320" algn="l" defTabSz="457189" rtl="0" eaLnBrk="1" latinLnBrk="0" hangingPunct="1">
                        <a:defRPr sz="1800" kern="1200">
                          <a:solidFill>
                            <a:schemeClr val="dk1"/>
                          </a:solidFill>
                          <a:latin typeface="Imago"/>
                        </a:defRPr>
                      </a:lvl8pPr>
                      <a:lvl9pPr marL="3657509" algn="l" defTabSz="457189" rtl="0" eaLnBrk="1" latinLnBrk="0" hangingPunct="1">
                        <a:defRPr sz="1800" kern="1200">
                          <a:solidFill>
                            <a:schemeClr val="dk1"/>
                          </a:solidFill>
                          <a:latin typeface="Imago"/>
                        </a:defRPr>
                      </a:lvl9pPr>
                    </a:lstStyle>
                    <a:p>
                      <a:pPr marL="0" marR="0" algn="l">
                        <a:spcBef>
                          <a:spcPts val="0"/>
                        </a:spcBef>
                        <a:spcAft>
                          <a:spcPts val="0"/>
                        </a:spcAft>
                      </a:pPr>
                      <a:r>
                        <a:rPr lang="en-US" sz="1100" b="1" dirty="0">
                          <a:effectLst/>
                        </a:rPr>
                        <a:t>ORR</a:t>
                      </a:r>
                      <a:r>
                        <a:rPr lang="en-US" sz="1100" b="1" baseline="0" dirty="0">
                          <a:effectLst/>
                        </a:rPr>
                        <a:t> (</a:t>
                      </a:r>
                      <a:r>
                        <a:rPr lang="en-US" sz="1100" b="1" dirty="0">
                          <a:effectLst/>
                        </a:rPr>
                        <a:t>95% CI)</a:t>
                      </a:r>
                      <a:endParaRPr lang="en-US" sz="1100" b="1" i="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tc>
                  <a:txBody>
                    <a:bodyPr/>
                    <a:lstStyle>
                      <a:lvl1pPr marL="0" algn="l" defTabSz="914400" rtl="0" eaLnBrk="1" latinLnBrk="0" hangingPunct="1">
                        <a:defRPr sz="1800" kern="1200">
                          <a:solidFill>
                            <a:schemeClr val="tx1"/>
                          </a:solidFill>
                          <a:latin typeface="Imago Book"/>
                        </a:defRPr>
                      </a:lvl1pPr>
                      <a:lvl2pPr marL="457200" algn="l" defTabSz="914400" rtl="0" eaLnBrk="1" latinLnBrk="0" hangingPunct="1">
                        <a:defRPr sz="1800" kern="1200">
                          <a:solidFill>
                            <a:schemeClr val="tx1"/>
                          </a:solidFill>
                          <a:latin typeface="Imago Book"/>
                        </a:defRPr>
                      </a:lvl2pPr>
                      <a:lvl3pPr marL="914400" algn="l" defTabSz="914400" rtl="0" eaLnBrk="1" latinLnBrk="0" hangingPunct="1">
                        <a:defRPr sz="1800" kern="1200">
                          <a:solidFill>
                            <a:schemeClr val="tx1"/>
                          </a:solidFill>
                          <a:latin typeface="Imago Book"/>
                        </a:defRPr>
                      </a:lvl3pPr>
                      <a:lvl4pPr marL="1371600" algn="l" defTabSz="914400" rtl="0" eaLnBrk="1" latinLnBrk="0" hangingPunct="1">
                        <a:defRPr sz="1800" kern="1200">
                          <a:solidFill>
                            <a:schemeClr val="tx1"/>
                          </a:solidFill>
                          <a:latin typeface="Imago Book"/>
                        </a:defRPr>
                      </a:lvl4pPr>
                      <a:lvl5pPr marL="1828800" algn="l" defTabSz="914400" rtl="0" eaLnBrk="1" latinLnBrk="0" hangingPunct="1">
                        <a:defRPr sz="1800" kern="1200">
                          <a:solidFill>
                            <a:schemeClr val="tx1"/>
                          </a:solidFill>
                          <a:latin typeface="Imago Book"/>
                        </a:defRPr>
                      </a:lvl5pPr>
                      <a:lvl6pPr marL="2286000" algn="l" defTabSz="914400" rtl="0" eaLnBrk="1" latinLnBrk="0" hangingPunct="1">
                        <a:defRPr sz="1800" kern="1200">
                          <a:solidFill>
                            <a:schemeClr val="tx1"/>
                          </a:solidFill>
                          <a:latin typeface="Imago Book"/>
                        </a:defRPr>
                      </a:lvl6pPr>
                      <a:lvl7pPr marL="2743200" algn="l" defTabSz="914400" rtl="0" eaLnBrk="1" latinLnBrk="0" hangingPunct="1">
                        <a:defRPr sz="1800" kern="1200">
                          <a:solidFill>
                            <a:schemeClr val="tx1"/>
                          </a:solidFill>
                          <a:latin typeface="Imago Book"/>
                        </a:defRPr>
                      </a:lvl7pPr>
                      <a:lvl8pPr marL="3200400" algn="l" defTabSz="914400" rtl="0" eaLnBrk="1" latinLnBrk="0" hangingPunct="1">
                        <a:defRPr sz="1800" kern="1200">
                          <a:solidFill>
                            <a:schemeClr val="tx1"/>
                          </a:solidFill>
                          <a:latin typeface="Imago Book"/>
                        </a:defRPr>
                      </a:lvl8pPr>
                      <a:lvl9pPr marL="3657600" algn="l" defTabSz="914400" rtl="0" eaLnBrk="1" latinLnBrk="0" hangingPunct="1">
                        <a:defRPr sz="1800" kern="1200">
                          <a:solidFill>
                            <a:schemeClr val="tx1"/>
                          </a:solidFill>
                          <a:latin typeface="Imago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baseline="0" dirty="0">
                          <a:effectLst/>
                        </a:rPr>
                        <a:t>57.4%</a:t>
                      </a:r>
                      <a:r>
                        <a:rPr lang="en-US" sz="1100" kern="1200" baseline="0" dirty="0">
                          <a:effectLst/>
                        </a:rPr>
                        <a:t> (43.21-70.77)</a:t>
                      </a:r>
                      <a:endParaRPr lang="en-US" sz="1100" b="0" kern="1200" baseline="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extLst>
                  <a:ext uri="{0D108BD9-81ED-4DB2-BD59-A6C34878D82A}">
                    <a16:rowId xmlns:a16="http://schemas.microsoft.com/office/drawing/2014/main" val="10001"/>
                  </a:ext>
                </a:extLst>
              </a:tr>
              <a:tr h="93148">
                <a:tc>
                  <a:txBody>
                    <a:bodyPr/>
                    <a:lstStyle>
                      <a:lvl1pPr marL="0" algn="l" defTabSz="457189" rtl="0" eaLnBrk="1" latinLnBrk="0" hangingPunct="1">
                        <a:defRPr sz="1800" kern="1200">
                          <a:solidFill>
                            <a:schemeClr val="dk1"/>
                          </a:solidFill>
                          <a:latin typeface="Imago"/>
                        </a:defRPr>
                      </a:lvl1pPr>
                      <a:lvl2pPr marL="457189" algn="l" defTabSz="457189" rtl="0" eaLnBrk="1" latinLnBrk="0" hangingPunct="1">
                        <a:defRPr sz="1800" kern="1200">
                          <a:solidFill>
                            <a:schemeClr val="dk1"/>
                          </a:solidFill>
                          <a:latin typeface="Imago"/>
                        </a:defRPr>
                      </a:lvl2pPr>
                      <a:lvl3pPr marL="914377" algn="l" defTabSz="457189" rtl="0" eaLnBrk="1" latinLnBrk="0" hangingPunct="1">
                        <a:defRPr sz="1800" kern="1200">
                          <a:solidFill>
                            <a:schemeClr val="dk1"/>
                          </a:solidFill>
                          <a:latin typeface="Imago"/>
                        </a:defRPr>
                      </a:lvl3pPr>
                      <a:lvl4pPr marL="1371566" algn="l" defTabSz="457189" rtl="0" eaLnBrk="1" latinLnBrk="0" hangingPunct="1">
                        <a:defRPr sz="1800" kern="1200">
                          <a:solidFill>
                            <a:schemeClr val="dk1"/>
                          </a:solidFill>
                          <a:latin typeface="Imago"/>
                        </a:defRPr>
                      </a:lvl4pPr>
                      <a:lvl5pPr marL="1828754" algn="l" defTabSz="457189" rtl="0" eaLnBrk="1" latinLnBrk="0" hangingPunct="1">
                        <a:defRPr sz="1800" kern="1200">
                          <a:solidFill>
                            <a:schemeClr val="dk1"/>
                          </a:solidFill>
                          <a:latin typeface="Imago"/>
                        </a:defRPr>
                      </a:lvl5pPr>
                      <a:lvl6pPr marL="2285943" algn="l" defTabSz="457189" rtl="0" eaLnBrk="1" latinLnBrk="0" hangingPunct="1">
                        <a:defRPr sz="1800" kern="1200">
                          <a:solidFill>
                            <a:schemeClr val="dk1"/>
                          </a:solidFill>
                          <a:latin typeface="Imago"/>
                        </a:defRPr>
                      </a:lvl6pPr>
                      <a:lvl7pPr marL="2743131" algn="l" defTabSz="457189" rtl="0" eaLnBrk="1" latinLnBrk="0" hangingPunct="1">
                        <a:defRPr sz="1800" kern="1200">
                          <a:solidFill>
                            <a:schemeClr val="dk1"/>
                          </a:solidFill>
                          <a:latin typeface="Imago"/>
                        </a:defRPr>
                      </a:lvl7pPr>
                      <a:lvl8pPr marL="3200320" algn="l" defTabSz="457189" rtl="0" eaLnBrk="1" latinLnBrk="0" hangingPunct="1">
                        <a:defRPr sz="1800" kern="1200">
                          <a:solidFill>
                            <a:schemeClr val="dk1"/>
                          </a:solidFill>
                          <a:latin typeface="Imago"/>
                        </a:defRPr>
                      </a:lvl8pPr>
                      <a:lvl9pPr marL="3657509" algn="l" defTabSz="457189" rtl="0" eaLnBrk="1" latinLnBrk="0" hangingPunct="1">
                        <a:defRPr sz="1800" kern="1200">
                          <a:solidFill>
                            <a:schemeClr val="dk1"/>
                          </a:solidFill>
                          <a:latin typeface="Imago"/>
                        </a:defRPr>
                      </a:lvl9pPr>
                    </a:lstStyle>
                    <a:p>
                      <a:pPr marL="180975" marR="0" indent="0" algn="l">
                        <a:spcBef>
                          <a:spcPts val="0"/>
                        </a:spcBef>
                        <a:spcAft>
                          <a:spcPts val="0"/>
                        </a:spcAft>
                      </a:pPr>
                      <a:r>
                        <a:rPr lang="en-US" sz="900" dirty="0">
                          <a:effectLst/>
                        </a:rPr>
                        <a:t>SD, n (%)</a:t>
                      </a:r>
                      <a:endParaRPr lang="en-US" sz="900" b="0" i="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tc>
                  <a:txBody>
                    <a:bodyPr/>
                    <a:lstStyle>
                      <a:lvl1pPr marL="0" algn="l" defTabSz="609585" rtl="0" eaLnBrk="1" latinLnBrk="0" hangingPunct="1">
                        <a:defRPr sz="2400" kern="1200">
                          <a:solidFill>
                            <a:schemeClr val="tx1"/>
                          </a:solidFill>
                          <a:latin typeface="Imago"/>
                        </a:defRPr>
                      </a:lvl1pPr>
                      <a:lvl2pPr marL="609585" algn="l" defTabSz="609585" rtl="0" eaLnBrk="1" latinLnBrk="0" hangingPunct="1">
                        <a:defRPr sz="2400" kern="1200">
                          <a:solidFill>
                            <a:schemeClr val="tx1"/>
                          </a:solidFill>
                          <a:latin typeface="Imago"/>
                        </a:defRPr>
                      </a:lvl2pPr>
                      <a:lvl3pPr marL="1219170" algn="l" defTabSz="609585" rtl="0" eaLnBrk="1" latinLnBrk="0" hangingPunct="1">
                        <a:defRPr sz="2400" kern="1200">
                          <a:solidFill>
                            <a:schemeClr val="tx1"/>
                          </a:solidFill>
                          <a:latin typeface="Imago"/>
                        </a:defRPr>
                      </a:lvl3pPr>
                      <a:lvl4pPr marL="1828754" algn="l" defTabSz="609585" rtl="0" eaLnBrk="1" latinLnBrk="0" hangingPunct="1">
                        <a:defRPr sz="2400" kern="1200">
                          <a:solidFill>
                            <a:schemeClr val="tx1"/>
                          </a:solidFill>
                          <a:latin typeface="Imago"/>
                        </a:defRPr>
                      </a:lvl4pPr>
                      <a:lvl5pPr marL="2438339" algn="l" defTabSz="609585" rtl="0" eaLnBrk="1" latinLnBrk="0" hangingPunct="1">
                        <a:defRPr sz="2400" kern="1200">
                          <a:solidFill>
                            <a:schemeClr val="tx1"/>
                          </a:solidFill>
                          <a:latin typeface="Imago"/>
                        </a:defRPr>
                      </a:lvl5pPr>
                      <a:lvl6pPr marL="3047924" algn="l" defTabSz="609585" rtl="0" eaLnBrk="1" latinLnBrk="0" hangingPunct="1">
                        <a:defRPr sz="2400" kern="1200">
                          <a:solidFill>
                            <a:schemeClr val="tx1"/>
                          </a:solidFill>
                          <a:latin typeface="Imago"/>
                        </a:defRPr>
                      </a:lvl6pPr>
                      <a:lvl7pPr marL="3657509" algn="l" defTabSz="609585" rtl="0" eaLnBrk="1" latinLnBrk="0" hangingPunct="1">
                        <a:defRPr sz="2400" kern="1200">
                          <a:solidFill>
                            <a:schemeClr val="tx1"/>
                          </a:solidFill>
                          <a:latin typeface="Imago"/>
                        </a:defRPr>
                      </a:lvl7pPr>
                      <a:lvl8pPr marL="4267093" algn="l" defTabSz="609585" rtl="0" eaLnBrk="1" latinLnBrk="0" hangingPunct="1">
                        <a:defRPr sz="2400" kern="1200">
                          <a:solidFill>
                            <a:schemeClr val="tx1"/>
                          </a:solidFill>
                          <a:latin typeface="Imago"/>
                        </a:defRPr>
                      </a:lvl8pPr>
                      <a:lvl9pPr marL="4876678" algn="l" defTabSz="609585" rtl="0" eaLnBrk="1" latinLnBrk="0" hangingPunct="1">
                        <a:defRPr sz="2400" kern="1200">
                          <a:solidFill>
                            <a:schemeClr val="tx1"/>
                          </a:solidFill>
                          <a:latin typeface="Imag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effectLst/>
                        </a:rPr>
                        <a:t>9 (16.7)</a:t>
                      </a:r>
                      <a:endParaRPr lang="en-US" sz="900" kern="120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extLst>
                  <a:ext uri="{0D108BD9-81ED-4DB2-BD59-A6C34878D82A}">
                    <a16:rowId xmlns:a16="http://schemas.microsoft.com/office/drawing/2014/main" val="3940740605"/>
                  </a:ext>
                </a:extLst>
              </a:tr>
              <a:tr h="118825">
                <a:tc>
                  <a:txBody>
                    <a:bodyPr/>
                    <a:lstStyle>
                      <a:lvl1pPr marL="0" algn="l" defTabSz="457189" rtl="0" eaLnBrk="1" latinLnBrk="0" hangingPunct="1">
                        <a:defRPr sz="1800" kern="1200">
                          <a:solidFill>
                            <a:schemeClr val="dk1"/>
                          </a:solidFill>
                          <a:latin typeface="Imago"/>
                        </a:defRPr>
                      </a:lvl1pPr>
                      <a:lvl2pPr marL="457189" algn="l" defTabSz="457189" rtl="0" eaLnBrk="1" latinLnBrk="0" hangingPunct="1">
                        <a:defRPr sz="1800" kern="1200">
                          <a:solidFill>
                            <a:schemeClr val="dk1"/>
                          </a:solidFill>
                          <a:latin typeface="Imago"/>
                        </a:defRPr>
                      </a:lvl2pPr>
                      <a:lvl3pPr marL="914377" algn="l" defTabSz="457189" rtl="0" eaLnBrk="1" latinLnBrk="0" hangingPunct="1">
                        <a:defRPr sz="1800" kern="1200">
                          <a:solidFill>
                            <a:schemeClr val="dk1"/>
                          </a:solidFill>
                          <a:latin typeface="Imago"/>
                        </a:defRPr>
                      </a:lvl3pPr>
                      <a:lvl4pPr marL="1371566" algn="l" defTabSz="457189" rtl="0" eaLnBrk="1" latinLnBrk="0" hangingPunct="1">
                        <a:defRPr sz="1800" kern="1200">
                          <a:solidFill>
                            <a:schemeClr val="dk1"/>
                          </a:solidFill>
                          <a:latin typeface="Imago"/>
                        </a:defRPr>
                      </a:lvl4pPr>
                      <a:lvl5pPr marL="1828754" algn="l" defTabSz="457189" rtl="0" eaLnBrk="1" latinLnBrk="0" hangingPunct="1">
                        <a:defRPr sz="1800" kern="1200">
                          <a:solidFill>
                            <a:schemeClr val="dk1"/>
                          </a:solidFill>
                          <a:latin typeface="Imago"/>
                        </a:defRPr>
                      </a:lvl5pPr>
                      <a:lvl6pPr marL="2285943" algn="l" defTabSz="457189" rtl="0" eaLnBrk="1" latinLnBrk="0" hangingPunct="1">
                        <a:defRPr sz="1800" kern="1200">
                          <a:solidFill>
                            <a:schemeClr val="dk1"/>
                          </a:solidFill>
                          <a:latin typeface="Imago"/>
                        </a:defRPr>
                      </a:lvl6pPr>
                      <a:lvl7pPr marL="2743131" algn="l" defTabSz="457189" rtl="0" eaLnBrk="1" latinLnBrk="0" hangingPunct="1">
                        <a:defRPr sz="1800" kern="1200">
                          <a:solidFill>
                            <a:schemeClr val="dk1"/>
                          </a:solidFill>
                          <a:latin typeface="Imago"/>
                        </a:defRPr>
                      </a:lvl7pPr>
                      <a:lvl8pPr marL="3200320" algn="l" defTabSz="457189" rtl="0" eaLnBrk="1" latinLnBrk="0" hangingPunct="1">
                        <a:defRPr sz="1800" kern="1200">
                          <a:solidFill>
                            <a:schemeClr val="dk1"/>
                          </a:solidFill>
                          <a:latin typeface="Imago"/>
                        </a:defRPr>
                      </a:lvl8pPr>
                      <a:lvl9pPr marL="3657509" algn="l" defTabSz="457189" rtl="0" eaLnBrk="1" latinLnBrk="0" hangingPunct="1">
                        <a:defRPr sz="1800" kern="1200">
                          <a:solidFill>
                            <a:schemeClr val="dk1"/>
                          </a:solidFill>
                          <a:latin typeface="Imago"/>
                        </a:defRPr>
                      </a:lvl9pPr>
                    </a:lstStyle>
                    <a:p>
                      <a:pPr marL="180975" marR="0" indent="0" algn="l">
                        <a:spcBef>
                          <a:spcPts val="0"/>
                        </a:spcBef>
                        <a:spcAft>
                          <a:spcPts val="0"/>
                        </a:spcAft>
                      </a:pPr>
                      <a:r>
                        <a:rPr lang="en-US" sz="900" dirty="0">
                          <a:effectLst/>
                        </a:rPr>
                        <a:t>PD, n (%)</a:t>
                      </a:r>
                      <a:endParaRPr lang="en-US" sz="900" b="0" i="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tc>
                  <a:txBody>
                    <a:bodyPr/>
                    <a:lstStyle>
                      <a:lvl1pPr marL="0" algn="l" defTabSz="609585" rtl="0" eaLnBrk="1" latinLnBrk="0" hangingPunct="1">
                        <a:defRPr sz="2400" kern="1200">
                          <a:solidFill>
                            <a:schemeClr val="tx1"/>
                          </a:solidFill>
                          <a:latin typeface="Imago"/>
                        </a:defRPr>
                      </a:lvl1pPr>
                      <a:lvl2pPr marL="609585" algn="l" defTabSz="609585" rtl="0" eaLnBrk="1" latinLnBrk="0" hangingPunct="1">
                        <a:defRPr sz="2400" kern="1200">
                          <a:solidFill>
                            <a:schemeClr val="tx1"/>
                          </a:solidFill>
                          <a:latin typeface="Imago"/>
                        </a:defRPr>
                      </a:lvl2pPr>
                      <a:lvl3pPr marL="1219170" algn="l" defTabSz="609585" rtl="0" eaLnBrk="1" latinLnBrk="0" hangingPunct="1">
                        <a:defRPr sz="2400" kern="1200">
                          <a:solidFill>
                            <a:schemeClr val="tx1"/>
                          </a:solidFill>
                          <a:latin typeface="Imago"/>
                        </a:defRPr>
                      </a:lvl3pPr>
                      <a:lvl4pPr marL="1828754" algn="l" defTabSz="609585" rtl="0" eaLnBrk="1" latinLnBrk="0" hangingPunct="1">
                        <a:defRPr sz="2400" kern="1200">
                          <a:solidFill>
                            <a:schemeClr val="tx1"/>
                          </a:solidFill>
                          <a:latin typeface="Imago"/>
                        </a:defRPr>
                      </a:lvl4pPr>
                      <a:lvl5pPr marL="2438339" algn="l" defTabSz="609585" rtl="0" eaLnBrk="1" latinLnBrk="0" hangingPunct="1">
                        <a:defRPr sz="2400" kern="1200">
                          <a:solidFill>
                            <a:schemeClr val="tx1"/>
                          </a:solidFill>
                          <a:latin typeface="Imago"/>
                        </a:defRPr>
                      </a:lvl5pPr>
                      <a:lvl6pPr marL="3047924" algn="l" defTabSz="609585" rtl="0" eaLnBrk="1" latinLnBrk="0" hangingPunct="1">
                        <a:defRPr sz="2400" kern="1200">
                          <a:solidFill>
                            <a:schemeClr val="tx1"/>
                          </a:solidFill>
                          <a:latin typeface="Imago"/>
                        </a:defRPr>
                      </a:lvl6pPr>
                      <a:lvl7pPr marL="3657509" algn="l" defTabSz="609585" rtl="0" eaLnBrk="1" latinLnBrk="0" hangingPunct="1">
                        <a:defRPr sz="2400" kern="1200">
                          <a:solidFill>
                            <a:schemeClr val="tx1"/>
                          </a:solidFill>
                          <a:latin typeface="Imago"/>
                        </a:defRPr>
                      </a:lvl7pPr>
                      <a:lvl8pPr marL="4267093" algn="l" defTabSz="609585" rtl="0" eaLnBrk="1" latinLnBrk="0" hangingPunct="1">
                        <a:defRPr sz="2400" kern="1200">
                          <a:solidFill>
                            <a:schemeClr val="tx1"/>
                          </a:solidFill>
                          <a:latin typeface="Imago"/>
                        </a:defRPr>
                      </a:lvl8pPr>
                      <a:lvl9pPr marL="4876678" algn="l" defTabSz="609585" rtl="0" eaLnBrk="1" latinLnBrk="0" hangingPunct="1">
                        <a:defRPr sz="2400" kern="1200">
                          <a:solidFill>
                            <a:schemeClr val="tx1"/>
                          </a:solidFill>
                          <a:latin typeface="Imag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effectLst/>
                        </a:rPr>
                        <a:t>4 (7.4)</a:t>
                      </a:r>
                      <a:endParaRPr lang="en-US" sz="900" kern="120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extLst>
                  <a:ext uri="{0D108BD9-81ED-4DB2-BD59-A6C34878D82A}">
                    <a16:rowId xmlns:a16="http://schemas.microsoft.com/office/drawing/2014/main" val="2000416260"/>
                  </a:ext>
                </a:extLst>
              </a:tr>
              <a:tr h="204084">
                <a:tc>
                  <a:txBody>
                    <a:bodyPr/>
                    <a:lstStyle>
                      <a:lvl1pPr marL="0" algn="l" defTabSz="457189" rtl="0" eaLnBrk="1" latinLnBrk="0" hangingPunct="1">
                        <a:defRPr sz="1800" kern="1200">
                          <a:solidFill>
                            <a:schemeClr val="dk1"/>
                          </a:solidFill>
                          <a:latin typeface="Imago"/>
                        </a:defRPr>
                      </a:lvl1pPr>
                      <a:lvl2pPr marL="457189" algn="l" defTabSz="457189" rtl="0" eaLnBrk="1" latinLnBrk="0" hangingPunct="1">
                        <a:defRPr sz="1800" kern="1200">
                          <a:solidFill>
                            <a:schemeClr val="dk1"/>
                          </a:solidFill>
                          <a:latin typeface="Imago"/>
                        </a:defRPr>
                      </a:lvl2pPr>
                      <a:lvl3pPr marL="914377" algn="l" defTabSz="457189" rtl="0" eaLnBrk="1" latinLnBrk="0" hangingPunct="1">
                        <a:defRPr sz="1800" kern="1200">
                          <a:solidFill>
                            <a:schemeClr val="dk1"/>
                          </a:solidFill>
                          <a:latin typeface="Imago"/>
                        </a:defRPr>
                      </a:lvl3pPr>
                      <a:lvl4pPr marL="1371566" algn="l" defTabSz="457189" rtl="0" eaLnBrk="1" latinLnBrk="0" hangingPunct="1">
                        <a:defRPr sz="1800" kern="1200">
                          <a:solidFill>
                            <a:schemeClr val="dk1"/>
                          </a:solidFill>
                          <a:latin typeface="Imago"/>
                        </a:defRPr>
                      </a:lvl4pPr>
                      <a:lvl5pPr marL="1828754" algn="l" defTabSz="457189" rtl="0" eaLnBrk="1" latinLnBrk="0" hangingPunct="1">
                        <a:defRPr sz="1800" kern="1200">
                          <a:solidFill>
                            <a:schemeClr val="dk1"/>
                          </a:solidFill>
                          <a:latin typeface="Imago"/>
                        </a:defRPr>
                      </a:lvl5pPr>
                      <a:lvl6pPr marL="2285943" algn="l" defTabSz="457189" rtl="0" eaLnBrk="1" latinLnBrk="0" hangingPunct="1">
                        <a:defRPr sz="1800" kern="1200">
                          <a:solidFill>
                            <a:schemeClr val="dk1"/>
                          </a:solidFill>
                          <a:latin typeface="Imago"/>
                        </a:defRPr>
                      </a:lvl6pPr>
                      <a:lvl7pPr marL="2743131" algn="l" defTabSz="457189" rtl="0" eaLnBrk="1" latinLnBrk="0" hangingPunct="1">
                        <a:defRPr sz="1800" kern="1200">
                          <a:solidFill>
                            <a:schemeClr val="dk1"/>
                          </a:solidFill>
                          <a:latin typeface="Imago"/>
                        </a:defRPr>
                      </a:lvl7pPr>
                      <a:lvl8pPr marL="3200320" algn="l" defTabSz="457189" rtl="0" eaLnBrk="1" latinLnBrk="0" hangingPunct="1">
                        <a:defRPr sz="1800" kern="1200">
                          <a:solidFill>
                            <a:schemeClr val="dk1"/>
                          </a:solidFill>
                          <a:latin typeface="Imago"/>
                        </a:defRPr>
                      </a:lvl8pPr>
                      <a:lvl9pPr marL="3657509" algn="l" defTabSz="457189" rtl="0" eaLnBrk="1" latinLnBrk="0" hangingPunct="1">
                        <a:defRPr sz="1800" kern="1200">
                          <a:solidFill>
                            <a:schemeClr val="dk1"/>
                          </a:solidFill>
                          <a:latin typeface="Imago"/>
                        </a:defRPr>
                      </a:lvl9pPr>
                    </a:lstStyle>
                    <a:p>
                      <a:pPr marL="180975" marR="0" lvl="0" indent="0" algn="l" defTabSz="457189" rtl="0" eaLnBrk="1" fontAlgn="auto" latinLnBrk="0" hangingPunct="1">
                        <a:lnSpc>
                          <a:spcPct val="100000"/>
                        </a:lnSpc>
                        <a:spcBef>
                          <a:spcPts val="0"/>
                        </a:spcBef>
                        <a:spcAft>
                          <a:spcPts val="0"/>
                        </a:spcAft>
                        <a:buClrTx/>
                        <a:buSzTx/>
                        <a:buFontTx/>
                        <a:buNone/>
                        <a:tabLst/>
                        <a:defRPr/>
                      </a:pPr>
                      <a:r>
                        <a:rPr lang="en-US" sz="900" dirty="0">
                          <a:effectLst/>
                        </a:rPr>
                        <a:t>Non</a:t>
                      </a:r>
                      <a:r>
                        <a:rPr lang="en-US" sz="900" baseline="0" dirty="0">
                          <a:effectLst/>
                        </a:rPr>
                        <a:t>-CR/PD, m</a:t>
                      </a:r>
                      <a:r>
                        <a:rPr lang="en-US" sz="900" dirty="0">
                          <a:effectLst/>
                        </a:rPr>
                        <a:t>issing or unevaluable, n (%)</a:t>
                      </a:r>
                      <a:endParaRPr lang="en-US" sz="900" b="0" i="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tc>
                  <a:txBody>
                    <a:bodyPr/>
                    <a:lstStyle>
                      <a:lvl1pPr marL="0" algn="l" defTabSz="609585" rtl="0" eaLnBrk="1" latinLnBrk="0" hangingPunct="1">
                        <a:defRPr sz="2400" kern="1200">
                          <a:solidFill>
                            <a:schemeClr val="tx1"/>
                          </a:solidFill>
                          <a:latin typeface="Imago"/>
                        </a:defRPr>
                      </a:lvl1pPr>
                      <a:lvl2pPr marL="609585" algn="l" defTabSz="609585" rtl="0" eaLnBrk="1" latinLnBrk="0" hangingPunct="1">
                        <a:defRPr sz="2400" kern="1200">
                          <a:solidFill>
                            <a:schemeClr val="tx1"/>
                          </a:solidFill>
                          <a:latin typeface="Imago"/>
                        </a:defRPr>
                      </a:lvl2pPr>
                      <a:lvl3pPr marL="1219170" algn="l" defTabSz="609585" rtl="0" eaLnBrk="1" latinLnBrk="0" hangingPunct="1">
                        <a:defRPr sz="2400" kern="1200">
                          <a:solidFill>
                            <a:schemeClr val="tx1"/>
                          </a:solidFill>
                          <a:latin typeface="Imago"/>
                        </a:defRPr>
                      </a:lvl3pPr>
                      <a:lvl4pPr marL="1828754" algn="l" defTabSz="609585" rtl="0" eaLnBrk="1" latinLnBrk="0" hangingPunct="1">
                        <a:defRPr sz="2400" kern="1200">
                          <a:solidFill>
                            <a:schemeClr val="tx1"/>
                          </a:solidFill>
                          <a:latin typeface="Imago"/>
                        </a:defRPr>
                      </a:lvl4pPr>
                      <a:lvl5pPr marL="2438339" algn="l" defTabSz="609585" rtl="0" eaLnBrk="1" latinLnBrk="0" hangingPunct="1">
                        <a:defRPr sz="2400" kern="1200">
                          <a:solidFill>
                            <a:schemeClr val="tx1"/>
                          </a:solidFill>
                          <a:latin typeface="Imago"/>
                        </a:defRPr>
                      </a:lvl5pPr>
                      <a:lvl6pPr marL="3047924" algn="l" defTabSz="609585" rtl="0" eaLnBrk="1" latinLnBrk="0" hangingPunct="1">
                        <a:defRPr sz="2400" kern="1200">
                          <a:solidFill>
                            <a:schemeClr val="tx1"/>
                          </a:solidFill>
                          <a:latin typeface="Imago"/>
                        </a:defRPr>
                      </a:lvl6pPr>
                      <a:lvl7pPr marL="3657509" algn="l" defTabSz="609585" rtl="0" eaLnBrk="1" latinLnBrk="0" hangingPunct="1">
                        <a:defRPr sz="2400" kern="1200">
                          <a:solidFill>
                            <a:schemeClr val="tx1"/>
                          </a:solidFill>
                          <a:latin typeface="Imago"/>
                        </a:defRPr>
                      </a:lvl7pPr>
                      <a:lvl8pPr marL="4267093" algn="l" defTabSz="609585" rtl="0" eaLnBrk="1" latinLnBrk="0" hangingPunct="1">
                        <a:defRPr sz="2400" kern="1200">
                          <a:solidFill>
                            <a:schemeClr val="tx1"/>
                          </a:solidFill>
                          <a:latin typeface="Imago"/>
                        </a:defRPr>
                      </a:lvl8pPr>
                      <a:lvl9pPr marL="4876678" algn="l" defTabSz="609585" rtl="0" eaLnBrk="1" latinLnBrk="0" hangingPunct="1">
                        <a:defRPr sz="2400" kern="1200">
                          <a:solidFill>
                            <a:schemeClr val="tx1"/>
                          </a:solidFill>
                          <a:latin typeface="Imag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effectLst/>
                        </a:rPr>
                        <a:t>10 (18.5)</a:t>
                      </a:r>
                      <a:endParaRPr lang="en-US" sz="900" kern="120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extLst>
                  <a:ext uri="{0D108BD9-81ED-4DB2-BD59-A6C34878D82A}">
                    <a16:rowId xmlns:a16="http://schemas.microsoft.com/office/drawing/2014/main" val="221799238"/>
                  </a:ext>
                </a:extLst>
              </a:tr>
            </a:tbl>
          </a:graphicData>
        </a:graphic>
      </p:graphicFrame>
      <p:sp>
        <p:nvSpPr>
          <p:cNvPr id="124" name="Rounded Rectangle 123">
            <a:extLst>
              <a:ext uri="{FF2B5EF4-FFF2-40B4-BE49-F238E27FC236}">
                <a16:creationId xmlns:a16="http://schemas.microsoft.com/office/drawing/2014/main" id="{E911A8A0-F091-F343-A5B7-5FCB983CE575}"/>
              </a:ext>
            </a:extLst>
          </p:cNvPr>
          <p:cNvSpPr/>
          <p:nvPr/>
        </p:nvSpPr>
        <p:spPr bwMode="auto">
          <a:xfrm>
            <a:off x="2064000" y="1556792"/>
            <a:ext cx="8218238" cy="3830072"/>
          </a:xfrm>
          <a:prstGeom prst="roundRect">
            <a:avLst>
              <a:gd name="adj" fmla="val 4196"/>
            </a:avLst>
          </a:prstGeom>
          <a:noFill/>
          <a:ln w="2857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14599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B379E-9D54-0049-8020-CB73D5633F9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A788FA-F864-4521-9DFD-AF03C9BFF3E5}" type="slidenum">
              <a:rPr kumimoji="0" lang="en-US" alt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4" name="Title 3"/>
          <p:cNvSpPr>
            <a:spLocks noGrp="1"/>
          </p:cNvSpPr>
          <p:nvPr>
            <p:ph type="title"/>
          </p:nvPr>
        </p:nvSpPr>
        <p:spPr>
          <a:xfrm>
            <a:off x="619200" y="246566"/>
            <a:ext cx="9365232" cy="807285"/>
          </a:xfrm>
        </p:spPr>
        <p:txBody>
          <a:bodyPr/>
          <a:lstStyle/>
          <a:p>
            <a:r>
              <a:rPr lang="en-GB" dirty="0"/>
              <a:t>Integrated efficacy and safety analysis of </a:t>
            </a:r>
            <a:r>
              <a:rPr lang="en-GB" dirty="0" err="1"/>
              <a:t>entrectinib</a:t>
            </a:r>
            <a:r>
              <a:rPr lang="en-GB" dirty="0"/>
              <a:t>: Individual ORR by CNS tumour involvement* (BICR)</a:t>
            </a:r>
            <a:endParaRPr lang="en-GB" dirty="0">
              <a:highlight>
                <a:srgbClr val="00FF00"/>
              </a:highlight>
            </a:endParaRPr>
          </a:p>
        </p:txBody>
      </p:sp>
      <p:sp>
        <p:nvSpPr>
          <p:cNvPr id="3" name="Content Placeholder 2">
            <a:extLst>
              <a:ext uri="{FF2B5EF4-FFF2-40B4-BE49-F238E27FC236}">
                <a16:creationId xmlns:a16="http://schemas.microsoft.com/office/drawing/2014/main" id="{FD42E033-F3A5-1042-B895-665E2143BF65}"/>
              </a:ext>
            </a:extLst>
          </p:cNvPr>
          <p:cNvSpPr>
            <a:spLocks noGrp="1"/>
          </p:cNvSpPr>
          <p:nvPr>
            <p:ph sz="quarter" idx="15"/>
          </p:nvPr>
        </p:nvSpPr>
        <p:spPr>
          <a:xfrm>
            <a:off x="620183" y="6309320"/>
            <a:ext cx="10804409" cy="365125"/>
          </a:xfrm>
        </p:spPr>
        <p:txBody>
          <a:bodyPr/>
          <a:lstStyle/>
          <a:p>
            <a:pPr>
              <a:lnSpc>
                <a:spcPct val="90000"/>
              </a:lnSpc>
              <a:spcBef>
                <a:spcPts val="0"/>
              </a:spcBef>
            </a:pPr>
            <a:r>
              <a:rPr lang="en-GB" dirty="0"/>
              <a:t>Data </a:t>
            </a:r>
            <a:r>
              <a:rPr lang="en-GB" dirty="0">
                <a:solidFill>
                  <a:schemeClr val="tx2"/>
                </a:solidFill>
              </a:rPr>
              <a:t>cut-off: May 31, 2018</a:t>
            </a:r>
          </a:p>
          <a:p>
            <a:pPr>
              <a:lnSpc>
                <a:spcPct val="90000"/>
              </a:lnSpc>
              <a:spcBef>
                <a:spcPts val="0"/>
              </a:spcBef>
            </a:pPr>
            <a:r>
              <a:rPr lang="en-GB" dirty="0">
                <a:solidFill>
                  <a:schemeClr val="tx2"/>
                </a:solidFill>
              </a:rPr>
              <a:t>* Patients with missing SLD percent change (n=6) were excluded from the plot</a:t>
            </a:r>
          </a:p>
          <a:p>
            <a:pPr>
              <a:lnSpc>
                <a:spcPct val="90000"/>
              </a:lnSpc>
              <a:spcBef>
                <a:spcPts val="0"/>
              </a:spcBef>
            </a:pPr>
            <a:r>
              <a:rPr lang="en-GB" baseline="30000" dirty="0">
                <a:solidFill>
                  <a:schemeClr val="tx2"/>
                </a:solidFill>
              </a:rPr>
              <a:t>† </a:t>
            </a:r>
            <a:r>
              <a:rPr lang="en-GB" dirty="0">
                <a:solidFill>
                  <a:schemeClr val="tx2"/>
                </a:solidFill>
              </a:rPr>
              <a:t>One of the 12 patients with CNS disease at baseline was excluded from the plot for having no post-baseline assessment</a:t>
            </a:r>
            <a:br>
              <a:rPr lang="en-GB" dirty="0">
                <a:solidFill>
                  <a:schemeClr val="tx2"/>
                </a:solidFill>
              </a:rPr>
            </a:br>
            <a:r>
              <a:rPr lang="en-GB" dirty="0">
                <a:solidFill>
                  <a:schemeClr val="tx2"/>
                </a:solidFill>
              </a:rPr>
              <a:t>BICR, blinded independent central review; CNS, central nervous system; </a:t>
            </a: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 </a:t>
            </a:r>
            <a:r>
              <a:rPr lang="en-GB" dirty="0">
                <a:solidFill>
                  <a:schemeClr val="tx2"/>
                </a:solidFill>
              </a:rPr>
              <a:t>ORR, overall response rate; </a:t>
            </a:r>
            <a:r>
              <a:rPr lang="en-GB" spc="-20" dirty="0">
                <a:solidFill>
                  <a:schemeClr val="tx2"/>
                </a:solidFill>
              </a:rPr>
              <a:t>SLD, sum of longest diameter </a:t>
            </a:r>
            <a:endParaRPr lang="en-GB" dirty="0">
              <a:solidFill>
                <a:schemeClr val="tx2"/>
              </a:solidFill>
            </a:endParaRPr>
          </a:p>
        </p:txBody>
      </p:sp>
      <p:graphicFrame>
        <p:nvGraphicFramePr>
          <p:cNvPr id="52" name="Table 51"/>
          <p:cNvGraphicFramePr>
            <a:graphicFrameLocks noGrp="1"/>
          </p:cNvGraphicFramePr>
          <p:nvPr/>
        </p:nvGraphicFramePr>
        <p:xfrm>
          <a:off x="4833782" y="1932808"/>
          <a:ext cx="3346193" cy="656640"/>
        </p:xfrm>
        <a:graphic>
          <a:graphicData uri="http://schemas.openxmlformats.org/drawingml/2006/table">
            <a:tbl>
              <a:tblPr firstRow="1" bandRow="1">
                <a:tableStyleId>{5C22544A-7EE6-4342-B048-85BDC9FD1C3A}</a:tableStyleId>
              </a:tblPr>
              <a:tblGrid>
                <a:gridCol w="1338477">
                  <a:extLst>
                    <a:ext uri="{9D8B030D-6E8A-4147-A177-3AD203B41FA5}">
                      <a16:colId xmlns:a16="http://schemas.microsoft.com/office/drawing/2014/main" val="20000"/>
                    </a:ext>
                  </a:extLst>
                </a:gridCol>
                <a:gridCol w="2007716">
                  <a:extLst>
                    <a:ext uri="{9D8B030D-6E8A-4147-A177-3AD203B41FA5}">
                      <a16:colId xmlns:a16="http://schemas.microsoft.com/office/drawing/2014/main" val="1644355518"/>
                    </a:ext>
                  </a:extLst>
                </a:gridCol>
              </a:tblGrid>
              <a:tr h="419760">
                <a:tc>
                  <a:txBody>
                    <a:bodyPr/>
                    <a:lstStyle>
                      <a:lvl1pPr marL="0" algn="l" defTabSz="457189" rtl="0" eaLnBrk="1" latinLnBrk="0" hangingPunct="1">
                        <a:defRPr sz="1800" b="1" kern="1200">
                          <a:solidFill>
                            <a:schemeClr val="lt1"/>
                          </a:solidFill>
                          <a:latin typeface="Imago"/>
                        </a:defRPr>
                      </a:lvl1pPr>
                      <a:lvl2pPr marL="457189" algn="l" defTabSz="457189" rtl="0" eaLnBrk="1" latinLnBrk="0" hangingPunct="1">
                        <a:defRPr sz="1800" b="1" kern="1200">
                          <a:solidFill>
                            <a:schemeClr val="lt1"/>
                          </a:solidFill>
                          <a:latin typeface="Imago"/>
                        </a:defRPr>
                      </a:lvl2pPr>
                      <a:lvl3pPr marL="914377" algn="l" defTabSz="457189" rtl="0" eaLnBrk="1" latinLnBrk="0" hangingPunct="1">
                        <a:defRPr sz="1800" b="1" kern="1200">
                          <a:solidFill>
                            <a:schemeClr val="lt1"/>
                          </a:solidFill>
                          <a:latin typeface="Imago"/>
                        </a:defRPr>
                      </a:lvl3pPr>
                      <a:lvl4pPr marL="1371566" algn="l" defTabSz="457189" rtl="0" eaLnBrk="1" latinLnBrk="0" hangingPunct="1">
                        <a:defRPr sz="1800" b="1" kern="1200">
                          <a:solidFill>
                            <a:schemeClr val="lt1"/>
                          </a:solidFill>
                          <a:latin typeface="Imago"/>
                        </a:defRPr>
                      </a:lvl4pPr>
                      <a:lvl5pPr marL="1828754" algn="l" defTabSz="457189" rtl="0" eaLnBrk="1" latinLnBrk="0" hangingPunct="1">
                        <a:defRPr sz="1800" b="1" kern="1200">
                          <a:solidFill>
                            <a:schemeClr val="lt1"/>
                          </a:solidFill>
                          <a:latin typeface="Imago"/>
                        </a:defRPr>
                      </a:lvl5pPr>
                      <a:lvl6pPr marL="2285943" algn="l" defTabSz="457189" rtl="0" eaLnBrk="1" latinLnBrk="0" hangingPunct="1">
                        <a:defRPr sz="1800" b="1" kern="1200">
                          <a:solidFill>
                            <a:schemeClr val="lt1"/>
                          </a:solidFill>
                          <a:latin typeface="Imago"/>
                        </a:defRPr>
                      </a:lvl6pPr>
                      <a:lvl7pPr marL="2743131" algn="l" defTabSz="457189" rtl="0" eaLnBrk="1" latinLnBrk="0" hangingPunct="1">
                        <a:defRPr sz="1800" b="1" kern="1200">
                          <a:solidFill>
                            <a:schemeClr val="lt1"/>
                          </a:solidFill>
                          <a:latin typeface="Imago"/>
                        </a:defRPr>
                      </a:lvl7pPr>
                      <a:lvl8pPr marL="3200320" algn="l" defTabSz="457189" rtl="0" eaLnBrk="1" latinLnBrk="0" hangingPunct="1">
                        <a:defRPr sz="1800" b="1" kern="1200">
                          <a:solidFill>
                            <a:schemeClr val="lt1"/>
                          </a:solidFill>
                          <a:latin typeface="Imago"/>
                        </a:defRPr>
                      </a:lvl8pPr>
                      <a:lvl9pPr marL="3657509" algn="l" defTabSz="457189" rtl="0" eaLnBrk="1" latinLnBrk="0" hangingPunct="1">
                        <a:defRPr sz="1800" b="1" kern="1200">
                          <a:solidFill>
                            <a:schemeClr val="lt1"/>
                          </a:solidFill>
                          <a:latin typeface="Imag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bg1"/>
                        </a:solidFill>
                        <a:effectLst/>
                        <a:latin typeface="+mn-lt"/>
                        <a:ea typeface="+mn-ea"/>
                        <a:cs typeface="+mn-cs"/>
                      </a:endParaRPr>
                    </a:p>
                  </a:txBody>
                  <a:tcPr marL="54769" marR="54000" marT="27000" marB="27000" anchor="ctr"/>
                </a:tc>
                <a:tc>
                  <a:txBody>
                    <a:bodyPr/>
                    <a:lstStyle>
                      <a:lvl1pPr marL="0" algn="l" defTabSz="914400" rtl="0" eaLnBrk="1" latinLnBrk="0" hangingPunct="1">
                        <a:defRPr sz="1800" kern="1200">
                          <a:solidFill>
                            <a:schemeClr val="tx1"/>
                          </a:solidFill>
                          <a:latin typeface="Imago Book"/>
                        </a:defRPr>
                      </a:lvl1pPr>
                      <a:lvl2pPr marL="457200" algn="l" defTabSz="914400" rtl="0" eaLnBrk="1" latinLnBrk="0" hangingPunct="1">
                        <a:defRPr sz="1800" kern="1200">
                          <a:solidFill>
                            <a:schemeClr val="tx1"/>
                          </a:solidFill>
                          <a:latin typeface="Imago Book"/>
                        </a:defRPr>
                      </a:lvl2pPr>
                      <a:lvl3pPr marL="914400" algn="l" defTabSz="914400" rtl="0" eaLnBrk="1" latinLnBrk="0" hangingPunct="1">
                        <a:defRPr sz="1800" kern="1200">
                          <a:solidFill>
                            <a:schemeClr val="tx1"/>
                          </a:solidFill>
                          <a:latin typeface="Imago Book"/>
                        </a:defRPr>
                      </a:lvl3pPr>
                      <a:lvl4pPr marL="1371600" algn="l" defTabSz="914400" rtl="0" eaLnBrk="1" latinLnBrk="0" hangingPunct="1">
                        <a:defRPr sz="1800" kern="1200">
                          <a:solidFill>
                            <a:schemeClr val="tx1"/>
                          </a:solidFill>
                          <a:latin typeface="Imago Book"/>
                        </a:defRPr>
                      </a:lvl4pPr>
                      <a:lvl5pPr marL="1828800" algn="l" defTabSz="914400" rtl="0" eaLnBrk="1" latinLnBrk="0" hangingPunct="1">
                        <a:defRPr sz="1800" kern="1200">
                          <a:solidFill>
                            <a:schemeClr val="tx1"/>
                          </a:solidFill>
                          <a:latin typeface="Imago Book"/>
                        </a:defRPr>
                      </a:lvl5pPr>
                      <a:lvl6pPr marL="2286000" algn="l" defTabSz="914400" rtl="0" eaLnBrk="1" latinLnBrk="0" hangingPunct="1">
                        <a:defRPr sz="1800" kern="1200">
                          <a:solidFill>
                            <a:schemeClr val="tx1"/>
                          </a:solidFill>
                          <a:latin typeface="Imago Book"/>
                        </a:defRPr>
                      </a:lvl6pPr>
                      <a:lvl7pPr marL="2743200" algn="l" defTabSz="914400" rtl="0" eaLnBrk="1" latinLnBrk="0" hangingPunct="1">
                        <a:defRPr sz="1800" kern="1200">
                          <a:solidFill>
                            <a:schemeClr val="tx1"/>
                          </a:solidFill>
                          <a:latin typeface="Imago Book"/>
                        </a:defRPr>
                      </a:lvl7pPr>
                      <a:lvl8pPr marL="3200400" algn="l" defTabSz="914400" rtl="0" eaLnBrk="1" latinLnBrk="0" hangingPunct="1">
                        <a:defRPr sz="1800" kern="1200">
                          <a:solidFill>
                            <a:schemeClr val="tx1"/>
                          </a:solidFill>
                          <a:latin typeface="Imago Book"/>
                        </a:defRPr>
                      </a:lvl8pPr>
                      <a:lvl9pPr marL="3657600" algn="l" defTabSz="914400" rtl="0" eaLnBrk="1" latinLnBrk="0" hangingPunct="1">
                        <a:defRPr sz="1800" kern="1200">
                          <a:solidFill>
                            <a:schemeClr val="tx1"/>
                          </a:solidFill>
                          <a:latin typeface="Imago Book"/>
                        </a:defRPr>
                      </a:lvl9pPr>
                    </a:lstStyle>
                    <a:p>
                      <a:pPr marL="0" marR="0" algn="ctr" defTabSz="914400" rtl="0" eaLnBrk="1" latinLnBrk="0" hangingPunct="1">
                        <a:spcBef>
                          <a:spcPts val="0"/>
                        </a:spcBef>
                        <a:spcAft>
                          <a:spcPts val="0"/>
                        </a:spcAft>
                      </a:pPr>
                      <a:r>
                        <a:rPr lang="en-US" sz="1200" kern="1200" dirty="0">
                          <a:solidFill>
                            <a:schemeClr val="bg1"/>
                          </a:solidFill>
                          <a:effectLst/>
                        </a:rPr>
                        <a:t>CNS disease at baseline</a:t>
                      </a:r>
                      <a:r>
                        <a:rPr lang="en-US" sz="1200" kern="1200" baseline="0" dirty="0">
                          <a:solidFill>
                            <a:schemeClr val="bg1"/>
                          </a:solidFill>
                          <a:effectLst/>
                        </a:rPr>
                        <a:t> </a:t>
                      </a:r>
                      <a:r>
                        <a:rPr lang="en-US" sz="1200" kern="1200" dirty="0">
                          <a:solidFill>
                            <a:schemeClr val="bg1"/>
                          </a:solidFill>
                          <a:effectLst/>
                        </a:rPr>
                        <a:t>(n=12)</a:t>
                      </a:r>
                      <a:r>
                        <a:rPr lang="en-US" sz="1200" kern="1200" baseline="30000" dirty="0">
                          <a:solidFill>
                            <a:schemeClr val="bg1"/>
                          </a:solidFill>
                          <a:effectLst/>
                        </a:rPr>
                        <a:t>†</a:t>
                      </a:r>
                      <a:endParaRPr lang="en-US" sz="1200" b="1" kern="1200" baseline="30000" dirty="0">
                        <a:solidFill>
                          <a:schemeClr val="bg1"/>
                        </a:solidFill>
                        <a:effectLst/>
                        <a:latin typeface="+mn-lt"/>
                      </a:endParaRPr>
                    </a:p>
                  </a:txBody>
                  <a:tcPr marL="54769" marR="54000" marT="27000" marB="27000" anchor="ctr"/>
                </a:tc>
                <a:extLst>
                  <a:ext uri="{0D108BD9-81ED-4DB2-BD59-A6C34878D82A}">
                    <a16:rowId xmlns:a16="http://schemas.microsoft.com/office/drawing/2014/main" val="10000"/>
                  </a:ext>
                </a:extLst>
              </a:tr>
              <a:tr h="236880">
                <a:tc>
                  <a:txBody>
                    <a:bodyPr/>
                    <a:lstStyle>
                      <a:lvl1pPr marL="0" algn="l" defTabSz="457189" rtl="0" eaLnBrk="1" latinLnBrk="0" hangingPunct="1">
                        <a:defRPr sz="1800" kern="1200">
                          <a:solidFill>
                            <a:schemeClr val="dk1"/>
                          </a:solidFill>
                          <a:latin typeface="Imago"/>
                        </a:defRPr>
                      </a:lvl1pPr>
                      <a:lvl2pPr marL="457189" algn="l" defTabSz="457189" rtl="0" eaLnBrk="1" latinLnBrk="0" hangingPunct="1">
                        <a:defRPr sz="1800" kern="1200">
                          <a:solidFill>
                            <a:schemeClr val="dk1"/>
                          </a:solidFill>
                          <a:latin typeface="Imago"/>
                        </a:defRPr>
                      </a:lvl2pPr>
                      <a:lvl3pPr marL="914377" algn="l" defTabSz="457189" rtl="0" eaLnBrk="1" latinLnBrk="0" hangingPunct="1">
                        <a:defRPr sz="1800" kern="1200">
                          <a:solidFill>
                            <a:schemeClr val="dk1"/>
                          </a:solidFill>
                          <a:latin typeface="Imago"/>
                        </a:defRPr>
                      </a:lvl3pPr>
                      <a:lvl4pPr marL="1371566" algn="l" defTabSz="457189" rtl="0" eaLnBrk="1" latinLnBrk="0" hangingPunct="1">
                        <a:defRPr sz="1800" kern="1200">
                          <a:solidFill>
                            <a:schemeClr val="dk1"/>
                          </a:solidFill>
                          <a:latin typeface="Imago"/>
                        </a:defRPr>
                      </a:lvl4pPr>
                      <a:lvl5pPr marL="1828754" algn="l" defTabSz="457189" rtl="0" eaLnBrk="1" latinLnBrk="0" hangingPunct="1">
                        <a:defRPr sz="1800" kern="1200">
                          <a:solidFill>
                            <a:schemeClr val="dk1"/>
                          </a:solidFill>
                          <a:latin typeface="Imago"/>
                        </a:defRPr>
                      </a:lvl5pPr>
                      <a:lvl6pPr marL="2285943" algn="l" defTabSz="457189" rtl="0" eaLnBrk="1" latinLnBrk="0" hangingPunct="1">
                        <a:defRPr sz="1800" kern="1200">
                          <a:solidFill>
                            <a:schemeClr val="dk1"/>
                          </a:solidFill>
                          <a:latin typeface="Imago"/>
                        </a:defRPr>
                      </a:lvl6pPr>
                      <a:lvl7pPr marL="2743131" algn="l" defTabSz="457189" rtl="0" eaLnBrk="1" latinLnBrk="0" hangingPunct="1">
                        <a:defRPr sz="1800" kern="1200">
                          <a:solidFill>
                            <a:schemeClr val="dk1"/>
                          </a:solidFill>
                          <a:latin typeface="Imago"/>
                        </a:defRPr>
                      </a:lvl7pPr>
                      <a:lvl8pPr marL="3200320" algn="l" defTabSz="457189" rtl="0" eaLnBrk="1" latinLnBrk="0" hangingPunct="1">
                        <a:defRPr sz="1800" kern="1200">
                          <a:solidFill>
                            <a:schemeClr val="dk1"/>
                          </a:solidFill>
                          <a:latin typeface="Imago"/>
                        </a:defRPr>
                      </a:lvl8pPr>
                      <a:lvl9pPr marL="3657509" algn="l" defTabSz="457189" rtl="0" eaLnBrk="1" latinLnBrk="0" hangingPunct="1">
                        <a:defRPr sz="1800" kern="1200">
                          <a:solidFill>
                            <a:schemeClr val="dk1"/>
                          </a:solidFill>
                          <a:latin typeface="Imago"/>
                        </a:defRPr>
                      </a:lvl9pPr>
                    </a:lstStyle>
                    <a:p>
                      <a:pPr marL="0" marR="0" algn="l">
                        <a:spcBef>
                          <a:spcPts val="0"/>
                        </a:spcBef>
                        <a:spcAft>
                          <a:spcPts val="0"/>
                        </a:spcAft>
                      </a:pPr>
                      <a:r>
                        <a:rPr lang="en-US" sz="1200" dirty="0">
                          <a:effectLst/>
                        </a:rPr>
                        <a:t>ORR</a:t>
                      </a:r>
                      <a:r>
                        <a:rPr lang="en-US" sz="1200" baseline="0" dirty="0">
                          <a:effectLst/>
                        </a:rPr>
                        <a:t> (</a:t>
                      </a:r>
                      <a:r>
                        <a:rPr lang="en-US" sz="1200" dirty="0">
                          <a:effectLst/>
                        </a:rPr>
                        <a:t>95% CI)</a:t>
                      </a:r>
                      <a:endParaRPr lang="en-US" sz="1200" b="0" i="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tc>
                  <a:txBody>
                    <a:bodyPr/>
                    <a:lstStyle>
                      <a:lvl1pPr marL="0" algn="l" defTabSz="914400" rtl="0" eaLnBrk="1" latinLnBrk="0" hangingPunct="1">
                        <a:defRPr sz="1800" kern="1200">
                          <a:solidFill>
                            <a:schemeClr val="tx1"/>
                          </a:solidFill>
                          <a:latin typeface="Imago Book"/>
                        </a:defRPr>
                      </a:lvl1pPr>
                      <a:lvl2pPr marL="457200" algn="l" defTabSz="914400" rtl="0" eaLnBrk="1" latinLnBrk="0" hangingPunct="1">
                        <a:defRPr sz="1800" kern="1200">
                          <a:solidFill>
                            <a:schemeClr val="tx1"/>
                          </a:solidFill>
                          <a:latin typeface="Imago Book"/>
                        </a:defRPr>
                      </a:lvl2pPr>
                      <a:lvl3pPr marL="914400" algn="l" defTabSz="914400" rtl="0" eaLnBrk="1" latinLnBrk="0" hangingPunct="1">
                        <a:defRPr sz="1800" kern="1200">
                          <a:solidFill>
                            <a:schemeClr val="tx1"/>
                          </a:solidFill>
                          <a:latin typeface="Imago Book"/>
                        </a:defRPr>
                      </a:lvl3pPr>
                      <a:lvl4pPr marL="1371600" algn="l" defTabSz="914400" rtl="0" eaLnBrk="1" latinLnBrk="0" hangingPunct="1">
                        <a:defRPr sz="1800" kern="1200">
                          <a:solidFill>
                            <a:schemeClr val="tx1"/>
                          </a:solidFill>
                          <a:latin typeface="Imago Book"/>
                        </a:defRPr>
                      </a:lvl4pPr>
                      <a:lvl5pPr marL="1828800" algn="l" defTabSz="914400" rtl="0" eaLnBrk="1" latinLnBrk="0" hangingPunct="1">
                        <a:defRPr sz="1800" kern="1200">
                          <a:solidFill>
                            <a:schemeClr val="tx1"/>
                          </a:solidFill>
                          <a:latin typeface="Imago Book"/>
                        </a:defRPr>
                      </a:lvl5pPr>
                      <a:lvl6pPr marL="2286000" algn="l" defTabSz="914400" rtl="0" eaLnBrk="1" latinLnBrk="0" hangingPunct="1">
                        <a:defRPr sz="1800" kern="1200">
                          <a:solidFill>
                            <a:schemeClr val="tx1"/>
                          </a:solidFill>
                          <a:latin typeface="Imago Book"/>
                        </a:defRPr>
                      </a:lvl6pPr>
                      <a:lvl7pPr marL="2743200" algn="l" defTabSz="914400" rtl="0" eaLnBrk="1" latinLnBrk="0" hangingPunct="1">
                        <a:defRPr sz="1800" kern="1200">
                          <a:solidFill>
                            <a:schemeClr val="tx1"/>
                          </a:solidFill>
                          <a:latin typeface="Imago Book"/>
                        </a:defRPr>
                      </a:lvl7pPr>
                      <a:lvl8pPr marL="3200400" algn="l" defTabSz="914400" rtl="0" eaLnBrk="1" latinLnBrk="0" hangingPunct="1">
                        <a:defRPr sz="1800" kern="1200">
                          <a:solidFill>
                            <a:schemeClr val="tx1"/>
                          </a:solidFill>
                          <a:latin typeface="Imago Book"/>
                        </a:defRPr>
                      </a:lvl8pPr>
                      <a:lvl9pPr marL="3657600" algn="l" defTabSz="914400" rtl="0" eaLnBrk="1" latinLnBrk="0" hangingPunct="1">
                        <a:defRPr sz="1800" kern="1200">
                          <a:solidFill>
                            <a:schemeClr val="tx1"/>
                          </a:solidFill>
                          <a:latin typeface="Imago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baseline="0" dirty="0">
                          <a:effectLst/>
                        </a:rPr>
                        <a:t>50.0% (21.09-78.91)</a:t>
                      </a:r>
                      <a:endParaRPr lang="en-US" sz="1200" b="0" kern="1200" baseline="0" dirty="0">
                        <a:solidFill>
                          <a:schemeClr val="tx1"/>
                        </a:solidFill>
                        <a:effectLst/>
                        <a:latin typeface="+mn-lt"/>
                        <a:ea typeface="Tahoma" panose="020B0604030504040204" pitchFamily="34" charset="0"/>
                        <a:cs typeface="Tahoma" panose="020B0604030504040204" pitchFamily="34" charset="0"/>
                      </a:endParaRPr>
                    </a:p>
                  </a:txBody>
                  <a:tcPr marL="54769" marR="54000" marT="27000" marB="27000" anchor="ctr"/>
                </a:tc>
                <a:extLst>
                  <a:ext uri="{0D108BD9-81ED-4DB2-BD59-A6C34878D82A}">
                    <a16:rowId xmlns:a16="http://schemas.microsoft.com/office/drawing/2014/main" val="10001"/>
                  </a:ext>
                </a:extLst>
              </a:tr>
            </a:tbl>
          </a:graphicData>
        </a:graphic>
      </p:graphicFrame>
      <p:cxnSp>
        <p:nvCxnSpPr>
          <p:cNvPr id="17" name="Straight Connector 16">
            <a:extLst>
              <a:ext uri="{FF2B5EF4-FFF2-40B4-BE49-F238E27FC236}">
                <a16:creationId xmlns:a16="http://schemas.microsoft.com/office/drawing/2014/main" id="{104BC93F-7B09-4DA1-B984-91FA7688420E}"/>
              </a:ext>
            </a:extLst>
          </p:cNvPr>
          <p:cNvCxnSpPr/>
          <p:nvPr/>
        </p:nvCxnSpPr>
        <p:spPr bwMode="auto">
          <a:xfrm>
            <a:off x="3363812" y="1971899"/>
            <a:ext cx="0" cy="24991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473476D2-1044-4B72-84F8-18A7E2C999A8}"/>
              </a:ext>
            </a:extLst>
          </p:cNvPr>
          <p:cNvCxnSpPr/>
          <p:nvPr/>
        </p:nvCxnSpPr>
        <p:spPr bwMode="auto">
          <a:xfrm flipH="1">
            <a:off x="3270818" y="1977420"/>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DDC93E9C-70F0-4133-874E-A74F23FB26E8}"/>
              </a:ext>
            </a:extLst>
          </p:cNvPr>
          <p:cNvCxnSpPr/>
          <p:nvPr/>
        </p:nvCxnSpPr>
        <p:spPr bwMode="auto">
          <a:xfrm flipH="1">
            <a:off x="3270818" y="3305729"/>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3F07E1BD-4060-463B-A9A1-828DB06CC75E}"/>
              </a:ext>
            </a:extLst>
          </p:cNvPr>
          <p:cNvCxnSpPr/>
          <p:nvPr/>
        </p:nvCxnSpPr>
        <p:spPr bwMode="auto">
          <a:xfrm flipH="1">
            <a:off x="3270818" y="3637805"/>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E38E11C9-ABAC-4FED-AB42-12E78539EAAC}"/>
              </a:ext>
            </a:extLst>
          </p:cNvPr>
          <p:cNvCxnSpPr/>
          <p:nvPr/>
        </p:nvCxnSpPr>
        <p:spPr bwMode="auto">
          <a:xfrm flipH="1">
            <a:off x="3270818" y="4301960"/>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A240D0D6-C4E7-4450-B64A-D014FFC93DD0}"/>
              </a:ext>
            </a:extLst>
          </p:cNvPr>
          <p:cNvSpPr txBox="1"/>
          <p:nvPr/>
        </p:nvSpPr>
        <p:spPr>
          <a:xfrm>
            <a:off x="3166722" y="2729445"/>
            <a:ext cx="80599"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23" name="TextBox 22">
            <a:extLst>
              <a:ext uri="{FF2B5EF4-FFF2-40B4-BE49-F238E27FC236}">
                <a16:creationId xmlns:a16="http://schemas.microsoft.com/office/drawing/2014/main" id="{A4C898F7-6A58-4B24-9DB2-4128E5A2A580}"/>
              </a:ext>
            </a:extLst>
          </p:cNvPr>
          <p:cNvSpPr txBox="1"/>
          <p:nvPr/>
        </p:nvSpPr>
        <p:spPr>
          <a:xfrm>
            <a:off x="3081761" y="3226682"/>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-30</a:t>
            </a:r>
          </a:p>
        </p:txBody>
      </p:sp>
      <p:sp>
        <p:nvSpPr>
          <p:cNvPr id="24" name="TextBox 23">
            <a:extLst>
              <a:ext uri="{FF2B5EF4-FFF2-40B4-BE49-F238E27FC236}">
                <a16:creationId xmlns:a16="http://schemas.microsoft.com/office/drawing/2014/main" id="{51DA5C2A-EECE-4D90-BA36-87EAC1077C27}"/>
              </a:ext>
            </a:extLst>
          </p:cNvPr>
          <p:cNvSpPr txBox="1"/>
          <p:nvPr/>
        </p:nvSpPr>
        <p:spPr>
          <a:xfrm>
            <a:off x="3081761" y="3558173"/>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-50</a:t>
            </a:r>
          </a:p>
        </p:txBody>
      </p:sp>
      <p:sp>
        <p:nvSpPr>
          <p:cNvPr id="25" name="TextBox 24">
            <a:extLst>
              <a:ext uri="{FF2B5EF4-FFF2-40B4-BE49-F238E27FC236}">
                <a16:creationId xmlns:a16="http://schemas.microsoft.com/office/drawing/2014/main" id="{EB551B39-A452-47CE-907C-855C1F89B346}"/>
              </a:ext>
            </a:extLst>
          </p:cNvPr>
          <p:cNvSpPr txBox="1"/>
          <p:nvPr/>
        </p:nvSpPr>
        <p:spPr>
          <a:xfrm>
            <a:off x="3081761" y="4221156"/>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-90</a:t>
            </a:r>
          </a:p>
        </p:txBody>
      </p:sp>
      <p:sp>
        <p:nvSpPr>
          <p:cNvPr id="26" name="TextBox 25">
            <a:extLst>
              <a:ext uri="{FF2B5EF4-FFF2-40B4-BE49-F238E27FC236}">
                <a16:creationId xmlns:a16="http://schemas.microsoft.com/office/drawing/2014/main" id="{867797B7-EDF5-417F-BFB1-82AC2B4FB6D2}"/>
              </a:ext>
            </a:extLst>
          </p:cNvPr>
          <p:cNvSpPr txBox="1"/>
          <p:nvPr/>
        </p:nvSpPr>
        <p:spPr>
          <a:xfrm rot="16200000">
            <a:off x="1415928" y="3108198"/>
            <a:ext cx="2800447" cy="212366"/>
          </a:xfrm>
          <a:prstGeom prst="rect">
            <a:avLst/>
          </a:prstGeom>
          <a:noFill/>
        </p:spPr>
        <p:txBody>
          <a:bodyPr wrap="none" lIns="13716" tIns="13716" rIns="13716" bIns="13716" rtlCol="0" anchor="b">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Best % change from baseline in tumour SLD</a:t>
            </a:r>
          </a:p>
        </p:txBody>
      </p:sp>
      <p:sp>
        <p:nvSpPr>
          <p:cNvPr id="27" name="TextBox 26">
            <a:extLst>
              <a:ext uri="{FF2B5EF4-FFF2-40B4-BE49-F238E27FC236}">
                <a16:creationId xmlns:a16="http://schemas.microsoft.com/office/drawing/2014/main" id="{52518457-98A9-4EEB-9F07-C6F1F916D55D}"/>
              </a:ext>
            </a:extLst>
          </p:cNvPr>
          <p:cNvSpPr txBox="1"/>
          <p:nvPr/>
        </p:nvSpPr>
        <p:spPr>
          <a:xfrm>
            <a:off x="5881234" y="4496312"/>
            <a:ext cx="1222322" cy="212366"/>
          </a:xfrm>
          <a:prstGeom prst="rect">
            <a:avLst/>
          </a:prstGeom>
          <a:noFill/>
        </p:spPr>
        <p:txBody>
          <a:bodyPr wrap="none" lIns="13716" tIns="13716" rIns="13716" bIns="13716" rtlCol="0" anchor="ctr" anchorCtr="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Individual patients</a:t>
            </a:r>
          </a:p>
        </p:txBody>
      </p:sp>
      <p:cxnSp>
        <p:nvCxnSpPr>
          <p:cNvPr id="28" name="Straight Connector 27">
            <a:extLst>
              <a:ext uri="{FF2B5EF4-FFF2-40B4-BE49-F238E27FC236}">
                <a16:creationId xmlns:a16="http://schemas.microsoft.com/office/drawing/2014/main" id="{4622C07B-81E5-461D-9B12-8544DCACFF2F}"/>
              </a:ext>
            </a:extLst>
          </p:cNvPr>
          <p:cNvCxnSpPr/>
          <p:nvPr/>
        </p:nvCxnSpPr>
        <p:spPr bwMode="auto">
          <a:xfrm>
            <a:off x="3363814" y="4467993"/>
            <a:ext cx="625716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A66243AF-9D5C-4F6A-B013-D9666EDDF398}"/>
              </a:ext>
            </a:extLst>
          </p:cNvPr>
          <p:cNvCxnSpPr/>
          <p:nvPr/>
        </p:nvCxnSpPr>
        <p:spPr bwMode="auto">
          <a:xfrm flipH="1">
            <a:off x="3270818" y="4467993"/>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DDC93E9C-70F0-4133-874E-A74F23FB26E8}"/>
              </a:ext>
            </a:extLst>
          </p:cNvPr>
          <p:cNvCxnSpPr/>
          <p:nvPr/>
        </p:nvCxnSpPr>
        <p:spPr bwMode="auto">
          <a:xfrm flipH="1">
            <a:off x="3270818" y="2641574"/>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A4C898F7-6A58-4B24-9DB2-4128E5A2A580}"/>
              </a:ext>
            </a:extLst>
          </p:cNvPr>
          <p:cNvSpPr txBox="1"/>
          <p:nvPr/>
        </p:nvSpPr>
        <p:spPr>
          <a:xfrm>
            <a:off x="3113821" y="2563699"/>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15</a:t>
            </a:r>
          </a:p>
        </p:txBody>
      </p:sp>
      <p:cxnSp>
        <p:nvCxnSpPr>
          <p:cNvPr id="32" name="Straight Connector 31">
            <a:extLst>
              <a:ext uri="{FF2B5EF4-FFF2-40B4-BE49-F238E27FC236}">
                <a16:creationId xmlns:a16="http://schemas.microsoft.com/office/drawing/2014/main" id="{E38E11C9-ABAC-4FED-AB42-12E78539EAAC}"/>
              </a:ext>
            </a:extLst>
          </p:cNvPr>
          <p:cNvCxnSpPr/>
          <p:nvPr/>
        </p:nvCxnSpPr>
        <p:spPr bwMode="auto">
          <a:xfrm flipH="1">
            <a:off x="3270818" y="4135921"/>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a:extLst>
              <a:ext uri="{FF2B5EF4-FFF2-40B4-BE49-F238E27FC236}">
                <a16:creationId xmlns:a16="http://schemas.microsoft.com/office/drawing/2014/main" id="{EB551B39-A452-47CE-907C-855C1F89B346}"/>
              </a:ext>
            </a:extLst>
          </p:cNvPr>
          <p:cNvSpPr txBox="1"/>
          <p:nvPr/>
        </p:nvSpPr>
        <p:spPr>
          <a:xfrm>
            <a:off x="3081761" y="4055410"/>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-80</a:t>
            </a:r>
          </a:p>
        </p:txBody>
      </p:sp>
      <p:cxnSp>
        <p:nvCxnSpPr>
          <p:cNvPr id="34" name="Straight Connector 33">
            <a:extLst>
              <a:ext uri="{FF2B5EF4-FFF2-40B4-BE49-F238E27FC236}">
                <a16:creationId xmlns:a16="http://schemas.microsoft.com/office/drawing/2014/main" id="{E38E11C9-ABAC-4FED-AB42-12E78539EAAC}"/>
              </a:ext>
            </a:extLst>
          </p:cNvPr>
          <p:cNvCxnSpPr/>
          <p:nvPr/>
        </p:nvCxnSpPr>
        <p:spPr bwMode="auto">
          <a:xfrm flipH="1">
            <a:off x="3270818" y="3969882"/>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EB551B39-A452-47CE-907C-855C1F89B346}"/>
              </a:ext>
            </a:extLst>
          </p:cNvPr>
          <p:cNvSpPr txBox="1"/>
          <p:nvPr/>
        </p:nvSpPr>
        <p:spPr>
          <a:xfrm>
            <a:off x="3081761" y="3889665"/>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-70</a:t>
            </a:r>
          </a:p>
        </p:txBody>
      </p:sp>
      <p:cxnSp>
        <p:nvCxnSpPr>
          <p:cNvPr id="36" name="Straight Connector 35">
            <a:extLst>
              <a:ext uri="{FF2B5EF4-FFF2-40B4-BE49-F238E27FC236}">
                <a16:creationId xmlns:a16="http://schemas.microsoft.com/office/drawing/2014/main" id="{E38E11C9-ABAC-4FED-AB42-12E78539EAAC}"/>
              </a:ext>
            </a:extLst>
          </p:cNvPr>
          <p:cNvCxnSpPr/>
          <p:nvPr/>
        </p:nvCxnSpPr>
        <p:spPr bwMode="auto">
          <a:xfrm flipH="1">
            <a:off x="3270818" y="3803844"/>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EB551B39-A452-47CE-907C-855C1F89B346}"/>
              </a:ext>
            </a:extLst>
          </p:cNvPr>
          <p:cNvSpPr txBox="1"/>
          <p:nvPr/>
        </p:nvSpPr>
        <p:spPr>
          <a:xfrm>
            <a:off x="3081761" y="3723919"/>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-60</a:t>
            </a:r>
          </a:p>
        </p:txBody>
      </p:sp>
      <p:cxnSp>
        <p:nvCxnSpPr>
          <p:cNvPr id="38" name="Straight Connector 37">
            <a:extLst>
              <a:ext uri="{FF2B5EF4-FFF2-40B4-BE49-F238E27FC236}">
                <a16:creationId xmlns:a16="http://schemas.microsoft.com/office/drawing/2014/main" id="{3F07E1BD-4060-463B-A9A1-828DB06CC75E}"/>
              </a:ext>
            </a:extLst>
          </p:cNvPr>
          <p:cNvCxnSpPr/>
          <p:nvPr/>
        </p:nvCxnSpPr>
        <p:spPr bwMode="auto">
          <a:xfrm flipH="1">
            <a:off x="3270818" y="3471767"/>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Box 38">
            <a:extLst>
              <a:ext uri="{FF2B5EF4-FFF2-40B4-BE49-F238E27FC236}">
                <a16:creationId xmlns:a16="http://schemas.microsoft.com/office/drawing/2014/main" id="{51DA5C2A-EECE-4D90-BA36-87EAC1077C27}"/>
              </a:ext>
            </a:extLst>
          </p:cNvPr>
          <p:cNvSpPr txBox="1"/>
          <p:nvPr/>
        </p:nvSpPr>
        <p:spPr>
          <a:xfrm>
            <a:off x="3081761" y="3392428"/>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-40</a:t>
            </a:r>
          </a:p>
        </p:txBody>
      </p:sp>
      <p:cxnSp>
        <p:nvCxnSpPr>
          <p:cNvPr id="40" name="Straight Connector 39">
            <a:extLst>
              <a:ext uri="{FF2B5EF4-FFF2-40B4-BE49-F238E27FC236}">
                <a16:creationId xmlns:a16="http://schemas.microsoft.com/office/drawing/2014/main" id="{DDC93E9C-70F0-4133-874E-A74F23FB26E8}"/>
              </a:ext>
            </a:extLst>
          </p:cNvPr>
          <p:cNvCxnSpPr/>
          <p:nvPr/>
        </p:nvCxnSpPr>
        <p:spPr bwMode="auto">
          <a:xfrm flipH="1">
            <a:off x="3270818" y="3139690"/>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A4C898F7-6A58-4B24-9DB2-4128E5A2A580}"/>
              </a:ext>
            </a:extLst>
          </p:cNvPr>
          <p:cNvSpPr txBox="1"/>
          <p:nvPr/>
        </p:nvSpPr>
        <p:spPr>
          <a:xfrm>
            <a:off x="3081761" y="3060937"/>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-20</a:t>
            </a:r>
          </a:p>
        </p:txBody>
      </p:sp>
      <p:cxnSp>
        <p:nvCxnSpPr>
          <p:cNvPr id="42" name="Straight Connector 41">
            <a:extLst>
              <a:ext uri="{FF2B5EF4-FFF2-40B4-BE49-F238E27FC236}">
                <a16:creationId xmlns:a16="http://schemas.microsoft.com/office/drawing/2014/main" id="{DDC93E9C-70F0-4133-874E-A74F23FB26E8}"/>
              </a:ext>
            </a:extLst>
          </p:cNvPr>
          <p:cNvCxnSpPr/>
          <p:nvPr/>
        </p:nvCxnSpPr>
        <p:spPr bwMode="auto">
          <a:xfrm flipH="1">
            <a:off x="3270818" y="2973651"/>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a:extLst>
              <a:ext uri="{FF2B5EF4-FFF2-40B4-BE49-F238E27FC236}">
                <a16:creationId xmlns:a16="http://schemas.microsoft.com/office/drawing/2014/main" id="{A4C898F7-6A58-4B24-9DB2-4128E5A2A580}"/>
              </a:ext>
            </a:extLst>
          </p:cNvPr>
          <p:cNvSpPr txBox="1"/>
          <p:nvPr/>
        </p:nvSpPr>
        <p:spPr>
          <a:xfrm>
            <a:off x="3081761" y="2895190"/>
            <a:ext cx="16555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-10</a:t>
            </a:r>
          </a:p>
        </p:txBody>
      </p:sp>
      <p:cxnSp>
        <p:nvCxnSpPr>
          <p:cNvPr id="44" name="Straight Connector 43">
            <a:extLst>
              <a:ext uri="{FF2B5EF4-FFF2-40B4-BE49-F238E27FC236}">
                <a16:creationId xmlns:a16="http://schemas.microsoft.com/office/drawing/2014/main" id="{DDC93E9C-70F0-4133-874E-A74F23FB26E8}"/>
              </a:ext>
            </a:extLst>
          </p:cNvPr>
          <p:cNvCxnSpPr/>
          <p:nvPr/>
        </p:nvCxnSpPr>
        <p:spPr bwMode="auto">
          <a:xfrm flipH="1">
            <a:off x="3270818" y="2475536"/>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a:extLst>
              <a:ext uri="{FF2B5EF4-FFF2-40B4-BE49-F238E27FC236}">
                <a16:creationId xmlns:a16="http://schemas.microsoft.com/office/drawing/2014/main" id="{A4C898F7-6A58-4B24-9DB2-4128E5A2A580}"/>
              </a:ext>
            </a:extLst>
          </p:cNvPr>
          <p:cNvSpPr txBox="1"/>
          <p:nvPr/>
        </p:nvSpPr>
        <p:spPr>
          <a:xfrm>
            <a:off x="3113821" y="2397954"/>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20</a:t>
            </a:r>
          </a:p>
        </p:txBody>
      </p:sp>
      <p:cxnSp>
        <p:nvCxnSpPr>
          <p:cNvPr id="46" name="Straight Connector 45">
            <a:extLst>
              <a:ext uri="{FF2B5EF4-FFF2-40B4-BE49-F238E27FC236}">
                <a16:creationId xmlns:a16="http://schemas.microsoft.com/office/drawing/2014/main" id="{DDC93E9C-70F0-4133-874E-A74F23FB26E8}"/>
              </a:ext>
            </a:extLst>
          </p:cNvPr>
          <p:cNvCxnSpPr/>
          <p:nvPr/>
        </p:nvCxnSpPr>
        <p:spPr bwMode="auto">
          <a:xfrm flipH="1">
            <a:off x="3270818" y="2309498"/>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id="{A4C898F7-6A58-4B24-9DB2-4128E5A2A580}"/>
              </a:ext>
            </a:extLst>
          </p:cNvPr>
          <p:cNvSpPr txBox="1"/>
          <p:nvPr/>
        </p:nvSpPr>
        <p:spPr>
          <a:xfrm>
            <a:off x="3113821" y="2232208"/>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30</a:t>
            </a:r>
          </a:p>
        </p:txBody>
      </p:sp>
      <p:cxnSp>
        <p:nvCxnSpPr>
          <p:cNvPr id="48" name="Straight Connector 47">
            <a:extLst>
              <a:ext uri="{FF2B5EF4-FFF2-40B4-BE49-F238E27FC236}">
                <a16:creationId xmlns:a16="http://schemas.microsoft.com/office/drawing/2014/main" id="{DDC93E9C-70F0-4133-874E-A74F23FB26E8}"/>
              </a:ext>
            </a:extLst>
          </p:cNvPr>
          <p:cNvCxnSpPr/>
          <p:nvPr/>
        </p:nvCxnSpPr>
        <p:spPr bwMode="auto">
          <a:xfrm flipH="1">
            <a:off x="3270818" y="2143459"/>
            <a:ext cx="929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Box 48">
            <a:extLst>
              <a:ext uri="{FF2B5EF4-FFF2-40B4-BE49-F238E27FC236}">
                <a16:creationId xmlns:a16="http://schemas.microsoft.com/office/drawing/2014/main" id="{A4C898F7-6A58-4B24-9DB2-4128E5A2A580}"/>
              </a:ext>
            </a:extLst>
          </p:cNvPr>
          <p:cNvSpPr txBox="1"/>
          <p:nvPr/>
        </p:nvSpPr>
        <p:spPr>
          <a:xfrm>
            <a:off x="3113821" y="2066463"/>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40</a:t>
            </a:r>
          </a:p>
        </p:txBody>
      </p:sp>
      <p:sp>
        <p:nvSpPr>
          <p:cNvPr id="50" name="TextBox 49">
            <a:extLst>
              <a:ext uri="{FF2B5EF4-FFF2-40B4-BE49-F238E27FC236}">
                <a16:creationId xmlns:a16="http://schemas.microsoft.com/office/drawing/2014/main" id="{2614CEF5-4F67-4D26-9857-7A3432AC77C2}"/>
              </a:ext>
            </a:extLst>
          </p:cNvPr>
          <p:cNvSpPr txBox="1"/>
          <p:nvPr/>
        </p:nvSpPr>
        <p:spPr>
          <a:xfrm>
            <a:off x="3028864" y="4389646"/>
            <a:ext cx="218457"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-100</a:t>
            </a:r>
          </a:p>
        </p:txBody>
      </p:sp>
      <p:sp>
        <p:nvSpPr>
          <p:cNvPr id="51" name="TextBox 50">
            <a:extLst>
              <a:ext uri="{FF2B5EF4-FFF2-40B4-BE49-F238E27FC236}">
                <a16:creationId xmlns:a16="http://schemas.microsoft.com/office/drawing/2014/main" id="{A4C898F7-6A58-4B24-9DB2-4128E5A2A580}"/>
              </a:ext>
            </a:extLst>
          </p:cNvPr>
          <p:cNvSpPr txBox="1"/>
          <p:nvPr/>
        </p:nvSpPr>
        <p:spPr>
          <a:xfrm>
            <a:off x="3113821" y="1908972"/>
            <a:ext cx="133498" cy="154658"/>
          </a:xfrm>
          <a:prstGeom prst="rect">
            <a:avLst/>
          </a:prstGeom>
          <a:noFill/>
        </p:spPr>
        <p:txBody>
          <a:bodyPr wrap="none" lIns="13716" tIns="13716" rIns="13716" bIns="13716" rtlCol="0" anchor="ctr" anchorCtr="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Calibri" panose="020F0502020204030204"/>
                <a:ea typeface="+mn-ea"/>
                <a:cs typeface="+mn-cs"/>
              </a:rPr>
              <a:t>50</a:t>
            </a:r>
          </a:p>
        </p:txBody>
      </p:sp>
      <p:sp>
        <p:nvSpPr>
          <p:cNvPr id="53" name="Rectangle 52"/>
          <p:cNvSpPr/>
          <p:nvPr/>
        </p:nvSpPr>
        <p:spPr>
          <a:xfrm>
            <a:off x="3418281" y="2379261"/>
            <a:ext cx="94501" cy="426672"/>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2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Rectangle 53"/>
          <p:cNvSpPr/>
          <p:nvPr/>
        </p:nvSpPr>
        <p:spPr>
          <a:xfrm>
            <a:off x="3546367" y="2605842"/>
            <a:ext cx="94501" cy="200093"/>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Rectangle 54"/>
          <p:cNvSpPr/>
          <p:nvPr/>
        </p:nvSpPr>
        <p:spPr>
          <a:xfrm>
            <a:off x="3674453" y="2635265"/>
            <a:ext cx="94501" cy="170668"/>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Rectangle 55"/>
          <p:cNvSpPr/>
          <p:nvPr/>
        </p:nvSpPr>
        <p:spPr>
          <a:xfrm>
            <a:off x="3802538" y="2787483"/>
            <a:ext cx="94501" cy="18450"/>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Rectangle 56"/>
          <p:cNvSpPr/>
          <p:nvPr/>
        </p:nvSpPr>
        <p:spPr>
          <a:xfrm>
            <a:off x="3930624" y="2809733"/>
            <a:ext cx="94501" cy="48737"/>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Rectangle 57"/>
          <p:cNvSpPr/>
          <p:nvPr/>
        </p:nvSpPr>
        <p:spPr>
          <a:xfrm>
            <a:off x="4058709" y="2809730"/>
            <a:ext cx="94501" cy="88460"/>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Rectangle 58"/>
          <p:cNvSpPr/>
          <p:nvPr/>
        </p:nvSpPr>
        <p:spPr>
          <a:xfrm>
            <a:off x="4186795" y="2809730"/>
            <a:ext cx="94501" cy="88460"/>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0" name="Rectangle 59"/>
          <p:cNvSpPr/>
          <p:nvPr/>
        </p:nvSpPr>
        <p:spPr>
          <a:xfrm>
            <a:off x="4314881" y="2809732"/>
            <a:ext cx="94501" cy="103173"/>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Rectangle 60"/>
          <p:cNvSpPr/>
          <p:nvPr/>
        </p:nvSpPr>
        <p:spPr>
          <a:xfrm>
            <a:off x="4442966" y="2809730"/>
            <a:ext cx="94501" cy="285612"/>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Rectangle 61"/>
          <p:cNvSpPr/>
          <p:nvPr/>
        </p:nvSpPr>
        <p:spPr>
          <a:xfrm>
            <a:off x="4571052" y="2809730"/>
            <a:ext cx="94501" cy="285612"/>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Rectangle 62"/>
          <p:cNvSpPr/>
          <p:nvPr/>
        </p:nvSpPr>
        <p:spPr>
          <a:xfrm>
            <a:off x="4699138" y="2809732"/>
            <a:ext cx="94501" cy="301797"/>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Rectangle 63"/>
          <p:cNvSpPr/>
          <p:nvPr/>
        </p:nvSpPr>
        <p:spPr>
          <a:xfrm>
            <a:off x="4827224" y="2809730"/>
            <a:ext cx="94501" cy="316510"/>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Rectangle 64"/>
          <p:cNvSpPr/>
          <p:nvPr/>
        </p:nvSpPr>
        <p:spPr>
          <a:xfrm>
            <a:off x="4955309" y="2809730"/>
            <a:ext cx="94501" cy="448926"/>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Rectangle 65"/>
          <p:cNvSpPr/>
          <p:nvPr/>
        </p:nvSpPr>
        <p:spPr>
          <a:xfrm>
            <a:off x="5083394" y="2809732"/>
            <a:ext cx="94501" cy="503363"/>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Rectangle 66"/>
          <p:cNvSpPr/>
          <p:nvPr/>
        </p:nvSpPr>
        <p:spPr>
          <a:xfrm>
            <a:off x="5211480" y="2809732"/>
            <a:ext cx="94501" cy="546031"/>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Rectangle 67"/>
          <p:cNvSpPr/>
          <p:nvPr/>
        </p:nvSpPr>
        <p:spPr>
          <a:xfrm>
            <a:off x="5339566" y="2809732"/>
            <a:ext cx="94501" cy="556329"/>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Rectangle 68"/>
          <p:cNvSpPr/>
          <p:nvPr/>
        </p:nvSpPr>
        <p:spPr>
          <a:xfrm>
            <a:off x="5467652" y="2809730"/>
            <a:ext cx="94501" cy="594583"/>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Rectangle 69"/>
          <p:cNvSpPr/>
          <p:nvPr/>
        </p:nvSpPr>
        <p:spPr>
          <a:xfrm>
            <a:off x="5595737" y="2809730"/>
            <a:ext cx="94501" cy="616653"/>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Rectangle 70"/>
          <p:cNvSpPr/>
          <p:nvPr/>
        </p:nvSpPr>
        <p:spPr>
          <a:xfrm>
            <a:off x="5723822" y="2809729"/>
            <a:ext cx="94501" cy="671090"/>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Rectangle 71"/>
          <p:cNvSpPr/>
          <p:nvPr/>
        </p:nvSpPr>
        <p:spPr>
          <a:xfrm>
            <a:off x="5851908" y="2809729"/>
            <a:ext cx="94501" cy="671090"/>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Rectangle 72"/>
          <p:cNvSpPr/>
          <p:nvPr/>
        </p:nvSpPr>
        <p:spPr>
          <a:xfrm>
            <a:off x="5979994" y="2809729"/>
            <a:ext cx="94501" cy="684332"/>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Rectangle 73"/>
          <p:cNvSpPr/>
          <p:nvPr/>
        </p:nvSpPr>
        <p:spPr>
          <a:xfrm>
            <a:off x="6108080" y="2809728"/>
            <a:ext cx="94501" cy="844702"/>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Rectangle 74"/>
          <p:cNvSpPr/>
          <p:nvPr/>
        </p:nvSpPr>
        <p:spPr>
          <a:xfrm>
            <a:off x="6236165" y="2809727"/>
            <a:ext cx="94501" cy="915324"/>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Rectangle 75"/>
          <p:cNvSpPr/>
          <p:nvPr/>
        </p:nvSpPr>
        <p:spPr>
          <a:xfrm>
            <a:off x="6364251" y="2809730"/>
            <a:ext cx="94501" cy="922681"/>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7" name="Rectangle 76"/>
          <p:cNvSpPr/>
          <p:nvPr/>
        </p:nvSpPr>
        <p:spPr>
          <a:xfrm>
            <a:off x="6492336" y="2809729"/>
            <a:ext cx="94501" cy="940337"/>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8" name="Rectangle 77"/>
          <p:cNvSpPr/>
          <p:nvPr/>
        </p:nvSpPr>
        <p:spPr>
          <a:xfrm>
            <a:off x="6620422" y="2809727"/>
            <a:ext cx="94501" cy="957992"/>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9" name="Rectangle 78"/>
          <p:cNvSpPr/>
          <p:nvPr/>
        </p:nvSpPr>
        <p:spPr>
          <a:xfrm>
            <a:off x="6748508" y="2809727"/>
            <a:ext cx="94501" cy="977118"/>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0" name="Rectangle 79"/>
          <p:cNvSpPr/>
          <p:nvPr/>
        </p:nvSpPr>
        <p:spPr>
          <a:xfrm>
            <a:off x="6876593" y="2809729"/>
            <a:ext cx="94501" cy="1083051"/>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1" name="Rectangle 80"/>
          <p:cNvSpPr/>
          <p:nvPr/>
        </p:nvSpPr>
        <p:spPr>
          <a:xfrm>
            <a:off x="7004679" y="2809726"/>
            <a:ext cx="94501" cy="1087466"/>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2" name="Rectangle 81"/>
          <p:cNvSpPr/>
          <p:nvPr/>
        </p:nvSpPr>
        <p:spPr>
          <a:xfrm>
            <a:off x="7132765" y="2809728"/>
            <a:ext cx="94501" cy="1143375"/>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3" name="Rectangle 82"/>
          <p:cNvSpPr/>
          <p:nvPr/>
        </p:nvSpPr>
        <p:spPr>
          <a:xfrm>
            <a:off x="7260850" y="2809728"/>
            <a:ext cx="94501" cy="1143375"/>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4" name="Rectangle 83"/>
          <p:cNvSpPr/>
          <p:nvPr/>
        </p:nvSpPr>
        <p:spPr>
          <a:xfrm>
            <a:off x="7388936" y="2809728"/>
            <a:ext cx="94501" cy="1152203"/>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Rectangle 84"/>
          <p:cNvSpPr/>
          <p:nvPr/>
        </p:nvSpPr>
        <p:spPr>
          <a:xfrm>
            <a:off x="7517021" y="2809726"/>
            <a:ext cx="94501" cy="1156616"/>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Rectangle 85"/>
          <p:cNvSpPr/>
          <p:nvPr/>
        </p:nvSpPr>
        <p:spPr>
          <a:xfrm>
            <a:off x="7645107" y="2809725"/>
            <a:ext cx="94501" cy="1177214"/>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7" name="Rectangle 86"/>
          <p:cNvSpPr/>
          <p:nvPr/>
        </p:nvSpPr>
        <p:spPr>
          <a:xfrm>
            <a:off x="7773193" y="2809725"/>
            <a:ext cx="94501" cy="1191928"/>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8" name="Rectangle 87"/>
          <p:cNvSpPr/>
          <p:nvPr/>
        </p:nvSpPr>
        <p:spPr>
          <a:xfrm>
            <a:off x="7901279" y="2809726"/>
            <a:ext cx="94501" cy="1272849"/>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9" name="Rectangle 88"/>
          <p:cNvSpPr/>
          <p:nvPr/>
        </p:nvSpPr>
        <p:spPr>
          <a:xfrm>
            <a:off x="8029364" y="2809725"/>
            <a:ext cx="94501" cy="1278734"/>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0" name="Rectangle 89"/>
          <p:cNvSpPr/>
          <p:nvPr/>
        </p:nvSpPr>
        <p:spPr>
          <a:xfrm>
            <a:off x="8157449" y="2809725"/>
            <a:ext cx="94501" cy="1294918"/>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1" name="Rectangle 90"/>
          <p:cNvSpPr/>
          <p:nvPr/>
        </p:nvSpPr>
        <p:spPr>
          <a:xfrm>
            <a:off x="8285535" y="2809727"/>
            <a:ext cx="94501" cy="1325815"/>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2" name="Rectangle 91"/>
          <p:cNvSpPr/>
          <p:nvPr/>
        </p:nvSpPr>
        <p:spPr>
          <a:xfrm>
            <a:off x="8413621" y="2809725"/>
            <a:ext cx="94501" cy="1364069"/>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3" name="Rectangle 92"/>
          <p:cNvSpPr/>
          <p:nvPr/>
        </p:nvSpPr>
        <p:spPr>
          <a:xfrm>
            <a:off x="8541707" y="2809725"/>
            <a:ext cx="94501" cy="1418507"/>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4" name="Rectangle 93"/>
          <p:cNvSpPr/>
          <p:nvPr/>
        </p:nvSpPr>
        <p:spPr>
          <a:xfrm>
            <a:off x="8669792" y="2809726"/>
            <a:ext cx="94501" cy="1475887"/>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5" name="Rectangle 94"/>
          <p:cNvSpPr/>
          <p:nvPr/>
        </p:nvSpPr>
        <p:spPr>
          <a:xfrm>
            <a:off x="8797878" y="2809724"/>
            <a:ext cx="94501" cy="1480300"/>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6" name="Rectangle 95"/>
          <p:cNvSpPr/>
          <p:nvPr/>
        </p:nvSpPr>
        <p:spPr>
          <a:xfrm>
            <a:off x="8925963" y="2809723"/>
            <a:ext cx="94501" cy="1634786"/>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7" name="Rectangle 96"/>
          <p:cNvSpPr/>
          <p:nvPr/>
        </p:nvSpPr>
        <p:spPr>
          <a:xfrm>
            <a:off x="9054049" y="2809723"/>
            <a:ext cx="94501" cy="1634786"/>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8" name="Rectangle 97"/>
          <p:cNvSpPr/>
          <p:nvPr/>
        </p:nvSpPr>
        <p:spPr>
          <a:xfrm>
            <a:off x="9182135" y="2809723"/>
            <a:ext cx="94501" cy="1634786"/>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9" name="Rectangle 98"/>
          <p:cNvSpPr/>
          <p:nvPr/>
        </p:nvSpPr>
        <p:spPr>
          <a:xfrm>
            <a:off x="9310220" y="2809723"/>
            <a:ext cx="94501" cy="1634786"/>
          </a:xfrm>
          <a:prstGeom prst="rect">
            <a:avLst/>
          </a:prstGeom>
          <a:solidFill>
            <a:schemeClr val="accent1"/>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0" name="Rectangle 99"/>
          <p:cNvSpPr/>
          <p:nvPr/>
        </p:nvSpPr>
        <p:spPr>
          <a:xfrm>
            <a:off x="9438317" y="2809723"/>
            <a:ext cx="94501" cy="1634786"/>
          </a:xfrm>
          <a:prstGeom prst="rect">
            <a:avLst/>
          </a:prstGeom>
          <a:solidFill>
            <a:schemeClr val="tx2"/>
          </a:solidFill>
          <a:ln>
            <a:noFill/>
          </a:ln>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101" name="Straight Connector 100">
            <a:extLst>
              <a:ext uri="{FF2B5EF4-FFF2-40B4-BE49-F238E27FC236}">
                <a16:creationId xmlns:a16="http://schemas.microsoft.com/office/drawing/2014/main" id="{BB356BED-05FE-40F2-B51E-82B5055F5B97}"/>
              </a:ext>
            </a:extLst>
          </p:cNvPr>
          <p:cNvCxnSpPr/>
          <p:nvPr/>
        </p:nvCxnSpPr>
        <p:spPr bwMode="auto">
          <a:xfrm flipH="1">
            <a:off x="3270819" y="2807613"/>
            <a:ext cx="633940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Connector 101">
            <a:extLst>
              <a:ext uri="{FF2B5EF4-FFF2-40B4-BE49-F238E27FC236}">
                <a16:creationId xmlns:a16="http://schemas.microsoft.com/office/drawing/2014/main" id="{BB356BED-05FE-40F2-B51E-82B5055F5B97}"/>
              </a:ext>
            </a:extLst>
          </p:cNvPr>
          <p:cNvCxnSpPr/>
          <p:nvPr/>
        </p:nvCxnSpPr>
        <p:spPr bwMode="auto">
          <a:xfrm flipH="1">
            <a:off x="3365067" y="3303586"/>
            <a:ext cx="6245158" cy="0"/>
          </a:xfrm>
          <a:prstGeom prst="line">
            <a:avLst/>
          </a:prstGeom>
          <a:noFill/>
          <a:ln w="1270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Rectangle 102"/>
          <p:cNvSpPr/>
          <p:nvPr/>
        </p:nvSpPr>
        <p:spPr>
          <a:xfrm>
            <a:off x="4823188" y="4857110"/>
            <a:ext cx="92441" cy="300082"/>
          </a:xfrm>
          <a:prstGeom prst="rect">
            <a:avLst/>
          </a:prstGeom>
          <a:solidFill>
            <a:schemeClr val="accent1"/>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5" name="Rectangle 104"/>
          <p:cNvSpPr/>
          <p:nvPr/>
        </p:nvSpPr>
        <p:spPr>
          <a:xfrm>
            <a:off x="6666907" y="4857110"/>
            <a:ext cx="92441" cy="300082"/>
          </a:xfrm>
          <a:prstGeom prst="rect">
            <a:avLst/>
          </a:prstGeom>
          <a:solidFill>
            <a:schemeClr val="tx2"/>
          </a:solidFill>
          <a:ln>
            <a:no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6" name="TextBox 105"/>
          <p:cNvSpPr txBox="1"/>
          <p:nvPr/>
        </p:nvSpPr>
        <p:spPr>
          <a:xfrm>
            <a:off x="4925164" y="4899097"/>
            <a:ext cx="1335327"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Calibri" panose="020F0502020204030204"/>
                <a:ea typeface="+mn-ea"/>
                <a:cs typeface="Arial Narrow"/>
              </a:rPr>
              <a:t>CNS disease at baseline</a:t>
            </a:r>
          </a:p>
        </p:txBody>
      </p:sp>
      <p:sp>
        <p:nvSpPr>
          <p:cNvPr id="124" name="TextBox 123"/>
          <p:cNvSpPr txBox="1"/>
          <p:nvPr/>
        </p:nvSpPr>
        <p:spPr>
          <a:xfrm>
            <a:off x="6779117" y="4899097"/>
            <a:ext cx="1522878" cy="216110"/>
          </a:xfrm>
          <a:prstGeom prst="rect">
            <a:avLst/>
          </a:prstGeom>
          <a:noFill/>
        </p:spPr>
        <p:txBody>
          <a:bodyPr wrap="none" lIns="27000" tIns="27000" rIns="27000" bIns="2700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Calibri" panose="020F0502020204030204"/>
                <a:ea typeface="+mn-ea"/>
                <a:cs typeface="Arial Narrow"/>
              </a:rPr>
              <a:t>No CNS disease at baseline</a:t>
            </a:r>
          </a:p>
        </p:txBody>
      </p:sp>
      <p:sp>
        <p:nvSpPr>
          <p:cNvPr id="104" name="Rounded Rectangle 103">
            <a:extLst>
              <a:ext uri="{FF2B5EF4-FFF2-40B4-BE49-F238E27FC236}">
                <a16:creationId xmlns:a16="http://schemas.microsoft.com/office/drawing/2014/main" id="{2CD11853-EF10-7745-B255-B3FB6610EE29}"/>
              </a:ext>
            </a:extLst>
          </p:cNvPr>
          <p:cNvSpPr/>
          <p:nvPr/>
        </p:nvSpPr>
        <p:spPr bwMode="auto">
          <a:xfrm>
            <a:off x="2064000" y="1556792"/>
            <a:ext cx="8218238" cy="3830072"/>
          </a:xfrm>
          <a:prstGeom prst="roundRect">
            <a:avLst>
              <a:gd name="adj" fmla="val 4196"/>
            </a:avLst>
          </a:prstGeom>
          <a:noFill/>
          <a:ln w="2857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000000"/>
              </a:solidFill>
              <a:effectLst/>
              <a:uLnTx/>
              <a:uFillTx/>
              <a:latin typeface="Imago"/>
              <a:ea typeface="+mn-ea"/>
              <a:cs typeface="Arial"/>
            </a:endParaRPr>
          </a:p>
        </p:txBody>
      </p:sp>
    </p:spTree>
    <p:extLst>
      <p:ext uri="{BB962C8B-B14F-4D97-AF65-F5344CB8AC3E}">
        <p14:creationId xmlns:p14="http://schemas.microsoft.com/office/powerpoint/2010/main" val="2429048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C4E4A7-E2C3-6842-86F0-B21CCED7A6E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A788FA-F864-4521-9DFD-AF03C9BFF3E5}" type="slidenum">
              <a:rPr kumimoji="0" lang="en-US" alt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p:cNvSpPr>
            <a:spLocks noGrp="1"/>
          </p:cNvSpPr>
          <p:nvPr>
            <p:ph type="title"/>
          </p:nvPr>
        </p:nvSpPr>
        <p:spPr/>
        <p:txBody>
          <a:bodyPr/>
          <a:lstStyle/>
          <a:p>
            <a:r>
              <a:rPr lang="en-GB" altLang="en-US" dirty="0"/>
              <a:t>Integrated efficacy and safety analysis of </a:t>
            </a:r>
            <a:r>
              <a:rPr lang="en-GB" altLang="en-US" dirty="0" err="1"/>
              <a:t>entrectinib</a:t>
            </a:r>
            <a:r>
              <a:rPr lang="en-GB" altLang="en-US" dirty="0"/>
              <a:t>: </a:t>
            </a:r>
            <a:r>
              <a:rPr lang="en-GB" altLang="en-US" dirty="0" err="1"/>
              <a:t>DoR</a:t>
            </a:r>
            <a:r>
              <a:rPr lang="en-GB" altLang="en-US" dirty="0"/>
              <a:t>, PFS and OS (BICR)</a:t>
            </a:r>
            <a:endParaRPr lang="en-GB" dirty="0">
              <a:highlight>
                <a:srgbClr val="00FF00"/>
              </a:highlight>
            </a:endParaRPr>
          </a:p>
        </p:txBody>
      </p:sp>
      <p:sp>
        <p:nvSpPr>
          <p:cNvPr id="6" name="Content Placeholder 5">
            <a:extLst>
              <a:ext uri="{FF2B5EF4-FFF2-40B4-BE49-F238E27FC236}">
                <a16:creationId xmlns:a16="http://schemas.microsoft.com/office/drawing/2014/main" id="{05CE3366-0886-9E4C-9F2A-E267D1FDC5C2}"/>
              </a:ext>
            </a:extLst>
          </p:cNvPr>
          <p:cNvSpPr>
            <a:spLocks noGrp="1"/>
          </p:cNvSpPr>
          <p:nvPr>
            <p:ph sz="quarter" idx="15"/>
          </p:nvPr>
        </p:nvSpPr>
        <p:spPr>
          <a:xfrm>
            <a:off x="620183" y="6309320"/>
            <a:ext cx="9724289" cy="365125"/>
          </a:xfrm>
        </p:spPr>
        <p:txBody>
          <a:bodyPr/>
          <a:lstStyle/>
          <a:p>
            <a:pPr>
              <a:lnSpc>
                <a:spcPct val="80000"/>
              </a:lnSpc>
              <a:spcBef>
                <a:spcPts val="0"/>
              </a:spcBef>
              <a:spcAft>
                <a:spcPts val="200"/>
              </a:spcAft>
            </a:pPr>
            <a:r>
              <a:rPr lang="en-GB" dirty="0">
                <a:solidFill>
                  <a:schemeClr val="tx2"/>
                </a:solidFill>
              </a:rPr>
              <a:t>Median follow up for survival (PFS, OS): 12.9 months</a:t>
            </a:r>
          </a:p>
          <a:p>
            <a:pPr>
              <a:lnSpc>
                <a:spcPct val="80000"/>
              </a:lnSpc>
              <a:spcBef>
                <a:spcPts val="0"/>
              </a:spcBef>
              <a:spcAft>
                <a:spcPts val="200"/>
              </a:spcAft>
            </a:pPr>
            <a:r>
              <a:rPr lang="en-GB" dirty="0">
                <a:solidFill>
                  <a:schemeClr val="tx2"/>
                </a:solidFill>
              </a:rPr>
              <a:t>Median follow-up for DoR: 13.1 months</a:t>
            </a:r>
          </a:p>
          <a:p>
            <a:pPr>
              <a:lnSpc>
                <a:spcPct val="80000"/>
              </a:lnSpc>
              <a:spcBef>
                <a:spcPts val="0"/>
              </a:spcBef>
              <a:spcAft>
                <a:spcPts val="200"/>
              </a:spcAft>
            </a:pPr>
            <a:r>
              <a:rPr lang="en-GB" dirty="0">
                <a:solidFill>
                  <a:schemeClr val="tx2"/>
                </a:solidFill>
              </a:rPr>
              <a:t>BICR, blinded independent central review; CI, confidence interval; DoR, duration of response; NE, not estimable; </a:t>
            </a: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 </a:t>
            </a:r>
            <a:r>
              <a:rPr lang="en-GB" dirty="0">
                <a:solidFill>
                  <a:schemeClr val="tx2"/>
                </a:solidFill>
              </a:rPr>
              <a:t>OS, overall survival; PD, progressive disease; PFS, progression-free survival</a:t>
            </a:r>
          </a:p>
        </p:txBody>
      </p:sp>
      <p:graphicFrame>
        <p:nvGraphicFramePr>
          <p:cNvPr id="9" name="Table 8"/>
          <p:cNvGraphicFramePr>
            <a:graphicFrameLocks noGrp="1"/>
          </p:cNvGraphicFramePr>
          <p:nvPr/>
        </p:nvGraphicFramePr>
        <p:xfrm>
          <a:off x="6875909" y="1986236"/>
          <a:ext cx="4692204" cy="2870459"/>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20000"/>
                    </a:ext>
                  </a:extLst>
                </a:gridCol>
                <a:gridCol w="733096">
                  <a:extLst>
                    <a:ext uri="{9D8B030D-6E8A-4147-A177-3AD203B41FA5}">
                      <a16:colId xmlns:a16="http://schemas.microsoft.com/office/drawing/2014/main" val="20004"/>
                    </a:ext>
                  </a:extLst>
                </a:gridCol>
                <a:gridCol w="819426">
                  <a:extLst>
                    <a:ext uri="{9D8B030D-6E8A-4147-A177-3AD203B41FA5}">
                      <a16:colId xmlns:a16="http://schemas.microsoft.com/office/drawing/2014/main" val="3049560388"/>
                    </a:ext>
                  </a:extLst>
                </a:gridCol>
                <a:gridCol w="799682">
                  <a:extLst>
                    <a:ext uri="{9D8B030D-6E8A-4147-A177-3AD203B41FA5}">
                      <a16:colId xmlns:a16="http://schemas.microsoft.com/office/drawing/2014/main" val="3223156430"/>
                    </a:ext>
                  </a:extLst>
                </a:gridCol>
              </a:tblGrid>
              <a:tr h="523115">
                <a:tc>
                  <a:txBody>
                    <a:bodyPr/>
                    <a:lstStyle>
                      <a:lvl1pPr algn="ctr" defTabSz="457200">
                        <a:spcBef>
                          <a:spcPts val="800"/>
                        </a:spcBef>
                        <a:defRPr sz="2800">
                          <a:solidFill>
                            <a:srgbClr val="878787"/>
                          </a:solidFill>
                          <a:latin typeface="Calibri" charset="0"/>
                          <a:ea typeface="Heiti SC Light" charset="-122"/>
                          <a:sym typeface="Calibri" charset="0"/>
                        </a:defRPr>
                      </a:lvl1pPr>
                      <a:lvl2pPr marL="742950" indent="-285750" algn="ctr" defTabSz="457200">
                        <a:spcBef>
                          <a:spcPts val="700"/>
                        </a:spcBef>
                        <a:defRPr sz="2400">
                          <a:solidFill>
                            <a:srgbClr val="878787"/>
                          </a:solidFill>
                          <a:latin typeface="Calibri" charset="0"/>
                          <a:ea typeface="Heiti SC Light" charset="-122"/>
                          <a:sym typeface="Calibri" charset="0"/>
                        </a:defRPr>
                      </a:lvl2pPr>
                      <a:lvl3pPr marL="1143000" indent="-228600" algn="ctr" defTabSz="457200">
                        <a:spcBef>
                          <a:spcPts val="600"/>
                        </a:spcBef>
                        <a:defRPr sz="2000">
                          <a:solidFill>
                            <a:srgbClr val="878787"/>
                          </a:solidFill>
                          <a:latin typeface="Calibri" charset="0"/>
                          <a:ea typeface="Heiti SC Light" charset="-122"/>
                          <a:sym typeface="Calibri" charset="0"/>
                        </a:defRPr>
                      </a:lvl3pPr>
                      <a:lvl4pPr marL="1600200" indent="-228600" algn="ctr" defTabSz="457200">
                        <a:spcBef>
                          <a:spcPts val="500"/>
                        </a:spcBef>
                        <a:defRPr>
                          <a:solidFill>
                            <a:srgbClr val="878787"/>
                          </a:solidFill>
                          <a:latin typeface="Calibri" charset="0"/>
                          <a:ea typeface="Heiti SC Light" charset="-122"/>
                          <a:sym typeface="Calibri" charset="0"/>
                        </a:defRPr>
                      </a:lvl4pPr>
                      <a:lvl5pPr marL="2057400" indent="-228600" algn="ctr" defTabSz="457200">
                        <a:spcBef>
                          <a:spcPts val="500"/>
                        </a:spcBef>
                        <a:defRPr>
                          <a:solidFill>
                            <a:srgbClr val="878787"/>
                          </a:solidFill>
                          <a:latin typeface="Calibri" charset="0"/>
                          <a:ea typeface="Heiti SC Light" charset="-122"/>
                          <a:sym typeface="Calibri" charset="0"/>
                        </a:defRPr>
                      </a:lvl5pPr>
                      <a:lvl6pPr marL="25146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6pPr>
                      <a:lvl7pPr marL="29718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7pPr>
                      <a:lvl8pPr marL="34290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8pPr>
                      <a:lvl9pPr marL="3886200" indent="-228600" algn="ctr" defTabSz="457200" eaLnBrk="0" fontAlgn="base" hangingPunct="0">
                        <a:spcBef>
                          <a:spcPts val="500"/>
                        </a:spcBef>
                        <a:spcAft>
                          <a:spcPct val="0"/>
                        </a:spcAft>
                        <a:defRPr>
                          <a:solidFill>
                            <a:srgbClr val="878787"/>
                          </a:solidFill>
                          <a:latin typeface="Calibri" charset="0"/>
                          <a:ea typeface="Heiti SC Light" charset="-122"/>
                          <a:sym typeface="Calibri"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endParaRPr lang="en-US" altLang="en-US" sz="1200" b="1" kern="1200" dirty="0">
                        <a:solidFill>
                          <a:schemeClr val="bg1"/>
                        </a:solidFill>
                        <a:latin typeface="+mn-lt"/>
                        <a:ea typeface="+mn-ea"/>
                        <a:cs typeface="+mn-cs"/>
                        <a:sym typeface="Gill Sans" charset="0"/>
                      </a:endParaRPr>
                    </a:p>
                  </a:txBody>
                  <a:tcPr marL="54000" marR="54000" marT="27000" marB="27000" anchor="ctr" horzOverflow="overflow"/>
                </a:tc>
                <a:tc>
                  <a:txBody>
                    <a:bodyPr/>
                    <a:lstStyle/>
                    <a:p>
                      <a:pPr marL="0" marR="0" lvl="0" indent="0" algn="ctr" defTabSz="457200" rtl="0" eaLnBrk="1" fontAlgn="base" latinLnBrk="0" hangingPunct="1">
                        <a:lnSpc>
                          <a:spcPct val="100000"/>
                        </a:lnSpc>
                        <a:spcBef>
                          <a:spcPts val="0"/>
                        </a:spcBef>
                        <a:spcAft>
                          <a:spcPts val="0"/>
                        </a:spcAft>
                        <a:buClrTx/>
                        <a:buSzTx/>
                        <a:buFontTx/>
                        <a:buNone/>
                        <a:tabLst/>
                      </a:pPr>
                      <a:r>
                        <a:rPr lang="en-US" altLang="en-US" sz="1200" kern="1200" baseline="0" dirty="0">
                          <a:sym typeface="Gill Sans" charset="0"/>
                        </a:rPr>
                        <a:t>DoR</a:t>
                      </a:r>
                    </a:p>
                  </a:txBody>
                  <a:tcPr marL="54000" marR="54000" marT="27000" marB="27000"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pPr>
                      <a:r>
                        <a:rPr lang="en-US" altLang="en-US" sz="1200" b="1" kern="1200" baseline="0" dirty="0">
                          <a:solidFill>
                            <a:schemeClr val="bg1"/>
                          </a:solidFill>
                          <a:latin typeface="+mn-lt"/>
                          <a:ea typeface="+mn-ea"/>
                          <a:cs typeface="+mn-cs"/>
                          <a:sym typeface="Gill Sans" charset="0"/>
                        </a:rPr>
                        <a:t>PFS</a:t>
                      </a:r>
                    </a:p>
                  </a:txBody>
                  <a:tcPr marL="54000" marR="54000" marT="27000" marB="27000"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pPr>
                      <a:r>
                        <a:rPr lang="en-US" altLang="en-US" sz="1200" b="1" kern="1200" baseline="0" dirty="0">
                          <a:solidFill>
                            <a:schemeClr val="bg1"/>
                          </a:solidFill>
                          <a:latin typeface="+mn-lt"/>
                          <a:ea typeface="+mn-ea"/>
                          <a:cs typeface="+mn-cs"/>
                          <a:sym typeface="Gill Sans" charset="0"/>
                        </a:rPr>
                        <a:t>OS</a:t>
                      </a:r>
                    </a:p>
                  </a:txBody>
                  <a:tcPr marL="54000" marR="54000" marT="27000" marB="27000" anchor="ctr"/>
                </a:tc>
                <a:extLst>
                  <a:ext uri="{0D108BD9-81ED-4DB2-BD59-A6C34878D82A}">
                    <a16:rowId xmlns:a16="http://schemas.microsoft.com/office/drawing/2014/main" val="10000"/>
                  </a:ext>
                </a:extLst>
              </a:tr>
              <a:tr h="650557">
                <a:tc>
                  <a:txBody>
                    <a:bodyPr/>
                    <a:lstStyle/>
                    <a:p>
                      <a:pPr marL="0" marR="0" lvl="0" indent="0" algn="l" defTabSz="457200" rtl="0" eaLnBrk="1" fontAlgn="base" latinLnBrk="0" hangingPunct="1">
                        <a:lnSpc>
                          <a:spcPct val="100000"/>
                        </a:lnSpc>
                        <a:spcBef>
                          <a:spcPts val="0"/>
                        </a:spcBef>
                        <a:spcAft>
                          <a:spcPts val="0"/>
                        </a:spcAft>
                        <a:buClrTx/>
                        <a:buSzTx/>
                        <a:buFontTx/>
                        <a:buNone/>
                        <a:tabLst/>
                      </a:pPr>
                      <a:r>
                        <a:rPr lang="en-US" altLang="en-US" sz="1200" b="0" kern="1200" dirty="0">
                          <a:sym typeface="Gill Sans" charset="0"/>
                        </a:rPr>
                        <a:t>Patients included in analysis (responders,</a:t>
                      </a:r>
                      <a:r>
                        <a:rPr lang="en-US" altLang="en-US" sz="1200" b="0" kern="1200" baseline="0" dirty="0">
                          <a:sym typeface="Gill Sans" charset="0"/>
                        </a:rPr>
                        <a:t> </a:t>
                      </a:r>
                      <a:r>
                        <a:rPr lang="en-US" altLang="en-US" sz="1200" b="0" kern="1200" dirty="0">
                          <a:sym typeface="Gill Sans" charset="0"/>
                        </a:rPr>
                        <a:t>n)</a:t>
                      </a:r>
                      <a:endParaRPr lang="en-US" altLang="en-US" sz="1200" b="0" kern="1200" dirty="0">
                        <a:solidFill>
                          <a:schemeClr val="tx1"/>
                        </a:solidFill>
                        <a:latin typeface="+mn-lt"/>
                        <a:ea typeface="+mn-ea"/>
                        <a:cs typeface="+mn-cs"/>
                        <a:sym typeface="Gill Sans" charset="0"/>
                      </a:endParaRPr>
                    </a:p>
                  </a:txBody>
                  <a:tcPr marL="54000" marR="54000" marT="27000" marB="27000"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altLang="en-US" sz="1200" kern="1200" noProof="0" dirty="0">
                          <a:solidFill>
                            <a:schemeClr val="tx1"/>
                          </a:solidFill>
                          <a:sym typeface="Gill Sans" charset="0"/>
                        </a:rPr>
                        <a:t>31</a:t>
                      </a:r>
                      <a:endParaRPr lang="en-US" altLang="en-US" sz="1200" b="0" kern="1200" noProof="0" dirty="0">
                        <a:solidFill>
                          <a:schemeClr val="tx1"/>
                        </a:solidFill>
                        <a:latin typeface="+mn-lt"/>
                        <a:ea typeface="+mn-ea"/>
                        <a:cs typeface="+mn-cs"/>
                        <a:sym typeface="Gill Sans" charset="0"/>
                      </a:endParaRPr>
                    </a:p>
                  </a:txBody>
                  <a:tcPr marL="54000" marR="54000" marT="27000" marB="27000"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altLang="en-US" sz="1200" b="0" kern="1200" noProof="0" dirty="0">
                          <a:solidFill>
                            <a:schemeClr val="tx1"/>
                          </a:solidFill>
                          <a:latin typeface="+mn-lt"/>
                          <a:ea typeface="+mn-ea"/>
                          <a:cs typeface="+mn-cs"/>
                          <a:sym typeface="Gill Sans" charset="0"/>
                        </a:rPr>
                        <a:t>54</a:t>
                      </a:r>
                    </a:p>
                  </a:txBody>
                  <a:tcPr marL="54000" marR="54000" marT="27000" marB="27000"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altLang="en-US" sz="1200" b="0" kern="1200" noProof="0" dirty="0">
                          <a:solidFill>
                            <a:schemeClr val="tx1"/>
                          </a:solidFill>
                          <a:latin typeface="+mn-lt"/>
                          <a:ea typeface="+mn-ea"/>
                          <a:cs typeface="+mn-cs"/>
                          <a:sym typeface="Gill Sans" charset="0"/>
                        </a:rPr>
                        <a:t>54</a:t>
                      </a:r>
                    </a:p>
                  </a:txBody>
                  <a:tcPr marL="54000" marR="54000" marT="27000" marB="27000" anchor="ctr"/>
                </a:tc>
                <a:extLst>
                  <a:ext uri="{0D108BD9-81ED-4DB2-BD59-A6C34878D82A}">
                    <a16:rowId xmlns:a16="http://schemas.microsoft.com/office/drawing/2014/main" val="10001"/>
                  </a:ext>
                </a:extLst>
              </a:tr>
              <a:tr h="650557">
                <a:tc>
                  <a:txBody>
                    <a:bodyPr/>
                    <a:lstStyle/>
                    <a:p>
                      <a:pPr marL="0" marR="0" lvl="0" indent="0" algn="l" defTabSz="457200" rtl="0" eaLnBrk="1" fontAlgn="base" latinLnBrk="0" hangingPunct="1">
                        <a:lnSpc>
                          <a:spcPct val="100000"/>
                        </a:lnSpc>
                        <a:spcBef>
                          <a:spcPts val="0"/>
                        </a:spcBef>
                        <a:spcAft>
                          <a:spcPts val="0"/>
                        </a:spcAft>
                        <a:buClrTx/>
                        <a:buSzTx/>
                        <a:buFontTx/>
                        <a:buNone/>
                        <a:tabLst/>
                      </a:pPr>
                      <a:r>
                        <a:rPr lang="en-US" altLang="en-US" sz="1200" b="0" kern="1200" dirty="0">
                          <a:sym typeface="Gill Sans" charset="0"/>
                        </a:rPr>
                        <a:t>Patients with event, </a:t>
                      </a:r>
                      <a:r>
                        <a:rPr lang="en-US" altLang="en-US" sz="1200" b="0" kern="1200" baseline="0" dirty="0">
                          <a:sym typeface="Gill Sans" charset="0"/>
                        </a:rPr>
                        <a:t>n (%)</a:t>
                      </a:r>
                      <a:endParaRPr lang="en-US" altLang="en-US" sz="1200" b="0" kern="1200" dirty="0">
                        <a:solidFill>
                          <a:schemeClr val="tx1"/>
                        </a:solidFill>
                        <a:latin typeface="+mn-lt"/>
                        <a:ea typeface="+mn-ea"/>
                        <a:cs typeface="+mn-cs"/>
                        <a:sym typeface="Gill Sans" charset="0"/>
                      </a:endParaRPr>
                    </a:p>
                  </a:txBody>
                  <a:tcPr marL="54000" marR="54000" marT="27000" marB="27000" anchor="ctr"/>
                </a:tc>
                <a:tc>
                  <a:txBody>
                    <a:bodyPr/>
                    <a:lstStyle/>
                    <a:p>
                      <a:pPr algn="ctr">
                        <a:lnSpc>
                          <a:spcPct val="100000"/>
                        </a:lnSpc>
                        <a:spcBef>
                          <a:spcPts val="0"/>
                        </a:spcBef>
                        <a:spcAft>
                          <a:spcPts val="0"/>
                        </a:spcAft>
                      </a:pPr>
                      <a:r>
                        <a:rPr lang="en-US" sz="1200" dirty="0"/>
                        <a:t>16 </a:t>
                      </a:r>
                      <a:br>
                        <a:rPr lang="en-US" sz="1200" dirty="0"/>
                      </a:br>
                      <a:r>
                        <a:rPr lang="en-US" sz="1200" dirty="0"/>
                        <a:t>(51.6)</a:t>
                      </a:r>
                    </a:p>
                  </a:txBody>
                  <a:tcPr marL="54000" marR="54000" marT="27000" marB="27000"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altLang="en-US" sz="1200" kern="1200" noProof="0" dirty="0">
                          <a:sym typeface="Gill Sans" charset="0"/>
                        </a:rPr>
                        <a:t>29</a:t>
                      </a:r>
                    </a:p>
                    <a:p>
                      <a:pPr marL="0" marR="0" lvl="0" indent="0" algn="ctr" defTabSz="457200" rtl="0" eaLnBrk="1" fontAlgn="base" latinLnBrk="0" hangingPunct="1">
                        <a:lnSpc>
                          <a:spcPct val="100000"/>
                        </a:lnSpc>
                        <a:spcBef>
                          <a:spcPts val="0"/>
                        </a:spcBef>
                        <a:spcAft>
                          <a:spcPts val="0"/>
                        </a:spcAft>
                        <a:buClrTx/>
                        <a:buSzTx/>
                        <a:buFontTx/>
                        <a:buNone/>
                        <a:tabLst/>
                        <a:defRPr/>
                      </a:pPr>
                      <a:r>
                        <a:rPr lang="en-US" altLang="en-US" sz="1200" kern="1200" noProof="0" dirty="0">
                          <a:sym typeface="Gill Sans" charset="0"/>
                        </a:rPr>
                        <a:t> (53.7)</a:t>
                      </a:r>
                      <a:endParaRPr lang="en-US" altLang="en-US" sz="1200" b="0" kern="1200" noProof="0" dirty="0">
                        <a:solidFill>
                          <a:schemeClr val="tx1"/>
                        </a:solidFill>
                        <a:latin typeface="+mn-lt"/>
                        <a:ea typeface="+mn-ea"/>
                        <a:cs typeface="+mn-cs"/>
                        <a:sym typeface="Gill Sans" charset="0"/>
                      </a:endParaRPr>
                    </a:p>
                  </a:txBody>
                  <a:tcPr marL="54000" marR="54000" marT="27000" marB="27000"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altLang="en-US" sz="1200" kern="1200" noProof="0" dirty="0">
                          <a:sym typeface="Gill Sans" charset="0"/>
                        </a:rPr>
                        <a:t>16 </a:t>
                      </a:r>
                      <a:br>
                        <a:rPr lang="en-US" altLang="en-US" sz="1200" kern="1200" noProof="0" dirty="0">
                          <a:sym typeface="Gill Sans" charset="0"/>
                        </a:rPr>
                      </a:br>
                      <a:r>
                        <a:rPr lang="en-US" altLang="en-US" sz="1200" kern="1200" noProof="0" dirty="0">
                          <a:sym typeface="Gill Sans" charset="0"/>
                        </a:rPr>
                        <a:t>(29.6)</a:t>
                      </a:r>
                      <a:endParaRPr lang="en-US" altLang="en-US" sz="1200" b="0" kern="1200" noProof="0" dirty="0">
                        <a:solidFill>
                          <a:schemeClr val="tx1"/>
                        </a:solidFill>
                        <a:latin typeface="+mn-lt"/>
                        <a:ea typeface="+mn-ea"/>
                        <a:cs typeface="+mn-cs"/>
                        <a:sym typeface="Gill Sans" charset="0"/>
                      </a:endParaRPr>
                    </a:p>
                  </a:txBody>
                  <a:tcPr marL="54000" marR="54000" marT="27000" marB="27000" anchor="ctr"/>
                </a:tc>
                <a:extLst>
                  <a:ext uri="{0D108BD9-81ED-4DB2-BD59-A6C34878D82A}">
                    <a16:rowId xmlns:a16="http://schemas.microsoft.com/office/drawing/2014/main" val="3067331392"/>
                  </a:ext>
                </a:extLst>
              </a:tr>
              <a:tr h="523115">
                <a:tc>
                  <a:txBody>
                    <a:bodyPr/>
                    <a:lstStyle/>
                    <a:p>
                      <a:pPr marL="0" marR="0" lvl="0" indent="0" algn="l" defTabSz="457200" rtl="0" eaLnBrk="1" fontAlgn="base" latinLnBrk="0" hangingPunct="1">
                        <a:lnSpc>
                          <a:spcPct val="100000"/>
                        </a:lnSpc>
                        <a:spcBef>
                          <a:spcPts val="0"/>
                        </a:spcBef>
                        <a:spcAft>
                          <a:spcPts val="0"/>
                        </a:spcAft>
                        <a:buClrTx/>
                        <a:buSzTx/>
                        <a:buFontTx/>
                        <a:buNone/>
                        <a:tabLst/>
                      </a:pPr>
                      <a:r>
                        <a:rPr lang="en-US" altLang="en-US" sz="1200" b="0" kern="1200" dirty="0">
                          <a:solidFill>
                            <a:schemeClr val="dk1"/>
                          </a:solidFill>
                          <a:latin typeface="+mn-lt"/>
                          <a:ea typeface="+mn-ea"/>
                          <a:cs typeface="+mn-cs"/>
                          <a:sym typeface="Gill Sans" charset="0"/>
                        </a:rPr>
                        <a:t>PD, n</a:t>
                      </a:r>
                    </a:p>
                    <a:p>
                      <a:pPr marL="0" marR="0" lvl="0" indent="0" algn="l" defTabSz="457200" rtl="0" eaLnBrk="1" fontAlgn="base" latinLnBrk="0" hangingPunct="1">
                        <a:lnSpc>
                          <a:spcPct val="100000"/>
                        </a:lnSpc>
                        <a:spcBef>
                          <a:spcPts val="0"/>
                        </a:spcBef>
                        <a:spcAft>
                          <a:spcPts val="0"/>
                        </a:spcAft>
                        <a:buClrTx/>
                        <a:buSzTx/>
                        <a:buFontTx/>
                        <a:buNone/>
                        <a:tabLst/>
                      </a:pPr>
                      <a:r>
                        <a:rPr lang="en-US" altLang="en-US" sz="1200" b="0" kern="1200" dirty="0">
                          <a:solidFill>
                            <a:schemeClr val="dk1"/>
                          </a:solidFill>
                          <a:latin typeface="+mn-lt"/>
                          <a:ea typeface="+mn-ea"/>
                          <a:cs typeface="+mn-cs"/>
                          <a:sym typeface="Gill Sans" charset="0"/>
                        </a:rPr>
                        <a:t>Death, n</a:t>
                      </a:r>
                    </a:p>
                  </a:txBody>
                  <a:tcPr marL="54000" marR="54000" marT="27000" marB="27000" anchor="ctr"/>
                </a:tc>
                <a:tc>
                  <a:txBody>
                    <a:bodyPr/>
                    <a:lstStyle/>
                    <a:p>
                      <a:pPr algn="ctr">
                        <a:lnSpc>
                          <a:spcPct val="100000"/>
                        </a:lnSpc>
                        <a:spcBef>
                          <a:spcPts val="0"/>
                        </a:spcBef>
                        <a:spcAft>
                          <a:spcPts val="0"/>
                        </a:spcAft>
                      </a:pPr>
                      <a:r>
                        <a:rPr lang="en-US" sz="1200" dirty="0"/>
                        <a:t>13</a:t>
                      </a:r>
                    </a:p>
                    <a:p>
                      <a:pPr algn="ctr">
                        <a:lnSpc>
                          <a:spcPct val="100000"/>
                        </a:lnSpc>
                        <a:spcBef>
                          <a:spcPts val="0"/>
                        </a:spcBef>
                        <a:spcAft>
                          <a:spcPts val="0"/>
                        </a:spcAft>
                      </a:pPr>
                      <a:r>
                        <a:rPr lang="en-US" sz="1200" dirty="0"/>
                        <a:t>3</a:t>
                      </a:r>
                    </a:p>
                  </a:txBody>
                  <a:tcPr marL="54000" marR="54000" marT="27000" marB="27000" anchor="ctr"/>
                </a:tc>
                <a:tc>
                  <a:txBody>
                    <a:bodyPr/>
                    <a:lstStyle/>
                    <a:p>
                      <a:pPr algn="ctr">
                        <a:lnSpc>
                          <a:spcPct val="100000"/>
                        </a:lnSpc>
                        <a:spcBef>
                          <a:spcPts val="0"/>
                        </a:spcBef>
                        <a:spcAft>
                          <a:spcPts val="0"/>
                        </a:spcAft>
                      </a:pPr>
                      <a:r>
                        <a:rPr lang="en-US" sz="1200" dirty="0"/>
                        <a:t>20</a:t>
                      </a:r>
                    </a:p>
                    <a:p>
                      <a:pPr algn="ctr">
                        <a:lnSpc>
                          <a:spcPct val="100000"/>
                        </a:lnSpc>
                        <a:spcBef>
                          <a:spcPts val="0"/>
                        </a:spcBef>
                        <a:spcAft>
                          <a:spcPts val="0"/>
                        </a:spcAft>
                      </a:pPr>
                      <a:r>
                        <a:rPr lang="en-US" sz="1200" dirty="0"/>
                        <a:t>9</a:t>
                      </a:r>
                    </a:p>
                  </a:txBody>
                  <a:tcPr marL="54000" marR="54000" marT="27000" marB="27000" anchor="ctr"/>
                </a:tc>
                <a:tc>
                  <a:txBody>
                    <a:bodyPr/>
                    <a:lstStyle/>
                    <a:p>
                      <a:pPr algn="ctr">
                        <a:lnSpc>
                          <a:spcPct val="100000"/>
                        </a:lnSpc>
                        <a:spcBef>
                          <a:spcPts val="0"/>
                        </a:spcBef>
                        <a:spcAft>
                          <a:spcPts val="0"/>
                        </a:spcAft>
                      </a:pPr>
                      <a:r>
                        <a:rPr lang="en-US" sz="1200" dirty="0"/>
                        <a:t>–</a:t>
                      </a:r>
                      <a:br>
                        <a:rPr lang="en-US" sz="1200" dirty="0"/>
                      </a:br>
                      <a:r>
                        <a:rPr lang="en-US" sz="1200" dirty="0"/>
                        <a:t>16</a:t>
                      </a:r>
                    </a:p>
                  </a:txBody>
                  <a:tcPr marL="54000" marR="54000" marT="27000" marB="27000" anchor="ctr"/>
                </a:tc>
                <a:extLst>
                  <a:ext uri="{0D108BD9-81ED-4DB2-BD59-A6C34878D82A}">
                    <a16:rowId xmlns:a16="http://schemas.microsoft.com/office/drawing/2014/main" val="10002"/>
                  </a:ext>
                </a:extLst>
              </a:tr>
              <a:tr h="523115">
                <a:tc>
                  <a:txBody>
                    <a:bodyPr/>
                    <a:lstStyle/>
                    <a:p>
                      <a:pPr marL="0" marR="0" lvl="0" indent="0" algn="l" defTabSz="457200" rtl="0" eaLnBrk="1" fontAlgn="base" latinLnBrk="0" hangingPunct="1">
                        <a:lnSpc>
                          <a:spcPct val="100000"/>
                        </a:lnSpc>
                        <a:spcBef>
                          <a:spcPts val="0"/>
                        </a:spcBef>
                        <a:spcAft>
                          <a:spcPts val="0"/>
                        </a:spcAft>
                        <a:buClrTx/>
                        <a:buSzTx/>
                        <a:buFontTx/>
                        <a:buNone/>
                        <a:tabLst/>
                      </a:pPr>
                      <a:r>
                        <a:rPr lang="en-US" altLang="en-US" sz="1200" b="0" kern="1200" dirty="0">
                          <a:solidFill>
                            <a:schemeClr val="tx1"/>
                          </a:solidFill>
                          <a:sym typeface="Gill Sans" charset="0"/>
                        </a:rPr>
                        <a:t>Median</a:t>
                      </a:r>
                      <a:r>
                        <a:rPr lang="en-US" altLang="en-US" sz="1200" b="0" kern="1200" baseline="0" dirty="0">
                          <a:solidFill>
                            <a:schemeClr val="tx1"/>
                          </a:solidFill>
                          <a:sym typeface="Gill Sans" charset="0"/>
                        </a:rPr>
                        <a:t> t</a:t>
                      </a:r>
                      <a:r>
                        <a:rPr lang="en-US" altLang="en-US" sz="1200" b="0" kern="1200" dirty="0">
                          <a:solidFill>
                            <a:schemeClr val="tx1"/>
                          </a:solidFill>
                          <a:sym typeface="Gill Sans" charset="0"/>
                        </a:rPr>
                        <a:t>ime to event</a:t>
                      </a:r>
                      <a:r>
                        <a:rPr lang="en-US" altLang="en-US" sz="1200" b="0" kern="1200" baseline="0" dirty="0">
                          <a:solidFill>
                            <a:schemeClr val="tx1"/>
                          </a:solidFill>
                          <a:sym typeface="Gill Sans" charset="0"/>
                        </a:rPr>
                        <a:t> (months)</a:t>
                      </a:r>
                    </a:p>
                    <a:p>
                      <a:pPr marL="0" marR="0" lvl="0" indent="0" algn="l" defTabSz="457200" rtl="0" eaLnBrk="1" fontAlgn="base" latinLnBrk="0" hangingPunct="1">
                        <a:lnSpc>
                          <a:spcPct val="100000"/>
                        </a:lnSpc>
                        <a:spcBef>
                          <a:spcPts val="0"/>
                        </a:spcBef>
                        <a:spcAft>
                          <a:spcPts val="0"/>
                        </a:spcAft>
                        <a:buClrTx/>
                        <a:buSzTx/>
                        <a:buFontTx/>
                        <a:buNone/>
                        <a:tabLst/>
                        <a:defRPr/>
                      </a:pPr>
                      <a:r>
                        <a:rPr lang="en-US" altLang="en-US" sz="1200" b="0" kern="1200" dirty="0">
                          <a:solidFill>
                            <a:schemeClr val="tx1"/>
                          </a:solidFill>
                          <a:latin typeface="+mn-lt"/>
                          <a:ea typeface="+mn-ea"/>
                          <a:cs typeface="+mn-cs"/>
                          <a:sym typeface="Gill Sans" charset="0"/>
                        </a:rPr>
                        <a:t>9</a:t>
                      </a:r>
                      <a:r>
                        <a:rPr lang="en-US" altLang="en-US" sz="1200" b="0" kern="1200" dirty="0">
                          <a:solidFill>
                            <a:schemeClr val="dk1"/>
                          </a:solidFill>
                          <a:latin typeface="+mn-lt"/>
                          <a:ea typeface="+mn-ea"/>
                          <a:cs typeface="+mn-cs"/>
                          <a:sym typeface="Gill Sans" charset="0"/>
                        </a:rPr>
                        <a:t>5% CI for median</a:t>
                      </a:r>
                    </a:p>
                  </a:txBody>
                  <a:tcPr marL="54000" marR="54000" marT="27000" marB="27000" anchor="ctr"/>
                </a:tc>
                <a:tc>
                  <a:txBody>
                    <a:bodyPr/>
                    <a:lstStyle/>
                    <a:p>
                      <a:pPr algn="ctr">
                        <a:lnSpc>
                          <a:spcPct val="100000"/>
                        </a:lnSpc>
                        <a:spcBef>
                          <a:spcPts val="0"/>
                        </a:spcBef>
                        <a:spcAft>
                          <a:spcPts val="0"/>
                        </a:spcAft>
                      </a:pPr>
                      <a:r>
                        <a:rPr lang="en-US" sz="1200" b="1" dirty="0">
                          <a:solidFill>
                            <a:schemeClr val="tx1"/>
                          </a:solidFill>
                        </a:rPr>
                        <a:t>10.4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7.1-NE</a:t>
                      </a:r>
                    </a:p>
                  </a:txBody>
                  <a:tcPr marL="54000" marR="54000" marT="27000" marB="27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8.0-</a:t>
                      </a:r>
                      <a:r>
                        <a:rPr lang="en-US" sz="1200" baseline="0" dirty="0">
                          <a:solidFill>
                            <a:schemeClr val="tx1"/>
                          </a:solidFill>
                        </a:rPr>
                        <a:t>14.9</a:t>
                      </a:r>
                      <a:endParaRPr lang="en-US" sz="1200" dirty="0">
                        <a:solidFill>
                          <a:schemeClr val="tx1"/>
                        </a:solidFill>
                      </a:endParaRPr>
                    </a:p>
                  </a:txBody>
                  <a:tcPr marL="54000" marR="54000" marT="27000" marB="27000" anchor="ctr"/>
                </a:tc>
                <a:tc>
                  <a:txBody>
                    <a:bodyPr/>
                    <a:lstStyle/>
                    <a:p>
                      <a:pPr algn="ctr">
                        <a:lnSpc>
                          <a:spcPct val="100000"/>
                        </a:lnSpc>
                        <a:spcBef>
                          <a:spcPts val="0"/>
                        </a:spcBef>
                        <a:spcAft>
                          <a:spcPts val="0"/>
                        </a:spcAft>
                      </a:pPr>
                      <a:r>
                        <a:rPr lang="en-US" sz="1200" b="1" dirty="0"/>
                        <a:t>20.9</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14.9</a:t>
                      </a:r>
                      <a:r>
                        <a:rPr lang="en-US" sz="1200" baseline="0" dirty="0"/>
                        <a:t>-</a:t>
                      </a:r>
                      <a:r>
                        <a:rPr lang="en-US" sz="1200" dirty="0"/>
                        <a:t>NE</a:t>
                      </a:r>
                    </a:p>
                  </a:txBody>
                  <a:tcPr marL="54000" marR="54000" marT="27000" marB="27000" anchor="ctr"/>
                </a:tc>
                <a:extLst>
                  <a:ext uri="{0D108BD9-81ED-4DB2-BD59-A6C34878D82A}">
                    <a16:rowId xmlns:a16="http://schemas.microsoft.com/office/drawing/2014/main" val="10004"/>
                  </a:ext>
                </a:extLst>
              </a:tr>
            </a:tbl>
          </a:graphicData>
        </a:graphic>
      </p:graphicFrame>
      <p:grpSp>
        <p:nvGrpSpPr>
          <p:cNvPr id="4" name="Group 3"/>
          <p:cNvGrpSpPr>
            <a:grpSpLocks noChangeAspect="1"/>
          </p:cNvGrpSpPr>
          <p:nvPr/>
        </p:nvGrpSpPr>
        <p:grpSpPr>
          <a:xfrm>
            <a:off x="1487488" y="1844824"/>
            <a:ext cx="4758137" cy="3744416"/>
            <a:chOff x="1039762" y="1975940"/>
            <a:chExt cx="5767439" cy="4538689"/>
          </a:xfrm>
        </p:grpSpPr>
        <p:cxnSp>
          <p:nvCxnSpPr>
            <p:cNvPr id="213" name="Straight Connector 212">
              <a:extLst>
                <a:ext uri="{FF2B5EF4-FFF2-40B4-BE49-F238E27FC236}">
                  <a16:creationId xmlns:a16="http://schemas.microsoft.com/office/drawing/2014/main" id="{CE7ACA08-AF35-4D48-B891-29F97CF3CB32}"/>
                </a:ext>
              </a:extLst>
            </p:cNvPr>
            <p:cNvCxnSpPr/>
            <p:nvPr/>
          </p:nvCxnSpPr>
          <p:spPr bwMode="auto">
            <a:xfrm>
              <a:off x="1131261" y="5173361"/>
              <a:ext cx="567594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Straight Connector 243">
              <a:extLst>
                <a:ext uri="{FF2B5EF4-FFF2-40B4-BE49-F238E27FC236}">
                  <a16:creationId xmlns:a16="http://schemas.microsoft.com/office/drawing/2014/main" id="{E5EB27AC-FDFD-4397-9547-3753AC66D131}"/>
                </a:ext>
              </a:extLst>
            </p:cNvPr>
            <p:cNvCxnSpPr>
              <a:cxnSpLocks/>
            </p:cNvCxnSpPr>
            <p:nvPr/>
          </p:nvCxnSpPr>
          <p:spPr bwMode="auto">
            <a:xfrm rot="16200000" flipH="1">
              <a:off x="1076617" y="5227838"/>
              <a:ext cx="10895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Straight Connector 244">
              <a:extLst>
                <a:ext uri="{FF2B5EF4-FFF2-40B4-BE49-F238E27FC236}">
                  <a16:creationId xmlns:a16="http://schemas.microsoft.com/office/drawing/2014/main" id="{7EA6C37F-D2D2-4FA5-9CD3-380457A3C7A2}"/>
                </a:ext>
              </a:extLst>
            </p:cNvPr>
            <p:cNvCxnSpPr>
              <a:cxnSpLocks/>
            </p:cNvCxnSpPr>
            <p:nvPr/>
          </p:nvCxnSpPr>
          <p:spPr bwMode="auto">
            <a:xfrm rot="16200000" flipH="1">
              <a:off x="2452980" y="5227838"/>
              <a:ext cx="10895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Straight Connector 245">
              <a:extLst>
                <a:ext uri="{FF2B5EF4-FFF2-40B4-BE49-F238E27FC236}">
                  <a16:creationId xmlns:a16="http://schemas.microsoft.com/office/drawing/2014/main" id="{A1BC4E55-89A1-447E-83FC-F4F490241BD9}"/>
                </a:ext>
              </a:extLst>
            </p:cNvPr>
            <p:cNvCxnSpPr>
              <a:cxnSpLocks/>
            </p:cNvCxnSpPr>
            <p:nvPr/>
          </p:nvCxnSpPr>
          <p:spPr bwMode="auto">
            <a:xfrm rot="16200000" flipH="1">
              <a:off x="3826961" y="5227838"/>
              <a:ext cx="10895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7" name="Straight Connector 246">
              <a:extLst>
                <a:ext uri="{FF2B5EF4-FFF2-40B4-BE49-F238E27FC236}">
                  <a16:creationId xmlns:a16="http://schemas.microsoft.com/office/drawing/2014/main" id="{AC11ADE9-25B1-41DA-83A1-890027C22931}"/>
                </a:ext>
              </a:extLst>
            </p:cNvPr>
            <p:cNvCxnSpPr>
              <a:cxnSpLocks/>
            </p:cNvCxnSpPr>
            <p:nvPr/>
          </p:nvCxnSpPr>
          <p:spPr bwMode="auto">
            <a:xfrm rot="16200000" flipH="1">
              <a:off x="5212849" y="5227838"/>
              <a:ext cx="10895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Straight Connector 247">
              <a:extLst>
                <a:ext uri="{FF2B5EF4-FFF2-40B4-BE49-F238E27FC236}">
                  <a16:creationId xmlns:a16="http://schemas.microsoft.com/office/drawing/2014/main" id="{A3ABCDDE-A059-431B-96F1-F784AEEA87EA}"/>
                </a:ext>
              </a:extLst>
            </p:cNvPr>
            <p:cNvCxnSpPr>
              <a:cxnSpLocks/>
            </p:cNvCxnSpPr>
            <p:nvPr/>
          </p:nvCxnSpPr>
          <p:spPr bwMode="auto">
            <a:xfrm rot="16200000" flipH="1">
              <a:off x="6584449" y="5227838"/>
              <a:ext cx="10895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9" name="TextBox 248">
              <a:extLst>
                <a:ext uri="{FF2B5EF4-FFF2-40B4-BE49-F238E27FC236}">
                  <a16:creationId xmlns:a16="http://schemas.microsoft.com/office/drawing/2014/main" id="{9EBA5971-896F-4599-B793-FAB00AE9DC68}"/>
                </a:ext>
              </a:extLst>
            </p:cNvPr>
            <p:cNvSpPr txBox="1"/>
            <p:nvPr/>
          </p:nvSpPr>
          <p:spPr>
            <a:xfrm>
              <a:off x="1039762" y="5304793"/>
              <a:ext cx="184150" cy="205184"/>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p>
          </p:txBody>
        </p:sp>
        <p:sp>
          <p:nvSpPr>
            <p:cNvPr id="250" name="TextBox 249">
              <a:extLst>
                <a:ext uri="{FF2B5EF4-FFF2-40B4-BE49-F238E27FC236}">
                  <a16:creationId xmlns:a16="http://schemas.microsoft.com/office/drawing/2014/main" id="{54240780-B21A-44AD-8BC9-21EAD995F4DC}"/>
                </a:ext>
              </a:extLst>
            </p:cNvPr>
            <p:cNvSpPr txBox="1"/>
            <p:nvPr/>
          </p:nvSpPr>
          <p:spPr>
            <a:xfrm>
              <a:off x="2416124" y="5304793"/>
              <a:ext cx="184150" cy="205184"/>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a:t>
              </a:r>
            </a:p>
          </p:txBody>
        </p:sp>
        <p:sp>
          <p:nvSpPr>
            <p:cNvPr id="251" name="TextBox 250">
              <a:extLst>
                <a:ext uri="{FF2B5EF4-FFF2-40B4-BE49-F238E27FC236}">
                  <a16:creationId xmlns:a16="http://schemas.microsoft.com/office/drawing/2014/main" id="{3B693F3B-ED30-4B53-B0BC-5970BC907E71}"/>
                </a:ext>
              </a:extLst>
            </p:cNvPr>
            <p:cNvSpPr txBox="1"/>
            <p:nvPr/>
          </p:nvSpPr>
          <p:spPr>
            <a:xfrm>
              <a:off x="3794868" y="5304793"/>
              <a:ext cx="184150" cy="205184"/>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p>
          </p:txBody>
        </p:sp>
        <p:sp>
          <p:nvSpPr>
            <p:cNvPr id="252" name="TextBox 251">
              <a:extLst>
                <a:ext uri="{FF2B5EF4-FFF2-40B4-BE49-F238E27FC236}">
                  <a16:creationId xmlns:a16="http://schemas.microsoft.com/office/drawing/2014/main" id="{19275CF1-143E-4F29-B7FF-2914B29204B8}"/>
                </a:ext>
              </a:extLst>
            </p:cNvPr>
            <p:cNvSpPr txBox="1"/>
            <p:nvPr/>
          </p:nvSpPr>
          <p:spPr>
            <a:xfrm>
              <a:off x="5173609" y="5304793"/>
              <a:ext cx="184150" cy="205184"/>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p>
          </p:txBody>
        </p:sp>
        <p:sp>
          <p:nvSpPr>
            <p:cNvPr id="253" name="TextBox 252">
              <a:extLst>
                <a:ext uri="{FF2B5EF4-FFF2-40B4-BE49-F238E27FC236}">
                  <a16:creationId xmlns:a16="http://schemas.microsoft.com/office/drawing/2014/main" id="{831EDC17-E671-4CF0-8C13-60D171F4D159}"/>
                </a:ext>
              </a:extLst>
            </p:cNvPr>
            <p:cNvSpPr txBox="1"/>
            <p:nvPr/>
          </p:nvSpPr>
          <p:spPr>
            <a:xfrm>
              <a:off x="6552354" y="5304793"/>
              <a:ext cx="184150" cy="205184"/>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p>
          </p:txBody>
        </p:sp>
        <p:cxnSp>
          <p:nvCxnSpPr>
            <p:cNvPr id="254" name="Straight Connector 253">
              <a:extLst>
                <a:ext uri="{FF2B5EF4-FFF2-40B4-BE49-F238E27FC236}">
                  <a16:creationId xmlns:a16="http://schemas.microsoft.com/office/drawing/2014/main" id="{9735F58A-D2CB-4404-AC2B-51E35C1EE3CF}"/>
                </a:ext>
              </a:extLst>
            </p:cNvPr>
            <p:cNvCxnSpPr>
              <a:cxnSpLocks/>
            </p:cNvCxnSpPr>
            <p:nvPr/>
          </p:nvCxnSpPr>
          <p:spPr>
            <a:xfrm>
              <a:off x="1131094" y="2088427"/>
              <a:ext cx="5579184"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BC539653-E7AF-4E6E-862D-24AC52F80413}"/>
                </a:ext>
              </a:extLst>
            </p:cNvPr>
            <p:cNvCxnSpPr>
              <a:cxnSpLocks/>
            </p:cNvCxnSpPr>
            <p:nvPr/>
          </p:nvCxnSpPr>
          <p:spPr>
            <a:xfrm>
              <a:off x="1131094" y="2190985"/>
              <a:ext cx="5507832"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518E4D2E-B6E1-400D-B7EE-265301E5C2EE}"/>
                </a:ext>
              </a:extLst>
            </p:cNvPr>
            <p:cNvCxnSpPr>
              <a:cxnSpLocks/>
            </p:cNvCxnSpPr>
            <p:nvPr/>
          </p:nvCxnSpPr>
          <p:spPr>
            <a:xfrm>
              <a:off x="1131094" y="2290773"/>
              <a:ext cx="5167067"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a:extLst>
                <a:ext uri="{FF2B5EF4-FFF2-40B4-BE49-F238E27FC236}">
                  <a16:creationId xmlns:a16="http://schemas.microsoft.com/office/drawing/2014/main" id="{72B2B2CE-83D5-44BE-8B7A-09FC08941E8B}"/>
                </a:ext>
              </a:extLst>
            </p:cNvPr>
            <p:cNvCxnSpPr>
              <a:cxnSpLocks/>
            </p:cNvCxnSpPr>
            <p:nvPr/>
          </p:nvCxnSpPr>
          <p:spPr>
            <a:xfrm>
              <a:off x="1131094" y="2396104"/>
              <a:ext cx="4529137"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89B38369-DE1B-46EE-9885-39BEFD803F18}"/>
                </a:ext>
              </a:extLst>
            </p:cNvPr>
            <p:cNvCxnSpPr>
              <a:cxnSpLocks/>
            </p:cNvCxnSpPr>
            <p:nvPr/>
          </p:nvCxnSpPr>
          <p:spPr>
            <a:xfrm>
              <a:off x="1131094" y="2493424"/>
              <a:ext cx="4134591"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D66B1152-885C-4917-9A67-1D1639997011}"/>
                </a:ext>
              </a:extLst>
            </p:cNvPr>
            <p:cNvCxnSpPr>
              <a:cxnSpLocks/>
            </p:cNvCxnSpPr>
            <p:nvPr/>
          </p:nvCxnSpPr>
          <p:spPr>
            <a:xfrm>
              <a:off x="1131094" y="2598450"/>
              <a:ext cx="4060031"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127E48F1-F698-46D7-BABB-CE70044C8744}"/>
                </a:ext>
              </a:extLst>
            </p:cNvPr>
            <p:cNvCxnSpPr>
              <a:cxnSpLocks/>
            </p:cNvCxnSpPr>
            <p:nvPr/>
          </p:nvCxnSpPr>
          <p:spPr>
            <a:xfrm>
              <a:off x="1131094" y="2691043"/>
              <a:ext cx="355520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4172B775-4C70-47C0-9ECE-2FC7B8D6B490}"/>
                </a:ext>
              </a:extLst>
            </p:cNvPr>
            <p:cNvCxnSpPr>
              <a:cxnSpLocks/>
            </p:cNvCxnSpPr>
            <p:nvPr/>
          </p:nvCxnSpPr>
          <p:spPr>
            <a:xfrm>
              <a:off x="1131094" y="2790830"/>
              <a:ext cx="355520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a:extLst>
                <a:ext uri="{FF2B5EF4-FFF2-40B4-BE49-F238E27FC236}">
                  <a16:creationId xmlns:a16="http://schemas.microsoft.com/office/drawing/2014/main" id="{40D3F29B-1C46-4018-9021-EA8F4435FFF4}"/>
                </a:ext>
              </a:extLst>
            </p:cNvPr>
            <p:cNvCxnSpPr>
              <a:cxnSpLocks/>
            </p:cNvCxnSpPr>
            <p:nvPr/>
          </p:nvCxnSpPr>
          <p:spPr>
            <a:xfrm>
              <a:off x="1131094" y="2894115"/>
              <a:ext cx="3521869"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99115692-A246-4A0D-9953-3162E8FAE70D}"/>
                </a:ext>
              </a:extLst>
            </p:cNvPr>
            <p:cNvCxnSpPr>
              <a:cxnSpLocks/>
            </p:cNvCxnSpPr>
            <p:nvPr/>
          </p:nvCxnSpPr>
          <p:spPr>
            <a:xfrm>
              <a:off x="1131094" y="2993902"/>
              <a:ext cx="305990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BCDB6F34-0E1C-46D3-894F-69F7D0E78312}"/>
                </a:ext>
              </a:extLst>
            </p:cNvPr>
            <p:cNvCxnSpPr>
              <a:cxnSpLocks/>
            </p:cNvCxnSpPr>
            <p:nvPr/>
          </p:nvCxnSpPr>
          <p:spPr>
            <a:xfrm>
              <a:off x="1131094" y="3096027"/>
              <a:ext cx="2872581"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F6DF657C-83DA-4325-B467-985E029254BB}"/>
                </a:ext>
              </a:extLst>
            </p:cNvPr>
            <p:cNvCxnSpPr>
              <a:cxnSpLocks/>
            </p:cNvCxnSpPr>
            <p:nvPr/>
          </p:nvCxnSpPr>
          <p:spPr>
            <a:xfrm>
              <a:off x="1131094" y="3193674"/>
              <a:ext cx="2555081"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DDBFBC9B-1AD1-4E45-9D53-14D3B61779CD}"/>
                </a:ext>
              </a:extLst>
            </p:cNvPr>
            <p:cNvCxnSpPr>
              <a:cxnSpLocks/>
            </p:cNvCxnSpPr>
            <p:nvPr/>
          </p:nvCxnSpPr>
          <p:spPr>
            <a:xfrm>
              <a:off x="1131094" y="3306340"/>
              <a:ext cx="2180431"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a:extLst>
                <a:ext uri="{FF2B5EF4-FFF2-40B4-BE49-F238E27FC236}">
                  <a16:creationId xmlns:a16="http://schemas.microsoft.com/office/drawing/2014/main" id="{449086B9-9305-455A-A561-578D3B9CACA6}"/>
                </a:ext>
              </a:extLst>
            </p:cNvPr>
            <p:cNvCxnSpPr>
              <a:cxnSpLocks/>
            </p:cNvCxnSpPr>
            <p:nvPr/>
          </p:nvCxnSpPr>
          <p:spPr>
            <a:xfrm>
              <a:off x="1131094" y="3404138"/>
              <a:ext cx="2030015"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6F605D31-4E71-4A36-A3A8-1EB657A19D24}"/>
                </a:ext>
              </a:extLst>
            </p:cNvPr>
            <p:cNvCxnSpPr>
              <a:cxnSpLocks/>
            </p:cNvCxnSpPr>
            <p:nvPr/>
          </p:nvCxnSpPr>
          <p:spPr>
            <a:xfrm>
              <a:off x="1131094" y="3507621"/>
              <a:ext cx="2030015"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A2AD44C6-2610-4DA3-9CE1-14E51092EBAC}"/>
                </a:ext>
              </a:extLst>
            </p:cNvPr>
            <p:cNvCxnSpPr>
              <a:cxnSpLocks/>
            </p:cNvCxnSpPr>
            <p:nvPr/>
          </p:nvCxnSpPr>
          <p:spPr>
            <a:xfrm>
              <a:off x="1131094" y="3607606"/>
              <a:ext cx="197405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A33CD9BD-259F-4A04-9F61-010E51334598}"/>
                </a:ext>
              </a:extLst>
            </p:cNvPr>
            <p:cNvCxnSpPr>
              <a:cxnSpLocks/>
            </p:cNvCxnSpPr>
            <p:nvPr/>
          </p:nvCxnSpPr>
          <p:spPr>
            <a:xfrm>
              <a:off x="1131094" y="3710891"/>
              <a:ext cx="1869281"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C26F7CB8-7920-4CE8-87ED-282A1AD6F83D}"/>
                </a:ext>
              </a:extLst>
            </p:cNvPr>
            <p:cNvCxnSpPr>
              <a:cxnSpLocks/>
            </p:cNvCxnSpPr>
            <p:nvPr/>
          </p:nvCxnSpPr>
          <p:spPr>
            <a:xfrm>
              <a:off x="1131094" y="3807180"/>
              <a:ext cx="165655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47B70D60-37FE-4F19-AD7D-AB78AA5456D1}"/>
                </a:ext>
              </a:extLst>
            </p:cNvPr>
            <p:cNvCxnSpPr>
              <a:cxnSpLocks/>
            </p:cNvCxnSpPr>
            <p:nvPr/>
          </p:nvCxnSpPr>
          <p:spPr>
            <a:xfrm>
              <a:off x="1131094" y="3914161"/>
              <a:ext cx="161845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27712044-431A-444B-BCB1-5DEA8847009A}"/>
                </a:ext>
              </a:extLst>
            </p:cNvPr>
            <p:cNvCxnSpPr>
              <a:cxnSpLocks/>
            </p:cNvCxnSpPr>
            <p:nvPr/>
          </p:nvCxnSpPr>
          <p:spPr>
            <a:xfrm>
              <a:off x="1131094" y="4010450"/>
              <a:ext cx="156765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25E28DF9-14B3-4B95-A3FD-E996F3B371C2}"/>
                </a:ext>
              </a:extLst>
            </p:cNvPr>
            <p:cNvCxnSpPr>
              <a:cxnSpLocks/>
            </p:cNvCxnSpPr>
            <p:nvPr/>
          </p:nvCxnSpPr>
          <p:spPr>
            <a:xfrm>
              <a:off x="1131094" y="4117431"/>
              <a:ext cx="1545431"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6968F2E8-C742-48DF-B032-0ED6A2033D00}"/>
                </a:ext>
              </a:extLst>
            </p:cNvPr>
            <p:cNvCxnSpPr>
              <a:cxnSpLocks/>
            </p:cNvCxnSpPr>
            <p:nvPr/>
          </p:nvCxnSpPr>
          <p:spPr>
            <a:xfrm>
              <a:off x="1131094" y="4217200"/>
              <a:ext cx="1529953"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EFDFACAA-7744-4B3D-A74E-4FC601307DCB}"/>
                </a:ext>
              </a:extLst>
            </p:cNvPr>
            <p:cNvCxnSpPr>
              <a:cxnSpLocks/>
            </p:cNvCxnSpPr>
            <p:nvPr/>
          </p:nvCxnSpPr>
          <p:spPr>
            <a:xfrm>
              <a:off x="1131094" y="4319251"/>
              <a:ext cx="1529953"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C3DE6EB9-9FA6-4927-B01F-5179C097BB68}"/>
                </a:ext>
              </a:extLst>
            </p:cNvPr>
            <p:cNvCxnSpPr>
              <a:cxnSpLocks/>
            </p:cNvCxnSpPr>
            <p:nvPr/>
          </p:nvCxnSpPr>
          <p:spPr>
            <a:xfrm>
              <a:off x="1131094" y="4419916"/>
              <a:ext cx="150415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15CCAB9A-398D-4368-A414-D1CA36EC120E}"/>
                </a:ext>
              </a:extLst>
            </p:cNvPr>
            <p:cNvCxnSpPr>
              <a:cxnSpLocks/>
            </p:cNvCxnSpPr>
            <p:nvPr/>
          </p:nvCxnSpPr>
          <p:spPr>
            <a:xfrm>
              <a:off x="1131094" y="4523971"/>
              <a:ext cx="132000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a:extLst>
                <a:ext uri="{FF2B5EF4-FFF2-40B4-BE49-F238E27FC236}">
                  <a16:creationId xmlns:a16="http://schemas.microsoft.com/office/drawing/2014/main" id="{027B4E1A-4FB7-47AA-B469-343D531826F7}"/>
                </a:ext>
              </a:extLst>
            </p:cNvPr>
            <p:cNvCxnSpPr>
              <a:cxnSpLocks/>
            </p:cNvCxnSpPr>
            <p:nvPr/>
          </p:nvCxnSpPr>
          <p:spPr>
            <a:xfrm>
              <a:off x="1131094" y="4620261"/>
              <a:ext cx="1277540"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E2399917-D1B8-46EA-B6C9-5E599803A624}"/>
                </a:ext>
              </a:extLst>
            </p:cNvPr>
            <p:cNvCxnSpPr>
              <a:cxnSpLocks/>
            </p:cNvCxnSpPr>
            <p:nvPr/>
          </p:nvCxnSpPr>
          <p:spPr>
            <a:xfrm>
              <a:off x="1131094" y="4722443"/>
              <a:ext cx="118030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a:extLst>
                <a:ext uri="{FF2B5EF4-FFF2-40B4-BE49-F238E27FC236}">
                  <a16:creationId xmlns:a16="http://schemas.microsoft.com/office/drawing/2014/main" id="{FD47AF49-BA85-4A77-B901-F13BDC1856D2}"/>
                </a:ext>
              </a:extLst>
            </p:cNvPr>
            <p:cNvCxnSpPr>
              <a:cxnSpLocks/>
            </p:cNvCxnSpPr>
            <p:nvPr/>
          </p:nvCxnSpPr>
          <p:spPr>
            <a:xfrm>
              <a:off x="1131094" y="4819458"/>
              <a:ext cx="1015007"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530DBA22-5ED3-4FCB-9E36-2BAA960A0895}"/>
                </a:ext>
              </a:extLst>
            </p:cNvPr>
            <p:cNvCxnSpPr>
              <a:cxnSpLocks/>
            </p:cNvCxnSpPr>
            <p:nvPr/>
          </p:nvCxnSpPr>
          <p:spPr>
            <a:xfrm>
              <a:off x="1131094" y="4930332"/>
              <a:ext cx="772715"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a:extLst>
                <a:ext uri="{FF2B5EF4-FFF2-40B4-BE49-F238E27FC236}">
                  <a16:creationId xmlns:a16="http://schemas.microsoft.com/office/drawing/2014/main" id="{DA8FFA2D-4877-4FD9-AC29-9A8234A8B6DA}"/>
                </a:ext>
              </a:extLst>
            </p:cNvPr>
            <p:cNvCxnSpPr>
              <a:cxnSpLocks/>
            </p:cNvCxnSpPr>
            <p:nvPr/>
          </p:nvCxnSpPr>
          <p:spPr>
            <a:xfrm>
              <a:off x="1131094" y="5032892"/>
              <a:ext cx="76497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a:extLst>
                <a:ext uri="{FF2B5EF4-FFF2-40B4-BE49-F238E27FC236}">
                  <a16:creationId xmlns:a16="http://schemas.microsoft.com/office/drawing/2014/main" id="{FA24ECB2-4880-4088-9D7B-36A914A74FF1}"/>
                </a:ext>
              </a:extLst>
            </p:cNvPr>
            <p:cNvCxnSpPr>
              <a:cxnSpLocks/>
            </p:cNvCxnSpPr>
            <p:nvPr/>
          </p:nvCxnSpPr>
          <p:spPr>
            <a:xfrm>
              <a:off x="1131094" y="5129906"/>
              <a:ext cx="507503"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a:extLst>
                <a:ext uri="{FF2B5EF4-FFF2-40B4-BE49-F238E27FC236}">
                  <a16:creationId xmlns:a16="http://schemas.microsoft.com/office/drawing/2014/main" id="{FB33C3B3-AA07-48D6-B6CE-ED984A8C1D9E}"/>
                </a:ext>
              </a:extLst>
            </p:cNvPr>
            <p:cNvCxnSpPr>
              <a:cxnSpLocks/>
            </p:cNvCxnSpPr>
            <p:nvPr/>
          </p:nvCxnSpPr>
          <p:spPr bwMode="auto">
            <a:xfrm>
              <a:off x="1131094" y="1975940"/>
              <a:ext cx="0" cy="3201236"/>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 name="Isosceles Triangle 285">
              <a:extLst>
                <a:ext uri="{FF2B5EF4-FFF2-40B4-BE49-F238E27FC236}">
                  <a16:creationId xmlns:a16="http://schemas.microsoft.com/office/drawing/2014/main" id="{5E395398-D6E9-4286-8FF0-1CF46AE31C65}"/>
                </a:ext>
              </a:extLst>
            </p:cNvPr>
            <p:cNvSpPr/>
            <p:nvPr/>
          </p:nvSpPr>
          <p:spPr>
            <a:xfrm>
              <a:off x="5239664" y="2126501"/>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7" name="Isosceles Triangle 286">
              <a:extLst>
                <a:ext uri="{FF2B5EF4-FFF2-40B4-BE49-F238E27FC236}">
                  <a16:creationId xmlns:a16="http://schemas.microsoft.com/office/drawing/2014/main" id="{B9FB41CD-CDED-4583-8EAD-1E83284541E9}"/>
                </a:ext>
              </a:extLst>
            </p:cNvPr>
            <p:cNvSpPr/>
            <p:nvPr/>
          </p:nvSpPr>
          <p:spPr>
            <a:xfrm>
              <a:off x="4645939" y="2329772"/>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8" name="Isosceles Triangle 287">
              <a:extLst>
                <a:ext uri="{FF2B5EF4-FFF2-40B4-BE49-F238E27FC236}">
                  <a16:creationId xmlns:a16="http://schemas.microsoft.com/office/drawing/2014/main" id="{2376474B-5397-45B4-94E3-6995740327F5}"/>
                </a:ext>
              </a:extLst>
            </p:cNvPr>
            <p:cNvSpPr/>
            <p:nvPr/>
          </p:nvSpPr>
          <p:spPr>
            <a:xfrm>
              <a:off x="4645939" y="2429557"/>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9" name="Isosceles Triangle 288">
              <a:extLst>
                <a:ext uri="{FF2B5EF4-FFF2-40B4-BE49-F238E27FC236}">
                  <a16:creationId xmlns:a16="http://schemas.microsoft.com/office/drawing/2014/main" id="{4FFAB577-D156-4EE2-98A8-9851619F5F98}"/>
                </a:ext>
              </a:extLst>
            </p:cNvPr>
            <p:cNvSpPr/>
            <p:nvPr/>
          </p:nvSpPr>
          <p:spPr>
            <a:xfrm>
              <a:off x="3648989" y="2832403"/>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0" name="Isosceles Triangle 289">
              <a:extLst>
                <a:ext uri="{FF2B5EF4-FFF2-40B4-BE49-F238E27FC236}">
                  <a16:creationId xmlns:a16="http://schemas.microsoft.com/office/drawing/2014/main" id="{1D39F5E1-9148-49EE-8056-60B90E168290}"/>
                </a:ext>
              </a:extLst>
            </p:cNvPr>
            <p:cNvSpPr/>
            <p:nvPr/>
          </p:nvSpPr>
          <p:spPr>
            <a:xfrm>
              <a:off x="3064789" y="3246334"/>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1" name="Isosceles Triangle 290">
              <a:extLst>
                <a:ext uri="{FF2B5EF4-FFF2-40B4-BE49-F238E27FC236}">
                  <a16:creationId xmlns:a16="http://schemas.microsoft.com/office/drawing/2014/main" id="{3E5132DE-DCCC-45DA-A12A-F53B8E347133}"/>
                </a:ext>
              </a:extLst>
            </p:cNvPr>
            <p:cNvSpPr/>
            <p:nvPr/>
          </p:nvSpPr>
          <p:spPr>
            <a:xfrm>
              <a:off x="2747289" y="3445909"/>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2" name="Isosceles Triangle 291">
              <a:extLst>
                <a:ext uri="{FF2B5EF4-FFF2-40B4-BE49-F238E27FC236}">
                  <a16:creationId xmlns:a16="http://schemas.microsoft.com/office/drawing/2014/main" id="{6F5C1011-757C-4AA3-B936-C5D3CA27E485}"/>
                </a:ext>
              </a:extLst>
            </p:cNvPr>
            <p:cNvSpPr/>
            <p:nvPr/>
          </p:nvSpPr>
          <p:spPr>
            <a:xfrm>
              <a:off x="2655214" y="3649179"/>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3" name="Isosceles Triangle 292">
              <a:extLst>
                <a:ext uri="{FF2B5EF4-FFF2-40B4-BE49-F238E27FC236}">
                  <a16:creationId xmlns:a16="http://schemas.microsoft.com/office/drawing/2014/main" id="{5D5DB239-4DE9-4967-94D8-91626B29E2C5}"/>
                </a:ext>
              </a:extLst>
            </p:cNvPr>
            <p:cNvSpPr/>
            <p:nvPr/>
          </p:nvSpPr>
          <p:spPr>
            <a:xfrm>
              <a:off x="2620289" y="3959626"/>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4" name="Isosceles Triangle 293">
              <a:extLst>
                <a:ext uri="{FF2B5EF4-FFF2-40B4-BE49-F238E27FC236}">
                  <a16:creationId xmlns:a16="http://schemas.microsoft.com/office/drawing/2014/main" id="{1C9AD724-2612-45EE-BA0B-E6B7EF7D3090}"/>
                </a:ext>
              </a:extLst>
            </p:cNvPr>
            <p:cNvSpPr/>
            <p:nvPr/>
          </p:nvSpPr>
          <p:spPr>
            <a:xfrm>
              <a:off x="2601238" y="4040935"/>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5" name="Isosceles Triangle 294">
              <a:extLst>
                <a:ext uri="{FF2B5EF4-FFF2-40B4-BE49-F238E27FC236}">
                  <a16:creationId xmlns:a16="http://schemas.microsoft.com/office/drawing/2014/main" id="{05E51D99-C9F1-4EB3-8F21-6E1063839C58}"/>
                </a:ext>
              </a:extLst>
            </p:cNvPr>
            <p:cNvSpPr/>
            <p:nvPr/>
          </p:nvSpPr>
          <p:spPr>
            <a:xfrm>
              <a:off x="2378989" y="4258989"/>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6" name="Isosceles Triangle 295">
              <a:extLst>
                <a:ext uri="{FF2B5EF4-FFF2-40B4-BE49-F238E27FC236}">
                  <a16:creationId xmlns:a16="http://schemas.microsoft.com/office/drawing/2014/main" id="{06CCAF78-CE5A-4D10-A2C1-F580E2DAFC03}"/>
                </a:ext>
              </a:extLst>
            </p:cNvPr>
            <p:cNvSpPr/>
            <p:nvPr/>
          </p:nvSpPr>
          <p:spPr>
            <a:xfrm>
              <a:off x="2099589" y="4465955"/>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7" name="Isosceles Triangle 296">
              <a:extLst>
                <a:ext uri="{FF2B5EF4-FFF2-40B4-BE49-F238E27FC236}">
                  <a16:creationId xmlns:a16="http://schemas.microsoft.com/office/drawing/2014/main" id="{1EB9AAAA-4CE1-4ADD-90C5-4544AEB2585D}"/>
                </a:ext>
              </a:extLst>
            </p:cNvPr>
            <p:cNvSpPr/>
            <p:nvPr/>
          </p:nvSpPr>
          <p:spPr>
            <a:xfrm>
              <a:off x="1864638" y="4565743"/>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8" name="Isosceles Triangle 297">
              <a:extLst>
                <a:ext uri="{FF2B5EF4-FFF2-40B4-BE49-F238E27FC236}">
                  <a16:creationId xmlns:a16="http://schemas.microsoft.com/office/drawing/2014/main" id="{59C5626C-55E4-4815-B2C9-98E3FB2CC143}"/>
                </a:ext>
              </a:extLst>
            </p:cNvPr>
            <p:cNvSpPr/>
            <p:nvPr/>
          </p:nvSpPr>
          <p:spPr>
            <a:xfrm>
              <a:off x="1858289" y="4654441"/>
              <a:ext cx="76032" cy="722547"/>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9" name="Rectangle 298">
              <a:extLst>
                <a:ext uri="{FF2B5EF4-FFF2-40B4-BE49-F238E27FC236}">
                  <a16:creationId xmlns:a16="http://schemas.microsoft.com/office/drawing/2014/main" id="{2B057E36-ADCA-478A-BACF-9D8C0791E22F}"/>
                </a:ext>
              </a:extLst>
            </p:cNvPr>
            <p:cNvSpPr/>
            <p:nvPr/>
          </p:nvSpPr>
          <p:spPr>
            <a:xfrm>
              <a:off x="3969629" y="2910116"/>
              <a:ext cx="54890" cy="363736"/>
            </a:xfrm>
            <a:prstGeom prst="rect">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0" name="Rectangle 299">
              <a:extLst>
                <a:ext uri="{FF2B5EF4-FFF2-40B4-BE49-F238E27FC236}">
                  <a16:creationId xmlns:a16="http://schemas.microsoft.com/office/drawing/2014/main" id="{4937FD12-8559-4137-9AF2-745BF1953548}"/>
                </a:ext>
              </a:extLst>
            </p:cNvPr>
            <p:cNvSpPr/>
            <p:nvPr/>
          </p:nvSpPr>
          <p:spPr>
            <a:xfrm>
              <a:off x="3274304" y="3124472"/>
              <a:ext cx="54890" cy="363736"/>
            </a:xfrm>
            <a:prstGeom prst="rect">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1" name="Rectangle 300">
              <a:extLst>
                <a:ext uri="{FF2B5EF4-FFF2-40B4-BE49-F238E27FC236}">
                  <a16:creationId xmlns:a16="http://schemas.microsoft.com/office/drawing/2014/main" id="{0198B737-DC2F-494E-9735-853B3C07D8A4}"/>
                </a:ext>
              </a:extLst>
            </p:cNvPr>
            <p:cNvSpPr/>
            <p:nvPr/>
          </p:nvSpPr>
          <p:spPr>
            <a:xfrm>
              <a:off x="2267829" y="4547363"/>
              <a:ext cx="54890" cy="363736"/>
            </a:xfrm>
            <a:prstGeom prst="rect">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2" name="Freeform: Shape 123">
              <a:extLst>
                <a:ext uri="{FF2B5EF4-FFF2-40B4-BE49-F238E27FC236}">
                  <a16:creationId xmlns:a16="http://schemas.microsoft.com/office/drawing/2014/main" id="{758D5834-BFEC-4F80-9C17-B790792C9488}"/>
                </a:ext>
              </a:extLst>
            </p:cNvPr>
            <p:cNvSpPr/>
            <p:nvPr/>
          </p:nvSpPr>
          <p:spPr>
            <a:xfrm>
              <a:off x="6672263" y="2045516"/>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3" name="Freeform: Shape 172">
              <a:extLst>
                <a:ext uri="{FF2B5EF4-FFF2-40B4-BE49-F238E27FC236}">
                  <a16:creationId xmlns:a16="http://schemas.microsoft.com/office/drawing/2014/main" id="{F2379B2B-1179-4D8D-A725-3A3F9A5A917F}"/>
                </a:ext>
              </a:extLst>
            </p:cNvPr>
            <p:cNvSpPr/>
            <p:nvPr/>
          </p:nvSpPr>
          <p:spPr>
            <a:xfrm>
              <a:off x="6610350" y="2148074"/>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4" name="Freeform: Shape 173">
              <a:extLst>
                <a:ext uri="{FF2B5EF4-FFF2-40B4-BE49-F238E27FC236}">
                  <a16:creationId xmlns:a16="http://schemas.microsoft.com/office/drawing/2014/main" id="{96796DCE-D34B-4AAA-BD06-8C462A8B7F77}"/>
                </a:ext>
              </a:extLst>
            </p:cNvPr>
            <p:cNvSpPr/>
            <p:nvPr/>
          </p:nvSpPr>
          <p:spPr>
            <a:xfrm>
              <a:off x="6257925" y="2247861"/>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5" name="Freeform: Shape 174">
              <a:extLst>
                <a:ext uri="{FF2B5EF4-FFF2-40B4-BE49-F238E27FC236}">
                  <a16:creationId xmlns:a16="http://schemas.microsoft.com/office/drawing/2014/main" id="{59E1B6A0-8E0B-435F-B1C4-C69AE59B1794}"/>
                </a:ext>
              </a:extLst>
            </p:cNvPr>
            <p:cNvSpPr/>
            <p:nvPr/>
          </p:nvSpPr>
          <p:spPr>
            <a:xfrm>
              <a:off x="5622131" y="2353193"/>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6" name="Freeform: Shape 176">
              <a:extLst>
                <a:ext uri="{FF2B5EF4-FFF2-40B4-BE49-F238E27FC236}">
                  <a16:creationId xmlns:a16="http://schemas.microsoft.com/office/drawing/2014/main" id="{F4BD457B-9539-413F-BE86-E466ECDECE9D}"/>
                </a:ext>
              </a:extLst>
            </p:cNvPr>
            <p:cNvSpPr/>
            <p:nvPr/>
          </p:nvSpPr>
          <p:spPr>
            <a:xfrm>
              <a:off x="5155406" y="2555539"/>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7" name="Freeform: Shape 177">
              <a:extLst>
                <a:ext uri="{FF2B5EF4-FFF2-40B4-BE49-F238E27FC236}">
                  <a16:creationId xmlns:a16="http://schemas.microsoft.com/office/drawing/2014/main" id="{E31C49EB-8820-4F33-8CA8-E0C8EF5F1C03}"/>
                </a:ext>
              </a:extLst>
            </p:cNvPr>
            <p:cNvSpPr/>
            <p:nvPr/>
          </p:nvSpPr>
          <p:spPr>
            <a:xfrm>
              <a:off x="4615656" y="2851204"/>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8" name="Freeform: Shape 178">
              <a:extLst>
                <a:ext uri="{FF2B5EF4-FFF2-40B4-BE49-F238E27FC236}">
                  <a16:creationId xmlns:a16="http://schemas.microsoft.com/office/drawing/2014/main" id="{7249BD8E-241D-40C2-8340-D0202C64CF1F}"/>
                </a:ext>
              </a:extLst>
            </p:cNvPr>
            <p:cNvSpPr/>
            <p:nvPr/>
          </p:nvSpPr>
          <p:spPr>
            <a:xfrm>
              <a:off x="4152106" y="2950991"/>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9" name="Freeform: Shape 179">
              <a:extLst>
                <a:ext uri="{FF2B5EF4-FFF2-40B4-BE49-F238E27FC236}">
                  <a16:creationId xmlns:a16="http://schemas.microsoft.com/office/drawing/2014/main" id="{44446BB3-1B71-4473-9811-4B42DB6B2A57}"/>
                </a:ext>
              </a:extLst>
            </p:cNvPr>
            <p:cNvSpPr/>
            <p:nvPr/>
          </p:nvSpPr>
          <p:spPr>
            <a:xfrm>
              <a:off x="3120231" y="3361227"/>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0" name="Freeform: Shape 180">
              <a:extLst>
                <a:ext uri="{FF2B5EF4-FFF2-40B4-BE49-F238E27FC236}">
                  <a16:creationId xmlns:a16="http://schemas.microsoft.com/office/drawing/2014/main" id="{23869035-C27E-431B-A788-87CE8FA47CA7}"/>
                </a:ext>
              </a:extLst>
            </p:cNvPr>
            <p:cNvSpPr/>
            <p:nvPr/>
          </p:nvSpPr>
          <p:spPr>
            <a:xfrm>
              <a:off x="3117056" y="3464710"/>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1" name="Freeform: Shape 181">
              <a:extLst>
                <a:ext uri="{FF2B5EF4-FFF2-40B4-BE49-F238E27FC236}">
                  <a16:creationId xmlns:a16="http://schemas.microsoft.com/office/drawing/2014/main" id="{33222B47-93AD-4E02-8EB8-04CD92B1C83F}"/>
                </a:ext>
              </a:extLst>
            </p:cNvPr>
            <p:cNvSpPr/>
            <p:nvPr/>
          </p:nvSpPr>
          <p:spPr>
            <a:xfrm>
              <a:off x="2961481" y="3667980"/>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2" name="Freeform: Shape 182">
              <a:extLst>
                <a:ext uri="{FF2B5EF4-FFF2-40B4-BE49-F238E27FC236}">
                  <a16:creationId xmlns:a16="http://schemas.microsoft.com/office/drawing/2014/main" id="{1459355C-8F88-40F6-8D8B-A4270468E32D}"/>
                </a:ext>
              </a:extLst>
            </p:cNvPr>
            <p:cNvSpPr/>
            <p:nvPr/>
          </p:nvSpPr>
          <p:spPr>
            <a:xfrm>
              <a:off x="2707481" y="3871250"/>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3" name="Freeform: Shape 183">
              <a:extLst>
                <a:ext uri="{FF2B5EF4-FFF2-40B4-BE49-F238E27FC236}">
                  <a16:creationId xmlns:a16="http://schemas.microsoft.com/office/drawing/2014/main" id="{9623B6CF-0256-410C-9849-98AA7C661903}"/>
                </a:ext>
              </a:extLst>
            </p:cNvPr>
            <p:cNvSpPr/>
            <p:nvPr/>
          </p:nvSpPr>
          <p:spPr>
            <a:xfrm>
              <a:off x="2640806" y="4074520"/>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4" name="Freeform: Shape 184">
              <a:extLst>
                <a:ext uri="{FF2B5EF4-FFF2-40B4-BE49-F238E27FC236}">
                  <a16:creationId xmlns:a16="http://schemas.microsoft.com/office/drawing/2014/main" id="{01803B34-0CE5-4D51-BE2F-C28FA0F336A0}"/>
                </a:ext>
              </a:extLst>
            </p:cNvPr>
            <p:cNvSpPr/>
            <p:nvPr/>
          </p:nvSpPr>
          <p:spPr>
            <a:xfrm>
              <a:off x="2618581" y="4170611"/>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5" name="Freeform: Shape 185">
              <a:extLst>
                <a:ext uri="{FF2B5EF4-FFF2-40B4-BE49-F238E27FC236}">
                  <a16:creationId xmlns:a16="http://schemas.microsoft.com/office/drawing/2014/main" id="{F99BA1F1-5EB3-4A6B-9B65-B6B88988DE46}"/>
                </a:ext>
              </a:extLst>
            </p:cNvPr>
            <p:cNvSpPr/>
            <p:nvPr/>
          </p:nvSpPr>
          <p:spPr>
            <a:xfrm>
              <a:off x="2415381" y="4481060"/>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6" name="Freeform: Shape 186">
              <a:extLst>
                <a:ext uri="{FF2B5EF4-FFF2-40B4-BE49-F238E27FC236}">
                  <a16:creationId xmlns:a16="http://schemas.microsoft.com/office/drawing/2014/main" id="{37C5872B-CD8F-49FE-BE3D-01AD6023394A}"/>
                </a:ext>
              </a:extLst>
            </p:cNvPr>
            <p:cNvSpPr/>
            <p:nvPr/>
          </p:nvSpPr>
          <p:spPr>
            <a:xfrm>
              <a:off x="1603375" y="5085327"/>
              <a:ext cx="76031" cy="85822"/>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7" name="TextBox 316">
              <a:extLst>
                <a:ext uri="{FF2B5EF4-FFF2-40B4-BE49-F238E27FC236}">
                  <a16:creationId xmlns:a16="http://schemas.microsoft.com/office/drawing/2014/main" id="{05430071-BD04-4742-85E8-BB0FB0F5DA95}"/>
                </a:ext>
              </a:extLst>
            </p:cNvPr>
            <p:cNvSpPr txBox="1"/>
            <p:nvPr/>
          </p:nvSpPr>
          <p:spPr>
            <a:xfrm>
              <a:off x="1131094" y="5488682"/>
              <a:ext cx="5507831" cy="223838"/>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(months)</a:t>
              </a:r>
            </a:p>
          </p:txBody>
        </p:sp>
        <p:grpSp>
          <p:nvGrpSpPr>
            <p:cNvPr id="318" name="Group 317">
              <a:extLst>
                <a:ext uri="{FF2B5EF4-FFF2-40B4-BE49-F238E27FC236}">
                  <a16:creationId xmlns:a16="http://schemas.microsoft.com/office/drawing/2014/main" id="{6057BB55-1278-46E8-9504-4354F429A203}"/>
                </a:ext>
              </a:extLst>
            </p:cNvPr>
            <p:cNvGrpSpPr/>
            <p:nvPr/>
          </p:nvGrpSpPr>
          <p:grpSpPr>
            <a:xfrm>
              <a:off x="2175620" y="5792083"/>
              <a:ext cx="3729880" cy="722546"/>
              <a:chOff x="2175620" y="5823888"/>
              <a:chExt cx="3729880" cy="620725"/>
            </a:xfrm>
          </p:grpSpPr>
          <p:sp>
            <p:nvSpPr>
              <p:cNvPr id="320" name="Isosceles Triangle 319">
                <a:extLst>
                  <a:ext uri="{FF2B5EF4-FFF2-40B4-BE49-F238E27FC236}">
                    <a16:creationId xmlns:a16="http://schemas.microsoft.com/office/drawing/2014/main" id="{109C62DB-D2F5-419A-A359-DCA09FE64500}"/>
                  </a:ext>
                </a:extLst>
              </p:cNvPr>
              <p:cNvSpPr/>
              <p:nvPr/>
            </p:nvSpPr>
            <p:spPr>
              <a:xfrm>
                <a:off x="4148136" y="5823888"/>
                <a:ext cx="76032" cy="620725"/>
              </a:xfrm>
              <a:prstGeom prst="triangle">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21" name="Freeform: Shape 191">
                <a:extLst>
                  <a:ext uri="{FF2B5EF4-FFF2-40B4-BE49-F238E27FC236}">
                    <a16:creationId xmlns:a16="http://schemas.microsoft.com/office/drawing/2014/main" id="{57147ECA-E407-4647-B36D-6F66E6D15467}"/>
                  </a:ext>
                </a:extLst>
              </p:cNvPr>
              <p:cNvSpPr/>
              <p:nvPr/>
            </p:nvSpPr>
            <p:spPr>
              <a:xfrm>
                <a:off x="3224384" y="6097387"/>
                <a:ext cx="76032" cy="73728"/>
              </a:xfrm>
              <a:custGeom>
                <a:avLst/>
                <a:gdLst>
                  <a:gd name="connsiteX0" fmla="*/ 6350 w 133350"/>
                  <a:gd name="connsiteY0" fmla="*/ 0 h 260350"/>
                  <a:gd name="connsiteX1" fmla="*/ 133350 w 133350"/>
                  <a:gd name="connsiteY1" fmla="*/ 127000 h 260350"/>
                  <a:gd name="connsiteX2" fmla="*/ 0 w 133350"/>
                  <a:gd name="connsiteY2" fmla="*/ 260350 h 260350"/>
                </a:gdLst>
                <a:ahLst/>
                <a:cxnLst>
                  <a:cxn ang="0">
                    <a:pos x="connsiteX0" y="connsiteY0"/>
                  </a:cxn>
                  <a:cxn ang="0">
                    <a:pos x="connsiteX1" y="connsiteY1"/>
                  </a:cxn>
                  <a:cxn ang="0">
                    <a:pos x="connsiteX2" y="connsiteY2"/>
                  </a:cxn>
                </a:cxnLst>
                <a:rect l="l" t="t" r="r" b="b"/>
                <a:pathLst>
                  <a:path w="133350" h="260350">
                    <a:moveTo>
                      <a:pt x="6350" y="0"/>
                    </a:moveTo>
                    <a:lnTo>
                      <a:pt x="133350" y="127000"/>
                    </a:lnTo>
                    <a:lnTo>
                      <a:pt x="0" y="260350"/>
                    </a:lnTo>
                  </a:path>
                </a:pathLst>
              </a:custGeom>
              <a:noFill/>
              <a:ln w="12700">
                <a:solidFill>
                  <a:schemeClr val="accent2">
                    <a:lumMod val="60000"/>
                    <a:lumOff val="40000"/>
                  </a:schemeClr>
                </a:solid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322" name="Straight Connector 321">
                <a:extLst>
                  <a:ext uri="{FF2B5EF4-FFF2-40B4-BE49-F238E27FC236}">
                    <a16:creationId xmlns:a16="http://schemas.microsoft.com/office/drawing/2014/main" id="{E95DD47E-047C-44ED-A251-53AF0E0717BA}"/>
                  </a:ext>
                </a:extLst>
              </p:cNvPr>
              <p:cNvCxnSpPr>
                <a:cxnSpLocks/>
              </p:cNvCxnSpPr>
              <p:nvPr/>
            </p:nvCxnSpPr>
            <p:spPr>
              <a:xfrm>
                <a:off x="2175620" y="6122598"/>
                <a:ext cx="160796" cy="0"/>
              </a:xfrm>
              <a:prstGeom prst="line">
                <a:avLst/>
              </a:prstGeom>
              <a:ln w="28575">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23" name="TextBox 322">
                <a:extLst>
                  <a:ext uri="{FF2B5EF4-FFF2-40B4-BE49-F238E27FC236}">
                    <a16:creationId xmlns:a16="http://schemas.microsoft.com/office/drawing/2014/main" id="{ED493E84-8CE1-481F-808D-C3A8F3431660}"/>
                  </a:ext>
                </a:extLst>
              </p:cNvPr>
              <p:cNvSpPr txBox="1"/>
              <p:nvPr/>
            </p:nvSpPr>
            <p:spPr>
              <a:xfrm>
                <a:off x="2410988" y="6041916"/>
                <a:ext cx="608438" cy="176270"/>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DoR</a:t>
                </a:r>
              </a:p>
            </p:txBody>
          </p:sp>
          <p:sp>
            <p:nvSpPr>
              <p:cNvPr id="324" name="TextBox 323">
                <a:extLst>
                  <a:ext uri="{FF2B5EF4-FFF2-40B4-BE49-F238E27FC236}">
                    <a16:creationId xmlns:a16="http://schemas.microsoft.com/office/drawing/2014/main" id="{85062D76-6901-4F6A-8D96-627F55CF6F99}"/>
                  </a:ext>
                </a:extLst>
              </p:cNvPr>
              <p:cNvSpPr txBox="1"/>
              <p:nvPr/>
            </p:nvSpPr>
            <p:spPr>
              <a:xfrm>
                <a:off x="3363487" y="6041916"/>
                <a:ext cx="608438" cy="176270"/>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Censor</a:t>
                </a:r>
              </a:p>
            </p:txBody>
          </p:sp>
          <p:sp>
            <p:nvSpPr>
              <p:cNvPr id="325" name="TextBox 324">
                <a:extLst>
                  <a:ext uri="{FF2B5EF4-FFF2-40B4-BE49-F238E27FC236}">
                    <a16:creationId xmlns:a16="http://schemas.microsoft.com/office/drawing/2014/main" id="{DC4BC4D3-B496-4136-B2E0-0132F6C25657}"/>
                  </a:ext>
                </a:extLst>
              </p:cNvPr>
              <p:cNvSpPr txBox="1"/>
              <p:nvPr/>
            </p:nvSpPr>
            <p:spPr>
              <a:xfrm>
                <a:off x="4306462" y="6041916"/>
                <a:ext cx="608438" cy="176270"/>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First PD</a:t>
                </a:r>
              </a:p>
            </p:txBody>
          </p:sp>
          <p:sp>
            <p:nvSpPr>
              <p:cNvPr id="326" name="TextBox 325">
                <a:extLst>
                  <a:ext uri="{FF2B5EF4-FFF2-40B4-BE49-F238E27FC236}">
                    <a16:creationId xmlns:a16="http://schemas.microsoft.com/office/drawing/2014/main" id="{63C07759-6845-49DF-969B-D78D8568432F}"/>
                  </a:ext>
                </a:extLst>
              </p:cNvPr>
              <p:cNvSpPr txBox="1"/>
              <p:nvPr/>
            </p:nvSpPr>
            <p:spPr>
              <a:xfrm>
                <a:off x="5297062" y="6041918"/>
                <a:ext cx="608438" cy="176270"/>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Death</a:t>
                </a:r>
              </a:p>
            </p:txBody>
          </p:sp>
        </p:grpSp>
        <p:sp>
          <p:nvSpPr>
            <p:cNvPr id="319" name="Rectangle 318">
              <a:extLst>
                <a:ext uri="{FF2B5EF4-FFF2-40B4-BE49-F238E27FC236}">
                  <a16:creationId xmlns:a16="http://schemas.microsoft.com/office/drawing/2014/main" id="{3AE485CC-958F-4E4D-81B6-EEB5D4120779}"/>
                </a:ext>
              </a:extLst>
            </p:cNvPr>
            <p:cNvSpPr/>
            <p:nvPr/>
          </p:nvSpPr>
          <p:spPr>
            <a:xfrm>
              <a:off x="5146062" y="5971495"/>
              <a:ext cx="54890" cy="363736"/>
            </a:xfrm>
            <a:prstGeom prst="rect">
              <a:avLst/>
            </a:prstGeom>
            <a:solidFill>
              <a:schemeClr val="accent2">
                <a:lumMod val="60000"/>
                <a:lumOff val="4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5" name="Rectangle 4">
            <a:extLst>
              <a:ext uri="{FF2B5EF4-FFF2-40B4-BE49-F238E27FC236}">
                <a16:creationId xmlns:a16="http://schemas.microsoft.com/office/drawing/2014/main" id="{C8328246-3237-3B4C-B68E-4DF4F0B24193}"/>
              </a:ext>
            </a:extLst>
          </p:cNvPr>
          <p:cNvSpPr/>
          <p:nvPr/>
        </p:nvSpPr>
        <p:spPr>
          <a:xfrm>
            <a:off x="1929508" y="1429567"/>
            <a:ext cx="410586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5D8298"/>
                </a:solidFill>
                <a:effectLst/>
                <a:uLnTx/>
                <a:uFillTx/>
                <a:latin typeface="Calibri" panose="020F0502020204030204"/>
                <a:ea typeface="+mn-ea"/>
                <a:cs typeface="+mn-cs"/>
              </a:rPr>
              <a:t>DoR</a:t>
            </a:r>
            <a:r>
              <a:rPr kumimoji="0" lang="fr-FR" sz="1800" b="1" i="0" u="none" strike="noStrike" kern="1200" cap="none" spc="0" normalizeH="0" baseline="0" noProof="0" dirty="0">
                <a:ln>
                  <a:noFill/>
                </a:ln>
                <a:solidFill>
                  <a:srgbClr val="5D8298"/>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5D8298"/>
                </a:solidFill>
                <a:effectLst/>
                <a:uLnTx/>
                <a:uFillTx/>
                <a:latin typeface="Calibri" panose="020F0502020204030204"/>
                <a:ea typeface="+mn-ea"/>
                <a:cs typeface="+mn-cs"/>
              </a:rPr>
              <a:t>with</a:t>
            </a:r>
            <a:r>
              <a:rPr kumimoji="0" lang="fr-FR" sz="1800" b="1" i="0" u="none" strike="noStrike" kern="1200" cap="none" spc="0" normalizeH="0" baseline="0" noProof="0" dirty="0">
                <a:ln>
                  <a:noFill/>
                </a:ln>
                <a:solidFill>
                  <a:srgbClr val="5D8298"/>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5D8298"/>
                </a:solidFill>
                <a:effectLst/>
                <a:uLnTx/>
                <a:uFillTx/>
                <a:latin typeface="Calibri" panose="020F0502020204030204"/>
                <a:ea typeface="+mn-ea"/>
                <a:cs typeface="+mn-cs"/>
              </a:rPr>
              <a:t>entrectinib</a:t>
            </a:r>
            <a:r>
              <a:rPr kumimoji="0" lang="fr-FR" sz="1800" b="1" i="0" u="none" strike="noStrike" kern="1200" cap="none" spc="0" normalizeH="0" baseline="0" noProof="0" dirty="0">
                <a:ln>
                  <a:noFill/>
                </a:ln>
                <a:solidFill>
                  <a:srgbClr val="5D8298"/>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5D8298"/>
                </a:solidFill>
                <a:effectLst/>
                <a:uLnTx/>
                <a:uFillTx/>
                <a:latin typeface="Calibri" panose="020F0502020204030204"/>
                <a:ea typeface="+mn-ea"/>
                <a:cs typeface="+mn-cs"/>
              </a:rPr>
              <a:t>individual</a:t>
            </a:r>
            <a:r>
              <a:rPr kumimoji="0" lang="fr-FR" sz="1800" b="1" i="0" u="none" strike="noStrike" kern="1200" cap="none" spc="0" normalizeH="0" baseline="0" noProof="0" dirty="0">
                <a:ln>
                  <a:noFill/>
                </a:ln>
                <a:solidFill>
                  <a:srgbClr val="5D8298"/>
                </a:solidFill>
                <a:effectLst/>
                <a:uLnTx/>
                <a:uFillTx/>
                <a:latin typeface="Calibri" panose="020F0502020204030204"/>
                <a:ea typeface="+mn-ea"/>
                <a:cs typeface="+mn-cs"/>
              </a:rPr>
              <a:t> patients)</a:t>
            </a:r>
          </a:p>
        </p:txBody>
      </p:sp>
    </p:spTree>
    <p:extLst>
      <p:ext uri="{BB962C8B-B14F-4D97-AF65-F5344CB8AC3E}">
        <p14:creationId xmlns:p14="http://schemas.microsoft.com/office/powerpoint/2010/main" val="2288268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C1FDCE-9EEE-434B-A184-4BFDF56EE7C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A788FA-F864-4521-9DFD-AF03C9BFF3E5}" type="slidenum">
              <a:rPr kumimoji="0" lang="en-US" alt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p:cNvSpPr>
            <a:spLocks noGrp="1"/>
          </p:cNvSpPr>
          <p:nvPr>
            <p:ph type="title"/>
          </p:nvPr>
        </p:nvSpPr>
        <p:spPr>
          <a:xfrm>
            <a:off x="619200" y="246566"/>
            <a:ext cx="9221216" cy="807285"/>
          </a:xfrm>
        </p:spPr>
        <p:txBody>
          <a:bodyPr/>
          <a:lstStyle/>
          <a:p>
            <a:r>
              <a:rPr lang="en-GB" dirty="0"/>
              <a:t>Integrated efficacy and safety analysis of </a:t>
            </a:r>
            <a:r>
              <a:rPr lang="en-GB" dirty="0" err="1"/>
              <a:t>entrectinib</a:t>
            </a:r>
            <a:r>
              <a:rPr lang="en-GB" dirty="0"/>
              <a:t>: Intracranial ORR in patients with CNS disease at baseline (BICR)</a:t>
            </a:r>
            <a:endParaRPr lang="en-GB" dirty="0">
              <a:highlight>
                <a:srgbClr val="00FF00"/>
              </a:highlight>
            </a:endParaRPr>
          </a:p>
        </p:txBody>
      </p:sp>
      <p:sp>
        <p:nvSpPr>
          <p:cNvPr id="4" name="Content Placeholder 3">
            <a:extLst>
              <a:ext uri="{FF2B5EF4-FFF2-40B4-BE49-F238E27FC236}">
                <a16:creationId xmlns:a16="http://schemas.microsoft.com/office/drawing/2014/main" id="{696EAC9C-38F0-5B49-BE69-4C165DCCEBB2}"/>
              </a:ext>
            </a:extLst>
          </p:cNvPr>
          <p:cNvSpPr>
            <a:spLocks noGrp="1"/>
          </p:cNvSpPr>
          <p:nvPr>
            <p:ph sz="quarter" idx="15"/>
          </p:nvPr>
        </p:nvSpPr>
        <p:spPr>
          <a:xfrm>
            <a:off x="620183" y="6309320"/>
            <a:ext cx="10180339" cy="365125"/>
          </a:xfrm>
        </p:spPr>
        <p:txBody>
          <a:bodyPr/>
          <a:lstStyle/>
          <a:p>
            <a:pPr>
              <a:lnSpc>
                <a:spcPct val="80000"/>
              </a:lnSpc>
              <a:spcBef>
                <a:spcPts val="0"/>
              </a:spcBef>
              <a:spcAft>
                <a:spcPts val="100"/>
              </a:spcAft>
            </a:pPr>
            <a:r>
              <a:rPr lang="en-GB" dirty="0">
                <a:solidFill>
                  <a:schemeClr val="tx2"/>
                </a:solidFill>
              </a:rPr>
              <a:t>RECIST v1.1, data cut-off: May 31,  2018</a:t>
            </a:r>
          </a:p>
          <a:p>
            <a:pPr>
              <a:lnSpc>
                <a:spcPct val="80000"/>
              </a:lnSpc>
              <a:spcBef>
                <a:spcPts val="0"/>
              </a:spcBef>
              <a:spcAft>
                <a:spcPts val="100"/>
              </a:spcAft>
            </a:pPr>
            <a:r>
              <a:rPr lang="en-GB" dirty="0">
                <a:solidFill>
                  <a:schemeClr val="tx2"/>
                </a:solidFill>
              </a:rPr>
              <a:t>BICR, blinded independent central review; CI, confidence interval; CNS, central nervous system; CR, complete response; DoR, duration of response; NE, not estimable; </a:t>
            </a: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a:t>
            </a:r>
            <a:r>
              <a:rPr lang="en-GB" dirty="0">
                <a:solidFill>
                  <a:schemeClr val="tx2"/>
                </a:solidFill>
              </a:rPr>
              <a:t> ORR, overall response rate; PD, progressive disease; PFS, progression-free survival; PR, partial response; RECIST, Response Evaluation Criteria In Solid tumours; SD, stable disease</a:t>
            </a:r>
          </a:p>
        </p:txBody>
      </p:sp>
      <p:graphicFrame>
        <p:nvGraphicFramePr>
          <p:cNvPr id="7" name="Table 6">
            <a:extLst>
              <a:ext uri="{FF2B5EF4-FFF2-40B4-BE49-F238E27FC236}">
                <a16:creationId xmlns:a16="http://schemas.microsoft.com/office/drawing/2014/main" id="{8D04C919-C1EE-4C29-84E4-C963F275F623}"/>
              </a:ext>
            </a:extLst>
          </p:cNvPr>
          <p:cNvGraphicFramePr>
            <a:graphicFrameLocks noGrp="1"/>
          </p:cNvGraphicFramePr>
          <p:nvPr/>
        </p:nvGraphicFramePr>
        <p:xfrm>
          <a:off x="1703512" y="1660058"/>
          <a:ext cx="8354616" cy="3900507"/>
        </p:xfrm>
        <a:graphic>
          <a:graphicData uri="http://schemas.openxmlformats.org/drawingml/2006/table">
            <a:tbl>
              <a:tblPr firstRow="1" bandRow="1">
                <a:tableStyleId>{5C22544A-7EE6-4342-B048-85BDC9FD1C3A}</a:tableStyleId>
              </a:tblPr>
              <a:tblGrid>
                <a:gridCol w="4177308">
                  <a:extLst>
                    <a:ext uri="{9D8B030D-6E8A-4147-A177-3AD203B41FA5}">
                      <a16:colId xmlns:a16="http://schemas.microsoft.com/office/drawing/2014/main" val="3273575295"/>
                    </a:ext>
                  </a:extLst>
                </a:gridCol>
                <a:gridCol w="4177308">
                  <a:extLst>
                    <a:ext uri="{9D8B030D-6E8A-4147-A177-3AD203B41FA5}">
                      <a16:colId xmlns:a16="http://schemas.microsoft.com/office/drawing/2014/main" val="20001"/>
                    </a:ext>
                  </a:extLst>
                </a:gridCol>
              </a:tblGrid>
              <a:tr h="347441">
                <a:tc>
                  <a:txBody>
                    <a:bodyPr/>
                    <a:lstStyle>
                      <a:lvl1pPr marL="0" algn="l" defTabSz="914400" rtl="0" eaLnBrk="1" latinLnBrk="0" hangingPunct="1">
                        <a:defRPr sz="1800" b="1" kern="1200">
                          <a:solidFill>
                            <a:schemeClr val="bg1"/>
                          </a:solidFill>
                          <a:latin typeface="Imago Book"/>
                        </a:defRPr>
                      </a:lvl1pPr>
                      <a:lvl2pPr marL="457200" algn="l" defTabSz="914400" rtl="0" eaLnBrk="1" latinLnBrk="0" hangingPunct="1">
                        <a:defRPr sz="1800" b="1" kern="1200">
                          <a:solidFill>
                            <a:schemeClr val="bg1"/>
                          </a:solidFill>
                          <a:latin typeface="Imago Book"/>
                        </a:defRPr>
                      </a:lvl2pPr>
                      <a:lvl3pPr marL="914400" algn="l" defTabSz="914400" rtl="0" eaLnBrk="1" latinLnBrk="0" hangingPunct="1">
                        <a:defRPr sz="1800" b="1" kern="1200">
                          <a:solidFill>
                            <a:schemeClr val="bg1"/>
                          </a:solidFill>
                          <a:latin typeface="Imago Book"/>
                        </a:defRPr>
                      </a:lvl3pPr>
                      <a:lvl4pPr marL="1371600" algn="l" defTabSz="914400" rtl="0" eaLnBrk="1" latinLnBrk="0" hangingPunct="1">
                        <a:defRPr sz="1800" b="1" kern="1200">
                          <a:solidFill>
                            <a:schemeClr val="bg1"/>
                          </a:solidFill>
                          <a:latin typeface="Imago Book"/>
                        </a:defRPr>
                      </a:lvl4pPr>
                      <a:lvl5pPr marL="1828800" algn="l" defTabSz="914400" rtl="0" eaLnBrk="1" latinLnBrk="0" hangingPunct="1">
                        <a:defRPr sz="1800" b="1" kern="1200">
                          <a:solidFill>
                            <a:schemeClr val="bg1"/>
                          </a:solidFill>
                          <a:latin typeface="Imago Book"/>
                        </a:defRPr>
                      </a:lvl5pPr>
                      <a:lvl6pPr marL="2286000" algn="l" defTabSz="914400" rtl="0" eaLnBrk="1" latinLnBrk="0" hangingPunct="1">
                        <a:defRPr sz="1800" b="1" kern="1200">
                          <a:solidFill>
                            <a:schemeClr val="bg1"/>
                          </a:solidFill>
                          <a:latin typeface="Imago Book"/>
                        </a:defRPr>
                      </a:lvl6pPr>
                      <a:lvl7pPr marL="2743200" algn="l" defTabSz="914400" rtl="0" eaLnBrk="1" latinLnBrk="0" hangingPunct="1">
                        <a:defRPr sz="1800" b="1" kern="1200">
                          <a:solidFill>
                            <a:schemeClr val="bg1"/>
                          </a:solidFill>
                          <a:latin typeface="Imago Book"/>
                        </a:defRPr>
                      </a:lvl7pPr>
                      <a:lvl8pPr marL="3200400" algn="l" defTabSz="914400" rtl="0" eaLnBrk="1" latinLnBrk="0" hangingPunct="1">
                        <a:defRPr sz="1800" b="1" kern="1200">
                          <a:solidFill>
                            <a:schemeClr val="bg1"/>
                          </a:solidFill>
                          <a:latin typeface="Imago Book"/>
                        </a:defRPr>
                      </a:lvl8pPr>
                      <a:lvl9pPr marL="3657600" algn="l" defTabSz="914400" rtl="0" eaLnBrk="1" latinLnBrk="0" hangingPunct="1">
                        <a:defRPr sz="1800" b="1" kern="1200">
                          <a:solidFill>
                            <a:schemeClr val="bg1"/>
                          </a:solidFill>
                          <a:latin typeface="Imago Book"/>
                        </a:defRPr>
                      </a:lvl9pPr>
                    </a:lstStyle>
                    <a:p>
                      <a:pPr algn="ctr"/>
                      <a:endParaRPr lang="en-US" sz="1400" dirty="0">
                        <a:solidFill>
                          <a:schemeClr val="bg1"/>
                        </a:solidFill>
                        <a:latin typeface="Calibri" panose="020F0502020204030204" pitchFamily="34" charset="0"/>
                        <a:cs typeface="Calibri" panose="020F0502020204030204" pitchFamily="34" charset="0"/>
                      </a:endParaRPr>
                    </a:p>
                  </a:txBody>
                  <a:tcPr marL="54000" marR="54000" marT="27000" marB="27000"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500" baseline="0" dirty="0">
                          <a:latin typeface="Calibri" panose="020F0502020204030204" pitchFamily="34" charset="0"/>
                          <a:cs typeface="Calibri" panose="020F0502020204030204" pitchFamily="34" charset="0"/>
                        </a:rPr>
                        <a:t>CNS metastases at baseline by BICR (n=11)</a:t>
                      </a:r>
                      <a:endParaRPr lang="en-US" sz="1500" dirty="0">
                        <a:solidFill>
                          <a:schemeClr val="bg1"/>
                        </a:solidFill>
                        <a:latin typeface="Calibri" panose="020F0502020204030204" pitchFamily="34" charset="0"/>
                        <a:cs typeface="Calibri" panose="020F0502020204030204" pitchFamily="34" charset="0"/>
                      </a:endParaRPr>
                    </a:p>
                  </a:txBody>
                  <a:tcPr marL="54000" marR="54000" marT="27000" marB="27000" anchor="ctr"/>
                </a:tc>
                <a:extLst>
                  <a:ext uri="{0D108BD9-81ED-4DB2-BD59-A6C34878D82A}">
                    <a16:rowId xmlns:a16="http://schemas.microsoft.com/office/drawing/2014/main" val="2187722857"/>
                  </a:ext>
                </a:extLst>
              </a:tr>
              <a:tr h="2164906">
                <a:tc>
                  <a:txBody>
                    <a:bodyPr/>
                    <a:lstStyle>
                      <a:lvl1pPr marL="0" algn="l" defTabSz="914400" rtl="0" eaLnBrk="1" latinLnBrk="0" hangingPunct="1">
                        <a:defRPr sz="1800" kern="1200">
                          <a:solidFill>
                            <a:schemeClr val="tx1"/>
                          </a:solidFill>
                          <a:latin typeface="Imago Book"/>
                        </a:defRPr>
                      </a:lvl1pPr>
                      <a:lvl2pPr marL="457200" algn="l" defTabSz="914400" rtl="0" eaLnBrk="1" latinLnBrk="0" hangingPunct="1">
                        <a:defRPr sz="1800" kern="1200">
                          <a:solidFill>
                            <a:schemeClr val="tx1"/>
                          </a:solidFill>
                          <a:latin typeface="Imago Book"/>
                        </a:defRPr>
                      </a:lvl2pPr>
                      <a:lvl3pPr marL="914400" algn="l" defTabSz="914400" rtl="0" eaLnBrk="1" latinLnBrk="0" hangingPunct="1">
                        <a:defRPr sz="1800" kern="1200">
                          <a:solidFill>
                            <a:schemeClr val="tx1"/>
                          </a:solidFill>
                          <a:latin typeface="Imago Book"/>
                        </a:defRPr>
                      </a:lvl3pPr>
                      <a:lvl4pPr marL="1371600" algn="l" defTabSz="914400" rtl="0" eaLnBrk="1" latinLnBrk="0" hangingPunct="1">
                        <a:defRPr sz="1800" kern="1200">
                          <a:solidFill>
                            <a:schemeClr val="tx1"/>
                          </a:solidFill>
                          <a:latin typeface="Imago Book"/>
                        </a:defRPr>
                      </a:lvl4pPr>
                      <a:lvl5pPr marL="1828800" algn="l" defTabSz="914400" rtl="0" eaLnBrk="1" latinLnBrk="0" hangingPunct="1">
                        <a:defRPr sz="1800" kern="1200">
                          <a:solidFill>
                            <a:schemeClr val="tx1"/>
                          </a:solidFill>
                          <a:latin typeface="Imago Book"/>
                        </a:defRPr>
                      </a:lvl5pPr>
                      <a:lvl6pPr marL="2286000" algn="l" defTabSz="914400" rtl="0" eaLnBrk="1" latinLnBrk="0" hangingPunct="1">
                        <a:defRPr sz="1800" kern="1200">
                          <a:solidFill>
                            <a:schemeClr val="tx1"/>
                          </a:solidFill>
                          <a:latin typeface="Imago Book"/>
                        </a:defRPr>
                      </a:lvl6pPr>
                      <a:lvl7pPr marL="2743200" algn="l" defTabSz="914400" rtl="0" eaLnBrk="1" latinLnBrk="0" hangingPunct="1">
                        <a:defRPr sz="1800" kern="1200">
                          <a:solidFill>
                            <a:schemeClr val="tx1"/>
                          </a:solidFill>
                          <a:latin typeface="Imago Book"/>
                        </a:defRPr>
                      </a:lvl7pPr>
                      <a:lvl8pPr marL="3200400" algn="l" defTabSz="914400" rtl="0" eaLnBrk="1" latinLnBrk="0" hangingPunct="1">
                        <a:defRPr sz="1800" kern="1200">
                          <a:solidFill>
                            <a:schemeClr val="tx1"/>
                          </a:solidFill>
                          <a:latin typeface="Imago Book"/>
                        </a:defRPr>
                      </a:lvl8pPr>
                      <a:lvl9pPr marL="3657600" algn="l" defTabSz="914400" rtl="0" eaLnBrk="1" latinLnBrk="0" hangingPunct="1">
                        <a:defRPr sz="1800" kern="1200">
                          <a:solidFill>
                            <a:schemeClr val="tx1"/>
                          </a:solidFill>
                          <a:latin typeface="Imago Boo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effectLst/>
                          <a:latin typeface="Calibri" panose="020F0502020204030204" pitchFamily="34" charset="0"/>
                          <a:cs typeface="Calibri" panose="020F0502020204030204" pitchFamily="34" charset="0"/>
                        </a:rPr>
                        <a:t>Intracranial ORR,</a:t>
                      </a:r>
                      <a:r>
                        <a:rPr lang="en-US" sz="1400" b="1" kern="1200" baseline="0" dirty="0">
                          <a:effectLst/>
                          <a:latin typeface="Calibri" panose="020F0502020204030204" pitchFamily="34" charset="0"/>
                          <a:cs typeface="Calibri" panose="020F0502020204030204" pitchFamily="34" charset="0"/>
                        </a:rPr>
                        <a:t>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baseline="0" dirty="0">
                          <a:effectLst/>
                          <a:latin typeface="Calibri" panose="020F0502020204030204" pitchFamily="34" charset="0"/>
                          <a:cs typeface="Calibri" panose="020F0502020204030204" pitchFamily="34" charset="0"/>
                        </a:rPr>
                        <a:t> (95% 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effectLst/>
                        <a:latin typeface="Calibri" panose="020F0502020204030204" pitchFamily="34" charset="0"/>
                        <a:cs typeface="Calibri" panose="020F0502020204030204" pitchFamily="34" charset="0"/>
                      </a:endParaRPr>
                    </a:p>
                    <a:p>
                      <a:pPr marL="174625"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CR, n (%)</a:t>
                      </a:r>
                    </a:p>
                    <a:p>
                      <a:pPr marL="174625"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PR, n (%)</a:t>
                      </a:r>
                    </a:p>
                    <a:p>
                      <a:pPr marL="174625"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SD, n (%)</a:t>
                      </a:r>
                    </a:p>
                    <a:p>
                      <a:pPr marL="174625"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PD, n (%)</a:t>
                      </a:r>
                    </a:p>
                    <a:p>
                      <a:pPr marL="174625"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Non CR/PD, n (%)</a:t>
                      </a:r>
                    </a:p>
                    <a:p>
                      <a:pPr marL="174625"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Missing or unevaluable, n (%)</a:t>
                      </a:r>
                      <a:endParaRPr lang="en-US" sz="1400" b="0" i="0" kern="1200" dirty="0">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marL="54000" marR="54000" marT="27000" marB="27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6 (54.5)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(23.38-83.25)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kern="1200" dirty="0">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3 (27.3)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effectLst/>
                          <a:latin typeface="Calibri" panose="020F0502020204030204" pitchFamily="34" charset="0"/>
                          <a:cs typeface="Calibri" panose="020F0502020204030204" pitchFamily="34" charset="0"/>
                        </a:rPr>
                        <a:t>3 (27.3)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a:effectLst/>
                          <a:latin typeface="Calibri" panose="020F0502020204030204" pitchFamily="34" charset="0"/>
                          <a:cs typeface="Calibri" panose="020F0502020204030204" pitchFamily="34" charset="0"/>
                        </a:rPr>
                        <a:t>1 (9.1)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a:effectLst/>
                          <a:latin typeface="Calibri" panose="020F0502020204030204" pitchFamily="34" charset="0"/>
                          <a:cs typeface="Calibri" panose="020F0502020204030204" pitchFamily="34" charset="0"/>
                        </a:rPr>
                        <a:t>1 (9.1)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a:effectLst/>
                          <a:latin typeface="Calibri" panose="020F0502020204030204" pitchFamily="34" charset="0"/>
                          <a:cs typeface="Calibri" panose="020F0502020204030204" pitchFamily="34" charset="0"/>
                        </a:rPr>
                        <a:t>2 (18.2)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a:effectLst/>
                          <a:latin typeface="Calibri" panose="020F0502020204030204" pitchFamily="34" charset="0"/>
                          <a:cs typeface="Calibri" panose="020F0502020204030204" pitchFamily="34" charset="0"/>
                        </a:rPr>
                        <a:t>1 (9.1)</a:t>
                      </a:r>
                      <a:endParaRPr lang="en-US" sz="1400" b="0" i="0" kern="1200" baseline="0" dirty="0">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marL="54000" marR="54000" marT="27000" marB="27000"/>
                </a:tc>
                <a:extLst>
                  <a:ext uri="{0D108BD9-81ED-4DB2-BD59-A6C34878D82A}">
                    <a16:rowId xmlns:a16="http://schemas.microsoft.com/office/drawing/2014/main" val="4138250299"/>
                  </a:ext>
                </a:extLst>
              </a:tr>
              <a:tr h="431811">
                <a:tc>
                  <a:txBody>
                    <a:bodyPr/>
                    <a:lstStyle>
                      <a:lvl1pPr marL="0" algn="l" defTabSz="914400" rtl="0" eaLnBrk="1" latinLnBrk="0" hangingPunct="1">
                        <a:defRPr sz="1800" kern="1200">
                          <a:solidFill>
                            <a:schemeClr val="tx1"/>
                          </a:solidFill>
                          <a:latin typeface="Imago Book"/>
                        </a:defRPr>
                      </a:lvl1pPr>
                      <a:lvl2pPr marL="457200" algn="l" defTabSz="914400" rtl="0" eaLnBrk="1" latinLnBrk="0" hangingPunct="1">
                        <a:defRPr sz="1800" kern="1200">
                          <a:solidFill>
                            <a:schemeClr val="tx1"/>
                          </a:solidFill>
                          <a:latin typeface="Imago Book"/>
                        </a:defRPr>
                      </a:lvl2pPr>
                      <a:lvl3pPr marL="914400" algn="l" defTabSz="914400" rtl="0" eaLnBrk="1" latinLnBrk="0" hangingPunct="1">
                        <a:defRPr sz="1800" kern="1200">
                          <a:solidFill>
                            <a:schemeClr val="tx1"/>
                          </a:solidFill>
                          <a:latin typeface="Imago Book"/>
                        </a:defRPr>
                      </a:lvl3pPr>
                      <a:lvl4pPr marL="1371600" algn="l" defTabSz="914400" rtl="0" eaLnBrk="1" latinLnBrk="0" hangingPunct="1">
                        <a:defRPr sz="1800" kern="1200">
                          <a:solidFill>
                            <a:schemeClr val="tx1"/>
                          </a:solidFill>
                          <a:latin typeface="Imago Book"/>
                        </a:defRPr>
                      </a:lvl4pPr>
                      <a:lvl5pPr marL="1828800" algn="l" defTabSz="914400" rtl="0" eaLnBrk="1" latinLnBrk="0" hangingPunct="1">
                        <a:defRPr sz="1800" kern="1200">
                          <a:solidFill>
                            <a:schemeClr val="tx1"/>
                          </a:solidFill>
                          <a:latin typeface="Imago Book"/>
                        </a:defRPr>
                      </a:lvl5pPr>
                      <a:lvl6pPr marL="2286000" algn="l" defTabSz="914400" rtl="0" eaLnBrk="1" latinLnBrk="0" hangingPunct="1">
                        <a:defRPr sz="1800" kern="1200">
                          <a:solidFill>
                            <a:schemeClr val="tx1"/>
                          </a:solidFill>
                          <a:latin typeface="Imago Book"/>
                        </a:defRPr>
                      </a:lvl6pPr>
                      <a:lvl7pPr marL="2743200" algn="l" defTabSz="914400" rtl="0" eaLnBrk="1" latinLnBrk="0" hangingPunct="1">
                        <a:defRPr sz="1800" kern="1200">
                          <a:solidFill>
                            <a:schemeClr val="tx1"/>
                          </a:solidFill>
                          <a:latin typeface="Imago Book"/>
                        </a:defRPr>
                      </a:lvl7pPr>
                      <a:lvl8pPr marL="3200400" algn="l" defTabSz="914400" rtl="0" eaLnBrk="1" latinLnBrk="0" hangingPunct="1">
                        <a:defRPr sz="1800" kern="1200">
                          <a:solidFill>
                            <a:schemeClr val="tx1"/>
                          </a:solidFill>
                          <a:latin typeface="Imago Book"/>
                        </a:defRPr>
                      </a:lvl8pPr>
                      <a:lvl9pPr marL="3657600" algn="l" defTabSz="914400" rtl="0" eaLnBrk="1" latinLnBrk="0" hangingPunct="1">
                        <a:defRPr sz="1800" kern="1200">
                          <a:solidFill>
                            <a:schemeClr val="tx1"/>
                          </a:solidFill>
                          <a:latin typeface="Imago Boo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effectLst/>
                          <a:latin typeface="Calibri" panose="020F0502020204030204" pitchFamily="34" charset="0"/>
                          <a:cs typeface="Calibri" panose="020F0502020204030204" pitchFamily="34" charset="0"/>
                        </a:rPr>
                        <a:t>Intracranial median </a:t>
                      </a:r>
                      <a:r>
                        <a:rPr lang="en-US" sz="1400" b="1" kern="1200" dirty="0" err="1">
                          <a:effectLst/>
                          <a:latin typeface="Calibri" panose="020F0502020204030204" pitchFamily="34" charset="0"/>
                          <a:cs typeface="Calibri" panose="020F0502020204030204" pitchFamily="34" charset="0"/>
                        </a:rPr>
                        <a:t>DoR</a:t>
                      </a:r>
                      <a:r>
                        <a:rPr lang="en-US" sz="1400" b="1" kern="1200" dirty="0">
                          <a:effectLst/>
                          <a:latin typeface="Calibri" panose="020F0502020204030204" pitchFamily="34" charset="0"/>
                          <a:cs typeface="Calibri" panose="020F0502020204030204" pitchFamily="34" charset="0"/>
                        </a:rPr>
                        <a:t>,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effectLst/>
                          <a:latin typeface="Calibri" panose="020F0502020204030204" pitchFamily="34" charset="0"/>
                          <a:ea typeface="Tahoma" panose="020B0604030504040204" pitchFamily="34" charset="0"/>
                          <a:cs typeface="Calibri" panose="020F0502020204030204" pitchFamily="34" charset="0"/>
                        </a:rPr>
                        <a:t>(95% 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kern="1200" dirty="0">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marL="54000" marR="54000" marT="27000" marB="27000"/>
                </a:tc>
                <a:tc>
                  <a:txBody>
                    <a:bodyPr/>
                    <a:lstStyle/>
                    <a:p>
                      <a:pPr algn="ctr"/>
                      <a:r>
                        <a:rPr lang="en-GB" sz="1400" dirty="0">
                          <a:latin typeface="Calibri" panose="020F0502020204030204" pitchFamily="34" charset="0"/>
                          <a:cs typeface="Calibri" panose="020F0502020204030204" pitchFamily="34" charset="0"/>
                        </a:rPr>
                        <a:t>NE</a:t>
                      </a:r>
                    </a:p>
                    <a:p>
                      <a:pPr algn="ctr"/>
                      <a:r>
                        <a:rPr lang="en-GB" sz="1400" dirty="0">
                          <a:latin typeface="Calibri" panose="020F0502020204030204" pitchFamily="34" charset="0"/>
                          <a:cs typeface="Calibri" panose="020F0502020204030204" pitchFamily="34" charset="0"/>
                        </a:rPr>
                        <a:t>(5.0-</a:t>
                      </a:r>
                      <a:r>
                        <a:rPr lang="en-GB" sz="1400" baseline="0" dirty="0">
                          <a:latin typeface="Calibri" panose="020F0502020204030204" pitchFamily="34" charset="0"/>
                          <a:cs typeface="Calibri" panose="020F0502020204030204" pitchFamily="34" charset="0"/>
                        </a:rPr>
                        <a:t>NE)</a:t>
                      </a:r>
                      <a:endParaRPr lang="en-GB" sz="1400" dirty="0">
                        <a:latin typeface="Calibri" panose="020F0502020204030204" pitchFamily="34" charset="0"/>
                        <a:cs typeface="Calibri" panose="020F0502020204030204" pitchFamily="34" charset="0"/>
                      </a:endParaRPr>
                    </a:p>
                  </a:txBody>
                  <a:tcPr marL="54000" marR="54000" marT="27000" marB="27000"/>
                </a:tc>
                <a:extLst>
                  <a:ext uri="{0D108BD9-81ED-4DB2-BD59-A6C34878D82A}">
                    <a16:rowId xmlns:a16="http://schemas.microsoft.com/office/drawing/2014/main" val="525831231"/>
                  </a:ext>
                </a:extLst>
              </a:tr>
              <a:tr h="475883">
                <a:tc>
                  <a:txBody>
                    <a:bodyPr/>
                    <a:lstStyle>
                      <a:lvl1pPr marL="0" algn="l" defTabSz="914400" rtl="0" eaLnBrk="1" latinLnBrk="0" hangingPunct="1">
                        <a:defRPr sz="1800" kern="1200">
                          <a:solidFill>
                            <a:schemeClr val="tx1"/>
                          </a:solidFill>
                          <a:latin typeface="Imago Book"/>
                        </a:defRPr>
                      </a:lvl1pPr>
                      <a:lvl2pPr marL="457200" algn="l" defTabSz="914400" rtl="0" eaLnBrk="1" latinLnBrk="0" hangingPunct="1">
                        <a:defRPr sz="1800" kern="1200">
                          <a:solidFill>
                            <a:schemeClr val="tx1"/>
                          </a:solidFill>
                          <a:latin typeface="Imago Book"/>
                        </a:defRPr>
                      </a:lvl2pPr>
                      <a:lvl3pPr marL="914400" algn="l" defTabSz="914400" rtl="0" eaLnBrk="1" latinLnBrk="0" hangingPunct="1">
                        <a:defRPr sz="1800" kern="1200">
                          <a:solidFill>
                            <a:schemeClr val="tx1"/>
                          </a:solidFill>
                          <a:latin typeface="Imago Book"/>
                        </a:defRPr>
                      </a:lvl3pPr>
                      <a:lvl4pPr marL="1371600" algn="l" defTabSz="914400" rtl="0" eaLnBrk="1" latinLnBrk="0" hangingPunct="1">
                        <a:defRPr sz="1800" kern="1200">
                          <a:solidFill>
                            <a:schemeClr val="tx1"/>
                          </a:solidFill>
                          <a:latin typeface="Imago Book"/>
                        </a:defRPr>
                      </a:lvl4pPr>
                      <a:lvl5pPr marL="1828800" algn="l" defTabSz="914400" rtl="0" eaLnBrk="1" latinLnBrk="0" hangingPunct="1">
                        <a:defRPr sz="1800" kern="1200">
                          <a:solidFill>
                            <a:schemeClr val="tx1"/>
                          </a:solidFill>
                          <a:latin typeface="Imago Book"/>
                        </a:defRPr>
                      </a:lvl5pPr>
                      <a:lvl6pPr marL="2286000" algn="l" defTabSz="914400" rtl="0" eaLnBrk="1" latinLnBrk="0" hangingPunct="1">
                        <a:defRPr sz="1800" kern="1200">
                          <a:solidFill>
                            <a:schemeClr val="tx1"/>
                          </a:solidFill>
                          <a:latin typeface="Imago Book"/>
                        </a:defRPr>
                      </a:lvl6pPr>
                      <a:lvl7pPr marL="2743200" algn="l" defTabSz="914400" rtl="0" eaLnBrk="1" latinLnBrk="0" hangingPunct="1">
                        <a:defRPr sz="1800" kern="1200">
                          <a:solidFill>
                            <a:schemeClr val="tx1"/>
                          </a:solidFill>
                          <a:latin typeface="Imago Book"/>
                        </a:defRPr>
                      </a:lvl7pPr>
                      <a:lvl8pPr marL="3200400" algn="l" defTabSz="914400" rtl="0" eaLnBrk="1" latinLnBrk="0" hangingPunct="1">
                        <a:defRPr sz="1800" kern="1200">
                          <a:solidFill>
                            <a:schemeClr val="tx1"/>
                          </a:solidFill>
                          <a:latin typeface="Imago Book"/>
                        </a:defRPr>
                      </a:lvl8pPr>
                      <a:lvl9pPr marL="3657600" algn="l" defTabSz="914400" rtl="0" eaLnBrk="1" latinLnBrk="0" hangingPunct="1">
                        <a:defRPr sz="1800" kern="1200">
                          <a:solidFill>
                            <a:schemeClr val="tx1"/>
                          </a:solidFill>
                          <a:latin typeface="Imago Boo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effectLst/>
                          <a:latin typeface="Calibri" panose="020F0502020204030204" pitchFamily="34" charset="0"/>
                          <a:cs typeface="Calibri" panose="020F0502020204030204" pitchFamily="34" charset="0"/>
                        </a:rPr>
                        <a:t>Intracranial median PFS,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effectLst/>
                          <a:latin typeface="Calibri" panose="020F0502020204030204" pitchFamily="34" charset="0"/>
                          <a:ea typeface="Tahoma" panose="020B0604030504040204" pitchFamily="34" charset="0"/>
                          <a:cs typeface="Calibri" panose="020F0502020204030204" pitchFamily="34" charset="0"/>
                        </a:rPr>
                        <a:t>(95% 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kern="1200" dirty="0">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marL="54000" marR="54000" marT="27000" marB="27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trike="noStrike" dirty="0">
                          <a:effectLst/>
                          <a:latin typeface="Calibri" panose="020F0502020204030204" pitchFamily="34" charset="0"/>
                          <a:cs typeface="Calibri" panose="020F0502020204030204" pitchFamily="34" charset="0"/>
                        </a:rPr>
                        <a:t>14.3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trike="noStrike" dirty="0">
                          <a:effectLst/>
                          <a:latin typeface="Calibri" panose="020F0502020204030204" pitchFamily="34" charset="0"/>
                          <a:cs typeface="Calibri" panose="020F0502020204030204" pitchFamily="34" charset="0"/>
                        </a:rPr>
                        <a:t>(5.1-NE)</a:t>
                      </a:r>
                      <a:endParaRPr lang="en-US" sz="1400" b="0" i="0" strike="noStrike" dirty="0">
                        <a:solidFill>
                          <a:schemeClr val="tx1"/>
                        </a:solidFill>
                        <a:effectLst/>
                        <a:latin typeface="Calibri" panose="020F0502020204030204" pitchFamily="34" charset="0"/>
                        <a:cs typeface="Calibri" panose="020F0502020204030204" pitchFamily="34" charset="0"/>
                      </a:endParaRPr>
                    </a:p>
                  </a:txBody>
                  <a:tcPr marL="54000" marR="54000" marT="27000" marB="27000"/>
                </a:tc>
                <a:extLst>
                  <a:ext uri="{0D108BD9-81ED-4DB2-BD59-A6C34878D82A}">
                    <a16:rowId xmlns:a16="http://schemas.microsoft.com/office/drawing/2014/main" val="434296488"/>
                  </a:ext>
                </a:extLst>
              </a:tr>
            </a:tbl>
          </a:graphicData>
        </a:graphic>
      </p:graphicFrame>
    </p:spTree>
    <p:extLst>
      <p:ext uri="{BB962C8B-B14F-4D97-AF65-F5344CB8AC3E}">
        <p14:creationId xmlns:p14="http://schemas.microsoft.com/office/powerpoint/2010/main" val="1203828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E4B2C4-CD0D-0048-B5C5-16A1EE206C9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00C15-9294-4C2D-9232-1CDAA0EDCD35}"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 name="Title 1">
            <a:extLst>
              <a:ext uri="{FF2B5EF4-FFF2-40B4-BE49-F238E27FC236}">
                <a16:creationId xmlns:a16="http://schemas.microsoft.com/office/drawing/2014/main" id="{6CE48DF3-2006-5547-83B5-37413CD7607F}"/>
              </a:ext>
            </a:extLst>
          </p:cNvPr>
          <p:cNvSpPr>
            <a:spLocks noGrp="1"/>
          </p:cNvSpPr>
          <p:nvPr>
            <p:ph type="title"/>
          </p:nvPr>
        </p:nvSpPr>
        <p:spPr/>
        <p:txBody>
          <a:bodyPr>
            <a:normAutofit/>
          </a:bodyPr>
          <a:lstStyle/>
          <a:p>
            <a:r>
              <a:rPr lang="en-GB" dirty="0"/>
              <a:t>Summary of main clinical data:</a:t>
            </a:r>
            <a:br>
              <a:rPr lang="en-GB" dirty="0"/>
            </a:br>
            <a:r>
              <a:rPr lang="en-GB" dirty="0"/>
              <a:t>Larotrectinib vs Entrectinib</a:t>
            </a:r>
          </a:p>
        </p:txBody>
      </p:sp>
      <p:graphicFrame>
        <p:nvGraphicFramePr>
          <p:cNvPr id="3" name="Table 2">
            <a:extLst>
              <a:ext uri="{FF2B5EF4-FFF2-40B4-BE49-F238E27FC236}">
                <a16:creationId xmlns:a16="http://schemas.microsoft.com/office/drawing/2014/main" id="{6646DB73-E40D-C44E-8CD2-65C02A10E4AA}"/>
              </a:ext>
            </a:extLst>
          </p:cNvPr>
          <p:cNvGraphicFramePr>
            <a:graphicFrameLocks noGrp="1"/>
          </p:cNvGraphicFramePr>
          <p:nvPr>
            <p:extLst>
              <p:ext uri="{D42A27DB-BD31-4B8C-83A1-F6EECF244321}">
                <p14:modId xmlns:p14="http://schemas.microsoft.com/office/powerpoint/2010/main" val="266512013"/>
              </p:ext>
            </p:extLst>
          </p:nvPr>
        </p:nvGraphicFramePr>
        <p:xfrm>
          <a:off x="2229254" y="1634744"/>
          <a:ext cx="7733493" cy="3760192"/>
        </p:xfrm>
        <a:graphic>
          <a:graphicData uri="http://schemas.openxmlformats.org/drawingml/2006/table">
            <a:tbl>
              <a:tblPr firstRow="1" bandRow="1">
                <a:tableStyleId>{5C22544A-7EE6-4342-B048-85BDC9FD1C3A}</a:tableStyleId>
              </a:tblPr>
              <a:tblGrid>
                <a:gridCol w="2685997">
                  <a:extLst>
                    <a:ext uri="{9D8B030D-6E8A-4147-A177-3AD203B41FA5}">
                      <a16:colId xmlns:a16="http://schemas.microsoft.com/office/drawing/2014/main" val="1563623866"/>
                    </a:ext>
                  </a:extLst>
                </a:gridCol>
                <a:gridCol w="2523748">
                  <a:extLst>
                    <a:ext uri="{9D8B030D-6E8A-4147-A177-3AD203B41FA5}">
                      <a16:colId xmlns:a16="http://schemas.microsoft.com/office/drawing/2014/main" val="365399969"/>
                    </a:ext>
                  </a:extLst>
                </a:gridCol>
                <a:gridCol w="2523748">
                  <a:extLst>
                    <a:ext uri="{9D8B030D-6E8A-4147-A177-3AD203B41FA5}">
                      <a16:colId xmlns:a16="http://schemas.microsoft.com/office/drawing/2014/main" val="215038614"/>
                    </a:ext>
                  </a:extLst>
                </a:gridCol>
              </a:tblGrid>
              <a:tr h="470024">
                <a:tc>
                  <a:txBody>
                    <a:bodyPr/>
                    <a:lstStyle/>
                    <a:p>
                      <a:endParaRPr lang="en-US" dirty="0"/>
                    </a:p>
                  </a:txBody>
                  <a:tcPr anchor="ctr"/>
                </a:tc>
                <a:tc>
                  <a:txBody>
                    <a:bodyPr/>
                    <a:lstStyle/>
                    <a:p>
                      <a:r>
                        <a:rPr lang="en-US" sz="2000" u="none" dirty="0"/>
                        <a:t>larotrectinib</a:t>
                      </a:r>
                      <a:r>
                        <a:rPr lang="en-US" sz="2000" u="none" baseline="30000" dirty="0"/>
                        <a:t>1</a:t>
                      </a:r>
                    </a:p>
                  </a:txBody>
                  <a:tcPr anchor="ctr"/>
                </a:tc>
                <a:tc>
                  <a:txBody>
                    <a:bodyPr/>
                    <a:lstStyle/>
                    <a:p>
                      <a:r>
                        <a:rPr lang="en-US" sz="2000" u="none" dirty="0"/>
                        <a:t>entrectinib</a:t>
                      </a:r>
                      <a:r>
                        <a:rPr lang="en-US" sz="2000" u="none" baseline="30000" dirty="0"/>
                        <a:t>2</a:t>
                      </a:r>
                    </a:p>
                  </a:txBody>
                  <a:tcPr anchor="ctr"/>
                </a:tc>
                <a:extLst>
                  <a:ext uri="{0D108BD9-81ED-4DB2-BD59-A6C34878D82A}">
                    <a16:rowId xmlns:a16="http://schemas.microsoft.com/office/drawing/2014/main" val="961072424"/>
                  </a:ext>
                </a:extLst>
              </a:tr>
              <a:tr h="470024">
                <a:tc>
                  <a:txBody>
                    <a:bodyPr/>
                    <a:lstStyle/>
                    <a:p>
                      <a:r>
                        <a:rPr lang="en-US" sz="2000" b="1" u="none" dirty="0"/>
                        <a:t>Target</a:t>
                      </a:r>
                    </a:p>
                  </a:txBody>
                  <a:tcPr anchor="ctr"/>
                </a:tc>
                <a:tc>
                  <a:txBody>
                    <a:bodyPr/>
                    <a:lstStyle/>
                    <a:p>
                      <a:r>
                        <a:rPr lang="en-US" sz="2000" i="0" dirty="0"/>
                        <a:t>Selective for </a:t>
                      </a:r>
                      <a:r>
                        <a:rPr lang="en-US" sz="2000" i="1" dirty="0"/>
                        <a:t>NTRK</a:t>
                      </a:r>
                      <a:endParaRPr lang="en-US" sz="2000" dirty="0"/>
                    </a:p>
                  </a:txBody>
                  <a:tcPr anchor="ctr"/>
                </a:tc>
                <a:tc>
                  <a:txBody>
                    <a:bodyPr/>
                    <a:lstStyle/>
                    <a:p>
                      <a:r>
                        <a:rPr lang="en-US" sz="2000" dirty="0"/>
                        <a:t>Multikinase</a:t>
                      </a:r>
                    </a:p>
                  </a:txBody>
                  <a:tcPr anchor="ctr"/>
                </a:tc>
                <a:extLst>
                  <a:ext uri="{0D108BD9-81ED-4DB2-BD59-A6C34878D82A}">
                    <a16:rowId xmlns:a16="http://schemas.microsoft.com/office/drawing/2014/main" val="12873020"/>
                  </a:ext>
                </a:extLst>
              </a:tr>
              <a:tr h="470024">
                <a:tc>
                  <a:txBody>
                    <a:bodyPr/>
                    <a:lstStyle/>
                    <a:p>
                      <a:r>
                        <a:rPr lang="en-US" sz="2000" b="1" dirty="0"/>
                        <a:t>Response Rate (RR)</a:t>
                      </a:r>
                    </a:p>
                  </a:txBody>
                  <a:tcPr anchor="ctr"/>
                </a:tc>
                <a:tc>
                  <a:txBody>
                    <a:bodyPr/>
                    <a:lstStyle/>
                    <a:p>
                      <a:r>
                        <a:rPr lang="en-US" sz="2000" dirty="0"/>
                        <a:t>78%</a:t>
                      </a:r>
                    </a:p>
                  </a:txBody>
                  <a:tcPr anchor="ctr"/>
                </a:tc>
                <a:tc>
                  <a:txBody>
                    <a:bodyPr/>
                    <a:lstStyle/>
                    <a:p>
                      <a:r>
                        <a:rPr lang="en-US" sz="2000" dirty="0"/>
                        <a:t>57.4%</a:t>
                      </a:r>
                    </a:p>
                  </a:txBody>
                  <a:tcPr anchor="ctr"/>
                </a:tc>
                <a:extLst>
                  <a:ext uri="{0D108BD9-81ED-4DB2-BD59-A6C34878D82A}">
                    <a16:rowId xmlns:a16="http://schemas.microsoft.com/office/drawing/2014/main" val="522498651"/>
                  </a:ext>
                </a:extLst>
              </a:tr>
              <a:tr h="470024">
                <a:tc>
                  <a:txBody>
                    <a:bodyPr/>
                    <a:lstStyle/>
                    <a:p>
                      <a:r>
                        <a:rPr lang="en-US" sz="2000" b="1" dirty="0"/>
                        <a:t>RR in CNS</a:t>
                      </a:r>
                    </a:p>
                  </a:txBody>
                  <a:tcPr anchor="ctr"/>
                </a:tc>
                <a:tc>
                  <a:txBody>
                    <a:bodyPr/>
                    <a:lstStyle/>
                    <a:p>
                      <a:r>
                        <a:rPr lang="en-US" sz="2000" dirty="0"/>
                        <a:t>71%</a:t>
                      </a:r>
                    </a:p>
                  </a:txBody>
                  <a:tcPr anchor="ctr"/>
                </a:tc>
                <a:tc>
                  <a:txBody>
                    <a:bodyPr/>
                    <a:lstStyle/>
                    <a:p>
                      <a:r>
                        <a:rPr lang="en-US" sz="2000" dirty="0"/>
                        <a:t>54.5%</a:t>
                      </a:r>
                    </a:p>
                  </a:txBody>
                  <a:tcPr anchor="ctr"/>
                </a:tc>
                <a:extLst>
                  <a:ext uri="{0D108BD9-81ED-4DB2-BD59-A6C34878D82A}">
                    <a16:rowId xmlns:a16="http://schemas.microsoft.com/office/drawing/2014/main" val="2991385296"/>
                  </a:ext>
                </a:extLst>
              </a:tr>
              <a:tr h="470024">
                <a:tc>
                  <a:txBody>
                    <a:bodyPr/>
                    <a:lstStyle/>
                    <a:p>
                      <a:r>
                        <a:rPr lang="en-US" sz="2000" b="1" dirty="0"/>
                        <a:t>Median PFS</a:t>
                      </a:r>
                    </a:p>
                  </a:txBody>
                  <a:tcPr anchor="ctr"/>
                </a:tc>
                <a:tc>
                  <a:txBody>
                    <a:bodyPr/>
                    <a:lstStyle/>
                    <a:p>
                      <a:r>
                        <a:rPr lang="en-US" sz="2000" dirty="0"/>
                        <a:t>36.8 months</a:t>
                      </a:r>
                    </a:p>
                  </a:txBody>
                  <a:tcPr anchor="ctr"/>
                </a:tc>
                <a:tc>
                  <a:txBody>
                    <a:bodyPr/>
                    <a:lstStyle/>
                    <a:p>
                      <a:r>
                        <a:rPr lang="en-US" sz="2000" dirty="0"/>
                        <a:t>11.2 months</a:t>
                      </a:r>
                    </a:p>
                  </a:txBody>
                  <a:tcPr anchor="ctr"/>
                </a:tc>
                <a:extLst>
                  <a:ext uri="{0D108BD9-81ED-4DB2-BD59-A6C34878D82A}">
                    <a16:rowId xmlns:a16="http://schemas.microsoft.com/office/drawing/2014/main" val="1855930175"/>
                  </a:ext>
                </a:extLst>
              </a:tr>
              <a:tr h="470024">
                <a:tc>
                  <a:txBody>
                    <a:bodyPr/>
                    <a:lstStyle/>
                    <a:p>
                      <a:r>
                        <a:rPr lang="en-US" sz="2000" b="1" dirty="0"/>
                        <a:t>Median OS</a:t>
                      </a:r>
                    </a:p>
                  </a:txBody>
                  <a:tcPr anchor="ctr"/>
                </a:tc>
                <a:tc>
                  <a:txBody>
                    <a:bodyPr/>
                    <a:lstStyle/>
                    <a:p>
                      <a:r>
                        <a:rPr lang="en-US" sz="2000" dirty="0"/>
                        <a:t>NE (95%CI 44.1-NE)</a:t>
                      </a:r>
                    </a:p>
                  </a:txBody>
                  <a:tcPr anchor="ctr"/>
                </a:tc>
                <a:tc>
                  <a:txBody>
                    <a:bodyPr/>
                    <a:lstStyle/>
                    <a:p>
                      <a:r>
                        <a:rPr lang="en-US" sz="2000" dirty="0"/>
                        <a:t>20.9 months</a:t>
                      </a:r>
                    </a:p>
                  </a:txBody>
                  <a:tcPr anchor="ctr"/>
                </a:tc>
                <a:extLst>
                  <a:ext uri="{0D108BD9-81ED-4DB2-BD59-A6C34878D82A}">
                    <a16:rowId xmlns:a16="http://schemas.microsoft.com/office/drawing/2014/main" val="2487166926"/>
                  </a:ext>
                </a:extLst>
              </a:tr>
              <a:tr h="470024">
                <a:tc>
                  <a:txBody>
                    <a:bodyPr/>
                    <a:lstStyle/>
                    <a:p>
                      <a:r>
                        <a:rPr lang="en-US" sz="2000" b="1" dirty="0"/>
                        <a:t>Adverse </a:t>
                      </a:r>
                      <a:r>
                        <a:rPr lang="en-US" sz="2000" b="1" dirty="0">
                          <a:solidFill>
                            <a:schemeClr val="tx1"/>
                          </a:solidFill>
                        </a:rPr>
                        <a:t>Events (AEs)</a:t>
                      </a:r>
                    </a:p>
                  </a:txBody>
                  <a:tcPr anchor="ctr"/>
                </a:tc>
                <a:tc>
                  <a:txBody>
                    <a:bodyPr/>
                    <a:lstStyle/>
                    <a:p>
                      <a:r>
                        <a:rPr lang="en-US" sz="2000" dirty="0"/>
                        <a:t>Mostly grade 1-2</a:t>
                      </a:r>
                    </a:p>
                  </a:txBody>
                  <a:tcPr anchor="ctr"/>
                </a:tc>
                <a:tc>
                  <a:txBody>
                    <a:bodyPr/>
                    <a:lstStyle/>
                    <a:p>
                      <a:r>
                        <a:rPr lang="en-US" sz="2000" dirty="0"/>
                        <a:t>Mostly Grade 1-2</a:t>
                      </a:r>
                    </a:p>
                  </a:txBody>
                  <a:tcPr anchor="ctr"/>
                </a:tc>
                <a:extLst>
                  <a:ext uri="{0D108BD9-81ED-4DB2-BD59-A6C34878D82A}">
                    <a16:rowId xmlns:a16="http://schemas.microsoft.com/office/drawing/2014/main" val="2126482169"/>
                  </a:ext>
                </a:extLst>
              </a:tr>
              <a:tr h="470024">
                <a:tc>
                  <a:txBody>
                    <a:bodyPr/>
                    <a:lstStyle/>
                    <a:p>
                      <a:r>
                        <a:rPr lang="en-US" sz="2000" b="1" dirty="0"/>
                        <a:t>Most common AEs</a:t>
                      </a:r>
                    </a:p>
                  </a:txBody>
                  <a:tcPr anchor="ctr"/>
                </a:tc>
                <a:tc>
                  <a:txBody>
                    <a:bodyPr/>
                    <a:lstStyle/>
                    <a:p>
                      <a:r>
                        <a:rPr lang="en-US" sz="2000" dirty="0"/>
                        <a:t>Fatigue (33%)</a:t>
                      </a:r>
                    </a:p>
                  </a:txBody>
                  <a:tcPr anchor="ctr"/>
                </a:tc>
                <a:tc>
                  <a:txBody>
                    <a:bodyPr/>
                    <a:lstStyle/>
                    <a:p>
                      <a:r>
                        <a:rPr lang="en-US" sz="2000" dirty="0"/>
                        <a:t>Dysguesia (47.1%)</a:t>
                      </a:r>
                    </a:p>
                  </a:txBody>
                  <a:tcPr anchor="ctr"/>
                </a:tc>
                <a:extLst>
                  <a:ext uri="{0D108BD9-81ED-4DB2-BD59-A6C34878D82A}">
                    <a16:rowId xmlns:a16="http://schemas.microsoft.com/office/drawing/2014/main" val="1484251269"/>
                  </a:ext>
                </a:extLst>
              </a:tr>
            </a:tbl>
          </a:graphicData>
        </a:graphic>
      </p:graphicFrame>
      <p:sp>
        <p:nvSpPr>
          <p:cNvPr id="5" name="Content Placeholder 3">
            <a:extLst>
              <a:ext uri="{FF2B5EF4-FFF2-40B4-BE49-F238E27FC236}">
                <a16:creationId xmlns:a16="http://schemas.microsoft.com/office/drawing/2014/main" id="{98B2D362-9CE8-4292-8944-98065A6F3771}"/>
              </a:ext>
            </a:extLst>
          </p:cNvPr>
          <p:cNvSpPr>
            <a:spLocks noGrp="1"/>
          </p:cNvSpPr>
          <p:nvPr>
            <p:ph sz="quarter" idx="15"/>
          </p:nvPr>
        </p:nvSpPr>
        <p:spPr>
          <a:xfrm>
            <a:off x="620183" y="6165304"/>
            <a:ext cx="10180339" cy="628180"/>
          </a:xfrm>
        </p:spPr>
        <p:txBody>
          <a:bodyPr/>
          <a:lstStyle/>
          <a:p>
            <a:pPr>
              <a:lnSpc>
                <a:spcPct val="80000"/>
              </a:lnSpc>
              <a:spcBef>
                <a:spcPts val="0"/>
              </a:spcBef>
              <a:spcAft>
                <a:spcPts val="100"/>
              </a:spcAft>
            </a:pPr>
            <a:r>
              <a:rPr lang="en-GB" baseline="30000" dirty="0"/>
              <a:t>1</a:t>
            </a:r>
            <a:r>
              <a:rPr lang="en-GB" dirty="0"/>
              <a:t>Data cut-off: 15 July 2019; </a:t>
            </a:r>
            <a:r>
              <a:rPr lang="en-GB" baseline="30000" dirty="0"/>
              <a:t>2</a:t>
            </a:r>
            <a:r>
              <a:rPr lang="en-GB" dirty="0"/>
              <a:t>Data cut-off: 31 May 2018 </a:t>
            </a:r>
          </a:p>
          <a:p>
            <a:pPr>
              <a:lnSpc>
                <a:spcPct val="80000"/>
              </a:lnSpc>
              <a:spcBef>
                <a:spcPts val="0"/>
              </a:spcBef>
              <a:spcAft>
                <a:spcPts val="100"/>
              </a:spcAft>
            </a:pPr>
            <a:r>
              <a:rPr lang="en-GB" dirty="0">
                <a:solidFill>
                  <a:schemeClr val="tx2"/>
                </a:solidFill>
              </a:rPr>
              <a:t>CNS, central nervous system; NE, not estimable; </a:t>
            </a: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a:t>
            </a:r>
            <a:r>
              <a:rPr lang="en-GB" dirty="0">
                <a:solidFill>
                  <a:schemeClr val="tx2"/>
                </a:solidFill>
              </a:rPr>
              <a:t> OS, overall survival; PFS, progression-free survival</a:t>
            </a:r>
          </a:p>
          <a:p>
            <a:pPr>
              <a:lnSpc>
                <a:spcPct val="80000"/>
              </a:lnSpc>
              <a:spcBef>
                <a:spcPts val="0"/>
              </a:spcBef>
              <a:spcAft>
                <a:spcPts val="100"/>
              </a:spcAft>
            </a:pPr>
            <a:r>
              <a:rPr lang="en-GB" baseline="30000" dirty="0"/>
              <a:t>1</a:t>
            </a:r>
            <a:r>
              <a:rPr lang="en-GB" dirty="0"/>
              <a:t>McDermott R, et al. </a:t>
            </a:r>
            <a:r>
              <a:rPr lang="en-GB" noProof="0" dirty="0">
                <a:solidFill>
                  <a:schemeClr val="tx2"/>
                </a:solidFill>
              </a:rPr>
              <a:t>Ann Oncol. 2020;31 (suppl_4):S1034-S1051</a:t>
            </a:r>
            <a:endParaRPr lang="en-GB" dirty="0"/>
          </a:p>
          <a:p>
            <a:pPr>
              <a:lnSpc>
                <a:spcPct val="80000"/>
              </a:lnSpc>
              <a:spcBef>
                <a:spcPts val="0"/>
              </a:spcBef>
              <a:spcAft>
                <a:spcPts val="100"/>
              </a:spcAft>
            </a:pPr>
            <a:endParaRPr lang="en-GB" dirty="0">
              <a:solidFill>
                <a:schemeClr val="tx2"/>
              </a:solidFill>
            </a:endParaRPr>
          </a:p>
        </p:txBody>
      </p:sp>
    </p:spTree>
    <p:extLst>
      <p:ext uri="{BB962C8B-B14F-4D97-AF65-F5344CB8AC3E}">
        <p14:creationId xmlns:p14="http://schemas.microsoft.com/office/powerpoint/2010/main" val="431603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7AC84F6-D787-491E-AD31-14CCBFD59B85}"/>
              </a:ext>
            </a:extLst>
          </p:cNvPr>
          <p:cNvSpPr>
            <a:spLocks noGrp="1"/>
          </p:cNvSpPr>
          <p:nvPr>
            <p:ph sz="quarter" idx="12"/>
          </p:nvPr>
        </p:nvSpPr>
        <p:spPr/>
        <p:txBody>
          <a:bodyPr/>
          <a:lstStyle/>
          <a:p>
            <a:r>
              <a:rPr lang="en-GB" sz="3000" dirty="0"/>
              <a:t>Fusions are truly oncogenic drivers</a:t>
            </a:r>
          </a:p>
          <a:p>
            <a:endParaRPr lang="en-GB" sz="3000" dirty="0"/>
          </a:p>
          <a:p>
            <a:r>
              <a:rPr lang="en-GB" sz="3000" dirty="0"/>
              <a:t>TRK inhibitors are truly transformative molecules</a:t>
            </a:r>
          </a:p>
          <a:p>
            <a:endParaRPr lang="en-GB" sz="3000" dirty="0"/>
          </a:p>
          <a:p>
            <a:r>
              <a:rPr lang="en-GB" sz="3000" dirty="0"/>
              <a:t>The prevalence of </a:t>
            </a:r>
            <a:r>
              <a:rPr lang="en-GB" sz="3000" i="1" dirty="0"/>
              <a:t>NTRK</a:t>
            </a:r>
            <a:r>
              <a:rPr lang="en-GB" sz="3000" dirty="0"/>
              <a:t> fusion cancer patients is rare but treatment can be life-saving-TEST! TEST! TEST!</a:t>
            </a:r>
          </a:p>
        </p:txBody>
      </p:sp>
      <p:sp>
        <p:nvSpPr>
          <p:cNvPr id="2" name="Title 1">
            <a:extLst>
              <a:ext uri="{FF2B5EF4-FFF2-40B4-BE49-F238E27FC236}">
                <a16:creationId xmlns:a16="http://schemas.microsoft.com/office/drawing/2014/main" id="{71377578-43C3-4D0F-917F-263B2D5AD8D1}"/>
              </a:ext>
            </a:extLst>
          </p:cNvPr>
          <p:cNvSpPr>
            <a:spLocks noGrp="1"/>
          </p:cNvSpPr>
          <p:nvPr>
            <p:ph type="title"/>
          </p:nvPr>
        </p:nvSpPr>
        <p:spPr/>
        <p:txBody>
          <a:bodyPr/>
          <a:lstStyle/>
          <a:p>
            <a:r>
              <a:rPr lang="en-GB" dirty="0"/>
              <a:t>Final thoughts</a:t>
            </a:r>
          </a:p>
        </p:txBody>
      </p:sp>
      <p:sp>
        <p:nvSpPr>
          <p:cNvPr id="3" name="Slide Number Placeholder 2">
            <a:extLst>
              <a:ext uri="{FF2B5EF4-FFF2-40B4-BE49-F238E27FC236}">
                <a16:creationId xmlns:a16="http://schemas.microsoft.com/office/drawing/2014/main" id="{E2FEAE12-DBD5-9545-9737-BB13F4A0D71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905509-6B9D-44F8-A856-EA975E5E2BB5}"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6" name="Content Placeholder 3">
            <a:extLst>
              <a:ext uri="{FF2B5EF4-FFF2-40B4-BE49-F238E27FC236}">
                <a16:creationId xmlns:a16="http://schemas.microsoft.com/office/drawing/2014/main" id="{85944241-21D6-42F6-A8EB-878256AA929A}"/>
              </a:ext>
            </a:extLst>
          </p:cNvPr>
          <p:cNvSpPr>
            <a:spLocks noGrp="1"/>
          </p:cNvSpPr>
          <p:nvPr>
            <p:ph sz="quarter" idx="15"/>
          </p:nvPr>
        </p:nvSpPr>
        <p:spPr>
          <a:xfrm>
            <a:off x="620183" y="6309320"/>
            <a:ext cx="10180339" cy="365125"/>
          </a:xfrm>
        </p:spPr>
        <p:txBody>
          <a:bodyPr/>
          <a:lstStyle/>
          <a:p>
            <a:pPr>
              <a:lnSpc>
                <a:spcPct val="80000"/>
              </a:lnSpc>
              <a:spcBef>
                <a:spcPts val="0"/>
              </a:spcBef>
              <a:spcAft>
                <a:spcPts val="100"/>
              </a:spcAft>
            </a:pP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TRK, tropomyosin receptor kinase</a:t>
            </a:r>
            <a:endParaRPr lang="en-GB" dirty="0">
              <a:solidFill>
                <a:schemeClr val="tx2"/>
              </a:solidFill>
            </a:endParaRPr>
          </a:p>
        </p:txBody>
      </p:sp>
    </p:spTree>
    <p:extLst>
      <p:ext uri="{BB962C8B-B14F-4D97-AF65-F5344CB8AC3E}">
        <p14:creationId xmlns:p14="http://schemas.microsoft.com/office/powerpoint/2010/main" val="2567716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br>
              <a:rPr lang="en-GB" noProof="0" dirty="0"/>
            </a:br>
            <a:r>
              <a:rPr lang="en-GB" sz="3200" noProof="0" dirty="0"/>
              <a:t>Testing methodologies </a:t>
            </a:r>
            <a:br>
              <a:rPr lang="en-GB" sz="3200" noProof="0" dirty="0"/>
            </a:br>
            <a:r>
              <a:rPr lang="en-GB" sz="3200" noProof="0" dirty="0"/>
              <a:t>and tumour-specific algorithms</a:t>
            </a:r>
            <a:br>
              <a:rPr lang="en-GB" sz="3200" noProof="0" dirty="0"/>
            </a:br>
            <a:r>
              <a:rPr lang="en-GB" sz="3200" noProof="0" dirty="0"/>
              <a:t>	</a:t>
            </a:r>
            <a:br>
              <a:rPr lang="en-GB" sz="3200" noProof="0" dirty="0"/>
            </a:br>
            <a:r>
              <a:rPr lang="en-GB" sz="3200" noProof="0" dirty="0"/>
              <a:t>P</a:t>
            </a:r>
            <a:r>
              <a:rPr lang="en-GB" sz="3200" cap="none" noProof="0" dirty="0"/>
              <a:t>rof. </a:t>
            </a:r>
            <a:r>
              <a:rPr lang="en-GB" sz="3200" cap="none" noProof="0" dirty="0" err="1"/>
              <a:t>Frédérique</a:t>
            </a:r>
            <a:r>
              <a:rPr lang="en-GB" sz="3200" cap="none" noProof="0" dirty="0"/>
              <a:t> </a:t>
            </a:r>
            <a:r>
              <a:rPr lang="en-GB" sz="3200" cap="none" noProof="0" dirty="0" err="1"/>
              <a:t>Penault-Llorca</a:t>
            </a:r>
            <a:br>
              <a:rPr lang="en-GB" sz="2400" b="0" cap="none" dirty="0"/>
            </a:br>
            <a:r>
              <a:rPr lang="en-GB" sz="2000" b="0" cap="none" dirty="0"/>
              <a:t>University of Clermont-Ferrand, France</a:t>
            </a:r>
            <a:endParaRPr lang="en-GB" sz="3200" b="0" noProof="0" dirty="0"/>
          </a:p>
        </p:txBody>
      </p:sp>
      <p:sp>
        <p:nvSpPr>
          <p:cNvPr id="3" name="Slide Number Placeholder 2">
            <a:extLst>
              <a:ext uri="{FF2B5EF4-FFF2-40B4-BE49-F238E27FC236}">
                <a16:creationId xmlns:a16="http://schemas.microsoft.com/office/drawing/2014/main" id="{BCB42A48-A655-AF4E-A39B-25F52C7B4677}"/>
              </a:ext>
            </a:extLst>
          </p:cNvPr>
          <p:cNvSpPr>
            <a:spLocks noGrp="1"/>
          </p:cNvSpPr>
          <p:nvPr>
            <p:ph type="sldNum" sz="quarter" idx="4294967295"/>
          </p:nvPr>
        </p:nvSpPr>
        <p:spPr>
          <a:xfrm>
            <a:off x="10800523" y="6428359"/>
            <a:ext cx="781877" cy="365125"/>
          </a:xfrm>
        </p:spPr>
        <p:txBody>
          <a:bodyPr/>
          <a:lstStyle/>
          <a:p>
            <a:fld id="{FCE43C0F-8A7B-3A4B-9DB5-B3472E36E833}" type="slidenum">
              <a:rPr lang="en-GB" smtClean="0"/>
              <a:pPr/>
              <a:t>37</a:t>
            </a:fld>
            <a:endParaRPr lang="en-GB" dirty="0"/>
          </a:p>
        </p:txBody>
      </p:sp>
    </p:spTree>
    <p:extLst>
      <p:ext uri="{BB962C8B-B14F-4D97-AF65-F5344CB8AC3E}">
        <p14:creationId xmlns:p14="http://schemas.microsoft.com/office/powerpoint/2010/main" val="168864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64226-1C4E-48A3-8436-7C59FE9E3E9A}"/>
              </a:ext>
            </a:extLst>
          </p:cNvPr>
          <p:cNvSpPr>
            <a:spLocks noGrp="1"/>
          </p:cNvSpPr>
          <p:nvPr>
            <p:ph sz="quarter" idx="12"/>
          </p:nvPr>
        </p:nvSpPr>
        <p:spPr>
          <a:xfrm>
            <a:off x="620184" y="1196752"/>
            <a:ext cx="10963200" cy="4525200"/>
          </a:xfrm>
        </p:spPr>
        <p:txBody>
          <a:bodyPr/>
          <a:lstStyle/>
          <a:p>
            <a:pPr marL="0" indent="0">
              <a:buNone/>
            </a:pPr>
            <a:r>
              <a:rPr lang="en-GB" b="1" dirty="0"/>
              <a:t>Research/Grant Funding:</a:t>
            </a:r>
            <a:r>
              <a:rPr lang="en-GB" dirty="0"/>
              <a:t> </a:t>
            </a:r>
            <a:r>
              <a:rPr lang="en-US" dirty="0"/>
              <a:t> </a:t>
            </a:r>
            <a:r>
              <a:rPr lang="en-US" dirty="0" err="1"/>
              <a:t>Abbvie</a:t>
            </a:r>
            <a:r>
              <a:rPr lang="en-US" dirty="0"/>
              <a:t>, </a:t>
            </a:r>
            <a:r>
              <a:rPr lang="en-US" dirty="0" err="1"/>
              <a:t>Astrazeneca</a:t>
            </a:r>
            <a:r>
              <a:rPr lang="en-US" dirty="0"/>
              <a:t>, Bayer, BMS, MSD, Roche</a:t>
            </a:r>
          </a:p>
          <a:p>
            <a:pPr marL="0" indent="0">
              <a:buNone/>
            </a:pPr>
            <a:endParaRPr lang="en-GB" sz="1200" dirty="0"/>
          </a:p>
          <a:p>
            <a:pPr marL="0" lvl="0" indent="0">
              <a:buNone/>
            </a:pPr>
            <a:endParaRPr lang="en-GB" sz="1100" dirty="0"/>
          </a:p>
          <a:p>
            <a:pPr marL="0" indent="0" algn="l" fontAlgn="ctr">
              <a:buNone/>
            </a:pPr>
            <a:r>
              <a:rPr lang="en-GB" b="1" dirty="0"/>
              <a:t>Speaker fee: </a:t>
            </a:r>
            <a:r>
              <a:rPr lang="en-GB" dirty="0"/>
              <a:t> </a:t>
            </a:r>
            <a:r>
              <a:rPr lang="en-GB" dirty="0" err="1"/>
              <a:t>Abbvie</a:t>
            </a:r>
            <a:r>
              <a:rPr lang="en-GB" dirty="0"/>
              <a:t>, </a:t>
            </a:r>
            <a:r>
              <a:rPr lang="en-US" sz="2000" u="none" strike="noStrike" dirty="0" err="1">
                <a:effectLst/>
              </a:rPr>
              <a:t>Agendia</a:t>
            </a:r>
            <a:r>
              <a:rPr lang="en-US" sz="2000" u="none" strike="noStrike" dirty="0">
                <a:effectLst/>
              </a:rPr>
              <a:t>, AstraZeneca, Bayer, BMS, Chugai-Roche, Daiichi Sankyo,</a:t>
            </a:r>
            <a:r>
              <a:rPr lang="en-US" sz="2000" u="none" strike="noStrike" baseline="0" dirty="0">
                <a:effectLst/>
              </a:rPr>
              <a:t> Eisai, Genomic Health, Illumina, Ipsen, Lilly, </a:t>
            </a:r>
            <a:r>
              <a:rPr lang="en-US" sz="2000" u="none" strike="noStrike" dirty="0">
                <a:effectLst/>
              </a:rPr>
              <a:t>MSD, Myriad Genetics, </a:t>
            </a:r>
            <a:r>
              <a:rPr lang="en-US" sz="2000" u="none" strike="noStrike" dirty="0" err="1">
                <a:effectLst/>
              </a:rPr>
              <a:t>Nanostring</a:t>
            </a:r>
            <a:r>
              <a:rPr lang="en-US" sz="2000" u="none" strike="noStrike" dirty="0">
                <a:effectLst/>
              </a:rPr>
              <a:t>, Novartis, Pfizer, Pierre Fabre, Puma, Sanofi, Ventana-Roche.</a:t>
            </a:r>
            <a:endParaRPr lang="en-US" sz="2000" b="0" i="0" u="none" strike="noStrike" dirty="0">
              <a:solidFill>
                <a:srgbClr val="000000"/>
              </a:solidFill>
              <a:effectLst/>
              <a:latin typeface="Calibri" panose="020F0502020204030204" pitchFamily="34" charset="0"/>
            </a:endParaRPr>
          </a:p>
          <a:p>
            <a:pPr marL="0" lvl="0" indent="0">
              <a:buNone/>
            </a:pPr>
            <a:endParaRPr lang="en-GB" sz="1200" dirty="0"/>
          </a:p>
          <a:p>
            <a:pPr marL="0" indent="0">
              <a:buNone/>
            </a:pPr>
            <a:endParaRPr lang="en-GB" dirty="0"/>
          </a:p>
        </p:txBody>
      </p:sp>
      <p:sp>
        <p:nvSpPr>
          <p:cNvPr id="2" name="Title 1">
            <a:extLst>
              <a:ext uri="{FF2B5EF4-FFF2-40B4-BE49-F238E27FC236}">
                <a16:creationId xmlns:a16="http://schemas.microsoft.com/office/drawing/2014/main" id="{8CAC96D1-EE60-45B7-B2CA-F22CEFD19C70}"/>
              </a:ext>
            </a:extLst>
          </p:cNvPr>
          <p:cNvSpPr>
            <a:spLocks noGrp="1"/>
          </p:cNvSpPr>
          <p:nvPr>
            <p:ph type="title"/>
          </p:nvPr>
        </p:nvSpPr>
        <p:spPr/>
        <p:txBody>
          <a:bodyPr/>
          <a:lstStyle/>
          <a:p>
            <a:r>
              <a:rPr lang="en-US" dirty="0"/>
              <a:t>Disclosures</a:t>
            </a:r>
          </a:p>
        </p:txBody>
      </p:sp>
      <p:sp>
        <p:nvSpPr>
          <p:cNvPr id="8" name="Slide Number Placeholder 7">
            <a:extLst>
              <a:ext uri="{FF2B5EF4-FFF2-40B4-BE49-F238E27FC236}">
                <a16:creationId xmlns:a16="http://schemas.microsoft.com/office/drawing/2014/main" id="{E5139655-1C34-0B4A-98F5-C982679FCCCD}"/>
              </a:ext>
            </a:extLst>
          </p:cNvPr>
          <p:cNvSpPr>
            <a:spLocks noGrp="1"/>
          </p:cNvSpPr>
          <p:nvPr>
            <p:ph type="sldNum" sz="quarter" idx="4"/>
          </p:nvPr>
        </p:nvSpPr>
        <p:spPr/>
        <p:txBody>
          <a:bodyPr/>
          <a:lstStyle/>
          <a:p>
            <a:fld id="{FCE43C0F-8A7B-3A4B-9DB5-B3472E36E833}" type="slidenum">
              <a:rPr lang="en-GB" smtClean="0"/>
              <a:pPr/>
              <a:t>38</a:t>
            </a:fld>
            <a:endParaRPr lang="en-GB" dirty="0"/>
          </a:p>
        </p:txBody>
      </p:sp>
    </p:spTree>
    <p:extLst>
      <p:ext uri="{BB962C8B-B14F-4D97-AF65-F5344CB8AC3E}">
        <p14:creationId xmlns:p14="http://schemas.microsoft.com/office/powerpoint/2010/main" val="395825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2B97EF-9AAD-4DD8-BA1A-7F35D66CA0F4}"/>
              </a:ext>
            </a:extLst>
          </p:cNvPr>
          <p:cNvSpPr>
            <a:spLocks noGrp="1"/>
          </p:cNvSpPr>
          <p:nvPr>
            <p:ph sz="quarter" idx="12"/>
          </p:nvPr>
        </p:nvSpPr>
        <p:spPr>
          <a:xfrm>
            <a:off x="620184" y="1425600"/>
            <a:ext cx="5403808" cy="4525200"/>
          </a:xfrm>
        </p:spPr>
        <p:txBody>
          <a:bodyPr/>
          <a:lstStyle/>
          <a:p>
            <a:r>
              <a:rPr lang="en-GB" i="1" dirty="0"/>
              <a:t>NTRK</a:t>
            </a:r>
            <a:r>
              <a:rPr lang="en-GB" dirty="0"/>
              <a:t> gene fusions have </a:t>
            </a:r>
            <a:r>
              <a:rPr lang="en-GB" b="1" dirty="0">
                <a:solidFill>
                  <a:schemeClr val="accent1"/>
                </a:solidFill>
              </a:rPr>
              <a:t>multiple fusion partners </a:t>
            </a:r>
            <a:br>
              <a:rPr lang="en-GB" b="1" dirty="0">
                <a:solidFill>
                  <a:schemeClr val="accent1"/>
                </a:solidFill>
              </a:rPr>
            </a:br>
            <a:r>
              <a:rPr lang="en-GB" dirty="0"/>
              <a:t>and with </a:t>
            </a:r>
            <a:r>
              <a:rPr lang="en-GB" b="1" dirty="0">
                <a:solidFill>
                  <a:srgbClr val="7030A0"/>
                </a:solidFill>
              </a:rPr>
              <a:t>inconsistent</a:t>
            </a:r>
            <a:r>
              <a:rPr lang="en-GB" dirty="0"/>
              <a:t> break points that are </a:t>
            </a:r>
            <a:r>
              <a:rPr lang="en-GB" b="1" dirty="0">
                <a:solidFill>
                  <a:schemeClr val="accent1"/>
                </a:solidFill>
              </a:rPr>
              <a:t>tumour‑agnostic </a:t>
            </a:r>
          </a:p>
          <a:p>
            <a:r>
              <a:rPr lang="en-GB" dirty="0"/>
              <a:t>The resulting chimeric genes have a variable number of </a:t>
            </a:r>
            <a:r>
              <a:rPr lang="en-GB" b="1" dirty="0">
                <a:solidFill>
                  <a:srgbClr val="7030A0"/>
                </a:solidFill>
              </a:rPr>
              <a:t>intronic</a:t>
            </a:r>
            <a:r>
              <a:rPr lang="en-GB" dirty="0"/>
              <a:t> regions with variable lengths</a:t>
            </a:r>
          </a:p>
          <a:p>
            <a:r>
              <a:rPr lang="en-GB" dirty="0"/>
              <a:t>The resulting chimeric genes have low complexity, </a:t>
            </a:r>
            <a:r>
              <a:rPr lang="en-GB" b="1" dirty="0">
                <a:solidFill>
                  <a:schemeClr val="accent1"/>
                </a:solidFill>
              </a:rPr>
              <a:t>GC‑rich sequences</a:t>
            </a:r>
          </a:p>
          <a:p>
            <a:r>
              <a:rPr lang="en-GB" dirty="0"/>
              <a:t>TRK fusion proteins are </a:t>
            </a:r>
            <a:r>
              <a:rPr lang="en-GB" b="1" dirty="0">
                <a:solidFill>
                  <a:schemeClr val="accent1"/>
                </a:solidFill>
              </a:rPr>
              <a:t>endogenously</a:t>
            </a:r>
            <a:r>
              <a:rPr lang="en-GB" dirty="0"/>
              <a:t> expressed in some tumour/tissue types</a:t>
            </a:r>
          </a:p>
          <a:p>
            <a:pPr marL="0" indent="0">
              <a:buNone/>
            </a:pPr>
            <a:r>
              <a:rPr lang="en-GB" b="1" dirty="0">
                <a:solidFill>
                  <a:srgbClr val="7030A0"/>
                </a:solidFill>
                <a:sym typeface="Wingdings" panose="05000000000000000000" pitchFamily="2" charset="2"/>
              </a:rPr>
              <a:t> Impact on testing strategies</a:t>
            </a:r>
            <a:endParaRPr lang="en-GB" b="1" dirty="0">
              <a:solidFill>
                <a:srgbClr val="7030A0"/>
              </a:solidFill>
            </a:endParaRPr>
          </a:p>
        </p:txBody>
      </p:sp>
      <p:sp>
        <p:nvSpPr>
          <p:cNvPr id="2" name="Title 1">
            <a:extLst>
              <a:ext uri="{FF2B5EF4-FFF2-40B4-BE49-F238E27FC236}">
                <a16:creationId xmlns:a16="http://schemas.microsoft.com/office/drawing/2014/main" id="{6DE175EE-2F89-4F4D-B1C4-EAEAAEAC6424}"/>
              </a:ext>
            </a:extLst>
          </p:cNvPr>
          <p:cNvSpPr>
            <a:spLocks noGrp="1"/>
          </p:cNvSpPr>
          <p:nvPr>
            <p:ph type="title"/>
          </p:nvPr>
        </p:nvSpPr>
        <p:spPr/>
        <p:txBody>
          <a:bodyPr/>
          <a:lstStyle/>
          <a:p>
            <a:r>
              <a:rPr lang="en-GB" i="1" dirty="0"/>
              <a:t>NTRK</a:t>
            </a:r>
            <a:r>
              <a:rPr lang="en-GB" dirty="0"/>
              <a:t> gene fusion characteristics to consider for detection</a:t>
            </a:r>
            <a:r>
              <a:rPr lang="en-GB" baseline="30000" dirty="0"/>
              <a:t>1-5</a:t>
            </a:r>
          </a:p>
        </p:txBody>
      </p:sp>
      <p:sp>
        <p:nvSpPr>
          <p:cNvPr id="4" name="Slide Number Placeholder 3">
            <a:extLst>
              <a:ext uri="{FF2B5EF4-FFF2-40B4-BE49-F238E27FC236}">
                <a16:creationId xmlns:a16="http://schemas.microsoft.com/office/drawing/2014/main" id="{A83C5A7A-86AB-5A45-AC46-C578684AD32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00C15-9294-4C2D-9232-1CDAA0EDCD35}"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6" name="Text Placeholder 5">
            <a:extLst>
              <a:ext uri="{FF2B5EF4-FFF2-40B4-BE49-F238E27FC236}">
                <a16:creationId xmlns:a16="http://schemas.microsoft.com/office/drawing/2014/main" id="{6BC303B4-FB63-4F4B-B0C8-0AF5EBB5DB21}"/>
              </a:ext>
            </a:extLst>
          </p:cNvPr>
          <p:cNvSpPr>
            <a:spLocks noGrp="1"/>
          </p:cNvSpPr>
          <p:nvPr>
            <p:ph sz="quarter" idx="15"/>
          </p:nvPr>
        </p:nvSpPr>
        <p:spPr>
          <a:xfrm>
            <a:off x="620183" y="6309320"/>
            <a:ext cx="10660393" cy="365125"/>
          </a:xfrm>
        </p:spPr>
        <p:txBody>
          <a:bodyPr/>
          <a:lstStyle/>
          <a:p>
            <a:pPr>
              <a:spcBef>
                <a:spcPts val="0"/>
              </a:spcBef>
              <a:spcAft>
                <a:spcPts val="300"/>
              </a:spcAft>
            </a:pPr>
            <a:r>
              <a:rPr lang="en-GB" dirty="0">
                <a:solidFill>
                  <a:schemeClr val="tx2"/>
                </a:solidFill>
              </a:rPr>
              <a:t>ATP, adenosine triphosphate; Ig, immunoglobulin; NTRK, neurotrophic tyrosine kinase; TRK, tropomyosin receptor kinase</a:t>
            </a:r>
          </a:p>
          <a:p>
            <a:pPr>
              <a:spcBef>
                <a:spcPts val="0"/>
              </a:spcBef>
              <a:spcAft>
                <a:spcPts val="300"/>
              </a:spcAft>
            </a:pPr>
            <a:r>
              <a:rPr lang="en-GB" dirty="0">
                <a:solidFill>
                  <a:schemeClr val="tx2"/>
                </a:solidFill>
              </a:rPr>
              <a:t>1. Vaishnavi A, et al. Cancer Discov. 2015;5:25-34;  2. Sigal D, et al. J Natl Compr Canc Netw. 2017;15:1317-22; 3. Gagan J and Van Allen EM. Genome Med. 2015;7:80; </a:t>
            </a:r>
            <a:br>
              <a:rPr lang="en-GB" dirty="0">
                <a:solidFill>
                  <a:schemeClr val="tx2"/>
                </a:solidFill>
              </a:rPr>
            </a:br>
            <a:r>
              <a:rPr lang="en-GB" dirty="0">
                <a:solidFill>
                  <a:schemeClr val="tx2"/>
                </a:solidFill>
              </a:rPr>
              <a:t>4. Shaw AT, et al. Nat Rev Cancer. 2013;13:772-87;  5. Farago AF, et al. JCO Precis Oncol. 2018;2018:PO.18.00037</a:t>
            </a:r>
          </a:p>
        </p:txBody>
      </p:sp>
      <p:pic>
        <p:nvPicPr>
          <p:cNvPr id="7" name="Billede 7">
            <a:extLst>
              <a:ext uri="{FF2B5EF4-FFF2-40B4-BE49-F238E27FC236}">
                <a16:creationId xmlns:a16="http://schemas.microsoft.com/office/drawing/2014/main" id="{7303CBD8-06C7-4955-AD17-EBC6639656AB}"/>
              </a:ext>
            </a:extLst>
          </p:cNvPr>
          <p:cNvPicPr>
            <a:picLocks noChangeAspect="1"/>
          </p:cNvPicPr>
          <p:nvPr/>
        </p:nvPicPr>
        <p:blipFill>
          <a:blip r:embed="rId4"/>
          <a:stretch>
            <a:fillRect/>
          </a:stretch>
        </p:blipFill>
        <p:spPr>
          <a:xfrm>
            <a:off x="6600056" y="1684879"/>
            <a:ext cx="4719163" cy="3472592"/>
          </a:xfrm>
          <a:prstGeom prst="rect">
            <a:avLst/>
          </a:prstGeom>
          <a:ln w="28575">
            <a:noFill/>
          </a:ln>
        </p:spPr>
      </p:pic>
      <p:sp>
        <p:nvSpPr>
          <p:cNvPr id="9" name="Text Placeholder 5">
            <a:extLst>
              <a:ext uri="{FF2B5EF4-FFF2-40B4-BE49-F238E27FC236}">
                <a16:creationId xmlns:a16="http://schemas.microsoft.com/office/drawing/2014/main" id="{4EFF7AEB-5F5A-4B54-9DD5-6F9EC1FEA4D3}"/>
              </a:ext>
            </a:extLst>
          </p:cNvPr>
          <p:cNvSpPr txBox="1">
            <a:spLocks/>
          </p:cNvSpPr>
          <p:nvPr/>
        </p:nvSpPr>
        <p:spPr bwMode="gray">
          <a:xfrm>
            <a:off x="6744072" y="5147436"/>
            <a:ext cx="4719163" cy="656691"/>
          </a:xfrm>
          <a:prstGeom prst="rect">
            <a:avLst/>
          </a:prstGeom>
        </p:spPr>
        <p:txBody>
          <a:bodyPr vert="horz" lIns="0" tIns="0" rIns="0" bIns="0" rtlCol="0" anchor="b">
            <a:noAutofit/>
          </a:bodyPr>
          <a:lstStyle>
            <a:lvl1pPr marL="0" indent="0" algn="l" defTabSz="685800" rtl="0" eaLnBrk="1" latinLnBrk="0" hangingPunct="1">
              <a:spcBef>
                <a:spcPts val="0"/>
              </a:spcBef>
              <a:spcAft>
                <a:spcPts val="0"/>
              </a:spcAft>
              <a:buFont typeface="Arial" panose="020B0604020202020204" pitchFamily="34" charset="0"/>
              <a:buNone/>
              <a:defRPr sz="675" b="0" kern="1200" baseline="0">
                <a:solidFill>
                  <a:schemeClr val="tx1"/>
                </a:solidFill>
                <a:latin typeface="+mn-lt"/>
                <a:ea typeface="+mn-ea"/>
                <a:cs typeface="+mn-cs"/>
              </a:defRPr>
            </a:lvl1pPr>
            <a:lvl2pPr marL="202500" indent="-202500" algn="l" defTabSz="685800" rtl="0" eaLnBrk="1" latinLnBrk="0" hangingPunct="1">
              <a:spcBef>
                <a:spcPts val="225"/>
              </a:spcBef>
              <a:spcAft>
                <a:spcPts val="450"/>
              </a:spcAft>
              <a:buFontTx/>
              <a:buBlip>
                <a:blip r:embed="rId5"/>
              </a:buBlip>
              <a:defRPr sz="1350" kern="1200">
                <a:solidFill>
                  <a:schemeClr val="tx1"/>
                </a:solidFill>
                <a:latin typeface="+mn-lt"/>
                <a:ea typeface="+mn-ea"/>
                <a:cs typeface="+mn-cs"/>
              </a:defRPr>
            </a:lvl2pPr>
            <a:lvl3pPr marL="405000" indent="-202500" algn="l" defTabSz="685800" rtl="0" eaLnBrk="1" latinLnBrk="0" hangingPunct="1">
              <a:spcBef>
                <a:spcPts val="225"/>
              </a:spcBef>
              <a:spcAft>
                <a:spcPts val="450"/>
              </a:spcAft>
              <a:buFontTx/>
              <a:buBlip>
                <a:blip r:embed="rId6"/>
              </a:buBlip>
              <a:defRPr sz="1350" kern="1200">
                <a:solidFill>
                  <a:schemeClr val="tx1"/>
                </a:solidFill>
                <a:latin typeface="+mn-lt"/>
                <a:ea typeface="+mn-ea"/>
                <a:cs typeface="+mn-cs"/>
              </a:defRPr>
            </a:lvl3pPr>
            <a:lvl4pPr marL="607500" indent="-202500" algn="l" defTabSz="685800" rtl="0" eaLnBrk="1" latinLnBrk="0" hangingPunct="1">
              <a:spcBef>
                <a:spcPts val="225"/>
              </a:spcBef>
              <a:spcAft>
                <a:spcPts val="450"/>
              </a:spcAft>
              <a:buFontTx/>
              <a:buBlip>
                <a:blip r:embed="rId7"/>
              </a:buBlip>
              <a:defRPr sz="1200" kern="1200">
                <a:solidFill>
                  <a:schemeClr val="tx1"/>
                </a:solidFill>
                <a:latin typeface="+mn-lt"/>
                <a:ea typeface="+mn-ea"/>
                <a:cs typeface="+mn-cs"/>
              </a:defRPr>
            </a:lvl4pPr>
            <a:lvl5pPr marL="810000" indent="-202500" algn="l" defTabSz="685800" rtl="0" eaLnBrk="1" latinLnBrk="0" hangingPunct="1">
              <a:spcBef>
                <a:spcPts val="225"/>
              </a:spcBef>
              <a:spcAft>
                <a:spcPts val="450"/>
              </a:spcAft>
              <a:buFontTx/>
              <a:buBlip>
                <a:blip r:embed="rId8"/>
              </a:buBlip>
              <a:defRPr sz="1050" kern="1200">
                <a:solidFill>
                  <a:schemeClr val="tx1"/>
                </a:solidFill>
                <a:latin typeface="+mn-lt"/>
                <a:ea typeface="+mn-ea"/>
                <a:cs typeface="+mn-cs"/>
              </a:defRPr>
            </a:lvl5pPr>
            <a:lvl6pPr marL="810000" indent="-202500" algn="l" defTabSz="685800" rtl="0" eaLnBrk="1" latinLnBrk="0" hangingPunct="1">
              <a:spcBef>
                <a:spcPts val="225"/>
              </a:spcBef>
              <a:spcAft>
                <a:spcPts val="450"/>
              </a:spcAft>
              <a:buFontTx/>
              <a:buBlip>
                <a:blip r:embed="rId8"/>
              </a:buBlip>
              <a:defRPr sz="1350" kern="1200">
                <a:solidFill>
                  <a:schemeClr val="tx1"/>
                </a:solidFill>
                <a:latin typeface="+mn-lt"/>
                <a:ea typeface="+mn-ea"/>
                <a:cs typeface="+mn-cs"/>
              </a:defRPr>
            </a:lvl6pPr>
            <a:lvl7pPr marL="810000" indent="-202500" algn="l" defTabSz="685800" rtl="0" eaLnBrk="1" latinLnBrk="0" hangingPunct="1">
              <a:spcBef>
                <a:spcPts val="225"/>
              </a:spcBef>
              <a:spcAft>
                <a:spcPts val="450"/>
              </a:spcAft>
              <a:buFontTx/>
              <a:buBlip>
                <a:blip r:embed="rId8"/>
              </a:buBlip>
              <a:defRPr sz="1350" kern="1200">
                <a:solidFill>
                  <a:schemeClr val="tx1"/>
                </a:solidFill>
                <a:latin typeface="+mn-lt"/>
                <a:ea typeface="+mn-ea"/>
                <a:cs typeface="+mn-cs"/>
              </a:defRPr>
            </a:lvl7pPr>
            <a:lvl8pPr marL="810000" indent="-202500" algn="l" defTabSz="685800" rtl="0" eaLnBrk="1" latinLnBrk="0" hangingPunct="1">
              <a:spcBef>
                <a:spcPts val="225"/>
              </a:spcBef>
              <a:spcAft>
                <a:spcPts val="450"/>
              </a:spcAft>
              <a:buFontTx/>
              <a:buBlip>
                <a:blip r:embed="rId8"/>
              </a:buBlip>
              <a:defRPr sz="1350" kern="1200">
                <a:solidFill>
                  <a:schemeClr val="tx1"/>
                </a:solidFill>
                <a:latin typeface="+mn-lt"/>
                <a:ea typeface="+mn-ea"/>
                <a:cs typeface="+mn-cs"/>
              </a:defRPr>
            </a:lvl8pPr>
            <a:lvl9pPr marL="810000" indent="-202500" algn="l" defTabSz="685800" rtl="0" eaLnBrk="1" latinLnBrk="0" hangingPunct="1">
              <a:spcBef>
                <a:spcPts val="225"/>
              </a:spcBef>
              <a:spcAft>
                <a:spcPts val="450"/>
              </a:spcAft>
              <a:buFontTx/>
              <a:buBlip>
                <a:blip r:embed="rId8"/>
              </a:buBlip>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GB" sz="1200" b="0" i="0" u="none" strike="noStrike" kern="1200" cap="none" spc="0" normalizeH="0" baseline="0" noProof="0" dirty="0">
                <a:ln>
                  <a:noFill/>
                </a:ln>
                <a:solidFill>
                  <a:srgbClr val="5D8298"/>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srgbClr val="5D8298"/>
                </a:solidFill>
                <a:effectLst/>
                <a:uLnTx/>
                <a:uFillTx/>
                <a:latin typeface="Calibri" panose="020F0502020204030204"/>
                <a:ea typeface="+mn-ea"/>
                <a:cs typeface="+mn-cs"/>
              </a:rPr>
              <a:t>Source:</a:t>
            </a:r>
            <a:r>
              <a:rPr kumimoji="0" lang="en-GB" sz="1200" b="0" i="0" u="none" strike="noStrike" kern="1200" cap="none" spc="0" normalizeH="0" baseline="0" noProof="0" dirty="0">
                <a:ln>
                  <a:noFill/>
                </a:ln>
                <a:solidFill>
                  <a:srgbClr val="5D8298"/>
                </a:solidFill>
                <a:effectLst/>
                <a:uLnTx/>
                <a:uFillTx/>
                <a:latin typeface="Calibri" panose="020F0502020204030204"/>
                <a:ea typeface="+mn-ea"/>
                <a:cs typeface="+mn-cs"/>
              </a:rPr>
              <a:t> Farago AF, et al. JCO Precis Oncol. 2018. 2018:PO.18.00037</a:t>
            </a:r>
          </a:p>
        </p:txBody>
      </p:sp>
      <p:sp>
        <p:nvSpPr>
          <p:cNvPr id="13" name="Rounded Rectangle 12">
            <a:extLst>
              <a:ext uri="{FF2B5EF4-FFF2-40B4-BE49-F238E27FC236}">
                <a16:creationId xmlns:a16="http://schemas.microsoft.com/office/drawing/2014/main" id="{F4135AE6-F4F1-6945-B912-8FF713DC81AB}"/>
              </a:ext>
            </a:extLst>
          </p:cNvPr>
          <p:cNvSpPr/>
          <p:nvPr/>
        </p:nvSpPr>
        <p:spPr>
          <a:xfrm>
            <a:off x="6464300" y="1536671"/>
            <a:ext cx="5039127" cy="3764537"/>
          </a:xfrm>
          <a:prstGeom prst="roundRect">
            <a:avLst>
              <a:gd name="adj" fmla="val 6418"/>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52143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654C10-3D9F-BC4C-AD94-6524FD9D4638}"/>
              </a:ext>
            </a:extLst>
          </p:cNvPr>
          <p:cNvSpPr>
            <a:spLocks noGrp="1"/>
          </p:cNvSpPr>
          <p:nvPr>
            <p:ph type="title"/>
          </p:nvPr>
        </p:nvSpPr>
        <p:spPr/>
        <p:txBody>
          <a:bodyPr/>
          <a:lstStyle/>
          <a:p>
            <a:r>
              <a:rPr lang="en-GB" dirty="0"/>
              <a:t>EXPERTS KNOWLEDGE SHARE </a:t>
            </a:r>
            <a:br>
              <a:rPr lang="en-GB" dirty="0"/>
            </a:br>
            <a:r>
              <a:rPr lang="en-GB" dirty="0"/>
              <a:t>Educational objectives</a:t>
            </a:r>
          </a:p>
        </p:txBody>
      </p:sp>
      <p:grpSp>
        <p:nvGrpSpPr>
          <p:cNvPr id="3" name="Group 2">
            <a:extLst>
              <a:ext uri="{FF2B5EF4-FFF2-40B4-BE49-F238E27FC236}">
                <a16:creationId xmlns:a16="http://schemas.microsoft.com/office/drawing/2014/main" id="{68352F94-A61B-4D1C-B5B4-5782A3BDFADE}"/>
              </a:ext>
            </a:extLst>
          </p:cNvPr>
          <p:cNvGrpSpPr/>
          <p:nvPr/>
        </p:nvGrpSpPr>
        <p:grpSpPr>
          <a:xfrm>
            <a:off x="620713" y="1765679"/>
            <a:ext cx="9891778" cy="3121158"/>
            <a:chOff x="620713" y="1765679"/>
            <a:chExt cx="10299822" cy="3121158"/>
          </a:xfrm>
        </p:grpSpPr>
        <p:sp>
          <p:nvSpPr>
            <p:cNvPr id="5" name="Freeform: Shape 4">
              <a:extLst>
                <a:ext uri="{FF2B5EF4-FFF2-40B4-BE49-F238E27FC236}">
                  <a16:creationId xmlns:a16="http://schemas.microsoft.com/office/drawing/2014/main" id="{96C378D4-B77A-4D72-9A8F-6D391558F5ED}"/>
                </a:ext>
              </a:extLst>
            </p:cNvPr>
            <p:cNvSpPr/>
            <p:nvPr/>
          </p:nvSpPr>
          <p:spPr>
            <a:xfrm>
              <a:off x="4019654" y="1765679"/>
              <a:ext cx="6900881" cy="3121158"/>
            </a:xfrm>
            <a:custGeom>
              <a:avLst/>
              <a:gdLst>
                <a:gd name="connsiteX0" fmla="*/ 0 w 6900881"/>
                <a:gd name="connsiteY0" fmla="*/ 0 h 3121158"/>
                <a:gd name="connsiteX1" fmla="*/ 6900881 w 6900881"/>
                <a:gd name="connsiteY1" fmla="*/ 0 h 3121158"/>
                <a:gd name="connsiteX2" fmla="*/ 6900881 w 6900881"/>
                <a:gd name="connsiteY2" fmla="*/ 3121158 h 3121158"/>
                <a:gd name="connsiteX3" fmla="*/ 0 w 6900881"/>
                <a:gd name="connsiteY3" fmla="*/ 3121158 h 3121158"/>
                <a:gd name="connsiteX4" fmla="*/ 0 w 6900881"/>
                <a:gd name="connsiteY4" fmla="*/ 0 h 312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881" h="3121158">
                  <a:moveTo>
                    <a:pt x="0" y="0"/>
                  </a:moveTo>
                  <a:lnTo>
                    <a:pt x="6900881" y="0"/>
                  </a:lnTo>
                  <a:lnTo>
                    <a:pt x="6900881" y="3121158"/>
                  </a:lnTo>
                  <a:lnTo>
                    <a:pt x="0" y="312115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fr-FR" sz="1200" b="1" kern="1200" dirty="0">
                <a:solidFill>
                  <a:schemeClr val="bg1"/>
                </a:solidFill>
                <a:ea typeface="Aileron" charset="0"/>
                <a:cs typeface="Aileron" charset="0"/>
              </a:endParaRPr>
            </a:p>
            <a:p>
              <a:pPr marL="0" lvl="0" indent="0" algn="l" defTabSz="1066800">
                <a:lnSpc>
                  <a:spcPct val="90000"/>
                </a:lnSpc>
                <a:spcBef>
                  <a:spcPct val="0"/>
                </a:spcBef>
                <a:spcAft>
                  <a:spcPct val="35000"/>
                </a:spcAft>
                <a:buNone/>
              </a:pPr>
              <a:r>
                <a:rPr lang="fr-FR" sz="2400" b="1" dirty="0">
                  <a:solidFill>
                    <a:schemeClr val="bg1"/>
                  </a:solidFill>
                  <a:ea typeface="Aileron" charset="0"/>
                  <a:cs typeface="Aileron" charset="0"/>
                </a:rPr>
                <a:t>To </a:t>
              </a:r>
              <a:r>
                <a:rPr lang="fr-FR" sz="2400" b="1" dirty="0" err="1">
                  <a:solidFill>
                    <a:schemeClr val="bg1"/>
                  </a:solidFill>
                  <a:ea typeface="Aileron" charset="0"/>
                  <a:cs typeface="Aileron" charset="0"/>
                </a:rPr>
                <a:t>discuss</a:t>
              </a:r>
              <a:r>
                <a:rPr lang="fr-FR" sz="2400" b="1" dirty="0">
                  <a:solidFill>
                    <a:schemeClr val="bg1"/>
                  </a:solidFill>
                  <a:ea typeface="Aileron" charset="0"/>
                  <a:cs typeface="Aileron" charset="0"/>
                </a:rPr>
                <a:t> </a:t>
              </a:r>
              <a:r>
                <a:rPr lang="fr-FR" sz="2400" b="1" dirty="0" err="1">
                  <a:solidFill>
                    <a:schemeClr val="bg1"/>
                  </a:solidFill>
                  <a:ea typeface="Aileron" charset="0"/>
                  <a:cs typeface="Aileron" charset="0"/>
                </a:rPr>
                <a:t>c</a:t>
              </a:r>
              <a:r>
                <a:rPr lang="fr-FR" sz="2400" b="1" kern="1200" dirty="0" err="1">
                  <a:solidFill>
                    <a:schemeClr val="bg1"/>
                  </a:solidFill>
                  <a:ea typeface="Aileron" charset="0"/>
                  <a:cs typeface="Aileron" charset="0"/>
                </a:rPr>
                <a:t>urrent</a:t>
              </a:r>
              <a:r>
                <a:rPr lang="fr-FR" sz="2400" b="1" kern="1200" dirty="0">
                  <a:solidFill>
                    <a:schemeClr val="bg1"/>
                  </a:solidFill>
                  <a:ea typeface="Aileron" charset="0"/>
                  <a:cs typeface="Aileron" charset="0"/>
                </a:rPr>
                <a:t> opinions on how to </a:t>
              </a:r>
              <a:r>
                <a:rPr lang="fr-FR" sz="2400" b="1" kern="1200" dirty="0" err="1">
                  <a:solidFill>
                    <a:schemeClr val="bg1"/>
                  </a:solidFill>
                  <a:ea typeface="Aileron" charset="0"/>
                  <a:cs typeface="Aileron" charset="0"/>
                </a:rPr>
                <a:t>identify</a:t>
              </a:r>
              <a:r>
                <a:rPr lang="fr-FR" sz="2400" b="1" kern="1200" dirty="0">
                  <a:solidFill>
                    <a:schemeClr val="bg1"/>
                  </a:solidFill>
                  <a:ea typeface="Aileron" charset="0"/>
                  <a:cs typeface="Aileron" charset="0"/>
                </a:rPr>
                <a:t>, test and </a:t>
              </a:r>
              <a:r>
                <a:rPr lang="fr-FR" sz="2400" b="1" kern="1200" dirty="0" err="1">
                  <a:solidFill>
                    <a:schemeClr val="bg1"/>
                  </a:solidFill>
                  <a:ea typeface="Aileron" charset="0"/>
                  <a:cs typeface="Aileron" charset="0"/>
                </a:rPr>
                <a:t>treat</a:t>
              </a:r>
              <a:r>
                <a:rPr lang="fr-FR" sz="2400" b="1" kern="1200" dirty="0">
                  <a:solidFill>
                    <a:schemeClr val="bg1"/>
                  </a:solidFill>
                  <a:ea typeface="Aileron" charset="0"/>
                  <a:cs typeface="Aileron" charset="0"/>
                </a:rPr>
                <a:t> </a:t>
              </a:r>
              <a:r>
                <a:rPr lang="fr-FR" sz="2400" b="1" i="1" kern="1200" dirty="0">
                  <a:solidFill>
                    <a:schemeClr val="bg1"/>
                  </a:solidFill>
                  <a:ea typeface="Aileron" charset="0"/>
                  <a:cs typeface="Aileron" charset="0"/>
                </a:rPr>
                <a:t>NTRK </a:t>
              </a:r>
              <a:r>
                <a:rPr lang="fr-FR" sz="2400" b="1" kern="1200" dirty="0">
                  <a:solidFill>
                    <a:schemeClr val="bg1"/>
                  </a:solidFill>
                  <a:ea typeface="Aileron" charset="0"/>
                  <a:cs typeface="Aileron" charset="0"/>
                </a:rPr>
                <a:t>fusion</a:t>
              </a:r>
              <a:r>
                <a:rPr lang="fr-FR" sz="2400" b="1" i="1" kern="1200" dirty="0">
                  <a:solidFill>
                    <a:schemeClr val="bg1"/>
                  </a:solidFill>
                  <a:ea typeface="Aileron" charset="0"/>
                  <a:cs typeface="Aileron" charset="0"/>
                </a:rPr>
                <a:t> </a:t>
              </a:r>
              <a:r>
                <a:rPr lang="fr-FR" sz="2400" b="1" kern="1200" dirty="0">
                  <a:solidFill>
                    <a:schemeClr val="bg1"/>
                  </a:solidFill>
                  <a:ea typeface="Aileron" charset="0"/>
                  <a:cs typeface="Aileron" charset="0"/>
                </a:rPr>
                <a:t>positive cancer</a:t>
              </a:r>
              <a:r>
                <a:rPr lang="en-GB" sz="2800" kern="1200" noProof="0" dirty="0"/>
                <a:t>:</a:t>
              </a:r>
            </a:p>
            <a:p>
              <a:pPr marL="0" lvl="0" indent="0" algn="l" defTabSz="1066800">
                <a:lnSpc>
                  <a:spcPct val="90000"/>
                </a:lnSpc>
                <a:spcBef>
                  <a:spcPct val="0"/>
                </a:spcBef>
                <a:spcAft>
                  <a:spcPct val="35000"/>
                </a:spcAft>
                <a:buNone/>
              </a:pPr>
              <a:endParaRPr lang="en-GB" sz="600" b="1" kern="1200" noProof="0" dirty="0">
                <a:latin typeface="+mn-lt"/>
              </a:endParaRPr>
            </a:p>
            <a:p>
              <a:pPr marL="171450" lvl="1" indent="-171450" defTabSz="800100">
                <a:lnSpc>
                  <a:spcPct val="90000"/>
                </a:lnSpc>
                <a:spcBef>
                  <a:spcPct val="0"/>
                </a:spcBef>
                <a:spcAft>
                  <a:spcPct val="15000"/>
                </a:spcAft>
                <a:buFont typeface="Arial" panose="020B0604020202020204" pitchFamily="34" charset="0"/>
                <a:buChar char="•"/>
              </a:pPr>
              <a:r>
                <a:rPr lang="en-GB" sz="2000" i="0" kern="1200" dirty="0">
                  <a:latin typeface="+mn-lt"/>
                </a:rPr>
                <a:t>Treating </a:t>
              </a:r>
              <a:r>
                <a:rPr lang="en-GB" sz="2000" i="1" kern="1200" dirty="0">
                  <a:latin typeface="+mn-lt"/>
                </a:rPr>
                <a:t>NTRK</a:t>
              </a:r>
              <a:r>
                <a:rPr lang="en-GB" sz="2000" i="0" kern="1200" dirty="0">
                  <a:latin typeface="+mn-lt"/>
                </a:rPr>
                <a:t> fusion cancer today and in the future</a:t>
              </a:r>
            </a:p>
            <a:p>
              <a:pPr marL="171450" lvl="1" indent="-171450" algn="l" defTabSz="800100">
                <a:lnSpc>
                  <a:spcPct val="90000"/>
                </a:lnSpc>
                <a:spcBef>
                  <a:spcPct val="0"/>
                </a:spcBef>
                <a:spcAft>
                  <a:spcPct val="15000"/>
                </a:spcAft>
                <a:buFont typeface="Arial" panose="020B0604020202020204" pitchFamily="34" charset="0"/>
                <a:buChar char="•"/>
              </a:pPr>
              <a:endParaRPr lang="en-GB" sz="2000" i="0" kern="1200" dirty="0">
                <a:latin typeface="+mn-lt"/>
              </a:endParaRPr>
            </a:p>
            <a:p>
              <a:pPr marL="171450" lvl="1" indent="-171450" algn="l" defTabSz="800100">
                <a:lnSpc>
                  <a:spcPct val="90000"/>
                </a:lnSpc>
                <a:spcBef>
                  <a:spcPct val="0"/>
                </a:spcBef>
                <a:spcAft>
                  <a:spcPct val="15000"/>
                </a:spcAft>
                <a:buFont typeface="Arial" panose="020B0604020202020204" pitchFamily="34" charset="0"/>
                <a:buChar char="•"/>
              </a:pPr>
              <a:r>
                <a:rPr lang="en-GB" sz="2000" i="0" kern="1200" dirty="0">
                  <a:latin typeface="+mn-lt"/>
                </a:rPr>
                <a:t>Testing methodologies and tumour-specific algorithms</a:t>
              </a:r>
            </a:p>
            <a:p>
              <a:pPr marL="171450" lvl="1" indent="-171450" algn="l" defTabSz="800100">
                <a:lnSpc>
                  <a:spcPct val="90000"/>
                </a:lnSpc>
                <a:spcBef>
                  <a:spcPct val="0"/>
                </a:spcBef>
                <a:spcAft>
                  <a:spcPct val="15000"/>
                </a:spcAft>
                <a:buFont typeface="Arial" panose="020B0604020202020204" pitchFamily="34" charset="0"/>
                <a:buChar char="•"/>
              </a:pPr>
              <a:endParaRPr lang="en-GB" sz="2000" i="0" kern="1200" dirty="0">
                <a:latin typeface="+mn-lt"/>
              </a:endParaRPr>
            </a:p>
            <a:p>
              <a:pPr marL="171450" lvl="1" indent="-171450" algn="l" defTabSz="800100">
                <a:lnSpc>
                  <a:spcPct val="90000"/>
                </a:lnSpc>
                <a:spcBef>
                  <a:spcPct val="0"/>
                </a:spcBef>
                <a:spcAft>
                  <a:spcPct val="15000"/>
                </a:spcAft>
                <a:buFont typeface="Arial" panose="020B0604020202020204" pitchFamily="34" charset="0"/>
                <a:buChar char="•"/>
              </a:pPr>
              <a:r>
                <a:rPr lang="en-GB" sz="2000" i="0" kern="1200" dirty="0">
                  <a:latin typeface="+mn-lt"/>
                </a:rPr>
                <a:t>Adverse events associated with TRK inhibitors</a:t>
              </a:r>
            </a:p>
          </p:txBody>
        </p:sp>
        <p:sp>
          <p:nvSpPr>
            <p:cNvPr id="8" name="Rectangle 7">
              <a:extLst>
                <a:ext uri="{FF2B5EF4-FFF2-40B4-BE49-F238E27FC236}">
                  <a16:creationId xmlns:a16="http://schemas.microsoft.com/office/drawing/2014/main" id="{CF70E156-75BD-4145-9DA9-828BEBD81768}"/>
                </a:ext>
              </a:extLst>
            </p:cNvPr>
            <p:cNvSpPr/>
            <p:nvPr/>
          </p:nvSpPr>
          <p:spPr>
            <a:xfrm>
              <a:off x="620713" y="1765679"/>
              <a:ext cx="3089946" cy="3121158"/>
            </a:xfrm>
            <a:prstGeom prst="rect">
              <a:avLst/>
            </a:prstGeom>
            <a: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4" name="Tijdelijke aanduiding voor dianummer 3">
            <a:extLst>
              <a:ext uri="{FF2B5EF4-FFF2-40B4-BE49-F238E27FC236}">
                <a16:creationId xmlns:a16="http://schemas.microsoft.com/office/drawing/2014/main" id="{AFFA3F49-46F2-8348-B943-3336661AC4BD}"/>
              </a:ext>
            </a:extLst>
          </p:cNvPr>
          <p:cNvSpPr>
            <a:spLocks noGrp="1"/>
          </p:cNvSpPr>
          <p:nvPr>
            <p:ph type="sldNum" sz="quarter" idx="4"/>
          </p:nvPr>
        </p:nvSpPr>
        <p:spPr/>
        <p:txBody>
          <a:bodyPr/>
          <a:lstStyle/>
          <a:p>
            <a:fld id="{FCE43C0F-8A7B-3A4B-9DB5-B3472E36E833}" type="slidenum">
              <a:rPr lang="en-GB" smtClean="0"/>
              <a:pPr/>
              <a:t>4</a:t>
            </a:fld>
            <a:endParaRPr lang="en-GB"/>
          </a:p>
        </p:txBody>
      </p:sp>
      <p:sp>
        <p:nvSpPr>
          <p:cNvPr id="13" name="Tijdelijke aanduiding voor inhoud 12">
            <a:extLst>
              <a:ext uri="{FF2B5EF4-FFF2-40B4-BE49-F238E27FC236}">
                <a16:creationId xmlns:a16="http://schemas.microsoft.com/office/drawing/2014/main" id="{E0DC95D2-7AB3-E249-8698-A5A287ED11FE}"/>
              </a:ext>
            </a:extLst>
          </p:cNvPr>
          <p:cNvSpPr>
            <a:spLocks noGrp="1"/>
          </p:cNvSpPr>
          <p:nvPr>
            <p:ph sz="quarter" idx="15"/>
          </p:nvPr>
        </p:nvSpPr>
        <p:spPr/>
        <p:txBody>
          <a:bodyPr/>
          <a:lstStyle/>
          <a:p>
            <a:endParaRPr lang="nl-NL"/>
          </a:p>
        </p:txBody>
      </p:sp>
    </p:spTree>
    <p:extLst>
      <p:ext uri="{BB962C8B-B14F-4D97-AF65-F5344CB8AC3E}">
        <p14:creationId xmlns:p14="http://schemas.microsoft.com/office/powerpoint/2010/main" val="127993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9916E-FFBB-420E-ADB9-7BCFFCDD5DFC}"/>
              </a:ext>
            </a:extLst>
          </p:cNvPr>
          <p:cNvSpPr>
            <a:spLocks noGrp="1"/>
          </p:cNvSpPr>
          <p:nvPr>
            <p:ph sz="quarter" idx="12"/>
          </p:nvPr>
        </p:nvSpPr>
        <p:spPr>
          <a:xfrm>
            <a:off x="620184" y="1425600"/>
            <a:ext cx="10963200" cy="1435916"/>
          </a:xfrm>
        </p:spPr>
        <p:txBody>
          <a:bodyPr/>
          <a:lstStyle/>
          <a:p>
            <a:r>
              <a:rPr lang="en-GB" i="1" dirty="0"/>
              <a:t>NTRK </a:t>
            </a:r>
            <a:r>
              <a:rPr lang="en-GB" dirty="0"/>
              <a:t>gene fusions are oncogenic genomic alterations that are generally mutually exclusive with other driver gene mutations such as </a:t>
            </a:r>
            <a:r>
              <a:rPr lang="en-GB" i="1" dirty="0"/>
              <a:t>ALK</a:t>
            </a:r>
            <a:r>
              <a:rPr lang="en-GB" dirty="0"/>
              <a:t> and </a:t>
            </a:r>
            <a:r>
              <a:rPr lang="en-GB" i="1" dirty="0"/>
              <a:t>BRAF</a:t>
            </a:r>
            <a:r>
              <a:rPr lang="en-GB" baseline="30000" dirty="0"/>
              <a:t>1</a:t>
            </a:r>
          </a:p>
          <a:p>
            <a:r>
              <a:rPr lang="en-GB" dirty="0"/>
              <a:t>Testing for </a:t>
            </a:r>
            <a:r>
              <a:rPr lang="en-GB" i="1" dirty="0"/>
              <a:t>NTRK</a:t>
            </a:r>
            <a:r>
              <a:rPr lang="en-GB" dirty="0"/>
              <a:t> gene fusions is essential to identify patients who harbour these genomic alterations and may therefore benefit from TRK</a:t>
            </a:r>
            <a:r>
              <a:rPr lang="en-GB" i="1" dirty="0"/>
              <a:t> </a:t>
            </a:r>
            <a:r>
              <a:rPr lang="en-GB" dirty="0"/>
              <a:t>inhibitors</a:t>
            </a:r>
            <a:r>
              <a:rPr lang="en-GB" baseline="30000" dirty="0"/>
              <a:t>1-3</a:t>
            </a:r>
          </a:p>
        </p:txBody>
      </p:sp>
      <p:sp>
        <p:nvSpPr>
          <p:cNvPr id="2" name="Title 1">
            <a:extLst>
              <a:ext uri="{FF2B5EF4-FFF2-40B4-BE49-F238E27FC236}">
                <a16:creationId xmlns:a16="http://schemas.microsoft.com/office/drawing/2014/main" id="{A5D033C2-278C-4CD6-80F6-504607E81D70}"/>
              </a:ext>
            </a:extLst>
          </p:cNvPr>
          <p:cNvSpPr>
            <a:spLocks noGrp="1"/>
          </p:cNvSpPr>
          <p:nvPr>
            <p:ph type="title"/>
          </p:nvPr>
        </p:nvSpPr>
        <p:spPr>
          <a:xfrm>
            <a:off x="619200" y="246566"/>
            <a:ext cx="8740800" cy="807285"/>
          </a:xfrm>
        </p:spPr>
        <p:txBody>
          <a:bodyPr/>
          <a:lstStyle/>
          <a:p>
            <a:r>
              <a:rPr lang="en-GB" dirty="0"/>
              <a:t>Diagnostic testing overview</a:t>
            </a:r>
          </a:p>
        </p:txBody>
      </p:sp>
      <p:sp>
        <p:nvSpPr>
          <p:cNvPr id="4" name="Slide Number Placeholder 3">
            <a:extLst>
              <a:ext uri="{FF2B5EF4-FFF2-40B4-BE49-F238E27FC236}">
                <a16:creationId xmlns:a16="http://schemas.microsoft.com/office/drawing/2014/main" id="{9425F14F-AB9C-1142-99D5-3F442DF6AD9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00C15-9294-4C2D-9232-1CDAA0EDCD35}"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5" name="Text Placeholder 4">
            <a:extLst>
              <a:ext uri="{FF2B5EF4-FFF2-40B4-BE49-F238E27FC236}">
                <a16:creationId xmlns:a16="http://schemas.microsoft.com/office/drawing/2014/main" id="{D3895626-11C5-45E4-A751-2B44D475CFFD}"/>
              </a:ext>
            </a:extLst>
          </p:cNvPr>
          <p:cNvSpPr>
            <a:spLocks noGrp="1"/>
          </p:cNvSpPr>
          <p:nvPr>
            <p:ph sz="quarter" idx="15"/>
          </p:nvPr>
        </p:nvSpPr>
        <p:spPr>
          <a:xfrm>
            <a:off x="620183" y="6275030"/>
            <a:ext cx="10876417" cy="484164"/>
          </a:xfrm>
        </p:spPr>
        <p:txBody>
          <a:bodyPr/>
          <a:lstStyle/>
          <a:p>
            <a:pPr>
              <a:lnSpc>
                <a:spcPct val="90000"/>
              </a:lnSpc>
            </a:pPr>
            <a:r>
              <a:rPr lang="en-GB" dirty="0"/>
              <a:t>ALK, anaplastic lymphoma </a:t>
            </a:r>
            <a:r>
              <a:rPr lang="en-GB" dirty="0">
                <a:solidFill>
                  <a:schemeClr val="tx2"/>
                </a:solidFill>
              </a:rPr>
              <a:t>kinase; BRAF, serine/threonine-kinase B-Raf/proto-oncogene B-Raf; FISH, fluorescence </a:t>
            </a:r>
            <a:r>
              <a:rPr lang="en-GB" i="1" dirty="0">
                <a:solidFill>
                  <a:schemeClr val="tx2"/>
                </a:solidFill>
              </a:rPr>
              <a:t>in situ </a:t>
            </a:r>
            <a:r>
              <a:rPr lang="en-GB" dirty="0">
                <a:solidFill>
                  <a:schemeClr val="tx2"/>
                </a:solidFill>
              </a:rPr>
              <a:t>hybridisation; IHC, immunohistochemistry; NGS, next generation sequencing; NTRK, neurotrophic tyrosine kinase; RT-PCR, reverse transcriptase-polymerase chain reaction; TRK, tropomyosin receptor kinase</a:t>
            </a:r>
            <a:br>
              <a:rPr lang="en-GB" dirty="0">
                <a:solidFill>
                  <a:schemeClr val="tx2"/>
                </a:solidFill>
              </a:rPr>
            </a:br>
            <a:r>
              <a:rPr lang="en-GB" dirty="0">
                <a:solidFill>
                  <a:schemeClr val="tx2"/>
                </a:solidFill>
              </a:rPr>
              <a:t>1. Stransky N, et al. Nat Commun. 2014;5:4846; 2. Prasad ML, et al. Cancer. 2016;122:1097-1107;  3. Brenca M, et al. J Pathol. 2016;238:543-9; </a:t>
            </a:r>
            <a:br>
              <a:rPr lang="en-GB" dirty="0">
                <a:solidFill>
                  <a:schemeClr val="tx2"/>
                </a:solidFill>
              </a:rPr>
            </a:br>
            <a:r>
              <a:rPr lang="en-GB" dirty="0">
                <a:solidFill>
                  <a:schemeClr val="tx2"/>
                </a:solidFill>
              </a:rPr>
              <a:t>4. Hechtman JF, et al. Am J Surg Pathol. 2017;41:1547-51</a:t>
            </a:r>
          </a:p>
        </p:txBody>
      </p:sp>
      <p:sp>
        <p:nvSpPr>
          <p:cNvPr id="43" name="Rectangle 42">
            <a:extLst>
              <a:ext uri="{FF2B5EF4-FFF2-40B4-BE49-F238E27FC236}">
                <a16:creationId xmlns:a16="http://schemas.microsoft.com/office/drawing/2014/main" id="{526BDB2C-E2DC-44F1-A75B-887D013738C4}"/>
              </a:ext>
            </a:extLst>
          </p:cNvPr>
          <p:cNvSpPr/>
          <p:nvPr/>
        </p:nvSpPr>
        <p:spPr>
          <a:xfrm>
            <a:off x="620184" y="2862376"/>
            <a:ext cx="10416336" cy="400110"/>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C00000"/>
                </a:solidFill>
                <a:effectLst/>
                <a:uLnTx/>
                <a:uFillTx/>
                <a:latin typeface="Calibri" panose="020F0502020204030204"/>
                <a:ea typeface="+mn-ea"/>
                <a:cs typeface="+mn-cs"/>
              </a:rPr>
              <a:t>NTRK</a:t>
            </a:r>
            <a:r>
              <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rPr>
              <a:t> gene fusions can be detected indirectly or directly by multiple methods, including:</a:t>
            </a:r>
            <a:r>
              <a:rPr kumimoji="0" lang="en-GB" sz="2000" b="1" i="0" u="none" strike="noStrike" kern="1200" cap="none" spc="0" normalizeH="0" baseline="30000" noProof="0" dirty="0">
                <a:ln>
                  <a:noFill/>
                </a:ln>
                <a:solidFill>
                  <a:srgbClr val="C00000"/>
                </a:solidFill>
                <a:effectLst/>
                <a:uLnTx/>
                <a:uFillTx/>
                <a:latin typeface="Calibri" panose="020F0502020204030204"/>
                <a:ea typeface="+mn-ea"/>
                <a:cs typeface="+mn-cs"/>
              </a:rPr>
              <a:t>2-4</a:t>
            </a:r>
            <a:endPar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322712F9-5A59-4C69-A314-9E30EA35188D}"/>
              </a:ext>
            </a:extLst>
          </p:cNvPr>
          <p:cNvSpPr/>
          <p:nvPr/>
        </p:nvSpPr>
        <p:spPr>
          <a:xfrm>
            <a:off x="6142465" y="3455745"/>
            <a:ext cx="2660012" cy="1998209"/>
          </a:xfrm>
          <a:prstGeom prst="roundRect">
            <a:avLst>
              <a:gd name="adj" fmla="val 3956"/>
            </a:avLst>
          </a:prstGeom>
          <a:noFill/>
          <a:ln w="19050" cap="flat" cmpd="sng" algn="ctr">
            <a:solidFill>
              <a:srgbClr val="00BAB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ABA"/>
                </a:solidFill>
                <a:effectLst/>
                <a:uLnTx/>
                <a:uFillTx/>
                <a:latin typeface="Calibri" panose="020F0502020204030204"/>
                <a:ea typeface="+mn-ea"/>
                <a:cs typeface="+mn-cs"/>
              </a:rPr>
              <a:t>NGS</a:t>
            </a:r>
          </a:p>
        </p:txBody>
      </p:sp>
      <p:sp>
        <p:nvSpPr>
          <p:cNvPr id="49" name="Rectangle: Rounded Corners 48">
            <a:extLst>
              <a:ext uri="{FF2B5EF4-FFF2-40B4-BE49-F238E27FC236}">
                <a16:creationId xmlns:a16="http://schemas.microsoft.com/office/drawing/2014/main" id="{22426626-C0F6-4114-9284-1D670AA57D53}"/>
              </a:ext>
            </a:extLst>
          </p:cNvPr>
          <p:cNvSpPr/>
          <p:nvPr/>
        </p:nvSpPr>
        <p:spPr>
          <a:xfrm>
            <a:off x="3380832" y="3454465"/>
            <a:ext cx="2660013" cy="1999488"/>
          </a:xfrm>
          <a:prstGeom prst="roundRect">
            <a:avLst>
              <a:gd name="adj" fmla="val 3964"/>
            </a:avLst>
          </a:prstGeom>
          <a:noFill/>
          <a:ln w="19050" cap="flat" cmpd="sng" algn="ctr">
            <a:solidFill>
              <a:srgbClr val="C32A1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32A1F"/>
                </a:solidFill>
                <a:effectLst/>
                <a:uLnTx/>
                <a:uFillTx/>
                <a:latin typeface="Calibri" panose="020F0502020204030204"/>
                <a:ea typeface="+mn-ea"/>
                <a:cs typeface="+mn-cs"/>
              </a:rPr>
              <a:t>FISH</a:t>
            </a:r>
          </a:p>
        </p:txBody>
      </p:sp>
      <p:sp>
        <p:nvSpPr>
          <p:cNvPr id="51" name="Rectangle: Rounded Corners 50">
            <a:extLst>
              <a:ext uri="{FF2B5EF4-FFF2-40B4-BE49-F238E27FC236}">
                <a16:creationId xmlns:a16="http://schemas.microsoft.com/office/drawing/2014/main" id="{00134639-D96D-42E2-BD40-EF3DE8B950A5}"/>
              </a:ext>
            </a:extLst>
          </p:cNvPr>
          <p:cNvSpPr/>
          <p:nvPr/>
        </p:nvSpPr>
        <p:spPr>
          <a:xfrm>
            <a:off x="619200" y="3462792"/>
            <a:ext cx="2660012" cy="1998209"/>
          </a:xfrm>
          <a:prstGeom prst="roundRect">
            <a:avLst>
              <a:gd name="adj" fmla="val 3320"/>
            </a:avLst>
          </a:prstGeom>
          <a:noFill/>
          <a:ln w="19050" cap="flat" cmpd="sng" algn="ctr">
            <a:solidFill>
              <a:srgbClr val="00559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598"/>
                </a:solidFill>
                <a:effectLst/>
                <a:uLnTx/>
                <a:uFillTx/>
                <a:latin typeface="Calibri" panose="020F0502020204030204"/>
                <a:ea typeface="+mn-ea"/>
                <a:cs typeface="+mn-cs"/>
              </a:rPr>
              <a:t>RT-PCR</a:t>
            </a:r>
          </a:p>
        </p:txBody>
      </p:sp>
      <p:sp>
        <p:nvSpPr>
          <p:cNvPr id="52" name="Rectangle: Rounded Corners 51">
            <a:extLst>
              <a:ext uri="{FF2B5EF4-FFF2-40B4-BE49-F238E27FC236}">
                <a16:creationId xmlns:a16="http://schemas.microsoft.com/office/drawing/2014/main" id="{CFCB341C-417E-4309-B586-FDF9790496C3}"/>
              </a:ext>
            </a:extLst>
          </p:cNvPr>
          <p:cNvSpPr/>
          <p:nvPr/>
        </p:nvSpPr>
        <p:spPr>
          <a:xfrm>
            <a:off x="8904096" y="3454465"/>
            <a:ext cx="2660013" cy="1999488"/>
          </a:xfrm>
          <a:prstGeom prst="roundRect">
            <a:avLst>
              <a:gd name="adj" fmla="val 3329"/>
            </a:avLst>
          </a:prstGeom>
          <a:noFill/>
          <a:ln w="19050" cap="flat" cmpd="sng" algn="ctr">
            <a:solidFill>
              <a:srgbClr val="6BC2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BC200"/>
                </a:solidFill>
                <a:effectLst/>
                <a:uLnTx/>
                <a:uFillTx/>
                <a:latin typeface="Calibri" panose="020F0502020204030204"/>
                <a:ea typeface="+mn-ea"/>
                <a:cs typeface="+mn-cs"/>
              </a:rPr>
              <a:t>IHC*</a:t>
            </a:r>
          </a:p>
        </p:txBody>
      </p:sp>
      <p:pic>
        <p:nvPicPr>
          <p:cNvPr id="53" name="Picture 52">
            <a:extLst>
              <a:ext uri="{FF2B5EF4-FFF2-40B4-BE49-F238E27FC236}">
                <a16:creationId xmlns:a16="http://schemas.microsoft.com/office/drawing/2014/main" id="{CD635D66-4A9B-4CB4-8292-8E1BD0DC4F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8765" y="3854928"/>
            <a:ext cx="2546915" cy="1422400"/>
          </a:xfrm>
          <a:prstGeom prst="rect">
            <a:avLst/>
          </a:prstGeom>
        </p:spPr>
      </p:pic>
      <p:pic>
        <p:nvPicPr>
          <p:cNvPr id="55" name="Picture 54">
            <a:extLst>
              <a:ext uri="{FF2B5EF4-FFF2-40B4-BE49-F238E27FC236}">
                <a16:creationId xmlns:a16="http://schemas.microsoft.com/office/drawing/2014/main" id="{136A4396-FA0D-4B75-9E23-ABEC947535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7368" y="3881153"/>
            <a:ext cx="2311400" cy="1358455"/>
          </a:xfrm>
          <a:prstGeom prst="rect">
            <a:avLst/>
          </a:prstGeom>
        </p:spPr>
      </p:pic>
      <p:pic>
        <p:nvPicPr>
          <p:cNvPr id="138" name="Picture 137">
            <a:extLst>
              <a:ext uri="{FF2B5EF4-FFF2-40B4-BE49-F238E27FC236}">
                <a16:creationId xmlns:a16="http://schemas.microsoft.com/office/drawing/2014/main" id="{054B465B-1312-443C-92AE-5FEED457E0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70501" y="3847885"/>
            <a:ext cx="1828800" cy="1494391"/>
          </a:xfrm>
          <a:prstGeom prst="rect">
            <a:avLst/>
          </a:prstGeom>
        </p:spPr>
      </p:pic>
      <p:pic>
        <p:nvPicPr>
          <p:cNvPr id="139" name="Picture 138">
            <a:extLst>
              <a:ext uri="{FF2B5EF4-FFF2-40B4-BE49-F238E27FC236}">
                <a16:creationId xmlns:a16="http://schemas.microsoft.com/office/drawing/2014/main" id="{ADDBFDCF-C9B3-432A-B1A9-CC3C6F9449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7593" y="3828234"/>
            <a:ext cx="2198449" cy="1322505"/>
          </a:xfrm>
          <a:prstGeom prst="rect">
            <a:avLst/>
          </a:prstGeom>
        </p:spPr>
      </p:pic>
      <p:sp>
        <p:nvSpPr>
          <p:cNvPr id="19" name="Text Placeholder 4">
            <a:extLst>
              <a:ext uri="{FF2B5EF4-FFF2-40B4-BE49-F238E27FC236}">
                <a16:creationId xmlns:a16="http://schemas.microsoft.com/office/drawing/2014/main" id="{88A257A0-BEC4-464D-A5D8-E43B25C2AA17}"/>
              </a:ext>
            </a:extLst>
          </p:cNvPr>
          <p:cNvSpPr txBox="1">
            <a:spLocks/>
          </p:cNvSpPr>
          <p:nvPr/>
        </p:nvSpPr>
        <p:spPr>
          <a:xfrm>
            <a:off x="620182" y="5657851"/>
            <a:ext cx="11092441" cy="365125"/>
          </a:xfrm>
          <a:prstGeom prst="rect">
            <a:avLst/>
          </a:prstGeom>
        </p:spPr>
        <p:txBody>
          <a:bodyPr vert="horz" lIns="0" tIns="0" rIns="0" bIns="0" rtlCol="0" anchor="ctr" anchorCtr="0">
            <a:noAutofit/>
          </a:bodyPr>
          <a:lstStyle>
            <a:lvl1pPr marL="0" indent="0" algn="l" defTabSz="457200" rtl="0" eaLnBrk="1" latinLnBrk="0" hangingPunct="1">
              <a:spcBef>
                <a:spcPts val="1200"/>
              </a:spcBef>
              <a:buClr>
                <a:schemeClr val="accent1"/>
              </a:buClr>
              <a:buFont typeface="Arial"/>
              <a:buNone/>
              <a:defRPr sz="1200" b="0" i="0" kern="1200">
                <a:solidFill>
                  <a:srgbClr val="5D8298"/>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00"/>
              </a:spcBef>
              <a:spcAft>
                <a:spcPts val="0"/>
              </a:spcAft>
              <a:buClr>
                <a:srgbClr val="56378D"/>
              </a:buClr>
              <a:buSzTx/>
              <a:buFont typeface="Arial"/>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*Only detects TRK protein expression, confirmatory genomic testing is required</a:t>
            </a:r>
          </a:p>
        </p:txBody>
      </p:sp>
    </p:spTree>
    <p:extLst>
      <p:ext uri="{BB962C8B-B14F-4D97-AF65-F5344CB8AC3E}">
        <p14:creationId xmlns:p14="http://schemas.microsoft.com/office/powerpoint/2010/main" val="3486515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en-GB" noProof="0" dirty="0"/>
              <a:t>Immunohistochemistry (IHC)</a:t>
            </a:r>
          </a:p>
        </p:txBody>
      </p:sp>
      <p:sp>
        <p:nvSpPr>
          <p:cNvPr id="2" name="Slide Number Placeholder 1">
            <a:extLst>
              <a:ext uri="{FF2B5EF4-FFF2-40B4-BE49-F238E27FC236}">
                <a16:creationId xmlns:a16="http://schemas.microsoft.com/office/drawing/2014/main" id="{E106EEA2-7C72-0B47-B87F-BB87F70883B1}"/>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94013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CD1CDB3-FB44-BB40-A2A2-28A0EF3BFE97}"/>
              </a:ext>
            </a:extLst>
          </p:cNvPr>
          <p:cNvSpPr>
            <a:spLocks noGrp="1"/>
          </p:cNvSpPr>
          <p:nvPr>
            <p:ph type="body" idx="1"/>
          </p:nvPr>
        </p:nvSpPr>
        <p:spPr/>
        <p:txBody>
          <a:bodyPr/>
          <a:lstStyle/>
          <a:p>
            <a:r>
              <a:rPr lang="en-GB" dirty="0"/>
              <a:t>The pattern of TRK expression detected by IHC can be variable in intensity </a:t>
            </a:r>
            <a:br>
              <a:rPr lang="en-GB" dirty="0"/>
            </a:br>
            <a:r>
              <a:rPr lang="en-GB" dirty="0"/>
              <a:t>and subcellular localisation </a:t>
            </a:r>
          </a:p>
        </p:txBody>
      </p:sp>
      <p:sp>
        <p:nvSpPr>
          <p:cNvPr id="3" name="Content Placeholder 2">
            <a:extLst>
              <a:ext uri="{FF2B5EF4-FFF2-40B4-BE49-F238E27FC236}">
                <a16:creationId xmlns:a16="http://schemas.microsoft.com/office/drawing/2014/main" id="{7D500D9C-33C5-314E-9C7D-EFABC65C535B}"/>
              </a:ext>
            </a:extLst>
          </p:cNvPr>
          <p:cNvSpPr>
            <a:spLocks noGrp="1"/>
          </p:cNvSpPr>
          <p:nvPr>
            <p:ph sz="quarter" idx="12"/>
          </p:nvPr>
        </p:nvSpPr>
        <p:spPr>
          <a:xfrm>
            <a:off x="620184" y="2374156"/>
            <a:ext cx="4611720" cy="3816424"/>
          </a:xfrm>
        </p:spPr>
        <p:txBody>
          <a:bodyPr/>
          <a:lstStyle/>
          <a:p>
            <a:r>
              <a:rPr lang="en-GB" b="1" dirty="0">
                <a:solidFill>
                  <a:schemeClr val="accent1"/>
                </a:solidFill>
              </a:rPr>
              <a:t>Nuclear</a:t>
            </a:r>
            <a:r>
              <a:rPr lang="en-GB" dirty="0"/>
              <a:t> pan-TRK IHC can be considered a diagnostic surrogate of </a:t>
            </a:r>
            <a:r>
              <a:rPr lang="en-GB" i="1" dirty="0"/>
              <a:t>NTRK3 </a:t>
            </a:r>
            <a:r>
              <a:rPr lang="en-GB" dirty="0"/>
              <a:t>fusions but other patterns can be associated</a:t>
            </a:r>
          </a:p>
          <a:p>
            <a:r>
              <a:rPr lang="en-GB" dirty="0"/>
              <a:t>Moderate to strong diffuse </a:t>
            </a:r>
            <a:r>
              <a:rPr lang="en-GB" b="1" dirty="0">
                <a:solidFill>
                  <a:schemeClr val="accent1"/>
                </a:solidFill>
              </a:rPr>
              <a:t>cytoplasmic </a:t>
            </a:r>
            <a:r>
              <a:rPr lang="en-GB" dirty="0"/>
              <a:t>pan-TRK IHC staining are more frequent in case of </a:t>
            </a:r>
            <a:r>
              <a:rPr lang="en-GB" i="1" dirty="0"/>
              <a:t>NTRK1/NTRK2 </a:t>
            </a:r>
            <a:r>
              <a:rPr lang="en-GB" dirty="0"/>
              <a:t>fusions</a:t>
            </a:r>
          </a:p>
          <a:p>
            <a:endParaRPr lang="en-GB" dirty="0"/>
          </a:p>
        </p:txBody>
      </p:sp>
      <p:sp>
        <p:nvSpPr>
          <p:cNvPr id="4" name="Titolo 1"/>
          <p:cNvSpPr>
            <a:spLocks noGrp="1"/>
          </p:cNvSpPr>
          <p:nvPr>
            <p:ph type="title"/>
          </p:nvPr>
        </p:nvSpPr>
        <p:spPr/>
        <p:txBody>
          <a:bodyPr/>
          <a:lstStyle/>
          <a:p>
            <a:r>
              <a:rPr lang="en-GB" dirty="0"/>
              <a:t>Immunohistochemistry</a:t>
            </a:r>
          </a:p>
        </p:txBody>
      </p:sp>
      <p:sp>
        <p:nvSpPr>
          <p:cNvPr id="2" name="Slide Number Placeholder 1">
            <a:extLst>
              <a:ext uri="{FF2B5EF4-FFF2-40B4-BE49-F238E27FC236}">
                <a16:creationId xmlns:a16="http://schemas.microsoft.com/office/drawing/2014/main" id="{B0115D71-791F-C54C-8900-FD5444AFADF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6" name="Content Placeholder 25">
            <a:extLst>
              <a:ext uri="{FF2B5EF4-FFF2-40B4-BE49-F238E27FC236}">
                <a16:creationId xmlns:a16="http://schemas.microsoft.com/office/drawing/2014/main" id="{FEC809E2-5106-FF42-ABD4-98108D5C3705}"/>
              </a:ext>
            </a:extLst>
          </p:cNvPr>
          <p:cNvSpPr>
            <a:spLocks noGrp="1"/>
          </p:cNvSpPr>
          <p:nvPr>
            <p:ph sz="quarter" idx="15"/>
          </p:nvPr>
        </p:nvSpPr>
        <p:spPr>
          <a:xfrm>
            <a:off x="620183" y="6309320"/>
            <a:ext cx="10180339" cy="365125"/>
          </a:xfrm>
        </p:spPr>
        <p:txBody>
          <a:bodyPr/>
          <a:lstStyle/>
          <a:p>
            <a:pPr>
              <a:spcBef>
                <a:spcPts val="0"/>
              </a:spcBef>
              <a:spcAft>
                <a:spcPts val="600"/>
              </a:spcAft>
            </a:pPr>
            <a:r>
              <a:rPr lang="en-GB" dirty="0">
                <a:solidFill>
                  <a:schemeClr val="tx2"/>
                </a:solidFill>
              </a:rPr>
              <a:t>IHC, immunohistochemistry; NTRK, neurotrophic tyrosine kinase; TRK, tropomyosin receptor kinase</a:t>
            </a:r>
          </a:p>
          <a:p>
            <a:pPr>
              <a:spcBef>
                <a:spcPts val="0"/>
              </a:spcBef>
              <a:spcAft>
                <a:spcPts val="600"/>
              </a:spcAft>
            </a:pPr>
            <a:r>
              <a:rPr lang="en-GB" dirty="0">
                <a:solidFill>
                  <a:schemeClr val="tx2"/>
                </a:solidFill>
              </a:rPr>
              <a:t>Images from Hechtman JF, et al. Am J Surg Pathol. 2017;41:1547-51</a:t>
            </a:r>
          </a:p>
        </p:txBody>
      </p:sp>
      <p:pic>
        <p:nvPicPr>
          <p:cNvPr id="7" name="Immagine 6" descr="Screenshot 2019-02-23 at 15.37.34.png"/>
          <p:cNvPicPr>
            <a:picLocks noChangeAspect="1"/>
          </p:cNvPicPr>
          <p:nvPr/>
        </p:nvPicPr>
        <p:blipFill rotWithShape="1">
          <a:blip r:embed="rId2">
            <a:extLst>
              <a:ext uri="{28A0092B-C50C-407E-A947-70E740481C1C}">
                <a14:useLocalDpi xmlns:a14="http://schemas.microsoft.com/office/drawing/2010/main" val="0"/>
              </a:ext>
            </a:extLst>
          </a:blip>
          <a:srcRect l="7796" t="9341" r="58470" b="21984"/>
          <a:stretch/>
        </p:blipFill>
        <p:spPr>
          <a:xfrm>
            <a:off x="5651501" y="2434224"/>
            <a:ext cx="2984208" cy="2251794"/>
          </a:xfrm>
          <a:prstGeom prst="rect">
            <a:avLst/>
          </a:prstGeom>
          <a:effectLst>
            <a:outerShdw blurRad="50800" dist="38100" dir="2700000" algn="tl" rotWithShape="0">
              <a:prstClr val="black">
                <a:alpha val="40000"/>
              </a:prstClr>
            </a:outerShdw>
          </a:effectLst>
        </p:spPr>
      </p:pic>
      <p:pic>
        <p:nvPicPr>
          <p:cNvPr id="8" name="Immagine 7" descr="Screenshot 2019-02-23 at 15.37.34.png"/>
          <p:cNvPicPr>
            <a:picLocks noChangeAspect="1"/>
          </p:cNvPicPr>
          <p:nvPr/>
        </p:nvPicPr>
        <p:blipFill rotWithShape="1">
          <a:blip r:embed="rId2">
            <a:extLst>
              <a:ext uri="{28A0092B-C50C-407E-A947-70E740481C1C}">
                <a14:useLocalDpi xmlns:a14="http://schemas.microsoft.com/office/drawing/2010/main" val="0"/>
              </a:ext>
            </a:extLst>
          </a:blip>
          <a:srcRect l="55155" t="4844" r="10471" b="19844"/>
          <a:stretch/>
        </p:blipFill>
        <p:spPr>
          <a:xfrm>
            <a:off x="8811763" y="2434224"/>
            <a:ext cx="2772850" cy="2251793"/>
          </a:xfrm>
          <a:prstGeom prst="rect">
            <a:avLst/>
          </a:prstGeom>
          <a:effectLst>
            <a:outerShdw blurRad="50800" dist="38100" dir="2700000" algn="tl" rotWithShape="0">
              <a:prstClr val="black">
                <a:alpha val="40000"/>
              </a:prstClr>
            </a:outerShdw>
          </a:effectLst>
        </p:spPr>
      </p:pic>
      <p:sp>
        <p:nvSpPr>
          <p:cNvPr id="9" name="CasellaDiTesto 8"/>
          <p:cNvSpPr txBox="1"/>
          <p:nvPr/>
        </p:nvSpPr>
        <p:spPr>
          <a:xfrm>
            <a:off x="5940871" y="4750897"/>
            <a:ext cx="5627737" cy="430883"/>
          </a:xfrm>
          <a:prstGeom prst="rect">
            <a:avLst/>
          </a:prstGeom>
          <a:noFill/>
        </p:spPr>
        <p:txBody>
          <a:bodyPr wrap="square" lIns="121917" tIns="60958" rIns="121917" bIns="6095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latin typeface="Calibri" panose="020F0502020204030204"/>
                <a:ea typeface="+mn-ea"/>
                <a:cs typeface="+mn-cs"/>
              </a:rPr>
              <a:t>ETV6-NTRK3 </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fusion positive case </a:t>
            </a:r>
          </a:p>
        </p:txBody>
      </p:sp>
    </p:spTree>
    <p:extLst>
      <p:ext uri="{BB962C8B-B14F-4D97-AF65-F5344CB8AC3E}">
        <p14:creationId xmlns:p14="http://schemas.microsoft.com/office/powerpoint/2010/main" val="4232513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2"/>
          </p:nvPr>
        </p:nvSpPr>
        <p:spPr>
          <a:xfrm>
            <a:off x="479376" y="980728"/>
            <a:ext cx="10963200" cy="4525200"/>
          </a:xfrm>
        </p:spPr>
        <p:txBody>
          <a:bodyPr/>
          <a:lstStyle/>
          <a:p>
            <a:pPr marL="0" indent="0">
              <a:buNone/>
            </a:pPr>
            <a:r>
              <a:rPr lang="en-GB" b="1" noProof="0" dirty="0">
                <a:solidFill>
                  <a:schemeClr val="accent1"/>
                </a:solidFill>
              </a:rPr>
              <a:t>Advantages</a:t>
            </a:r>
          </a:p>
          <a:p>
            <a:r>
              <a:rPr lang="en-GB" noProof="0" dirty="0"/>
              <a:t>Less expensive, reimbursed in many countries</a:t>
            </a:r>
          </a:p>
          <a:p>
            <a:r>
              <a:rPr lang="en-GB" noProof="0" dirty="0"/>
              <a:t>Fast turnaround time</a:t>
            </a:r>
          </a:p>
          <a:p>
            <a:r>
              <a:rPr lang="en-GB" dirty="0"/>
              <a:t>Protein localisation provides clues on the presence of specific fusions</a:t>
            </a:r>
            <a:endParaRPr lang="en-GB" noProof="0" dirty="0">
              <a:highlight>
                <a:srgbClr val="FFFF00"/>
              </a:highlight>
            </a:endParaRPr>
          </a:p>
          <a:p>
            <a:pPr marL="0" indent="0">
              <a:spcBef>
                <a:spcPts val="2400"/>
              </a:spcBef>
              <a:buNone/>
            </a:pPr>
            <a:r>
              <a:rPr lang="en-GB" b="1" noProof="0" dirty="0">
                <a:solidFill>
                  <a:schemeClr val="accent1"/>
                </a:solidFill>
              </a:rPr>
              <a:t>Disadvantages</a:t>
            </a:r>
          </a:p>
          <a:p>
            <a:r>
              <a:rPr lang="en-GB" dirty="0"/>
              <a:t>Low expression or rare types of fusion may give false negative results (low protein expression levels)</a:t>
            </a:r>
            <a:endParaRPr lang="en-GB" noProof="0" dirty="0">
              <a:highlight>
                <a:srgbClr val="FFFF00"/>
              </a:highlight>
            </a:endParaRPr>
          </a:p>
          <a:p>
            <a:r>
              <a:rPr lang="en-GB" noProof="0" dirty="0"/>
              <a:t>Constitutive expression or low expression not associated with fusion (low specificity in nervous, neuroendocrine tumours), heterogeneous non specific staining in some sarcoma</a:t>
            </a:r>
          </a:p>
          <a:p>
            <a:r>
              <a:rPr lang="en-GB" noProof="0" dirty="0"/>
              <a:t>Does not detect involved genes and exons</a:t>
            </a:r>
          </a:p>
          <a:p>
            <a:r>
              <a:rPr lang="en-GB" noProof="0" dirty="0"/>
              <a:t>Does not detect concomitant alterations</a:t>
            </a:r>
          </a:p>
          <a:p>
            <a:endParaRPr lang="en-GB" noProof="0" dirty="0"/>
          </a:p>
        </p:txBody>
      </p:sp>
      <p:sp>
        <p:nvSpPr>
          <p:cNvPr id="2" name="Titre 1"/>
          <p:cNvSpPr>
            <a:spLocks noGrp="1"/>
          </p:cNvSpPr>
          <p:nvPr>
            <p:ph type="title"/>
          </p:nvPr>
        </p:nvSpPr>
        <p:spPr/>
        <p:txBody>
          <a:bodyPr/>
          <a:lstStyle/>
          <a:p>
            <a:r>
              <a:rPr lang="en-GB" noProof="0" dirty="0"/>
              <a:t>Immunohistochemistry </a:t>
            </a:r>
          </a:p>
        </p:txBody>
      </p:sp>
      <p:sp>
        <p:nvSpPr>
          <p:cNvPr id="6" name="Slide Number Placeholder 5">
            <a:extLst>
              <a:ext uri="{FF2B5EF4-FFF2-40B4-BE49-F238E27FC236}">
                <a16:creationId xmlns:a16="http://schemas.microsoft.com/office/drawing/2014/main" id="{EADC2A2E-6211-844F-8453-7978E2CB0FF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8" name="Content Placeholder 7">
            <a:extLst>
              <a:ext uri="{FF2B5EF4-FFF2-40B4-BE49-F238E27FC236}">
                <a16:creationId xmlns:a16="http://schemas.microsoft.com/office/drawing/2014/main" id="{AB4A6FDC-CEB9-40A1-9DCD-6971F92B4BAA}"/>
              </a:ext>
            </a:extLst>
          </p:cNvPr>
          <p:cNvSpPr>
            <a:spLocks noGrp="1"/>
          </p:cNvSpPr>
          <p:nvPr>
            <p:ph sz="quarter" idx="15"/>
          </p:nvPr>
        </p:nvSpPr>
        <p:spPr/>
        <p:txBody>
          <a:bodyPr/>
          <a:lstStyle/>
          <a:p>
            <a:endParaRPr lang="en-GB" dirty="0"/>
          </a:p>
        </p:txBody>
      </p:sp>
      <p:pic>
        <p:nvPicPr>
          <p:cNvPr id="5" name="Image 4"/>
          <p:cNvPicPr>
            <a:picLocks noChangeAspect="1"/>
          </p:cNvPicPr>
          <p:nvPr/>
        </p:nvPicPr>
        <p:blipFill>
          <a:blip r:embed="rId2"/>
          <a:stretch>
            <a:fillRect/>
          </a:stretch>
        </p:blipFill>
        <p:spPr>
          <a:xfrm>
            <a:off x="8178638" y="1007856"/>
            <a:ext cx="3676196" cy="2061103"/>
          </a:xfrm>
          <a:prstGeom prst="rect">
            <a:avLst/>
          </a:prstGeom>
        </p:spPr>
      </p:pic>
    </p:spTree>
    <p:extLst>
      <p:ext uri="{BB962C8B-B14F-4D97-AF65-F5344CB8AC3E}">
        <p14:creationId xmlns:p14="http://schemas.microsoft.com/office/powerpoint/2010/main" val="1151647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en-GB" noProof="0" dirty="0"/>
              <a:t>Fluorescence </a:t>
            </a:r>
            <a:r>
              <a:rPr lang="en-GB" i="1" noProof="0" dirty="0"/>
              <a:t>in situ </a:t>
            </a:r>
            <a:r>
              <a:rPr lang="en-GB" noProof="0" dirty="0"/>
              <a:t>hybridisation (FISH)</a:t>
            </a:r>
          </a:p>
        </p:txBody>
      </p:sp>
      <p:sp>
        <p:nvSpPr>
          <p:cNvPr id="3" name="Slide Number Placeholder 2">
            <a:extLst>
              <a:ext uri="{FF2B5EF4-FFF2-40B4-BE49-F238E27FC236}">
                <a16:creationId xmlns:a16="http://schemas.microsoft.com/office/drawing/2014/main" id="{1E6DFC48-EEEE-C34C-A88B-C920AD91304C}"/>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23606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B8BC28C4-8D0A-409E-841A-B1A33E221288}"/>
              </a:ext>
            </a:extLst>
          </p:cNvPr>
          <p:cNvSpPr txBox="1"/>
          <p:nvPr/>
        </p:nvSpPr>
        <p:spPr>
          <a:xfrm>
            <a:off x="471805" y="4204819"/>
            <a:ext cx="7126663" cy="379656"/>
          </a:xfrm>
          <a:prstGeom prst="rect">
            <a:avLst/>
          </a:prstGeom>
          <a:solidFill>
            <a:schemeClr val="bg1"/>
          </a:solid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Calibri" panose="020F0502020204030204"/>
                <a:ea typeface="+mn-ea"/>
                <a:cs typeface="+mn-cs"/>
              </a:rPr>
              <a:t>Zytovision Zyto</a:t>
            </a:r>
            <a:r>
              <a:rPr kumimoji="0" lang="en-GB" sz="1867" b="1" i="1" u="none" strike="noStrike" kern="1200" cap="none" spc="0" normalizeH="0" baseline="0" noProof="0" dirty="0">
                <a:ln>
                  <a:noFill/>
                </a:ln>
                <a:solidFill>
                  <a:srgbClr val="000000"/>
                </a:solidFill>
                <a:effectLst/>
                <a:uLnTx/>
                <a:uFillTx/>
                <a:latin typeface="Calibri" panose="020F0502020204030204"/>
                <a:ea typeface="+mn-ea"/>
                <a:cs typeface="+mn-cs"/>
              </a:rPr>
              <a:t>Light</a:t>
            </a:r>
            <a:r>
              <a:rPr kumimoji="0" lang="en-GB" sz="1867" b="1" i="0" u="none" strike="noStrike" kern="1200" cap="none" spc="0" normalizeH="0" baseline="30000" noProof="0" dirty="0">
                <a:ln>
                  <a:noFill/>
                </a:ln>
                <a:solidFill>
                  <a:srgbClr val="000000"/>
                </a:solidFill>
                <a:effectLst/>
                <a:uLnTx/>
                <a:uFillTx/>
                <a:latin typeface="Calibri" panose="020F0502020204030204"/>
                <a:ea typeface="+mn-ea"/>
                <a:cs typeface="+mn-cs"/>
              </a:rPr>
              <a:t>®</a:t>
            </a:r>
            <a:r>
              <a:rPr kumimoji="0" lang="en-GB" sz="1867"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867" b="1" i="1" u="none" strike="noStrike" kern="1200" cap="none" spc="0" normalizeH="0" baseline="0" noProof="0" dirty="0">
                <a:ln>
                  <a:noFill/>
                </a:ln>
                <a:solidFill>
                  <a:srgbClr val="000000"/>
                </a:solidFill>
                <a:effectLst/>
                <a:uLnTx/>
                <a:uFillTx/>
                <a:latin typeface="Calibri" panose="020F0502020204030204"/>
                <a:ea typeface="+mn-ea"/>
                <a:cs typeface="+mn-cs"/>
              </a:rPr>
              <a:t>NTRK3</a:t>
            </a:r>
            <a:r>
              <a:rPr kumimoji="0" lang="en-GB" sz="1867" b="1" i="0" u="none" strike="noStrike" kern="1200" cap="none" spc="0" normalizeH="0" baseline="0" noProof="0" dirty="0">
                <a:ln>
                  <a:noFill/>
                </a:ln>
                <a:solidFill>
                  <a:srgbClr val="000000"/>
                </a:solidFill>
                <a:effectLst/>
                <a:uLnTx/>
                <a:uFillTx/>
                <a:latin typeface="Calibri" panose="020F0502020204030204"/>
                <a:ea typeface="+mn-ea"/>
                <a:cs typeface="+mn-cs"/>
              </a:rPr>
              <a:t> Dual Colour Break Apart Probe</a:t>
            </a:r>
          </a:p>
        </p:txBody>
      </p:sp>
      <p:sp>
        <p:nvSpPr>
          <p:cNvPr id="9" name="Rectangle 8">
            <a:extLst>
              <a:ext uri="{FF2B5EF4-FFF2-40B4-BE49-F238E27FC236}">
                <a16:creationId xmlns:a16="http://schemas.microsoft.com/office/drawing/2014/main" id="{6F5B4439-9A0B-4A83-97D3-01F936BD3962}"/>
              </a:ext>
            </a:extLst>
          </p:cNvPr>
          <p:cNvSpPr/>
          <p:nvPr/>
        </p:nvSpPr>
        <p:spPr>
          <a:xfrm>
            <a:off x="619200" y="5138287"/>
            <a:ext cx="7204000" cy="666977"/>
          </a:xfrm>
          <a:prstGeom prst="rect">
            <a:avLst/>
          </a:prstGeom>
          <a:solidFill>
            <a:schemeClr val="accent1"/>
          </a:solidFill>
        </p:spPr>
        <p:txBody>
          <a:bodyPr wrap="square">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Calibri" panose="020F0502020204030204"/>
                <a:ea typeface="+mn-ea"/>
                <a:cs typeface="+mn-cs"/>
              </a:rPr>
              <a:t>While break-apart FISH can identify gene disruptions in DNA, </a:t>
            </a:r>
            <a:br>
              <a:rPr kumimoji="0" lang="en-GB" sz="1867"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867" b="1" i="0" u="none" strike="noStrike" kern="1200" cap="none" spc="0" normalizeH="0" baseline="0" noProof="0" dirty="0">
                <a:ln>
                  <a:noFill/>
                </a:ln>
                <a:solidFill>
                  <a:srgbClr val="FFFFFF"/>
                </a:solidFill>
                <a:effectLst/>
                <a:uLnTx/>
                <a:uFillTx/>
                <a:latin typeface="Calibri" panose="020F0502020204030204"/>
                <a:ea typeface="+mn-ea"/>
                <a:cs typeface="+mn-cs"/>
              </a:rPr>
              <a:t>it </a:t>
            </a:r>
            <a:r>
              <a:rPr kumimoji="0" lang="en-GB" sz="1867" b="1" i="0" u="sng" strike="noStrike" kern="1200" cap="none" spc="0" normalizeH="0" baseline="0" noProof="0" dirty="0">
                <a:ln>
                  <a:noFill/>
                </a:ln>
                <a:solidFill>
                  <a:srgbClr val="FFFFFF"/>
                </a:solidFill>
                <a:effectLst/>
                <a:uLnTx/>
                <a:uFillTx/>
                <a:latin typeface="Calibri" panose="020F0502020204030204"/>
                <a:ea typeface="+mn-ea"/>
                <a:cs typeface="+mn-cs"/>
              </a:rPr>
              <a:t>cannot</a:t>
            </a:r>
            <a:r>
              <a:rPr kumimoji="0" lang="en-GB" sz="1867" b="1" i="0" u="none" strike="noStrike" kern="1200" cap="none" spc="0" normalizeH="0" baseline="0" noProof="0" dirty="0">
                <a:ln>
                  <a:noFill/>
                </a:ln>
                <a:solidFill>
                  <a:srgbClr val="FFFFFF"/>
                </a:solidFill>
                <a:effectLst/>
                <a:uLnTx/>
                <a:uFillTx/>
                <a:latin typeface="Calibri" panose="020F0502020204030204"/>
                <a:ea typeface="+mn-ea"/>
                <a:cs typeface="+mn-cs"/>
              </a:rPr>
              <a:t> confirm in-frame, functional fusions</a:t>
            </a:r>
            <a:endParaRPr kumimoji="0" lang="en-GB" sz="1867" b="1" i="0" u="none" strike="noStrike" kern="1200" cap="none" spc="0" normalizeH="0" baseline="30000" noProof="0" dirty="0">
              <a:ln>
                <a:noFill/>
              </a:ln>
              <a:solidFill>
                <a:srgbClr val="FFFFFF"/>
              </a:solidFill>
              <a:effectLst/>
              <a:uLnTx/>
              <a:uFillTx/>
              <a:latin typeface="Calibri" panose="020F0502020204030204"/>
              <a:ea typeface="+mn-ea"/>
              <a:cs typeface="+mn-cs"/>
            </a:endParaRPr>
          </a:p>
        </p:txBody>
      </p:sp>
      <p:pic>
        <p:nvPicPr>
          <p:cNvPr id="10" name="Picture 5">
            <a:extLst>
              <a:ext uri="{FF2B5EF4-FFF2-40B4-BE49-F238E27FC236}">
                <a16:creationId xmlns:a16="http://schemas.microsoft.com/office/drawing/2014/main" id="{38F06505-5282-489C-B69E-C6349CC5FB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3945" y="2222500"/>
            <a:ext cx="7454263" cy="1941115"/>
          </a:xfrm>
          <a:prstGeom prst="rect">
            <a:avLst/>
          </a:prstGeom>
        </p:spPr>
      </p:pic>
      <p:sp>
        <p:nvSpPr>
          <p:cNvPr id="11" name="Rectangle: Top Corners Rounded 30">
            <a:extLst>
              <a:ext uri="{FF2B5EF4-FFF2-40B4-BE49-F238E27FC236}">
                <a16:creationId xmlns:a16="http://schemas.microsoft.com/office/drawing/2014/main" id="{880E50DA-5E2F-4C54-B559-6CFCD8CAFEA9}"/>
              </a:ext>
            </a:extLst>
          </p:cNvPr>
          <p:cNvSpPr/>
          <p:nvPr/>
        </p:nvSpPr>
        <p:spPr>
          <a:xfrm>
            <a:off x="8104540" y="1511148"/>
            <a:ext cx="3477860" cy="4294116"/>
          </a:xfrm>
          <a:prstGeom prst="round2SameRect">
            <a:avLst>
              <a:gd name="adj1" fmla="val 0"/>
              <a:gd name="adj2" fmla="val 0"/>
            </a:avLst>
          </a:prstGeom>
          <a:solidFill>
            <a:schemeClr val="bg1"/>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Top Corners Rounded 31">
            <a:extLst>
              <a:ext uri="{FF2B5EF4-FFF2-40B4-BE49-F238E27FC236}">
                <a16:creationId xmlns:a16="http://schemas.microsoft.com/office/drawing/2014/main" id="{238363E4-C6C1-4401-BE7A-A9FF6E01A475}"/>
              </a:ext>
            </a:extLst>
          </p:cNvPr>
          <p:cNvSpPr/>
          <p:nvPr/>
        </p:nvSpPr>
        <p:spPr>
          <a:xfrm>
            <a:off x="8106429" y="1511147"/>
            <a:ext cx="3475972" cy="1074861"/>
          </a:xfrm>
          <a:prstGeom prst="round2SameRect">
            <a:avLst>
              <a:gd name="adj1" fmla="val 0"/>
              <a:gd name="adj2" fmla="val 0"/>
            </a:avLst>
          </a:prstGeom>
          <a:solidFill>
            <a:schemeClr val="tx2"/>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Yellow (red/green) signals in normal interphase nuclei versus split red and green signals in cell carrying translocation</a:t>
            </a:r>
            <a:r>
              <a:rPr kumimoji="0" lang="en-GB" sz="1600" b="1" i="0" u="none" strike="noStrike" kern="1200" cap="none" spc="0" normalizeH="0" baseline="30000" noProof="0" dirty="0">
                <a:ln>
                  <a:noFill/>
                </a:ln>
                <a:solidFill>
                  <a:srgbClr val="FFFFFF"/>
                </a:solidFill>
                <a:effectLst/>
                <a:uLnTx/>
                <a:uFillTx/>
                <a:latin typeface="Calibri" panose="020F0502020204030204"/>
                <a:ea typeface="+mn-ea"/>
                <a:cs typeface="+mn-cs"/>
              </a:rPr>
              <a:t>2</a:t>
            </a:r>
          </a:p>
        </p:txBody>
      </p:sp>
      <p:grpSp>
        <p:nvGrpSpPr>
          <p:cNvPr id="13" name="Group 18">
            <a:extLst>
              <a:ext uri="{FF2B5EF4-FFF2-40B4-BE49-F238E27FC236}">
                <a16:creationId xmlns:a16="http://schemas.microsoft.com/office/drawing/2014/main" id="{837EF6DB-DDB0-4030-99F8-AE1AE7812782}"/>
              </a:ext>
            </a:extLst>
          </p:cNvPr>
          <p:cNvGrpSpPr/>
          <p:nvPr/>
        </p:nvGrpSpPr>
        <p:grpSpPr>
          <a:xfrm>
            <a:off x="8506172" y="2787068"/>
            <a:ext cx="2680148" cy="2848239"/>
            <a:chOff x="5193792" y="879221"/>
            <a:chExt cx="3227832" cy="3505161"/>
          </a:xfrm>
        </p:grpSpPr>
        <p:pic>
          <p:nvPicPr>
            <p:cNvPr id="14" name="Picture 20">
              <a:extLst>
                <a:ext uri="{FF2B5EF4-FFF2-40B4-BE49-F238E27FC236}">
                  <a16:creationId xmlns:a16="http://schemas.microsoft.com/office/drawing/2014/main" id="{287BE342-DF35-4908-B8D2-334CAC54599C}"/>
                </a:ext>
              </a:extLst>
            </p:cNvPr>
            <p:cNvPicPr>
              <a:picLocks noChangeAspect="1"/>
            </p:cNvPicPr>
            <p:nvPr/>
          </p:nvPicPr>
          <p:blipFill>
            <a:blip r:embed="rId3"/>
            <a:stretch>
              <a:fillRect/>
            </a:stretch>
          </p:blipFill>
          <p:spPr>
            <a:xfrm>
              <a:off x="5193792" y="879221"/>
              <a:ext cx="3227832" cy="1628198"/>
            </a:xfrm>
            <a:prstGeom prst="rect">
              <a:avLst/>
            </a:prstGeom>
          </p:spPr>
        </p:pic>
        <p:pic>
          <p:nvPicPr>
            <p:cNvPr id="15" name="Picture 21">
              <a:extLst>
                <a:ext uri="{FF2B5EF4-FFF2-40B4-BE49-F238E27FC236}">
                  <a16:creationId xmlns:a16="http://schemas.microsoft.com/office/drawing/2014/main" id="{C93C2A72-6EB6-4005-8ECE-EC68A8F0CE42}"/>
                </a:ext>
              </a:extLst>
            </p:cNvPr>
            <p:cNvPicPr>
              <a:picLocks noChangeAspect="1"/>
            </p:cNvPicPr>
            <p:nvPr/>
          </p:nvPicPr>
          <p:blipFill>
            <a:blip r:embed="rId4"/>
            <a:stretch>
              <a:fillRect/>
            </a:stretch>
          </p:blipFill>
          <p:spPr>
            <a:xfrm>
              <a:off x="5193792" y="2495860"/>
              <a:ext cx="3227832" cy="1888522"/>
            </a:xfrm>
            <a:prstGeom prst="rect">
              <a:avLst/>
            </a:prstGeom>
          </p:spPr>
        </p:pic>
        <p:sp>
          <p:nvSpPr>
            <p:cNvPr id="16" name="TextBox 22">
              <a:extLst>
                <a:ext uri="{FF2B5EF4-FFF2-40B4-BE49-F238E27FC236}">
                  <a16:creationId xmlns:a16="http://schemas.microsoft.com/office/drawing/2014/main" id="{DB6E5EA8-8811-49B5-BB4F-C9CA26B0DDA8}"/>
                </a:ext>
              </a:extLst>
            </p:cNvPr>
            <p:cNvSpPr txBox="1"/>
            <p:nvPr/>
          </p:nvSpPr>
          <p:spPr>
            <a:xfrm>
              <a:off x="5280903" y="905256"/>
              <a:ext cx="1264879" cy="517800"/>
            </a:xfrm>
            <a:prstGeom prst="rect">
              <a:avLst/>
            </a:prstGeom>
            <a:solidFill>
              <a:schemeClr val="tx1"/>
            </a:solid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FFFFFF"/>
                  </a:solidFill>
                  <a:effectLst/>
                  <a:uLnTx/>
                  <a:uFillTx/>
                  <a:latin typeface="Calibri" panose="020F0502020204030204"/>
                  <a:ea typeface="+mn-ea"/>
                  <a:cs typeface="+mn-cs"/>
                </a:rPr>
                <a:t>Metaphase chromosomes </a:t>
              </a:r>
            </a:p>
          </p:txBody>
        </p:sp>
        <p:sp>
          <p:nvSpPr>
            <p:cNvPr id="17" name="TextBox 23">
              <a:extLst>
                <a:ext uri="{FF2B5EF4-FFF2-40B4-BE49-F238E27FC236}">
                  <a16:creationId xmlns:a16="http://schemas.microsoft.com/office/drawing/2014/main" id="{3901C50F-6C80-4FC1-A727-9981A79D27A3}"/>
                </a:ext>
              </a:extLst>
            </p:cNvPr>
            <p:cNvSpPr txBox="1"/>
            <p:nvPr/>
          </p:nvSpPr>
          <p:spPr>
            <a:xfrm>
              <a:off x="5468171" y="1359924"/>
              <a:ext cx="870155" cy="315715"/>
            </a:xfrm>
            <a:prstGeom prst="rect">
              <a:avLst/>
            </a:prstGeom>
            <a:solidFill>
              <a:schemeClr val="tx1"/>
            </a:solid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FFFFFF"/>
                  </a:solidFill>
                  <a:effectLst/>
                  <a:uLnTx/>
                  <a:uFillTx/>
                  <a:latin typeface="Calibri" panose="020F0502020204030204"/>
                  <a:ea typeface="+mn-ea"/>
                  <a:cs typeface="+mn-cs"/>
                </a:rPr>
                <a:t>Normal</a:t>
              </a:r>
            </a:p>
          </p:txBody>
        </p:sp>
        <p:sp>
          <p:nvSpPr>
            <p:cNvPr id="18" name="TextBox 36">
              <a:extLst>
                <a:ext uri="{FF2B5EF4-FFF2-40B4-BE49-F238E27FC236}">
                  <a16:creationId xmlns:a16="http://schemas.microsoft.com/office/drawing/2014/main" id="{0D339CD9-DA3F-4034-87DB-C964BF10EBF0}"/>
                </a:ext>
              </a:extLst>
            </p:cNvPr>
            <p:cNvSpPr txBox="1"/>
            <p:nvPr/>
          </p:nvSpPr>
          <p:spPr>
            <a:xfrm>
              <a:off x="5315690" y="2473366"/>
              <a:ext cx="1160203" cy="202086"/>
            </a:xfrm>
            <a:prstGeom prst="rect">
              <a:avLst/>
            </a:prstGeom>
            <a:solidFill>
              <a:schemeClr val="tx1"/>
            </a:solidFill>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FFFFFF"/>
                  </a:solidFill>
                  <a:effectLst/>
                  <a:uLnTx/>
                  <a:uFillTx/>
                  <a:latin typeface="Calibri" panose="020F0502020204030204"/>
                  <a:ea typeface="+mn-ea"/>
                  <a:cs typeface="+mn-cs"/>
                </a:rPr>
                <a:t>Translocation</a:t>
              </a:r>
            </a:p>
          </p:txBody>
        </p:sp>
        <p:sp>
          <p:nvSpPr>
            <p:cNvPr id="19" name="TextBox 37">
              <a:extLst>
                <a:ext uri="{FF2B5EF4-FFF2-40B4-BE49-F238E27FC236}">
                  <a16:creationId xmlns:a16="http://schemas.microsoft.com/office/drawing/2014/main" id="{7213514C-EBF4-4B15-A866-C408B48DEDD3}"/>
                </a:ext>
              </a:extLst>
            </p:cNvPr>
            <p:cNvSpPr txBox="1"/>
            <p:nvPr/>
          </p:nvSpPr>
          <p:spPr>
            <a:xfrm>
              <a:off x="7223760" y="933829"/>
              <a:ext cx="1127761" cy="464773"/>
            </a:xfrm>
            <a:prstGeom prst="rect">
              <a:avLst/>
            </a:prstGeom>
            <a:solidFill>
              <a:schemeClr val="tx1"/>
            </a:solidFill>
          </p:spPr>
          <p:txBody>
            <a:bodyPr wrap="square" lIns="0" tIns="24384" rIns="0" bIns="24384"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FFFFFF"/>
                  </a:solidFill>
                  <a:effectLst/>
                  <a:uLnTx/>
                  <a:uFillTx/>
                  <a:latin typeface="Calibri" panose="020F0502020204030204"/>
                  <a:ea typeface="+mn-ea"/>
                  <a:cs typeface="+mn-cs"/>
                </a:rPr>
                <a:t>Interphase </a:t>
              </a:r>
              <a:br>
                <a:rPr kumimoji="0" lang="en-GB" sz="1067"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067" b="1" i="0" u="none" strike="noStrike" kern="1200" cap="none" spc="0" normalizeH="0" baseline="0" noProof="0" dirty="0">
                  <a:ln>
                    <a:noFill/>
                  </a:ln>
                  <a:solidFill>
                    <a:srgbClr val="FFFFFF"/>
                  </a:solidFill>
                  <a:effectLst/>
                  <a:uLnTx/>
                  <a:uFillTx/>
                  <a:latin typeface="Calibri" panose="020F0502020204030204"/>
                  <a:ea typeface="+mn-ea"/>
                  <a:cs typeface="+mn-cs"/>
                </a:rPr>
                <a:t>cells </a:t>
              </a:r>
            </a:p>
          </p:txBody>
        </p:sp>
        <p:cxnSp>
          <p:nvCxnSpPr>
            <p:cNvPr id="20" name="Straight Arrow Connector 38">
              <a:extLst>
                <a:ext uri="{FF2B5EF4-FFF2-40B4-BE49-F238E27FC236}">
                  <a16:creationId xmlns:a16="http://schemas.microsoft.com/office/drawing/2014/main" id="{B97AE4BD-DD0F-4C4D-923B-99F57AC0FBFD}"/>
                </a:ext>
              </a:extLst>
            </p:cNvPr>
            <p:cNvCxnSpPr/>
            <p:nvPr/>
          </p:nvCxnSpPr>
          <p:spPr>
            <a:xfrm flipV="1">
              <a:off x="7448550" y="3143250"/>
              <a:ext cx="190500" cy="104775"/>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39">
              <a:extLst>
                <a:ext uri="{FF2B5EF4-FFF2-40B4-BE49-F238E27FC236}">
                  <a16:creationId xmlns:a16="http://schemas.microsoft.com/office/drawing/2014/main" id="{112907B1-9BF0-4C87-A2E2-873D0A5BBC78}"/>
                </a:ext>
              </a:extLst>
            </p:cNvPr>
            <p:cNvCxnSpPr>
              <a:cxnSpLocks/>
            </p:cNvCxnSpPr>
            <p:nvPr/>
          </p:nvCxnSpPr>
          <p:spPr>
            <a:xfrm>
              <a:off x="8124825" y="3162300"/>
              <a:ext cx="0" cy="192024"/>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0" name="Content Placeholder 29">
            <a:extLst>
              <a:ext uri="{FF2B5EF4-FFF2-40B4-BE49-F238E27FC236}">
                <a16:creationId xmlns:a16="http://schemas.microsoft.com/office/drawing/2014/main" id="{CCB47122-7E13-4A44-B230-B170863E3E6C}"/>
              </a:ext>
            </a:extLst>
          </p:cNvPr>
          <p:cNvSpPr>
            <a:spLocks noGrp="1"/>
          </p:cNvSpPr>
          <p:nvPr>
            <p:ph sz="quarter" idx="12"/>
          </p:nvPr>
        </p:nvSpPr>
        <p:spPr>
          <a:xfrm>
            <a:off x="620184" y="1425600"/>
            <a:ext cx="7114616" cy="4525200"/>
          </a:xfrm>
        </p:spPr>
        <p:txBody>
          <a:bodyPr/>
          <a:lstStyle/>
          <a:p>
            <a:r>
              <a:rPr lang="en-GB" dirty="0"/>
              <a:t>Break-apart FISH uses separate, locus-specific, and differently </a:t>
            </a:r>
            <a:br>
              <a:rPr lang="en-GB" dirty="0"/>
            </a:br>
            <a:r>
              <a:rPr lang="en-GB" dirty="0"/>
              <a:t>coloured probes for the 5′ and 3′ ends of the gene of interest</a:t>
            </a:r>
            <a:r>
              <a:rPr lang="en-GB" baseline="30000" dirty="0"/>
              <a:t>1</a:t>
            </a:r>
          </a:p>
        </p:txBody>
      </p:sp>
      <p:sp>
        <p:nvSpPr>
          <p:cNvPr id="25" name="Title 24">
            <a:extLst>
              <a:ext uri="{FF2B5EF4-FFF2-40B4-BE49-F238E27FC236}">
                <a16:creationId xmlns:a16="http://schemas.microsoft.com/office/drawing/2014/main" id="{B6E055AC-A873-AC42-A2C1-271DEB3D6F17}"/>
              </a:ext>
            </a:extLst>
          </p:cNvPr>
          <p:cNvSpPr>
            <a:spLocks noGrp="1"/>
          </p:cNvSpPr>
          <p:nvPr>
            <p:ph type="title"/>
          </p:nvPr>
        </p:nvSpPr>
        <p:spPr/>
        <p:txBody>
          <a:bodyPr/>
          <a:lstStyle/>
          <a:p>
            <a:r>
              <a:rPr lang="en-GB" dirty="0"/>
              <a:t>Break-apart FISH is particularly useful for detecting gene translocations</a:t>
            </a:r>
          </a:p>
        </p:txBody>
      </p:sp>
      <p:sp>
        <p:nvSpPr>
          <p:cNvPr id="2" name="Slide Number Placeholder 1">
            <a:extLst>
              <a:ext uri="{FF2B5EF4-FFF2-40B4-BE49-F238E27FC236}">
                <a16:creationId xmlns:a16="http://schemas.microsoft.com/office/drawing/2014/main" id="{BFAEC3DD-ADA6-764C-B4CA-8D1105904DF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2" name="Content Placeholder 21">
            <a:extLst>
              <a:ext uri="{FF2B5EF4-FFF2-40B4-BE49-F238E27FC236}">
                <a16:creationId xmlns:a16="http://schemas.microsoft.com/office/drawing/2014/main" id="{44769982-3F35-2143-802C-9E72A4989656}"/>
              </a:ext>
            </a:extLst>
          </p:cNvPr>
          <p:cNvSpPr>
            <a:spLocks noGrp="1"/>
          </p:cNvSpPr>
          <p:nvPr>
            <p:ph sz="quarter" idx="15"/>
          </p:nvPr>
        </p:nvSpPr>
        <p:spPr>
          <a:xfrm>
            <a:off x="620183" y="6309320"/>
            <a:ext cx="10180339" cy="365125"/>
          </a:xfrm>
        </p:spPr>
        <p:txBody>
          <a:bodyPr/>
          <a:lstStyle/>
          <a:p>
            <a:pPr>
              <a:spcBef>
                <a:spcPts val="0"/>
              </a:spcBef>
              <a:spcAft>
                <a:spcPts val="300"/>
              </a:spcAft>
            </a:pPr>
            <a:r>
              <a:rPr lang="en-GB" dirty="0"/>
              <a:t>FISH, fluorescence </a:t>
            </a:r>
            <a:r>
              <a:rPr lang="en-GB" i="1" dirty="0">
                <a:solidFill>
                  <a:schemeClr val="tx2"/>
                </a:solidFill>
              </a:rPr>
              <a:t>in situ </a:t>
            </a:r>
            <a:r>
              <a:rPr lang="en-GB" dirty="0">
                <a:solidFill>
                  <a:schemeClr val="tx2"/>
                </a:solidFill>
              </a:rPr>
              <a:t>hybridisation; NTRK, neurotrophic tyrosine kinase</a:t>
            </a:r>
          </a:p>
          <a:p>
            <a:pPr>
              <a:spcBef>
                <a:spcPts val="0"/>
              </a:spcBef>
              <a:spcAft>
                <a:spcPts val="300"/>
              </a:spcAft>
            </a:pPr>
            <a:r>
              <a:rPr lang="en-GB" dirty="0">
                <a:solidFill>
                  <a:schemeClr val="tx2"/>
                </a:solidFill>
              </a:rPr>
              <a:t>Zytovision. https://www.zytovision.com/downloads_products/datasheets/z-2206-ce-ivd.pdf. Accessed December 22, 2020</a:t>
            </a:r>
            <a:br>
              <a:rPr lang="en-GB" dirty="0">
                <a:solidFill>
                  <a:schemeClr val="tx2"/>
                </a:solidFill>
              </a:rPr>
            </a:br>
            <a:r>
              <a:rPr lang="en-GB" dirty="0">
                <a:solidFill>
                  <a:schemeClr val="tx2"/>
                </a:solidFill>
              </a:rPr>
              <a:t>1. Cheng L, et al. J Path Clin Res. 2017;3:73-99;  2. Ventura RA, et al. J Mol Diag. 2006;8:141-51</a:t>
            </a:r>
          </a:p>
        </p:txBody>
      </p:sp>
    </p:spTree>
    <p:extLst>
      <p:ext uri="{BB962C8B-B14F-4D97-AF65-F5344CB8AC3E}">
        <p14:creationId xmlns:p14="http://schemas.microsoft.com/office/powerpoint/2010/main" val="1340720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2"/>
          </p:nvPr>
        </p:nvSpPr>
        <p:spPr/>
        <p:txBody>
          <a:bodyPr/>
          <a:lstStyle/>
          <a:p>
            <a:pPr marL="0" indent="0">
              <a:buNone/>
            </a:pPr>
            <a:r>
              <a:rPr lang="en-GB" b="1" noProof="0" dirty="0">
                <a:solidFill>
                  <a:schemeClr val="accent1"/>
                </a:solidFill>
              </a:rPr>
              <a:t>Advantages</a:t>
            </a:r>
          </a:p>
          <a:p>
            <a:pPr>
              <a:spcBef>
                <a:spcPts val="600"/>
              </a:spcBef>
            </a:pPr>
            <a:r>
              <a:rPr lang="en-GB" noProof="0" dirty="0"/>
              <a:t>Commonly used method for detecting gene fusions </a:t>
            </a:r>
          </a:p>
          <a:p>
            <a:pPr>
              <a:spcBef>
                <a:spcPts val="600"/>
              </a:spcBef>
            </a:pPr>
            <a:r>
              <a:rPr lang="en-GB" noProof="0" dirty="0"/>
              <a:t>Fast turnaround time</a:t>
            </a:r>
            <a:br>
              <a:rPr lang="en-GB" noProof="0" dirty="0"/>
            </a:br>
            <a:endParaRPr lang="en-GB" sz="1000" noProof="0" dirty="0"/>
          </a:p>
          <a:p>
            <a:pPr marL="0" indent="0">
              <a:buNone/>
            </a:pPr>
            <a:r>
              <a:rPr lang="en-GB" b="1" noProof="0" dirty="0">
                <a:solidFill>
                  <a:schemeClr val="accent1"/>
                </a:solidFill>
              </a:rPr>
              <a:t>Disadvantages</a:t>
            </a:r>
          </a:p>
          <a:p>
            <a:pPr>
              <a:spcBef>
                <a:spcPts val="600"/>
              </a:spcBef>
            </a:pPr>
            <a:r>
              <a:rPr lang="en-GB" noProof="0" dirty="0"/>
              <a:t>Tests have to be run for each gene </a:t>
            </a:r>
          </a:p>
          <a:p>
            <a:pPr>
              <a:spcBef>
                <a:spcPts val="600"/>
              </a:spcBef>
            </a:pPr>
            <a:r>
              <a:rPr lang="en-GB" noProof="0" dirty="0"/>
              <a:t>While break-apart FISH can identify gene disruptions in DNA, it cannot confirm in-frame, </a:t>
            </a:r>
            <a:br>
              <a:rPr lang="en-GB" noProof="0" dirty="0"/>
            </a:br>
            <a:r>
              <a:rPr lang="en-GB" noProof="0" dirty="0"/>
              <a:t>functional fusions</a:t>
            </a:r>
          </a:p>
          <a:p>
            <a:pPr>
              <a:spcBef>
                <a:spcPts val="600"/>
              </a:spcBef>
            </a:pPr>
            <a:r>
              <a:rPr lang="en-GB" noProof="0" dirty="0"/>
              <a:t>No indication about the partner gene</a:t>
            </a:r>
          </a:p>
          <a:p>
            <a:pPr>
              <a:spcBef>
                <a:spcPts val="600"/>
              </a:spcBef>
            </a:pPr>
            <a:r>
              <a:rPr lang="en-GB" noProof="0" dirty="0"/>
              <a:t>Subjective interpretation</a:t>
            </a:r>
          </a:p>
          <a:p>
            <a:pPr>
              <a:spcBef>
                <a:spcPts val="600"/>
              </a:spcBef>
            </a:pPr>
            <a:r>
              <a:rPr lang="en-GB" noProof="0" dirty="0"/>
              <a:t>Requires specific equipment</a:t>
            </a:r>
          </a:p>
          <a:p>
            <a:pPr>
              <a:spcBef>
                <a:spcPts val="600"/>
              </a:spcBef>
            </a:pPr>
            <a:r>
              <a:rPr lang="en-GB" noProof="0" dirty="0"/>
              <a:t>May show up to 30% false negative results</a:t>
            </a:r>
          </a:p>
          <a:p>
            <a:pPr lvl="1"/>
            <a:endParaRPr lang="en-GB" noProof="0" dirty="0"/>
          </a:p>
        </p:txBody>
      </p:sp>
      <p:sp>
        <p:nvSpPr>
          <p:cNvPr id="2" name="Titre 1"/>
          <p:cNvSpPr>
            <a:spLocks noGrp="1"/>
          </p:cNvSpPr>
          <p:nvPr>
            <p:ph type="title"/>
          </p:nvPr>
        </p:nvSpPr>
        <p:spPr/>
        <p:txBody>
          <a:bodyPr/>
          <a:lstStyle/>
          <a:p>
            <a:r>
              <a:rPr lang="en-GB" noProof="0" dirty="0"/>
              <a:t>Fluorescence </a:t>
            </a:r>
            <a:r>
              <a:rPr lang="en-GB" i="1" noProof="0" dirty="0"/>
              <a:t>in situ </a:t>
            </a:r>
            <a:r>
              <a:rPr lang="en-GB" noProof="0" dirty="0">
                <a:solidFill>
                  <a:schemeClr val="tx2"/>
                </a:solidFill>
              </a:rPr>
              <a:t>hybridisation (FISH)</a:t>
            </a:r>
          </a:p>
        </p:txBody>
      </p:sp>
      <p:sp>
        <p:nvSpPr>
          <p:cNvPr id="10" name="Slide Number Placeholder 9">
            <a:extLst>
              <a:ext uri="{FF2B5EF4-FFF2-40B4-BE49-F238E27FC236}">
                <a16:creationId xmlns:a16="http://schemas.microsoft.com/office/drawing/2014/main" id="{2169512C-C1E4-3340-8A1D-3FE5B464D193}"/>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5" name="Content Placeholder 21">
            <a:extLst>
              <a:ext uri="{FF2B5EF4-FFF2-40B4-BE49-F238E27FC236}">
                <a16:creationId xmlns:a16="http://schemas.microsoft.com/office/drawing/2014/main" id="{B72BF757-6AB4-4A0C-A6DC-F384D6F59E9A}"/>
              </a:ext>
            </a:extLst>
          </p:cNvPr>
          <p:cNvSpPr>
            <a:spLocks noGrp="1"/>
          </p:cNvSpPr>
          <p:nvPr>
            <p:ph sz="quarter" idx="15"/>
          </p:nvPr>
        </p:nvSpPr>
        <p:spPr>
          <a:xfrm>
            <a:off x="620183" y="6309320"/>
            <a:ext cx="10180339" cy="365125"/>
          </a:xfrm>
        </p:spPr>
        <p:txBody>
          <a:bodyPr/>
          <a:lstStyle/>
          <a:p>
            <a:pPr>
              <a:spcBef>
                <a:spcPts val="0"/>
              </a:spcBef>
              <a:spcAft>
                <a:spcPts val="300"/>
              </a:spcAft>
            </a:pPr>
            <a:r>
              <a:rPr lang="en-GB" noProof="0" dirty="0">
                <a:solidFill>
                  <a:schemeClr val="tx2"/>
                </a:solidFill>
              </a:rPr>
              <a:t>FISH, fluorescence </a:t>
            </a:r>
            <a:r>
              <a:rPr lang="en-GB" i="1" noProof="0" dirty="0">
                <a:solidFill>
                  <a:schemeClr val="tx2"/>
                </a:solidFill>
              </a:rPr>
              <a:t>in situ </a:t>
            </a:r>
            <a:r>
              <a:rPr lang="en-GB" noProof="0" dirty="0">
                <a:solidFill>
                  <a:schemeClr val="tx2"/>
                </a:solidFill>
              </a:rPr>
              <a:t>hybridisation</a:t>
            </a:r>
          </a:p>
        </p:txBody>
      </p:sp>
    </p:spTree>
    <p:custDataLst>
      <p:tags r:id="rId1"/>
    </p:custDataLst>
    <p:extLst>
      <p:ext uri="{BB962C8B-B14F-4D97-AF65-F5344CB8AC3E}">
        <p14:creationId xmlns:p14="http://schemas.microsoft.com/office/powerpoint/2010/main" val="124373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en-GB" noProof="0" dirty="0"/>
              <a:t>RT-PCR or RNA targeted </a:t>
            </a:r>
            <a:br>
              <a:rPr lang="en-GB" noProof="0" dirty="0"/>
            </a:br>
            <a:r>
              <a:rPr lang="en-GB" noProof="0" dirty="0"/>
              <a:t>fusion panels (non NGS)</a:t>
            </a:r>
          </a:p>
        </p:txBody>
      </p:sp>
      <p:sp>
        <p:nvSpPr>
          <p:cNvPr id="2" name="Slide Number Placeholder 1">
            <a:extLst>
              <a:ext uri="{FF2B5EF4-FFF2-40B4-BE49-F238E27FC236}">
                <a16:creationId xmlns:a16="http://schemas.microsoft.com/office/drawing/2014/main" id="{5C2F8904-4604-6C43-9AAD-635C913EEDDA}"/>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4" name="Content Placeholder 9">
            <a:extLst>
              <a:ext uri="{FF2B5EF4-FFF2-40B4-BE49-F238E27FC236}">
                <a16:creationId xmlns:a16="http://schemas.microsoft.com/office/drawing/2014/main" id="{D8FA2B91-5193-4CE0-B913-31FD689928C7}"/>
              </a:ext>
            </a:extLst>
          </p:cNvPr>
          <p:cNvSpPr txBox="1">
            <a:spLocks/>
          </p:cNvSpPr>
          <p:nvPr/>
        </p:nvSpPr>
        <p:spPr>
          <a:xfrm>
            <a:off x="620183" y="6356351"/>
            <a:ext cx="10180339" cy="365125"/>
          </a:xfrm>
          <a:prstGeom prst="rect">
            <a:avLst/>
          </a:prstGeom>
        </p:spPr>
        <p:txBody>
          <a:bodyPr lIns="0"/>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56378D"/>
              </a:buClr>
              <a:buSzTx/>
              <a:buFont typeface="Arial"/>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rPr>
              <a:t>NGS, next generation sequencing; RT-PCR, reverse-transcriptase polymerase chain reaction</a:t>
            </a:r>
          </a:p>
        </p:txBody>
      </p:sp>
    </p:spTree>
    <p:extLst>
      <p:ext uri="{BB962C8B-B14F-4D97-AF65-F5344CB8AC3E}">
        <p14:creationId xmlns:p14="http://schemas.microsoft.com/office/powerpoint/2010/main" val="113679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932E94-10B4-AB42-86AF-7727C8ED98D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8" name="Title 7">
            <a:extLst>
              <a:ext uri="{FF2B5EF4-FFF2-40B4-BE49-F238E27FC236}">
                <a16:creationId xmlns:a16="http://schemas.microsoft.com/office/drawing/2014/main" id="{69F023B2-6527-D54F-B127-91D9F5640301}"/>
              </a:ext>
            </a:extLst>
          </p:cNvPr>
          <p:cNvSpPr>
            <a:spLocks noGrp="1"/>
          </p:cNvSpPr>
          <p:nvPr>
            <p:ph type="title"/>
          </p:nvPr>
        </p:nvSpPr>
        <p:spPr/>
        <p:txBody>
          <a:bodyPr/>
          <a:lstStyle/>
          <a:p>
            <a:r>
              <a:rPr lang="en-GB" dirty="0">
                <a:solidFill>
                  <a:schemeClr val="tx2"/>
                </a:solidFill>
              </a:rPr>
              <a:t>DETECTION of FUSION transcripts by RT-PcR</a:t>
            </a:r>
          </a:p>
        </p:txBody>
      </p:sp>
      <p:sp>
        <p:nvSpPr>
          <p:cNvPr id="10" name="Content Placeholder 9">
            <a:extLst>
              <a:ext uri="{FF2B5EF4-FFF2-40B4-BE49-F238E27FC236}">
                <a16:creationId xmlns:a16="http://schemas.microsoft.com/office/drawing/2014/main" id="{B2A0AEB0-8E3C-0943-81B7-A5E46B2CFE51}"/>
              </a:ext>
            </a:extLst>
          </p:cNvPr>
          <p:cNvSpPr>
            <a:spLocks noGrp="1"/>
          </p:cNvSpPr>
          <p:nvPr>
            <p:ph sz="quarter" idx="15"/>
          </p:nvPr>
        </p:nvSpPr>
        <p:spPr/>
        <p:txBody>
          <a:bodyPr/>
          <a:lstStyle/>
          <a:p>
            <a:r>
              <a:rPr lang="en-GB" dirty="0">
                <a:solidFill>
                  <a:schemeClr val="tx2"/>
                </a:solidFill>
              </a:rPr>
              <a:t>RT-PCR, reverse-transcriptase polymerase chain reaction; TRK, tropomyosin receptor kinase</a:t>
            </a:r>
          </a:p>
        </p:txBody>
      </p:sp>
      <p:sp>
        <p:nvSpPr>
          <p:cNvPr id="3" name="Rounded Rectangle 2">
            <a:extLst>
              <a:ext uri="{FF2B5EF4-FFF2-40B4-BE49-F238E27FC236}">
                <a16:creationId xmlns:a16="http://schemas.microsoft.com/office/drawing/2014/main" id="{E49BA0D2-1C11-E444-8AF7-4E4A41282499}"/>
              </a:ext>
            </a:extLst>
          </p:cNvPr>
          <p:cNvSpPr/>
          <p:nvPr/>
        </p:nvSpPr>
        <p:spPr>
          <a:xfrm>
            <a:off x="911424" y="2801050"/>
            <a:ext cx="2562176" cy="1489623"/>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RT-PCR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Or NanoString </a:t>
            </a:r>
          </a:p>
        </p:txBody>
      </p:sp>
      <p:sp>
        <p:nvSpPr>
          <p:cNvPr id="4" name="Freeform 3">
            <a:extLst>
              <a:ext uri="{FF2B5EF4-FFF2-40B4-BE49-F238E27FC236}">
                <a16:creationId xmlns:a16="http://schemas.microsoft.com/office/drawing/2014/main" id="{13B49547-B440-7547-858B-C6AF2D784E4F}"/>
              </a:ext>
            </a:extLst>
          </p:cNvPr>
          <p:cNvSpPr/>
          <p:nvPr/>
        </p:nvSpPr>
        <p:spPr>
          <a:xfrm>
            <a:off x="3412108" y="2353012"/>
            <a:ext cx="3492500" cy="546100"/>
          </a:xfrm>
          <a:custGeom>
            <a:avLst/>
            <a:gdLst>
              <a:gd name="connsiteX0" fmla="*/ 3492500 w 3492500"/>
              <a:gd name="connsiteY0" fmla="*/ 0 h 546100"/>
              <a:gd name="connsiteX1" fmla="*/ 927100 w 3492500"/>
              <a:gd name="connsiteY1" fmla="*/ 0 h 546100"/>
              <a:gd name="connsiteX2" fmla="*/ 0 w 3492500"/>
              <a:gd name="connsiteY2" fmla="*/ 546100 h 546100"/>
            </a:gdLst>
            <a:ahLst/>
            <a:cxnLst>
              <a:cxn ang="0">
                <a:pos x="connsiteX0" y="connsiteY0"/>
              </a:cxn>
              <a:cxn ang="0">
                <a:pos x="connsiteX1" y="connsiteY1"/>
              </a:cxn>
              <a:cxn ang="0">
                <a:pos x="connsiteX2" y="connsiteY2"/>
              </a:cxn>
            </a:cxnLst>
            <a:rect l="l" t="t" r="r" b="b"/>
            <a:pathLst>
              <a:path w="3492500" h="546100">
                <a:moveTo>
                  <a:pt x="3492500" y="0"/>
                </a:moveTo>
                <a:lnTo>
                  <a:pt x="927100" y="0"/>
                </a:lnTo>
                <a:lnTo>
                  <a:pt x="0" y="546100"/>
                </a:lnTo>
              </a:path>
            </a:pathLst>
          </a:custGeom>
          <a:no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722145D8-C16A-274E-B4B9-C35F74F93391}"/>
              </a:ext>
            </a:extLst>
          </p:cNvPr>
          <p:cNvSpPr/>
          <p:nvPr/>
        </p:nvSpPr>
        <p:spPr>
          <a:xfrm>
            <a:off x="6831112" y="1412776"/>
            <a:ext cx="4449464" cy="1878572"/>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BENEFITS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Detects known and unknown fusion transcripts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Proven effectiveness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Inexpensive </a:t>
            </a:r>
          </a:p>
        </p:txBody>
      </p:sp>
      <p:sp>
        <p:nvSpPr>
          <p:cNvPr id="15" name="Freeform 14">
            <a:extLst>
              <a:ext uri="{FF2B5EF4-FFF2-40B4-BE49-F238E27FC236}">
                <a16:creationId xmlns:a16="http://schemas.microsoft.com/office/drawing/2014/main" id="{21098F6A-DB92-2B49-90E9-2DED2226DB92}"/>
              </a:ext>
            </a:extLst>
          </p:cNvPr>
          <p:cNvSpPr/>
          <p:nvPr/>
        </p:nvSpPr>
        <p:spPr>
          <a:xfrm flipV="1">
            <a:off x="3412108" y="4194512"/>
            <a:ext cx="3492500" cy="546100"/>
          </a:xfrm>
          <a:custGeom>
            <a:avLst/>
            <a:gdLst>
              <a:gd name="connsiteX0" fmla="*/ 3492500 w 3492500"/>
              <a:gd name="connsiteY0" fmla="*/ 0 h 546100"/>
              <a:gd name="connsiteX1" fmla="*/ 927100 w 3492500"/>
              <a:gd name="connsiteY1" fmla="*/ 0 h 546100"/>
              <a:gd name="connsiteX2" fmla="*/ 0 w 3492500"/>
              <a:gd name="connsiteY2" fmla="*/ 546100 h 546100"/>
            </a:gdLst>
            <a:ahLst/>
            <a:cxnLst>
              <a:cxn ang="0">
                <a:pos x="connsiteX0" y="connsiteY0"/>
              </a:cxn>
              <a:cxn ang="0">
                <a:pos x="connsiteX1" y="connsiteY1"/>
              </a:cxn>
              <a:cxn ang="0">
                <a:pos x="connsiteX2" y="connsiteY2"/>
              </a:cxn>
            </a:cxnLst>
            <a:rect l="l" t="t" r="r" b="b"/>
            <a:pathLst>
              <a:path w="3492500" h="546100">
                <a:moveTo>
                  <a:pt x="3492500" y="0"/>
                </a:moveTo>
                <a:lnTo>
                  <a:pt x="927100" y="0"/>
                </a:lnTo>
                <a:lnTo>
                  <a:pt x="0" y="546100"/>
                </a:lnTo>
              </a:path>
            </a:pathLst>
          </a:custGeom>
          <a:no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5A61DA6F-E27E-E944-A9F6-29082D1C79F6}"/>
              </a:ext>
            </a:extLst>
          </p:cNvPr>
          <p:cNvSpPr/>
          <p:nvPr/>
        </p:nvSpPr>
        <p:spPr>
          <a:xfrm>
            <a:off x="6831112" y="3800376"/>
            <a:ext cx="4449464" cy="1878572"/>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LIMITATIONS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Too many TRK fusion partners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Cannot detect novel fusion partners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Presence of alteration is not excluded by a negative result</a:t>
            </a:r>
          </a:p>
        </p:txBody>
      </p:sp>
    </p:spTree>
    <p:extLst>
      <p:ext uri="{BB962C8B-B14F-4D97-AF65-F5344CB8AC3E}">
        <p14:creationId xmlns:p14="http://schemas.microsoft.com/office/powerpoint/2010/main" val="2150198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en-GB" noProof="0" dirty="0"/>
              <a:t>Next generation sequencing (NGS)</a:t>
            </a:r>
          </a:p>
        </p:txBody>
      </p:sp>
      <p:sp>
        <p:nvSpPr>
          <p:cNvPr id="2" name="Slide Number Placeholder 1">
            <a:extLst>
              <a:ext uri="{FF2B5EF4-FFF2-40B4-BE49-F238E27FC236}">
                <a16:creationId xmlns:a16="http://schemas.microsoft.com/office/drawing/2014/main" id="{D9B1B00D-12EC-F84C-8488-75505F5C4D00}"/>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2267262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p:txBody>
          <a:bodyPr/>
          <a:lstStyle/>
          <a:p>
            <a:r>
              <a:rPr lang="en-GB" noProof="0" dirty="0"/>
              <a:t>Introducing the scientific committee</a:t>
            </a:r>
          </a:p>
        </p:txBody>
      </p:sp>
      <p:sp>
        <p:nvSpPr>
          <p:cNvPr id="7" name="Slide Number Placeholder 6"/>
          <p:cNvSpPr>
            <a:spLocks noGrp="1"/>
          </p:cNvSpPr>
          <p:nvPr>
            <p:ph type="sldNum" sz="quarter" idx="4"/>
          </p:nvPr>
        </p:nvSpPr>
        <p:spPr>
          <a:xfrm>
            <a:off x="10947843" y="6520259"/>
            <a:ext cx="781877" cy="365125"/>
          </a:xfrm>
        </p:spPr>
        <p:txBody>
          <a:bodyPr/>
          <a:lstStyle/>
          <a:p>
            <a:fld id="{FCE43C0F-8A7B-3A4B-9DB5-B3472E36E833}" type="slidenum">
              <a:rPr lang="en-GB" smtClean="0"/>
              <a:pPr/>
              <a:t>5</a:t>
            </a:fld>
            <a:endParaRPr lang="en-GB" dirty="0"/>
          </a:p>
        </p:txBody>
      </p:sp>
      <p:sp>
        <p:nvSpPr>
          <p:cNvPr id="11" name="Rechthoek 10">
            <a:extLst>
              <a:ext uri="{FF2B5EF4-FFF2-40B4-BE49-F238E27FC236}">
                <a16:creationId xmlns:a16="http://schemas.microsoft.com/office/drawing/2014/main" id="{E6D7DF15-2457-2D4E-911C-03DC98C9E643}"/>
              </a:ext>
            </a:extLst>
          </p:cNvPr>
          <p:cNvSpPr/>
          <p:nvPr/>
        </p:nvSpPr>
        <p:spPr>
          <a:xfrm>
            <a:off x="1127448" y="1936725"/>
            <a:ext cx="2667600"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3" name="Vrije vorm 12">
            <a:extLst>
              <a:ext uri="{FF2B5EF4-FFF2-40B4-BE49-F238E27FC236}">
                <a16:creationId xmlns:a16="http://schemas.microsoft.com/office/drawing/2014/main" id="{77BB6C3B-1AFC-1049-BB8A-F255CF868934}"/>
              </a:ext>
            </a:extLst>
          </p:cNvPr>
          <p:cNvSpPr/>
          <p:nvPr/>
        </p:nvSpPr>
        <p:spPr>
          <a:xfrm>
            <a:off x="1188648" y="4064493"/>
            <a:ext cx="2606400" cy="522540"/>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GB" sz="1000" b="1" i="0" dirty="0">
                <a:solidFill>
                  <a:schemeClr val="bg1"/>
                </a:solidFill>
                <a:effectLst/>
                <a:latin typeface="Karla"/>
              </a:rPr>
              <a:t>University of Texas MD Anderson Cancer </a:t>
            </a:r>
            <a:r>
              <a:rPr lang="en-GB" sz="1000" b="1" i="0" dirty="0" err="1">
                <a:solidFill>
                  <a:schemeClr val="bg1"/>
                </a:solidFill>
                <a:effectLst/>
                <a:latin typeface="Karla"/>
              </a:rPr>
              <a:t>Center</a:t>
            </a:r>
            <a:r>
              <a:rPr lang="en-GB" sz="1000" b="1" dirty="0">
                <a:solidFill>
                  <a:schemeClr val="bg1"/>
                </a:solidFill>
                <a:latin typeface="Karla"/>
              </a:rPr>
              <a:t>, </a:t>
            </a:r>
            <a:r>
              <a:rPr lang="en-GB" sz="1000" b="1" i="0" dirty="0">
                <a:solidFill>
                  <a:schemeClr val="bg1"/>
                </a:solidFill>
                <a:effectLst/>
                <a:latin typeface="Karla"/>
              </a:rPr>
              <a:t>Houston, USA</a:t>
            </a:r>
          </a:p>
        </p:txBody>
      </p:sp>
      <p:sp>
        <p:nvSpPr>
          <p:cNvPr id="14" name="Vrije vorm 13">
            <a:extLst>
              <a:ext uri="{FF2B5EF4-FFF2-40B4-BE49-F238E27FC236}">
                <a16:creationId xmlns:a16="http://schemas.microsoft.com/office/drawing/2014/main" id="{E2EC4E45-D504-8044-9EF7-5F0F321D0CAD}"/>
              </a:ext>
            </a:extLst>
          </p:cNvPr>
          <p:cNvSpPr/>
          <p:nvPr/>
        </p:nvSpPr>
        <p:spPr>
          <a:xfrm>
            <a:off x="1264949" y="3795632"/>
            <a:ext cx="2474987"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David Hong</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sp>
        <p:nvSpPr>
          <p:cNvPr id="16" name="Rechthoek 15">
            <a:extLst>
              <a:ext uri="{FF2B5EF4-FFF2-40B4-BE49-F238E27FC236}">
                <a16:creationId xmlns:a16="http://schemas.microsoft.com/office/drawing/2014/main" id="{320DC41D-4E41-E84A-B58F-83CB07244DD5}"/>
              </a:ext>
            </a:extLst>
          </p:cNvPr>
          <p:cNvSpPr/>
          <p:nvPr/>
        </p:nvSpPr>
        <p:spPr>
          <a:xfrm>
            <a:off x="4580528" y="1936724"/>
            <a:ext cx="2667600"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8" name="Vrije vorm 17">
            <a:extLst>
              <a:ext uri="{FF2B5EF4-FFF2-40B4-BE49-F238E27FC236}">
                <a16:creationId xmlns:a16="http://schemas.microsoft.com/office/drawing/2014/main" id="{8AD596DA-DE68-E64B-B7E8-54FC1298ADBD}"/>
              </a:ext>
            </a:extLst>
          </p:cNvPr>
          <p:cNvSpPr/>
          <p:nvPr/>
        </p:nvSpPr>
        <p:spPr>
          <a:xfrm>
            <a:off x="4613332" y="4064493"/>
            <a:ext cx="2606400" cy="513076"/>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GB" sz="1000" b="1" i="0" dirty="0">
                <a:solidFill>
                  <a:schemeClr val="bg1"/>
                </a:solidFill>
                <a:effectLst/>
                <a:latin typeface="Karla"/>
              </a:rPr>
              <a:t>University of </a:t>
            </a:r>
            <a:r>
              <a:rPr lang="en-GB" sz="1000" b="1" dirty="0">
                <a:solidFill>
                  <a:schemeClr val="bg1"/>
                </a:solidFill>
                <a:latin typeface="Karla"/>
              </a:rPr>
              <a:t>Clermont-Ferrand, Fra</a:t>
            </a:r>
            <a:r>
              <a:rPr lang="en-GB" sz="1000" b="1" i="0" dirty="0">
                <a:solidFill>
                  <a:schemeClr val="bg1"/>
                </a:solidFill>
                <a:effectLst/>
                <a:latin typeface="Karla"/>
              </a:rPr>
              <a:t>nce</a:t>
            </a:r>
          </a:p>
        </p:txBody>
      </p:sp>
      <p:sp>
        <p:nvSpPr>
          <p:cNvPr id="19" name="Vrije vorm 18">
            <a:extLst>
              <a:ext uri="{FF2B5EF4-FFF2-40B4-BE49-F238E27FC236}">
                <a16:creationId xmlns:a16="http://schemas.microsoft.com/office/drawing/2014/main" id="{84B62409-8AE9-3C4E-A19E-9FB46D5FA811}"/>
              </a:ext>
            </a:extLst>
          </p:cNvPr>
          <p:cNvSpPr/>
          <p:nvPr/>
        </p:nvSpPr>
        <p:spPr>
          <a:xfrm>
            <a:off x="4814454" y="3795632"/>
            <a:ext cx="2232712"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err="1">
                <a:solidFill>
                  <a:srgbClr val="000000">
                    <a:hueOff val="0"/>
                    <a:satOff val="0"/>
                    <a:lumOff val="0"/>
                    <a:alphaOff val="0"/>
                  </a:srgbClr>
                </a:solidFill>
                <a:latin typeface="Calibri" panose="020F0502020204030204" pitchFamily="34" charset="0"/>
                <a:cs typeface="Calibri" panose="020F0502020204030204" pitchFamily="34" charset="0"/>
              </a:rPr>
              <a:t>Frédérique</a:t>
            </a:r>
            <a:r>
              <a:rPr lang="en-GB" sz="1400" cap="none" noProof="0" dirty="0"/>
              <a:t> </a:t>
            </a:r>
            <a:r>
              <a:rPr lang="en-GB" sz="1300" b="1" dirty="0" err="1">
                <a:solidFill>
                  <a:srgbClr val="000000">
                    <a:hueOff val="0"/>
                    <a:satOff val="0"/>
                    <a:lumOff val="0"/>
                    <a:alphaOff val="0"/>
                  </a:srgbClr>
                </a:solidFill>
                <a:latin typeface="Calibri" panose="020F0502020204030204" pitchFamily="34" charset="0"/>
                <a:cs typeface="Calibri" panose="020F0502020204030204" pitchFamily="34" charset="0"/>
              </a:rPr>
              <a:t>Penault-Llorca</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sp>
        <p:nvSpPr>
          <p:cNvPr id="20" name="Rechthoek 19">
            <a:extLst>
              <a:ext uri="{FF2B5EF4-FFF2-40B4-BE49-F238E27FC236}">
                <a16:creationId xmlns:a16="http://schemas.microsoft.com/office/drawing/2014/main" id="{B4D56FEE-3B4C-A34B-921F-D6F5577F2AAE}"/>
              </a:ext>
            </a:extLst>
          </p:cNvPr>
          <p:cNvSpPr/>
          <p:nvPr/>
        </p:nvSpPr>
        <p:spPr>
          <a:xfrm>
            <a:off x="8037916" y="1936725"/>
            <a:ext cx="2666596" cy="2736000"/>
          </a:xfrm>
          <a:prstGeom prst="rect">
            <a:avLst/>
          </a:prstGeom>
          <a:ln w="19050" cmpd="sng">
            <a:solidFill>
              <a:schemeClr val="accent3"/>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4" name="Vrije vorm 23">
            <a:extLst>
              <a:ext uri="{FF2B5EF4-FFF2-40B4-BE49-F238E27FC236}">
                <a16:creationId xmlns:a16="http://schemas.microsoft.com/office/drawing/2014/main" id="{B84AA02E-8CD0-DB47-8FFA-655B00CF429A}"/>
              </a:ext>
            </a:extLst>
          </p:cNvPr>
          <p:cNvSpPr/>
          <p:nvPr/>
        </p:nvSpPr>
        <p:spPr>
          <a:xfrm>
            <a:off x="8068014" y="4064493"/>
            <a:ext cx="2606400" cy="531560"/>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a:r>
              <a:rPr lang="en-GB" sz="1000" b="1" i="0" dirty="0">
                <a:solidFill>
                  <a:schemeClr val="bg1"/>
                </a:solidFill>
                <a:effectLst/>
                <a:latin typeface="Karla"/>
              </a:rPr>
              <a:t>UC San Diego Health-</a:t>
            </a:r>
            <a:r>
              <a:rPr lang="en-GB" sz="1000" b="1" i="0" dirty="0" err="1">
                <a:solidFill>
                  <a:schemeClr val="bg1"/>
                </a:solidFill>
                <a:effectLst/>
                <a:latin typeface="Karla"/>
              </a:rPr>
              <a:t>Moores</a:t>
            </a:r>
            <a:r>
              <a:rPr lang="en-GB" sz="1000" b="1" i="0" dirty="0">
                <a:solidFill>
                  <a:schemeClr val="bg1"/>
                </a:solidFill>
                <a:effectLst/>
                <a:latin typeface="Karla"/>
              </a:rPr>
              <a:t> Cancer Centre</a:t>
            </a:r>
          </a:p>
          <a:p>
            <a:pPr algn="ctr"/>
            <a:r>
              <a:rPr lang="en-GB" sz="1000" b="1" i="0" dirty="0">
                <a:solidFill>
                  <a:schemeClr val="bg1"/>
                </a:solidFill>
                <a:effectLst/>
                <a:latin typeface="Karla"/>
              </a:rPr>
              <a:t>California, USA</a:t>
            </a:r>
          </a:p>
        </p:txBody>
      </p:sp>
      <p:sp>
        <p:nvSpPr>
          <p:cNvPr id="25" name="Vrije vorm 24">
            <a:extLst>
              <a:ext uri="{FF2B5EF4-FFF2-40B4-BE49-F238E27FC236}">
                <a16:creationId xmlns:a16="http://schemas.microsoft.com/office/drawing/2014/main" id="{023A4028-18DB-DB4C-8138-E27766C88197}"/>
              </a:ext>
            </a:extLst>
          </p:cNvPr>
          <p:cNvSpPr/>
          <p:nvPr/>
        </p:nvSpPr>
        <p:spPr>
          <a:xfrm>
            <a:off x="8136437" y="3795632"/>
            <a:ext cx="2399936" cy="281440"/>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n-GB" sz="1300" b="1" dirty="0">
                <a:solidFill>
                  <a:srgbClr val="000000">
                    <a:hueOff val="0"/>
                    <a:satOff val="0"/>
                    <a:lumOff val="0"/>
                    <a:alphaOff val="0"/>
                  </a:srgbClr>
                </a:solidFill>
                <a:latin typeface="Calibri" panose="020F0502020204030204" pitchFamily="34" charset="0"/>
                <a:cs typeface="Calibri" panose="020F0502020204030204" pitchFamily="34" charset="0"/>
              </a:rPr>
              <a:t>Ezra Cohen</a:t>
            </a:r>
            <a:endParaRPr lang="nl-NL" sz="1300" b="1" dirty="0">
              <a:solidFill>
                <a:srgbClr val="000000">
                  <a:hueOff val="0"/>
                  <a:satOff val="0"/>
                  <a:lumOff val="0"/>
                  <a:alphaOff val="0"/>
                </a:srgbClr>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75DB8D6-11D0-486F-82EB-93F4C6D0E3C4}"/>
              </a:ext>
            </a:extLst>
          </p:cNvPr>
          <p:cNvSpPr>
            <a:spLocks noGrp="1"/>
          </p:cNvSpPr>
          <p:nvPr>
            <p:ph sz="quarter" idx="15"/>
          </p:nvPr>
        </p:nvSpPr>
        <p:spPr/>
        <p:txBody>
          <a:bodyPr/>
          <a:lstStyle/>
          <a:p>
            <a:endParaRPr lang="en-GB"/>
          </a:p>
        </p:txBody>
      </p:sp>
      <p:pic>
        <p:nvPicPr>
          <p:cNvPr id="6" name="Picture 5">
            <a:extLst>
              <a:ext uri="{FF2B5EF4-FFF2-40B4-BE49-F238E27FC236}">
                <a16:creationId xmlns:a16="http://schemas.microsoft.com/office/drawing/2014/main" id="{2B497AB6-7931-40E2-8D7A-9B392EF7A8ED}"/>
              </a:ext>
            </a:extLst>
          </p:cNvPr>
          <p:cNvPicPr>
            <a:picLocks noChangeAspect="1"/>
          </p:cNvPicPr>
          <p:nvPr/>
        </p:nvPicPr>
        <p:blipFill>
          <a:blip r:embed="rId3"/>
          <a:stretch>
            <a:fillRect/>
          </a:stretch>
        </p:blipFill>
        <p:spPr>
          <a:xfrm>
            <a:off x="1695739" y="2098535"/>
            <a:ext cx="1592272" cy="1599510"/>
          </a:xfrm>
          <a:prstGeom prst="rect">
            <a:avLst/>
          </a:prstGeom>
        </p:spPr>
      </p:pic>
      <p:pic>
        <p:nvPicPr>
          <p:cNvPr id="9" name="Picture 8">
            <a:extLst>
              <a:ext uri="{FF2B5EF4-FFF2-40B4-BE49-F238E27FC236}">
                <a16:creationId xmlns:a16="http://schemas.microsoft.com/office/drawing/2014/main" id="{08390DC9-0F6F-4434-B6BB-EF04F13937A1}"/>
              </a:ext>
            </a:extLst>
          </p:cNvPr>
          <p:cNvPicPr>
            <a:picLocks noChangeAspect="1"/>
          </p:cNvPicPr>
          <p:nvPr/>
        </p:nvPicPr>
        <p:blipFill>
          <a:blip r:embed="rId4"/>
          <a:stretch>
            <a:fillRect/>
          </a:stretch>
        </p:blipFill>
        <p:spPr>
          <a:xfrm>
            <a:off x="5139463" y="2117522"/>
            <a:ext cx="1585035" cy="1599510"/>
          </a:xfrm>
          <a:prstGeom prst="rect">
            <a:avLst/>
          </a:prstGeom>
        </p:spPr>
      </p:pic>
      <p:pic>
        <p:nvPicPr>
          <p:cNvPr id="12" name="Picture 11">
            <a:extLst>
              <a:ext uri="{FF2B5EF4-FFF2-40B4-BE49-F238E27FC236}">
                <a16:creationId xmlns:a16="http://schemas.microsoft.com/office/drawing/2014/main" id="{3B1C6DDF-F379-4A0A-8089-7F63CF2615DA}"/>
              </a:ext>
            </a:extLst>
          </p:cNvPr>
          <p:cNvPicPr>
            <a:picLocks noChangeAspect="1"/>
          </p:cNvPicPr>
          <p:nvPr/>
        </p:nvPicPr>
        <p:blipFill>
          <a:blip r:embed="rId5"/>
          <a:stretch>
            <a:fillRect/>
          </a:stretch>
        </p:blipFill>
        <p:spPr>
          <a:xfrm>
            <a:off x="8554584" y="2127047"/>
            <a:ext cx="1570560" cy="1585035"/>
          </a:xfrm>
          <a:prstGeom prst="rect">
            <a:avLst/>
          </a:prstGeom>
        </p:spPr>
      </p:pic>
    </p:spTree>
    <p:extLst>
      <p:ext uri="{BB962C8B-B14F-4D97-AF65-F5344CB8AC3E}">
        <p14:creationId xmlns:p14="http://schemas.microsoft.com/office/powerpoint/2010/main" val="663577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du contenu 4" descr="Capture d’écran"/>
          <p:cNvPicPr>
            <a:picLocks noChangeAspect="1"/>
          </p:cNvPicPr>
          <p:nvPr/>
        </p:nvPicPr>
        <p:blipFill rotWithShape="1">
          <a:blip r:embed="rId2" cstate="screen">
            <a:extLst>
              <a:ext uri="{28A0092B-C50C-407E-A947-70E740481C1C}">
                <a14:useLocalDpi xmlns:a14="http://schemas.microsoft.com/office/drawing/2010/main"/>
              </a:ext>
            </a:extLst>
          </a:blip>
          <a:srcRect t="7493"/>
          <a:stretch/>
        </p:blipFill>
        <p:spPr>
          <a:xfrm>
            <a:off x="501649" y="2780928"/>
            <a:ext cx="11271251" cy="3183467"/>
          </a:xfrm>
          <a:prstGeom prst="rect">
            <a:avLst/>
          </a:prstGeom>
        </p:spPr>
      </p:pic>
      <p:sp>
        <p:nvSpPr>
          <p:cNvPr id="4" name="Content Placeholder 3">
            <a:extLst>
              <a:ext uri="{FF2B5EF4-FFF2-40B4-BE49-F238E27FC236}">
                <a16:creationId xmlns:a16="http://schemas.microsoft.com/office/drawing/2014/main" id="{2C7FC8F4-64AE-CC4D-9BD6-E5BB7C871889}"/>
              </a:ext>
            </a:extLst>
          </p:cNvPr>
          <p:cNvSpPr>
            <a:spLocks noGrp="1"/>
          </p:cNvSpPr>
          <p:nvPr>
            <p:ph sz="quarter" idx="12"/>
          </p:nvPr>
        </p:nvSpPr>
        <p:spPr/>
        <p:txBody>
          <a:bodyPr/>
          <a:lstStyle/>
          <a:p>
            <a:r>
              <a:rPr lang="en-GB" dirty="0"/>
              <a:t>Because of large intronic spaces (and difficult regions within them), fusion detection by DNA NGS </a:t>
            </a:r>
            <a:br>
              <a:rPr lang="en-GB" dirty="0"/>
            </a:br>
            <a:r>
              <a:rPr lang="en-GB" dirty="0"/>
              <a:t>can be complicated </a:t>
            </a:r>
          </a:p>
          <a:p>
            <a:pPr lvl="1"/>
            <a:r>
              <a:rPr lang="en-GB" dirty="0"/>
              <a:t>Lower capacity (fewer samples to multiplex to get appropriate coverage) </a:t>
            </a:r>
          </a:p>
          <a:p>
            <a:pPr lvl="1"/>
            <a:r>
              <a:rPr lang="en-GB" dirty="0"/>
              <a:t>More complications with difficult introns</a:t>
            </a:r>
          </a:p>
          <a:p>
            <a:endParaRPr lang="en-GB" dirty="0"/>
          </a:p>
        </p:txBody>
      </p:sp>
      <p:sp>
        <p:nvSpPr>
          <p:cNvPr id="12" name="Title 11">
            <a:extLst>
              <a:ext uri="{FF2B5EF4-FFF2-40B4-BE49-F238E27FC236}">
                <a16:creationId xmlns:a16="http://schemas.microsoft.com/office/drawing/2014/main" id="{FD81B474-5420-3941-9D68-ED9159A8CE6F}"/>
              </a:ext>
            </a:extLst>
          </p:cNvPr>
          <p:cNvSpPr>
            <a:spLocks noGrp="1"/>
          </p:cNvSpPr>
          <p:nvPr>
            <p:ph type="title"/>
          </p:nvPr>
        </p:nvSpPr>
        <p:spPr>
          <a:xfrm>
            <a:off x="619200" y="246566"/>
            <a:ext cx="10301336" cy="807285"/>
          </a:xfrm>
        </p:spPr>
        <p:txBody>
          <a:bodyPr/>
          <a:lstStyle/>
          <a:p>
            <a:r>
              <a:rPr lang="en-GB" dirty="0"/>
              <a:t>The challenge: Detecting fusions in </a:t>
            </a:r>
            <a:r>
              <a:rPr lang="en-GB" i="1" dirty="0"/>
              <a:t>NTRK1-3</a:t>
            </a:r>
            <a:r>
              <a:rPr lang="en-GB" dirty="0"/>
              <a:t> genes</a:t>
            </a:r>
          </a:p>
        </p:txBody>
      </p:sp>
      <p:sp>
        <p:nvSpPr>
          <p:cNvPr id="2" name="Slide Number Placeholder 1">
            <a:extLst>
              <a:ext uri="{FF2B5EF4-FFF2-40B4-BE49-F238E27FC236}">
                <a16:creationId xmlns:a16="http://schemas.microsoft.com/office/drawing/2014/main" id="{53EF6DB4-7CC9-214B-93B4-93F8D78639C2}"/>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21" name="Content Placeholder 20">
            <a:extLst>
              <a:ext uri="{FF2B5EF4-FFF2-40B4-BE49-F238E27FC236}">
                <a16:creationId xmlns:a16="http://schemas.microsoft.com/office/drawing/2014/main" id="{A688654C-85F8-FF46-A20F-A57D8B8385AD}"/>
              </a:ext>
            </a:extLst>
          </p:cNvPr>
          <p:cNvSpPr>
            <a:spLocks noGrp="1"/>
          </p:cNvSpPr>
          <p:nvPr>
            <p:ph sz="quarter" idx="15"/>
          </p:nvPr>
        </p:nvSpPr>
        <p:spPr>
          <a:xfrm>
            <a:off x="620183" y="6309320"/>
            <a:ext cx="10180339" cy="365125"/>
          </a:xfrm>
        </p:spPr>
        <p:txBody>
          <a:bodyPr/>
          <a:lstStyle/>
          <a:p>
            <a:r>
              <a:rPr lang="en-GB" dirty="0">
                <a:solidFill>
                  <a:schemeClr val="tx2"/>
                </a:solidFill>
              </a:rPr>
              <a:t>NTRK, neurotrophic tyrosine kinase; NGS, next </a:t>
            </a:r>
            <a:r>
              <a:rPr lang="en-GB" dirty="0"/>
              <a:t>generation sequencing</a:t>
            </a:r>
          </a:p>
        </p:txBody>
      </p:sp>
    </p:spTree>
    <p:extLst>
      <p:ext uri="{BB962C8B-B14F-4D97-AF65-F5344CB8AC3E}">
        <p14:creationId xmlns:p14="http://schemas.microsoft.com/office/powerpoint/2010/main" val="1071691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AD4028-D905-D140-84DE-CE6391A34E0F}"/>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00C15-9294-4C2D-9232-1CDAA0EDCD35}"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3" name="Titel 2"/>
          <p:cNvSpPr>
            <a:spLocks noGrp="1"/>
          </p:cNvSpPr>
          <p:nvPr>
            <p:ph type="title"/>
          </p:nvPr>
        </p:nvSpPr>
        <p:spPr>
          <a:xfrm>
            <a:off x="619200" y="246566"/>
            <a:ext cx="9293224" cy="807285"/>
          </a:xfrm>
        </p:spPr>
        <p:txBody>
          <a:bodyPr/>
          <a:lstStyle/>
          <a:p>
            <a:r>
              <a:rPr lang="en-GB" dirty="0"/>
              <a:t>Advantages of NGS in detecting </a:t>
            </a:r>
            <a:r>
              <a:rPr lang="en-GB" i="1" dirty="0"/>
              <a:t>NTRK</a:t>
            </a:r>
            <a:r>
              <a:rPr lang="en-GB" dirty="0"/>
              <a:t> fusions</a:t>
            </a:r>
          </a:p>
        </p:txBody>
      </p:sp>
      <p:sp>
        <p:nvSpPr>
          <p:cNvPr id="2" name="Text Placeholder 1"/>
          <p:cNvSpPr>
            <a:spLocks noGrp="1"/>
          </p:cNvSpPr>
          <p:nvPr>
            <p:ph sz="quarter" idx="15"/>
          </p:nvPr>
        </p:nvSpPr>
        <p:spPr>
          <a:xfrm>
            <a:off x="620183" y="6309320"/>
            <a:ext cx="10180339" cy="365125"/>
          </a:xfrm>
        </p:spPr>
        <p:txBody>
          <a:bodyPr/>
          <a:lstStyle/>
          <a:p>
            <a:pPr>
              <a:spcBef>
                <a:spcPts val="300"/>
              </a:spcBef>
            </a:pPr>
            <a:r>
              <a:rPr lang="en-GB" dirty="0">
                <a:solidFill>
                  <a:schemeClr val="tx2"/>
                </a:solidFill>
              </a:rPr>
              <a:t>ALK, anaplastic lymphoma kinase; NGS, next generation sequencing; NTRK, neurotrophic tyrosine kinase</a:t>
            </a:r>
          </a:p>
          <a:p>
            <a:pPr>
              <a:spcBef>
                <a:spcPts val="300"/>
              </a:spcBef>
            </a:pPr>
            <a:r>
              <a:rPr lang="en-GB" dirty="0">
                <a:solidFill>
                  <a:schemeClr val="tx2"/>
                </a:solidFill>
              </a:rPr>
              <a:t>Kumar S, et al. Wiley Interdiscip Rev RNA. 2016;7:811-23</a:t>
            </a:r>
          </a:p>
        </p:txBody>
      </p:sp>
      <p:sp>
        <p:nvSpPr>
          <p:cNvPr id="43" name="Content Placeholder 2">
            <a:extLst>
              <a:ext uri="{FF2B5EF4-FFF2-40B4-BE49-F238E27FC236}">
                <a16:creationId xmlns:a16="http://schemas.microsoft.com/office/drawing/2014/main" id="{73994DB2-48A0-4BA6-A333-739B43D976B0}"/>
              </a:ext>
            </a:extLst>
          </p:cNvPr>
          <p:cNvSpPr txBox="1">
            <a:spLocks/>
          </p:cNvSpPr>
          <p:nvPr/>
        </p:nvSpPr>
        <p:spPr>
          <a:xfrm>
            <a:off x="1084064" y="1440438"/>
            <a:ext cx="5588000" cy="3486277"/>
          </a:xfrm>
          <a:prstGeom prst="rect">
            <a:avLst/>
          </a:prstGeom>
        </p:spPr>
        <p:txBody>
          <a:bodyPr/>
          <a:lstStyle>
            <a:lvl1pPr marL="0" indent="0" algn="l" defTabSz="685800" rtl="0" eaLnBrk="1" latinLnBrk="0" hangingPunct="1">
              <a:spcBef>
                <a:spcPts val="900"/>
              </a:spcBef>
              <a:spcAft>
                <a:spcPts val="450"/>
              </a:spcAft>
              <a:buFont typeface="Arial" panose="020B0604020202020204" pitchFamily="34" charset="0"/>
              <a:buNone/>
              <a:defRPr sz="1350" b="0" kern="1200" baseline="0">
                <a:solidFill>
                  <a:schemeClr val="tx1"/>
                </a:solidFill>
                <a:latin typeface="+mn-lt"/>
                <a:ea typeface="+mn-ea"/>
                <a:cs typeface="+mn-cs"/>
              </a:defRPr>
            </a:lvl1pPr>
            <a:lvl2pPr marL="202500" indent="-202500" algn="l" defTabSz="685800" rtl="0" eaLnBrk="1" latinLnBrk="0" hangingPunct="1">
              <a:spcBef>
                <a:spcPts val="225"/>
              </a:spcBef>
              <a:spcAft>
                <a:spcPts val="450"/>
              </a:spcAft>
              <a:buFontTx/>
              <a:buBlip>
                <a:blip r:embed="rId4"/>
              </a:buBlip>
              <a:defRPr sz="1350" kern="1200">
                <a:solidFill>
                  <a:schemeClr val="tx1"/>
                </a:solidFill>
                <a:latin typeface="+mn-lt"/>
                <a:ea typeface="+mn-ea"/>
                <a:cs typeface="+mn-cs"/>
              </a:defRPr>
            </a:lvl2pPr>
            <a:lvl3pPr marL="405000" indent="-202500" algn="l" defTabSz="685800" rtl="0" eaLnBrk="1" latinLnBrk="0" hangingPunct="1">
              <a:spcBef>
                <a:spcPts val="225"/>
              </a:spcBef>
              <a:spcAft>
                <a:spcPts val="450"/>
              </a:spcAft>
              <a:buFontTx/>
              <a:buBlip>
                <a:blip r:embed="rId5"/>
              </a:buBlip>
              <a:defRPr sz="1350" kern="1200">
                <a:solidFill>
                  <a:schemeClr val="tx1"/>
                </a:solidFill>
                <a:latin typeface="+mn-lt"/>
                <a:ea typeface="+mn-ea"/>
                <a:cs typeface="+mn-cs"/>
              </a:defRPr>
            </a:lvl3pPr>
            <a:lvl4pPr marL="607500" indent="-202500" algn="l" defTabSz="685800" rtl="0" eaLnBrk="1" latinLnBrk="0" hangingPunct="1">
              <a:spcBef>
                <a:spcPts val="225"/>
              </a:spcBef>
              <a:spcAft>
                <a:spcPts val="450"/>
              </a:spcAft>
              <a:buFontTx/>
              <a:buBlip>
                <a:blip r:embed="rId6"/>
              </a:buBlip>
              <a:defRPr sz="1200" kern="1200">
                <a:solidFill>
                  <a:schemeClr val="tx1"/>
                </a:solidFill>
                <a:latin typeface="+mn-lt"/>
                <a:ea typeface="+mn-ea"/>
                <a:cs typeface="+mn-cs"/>
              </a:defRPr>
            </a:lvl4pPr>
            <a:lvl5pPr marL="810000" indent="-202500" algn="l" defTabSz="685800" rtl="0" eaLnBrk="1" latinLnBrk="0" hangingPunct="1">
              <a:spcBef>
                <a:spcPts val="225"/>
              </a:spcBef>
              <a:spcAft>
                <a:spcPts val="450"/>
              </a:spcAft>
              <a:buFontTx/>
              <a:buBlip>
                <a:blip r:embed="rId7"/>
              </a:buBlip>
              <a:defRPr sz="1050" kern="1200">
                <a:solidFill>
                  <a:schemeClr val="tx1"/>
                </a:solidFill>
                <a:latin typeface="+mn-lt"/>
                <a:ea typeface="+mn-ea"/>
                <a:cs typeface="+mn-cs"/>
              </a:defRPr>
            </a:lvl5pPr>
            <a:lvl6pPr marL="810000" indent="-202500" algn="l" defTabSz="685800" rtl="0" eaLnBrk="1" latinLnBrk="0" hangingPunct="1">
              <a:spcBef>
                <a:spcPts val="225"/>
              </a:spcBef>
              <a:spcAft>
                <a:spcPts val="450"/>
              </a:spcAft>
              <a:buFontTx/>
              <a:buBlip>
                <a:blip r:embed="rId7"/>
              </a:buBlip>
              <a:defRPr sz="1350" kern="1200">
                <a:solidFill>
                  <a:schemeClr val="tx1"/>
                </a:solidFill>
                <a:latin typeface="+mn-lt"/>
                <a:ea typeface="+mn-ea"/>
                <a:cs typeface="+mn-cs"/>
              </a:defRPr>
            </a:lvl6pPr>
            <a:lvl7pPr marL="810000" indent="-202500" algn="l" defTabSz="685800" rtl="0" eaLnBrk="1" latinLnBrk="0" hangingPunct="1">
              <a:spcBef>
                <a:spcPts val="225"/>
              </a:spcBef>
              <a:spcAft>
                <a:spcPts val="450"/>
              </a:spcAft>
              <a:buFontTx/>
              <a:buBlip>
                <a:blip r:embed="rId7"/>
              </a:buBlip>
              <a:defRPr sz="1350" kern="1200">
                <a:solidFill>
                  <a:schemeClr val="tx1"/>
                </a:solidFill>
                <a:latin typeface="+mn-lt"/>
                <a:ea typeface="+mn-ea"/>
                <a:cs typeface="+mn-cs"/>
              </a:defRPr>
            </a:lvl7pPr>
            <a:lvl8pPr marL="810000" indent="-202500" algn="l" defTabSz="685800" rtl="0" eaLnBrk="1" latinLnBrk="0" hangingPunct="1">
              <a:spcBef>
                <a:spcPts val="225"/>
              </a:spcBef>
              <a:spcAft>
                <a:spcPts val="450"/>
              </a:spcAft>
              <a:buFontTx/>
              <a:buBlip>
                <a:blip r:embed="rId7"/>
              </a:buBlip>
              <a:defRPr sz="1350" kern="1200">
                <a:solidFill>
                  <a:schemeClr val="tx1"/>
                </a:solidFill>
                <a:latin typeface="+mn-lt"/>
                <a:ea typeface="+mn-ea"/>
                <a:cs typeface="+mn-cs"/>
              </a:defRPr>
            </a:lvl8pPr>
            <a:lvl9pPr marL="810000" indent="-202500" algn="l" defTabSz="685800" rtl="0" eaLnBrk="1" latinLnBrk="0" hangingPunct="1">
              <a:spcBef>
                <a:spcPts val="225"/>
              </a:spcBef>
              <a:spcAft>
                <a:spcPts val="450"/>
              </a:spcAft>
              <a:buFontTx/>
              <a:buBlip>
                <a:blip r:embed="rId7"/>
              </a:buBlip>
              <a:defRPr sz="1350" kern="1200">
                <a:solidFill>
                  <a:schemeClr val="tx1"/>
                </a:solidFill>
                <a:latin typeface="+mn-lt"/>
                <a:ea typeface="+mn-ea"/>
                <a:cs typeface="+mn-cs"/>
              </a:defRPr>
            </a:lvl9pPr>
          </a:lstStyle>
          <a:p>
            <a:pPr marL="8466" marR="0" lvl="0" indent="-8466" algn="ctr" defTabSz="685800" rtl="0" eaLnBrk="1" fontAlgn="auto" latinLnBrk="0" hangingPunct="1">
              <a:lnSpc>
                <a:spcPct val="100000"/>
              </a:lnSpc>
              <a:spcBef>
                <a:spcPts val="1067"/>
              </a:spcBef>
              <a:spcAft>
                <a:spcPts val="450"/>
              </a:spcAft>
              <a:buClrTx/>
              <a:buSzTx/>
              <a:buFont typeface="Arial" panose="020B0604020202020204" pitchFamily="34" charset="0"/>
              <a:buNone/>
              <a:tabLst/>
              <a:defRPr/>
            </a:pPr>
            <a:r>
              <a:rPr kumimoji="0" lang="en-GB" sz="2667" b="1" i="0" u="none" strike="noStrike" kern="1200" cap="none" spc="0" normalizeH="0" baseline="0" noProof="0" dirty="0">
                <a:ln>
                  <a:noFill/>
                </a:ln>
                <a:solidFill>
                  <a:srgbClr val="56378D"/>
                </a:solidFill>
                <a:effectLst/>
                <a:uLnTx/>
                <a:uFillTx/>
                <a:latin typeface="Calibri" panose="020F0502020204030204" pitchFamily="34" charset="0"/>
                <a:ea typeface="+mn-ea"/>
                <a:cs typeface="Calibri" panose="020F0502020204030204" pitchFamily="34" charset="0"/>
              </a:rPr>
              <a:t>General NGS</a:t>
            </a:r>
          </a:p>
          <a:p>
            <a:pPr marL="0" marR="0" lvl="0" indent="0" algn="l" defTabSz="685800" rtl="0" eaLnBrk="1" fontAlgn="auto" latinLnBrk="0" hangingPunct="1">
              <a:lnSpc>
                <a:spcPct val="100000"/>
              </a:lnSpc>
              <a:spcBef>
                <a:spcPts val="1067"/>
              </a:spcBef>
              <a:spcAft>
                <a:spcPts val="450"/>
              </a:spcAft>
              <a:buClr>
                <a:srgbClr val="FFFFFF"/>
              </a:buClr>
              <a:buSzTx/>
              <a:buFont typeface="Arial" panose="020B0604020202020204" pitchFamily="34" charset="0"/>
              <a:buNone/>
              <a:tabLst/>
              <a:defRPr/>
            </a:pP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High sensitivity and specificity potential</a:t>
            </a:r>
          </a:p>
          <a:p>
            <a:pPr marL="0" marR="0" lvl="0" indent="0" algn="l" defTabSz="685800" rtl="0" eaLnBrk="1" fontAlgn="auto" latinLnBrk="0" hangingPunct="1">
              <a:lnSpc>
                <a:spcPct val="100000"/>
              </a:lnSpc>
              <a:spcBef>
                <a:spcPts val="1067"/>
              </a:spcBef>
              <a:spcAft>
                <a:spcPts val="450"/>
              </a:spcAft>
              <a:buClr>
                <a:srgbClr val="FFFFFF"/>
              </a:buClr>
              <a:buSzTx/>
              <a:buFont typeface="Arial" panose="020B0604020202020204" pitchFamily="34" charset="0"/>
              <a:buNone/>
              <a:tabLst/>
              <a:defRPr/>
            </a:pP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Multiplexing: simultaneously queries </a:t>
            </a:r>
            <a:b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b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multiple potentially actionable targets</a:t>
            </a:r>
            <a:b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b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(e.g., </a:t>
            </a:r>
            <a:r>
              <a:rPr kumimoji="0" lang="en-GB" sz="2133" b="0" i="1"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NTRK</a:t>
            </a: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en-GB" sz="2133" b="0" i="1"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ALK</a:t>
            </a: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en-GB" sz="2133" b="0" i="1"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ROS1</a:t>
            </a: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en-GB" sz="2133" b="0" i="1"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RET</a:t>
            </a: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t>
            </a:r>
          </a:p>
          <a:p>
            <a:pPr marL="0" marR="0" lvl="0" indent="0" algn="l" defTabSz="685800" rtl="0" eaLnBrk="1" fontAlgn="auto" latinLnBrk="0" hangingPunct="1">
              <a:lnSpc>
                <a:spcPct val="100000"/>
              </a:lnSpc>
              <a:spcBef>
                <a:spcPts val="1067"/>
              </a:spcBef>
              <a:spcAft>
                <a:spcPts val="450"/>
              </a:spcAft>
              <a:buClr>
                <a:srgbClr val="FFFFFF"/>
              </a:buClr>
              <a:buSzTx/>
              <a:buFont typeface="Arial" panose="020B0604020202020204" pitchFamily="34" charset="0"/>
              <a:buNone/>
              <a:tabLst/>
              <a:defRPr/>
            </a:pP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Detects both known and novel fusions, regardless of break point or fusion partner (depending on library preparation method)</a:t>
            </a:r>
          </a:p>
        </p:txBody>
      </p:sp>
      <p:sp>
        <p:nvSpPr>
          <p:cNvPr id="52" name="Content Placeholder 2">
            <a:extLst>
              <a:ext uri="{FF2B5EF4-FFF2-40B4-BE49-F238E27FC236}">
                <a16:creationId xmlns:a16="http://schemas.microsoft.com/office/drawing/2014/main" id="{C3D4395D-6CF0-4935-ACB1-5DA7B45FE4B1}"/>
              </a:ext>
            </a:extLst>
          </p:cNvPr>
          <p:cNvSpPr txBox="1">
            <a:spLocks/>
          </p:cNvSpPr>
          <p:nvPr/>
        </p:nvSpPr>
        <p:spPr>
          <a:xfrm>
            <a:off x="6648495" y="1498600"/>
            <a:ext cx="4861349" cy="2990011"/>
          </a:xfrm>
          <a:prstGeom prst="rect">
            <a:avLst/>
          </a:prstGeom>
        </p:spPr>
        <p:txBody>
          <a:bodyPr vert="horz" lIns="0" tIns="0" rIns="162487" bIns="81241" rtlCol="0">
            <a:noAutofit/>
          </a:bodyPr>
          <a:lstStyle>
            <a:lvl1pPr marL="171393" indent="-171393" algn="l" defTabSz="457048" rtl="0" eaLnBrk="1" latinLnBrk="0" hangingPunct="1">
              <a:lnSpc>
                <a:spcPct val="95000"/>
              </a:lnSpc>
              <a:spcBef>
                <a:spcPts val="1200"/>
              </a:spcBef>
              <a:buClr>
                <a:schemeClr val="accent2"/>
              </a:buClr>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457048" indent="-171393" algn="l" defTabSz="457048" rtl="0" eaLnBrk="1" latinLnBrk="0" hangingPunct="1">
              <a:lnSpc>
                <a:spcPct val="95000"/>
              </a:lnSpc>
              <a:spcBef>
                <a:spcPts val="600"/>
              </a:spcBef>
              <a:buClr>
                <a:schemeClr val="tx2"/>
              </a:buClr>
              <a:buFont typeface="Georgia" panose="02040502050405020303" pitchFamily="18" charset="0"/>
              <a:buChar char="–"/>
              <a:defRPr sz="1600" kern="1200">
                <a:solidFill>
                  <a:schemeClr val="tx1"/>
                </a:solidFill>
                <a:latin typeface="Arial" panose="020B0604020202020204" pitchFamily="34" charset="0"/>
                <a:ea typeface="+mn-ea"/>
                <a:cs typeface="Arial" panose="020B0604020202020204" pitchFamily="34" charset="0"/>
              </a:defRPr>
            </a:lvl2pPr>
            <a:lvl3pPr marL="799831" indent="-114261" algn="l" defTabSz="457048" rtl="0" eaLnBrk="1" latinLnBrk="0" hangingPunct="1">
              <a:lnSpc>
                <a:spcPct val="95000"/>
              </a:lnSpc>
              <a:spcBef>
                <a:spcPts val="300"/>
              </a:spcBef>
              <a:buClr>
                <a:schemeClr val="tx1"/>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599662" indent="-228522" algn="l" defTabSz="457048" rtl="0" eaLnBrk="1" latinLnBrk="0" hangingPunct="1">
              <a:lnSpc>
                <a:spcPct val="95000"/>
              </a:lnSpc>
              <a:spcBef>
                <a:spcPct val="20000"/>
              </a:spcBef>
              <a:buClrTx/>
              <a:buFont typeface="Arial"/>
              <a:buChar char="•"/>
              <a:defRPr sz="1100" kern="1200">
                <a:solidFill>
                  <a:schemeClr val="tx1"/>
                </a:solidFill>
                <a:latin typeface="Arial" panose="020B0604020202020204" pitchFamily="34" charset="0"/>
                <a:ea typeface="+mn-ea"/>
                <a:cs typeface="Arial" panose="020B0604020202020204" pitchFamily="34" charset="0"/>
              </a:defRPr>
            </a:lvl4pPr>
            <a:lvl5pPr marL="2056708" indent="-228522" algn="l" defTabSz="457048" rtl="0" eaLnBrk="1" latinLnBrk="0" hangingPunct="1">
              <a:lnSpc>
                <a:spcPct val="95000"/>
              </a:lnSpc>
              <a:spcBef>
                <a:spcPct val="20000"/>
              </a:spcBef>
              <a:buClrTx/>
              <a:buFont typeface="Arial"/>
              <a:buChar char="•"/>
              <a:defRPr sz="1100" kern="1200">
                <a:solidFill>
                  <a:schemeClr val="tx1"/>
                </a:solidFill>
                <a:latin typeface="Arial" panose="020B0604020202020204" pitchFamily="34" charset="0"/>
                <a:ea typeface="+mn-ea"/>
                <a:cs typeface="Arial" panose="020B0604020202020204" pitchFamily="34" charset="0"/>
              </a:defRPr>
            </a:lvl5pPr>
            <a:lvl6pPr marL="2513754" indent="-228522" algn="l" defTabSz="457048" rtl="0" eaLnBrk="1" latinLnBrk="0" hangingPunct="1">
              <a:spcBef>
                <a:spcPct val="20000"/>
              </a:spcBef>
              <a:buFont typeface="Arial"/>
              <a:buChar char="•"/>
              <a:defRPr sz="2000" kern="1200">
                <a:solidFill>
                  <a:schemeClr val="tx1"/>
                </a:solidFill>
                <a:latin typeface="+mn-lt"/>
                <a:ea typeface="+mn-ea"/>
                <a:cs typeface="+mn-cs"/>
              </a:defRPr>
            </a:lvl6pPr>
            <a:lvl7pPr marL="2970800" indent="-228522" algn="l" defTabSz="457048" rtl="0" eaLnBrk="1" latinLnBrk="0" hangingPunct="1">
              <a:spcBef>
                <a:spcPct val="20000"/>
              </a:spcBef>
              <a:buFont typeface="Arial"/>
              <a:buChar char="•"/>
              <a:defRPr sz="2000" kern="1200">
                <a:solidFill>
                  <a:schemeClr val="tx1"/>
                </a:solidFill>
                <a:latin typeface="+mn-lt"/>
                <a:ea typeface="+mn-ea"/>
                <a:cs typeface="+mn-cs"/>
              </a:defRPr>
            </a:lvl7pPr>
            <a:lvl8pPr marL="3427847" indent="-228522" algn="l" defTabSz="457048" rtl="0" eaLnBrk="1" latinLnBrk="0" hangingPunct="1">
              <a:spcBef>
                <a:spcPct val="20000"/>
              </a:spcBef>
              <a:buFont typeface="Arial"/>
              <a:buChar char="•"/>
              <a:defRPr sz="2000" kern="1200">
                <a:solidFill>
                  <a:schemeClr val="tx1"/>
                </a:solidFill>
                <a:latin typeface="+mn-lt"/>
                <a:ea typeface="+mn-ea"/>
                <a:cs typeface="+mn-cs"/>
              </a:defRPr>
            </a:lvl8pPr>
            <a:lvl9pPr marL="3884893" indent="-228522" algn="l" defTabSz="457048" rtl="0" eaLnBrk="1" latinLnBrk="0" hangingPunct="1">
              <a:spcBef>
                <a:spcPct val="20000"/>
              </a:spcBef>
              <a:buFont typeface="Arial"/>
              <a:buChar char="•"/>
              <a:defRPr sz="2000" kern="1200">
                <a:solidFill>
                  <a:schemeClr val="tx1"/>
                </a:solidFill>
                <a:latin typeface="+mn-lt"/>
                <a:ea typeface="+mn-ea"/>
                <a:cs typeface="+mn-cs"/>
              </a:defRPr>
            </a:lvl9pPr>
          </a:lstStyle>
          <a:p>
            <a:pPr marL="8466" marR="0" lvl="0" indent="-8466" algn="ctr" defTabSz="812408" rtl="0" eaLnBrk="1" fontAlgn="auto" latinLnBrk="0" hangingPunct="1">
              <a:lnSpc>
                <a:spcPct val="100000"/>
              </a:lnSpc>
              <a:spcBef>
                <a:spcPts val="1067"/>
              </a:spcBef>
              <a:spcAft>
                <a:spcPts val="800"/>
              </a:spcAft>
              <a:buClr>
                <a:srgbClr val="6BC200"/>
              </a:buClr>
              <a:buSzTx/>
              <a:buFont typeface="Arial"/>
              <a:buNone/>
              <a:tabLst/>
              <a:defRPr/>
            </a:pPr>
            <a:r>
              <a:rPr kumimoji="0" lang="en-GB" sz="2667" b="1" i="0" u="none" strike="noStrike" kern="1200" cap="none" spc="0" normalizeH="0" baseline="0" noProof="0" dirty="0">
                <a:ln>
                  <a:noFill/>
                </a:ln>
                <a:solidFill>
                  <a:srgbClr val="56378D"/>
                </a:solidFill>
                <a:effectLst/>
                <a:uLnTx/>
                <a:uFillTx/>
                <a:latin typeface="Calibri" panose="020F0502020204030204" pitchFamily="34" charset="0"/>
                <a:ea typeface="+mn-ea"/>
                <a:cs typeface="Calibri" panose="020F0502020204030204" pitchFamily="34" charset="0"/>
              </a:rPr>
              <a:t>RNA-based NGS </a:t>
            </a:r>
          </a:p>
          <a:p>
            <a:pPr marL="0" marR="0" lvl="0" indent="0" algn="l" defTabSz="812408" rtl="0" eaLnBrk="1" fontAlgn="auto" latinLnBrk="0" hangingPunct="1">
              <a:lnSpc>
                <a:spcPct val="100000"/>
              </a:lnSpc>
              <a:spcBef>
                <a:spcPts val="1067"/>
              </a:spcBef>
              <a:spcAft>
                <a:spcPts val="800"/>
              </a:spcAft>
              <a:buClr>
                <a:srgbClr val="6BC200"/>
              </a:buClr>
              <a:buSzTx/>
              <a:buFont typeface="Arial"/>
              <a:buNone/>
              <a:tabLst/>
              <a:defRPr/>
            </a:pP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Able to distinguish in-frame, transcribed gene fusions versus out-of-frame fusions</a:t>
            </a:r>
          </a:p>
          <a:p>
            <a:pPr marL="0" marR="0" lvl="0" indent="0" algn="l" defTabSz="812408" rtl="0" eaLnBrk="1" fontAlgn="auto" latinLnBrk="0" hangingPunct="1">
              <a:lnSpc>
                <a:spcPct val="100000"/>
              </a:lnSpc>
              <a:spcBef>
                <a:spcPts val="1067"/>
              </a:spcBef>
              <a:spcAft>
                <a:spcPts val="800"/>
              </a:spcAft>
              <a:buClr>
                <a:srgbClr val="6BC200"/>
              </a:buClr>
              <a:buSzTx/>
              <a:buFont typeface="Arial"/>
              <a:buNone/>
              <a:tabLst/>
              <a:defRPr/>
            </a:pP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Avoids difficulties of sequencing large intronic regions in the </a:t>
            </a:r>
            <a:r>
              <a:rPr kumimoji="0" lang="en-GB" sz="2133" b="0" i="1"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NTRK</a:t>
            </a:r>
            <a:r>
              <a:rPr kumimoji="0" lang="en-GB" sz="2133"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genes</a:t>
            </a:r>
          </a:p>
        </p:txBody>
      </p:sp>
      <p:pic>
        <p:nvPicPr>
          <p:cNvPr id="53" name="Graphic 52" descr="Checkmark">
            <a:extLst>
              <a:ext uri="{FF2B5EF4-FFF2-40B4-BE49-F238E27FC236}">
                <a16:creationId xmlns:a16="http://schemas.microsoft.com/office/drawing/2014/main" id="{BD1FFC5E-E1B0-416A-B49F-F1535E968E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14273">
            <a:off x="618394" y="2091995"/>
            <a:ext cx="511133" cy="511133"/>
          </a:xfrm>
          <a:prstGeom prst="rect">
            <a:avLst/>
          </a:prstGeom>
        </p:spPr>
      </p:pic>
      <p:pic>
        <p:nvPicPr>
          <p:cNvPr id="54" name="Graphic 53" descr="Checkmark">
            <a:extLst>
              <a:ext uri="{FF2B5EF4-FFF2-40B4-BE49-F238E27FC236}">
                <a16:creationId xmlns:a16="http://schemas.microsoft.com/office/drawing/2014/main" id="{4D641600-7D81-41C0-BCCB-15D9DE9EDE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14273">
            <a:off x="618394" y="2839796"/>
            <a:ext cx="511133" cy="511133"/>
          </a:xfrm>
          <a:prstGeom prst="rect">
            <a:avLst/>
          </a:prstGeom>
        </p:spPr>
      </p:pic>
      <p:pic>
        <p:nvPicPr>
          <p:cNvPr id="55" name="Graphic 54" descr="Checkmark">
            <a:extLst>
              <a:ext uri="{FF2B5EF4-FFF2-40B4-BE49-F238E27FC236}">
                <a16:creationId xmlns:a16="http://schemas.microsoft.com/office/drawing/2014/main" id="{1AC86FF2-50CC-4B46-ADAD-A2EE14AACF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14273">
            <a:off x="618394" y="4035871"/>
            <a:ext cx="511133" cy="511133"/>
          </a:xfrm>
          <a:prstGeom prst="rect">
            <a:avLst/>
          </a:prstGeom>
        </p:spPr>
      </p:pic>
      <p:pic>
        <p:nvPicPr>
          <p:cNvPr id="56" name="Graphic 55" descr="Checkmark">
            <a:extLst>
              <a:ext uri="{FF2B5EF4-FFF2-40B4-BE49-F238E27FC236}">
                <a16:creationId xmlns:a16="http://schemas.microsoft.com/office/drawing/2014/main" id="{620D6793-A133-4D27-B030-7DF225C729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14273">
            <a:off x="6080678" y="2228187"/>
            <a:ext cx="511133" cy="511133"/>
          </a:xfrm>
          <a:prstGeom prst="rect">
            <a:avLst/>
          </a:prstGeom>
        </p:spPr>
      </p:pic>
      <p:pic>
        <p:nvPicPr>
          <p:cNvPr id="57" name="Graphic 56" descr="Checkmark">
            <a:extLst>
              <a:ext uri="{FF2B5EF4-FFF2-40B4-BE49-F238E27FC236}">
                <a16:creationId xmlns:a16="http://schemas.microsoft.com/office/drawing/2014/main" id="{09C953D8-BD7E-44F6-B3F9-F8BF554511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14273">
            <a:off x="6080677" y="3050290"/>
            <a:ext cx="511133" cy="511133"/>
          </a:xfrm>
          <a:prstGeom prst="rect">
            <a:avLst/>
          </a:prstGeom>
        </p:spPr>
      </p:pic>
      <p:pic>
        <p:nvPicPr>
          <p:cNvPr id="58" name="Picture 57">
            <a:extLst>
              <a:ext uri="{FF2B5EF4-FFF2-40B4-BE49-F238E27FC236}">
                <a16:creationId xmlns:a16="http://schemas.microsoft.com/office/drawing/2014/main" id="{C19D8749-769D-4E21-8CD8-E4895F86DC02}"/>
              </a:ext>
            </a:extLst>
          </p:cNvPr>
          <p:cNvPicPr>
            <a:picLocks noChangeAspect="1"/>
          </p:cNvPicPr>
          <p:nvPr/>
        </p:nvPicPr>
        <p:blipFill>
          <a:blip r:embed="rId10"/>
          <a:stretch>
            <a:fillRect/>
          </a:stretch>
        </p:blipFill>
        <p:spPr>
          <a:xfrm>
            <a:off x="6202389" y="4095662"/>
            <a:ext cx="5384800" cy="1047252"/>
          </a:xfrm>
          <a:prstGeom prst="rect">
            <a:avLst/>
          </a:prstGeom>
        </p:spPr>
      </p:pic>
      <p:grpSp>
        <p:nvGrpSpPr>
          <p:cNvPr id="59" name="Group 58">
            <a:extLst>
              <a:ext uri="{FF2B5EF4-FFF2-40B4-BE49-F238E27FC236}">
                <a16:creationId xmlns:a16="http://schemas.microsoft.com/office/drawing/2014/main" id="{512CDC0F-C186-41E2-ACF7-D0B7A41E24E5}"/>
              </a:ext>
            </a:extLst>
          </p:cNvPr>
          <p:cNvGrpSpPr/>
          <p:nvPr/>
        </p:nvGrpSpPr>
        <p:grpSpPr>
          <a:xfrm>
            <a:off x="191345" y="5354320"/>
            <a:ext cx="11449272" cy="647248"/>
            <a:chOff x="1517937" y="5408347"/>
            <a:chExt cx="7935568" cy="485436"/>
          </a:xfrm>
        </p:grpSpPr>
        <p:sp>
          <p:nvSpPr>
            <p:cNvPr id="60" name="Rectangle: Rounded Corners 59">
              <a:extLst>
                <a:ext uri="{FF2B5EF4-FFF2-40B4-BE49-F238E27FC236}">
                  <a16:creationId xmlns:a16="http://schemas.microsoft.com/office/drawing/2014/main" id="{6E18E2A4-6FA1-4ABC-95FA-BF12F0C1C79D}"/>
                </a:ext>
              </a:extLst>
            </p:cNvPr>
            <p:cNvSpPr/>
            <p:nvPr/>
          </p:nvSpPr>
          <p:spPr bwMode="gray">
            <a:xfrm>
              <a:off x="1517937" y="5408347"/>
              <a:ext cx="7935568" cy="485436"/>
            </a:xfrm>
            <a:prstGeom prst="roundRect">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alibri" panose="020F0502020204030204"/>
                  <a:ea typeface="+mn-ea"/>
                  <a:cs typeface="+mn-cs"/>
                </a:rPr>
                <a:t>  RNA-based NGS is the preferred method for detecting </a:t>
              </a:r>
              <a:r>
                <a:rPr kumimoji="0" lang="en-GB" sz="2400" b="1" i="1" u="none" strike="noStrike" kern="1200" cap="none" spc="0" normalizeH="0" baseline="0" noProof="0" dirty="0">
                  <a:ln>
                    <a:noFill/>
                  </a:ln>
                  <a:solidFill>
                    <a:srgbClr val="7030A0"/>
                  </a:solidFill>
                  <a:effectLst/>
                  <a:uLnTx/>
                  <a:uFillTx/>
                  <a:latin typeface="Calibri" panose="020F0502020204030204"/>
                  <a:ea typeface="+mn-ea"/>
                  <a:cs typeface="+mn-cs"/>
                </a:rPr>
                <a:t>NTRK</a:t>
              </a:r>
              <a:r>
                <a:rPr kumimoji="0" lang="en-GB" sz="2400" b="1" i="0" u="none" strike="noStrike" kern="1200" cap="none" spc="0" normalizeH="0" baseline="0" noProof="0" dirty="0">
                  <a:ln>
                    <a:noFill/>
                  </a:ln>
                  <a:solidFill>
                    <a:srgbClr val="7030A0"/>
                  </a:solidFill>
                  <a:effectLst/>
                  <a:uLnTx/>
                  <a:uFillTx/>
                  <a:latin typeface="Calibri" panose="020F0502020204030204"/>
                  <a:ea typeface="+mn-ea"/>
                  <a:cs typeface="+mn-cs"/>
                </a:rPr>
                <a:t> fusions in cancer</a:t>
              </a:r>
            </a:p>
          </p:txBody>
        </p:sp>
        <p:pic>
          <p:nvPicPr>
            <p:cNvPr id="61" name="Graphic 60" descr="DNA">
              <a:extLst>
                <a:ext uri="{FF2B5EF4-FFF2-40B4-BE49-F238E27FC236}">
                  <a16:creationId xmlns:a16="http://schemas.microsoft.com/office/drawing/2014/main" id="{8A028E95-A0F7-45C5-BDE5-ABD2260457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18657" y="5483935"/>
              <a:ext cx="367658" cy="367658"/>
            </a:xfrm>
            <a:prstGeom prst="rect">
              <a:avLst/>
            </a:prstGeom>
          </p:spPr>
        </p:pic>
      </p:grpSp>
    </p:spTree>
    <p:custDataLst>
      <p:tags r:id="rId1"/>
    </p:custDataLst>
    <p:extLst>
      <p:ext uri="{BB962C8B-B14F-4D97-AF65-F5344CB8AC3E}">
        <p14:creationId xmlns:p14="http://schemas.microsoft.com/office/powerpoint/2010/main" val="3679538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txBox="1">
            <a:spLocks/>
          </p:cNvSpPr>
          <p:nvPr/>
        </p:nvSpPr>
        <p:spPr>
          <a:xfrm>
            <a:off x="195869" y="6617933"/>
            <a:ext cx="392377" cy="108000"/>
          </a:xfrm>
          <a:prstGeom prst="rect">
            <a:avLst/>
          </a:prstGeom>
        </p:spPr>
        <p:txBody>
          <a:bodyPr vert="horz" lIns="0" tIns="0" rIns="0" bIns="0" rtlCol="0" anchor="ctr"/>
          <a:lstStyle>
            <a:defPPr>
              <a:defRPr lang="fr-FR"/>
            </a:defPPr>
            <a:lvl1pPr marL="0" algn="r" defTabSz="457200" rtl="0" eaLnBrk="1" latinLnBrk="0" hangingPunct="1">
              <a:defRPr sz="1100" kern="1200">
                <a:solidFill>
                  <a:srgbClr val="5D8298"/>
                </a:solidFill>
                <a:latin typeface="+mn-lt"/>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TextBox 2">
            <a:extLst>
              <a:ext uri="{FF2B5EF4-FFF2-40B4-BE49-F238E27FC236}">
                <a16:creationId xmlns:a16="http://schemas.microsoft.com/office/drawing/2014/main" id="{7BC2CF9D-B758-4E33-8E8F-1DF7AEA84094}"/>
              </a:ext>
            </a:extLst>
          </p:cNvPr>
          <p:cNvSpPr txBox="1"/>
          <p:nvPr/>
        </p:nvSpPr>
        <p:spPr bwMode="gray">
          <a:xfrm>
            <a:off x="701328" y="2615256"/>
            <a:ext cx="2946400"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504D"/>
                </a:solidFill>
                <a:effectLst/>
                <a:uLnTx/>
                <a:uFillTx/>
                <a:latin typeface="Calibri" panose="020F0502020204030204"/>
                <a:ea typeface="+mn-ea"/>
                <a:cs typeface="+mn-cs"/>
              </a:rPr>
              <a:t>MSK-IMPACT negative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0504D"/>
                </a:solidFill>
                <a:effectLst/>
                <a:uLnTx/>
                <a:uFillTx/>
                <a:latin typeface="Calibri" panose="020F0502020204030204"/>
                <a:ea typeface="+mn-ea"/>
                <a:cs typeface="+mn-cs"/>
              </a:rPr>
              <a:t>(n=232)</a:t>
            </a:r>
          </a:p>
        </p:txBody>
      </p:sp>
      <p:sp>
        <p:nvSpPr>
          <p:cNvPr id="11" name="TextBox 11">
            <a:extLst>
              <a:ext uri="{FF2B5EF4-FFF2-40B4-BE49-F238E27FC236}">
                <a16:creationId xmlns:a16="http://schemas.microsoft.com/office/drawing/2014/main" id="{BFAE406E-1B8E-46C4-81A5-ECDCE5625B1F}"/>
              </a:ext>
            </a:extLst>
          </p:cNvPr>
          <p:cNvSpPr txBox="1"/>
          <p:nvPr/>
        </p:nvSpPr>
        <p:spPr bwMode="gray">
          <a:xfrm>
            <a:off x="4269890" y="2615256"/>
            <a:ext cx="2664682"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8298"/>
                </a:solidFill>
                <a:effectLst/>
                <a:uLnTx/>
                <a:uFillTx/>
                <a:latin typeface="Calibri" panose="020F0502020204030204"/>
                <a:ea typeface="+mn-ea"/>
                <a:cs typeface="+mn-cs"/>
              </a:rPr>
              <a:t>MSK-Fusion positive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8298"/>
                </a:solidFill>
                <a:effectLst/>
                <a:uLnTx/>
                <a:uFillTx/>
                <a:latin typeface="Calibri" panose="020F0502020204030204"/>
                <a:ea typeface="+mn-ea"/>
                <a:cs typeface="+mn-cs"/>
              </a:rPr>
              <a:t>(n=36)</a:t>
            </a:r>
          </a:p>
        </p:txBody>
      </p:sp>
      <p:sp>
        <p:nvSpPr>
          <p:cNvPr id="12" name="TextBox 12">
            <a:extLst>
              <a:ext uri="{FF2B5EF4-FFF2-40B4-BE49-F238E27FC236}">
                <a16:creationId xmlns:a16="http://schemas.microsoft.com/office/drawing/2014/main" id="{450C5B2D-EBFF-46AD-8F66-9BE33071A487}"/>
              </a:ext>
            </a:extLst>
          </p:cNvPr>
          <p:cNvSpPr txBox="1"/>
          <p:nvPr/>
        </p:nvSpPr>
        <p:spPr bwMode="gray">
          <a:xfrm>
            <a:off x="7653515" y="2615256"/>
            <a:ext cx="3708327" cy="655523"/>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6378D"/>
                </a:solidFill>
                <a:effectLst/>
                <a:uLnTx/>
                <a:uFillTx/>
                <a:latin typeface="Calibri" panose="020F0502020204030204"/>
                <a:ea typeface="+mn-ea"/>
                <a:cs typeface="+mn-cs"/>
              </a:rPr>
              <a:t>Clinical benefit of matched targeted therapy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6378D"/>
                </a:solidFill>
                <a:effectLst/>
                <a:uLnTx/>
                <a:uFillTx/>
                <a:latin typeface="Calibri" panose="020F0502020204030204"/>
                <a:ea typeface="+mn-ea"/>
                <a:cs typeface="+mn-cs"/>
              </a:rPr>
              <a:t>(n=10)</a:t>
            </a:r>
          </a:p>
        </p:txBody>
      </p:sp>
      <p:graphicFrame>
        <p:nvGraphicFramePr>
          <p:cNvPr id="13" name="Table 5">
            <a:extLst>
              <a:ext uri="{FF2B5EF4-FFF2-40B4-BE49-F238E27FC236}">
                <a16:creationId xmlns:a16="http://schemas.microsoft.com/office/drawing/2014/main" id="{689447D9-2DB5-4A63-B780-67A8BDA5BAD9}"/>
              </a:ext>
            </a:extLst>
          </p:cNvPr>
          <p:cNvGraphicFramePr>
            <a:graphicFrameLocks noGrp="1"/>
          </p:cNvGraphicFramePr>
          <p:nvPr/>
        </p:nvGraphicFramePr>
        <p:xfrm>
          <a:off x="7434155" y="3095328"/>
          <a:ext cx="4147047" cy="2941200"/>
        </p:xfrm>
        <a:graphic>
          <a:graphicData uri="http://schemas.openxmlformats.org/drawingml/2006/table">
            <a:tbl>
              <a:tblPr firstRow="1" bandRow="1">
                <a:tableStyleId>{5C22544A-7EE6-4342-B048-85BDC9FD1C3A}</a:tableStyleId>
              </a:tblPr>
              <a:tblGrid>
                <a:gridCol w="1515253">
                  <a:extLst>
                    <a:ext uri="{9D8B030D-6E8A-4147-A177-3AD203B41FA5}">
                      <a16:colId xmlns:a16="http://schemas.microsoft.com/office/drawing/2014/main" val="4211437857"/>
                    </a:ext>
                  </a:extLst>
                </a:gridCol>
                <a:gridCol w="1369899">
                  <a:extLst>
                    <a:ext uri="{9D8B030D-6E8A-4147-A177-3AD203B41FA5}">
                      <a16:colId xmlns:a16="http://schemas.microsoft.com/office/drawing/2014/main" val="2929901947"/>
                    </a:ext>
                  </a:extLst>
                </a:gridCol>
                <a:gridCol w="1261895">
                  <a:extLst>
                    <a:ext uri="{9D8B030D-6E8A-4147-A177-3AD203B41FA5}">
                      <a16:colId xmlns:a16="http://schemas.microsoft.com/office/drawing/2014/main" val="1385858850"/>
                    </a:ext>
                  </a:extLst>
                </a:gridCol>
              </a:tblGrid>
              <a:tr h="187433">
                <a:tc>
                  <a:txBody>
                    <a:bodyPr/>
                    <a:lstStyle/>
                    <a:p>
                      <a:r>
                        <a:rPr lang="en-GB" sz="1200" dirty="0"/>
                        <a:t>Rearrangement</a:t>
                      </a:r>
                    </a:p>
                  </a:txBody>
                  <a:tcPr marL="121920" marR="121920" marT="60960" marB="60960"/>
                </a:tc>
                <a:tc>
                  <a:txBody>
                    <a:bodyPr/>
                    <a:lstStyle/>
                    <a:p>
                      <a:pPr algn="ctr"/>
                      <a:r>
                        <a:rPr lang="en-GB" sz="1200" dirty="0"/>
                        <a:t>Matched therapy</a:t>
                      </a:r>
                    </a:p>
                  </a:txBody>
                  <a:tcPr marL="121920" marR="121920" marT="60960" marB="60960"/>
                </a:tc>
                <a:tc>
                  <a:txBody>
                    <a:bodyPr/>
                    <a:lstStyle/>
                    <a:p>
                      <a:pPr algn="ctr"/>
                      <a:r>
                        <a:rPr lang="en-GB" sz="1200" dirty="0"/>
                        <a:t>Best response*</a:t>
                      </a:r>
                    </a:p>
                  </a:txBody>
                  <a:tcPr marL="121920" marR="121920" marT="60960" marB="60960"/>
                </a:tc>
                <a:extLst>
                  <a:ext uri="{0D108BD9-81ED-4DB2-BD59-A6C34878D82A}">
                    <a16:rowId xmlns:a16="http://schemas.microsoft.com/office/drawing/2014/main" val="1250870803"/>
                  </a:ext>
                </a:extLst>
              </a:tr>
              <a:tr h="170655">
                <a:tc>
                  <a:txBody>
                    <a:bodyPr/>
                    <a:lstStyle/>
                    <a:p>
                      <a:r>
                        <a:rPr lang="en-GB" sz="1100" b="0" i="1" dirty="0"/>
                        <a:t>EML4-ALK</a:t>
                      </a:r>
                    </a:p>
                  </a:txBody>
                  <a:tcPr marL="48000" marR="48000" marT="48000" marB="48000"/>
                </a:tc>
                <a:tc>
                  <a:txBody>
                    <a:bodyPr/>
                    <a:lstStyle/>
                    <a:p>
                      <a:pPr algn="ctr"/>
                      <a:r>
                        <a:rPr lang="en-GB" sz="1100" dirty="0"/>
                        <a:t>Alectinib</a:t>
                      </a:r>
                    </a:p>
                  </a:txBody>
                  <a:tcPr marL="48000" marR="48000" marT="48000" marB="48000"/>
                </a:tc>
                <a:tc>
                  <a:txBody>
                    <a:bodyPr/>
                    <a:lstStyle/>
                    <a:p>
                      <a:pPr algn="ctr"/>
                      <a:r>
                        <a:rPr lang="en-GB" sz="1100" dirty="0"/>
                        <a:t>SD</a:t>
                      </a:r>
                    </a:p>
                  </a:txBody>
                  <a:tcPr marL="48000" marR="48000" marT="48000" marB="48000"/>
                </a:tc>
                <a:extLst>
                  <a:ext uri="{0D108BD9-81ED-4DB2-BD59-A6C34878D82A}">
                    <a16:rowId xmlns:a16="http://schemas.microsoft.com/office/drawing/2014/main" val="3025110541"/>
                  </a:ext>
                </a:extLst>
              </a:tr>
              <a:tr h="170655">
                <a:tc>
                  <a:txBody>
                    <a:bodyPr/>
                    <a:lstStyle/>
                    <a:p>
                      <a:r>
                        <a:rPr lang="en-GB" sz="1100" b="0" i="1" dirty="0"/>
                        <a:t>CD74-ROS1</a:t>
                      </a:r>
                    </a:p>
                  </a:txBody>
                  <a:tcPr marL="48000" marR="48000" marT="48000" marB="48000"/>
                </a:tc>
                <a:tc>
                  <a:txBody>
                    <a:bodyPr/>
                    <a:lstStyle/>
                    <a:p>
                      <a:pPr algn="ctr"/>
                      <a:r>
                        <a:rPr lang="en-GB" sz="1100" dirty="0"/>
                        <a:t>Entrectinib</a:t>
                      </a:r>
                    </a:p>
                  </a:txBody>
                  <a:tcPr marL="48000" marR="48000" marT="48000" marB="48000"/>
                </a:tc>
                <a:tc>
                  <a:txBody>
                    <a:bodyPr/>
                    <a:lstStyle/>
                    <a:p>
                      <a:pPr algn="ctr"/>
                      <a:r>
                        <a:rPr lang="en-GB" sz="1100" dirty="0"/>
                        <a:t>SD</a:t>
                      </a:r>
                    </a:p>
                  </a:txBody>
                  <a:tcPr marL="48000" marR="48000" marT="48000" marB="48000"/>
                </a:tc>
                <a:extLst>
                  <a:ext uri="{0D108BD9-81ED-4DB2-BD59-A6C34878D82A}">
                    <a16:rowId xmlns:a16="http://schemas.microsoft.com/office/drawing/2014/main" val="1513701263"/>
                  </a:ext>
                </a:extLst>
              </a:tr>
              <a:tr h="170655">
                <a:tc>
                  <a:txBody>
                    <a:bodyPr/>
                    <a:lstStyle/>
                    <a:p>
                      <a:r>
                        <a:rPr lang="en-GB" sz="1100" b="0" i="1" dirty="0"/>
                        <a:t>SQSTM1-NTRK3</a:t>
                      </a:r>
                    </a:p>
                  </a:txBody>
                  <a:tcPr marL="48000" marR="48000" marT="48000" marB="48000"/>
                </a:tc>
                <a:tc>
                  <a:txBody>
                    <a:bodyPr/>
                    <a:lstStyle/>
                    <a:p>
                      <a:pPr algn="ctr"/>
                      <a:r>
                        <a:rPr lang="en-GB" sz="1100" dirty="0"/>
                        <a:t>Larotrectinib</a:t>
                      </a:r>
                    </a:p>
                  </a:txBody>
                  <a:tcPr marL="48000" marR="48000" marT="48000" marB="48000"/>
                </a:tc>
                <a:tc>
                  <a:txBody>
                    <a:bodyPr/>
                    <a:lstStyle/>
                    <a:p>
                      <a:pPr algn="ctr"/>
                      <a:r>
                        <a:rPr lang="en-GB" sz="1100" dirty="0"/>
                        <a:t>PR**</a:t>
                      </a:r>
                    </a:p>
                  </a:txBody>
                  <a:tcPr marL="48000" marR="48000" marT="48000" marB="48000"/>
                </a:tc>
                <a:extLst>
                  <a:ext uri="{0D108BD9-81ED-4DB2-BD59-A6C34878D82A}">
                    <a16:rowId xmlns:a16="http://schemas.microsoft.com/office/drawing/2014/main" val="2520905392"/>
                  </a:ext>
                </a:extLst>
              </a:tr>
              <a:tr h="170655">
                <a:tc>
                  <a:txBody>
                    <a:bodyPr/>
                    <a:lstStyle/>
                    <a:p>
                      <a:r>
                        <a:rPr lang="en-GB" sz="1100" b="0" i="1" dirty="0"/>
                        <a:t>STRN-NTRK2</a:t>
                      </a:r>
                    </a:p>
                  </a:txBody>
                  <a:tcPr marL="48000" marR="48000" marT="48000" marB="48000"/>
                </a:tc>
                <a:tc>
                  <a:txBody>
                    <a:bodyPr/>
                    <a:lstStyle/>
                    <a:p>
                      <a:pPr algn="ctr"/>
                      <a:r>
                        <a:rPr lang="en-GB" sz="1100" dirty="0"/>
                        <a:t>Larotrectinib</a:t>
                      </a:r>
                    </a:p>
                  </a:txBody>
                  <a:tcPr marL="48000" marR="48000" marT="48000" marB="48000"/>
                </a:tc>
                <a:tc>
                  <a:txBody>
                    <a:bodyPr/>
                    <a:lstStyle/>
                    <a:p>
                      <a:pPr algn="ctr"/>
                      <a:r>
                        <a:rPr lang="en-GB" sz="1100" dirty="0"/>
                        <a:t>SD</a:t>
                      </a:r>
                    </a:p>
                  </a:txBody>
                  <a:tcPr marL="48000" marR="48000" marT="48000" marB="48000"/>
                </a:tc>
                <a:extLst>
                  <a:ext uri="{0D108BD9-81ED-4DB2-BD59-A6C34878D82A}">
                    <a16:rowId xmlns:a16="http://schemas.microsoft.com/office/drawing/2014/main" val="1414218392"/>
                  </a:ext>
                </a:extLst>
              </a:tr>
              <a:tr h="170655">
                <a:tc>
                  <a:txBody>
                    <a:bodyPr/>
                    <a:lstStyle/>
                    <a:p>
                      <a:r>
                        <a:rPr lang="en-GB" sz="1100" b="0" i="1" dirty="0"/>
                        <a:t>CD74-ROS1</a:t>
                      </a:r>
                    </a:p>
                  </a:txBody>
                  <a:tcPr marL="48000" marR="48000" marT="48000" marB="48000"/>
                </a:tc>
                <a:tc>
                  <a:txBody>
                    <a:bodyPr/>
                    <a:lstStyle/>
                    <a:p>
                      <a:pPr algn="ctr"/>
                      <a:r>
                        <a:rPr lang="en-GB" sz="1100" dirty="0"/>
                        <a:t>Entrectinib</a:t>
                      </a:r>
                    </a:p>
                  </a:txBody>
                  <a:tcPr marL="48000" marR="48000" marT="48000" marB="48000"/>
                </a:tc>
                <a:tc>
                  <a:txBody>
                    <a:bodyPr/>
                    <a:lstStyle/>
                    <a:p>
                      <a:pPr algn="ctr"/>
                      <a:r>
                        <a:rPr lang="en-GB" sz="1100" dirty="0"/>
                        <a:t>PR**</a:t>
                      </a:r>
                    </a:p>
                  </a:txBody>
                  <a:tcPr marL="48000" marR="48000" marT="48000" marB="48000"/>
                </a:tc>
                <a:extLst>
                  <a:ext uri="{0D108BD9-81ED-4DB2-BD59-A6C34878D82A}">
                    <a16:rowId xmlns:a16="http://schemas.microsoft.com/office/drawing/2014/main" val="2814958845"/>
                  </a:ext>
                </a:extLst>
              </a:tr>
              <a:tr h="170655">
                <a:tc>
                  <a:txBody>
                    <a:bodyPr/>
                    <a:lstStyle/>
                    <a:p>
                      <a:r>
                        <a:rPr lang="en-GB" sz="1100" b="0" i="1" dirty="0"/>
                        <a:t>CD74-NRG1</a:t>
                      </a:r>
                    </a:p>
                  </a:txBody>
                  <a:tcPr marL="48000" marR="48000" marT="48000" marB="48000"/>
                </a:tc>
                <a:tc>
                  <a:txBody>
                    <a:bodyPr/>
                    <a:lstStyle/>
                    <a:p>
                      <a:pPr algn="ctr"/>
                      <a:r>
                        <a:rPr lang="en-GB" sz="1100" dirty="0" err="1"/>
                        <a:t>Afatinib</a:t>
                      </a:r>
                      <a:endParaRPr lang="en-GB" sz="1100" dirty="0"/>
                    </a:p>
                  </a:txBody>
                  <a:tcPr marL="48000" marR="48000" marT="48000" marB="48000"/>
                </a:tc>
                <a:tc>
                  <a:txBody>
                    <a:bodyPr/>
                    <a:lstStyle/>
                    <a:p>
                      <a:pPr algn="ctr"/>
                      <a:r>
                        <a:rPr lang="en-GB" sz="1100" dirty="0"/>
                        <a:t>SD</a:t>
                      </a:r>
                    </a:p>
                  </a:txBody>
                  <a:tcPr marL="48000" marR="48000" marT="48000" marB="48000"/>
                </a:tc>
                <a:extLst>
                  <a:ext uri="{0D108BD9-81ED-4DB2-BD59-A6C34878D82A}">
                    <a16:rowId xmlns:a16="http://schemas.microsoft.com/office/drawing/2014/main" val="455675650"/>
                  </a:ext>
                </a:extLst>
              </a:tr>
              <a:tr h="170655">
                <a:tc>
                  <a:txBody>
                    <a:bodyPr/>
                    <a:lstStyle/>
                    <a:p>
                      <a:r>
                        <a:rPr lang="en-GB" sz="1100" b="0" i="1" dirty="0"/>
                        <a:t>MET Exon14 skipping</a:t>
                      </a:r>
                    </a:p>
                  </a:txBody>
                  <a:tcPr marL="48000" marR="48000" marT="48000" marB="48000"/>
                </a:tc>
                <a:tc>
                  <a:txBody>
                    <a:bodyPr/>
                    <a:lstStyle/>
                    <a:p>
                      <a:pPr algn="ctr"/>
                      <a:r>
                        <a:rPr lang="en-GB" sz="1100" dirty="0"/>
                        <a:t>Crizotinib</a:t>
                      </a:r>
                    </a:p>
                  </a:txBody>
                  <a:tcPr marL="48000" marR="48000" marT="48000" marB="48000"/>
                </a:tc>
                <a:tc>
                  <a:txBody>
                    <a:bodyPr/>
                    <a:lstStyle/>
                    <a:p>
                      <a:pPr algn="ctr"/>
                      <a:r>
                        <a:rPr lang="en-GB" sz="1100" dirty="0"/>
                        <a:t>SD</a:t>
                      </a:r>
                    </a:p>
                  </a:txBody>
                  <a:tcPr marL="48000" marR="48000" marT="48000" marB="48000"/>
                </a:tc>
                <a:extLst>
                  <a:ext uri="{0D108BD9-81ED-4DB2-BD59-A6C34878D82A}">
                    <a16:rowId xmlns:a16="http://schemas.microsoft.com/office/drawing/2014/main" val="878668930"/>
                  </a:ext>
                </a:extLst>
              </a:tr>
              <a:tr h="170655">
                <a:tc>
                  <a:txBody>
                    <a:bodyPr/>
                    <a:lstStyle/>
                    <a:p>
                      <a:r>
                        <a:rPr lang="en-GB" sz="1100" b="0" i="1" dirty="0"/>
                        <a:t>SLC34A2-ROS1</a:t>
                      </a:r>
                    </a:p>
                  </a:txBody>
                  <a:tcPr marL="48000" marR="48000" marT="48000" marB="48000"/>
                </a:tc>
                <a:tc>
                  <a:txBody>
                    <a:bodyPr/>
                    <a:lstStyle/>
                    <a:p>
                      <a:pPr algn="ctr"/>
                      <a:r>
                        <a:rPr lang="en-GB" sz="1100" dirty="0"/>
                        <a:t>Crizotinib</a:t>
                      </a:r>
                    </a:p>
                  </a:txBody>
                  <a:tcPr marL="48000" marR="48000" marT="48000" marB="48000"/>
                </a:tc>
                <a:tc>
                  <a:txBody>
                    <a:bodyPr/>
                    <a:lstStyle/>
                    <a:p>
                      <a:pPr algn="ctr"/>
                      <a:r>
                        <a:rPr lang="en-GB" sz="1100" dirty="0"/>
                        <a:t>PD</a:t>
                      </a:r>
                    </a:p>
                  </a:txBody>
                  <a:tcPr marL="48000" marR="48000" marT="48000" marB="48000"/>
                </a:tc>
                <a:extLst>
                  <a:ext uri="{0D108BD9-81ED-4DB2-BD59-A6C34878D82A}">
                    <a16:rowId xmlns:a16="http://schemas.microsoft.com/office/drawing/2014/main" val="3251076190"/>
                  </a:ext>
                </a:extLst>
              </a:tr>
              <a:tr h="170655">
                <a:tc>
                  <a:txBody>
                    <a:bodyPr/>
                    <a:lstStyle/>
                    <a:p>
                      <a:r>
                        <a:rPr lang="en-GB" sz="1100" b="0" i="1" dirty="0"/>
                        <a:t>SLC34A2-ROS1</a:t>
                      </a:r>
                    </a:p>
                  </a:txBody>
                  <a:tcPr marL="48000" marR="48000" marT="48000" marB="48000"/>
                </a:tc>
                <a:tc>
                  <a:txBody>
                    <a:bodyPr/>
                    <a:lstStyle/>
                    <a:p>
                      <a:pPr algn="ctr"/>
                      <a:r>
                        <a:rPr lang="en-GB" sz="1100" dirty="0"/>
                        <a:t>Crizotinib</a:t>
                      </a:r>
                    </a:p>
                  </a:txBody>
                  <a:tcPr marL="48000" marR="48000" marT="48000" marB="48000"/>
                </a:tc>
                <a:tc>
                  <a:txBody>
                    <a:bodyPr/>
                    <a:lstStyle/>
                    <a:p>
                      <a:pPr algn="ctr"/>
                      <a:r>
                        <a:rPr lang="en-GB" sz="1100" dirty="0"/>
                        <a:t>SD</a:t>
                      </a:r>
                    </a:p>
                  </a:txBody>
                  <a:tcPr marL="48000" marR="48000" marT="48000" marB="48000"/>
                </a:tc>
                <a:extLst>
                  <a:ext uri="{0D108BD9-81ED-4DB2-BD59-A6C34878D82A}">
                    <a16:rowId xmlns:a16="http://schemas.microsoft.com/office/drawing/2014/main" val="2441519827"/>
                  </a:ext>
                </a:extLst>
              </a:tr>
              <a:tr h="170655">
                <a:tc>
                  <a:txBody>
                    <a:bodyPr/>
                    <a:lstStyle/>
                    <a:p>
                      <a:r>
                        <a:rPr lang="en-GB" sz="1100" b="0" i="1" dirty="0"/>
                        <a:t>SDC4-NRG1</a:t>
                      </a:r>
                    </a:p>
                  </a:txBody>
                  <a:tcPr marL="48000" marR="48000" marT="48000" marB="48000"/>
                </a:tc>
                <a:tc>
                  <a:txBody>
                    <a:bodyPr/>
                    <a:lstStyle/>
                    <a:p>
                      <a:pPr algn="ctr"/>
                      <a:r>
                        <a:rPr lang="en-GB" sz="1100" dirty="0"/>
                        <a:t>Afatinib</a:t>
                      </a:r>
                    </a:p>
                  </a:txBody>
                  <a:tcPr marL="48000" marR="48000" marT="48000" marB="48000"/>
                </a:tc>
                <a:tc>
                  <a:txBody>
                    <a:bodyPr/>
                    <a:lstStyle/>
                    <a:p>
                      <a:pPr algn="ctr"/>
                      <a:r>
                        <a:rPr lang="en-GB" sz="1100" dirty="0"/>
                        <a:t>PD</a:t>
                      </a:r>
                    </a:p>
                  </a:txBody>
                  <a:tcPr marL="48000" marR="48000" marT="48000" marB="48000"/>
                </a:tc>
                <a:extLst>
                  <a:ext uri="{0D108BD9-81ED-4DB2-BD59-A6C34878D82A}">
                    <a16:rowId xmlns:a16="http://schemas.microsoft.com/office/drawing/2014/main" val="1760548739"/>
                  </a:ext>
                </a:extLst>
              </a:tr>
            </a:tbl>
          </a:graphicData>
        </a:graphic>
      </p:graphicFrame>
      <p:sp>
        <p:nvSpPr>
          <p:cNvPr id="17" name="Content Placeholder 16">
            <a:extLst>
              <a:ext uri="{FF2B5EF4-FFF2-40B4-BE49-F238E27FC236}">
                <a16:creationId xmlns:a16="http://schemas.microsoft.com/office/drawing/2014/main" id="{56C080A7-D64C-9843-A4E9-53C7F3478299}"/>
              </a:ext>
            </a:extLst>
          </p:cNvPr>
          <p:cNvSpPr>
            <a:spLocks noGrp="1"/>
          </p:cNvSpPr>
          <p:nvPr>
            <p:ph sz="quarter" idx="12"/>
          </p:nvPr>
        </p:nvSpPr>
        <p:spPr>
          <a:xfrm>
            <a:off x="620184" y="1209576"/>
            <a:ext cx="10963200" cy="1067296"/>
          </a:xfrm>
        </p:spPr>
        <p:txBody>
          <a:bodyPr/>
          <a:lstStyle/>
          <a:p>
            <a:r>
              <a:rPr lang="en-GB" dirty="0"/>
              <a:t>Prospective DNA NGS MSK-IMPACT (Memorial Sloan Kettering-Integrated Mutation Profiling of Actionable Cancer Targets) of 2,522 lung adenocarcinomas </a:t>
            </a:r>
          </a:p>
          <a:p>
            <a:pPr lvl="1"/>
            <a:r>
              <a:rPr lang="en-GB" dirty="0"/>
              <a:t>195 (7.7%) fusions </a:t>
            </a:r>
          </a:p>
          <a:p>
            <a:pPr lvl="1"/>
            <a:r>
              <a:rPr lang="en-GB" dirty="0"/>
              <a:t>254 driver-negative </a:t>
            </a:r>
            <a:r>
              <a:rPr lang="en-GB" dirty="0">
                <a:sym typeface="Wingdings" panose="05000000000000000000" pitchFamily="2" charset="2"/>
              </a:rPr>
              <a:t> 254 underwent </a:t>
            </a:r>
            <a:r>
              <a:rPr lang="en-GB" dirty="0" err="1"/>
              <a:t>RNASeq</a:t>
            </a:r>
            <a:r>
              <a:rPr lang="en-GB" dirty="0"/>
              <a:t> </a:t>
            </a:r>
            <a:r>
              <a:rPr lang="en-GB" dirty="0">
                <a:sym typeface="Wingdings" panose="05000000000000000000" pitchFamily="2" charset="2"/>
              </a:rPr>
              <a:t></a:t>
            </a:r>
            <a:r>
              <a:rPr lang="en-GB" dirty="0"/>
              <a:t> 27 in-frame fusions </a:t>
            </a:r>
          </a:p>
        </p:txBody>
      </p:sp>
      <p:sp>
        <p:nvSpPr>
          <p:cNvPr id="3" name="Title 2">
            <a:extLst>
              <a:ext uri="{FF2B5EF4-FFF2-40B4-BE49-F238E27FC236}">
                <a16:creationId xmlns:a16="http://schemas.microsoft.com/office/drawing/2014/main" id="{8839AEDD-69FF-3C43-9D0B-744A2489FB70}"/>
              </a:ext>
            </a:extLst>
          </p:cNvPr>
          <p:cNvSpPr>
            <a:spLocks noGrp="1"/>
          </p:cNvSpPr>
          <p:nvPr>
            <p:ph type="title"/>
          </p:nvPr>
        </p:nvSpPr>
        <p:spPr>
          <a:xfrm>
            <a:off x="317500" y="142584"/>
            <a:ext cx="10085312" cy="807285"/>
          </a:xfrm>
        </p:spPr>
        <p:txBody>
          <a:bodyPr/>
          <a:lstStyle/>
          <a:p>
            <a:r>
              <a:rPr lang="en-GB" dirty="0"/>
              <a:t>Advantages of RNA NGS in detecting </a:t>
            </a:r>
            <a:r>
              <a:rPr lang="en-GB" i="1" dirty="0"/>
              <a:t>NTRK</a:t>
            </a:r>
            <a:r>
              <a:rPr lang="en-GB" dirty="0"/>
              <a:t> fusions</a:t>
            </a:r>
          </a:p>
        </p:txBody>
      </p:sp>
      <p:sp>
        <p:nvSpPr>
          <p:cNvPr id="2" name="Slide Number Placeholder 1">
            <a:extLst>
              <a:ext uri="{FF2B5EF4-FFF2-40B4-BE49-F238E27FC236}">
                <a16:creationId xmlns:a16="http://schemas.microsoft.com/office/drawing/2014/main" id="{0A62CCD2-9422-4545-9B35-506AD23E7628}"/>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8" name="Content Placeholder 17">
            <a:extLst>
              <a:ext uri="{FF2B5EF4-FFF2-40B4-BE49-F238E27FC236}">
                <a16:creationId xmlns:a16="http://schemas.microsoft.com/office/drawing/2014/main" id="{BE080703-A5F7-C145-B7D3-BC54C113D188}"/>
              </a:ext>
            </a:extLst>
          </p:cNvPr>
          <p:cNvSpPr>
            <a:spLocks noGrp="1"/>
          </p:cNvSpPr>
          <p:nvPr>
            <p:ph sz="quarter" idx="15"/>
          </p:nvPr>
        </p:nvSpPr>
        <p:spPr>
          <a:xfrm>
            <a:off x="620183" y="6309320"/>
            <a:ext cx="10660393" cy="365125"/>
          </a:xfrm>
        </p:spPr>
        <p:txBody>
          <a:bodyPr/>
          <a:lstStyle/>
          <a:p>
            <a:pPr>
              <a:spcBef>
                <a:spcPts val="300"/>
              </a:spcBef>
            </a:pPr>
            <a:r>
              <a:rPr lang="en-GB" dirty="0"/>
              <a:t>* </a:t>
            </a:r>
            <a:r>
              <a:rPr lang="en-GB" dirty="0">
                <a:solidFill>
                  <a:schemeClr val="tx2"/>
                </a:solidFill>
              </a:rPr>
              <a:t>Response assessment by RECIST v1.1. ** Confirmed PR</a:t>
            </a:r>
          </a:p>
          <a:p>
            <a:pPr>
              <a:spcBef>
                <a:spcPts val="300"/>
              </a:spcBef>
            </a:pPr>
            <a:r>
              <a:rPr lang="en-GB" dirty="0">
                <a:solidFill>
                  <a:schemeClr val="tx2"/>
                </a:solidFill>
              </a:rPr>
              <a:t>ALK, anaplastic lymphoma kinase; NGS, next generation sequencing; NTRK, neurotrophic tyrosine kinase; PD, progressive disease; PR, partial response; SD, stable disease</a:t>
            </a:r>
          </a:p>
          <a:p>
            <a:pPr>
              <a:spcBef>
                <a:spcPts val="300"/>
              </a:spcBef>
            </a:pPr>
            <a:r>
              <a:rPr lang="en-GB" dirty="0">
                <a:solidFill>
                  <a:schemeClr val="tx2"/>
                </a:solidFill>
              </a:rPr>
              <a:t>Benayed R, et al. Clin Cancer Res. 2019;25:4712-22</a:t>
            </a:r>
            <a:endParaRPr lang="en-GB" dirty="0">
              <a:solidFill>
                <a:schemeClr val="tx2"/>
              </a:solidFill>
              <a:highlight>
                <a:srgbClr val="FFFF00"/>
              </a:highlight>
            </a:endParaRPr>
          </a:p>
        </p:txBody>
      </p:sp>
      <p:graphicFrame>
        <p:nvGraphicFramePr>
          <p:cNvPr id="23" name="Chart 22">
            <a:extLst>
              <a:ext uri="{FF2B5EF4-FFF2-40B4-BE49-F238E27FC236}">
                <a16:creationId xmlns:a16="http://schemas.microsoft.com/office/drawing/2014/main" id="{A67F7CBD-9FE8-104F-B67D-002C50BBE3C8}"/>
              </a:ext>
            </a:extLst>
          </p:cNvPr>
          <p:cNvGraphicFramePr/>
          <p:nvPr/>
        </p:nvGraphicFramePr>
        <p:xfrm>
          <a:off x="3801061" y="3044476"/>
          <a:ext cx="3565559" cy="310232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11">
            <a:extLst>
              <a:ext uri="{FF2B5EF4-FFF2-40B4-BE49-F238E27FC236}">
                <a16:creationId xmlns:a16="http://schemas.microsoft.com/office/drawing/2014/main" id="{D81EB579-9DAC-6144-83E8-4B08155CEC3A}"/>
              </a:ext>
            </a:extLst>
          </p:cNvPr>
          <p:cNvSpPr txBox="1"/>
          <p:nvPr/>
        </p:nvSpPr>
        <p:spPr bwMode="gray">
          <a:xfrm>
            <a:off x="5749829" y="3948756"/>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Calibri" panose="020F0502020204030204"/>
                <a:ea typeface="+mn-ea"/>
                <a:cs typeface="+mn-cs"/>
              </a:rPr>
              <a:t>ROS1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10</a:t>
            </a:r>
          </a:p>
        </p:txBody>
      </p:sp>
      <p:sp>
        <p:nvSpPr>
          <p:cNvPr id="25" name="TextBox 11">
            <a:extLst>
              <a:ext uri="{FF2B5EF4-FFF2-40B4-BE49-F238E27FC236}">
                <a16:creationId xmlns:a16="http://schemas.microsoft.com/office/drawing/2014/main" id="{79C8A0FA-8FD6-F344-A961-D0DB4687909B}"/>
              </a:ext>
            </a:extLst>
          </p:cNvPr>
          <p:cNvSpPr txBox="1"/>
          <p:nvPr/>
        </p:nvSpPr>
        <p:spPr bwMode="gray">
          <a:xfrm>
            <a:off x="5849231" y="4986860"/>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Calibri" panose="020F0502020204030204"/>
                <a:ea typeface="+mn-ea"/>
                <a:cs typeface="+mn-cs"/>
              </a:rPr>
              <a:t>MET</a:t>
            </a: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ex14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6</a:t>
            </a:r>
          </a:p>
        </p:txBody>
      </p:sp>
      <p:sp>
        <p:nvSpPr>
          <p:cNvPr id="26" name="TextBox 11">
            <a:extLst>
              <a:ext uri="{FF2B5EF4-FFF2-40B4-BE49-F238E27FC236}">
                <a16:creationId xmlns:a16="http://schemas.microsoft.com/office/drawing/2014/main" id="{5113698C-7D0D-4C42-B2E4-CCEF1E1DB3D5}"/>
              </a:ext>
            </a:extLst>
          </p:cNvPr>
          <p:cNvSpPr txBox="1"/>
          <p:nvPr/>
        </p:nvSpPr>
        <p:spPr bwMode="gray">
          <a:xfrm>
            <a:off x="5014932" y="5275987"/>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Calibri" panose="020F0502020204030204"/>
                <a:ea typeface="+mn-ea"/>
                <a:cs typeface="+mn-cs"/>
              </a:rPr>
              <a:t>NRG1</a:t>
            </a:r>
            <a:endPar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7" name="TextBox 11">
            <a:extLst>
              <a:ext uri="{FF2B5EF4-FFF2-40B4-BE49-F238E27FC236}">
                <a16:creationId xmlns:a16="http://schemas.microsoft.com/office/drawing/2014/main" id="{CF51C15B-BA20-E049-9C27-59A8FB4A35AE}"/>
              </a:ext>
            </a:extLst>
          </p:cNvPr>
          <p:cNvSpPr txBox="1"/>
          <p:nvPr/>
        </p:nvSpPr>
        <p:spPr bwMode="gray">
          <a:xfrm>
            <a:off x="4375082" y="5061377"/>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Calibri" panose="020F0502020204030204"/>
                <a:ea typeface="+mn-ea"/>
                <a:cs typeface="+mn-cs"/>
              </a:rPr>
              <a:t>ALK</a:t>
            </a:r>
            <a:endPar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28" name="TextBox 11">
            <a:extLst>
              <a:ext uri="{FF2B5EF4-FFF2-40B4-BE49-F238E27FC236}">
                <a16:creationId xmlns:a16="http://schemas.microsoft.com/office/drawing/2014/main" id="{542A61AE-255D-7A45-BB28-CEFD057D096B}"/>
              </a:ext>
            </a:extLst>
          </p:cNvPr>
          <p:cNvSpPr txBox="1"/>
          <p:nvPr/>
        </p:nvSpPr>
        <p:spPr bwMode="gray">
          <a:xfrm>
            <a:off x="4163392" y="4204430"/>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Other/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targetable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9" name="TextBox 11">
            <a:extLst>
              <a:ext uri="{FF2B5EF4-FFF2-40B4-BE49-F238E27FC236}">
                <a16:creationId xmlns:a16="http://schemas.microsoft.com/office/drawing/2014/main" id="{B9CF383E-2D04-E044-8D1E-CCBA775F15A1}"/>
              </a:ext>
            </a:extLst>
          </p:cNvPr>
          <p:cNvSpPr txBox="1"/>
          <p:nvPr/>
        </p:nvSpPr>
        <p:spPr bwMode="gray">
          <a:xfrm>
            <a:off x="4810029" y="3453456"/>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Calibri" panose="020F0502020204030204"/>
                <a:ea typeface="+mn-ea"/>
                <a:cs typeface="+mn-cs"/>
              </a:rPr>
              <a:t>RET</a:t>
            </a:r>
            <a:endPar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graphicFrame>
        <p:nvGraphicFramePr>
          <p:cNvPr id="30" name="Chart 29">
            <a:extLst>
              <a:ext uri="{FF2B5EF4-FFF2-40B4-BE49-F238E27FC236}">
                <a16:creationId xmlns:a16="http://schemas.microsoft.com/office/drawing/2014/main" id="{B6D56D49-9361-4245-83F9-04C1AEA91421}"/>
              </a:ext>
            </a:extLst>
          </p:cNvPr>
          <p:cNvGraphicFramePr/>
          <p:nvPr/>
        </p:nvGraphicFramePr>
        <p:xfrm>
          <a:off x="317500" y="2855851"/>
          <a:ext cx="3771900" cy="3392549"/>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11">
            <a:extLst>
              <a:ext uri="{FF2B5EF4-FFF2-40B4-BE49-F238E27FC236}">
                <a16:creationId xmlns:a16="http://schemas.microsoft.com/office/drawing/2014/main" id="{54761C43-5D5E-194D-8A5E-BC5D30ACE851}"/>
              </a:ext>
            </a:extLst>
          </p:cNvPr>
          <p:cNvSpPr txBox="1"/>
          <p:nvPr/>
        </p:nvSpPr>
        <p:spPr bwMode="gray">
          <a:xfrm>
            <a:off x="880930" y="4365104"/>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MSK-Fusion</a:t>
            </a:r>
            <a:b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negative</a:t>
            </a:r>
            <a:b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196</a:t>
            </a:r>
          </a:p>
        </p:txBody>
      </p:sp>
      <p:sp>
        <p:nvSpPr>
          <p:cNvPr id="32" name="TextBox 11">
            <a:extLst>
              <a:ext uri="{FF2B5EF4-FFF2-40B4-BE49-F238E27FC236}">
                <a16:creationId xmlns:a16="http://schemas.microsoft.com/office/drawing/2014/main" id="{164AE849-9219-5645-98D7-2CBFC46DE9C2}"/>
              </a:ext>
            </a:extLst>
          </p:cNvPr>
          <p:cNvSpPr txBox="1"/>
          <p:nvPr/>
        </p:nvSpPr>
        <p:spPr bwMode="gray">
          <a:xfrm>
            <a:off x="2760530" y="4191421"/>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MSK-Fusion</a:t>
            </a:r>
            <a:b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positive</a:t>
            </a:r>
            <a:b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36</a:t>
            </a:r>
          </a:p>
        </p:txBody>
      </p:sp>
      <p:sp>
        <p:nvSpPr>
          <p:cNvPr id="22" name="TextBox 11">
            <a:extLst>
              <a:ext uri="{FF2B5EF4-FFF2-40B4-BE49-F238E27FC236}">
                <a16:creationId xmlns:a16="http://schemas.microsoft.com/office/drawing/2014/main" id="{1B901DD1-EF87-4193-B0D5-C3DDB4DBD710}"/>
              </a:ext>
            </a:extLst>
          </p:cNvPr>
          <p:cNvSpPr txBox="1"/>
          <p:nvPr/>
        </p:nvSpPr>
        <p:spPr bwMode="gray">
          <a:xfrm>
            <a:off x="3683001" y="3013327"/>
            <a:ext cx="1011383" cy="314953"/>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Other/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Non-targetable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3</a:t>
            </a:r>
          </a:p>
        </p:txBody>
      </p:sp>
      <p:cxnSp>
        <p:nvCxnSpPr>
          <p:cNvPr id="7" name="Straight Connector 6">
            <a:extLst>
              <a:ext uri="{FF2B5EF4-FFF2-40B4-BE49-F238E27FC236}">
                <a16:creationId xmlns:a16="http://schemas.microsoft.com/office/drawing/2014/main" id="{260A3E68-B3D2-4442-8762-CECE00CC5305}"/>
              </a:ext>
            </a:extLst>
          </p:cNvPr>
          <p:cNvCxnSpPr/>
          <p:nvPr/>
        </p:nvCxnSpPr>
        <p:spPr>
          <a:xfrm>
            <a:off x="4375082" y="3509188"/>
            <a:ext cx="163404" cy="101744"/>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7336266" y="3933056"/>
            <a:ext cx="4376358" cy="573318"/>
          </a:xfrm>
          <a:prstGeom prst="rect">
            <a:avLst/>
          </a:prstGeom>
          <a:noFill/>
          <a:ln w="28575">
            <a:solidFill>
              <a:srgbClr val="C7573C"/>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60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8267151" y="4927296"/>
            <a:ext cx="3790708"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56378D"/>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mn-ea"/>
                <a:cs typeface="+mn-cs"/>
              </a:rPr>
              <a:t>Useful screening tool but low sensibility with some clones  </a:t>
            </a:r>
          </a:p>
        </p:txBody>
      </p:sp>
      <p:sp>
        <p:nvSpPr>
          <p:cNvPr id="9" name="ZoneTexte 8"/>
          <p:cNvSpPr txBox="1"/>
          <p:nvPr/>
        </p:nvSpPr>
        <p:spPr>
          <a:xfrm>
            <a:off x="8267151" y="4190294"/>
            <a:ext cx="3848583"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56378D"/>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mn-ea"/>
                <a:cs typeface="+mn-cs"/>
              </a:rPr>
              <a:t>Useful for the “pathognomonic” </a:t>
            </a:r>
            <a:br>
              <a:rPr kumimoji="0" lang="en-GB" sz="1800" b="0" i="0" u="none" strike="noStrike" kern="1200" cap="none" spc="0" normalizeH="0" baseline="0" noProof="0" dirty="0">
                <a:ln>
                  <a:noFill/>
                </a:ln>
                <a:solidFill>
                  <a:srgbClr val="5D8298"/>
                </a:solidFill>
                <a:effectLst/>
                <a:uLnTx/>
                <a:uFillTx/>
                <a:latin typeface="Calibri" panose="020F0502020204030204"/>
                <a:ea typeface="+mn-ea"/>
                <a:cs typeface="+mn-cs"/>
              </a:rPr>
            </a:br>
            <a:r>
              <a:rPr kumimoji="0" lang="en-GB" sz="1800" b="0" i="1" u="none" strike="noStrike" kern="1200" cap="none" spc="0" normalizeH="0" baseline="0" noProof="0" dirty="0">
                <a:ln>
                  <a:noFill/>
                </a:ln>
                <a:solidFill>
                  <a:srgbClr val="5D8298"/>
                </a:solidFill>
                <a:effectLst/>
                <a:uLnTx/>
                <a:uFillTx/>
                <a:latin typeface="Calibri" panose="020F0502020204030204"/>
                <a:ea typeface="+mn-ea"/>
                <a:cs typeface="+mn-cs"/>
              </a:rPr>
              <a:t>NTRK</a:t>
            </a:r>
            <a:r>
              <a:rPr kumimoji="0" lang="en-GB" sz="1800" b="0" i="0" u="none" strike="noStrike" kern="1200" cap="none" spc="0" normalizeH="0" baseline="0" noProof="0" dirty="0">
                <a:ln>
                  <a:noFill/>
                </a:ln>
                <a:solidFill>
                  <a:srgbClr val="5D8298"/>
                </a:solidFill>
                <a:effectLst/>
                <a:uLnTx/>
                <a:uFillTx/>
                <a:latin typeface="Calibri" panose="020F0502020204030204"/>
                <a:ea typeface="+mn-ea"/>
                <a:cs typeface="+mn-cs"/>
              </a:rPr>
              <a:t> positive cancers</a:t>
            </a:r>
          </a:p>
        </p:txBody>
      </p:sp>
      <p:sp>
        <p:nvSpPr>
          <p:cNvPr id="11" name="ZoneTexte 10"/>
          <p:cNvSpPr txBox="1"/>
          <p:nvPr/>
        </p:nvSpPr>
        <p:spPr>
          <a:xfrm>
            <a:off x="8270667" y="2609329"/>
            <a:ext cx="3848583"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56378D"/>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mn-ea"/>
                <a:cs typeface="+mn-cs"/>
              </a:rPr>
              <a:t>All in one solution but not available everywhere and expensive</a:t>
            </a:r>
          </a:p>
        </p:txBody>
      </p:sp>
      <p:sp>
        <p:nvSpPr>
          <p:cNvPr id="12" name="ZoneTexte 11"/>
          <p:cNvSpPr txBox="1"/>
          <p:nvPr/>
        </p:nvSpPr>
        <p:spPr>
          <a:xfrm>
            <a:off x="8189278" y="3497575"/>
            <a:ext cx="3848583" cy="369332"/>
          </a:xfrm>
          <a:prstGeom prst="rect">
            <a:avLst/>
          </a:prstGeom>
          <a:noFill/>
        </p:spPr>
        <p:txBody>
          <a:bodyPr wrap="square" rtlCol="0">
            <a:spAutoFit/>
          </a:bodyPr>
          <a:lstStyle/>
          <a:p>
            <a:pPr marL="285750" marR="0" lvl="0" indent="-285750" algn="ctr" defTabSz="457200" rtl="0" eaLnBrk="1" fontAlgn="auto" latinLnBrk="0" hangingPunct="1">
              <a:lnSpc>
                <a:spcPct val="100000"/>
              </a:lnSpc>
              <a:spcBef>
                <a:spcPts val="0"/>
              </a:spcBef>
              <a:spcAft>
                <a:spcPts val="0"/>
              </a:spcAft>
              <a:buClr>
                <a:srgbClr val="56378D"/>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mn-ea"/>
                <a:cs typeface="+mn-cs"/>
              </a:rPr>
              <a:t>Targeted research but simple tools </a:t>
            </a:r>
          </a:p>
        </p:txBody>
      </p:sp>
      <p:sp>
        <p:nvSpPr>
          <p:cNvPr id="4" name="Slide Number Placeholder 3">
            <a:extLst>
              <a:ext uri="{FF2B5EF4-FFF2-40B4-BE49-F238E27FC236}">
                <a16:creationId xmlns:a16="http://schemas.microsoft.com/office/drawing/2014/main" id="{1960AB32-0CF6-5148-A584-B32B94A7B25F}"/>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Title 9">
            <a:extLst>
              <a:ext uri="{FF2B5EF4-FFF2-40B4-BE49-F238E27FC236}">
                <a16:creationId xmlns:a16="http://schemas.microsoft.com/office/drawing/2014/main" id="{333DFCE5-3729-A94F-8B8D-20FB93C839D7}"/>
              </a:ext>
            </a:extLst>
          </p:cNvPr>
          <p:cNvSpPr>
            <a:spLocks noGrp="1"/>
          </p:cNvSpPr>
          <p:nvPr>
            <p:ph type="title"/>
          </p:nvPr>
        </p:nvSpPr>
        <p:spPr/>
        <p:txBody>
          <a:bodyPr/>
          <a:lstStyle/>
          <a:p>
            <a:r>
              <a:rPr lang="en-GB" dirty="0"/>
              <a:t>Conclusion </a:t>
            </a:r>
            <a:r>
              <a:rPr lang="en-GB" dirty="0">
                <a:sym typeface="Wingdings" panose="05000000000000000000" pitchFamily="2" charset="2"/>
              </a:rPr>
              <a:t>- </a:t>
            </a:r>
            <a:r>
              <a:rPr lang="en-GB" dirty="0"/>
              <a:t>Detecting </a:t>
            </a:r>
            <a:r>
              <a:rPr lang="en-GB" i="1" dirty="0"/>
              <a:t>NTRK</a:t>
            </a:r>
            <a:r>
              <a:rPr lang="en-GB" dirty="0"/>
              <a:t> Fusions</a:t>
            </a:r>
          </a:p>
        </p:txBody>
      </p:sp>
      <p:sp>
        <p:nvSpPr>
          <p:cNvPr id="16" name="Content Placeholder 15">
            <a:extLst>
              <a:ext uri="{FF2B5EF4-FFF2-40B4-BE49-F238E27FC236}">
                <a16:creationId xmlns:a16="http://schemas.microsoft.com/office/drawing/2014/main" id="{15D4883A-2CFA-A548-952F-60EF8E3C9E70}"/>
              </a:ext>
            </a:extLst>
          </p:cNvPr>
          <p:cNvSpPr>
            <a:spLocks noGrp="1"/>
          </p:cNvSpPr>
          <p:nvPr>
            <p:ph sz="quarter" idx="15"/>
          </p:nvPr>
        </p:nvSpPr>
        <p:spPr>
          <a:xfrm>
            <a:off x="620183" y="6310631"/>
            <a:ext cx="10962217" cy="365125"/>
          </a:xfrm>
        </p:spPr>
        <p:txBody>
          <a:bodyPr/>
          <a:lstStyle/>
          <a:p>
            <a:pPr>
              <a:spcBef>
                <a:spcPts val="0"/>
              </a:spcBef>
              <a:spcAft>
                <a:spcPts val="300"/>
              </a:spcAft>
            </a:pPr>
            <a:r>
              <a:rPr lang="en-GB" dirty="0">
                <a:solidFill>
                  <a:schemeClr val="tx2"/>
                </a:solidFill>
              </a:rPr>
              <a:t>ALK, anaplastic lymphoma kinase; FISH, fluorescence </a:t>
            </a:r>
            <a:r>
              <a:rPr lang="en-GB" i="1" dirty="0">
                <a:solidFill>
                  <a:schemeClr val="tx2"/>
                </a:solidFill>
              </a:rPr>
              <a:t>in situ </a:t>
            </a:r>
            <a:r>
              <a:rPr lang="en-GB" dirty="0">
                <a:solidFill>
                  <a:schemeClr val="tx2"/>
                </a:solidFill>
              </a:rPr>
              <a:t>hybridisation; IHC, immunohistochemistry; NGS, next generation sequencing; NTRK, neurotrophic tyrosine kinase; TRK, tropomyosin receptor kinase</a:t>
            </a:r>
          </a:p>
          <a:p>
            <a:pPr>
              <a:spcBef>
                <a:spcPts val="0"/>
              </a:spcBef>
              <a:spcAft>
                <a:spcPts val="300"/>
              </a:spcAft>
            </a:pPr>
            <a:r>
              <a:rPr lang="en-GB" dirty="0"/>
              <a:t>https://www.fda.gov/downloads/AdvisoryCommittees/CommitteesMeetingMaterials/Drugs/OncologicDrugsAdvisoryCommittee/UCM516803.pdf</a:t>
            </a:r>
          </a:p>
        </p:txBody>
      </p:sp>
      <p:graphicFrame>
        <p:nvGraphicFramePr>
          <p:cNvPr id="2" name="Table 1">
            <a:extLst>
              <a:ext uri="{FF2B5EF4-FFF2-40B4-BE49-F238E27FC236}">
                <a16:creationId xmlns:a16="http://schemas.microsoft.com/office/drawing/2014/main" id="{47921DCD-BF8B-344F-ACB0-D7B4939F3C67}"/>
              </a:ext>
            </a:extLst>
          </p:cNvPr>
          <p:cNvGraphicFramePr>
            <a:graphicFrameLocks noGrp="1"/>
          </p:cNvGraphicFramePr>
          <p:nvPr/>
        </p:nvGraphicFramePr>
        <p:xfrm>
          <a:off x="667992" y="1688972"/>
          <a:ext cx="7474396" cy="3997960"/>
        </p:xfrm>
        <a:graphic>
          <a:graphicData uri="http://schemas.openxmlformats.org/drawingml/2006/table">
            <a:tbl>
              <a:tblPr firstRow="1" bandRow="1">
                <a:tableStyleId>{5C22544A-7EE6-4342-B048-85BDC9FD1C3A}</a:tableStyleId>
              </a:tblPr>
              <a:tblGrid>
                <a:gridCol w="1539576">
                  <a:extLst>
                    <a:ext uri="{9D8B030D-6E8A-4147-A177-3AD203B41FA5}">
                      <a16:colId xmlns:a16="http://schemas.microsoft.com/office/drawing/2014/main" val="287718199"/>
                    </a:ext>
                  </a:extLst>
                </a:gridCol>
                <a:gridCol w="1512168">
                  <a:extLst>
                    <a:ext uri="{9D8B030D-6E8A-4147-A177-3AD203B41FA5}">
                      <a16:colId xmlns:a16="http://schemas.microsoft.com/office/drawing/2014/main" val="3823762412"/>
                    </a:ext>
                  </a:extLst>
                </a:gridCol>
                <a:gridCol w="2376264">
                  <a:extLst>
                    <a:ext uri="{9D8B030D-6E8A-4147-A177-3AD203B41FA5}">
                      <a16:colId xmlns:a16="http://schemas.microsoft.com/office/drawing/2014/main" val="3056560921"/>
                    </a:ext>
                  </a:extLst>
                </a:gridCol>
                <a:gridCol w="2046388">
                  <a:extLst>
                    <a:ext uri="{9D8B030D-6E8A-4147-A177-3AD203B41FA5}">
                      <a16:colId xmlns:a16="http://schemas.microsoft.com/office/drawing/2014/main" val="3081011735"/>
                    </a:ext>
                  </a:extLst>
                </a:gridCol>
              </a:tblGrid>
              <a:tr h="370840">
                <a:tc gridSpan="4">
                  <a:txBody>
                    <a:bodyPr/>
                    <a:lstStyle/>
                    <a:p>
                      <a:r>
                        <a:rPr lang="en-GB" sz="2800" dirty="0">
                          <a:solidFill>
                            <a:srgbClr val="7030A0"/>
                          </a:solidFill>
                        </a:rPr>
                        <a:t>The perfect </a:t>
                      </a:r>
                      <a:r>
                        <a:rPr lang="en-GB" sz="2800" i="1" dirty="0">
                          <a:solidFill>
                            <a:srgbClr val="7030A0"/>
                          </a:solidFill>
                        </a:rPr>
                        <a:t>NTRK</a:t>
                      </a:r>
                      <a:r>
                        <a:rPr lang="en-GB" sz="2800" dirty="0">
                          <a:solidFill>
                            <a:srgbClr val="7030A0"/>
                          </a:solidFill>
                        </a:rPr>
                        <a:t> fusion test does not exist</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bg1"/>
                    </a:solidFill>
                  </a:tcPr>
                </a:tc>
                <a:tc hMerge="1">
                  <a:txBody>
                    <a:bodyPr/>
                    <a:lstStyle/>
                    <a:p>
                      <a:pPr algn="ctr"/>
                      <a:endParaRPr lang="en-GB" dirty="0"/>
                    </a:p>
                  </a:txBody>
                  <a:tcPr>
                    <a:noFill/>
                  </a:tcPr>
                </a:tc>
                <a:tc hMerge="1">
                  <a:txBody>
                    <a:bodyPr/>
                    <a:lstStyle/>
                    <a:p>
                      <a:pPr algn="ctr"/>
                      <a:endParaRPr lang="en-GB" dirty="0"/>
                    </a:p>
                  </a:txBody>
                  <a:tcPr>
                    <a:noFill/>
                  </a:tcPr>
                </a:tc>
                <a:tc hMerge="1">
                  <a:txBody>
                    <a:bodyPr/>
                    <a:lstStyle/>
                    <a:p>
                      <a:pPr algn="ctr"/>
                      <a:endParaRPr lang="en-GB" dirty="0"/>
                    </a:p>
                  </a:txBody>
                  <a:tcPr>
                    <a:noFill/>
                  </a:tcPr>
                </a:tc>
                <a:extLst>
                  <a:ext uri="{0D108BD9-81ED-4DB2-BD59-A6C34878D82A}">
                    <a16:rowId xmlns:a16="http://schemas.microsoft.com/office/drawing/2014/main" val="3216411007"/>
                  </a:ext>
                </a:extLst>
              </a:tr>
              <a:tr h="370840">
                <a:tc>
                  <a:txBody>
                    <a:bodyPr/>
                    <a:lstStyle/>
                    <a:p>
                      <a:endParaRPr lang="en-GB" b="1" dirty="0">
                        <a:solidFill>
                          <a:schemeClr val="bg1"/>
                        </a:solidFill>
                      </a:endParaRPr>
                    </a:p>
                  </a:txBody>
                  <a:tcPr>
                    <a:lnL w="19050" cap="flat" cmpd="sng" algn="ctr">
                      <a:solidFill>
                        <a:schemeClr val="accent1"/>
                      </a:solidFill>
                      <a:prstDash val="solid"/>
                      <a:round/>
                      <a:headEnd type="none" w="med" len="med"/>
                      <a:tailEnd type="none" w="med" len="med"/>
                    </a:lnL>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dirty="0">
                          <a:solidFill>
                            <a:schemeClr val="bg1"/>
                          </a:solidFill>
                        </a:rPr>
                        <a:t>Pros</a:t>
                      </a:r>
                    </a:p>
                  </a:txBody>
                  <a:tcP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dirty="0">
                          <a:solidFill>
                            <a:schemeClr val="bg1"/>
                          </a:solidFill>
                        </a:rPr>
                        <a:t>Cons</a:t>
                      </a:r>
                    </a:p>
                  </a:txBody>
                  <a:tcP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dirty="0">
                          <a:solidFill>
                            <a:schemeClr val="bg1"/>
                          </a:solidFill>
                        </a:rPr>
                        <a:t>Comment</a:t>
                      </a:r>
                    </a:p>
                  </a:txBody>
                  <a:tcPr>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53724211"/>
                  </a:ext>
                </a:extLst>
              </a:tr>
              <a:tr h="370840">
                <a:tc>
                  <a:txBody>
                    <a:bodyPr/>
                    <a:lstStyle/>
                    <a:p>
                      <a:r>
                        <a:rPr lang="en-GB" sz="1800" b="1" dirty="0"/>
                        <a:t>NGS</a:t>
                      </a:r>
                    </a:p>
                  </a:txBody>
                  <a:tcPr>
                    <a:lnL w="19050" cap="flat" cmpd="sng" algn="ctr">
                      <a:solidFill>
                        <a:schemeClr val="accent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D1CEDB"/>
                    </a:solidFill>
                  </a:tcPr>
                </a:tc>
                <a:tc>
                  <a:txBody>
                    <a:bodyPr/>
                    <a:lstStyle/>
                    <a:p>
                      <a:pPr algn="ctr"/>
                      <a:r>
                        <a:rPr lang="en-GB" sz="1800" dirty="0"/>
                        <a:t>Comprehensive hypothesis free</a:t>
                      </a:r>
                    </a:p>
                  </a:txBody>
                  <a:tcPr marL="19440" marR="19440">
                    <a:lnT w="38100" cap="flat" cmpd="sng" algn="ctr">
                      <a:solidFill>
                        <a:schemeClr val="bg1"/>
                      </a:solidFill>
                      <a:prstDash val="solid"/>
                      <a:round/>
                      <a:headEnd type="none" w="med" len="med"/>
                      <a:tailEnd type="none" w="med" len="med"/>
                    </a:lnT>
                    <a:solidFill>
                      <a:srgbClr val="D1CEDB"/>
                    </a:solidFill>
                  </a:tcPr>
                </a:tc>
                <a:tc>
                  <a:txBody>
                    <a:bodyPr/>
                    <a:lstStyle/>
                    <a:p>
                      <a:pPr algn="ctr"/>
                      <a:r>
                        <a:rPr lang="en-GB" sz="1800" dirty="0"/>
                        <a:t>Gene fusions require deliberate and</a:t>
                      </a:r>
                      <a:br>
                        <a:rPr lang="en-GB" sz="1800" dirty="0"/>
                      </a:br>
                      <a:r>
                        <a:rPr lang="en-GB" sz="1800" dirty="0"/>
                        <a:t>challenging assay design</a:t>
                      </a:r>
                    </a:p>
                  </a:txBody>
                  <a:tcPr marL="19440" marR="19440">
                    <a:lnT w="38100" cap="flat" cmpd="sng" algn="ctr">
                      <a:solidFill>
                        <a:schemeClr val="bg1"/>
                      </a:solidFill>
                      <a:prstDash val="solid"/>
                      <a:round/>
                      <a:headEnd type="none" w="med" len="med"/>
                      <a:tailEnd type="none" w="med" len="med"/>
                    </a:lnT>
                    <a:solidFill>
                      <a:srgbClr val="D1CEDB"/>
                    </a:solidFill>
                  </a:tcPr>
                </a:tc>
                <a:tc>
                  <a:txBody>
                    <a:bodyPr/>
                    <a:lstStyle/>
                    <a:p>
                      <a:pPr algn="ctr"/>
                      <a:r>
                        <a:rPr lang="en-GB" sz="1800" dirty="0"/>
                        <a:t>RNA &gt; DNA for </a:t>
                      </a:r>
                      <a:br>
                        <a:rPr lang="en-GB" sz="1800" dirty="0"/>
                      </a:br>
                      <a:r>
                        <a:rPr lang="en-GB" sz="1800" dirty="0"/>
                        <a:t>fusion sensitivity</a:t>
                      </a:r>
                    </a:p>
                  </a:txBody>
                  <a:tcPr marL="19440" marR="19440">
                    <a:lnR w="19050" cap="flat" cmpd="sng" algn="ctr">
                      <a:solidFill>
                        <a:schemeClr val="accent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1CEDB"/>
                    </a:solidFill>
                  </a:tcPr>
                </a:tc>
                <a:extLst>
                  <a:ext uri="{0D108BD9-81ED-4DB2-BD59-A6C34878D82A}">
                    <a16:rowId xmlns:a16="http://schemas.microsoft.com/office/drawing/2014/main" val="2847474454"/>
                  </a:ext>
                </a:extLst>
              </a:tr>
              <a:tr h="370840">
                <a:tc>
                  <a:txBody>
                    <a:bodyPr/>
                    <a:lstStyle/>
                    <a:p>
                      <a:r>
                        <a:rPr lang="en-GB" sz="1800" b="1" dirty="0"/>
                        <a:t>RT-PCR</a:t>
                      </a:r>
                    </a:p>
                  </a:txBody>
                  <a:tcPr>
                    <a:lnL w="19050" cap="flat" cmpd="sng" algn="ctr">
                      <a:solidFill>
                        <a:schemeClr val="accent1"/>
                      </a:solidFill>
                      <a:prstDash val="solid"/>
                      <a:round/>
                      <a:headEnd type="none" w="med" len="med"/>
                      <a:tailEnd type="none" w="med" len="med"/>
                    </a:lnL>
                    <a:solidFill>
                      <a:srgbClr val="E9E8EE"/>
                    </a:solidFill>
                  </a:tcPr>
                </a:tc>
                <a:tc>
                  <a:txBody>
                    <a:bodyPr/>
                    <a:lstStyle/>
                    <a:p>
                      <a:pPr algn="ctr"/>
                      <a:r>
                        <a:rPr lang="en-GB" sz="1800" dirty="0"/>
                        <a:t>Proven, inexpensive</a:t>
                      </a:r>
                    </a:p>
                  </a:txBody>
                  <a:tcPr marL="19440" marR="19440">
                    <a:solidFill>
                      <a:srgbClr val="E9E8EE"/>
                    </a:solidFill>
                  </a:tcPr>
                </a:tc>
                <a:tc>
                  <a:txBody>
                    <a:bodyPr/>
                    <a:lstStyle/>
                    <a:p>
                      <a:pPr algn="ctr"/>
                      <a:r>
                        <a:rPr lang="en-GB" sz="1800" dirty="0"/>
                        <a:t>Too many TRK </a:t>
                      </a:r>
                      <a:br>
                        <a:rPr lang="en-GB" sz="1800" dirty="0"/>
                      </a:br>
                      <a:r>
                        <a:rPr lang="en-GB" sz="1800" dirty="0"/>
                        <a:t>fusion partners</a:t>
                      </a:r>
                    </a:p>
                  </a:txBody>
                  <a:tcPr marL="19440" marR="19440">
                    <a:solidFill>
                      <a:srgbClr val="E9E8EE"/>
                    </a:solidFill>
                  </a:tcPr>
                </a:tc>
                <a:tc>
                  <a:txBody>
                    <a:bodyPr/>
                    <a:lstStyle/>
                    <a:p>
                      <a:pPr algn="ctr"/>
                      <a:r>
                        <a:rPr lang="en-GB" sz="1800" dirty="0"/>
                        <a:t>Only detects fusions you know to look for</a:t>
                      </a:r>
                    </a:p>
                  </a:txBody>
                  <a:tcPr marL="19440" marR="19440">
                    <a:lnR w="19050" cap="flat" cmpd="sng" algn="ctr">
                      <a:solidFill>
                        <a:schemeClr val="accent1"/>
                      </a:solidFill>
                      <a:prstDash val="solid"/>
                      <a:round/>
                      <a:headEnd type="none" w="med" len="med"/>
                      <a:tailEnd type="none" w="med" len="med"/>
                    </a:lnR>
                    <a:solidFill>
                      <a:srgbClr val="E9E8EE"/>
                    </a:solidFill>
                  </a:tcPr>
                </a:tc>
                <a:extLst>
                  <a:ext uri="{0D108BD9-81ED-4DB2-BD59-A6C34878D82A}">
                    <a16:rowId xmlns:a16="http://schemas.microsoft.com/office/drawing/2014/main" val="3271939746"/>
                  </a:ext>
                </a:extLst>
              </a:tr>
              <a:tr h="370840">
                <a:tc>
                  <a:txBody>
                    <a:bodyPr/>
                    <a:lstStyle/>
                    <a:p>
                      <a:r>
                        <a:rPr lang="en-GB" sz="1800" b="1" dirty="0"/>
                        <a:t>FISH </a:t>
                      </a:r>
                      <a:br>
                        <a:rPr lang="en-GB" sz="1800" b="1" dirty="0"/>
                      </a:br>
                      <a:r>
                        <a:rPr lang="en-GB" sz="1800" b="1" dirty="0"/>
                        <a:t>(break apart)</a:t>
                      </a:r>
                    </a:p>
                  </a:txBody>
                  <a:tcPr>
                    <a:lnL w="19050" cap="flat" cmpd="sng" algn="ctr">
                      <a:solidFill>
                        <a:schemeClr val="accent1"/>
                      </a:solidFill>
                      <a:prstDash val="solid"/>
                      <a:round/>
                      <a:headEnd type="none" w="med" len="med"/>
                      <a:tailEnd type="none" w="med" len="med"/>
                    </a:lnL>
                    <a:solidFill>
                      <a:srgbClr val="D1CEDB"/>
                    </a:solidFill>
                  </a:tcPr>
                </a:tc>
                <a:tc>
                  <a:txBody>
                    <a:bodyPr/>
                    <a:lstStyle/>
                    <a:p>
                      <a:pPr algn="ctr"/>
                      <a:r>
                        <a:rPr lang="en-GB" sz="1800" dirty="0"/>
                        <a:t>Built for </a:t>
                      </a:r>
                      <a:br>
                        <a:rPr lang="en-GB" sz="1800" dirty="0"/>
                      </a:br>
                      <a:r>
                        <a:rPr lang="en-GB" sz="1800" dirty="0"/>
                        <a:t>fusions</a:t>
                      </a:r>
                    </a:p>
                  </a:txBody>
                  <a:tcPr marL="19440" marR="19440">
                    <a:solidFill>
                      <a:srgbClr val="D1CEDB"/>
                    </a:solidFill>
                  </a:tcPr>
                </a:tc>
                <a:tc>
                  <a:txBody>
                    <a:bodyPr/>
                    <a:lstStyle/>
                    <a:p>
                      <a:pPr algn="ctr"/>
                      <a:r>
                        <a:rPr lang="en-GB" sz="1800" dirty="0"/>
                        <a:t>Single-plex, fusion </a:t>
                      </a:r>
                      <a:br>
                        <a:rPr lang="en-GB" sz="1800" dirty="0"/>
                      </a:br>
                      <a:r>
                        <a:rPr lang="en-GB" sz="1800" dirty="0"/>
                        <a:t>partner not identified</a:t>
                      </a:r>
                      <a:endParaRPr lang="en-GB" sz="1800" dirty="0">
                        <a:highlight>
                          <a:srgbClr val="FFFF00"/>
                        </a:highlight>
                      </a:endParaRPr>
                    </a:p>
                  </a:txBody>
                  <a:tcPr marL="19440" marR="19440">
                    <a:solidFill>
                      <a:srgbClr val="D1CEDB"/>
                    </a:solidFill>
                  </a:tcPr>
                </a:tc>
                <a:tc>
                  <a:txBody>
                    <a:bodyPr/>
                    <a:lstStyle/>
                    <a:p>
                      <a:pPr algn="ctr"/>
                      <a:r>
                        <a:rPr lang="en-GB" sz="1800" dirty="0"/>
                        <a:t>Three </a:t>
                      </a:r>
                      <a:r>
                        <a:rPr lang="en-GB" sz="1800" i="1" dirty="0"/>
                        <a:t>NTRK</a:t>
                      </a:r>
                      <a:r>
                        <a:rPr lang="en-GB" sz="1800" dirty="0"/>
                        <a:t> genes = </a:t>
                      </a:r>
                      <a:br>
                        <a:rPr lang="en-GB" sz="1800" dirty="0"/>
                      </a:br>
                      <a:r>
                        <a:rPr lang="en-GB" sz="1800" dirty="0"/>
                        <a:t>six probes/colours</a:t>
                      </a:r>
                    </a:p>
                  </a:txBody>
                  <a:tcPr marL="19440" marR="19440">
                    <a:lnR w="19050" cap="flat" cmpd="sng" algn="ctr">
                      <a:solidFill>
                        <a:schemeClr val="accent1"/>
                      </a:solidFill>
                      <a:prstDash val="solid"/>
                      <a:round/>
                      <a:headEnd type="none" w="med" len="med"/>
                      <a:tailEnd type="none" w="med" len="med"/>
                    </a:lnR>
                    <a:solidFill>
                      <a:srgbClr val="D1CEDB"/>
                    </a:solidFill>
                  </a:tcPr>
                </a:tc>
                <a:extLst>
                  <a:ext uri="{0D108BD9-81ED-4DB2-BD59-A6C34878D82A}">
                    <a16:rowId xmlns:a16="http://schemas.microsoft.com/office/drawing/2014/main" val="3617018163"/>
                  </a:ext>
                </a:extLst>
              </a:tr>
              <a:tr h="370840">
                <a:tc>
                  <a:txBody>
                    <a:bodyPr/>
                    <a:lstStyle/>
                    <a:p>
                      <a:r>
                        <a:rPr lang="en-GB" sz="1800" b="1" dirty="0"/>
                        <a:t>IHC</a:t>
                      </a:r>
                    </a:p>
                  </a:txBody>
                  <a:tcPr>
                    <a:lnL w="19050" cap="flat" cmpd="sng" algn="ctr">
                      <a:solidFill>
                        <a:schemeClr val="accent1"/>
                      </a:solidFill>
                      <a:prstDash val="solid"/>
                      <a:round/>
                      <a:headEnd type="none" w="med" len="med"/>
                      <a:tailEnd type="none" w="med" len="med"/>
                    </a:lnL>
                    <a:lnB w="19050" cap="flat" cmpd="sng" algn="ctr">
                      <a:solidFill>
                        <a:schemeClr val="accent1"/>
                      </a:solidFill>
                      <a:prstDash val="solid"/>
                      <a:round/>
                      <a:headEnd type="none" w="med" len="med"/>
                      <a:tailEnd type="none" w="med" len="med"/>
                    </a:lnB>
                    <a:solidFill>
                      <a:srgbClr val="E9E8EE"/>
                    </a:solidFill>
                  </a:tcPr>
                </a:tc>
                <a:tc>
                  <a:txBody>
                    <a:bodyPr/>
                    <a:lstStyle/>
                    <a:p>
                      <a:pPr algn="ctr"/>
                      <a:r>
                        <a:rPr lang="en-GB" sz="1800" dirty="0"/>
                        <a:t>Proven, inexpensive</a:t>
                      </a:r>
                    </a:p>
                  </a:txBody>
                  <a:tcPr marL="19440" marR="19440">
                    <a:lnB w="19050" cap="flat" cmpd="sng" algn="ctr">
                      <a:solidFill>
                        <a:schemeClr val="accent1"/>
                      </a:solidFill>
                      <a:prstDash val="solid"/>
                      <a:round/>
                      <a:headEnd type="none" w="med" len="med"/>
                      <a:tailEnd type="none" w="med" len="med"/>
                    </a:lnB>
                    <a:solidFill>
                      <a:srgbClr val="E9E8EE"/>
                    </a:solidFill>
                  </a:tcPr>
                </a:tc>
                <a:tc>
                  <a:txBody>
                    <a:bodyPr/>
                    <a:lstStyle/>
                    <a:p>
                      <a:pPr algn="ctr"/>
                      <a:r>
                        <a:rPr lang="en-GB" sz="1800" dirty="0"/>
                        <a:t>Single-plex, “positive” does not necessarily indicate fusion</a:t>
                      </a:r>
                    </a:p>
                  </a:txBody>
                  <a:tcPr marL="19440" marR="19440">
                    <a:lnB w="19050" cap="flat" cmpd="sng" algn="ctr">
                      <a:solidFill>
                        <a:schemeClr val="accent1"/>
                      </a:solidFill>
                      <a:prstDash val="solid"/>
                      <a:round/>
                      <a:headEnd type="none" w="med" len="med"/>
                      <a:tailEnd type="none" w="med" len="med"/>
                    </a:lnB>
                    <a:solidFill>
                      <a:srgbClr val="E9E8EE"/>
                    </a:solidFill>
                  </a:tcPr>
                </a:tc>
                <a:tc>
                  <a:txBody>
                    <a:bodyPr/>
                    <a:lstStyle/>
                    <a:p>
                      <a:pPr algn="ctr"/>
                      <a:r>
                        <a:rPr lang="en-GB" sz="1800" i="1" dirty="0"/>
                        <a:t>ALK</a:t>
                      </a:r>
                      <a:r>
                        <a:rPr lang="en-GB" sz="1800" dirty="0"/>
                        <a:t> gene fusion success story</a:t>
                      </a:r>
                    </a:p>
                  </a:txBody>
                  <a:tcPr marL="19440" marR="19440">
                    <a:lnR w="19050" cap="flat" cmpd="sng" algn="ctr">
                      <a:solidFill>
                        <a:schemeClr val="accent1"/>
                      </a:solidFill>
                      <a:prstDash val="solid"/>
                      <a:round/>
                      <a:headEnd type="none" w="med" len="med"/>
                      <a:tailEnd type="none" w="med" len="med"/>
                    </a:lnR>
                    <a:lnB w="19050" cap="flat" cmpd="sng" algn="ctr">
                      <a:solidFill>
                        <a:schemeClr val="accent1"/>
                      </a:solidFill>
                      <a:prstDash val="solid"/>
                      <a:round/>
                      <a:headEnd type="none" w="med" len="med"/>
                      <a:tailEnd type="none" w="med" len="med"/>
                    </a:lnB>
                    <a:solidFill>
                      <a:srgbClr val="E9E8EE"/>
                    </a:solidFill>
                  </a:tcPr>
                </a:tc>
                <a:extLst>
                  <a:ext uri="{0D108BD9-81ED-4DB2-BD59-A6C34878D82A}">
                    <a16:rowId xmlns:a16="http://schemas.microsoft.com/office/drawing/2014/main" val="1462866400"/>
                  </a:ext>
                </a:extLst>
              </a:tr>
            </a:tbl>
          </a:graphicData>
        </a:graphic>
      </p:graphicFrame>
    </p:spTree>
    <p:extLst>
      <p:ext uri="{BB962C8B-B14F-4D97-AF65-F5344CB8AC3E}">
        <p14:creationId xmlns:p14="http://schemas.microsoft.com/office/powerpoint/2010/main" val="2061733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dirty="0"/>
              <a:t>Testing strategies for </a:t>
            </a:r>
            <a:r>
              <a:rPr lang="en-GB" i="1" noProof="0" dirty="0"/>
              <a:t>NTRK</a:t>
            </a:r>
            <a:r>
              <a:rPr lang="en-GB" noProof="0" dirty="0"/>
              <a:t> fusions</a:t>
            </a:r>
          </a:p>
        </p:txBody>
      </p:sp>
      <p:sp>
        <p:nvSpPr>
          <p:cNvPr id="3" name="Slide Number Placeholder 2">
            <a:extLst>
              <a:ext uri="{FF2B5EF4-FFF2-40B4-BE49-F238E27FC236}">
                <a16:creationId xmlns:a16="http://schemas.microsoft.com/office/drawing/2014/main" id="{5114C5B1-6387-7D41-9A5C-5569866C1B16}"/>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88725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806C91-7117-934A-9009-9CC560F0198C}"/>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4" name="Title 3">
            <a:extLst>
              <a:ext uri="{FF2B5EF4-FFF2-40B4-BE49-F238E27FC236}">
                <a16:creationId xmlns:a16="http://schemas.microsoft.com/office/drawing/2014/main" id="{250AD4CB-3F77-4172-84D7-0FF75D8227A6}"/>
              </a:ext>
            </a:extLst>
          </p:cNvPr>
          <p:cNvSpPr>
            <a:spLocks noGrp="1"/>
          </p:cNvSpPr>
          <p:nvPr>
            <p:ph type="title"/>
          </p:nvPr>
        </p:nvSpPr>
        <p:spPr/>
        <p:txBody>
          <a:bodyPr/>
          <a:lstStyle/>
          <a:p>
            <a:r>
              <a:rPr lang="en-GB" noProof="0" dirty="0"/>
              <a:t>Distribution and frequency of </a:t>
            </a:r>
            <a:r>
              <a:rPr lang="en-GB" i="1" noProof="0" dirty="0"/>
              <a:t>NTRK</a:t>
            </a:r>
            <a:r>
              <a:rPr lang="en-GB" noProof="0" dirty="0"/>
              <a:t> fusions in adult and paediatric tumours</a:t>
            </a:r>
          </a:p>
        </p:txBody>
      </p:sp>
      <p:sp>
        <p:nvSpPr>
          <p:cNvPr id="6" name="Espace réservé du texte 5"/>
          <p:cNvSpPr>
            <a:spLocks noGrp="1"/>
          </p:cNvSpPr>
          <p:nvPr>
            <p:ph sz="quarter" idx="15"/>
          </p:nvPr>
        </p:nvSpPr>
        <p:spPr/>
        <p:txBody>
          <a:bodyPr/>
          <a:lstStyle/>
          <a:p>
            <a:pPr>
              <a:spcBef>
                <a:spcPts val="0"/>
              </a:spcBef>
              <a:spcAft>
                <a:spcPts val="600"/>
              </a:spcAft>
            </a:pPr>
            <a:r>
              <a:rPr lang="en-GB" noProof="0" dirty="0">
                <a:solidFill>
                  <a:schemeClr val="tx2"/>
                </a:solidFill>
              </a:rPr>
              <a:t>MASC, mammary analogue secretory carcinoma; NTRK, neurotrophic tyrosine kinase; TRK, tropomyosin receptor kinase</a:t>
            </a:r>
          </a:p>
          <a:p>
            <a:pPr>
              <a:spcBef>
                <a:spcPts val="0"/>
              </a:spcBef>
              <a:spcAft>
                <a:spcPts val="600"/>
              </a:spcAft>
            </a:pPr>
            <a:r>
              <a:rPr lang="en-GB" noProof="0" dirty="0">
                <a:solidFill>
                  <a:schemeClr val="tx2"/>
                </a:solidFill>
              </a:rPr>
              <a:t>Cocco E, et al. Nature Rev Clin Oncol. 2018;15:731-47</a:t>
            </a:r>
          </a:p>
        </p:txBody>
      </p:sp>
      <p:pic>
        <p:nvPicPr>
          <p:cNvPr id="11" name="Image 10" descr="Capture d’écra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157" y="1245192"/>
            <a:ext cx="10118759" cy="4857208"/>
          </a:xfrm>
          <a:prstGeom prst="rect">
            <a:avLst/>
          </a:prstGeom>
        </p:spPr>
      </p:pic>
    </p:spTree>
    <p:extLst>
      <p:ext uri="{BB962C8B-B14F-4D97-AF65-F5344CB8AC3E}">
        <p14:creationId xmlns:p14="http://schemas.microsoft.com/office/powerpoint/2010/main" val="3579104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1EF7E1-529B-EF49-B3D8-69590D928E13}"/>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00C15-9294-4C2D-9232-1CDAA0EDCD35}"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3" name="Title 2"/>
          <p:cNvSpPr>
            <a:spLocks noGrp="1"/>
          </p:cNvSpPr>
          <p:nvPr>
            <p:ph type="title"/>
          </p:nvPr>
        </p:nvSpPr>
        <p:spPr/>
        <p:txBody>
          <a:bodyPr/>
          <a:lstStyle/>
          <a:p>
            <a:r>
              <a:rPr lang="en-GB" noProof="0" dirty="0"/>
              <a:t>Testing algorithm for </a:t>
            </a:r>
            <a:r>
              <a:rPr lang="en-GB" i="1" noProof="0" dirty="0"/>
              <a:t>NTRK </a:t>
            </a:r>
            <a:r>
              <a:rPr lang="en-GB" noProof="0" dirty="0"/>
              <a:t>fusion cancer</a:t>
            </a:r>
          </a:p>
        </p:txBody>
      </p:sp>
      <p:sp>
        <p:nvSpPr>
          <p:cNvPr id="11" name="Text Placeholder 10"/>
          <p:cNvSpPr>
            <a:spLocks noGrp="1"/>
          </p:cNvSpPr>
          <p:nvPr>
            <p:ph sz="quarter" idx="15"/>
          </p:nvPr>
        </p:nvSpPr>
        <p:spPr>
          <a:xfrm>
            <a:off x="278968" y="6021288"/>
            <a:ext cx="11303432" cy="1008112"/>
          </a:xfrm>
        </p:spPr>
        <p:txBody>
          <a:bodyPr/>
          <a:lstStyle/>
          <a:p>
            <a:pPr>
              <a:lnSpc>
                <a:spcPct val="90000"/>
              </a:lnSpc>
              <a:spcBef>
                <a:spcPts val="300"/>
              </a:spcBef>
            </a:pPr>
            <a:r>
              <a:rPr lang="en-GB" noProof="0" dirty="0">
                <a:solidFill>
                  <a:schemeClr val="tx2"/>
                </a:solidFill>
              </a:rPr>
              <a:t>* If histology typical, then confirmation by NGS is recommended; </a:t>
            </a:r>
            <a:r>
              <a:rPr lang="en-GB" baseline="30000" noProof="0" dirty="0">
                <a:solidFill>
                  <a:schemeClr val="tx2"/>
                </a:solidFill>
              </a:rPr>
              <a:t>† </a:t>
            </a:r>
            <a:r>
              <a:rPr lang="en-GB" noProof="0" dirty="0">
                <a:solidFill>
                  <a:schemeClr val="tx2"/>
                </a:solidFill>
              </a:rPr>
              <a:t>Concurrent NGS or FISH testing and treatment to be considered</a:t>
            </a:r>
            <a:br>
              <a:rPr lang="en-GB" noProof="0" dirty="0">
                <a:solidFill>
                  <a:schemeClr val="tx2"/>
                </a:solidFill>
              </a:rPr>
            </a:br>
            <a:r>
              <a:rPr lang="en-GB" spc="-10" noProof="0" dirty="0">
                <a:solidFill>
                  <a:schemeClr val="tx2"/>
                </a:solidFill>
              </a:rPr>
              <a:t>CMN, congenital mesoblastic nephroma; FISH, fluorescence </a:t>
            </a:r>
            <a:r>
              <a:rPr lang="en-GB" i="1" spc="-10" noProof="0" dirty="0">
                <a:solidFill>
                  <a:schemeClr val="tx2"/>
                </a:solidFill>
              </a:rPr>
              <a:t>in situ</a:t>
            </a:r>
            <a:r>
              <a:rPr lang="en-GB" spc="-10" noProof="0" dirty="0">
                <a:solidFill>
                  <a:schemeClr val="tx2"/>
                </a:solidFill>
              </a:rPr>
              <a:t> hybridisation; IFS, infantile fibrosarcoma; ; IHC, immunohistochemistry; NGS, next generation sequencing; NSCLC, non-small-cell lung carcinoma; NTRK, neurotrophic tyrosine kinase; SBC, secretory breast carcinoma; SCSG, secretory carcinoma of the salivary glands; TRK, tropomyosin receptor kinase</a:t>
            </a:r>
          </a:p>
          <a:p>
            <a:pPr>
              <a:lnSpc>
                <a:spcPct val="90000"/>
              </a:lnSpc>
              <a:spcBef>
                <a:spcPts val="300"/>
              </a:spcBef>
            </a:pPr>
            <a:r>
              <a:rPr lang="en-GB" noProof="0" dirty="0"/>
              <a:t>Penault-Llorca F, et al. J Clin Pathol. 2019;72:460-7</a:t>
            </a:r>
          </a:p>
        </p:txBody>
      </p:sp>
      <p:pic>
        <p:nvPicPr>
          <p:cNvPr id="6" name="Picture 5">
            <a:extLst>
              <a:ext uri="{FF2B5EF4-FFF2-40B4-BE49-F238E27FC236}">
                <a16:creationId xmlns:a16="http://schemas.microsoft.com/office/drawing/2014/main" id="{9B325D08-6A2C-43A6-ADCC-D67F6B2699B3}"/>
              </a:ext>
            </a:extLst>
          </p:cNvPr>
          <p:cNvPicPr>
            <a:picLocks noChangeAspect="1"/>
          </p:cNvPicPr>
          <p:nvPr/>
        </p:nvPicPr>
        <p:blipFill>
          <a:blip r:embed="rId4"/>
          <a:stretch>
            <a:fillRect/>
          </a:stretch>
        </p:blipFill>
        <p:spPr>
          <a:xfrm>
            <a:off x="500005" y="1425198"/>
            <a:ext cx="11145624" cy="4577668"/>
          </a:xfrm>
          <a:prstGeom prst="rect">
            <a:avLst/>
          </a:prstGeom>
        </p:spPr>
      </p:pic>
    </p:spTree>
    <p:custDataLst>
      <p:tags r:id="rId1"/>
    </p:custDataLst>
    <p:extLst>
      <p:ext uri="{BB962C8B-B14F-4D97-AF65-F5344CB8AC3E}">
        <p14:creationId xmlns:p14="http://schemas.microsoft.com/office/powerpoint/2010/main" val="2731125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A19B7-3085-814C-A337-DBDD48DFDD91}"/>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00C15-9294-4C2D-9232-1CDAA0EDCD35}"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graphicFrame>
        <p:nvGraphicFramePr>
          <p:cNvPr id="5" name="Table 4"/>
          <p:cNvGraphicFramePr>
            <a:graphicFrameLocks noGrp="1"/>
          </p:cNvGraphicFramePr>
          <p:nvPr/>
        </p:nvGraphicFramePr>
        <p:xfrm>
          <a:off x="497661" y="1052736"/>
          <a:ext cx="11313761" cy="5000181"/>
        </p:xfrm>
        <a:graphic>
          <a:graphicData uri="http://schemas.openxmlformats.org/drawingml/2006/table">
            <a:tbl>
              <a:tblPr/>
              <a:tblGrid>
                <a:gridCol w="1476000">
                  <a:extLst>
                    <a:ext uri="{9D8B030D-6E8A-4147-A177-3AD203B41FA5}">
                      <a16:colId xmlns:a16="http://schemas.microsoft.com/office/drawing/2014/main" val="4265408788"/>
                    </a:ext>
                  </a:extLst>
                </a:gridCol>
                <a:gridCol w="1210936">
                  <a:extLst>
                    <a:ext uri="{9D8B030D-6E8A-4147-A177-3AD203B41FA5}">
                      <a16:colId xmlns:a16="http://schemas.microsoft.com/office/drawing/2014/main" val="1628462133"/>
                    </a:ext>
                  </a:extLst>
                </a:gridCol>
                <a:gridCol w="2155812">
                  <a:extLst>
                    <a:ext uri="{9D8B030D-6E8A-4147-A177-3AD203B41FA5}">
                      <a16:colId xmlns:a16="http://schemas.microsoft.com/office/drawing/2014/main" val="3502140770"/>
                    </a:ext>
                  </a:extLst>
                </a:gridCol>
                <a:gridCol w="111046">
                  <a:extLst>
                    <a:ext uri="{9D8B030D-6E8A-4147-A177-3AD203B41FA5}">
                      <a16:colId xmlns:a16="http://schemas.microsoft.com/office/drawing/2014/main" val="2048828576"/>
                    </a:ext>
                  </a:extLst>
                </a:gridCol>
                <a:gridCol w="2144616">
                  <a:extLst>
                    <a:ext uri="{9D8B030D-6E8A-4147-A177-3AD203B41FA5}">
                      <a16:colId xmlns:a16="http://schemas.microsoft.com/office/drawing/2014/main" val="4004758191"/>
                    </a:ext>
                  </a:extLst>
                </a:gridCol>
                <a:gridCol w="94837">
                  <a:extLst>
                    <a:ext uri="{9D8B030D-6E8A-4147-A177-3AD203B41FA5}">
                      <a16:colId xmlns:a16="http://schemas.microsoft.com/office/drawing/2014/main" val="77872375"/>
                    </a:ext>
                  </a:extLst>
                </a:gridCol>
                <a:gridCol w="1963510">
                  <a:extLst>
                    <a:ext uri="{9D8B030D-6E8A-4147-A177-3AD203B41FA5}">
                      <a16:colId xmlns:a16="http://schemas.microsoft.com/office/drawing/2014/main" val="2989461569"/>
                    </a:ext>
                  </a:extLst>
                </a:gridCol>
                <a:gridCol w="80698">
                  <a:extLst>
                    <a:ext uri="{9D8B030D-6E8A-4147-A177-3AD203B41FA5}">
                      <a16:colId xmlns:a16="http://schemas.microsoft.com/office/drawing/2014/main" val="2408568077"/>
                    </a:ext>
                  </a:extLst>
                </a:gridCol>
                <a:gridCol w="2076306">
                  <a:extLst>
                    <a:ext uri="{9D8B030D-6E8A-4147-A177-3AD203B41FA5}">
                      <a16:colId xmlns:a16="http://schemas.microsoft.com/office/drawing/2014/main" val="1759464263"/>
                    </a:ext>
                  </a:extLst>
                </a:gridCol>
              </a:tblGrid>
              <a:tr h="274824">
                <a:tc>
                  <a:txBody>
                    <a:bodyPr/>
                    <a:lstStyle/>
                    <a:p>
                      <a:pPr algn="l" fontAlgn="b"/>
                      <a:r>
                        <a:rPr lang="en-US" sz="1200" b="1" i="0" u="none" strike="noStrike" dirty="0">
                          <a:solidFill>
                            <a:srgbClr val="000000"/>
                          </a:solidFill>
                          <a:effectLst/>
                          <a:latin typeface="Calibri" panose="020F0502020204030204" pitchFamily="34" charset="0"/>
                          <a:cs typeface="Calibri" panose="020F0502020204030204" pitchFamily="34" charset="0"/>
                        </a:rPr>
                        <a:t> </a:t>
                      </a:r>
                    </a:p>
                  </a:txBody>
                  <a:tcPr marL="0" marR="0" marT="0" marB="0" anchor="b">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l" fontAlgn="b"/>
                      <a:r>
                        <a:rPr lang="en-US" sz="1200" b="0" i="1" u="none" strike="noStrike" dirty="0">
                          <a:solidFill>
                            <a:srgbClr val="000000"/>
                          </a:solidFill>
                          <a:effectLst/>
                          <a:latin typeface="Calibri" panose="020F0502020204030204" pitchFamily="34" charset="0"/>
                          <a:cs typeface="Calibri" panose="020F0502020204030204" pitchFamily="34" charset="0"/>
                        </a:rPr>
                        <a:t> </a:t>
                      </a:r>
                    </a:p>
                  </a:txBody>
                  <a:tcPr marL="0" marR="0" marT="0" marB="0" anchor="b">
                    <a:lnL>
                      <a:noFill/>
                    </a:lnL>
                    <a:lnR w="28575"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FF"/>
                    </a:solidFill>
                  </a:tcPr>
                </a:tc>
                <a:tc>
                  <a:txBody>
                    <a:bodyPr/>
                    <a:lstStyle/>
                    <a:p>
                      <a:pPr algn="ctr" fontAlgn="b"/>
                      <a:r>
                        <a:rPr lang="en-US" sz="1400" b="1" i="0" u="none" strike="noStrike" dirty="0">
                          <a:solidFill>
                            <a:srgbClr val="000000"/>
                          </a:solidFill>
                          <a:effectLst/>
                          <a:latin typeface="Calibri" panose="020F0502020204030204" pitchFamily="34" charset="0"/>
                          <a:cs typeface="Calibri" panose="020F0502020204030204" pitchFamily="34" charset="0"/>
                        </a:rPr>
                        <a:t>Lung</a:t>
                      </a: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a:noFill/>
                    </a:lnB>
                    <a:solidFill>
                      <a:schemeClr val="accent6">
                        <a:lumMod val="60000"/>
                        <a:lumOff val="40000"/>
                      </a:schemeClr>
                    </a:solidFill>
                  </a:tcPr>
                </a:tc>
                <a:tc>
                  <a:txBody>
                    <a:bodyPr/>
                    <a:lstStyle/>
                    <a:p>
                      <a:pPr algn="ctr" fontAlgn="b"/>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Calibri" panose="020F0502020204030204" pitchFamily="34" charset="0"/>
                          <a:cs typeface="Calibri" panose="020F0502020204030204" pitchFamily="34" charset="0"/>
                        </a:rPr>
                        <a:t>Colorectal </a:t>
                      </a: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solidFill>
                      <a:schemeClr val="accent1">
                        <a:lumMod val="20000"/>
                        <a:lumOff val="80000"/>
                      </a:schemeClr>
                    </a:solidFill>
                  </a:tcPr>
                </a:tc>
                <a:tc>
                  <a:txBody>
                    <a:bodyPr/>
                    <a:lstStyle/>
                    <a:p>
                      <a:pPr algn="ctr" fontAlgn="b"/>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noFill/>
                      <a:prstDash val="solid"/>
                      <a:round/>
                      <a:headEnd type="none" w="med" len="med"/>
                      <a:tailEnd type="none" w="med" len="med"/>
                    </a:lnT>
                    <a:lnB>
                      <a:noFill/>
                    </a:lnB>
                    <a:noFill/>
                  </a:tcPr>
                </a:tc>
                <a:tc>
                  <a:txBody>
                    <a:bodyPr/>
                    <a:lstStyle/>
                    <a:p>
                      <a:pPr algn="ctr" fontAlgn="b"/>
                      <a:r>
                        <a:rPr lang="en-US" sz="1400" b="1" i="0" u="none" strike="noStrike" dirty="0">
                          <a:solidFill>
                            <a:srgbClr val="000000"/>
                          </a:solidFill>
                          <a:effectLst/>
                          <a:latin typeface="Calibri" panose="020F0502020204030204" pitchFamily="34" charset="0"/>
                          <a:cs typeface="Calibri" panose="020F0502020204030204" pitchFamily="34" charset="0"/>
                        </a:rPr>
                        <a:t>Thyroid (RAI-refractory)</a:t>
                      </a: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a:noFill/>
                    </a:lnB>
                    <a:solidFill>
                      <a:schemeClr val="accent2">
                        <a:lumMod val="20000"/>
                        <a:lumOff val="80000"/>
                      </a:schemeClr>
                    </a:solidFill>
                  </a:tcPr>
                </a:tc>
                <a:tc>
                  <a:txBody>
                    <a:bodyPr/>
                    <a:lstStyle/>
                    <a:p>
                      <a:pPr algn="ctr" fontAlgn="b"/>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Calibri" panose="020F0502020204030204" pitchFamily="34" charset="0"/>
                          <a:cs typeface="Calibri" panose="020F0502020204030204" pitchFamily="34" charset="0"/>
                        </a:rPr>
                        <a:t>Sarcoma (GIST) </a:t>
                      </a: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a:noFill/>
                    </a:lnB>
                    <a:solidFill>
                      <a:schemeClr val="bg1">
                        <a:lumMod val="75000"/>
                      </a:schemeClr>
                    </a:solidFill>
                  </a:tcPr>
                </a:tc>
                <a:extLst>
                  <a:ext uri="{0D108BD9-81ED-4DB2-BD59-A6C34878D82A}">
                    <a16:rowId xmlns:a16="http://schemas.microsoft.com/office/drawing/2014/main" val="3185340372"/>
                  </a:ext>
                </a:extLst>
              </a:tr>
              <a:tr h="87595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0" u="none" strike="noStrike" dirty="0">
                          <a:solidFill>
                            <a:srgbClr val="000000"/>
                          </a:solidFill>
                          <a:effectLst/>
                          <a:latin typeface="Calibri" panose="020F0502020204030204" pitchFamily="34" charset="0"/>
                          <a:cs typeface="Calibri" panose="020F0502020204030204" pitchFamily="34" charset="0"/>
                        </a:rPr>
                        <a:t>Who should I test?</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ctr"/>
                      <a:r>
                        <a:rPr lang="en-US" sz="1200" b="0" i="1" u="none" strike="noStrike" dirty="0">
                          <a:solidFill>
                            <a:srgbClr val="000000"/>
                          </a:solidFill>
                          <a:effectLst/>
                          <a:latin typeface="Calibri" panose="020F0502020204030204" pitchFamily="34" charset="0"/>
                          <a:cs typeface="Calibri" panose="020F0502020204030204" pitchFamily="34" charset="0"/>
                        </a:rPr>
                        <a:t>Ideal</a:t>
                      </a:r>
                    </a:p>
                  </a:txBody>
                  <a:tcPr marL="0" marR="0" marT="0" marB="0" anchor="ctr">
                    <a:lnL w="12700" cap="flat" cmpd="sng" algn="ctr">
                      <a:noFill/>
                      <a:prstDash val="sysDot"/>
                      <a:round/>
                      <a:headEnd type="none" w="med" len="med"/>
                      <a:tailEnd type="none" w="med" len="med"/>
                    </a:lnL>
                    <a:lnR w="28575" cap="flat" cmpd="sng" algn="ctr">
                      <a:solidFill>
                        <a:schemeClr val="accent6"/>
                      </a:solidFill>
                      <a:prstDash val="solid"/>
                      <a:round/>
                      <a:headEnd type="none" w="med" len="med"/>
                      <a:tailEnd type="none" w="med" len="med"/>
                    </a:lnR>
                    <a:lnT>
                      <a:noFill/>
                    </a:lnT>
                    <a:lnB w="3175" cap="flat" cmpd="sng" algn="ctr">
                      <a:solidFill>
                        <a:schemeClr val="tx1"/>
                      </a:solidFill>
                      <a:prstDash val="dot"/>
                      <a:round/>
                      <a:headEnd type="none" w="med" len="med"/>
                      <a:tailEnd type="none" w="med" len="med"/>
                    </a:lnB>
                    <a:solidFill>
                      <a:srgbClr val="FFFFFF"/>
                    </a:solidFill>
                  </a:tcPr>
                </a:tc>
                <a:tc>
                  <a:txBody>
                    <a:bodyPr/>
                    <a:lstStyle/>
                    <a:p>
                      <a:pPr algn="ctr" fontAlgn="ctr"/>
                      <a:r>
                        <a:rPr lang="en-US" sz="1200" b="0" i="0" u="none" strike="noStrike" spc="-20" baseline="0" dirty="0">
                          <a:solidFill>
                            <a:srgbClr val="000000"/>
                          </a:solidFill>
                          <a:effectLst/>
                          <a:latin typeface="Calibri" panose="020F0502020204030204" pitchFamily="34" charset="0"/>
                          <a:cs typeface="Calibri" panose="020F0502020204030204" pitchFamily="34" charset="0"/>
                        </a:rPr>
                        <a:t>Test all metastatic or locally advanced patients at</a:t>
                      </a:r>
                    </a:p>
                    <a:p>
                      <a:pPr algn="ctr" fontAlgn="ctr"/>
                      <a:r>
                        <a:rPr lang="en-US" sz="1200" b="0" i="0" u="none" strike="noStrike" spc="-20" baseline="0" dirty="0">
                          <a:solidFill>
                            <a:srgbClr val="000000"/>
                          </a:solidFill>
                          <a:effectLst/>
                          <a:latin typeface="Calibri" panose="020F0502020204030204" pitchFamily="34" charset="0"/>
                          <a:cs typeface="Calibri" panose="020F0502020204030204" pitchFamily="34" charset="0"/>
                        </a:rPr>
                        <a:t> diagnosis for oncogenic  drivers (i.e. </a:t>
                      </a:r>
                      <a:r>
                        <a:rPr lang="en-US" sz="1200" b="0" i="1" u="none" strike="noStrike" spc="-20" baseline="0" dirty="0">
                          <a:solidFill>
                            <a:srgbClr val="000000"/>
                          </a:solidFill>
                          <a:effectLst/>
                          <a:latin typeface="Calibri" panose="020F0502020204030204" pitchFamily="34" charset="0"/>
                          <a:cs typeface="Calibri" panose="020F0502020204030204" pitchFamily="34" charset="0"/>
                        </a:rPr>
                        <a:t>EGFR, ALK, ROS1</a:t>
                      </a:r>
                      <a:r>
                        <a:rPr lang="en-US" sz="1200" b="0" i="0" u="none" strike="noStrike" spc="-20" baseline="0" dirty="0">
                          <a:solidFill>
                            <a:srgbClr val="000000"/>
                          </a:solidFill>
                          <a:effectLst/>
                          <a:latin typeface="Calibri" panose="020F0502020204030204" pitchFamily="34" charset="0"/>
                          <a:cs typeface="Calibri" panose="020F0502020204030204" pitchFamily="34" charset="0"/>
                        </a:rPr>
                        <a:t>) and </a:t>
                      </a:r>
                      <a:r>
                        <a:rPr lang="en-US" sz="1200" b="0" i="1" u="none" strike="noStrike" spc="-20" baseline="0" dirty="0">
                          <a:solidFill>
                            <a:srgbClr val="000000"/>
                          </a:solidFill>
                          <a:effectLst/>
                          <a:latin typeface="Calibri" panose="020F0502020204030204" pitchFamily="34" charset="0"/>
                          <a:cs typeface="Calibri" panose="020F0502020204030204" pitchFamily="34" charset="0"/>
                        </a:rPr>
                        <a:t>NTRK</a:t>
                      </a: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a:noFill/>
                    </a:lnT>
                    <a:lnB w="3175" cap="flat" cmpd="sng" algn="ctr">
                      <a:solidFill>
                        <a:schemeClr val="tx1"/>
                      </a:solidFill>
                      <a:prstDash val="dot"/>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Test all metastatic or locally advanced patients at diagnosis along with other biomarkers, </a:t>
                      </a:r>
                      <a:b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b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such as </a:t>
                      </a:r>
                      <a:r>
                        <a:rPr lang="en-US" sz="1200" b="0" i="1" u="none" strike="noStrike" kern="1200" dirty="0">
                          <a:solidFill>
                            <a:srgbClr val="000000"/>
                          </a:solidFill>
                          <a:effectLst/>
                          <a:latin typeface="Calibri" panose="020F0502020204030204" pitchFamily="34" charset="0"/>
                          <a:ea typeface="+mn-ea"/>
                          <a:cs typeface="Calibri" panose="020F0502020204030204" pitchFamily="34" charset="0"/>
                        </a:rPr>
                        <a:t>KRAS, NRAS </a:t>
                      </a: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and </a:t>
                      </a:r>
                      <a:r>
                        <a:rPr lang="en-US" sz="1200" b="0" i="1" u="none" strike="noStrike" kern="1200" dirty="0">
                          <a:solidFill>
                            <a:srgbClr val="000000"/>
                          </a:solidFill>
                          <a:effectLst/>
                          <a:latin typeface="Calibri" panose="020F0502020204030204" pitchFamily="34" charset="0"/>
                          <a:ea typeface="+mn-ea"/>
                          <a:cs typeface="Calibri" panose="020F0502020204030204" pitchFamily="34" charset="0"/>
                        </a:rPr>
                        <a:t>BRAF</a:t>
                      </a: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a:noFill/>
                    </a:lnT>
                    <a:lnB w="3175" cap="flat" cmpd="sng" algn="ctr">
                      <a:solidFill>
                        <a:schemeClr val="tx1"/>
                      </a:solidFill>
                      <a:prstDash val="dot"/>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a:noFill/>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Test all RAI-refractory </a:t>
                      </a:r>
                      <a:br>
                        <a:rPr lang="en-US" sz="1200" b="0" i="0" u="none" strike="noStrike" dirty="0">
                          <a:solidFill>
                            <a:srgbClr val="000000"/>
                          </a:solidFill>
                          <a:effectLst/>
                          <a:latin typeface="Calibri" panose="020F0502020204030204" pitchFamily="34" charset="0"/>
                          <a:cs typeface="Calibri" panose="020F0502020204030204" pitchFamily="34" charset="0"/>
                        </a:rPr>
                      </a:br>
                      <a:r>
                        <a:rPr lang="en-US" sz="1200" b="0" i="0" u="none" strike="noStrike" dirty="0">
                          <a:solidFill>
                            <a:srgbClr val="000000"/>
                          </a:solidFill>
                          <a:effectLst/>
                          <a:latin typeface="Calibri" panose="020F0502020204030204" pitchFamily="34" charset="0"/>
                          <a:cs typeface="Calibri" panose="020F0502020204030204" pitchFamily="34" charset="0"/>
                        </a:rPr>
                        <a:t>patients for </a:t>
                      </a:r>
                      <a:r>
                        <a:rPr lang="en-US" sz="1200" b="0" i="1" u="none" strike="noStrike" dirty="0">
                          <a:solidFill>
                            <a:srgbClr val="000000"/>
                          </a:solidFill>
                          <a:effectLst/>
                          <a:latin typeface="Calibri" panose="020F0502020204030204" pitchFamily="34" charset="0"/>
                          <a:cs typeface="Calibri" panose="020F0502020204030204" pitchFamily="34" charset="0"/>
                        </a:rPr>
                        <a:t>NTRK</a:t>
                      </a: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a:noFill/>
                    </a:lnT>
                    <a:lnB w="3175" cap="flat" cmpd="sng" algn="ctr">
                      <a:solidFill>
                        <a:schemeClr val="tx1"/>
                      </a:solidFill>
                      <a:prstDash val="dot"/>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Test all metastatic or locally advanced patients at diagnosis along with other biomarkers </a:t>
                      </a:r>
                      <a:br>
                        <a:rPr lang="en-US" sz="1200" b="0" i="0" u="none" strike="noStrike" dirty="0">
                          <a:solidFill>
                            <a:srgbClr val="000000"/>
                          </a:solidFill>
                          <a:effectLst/>
                          <a:latin typeface="Calibri" panose="020F0502020204030204" pitchFamily="34" charset="0"/>
                          <a:cs typeface="Calibri" panose="020F0502020204030204" pitchFamily="34" charset="0"/>
                        </a:rPr>
                      </a:br>
                      <a:r>
                        <a:rPr lang="en-US" sz="1200" b="0" i="0" u="none" strike="noStrike" dirty="0">
                          <a:solidFill>
                            <a:srgbClr val="000000"/>
                          </a:solidFill>
                          <a:effectLst/>
                          <a:latin typeface="Calibri" panose="020F0502020204030204" pitchFamily="34" charset="0"/>
                          <a:cs typeface="Calibri" panose="020F0502020204030204" pitchFamily="34" charset="0"/>
                        </a:rPr>
                        <a:t>(</a:t>
                      </a:r>
                      <a:r>
                        <a:rPr lang="en-US" sz="1200" b="0" i="1" u="none" strike="noStrike" dirty="0">
                          <a:solidFill>
                            <a:srgbClr val="000000"/>
                          </a:solidFill>
                          <a:effectLst/>
                          <a:latin typeface="Calibri" panose="020F0502020204030204" pitchFamily="34" charset="0"/>
                          <a:cs typeface="Calibri" panose="020F0502020204030204" pitchFamily="34" charset="0"/>
                        </a:rPr>
                        <a:t>KIT, PDGFRA, SDH, NF1, BRAF, MDM/CDK4….</a:t>
                      </a:r>
                      <a:r>
                        <a:rPr lang="en-US" sz="1200" b="0" i="0" u="none" strike="noStrike" dirty="0">
                          <a:solidFill>
                            <a:srgbClr val="000000"/>
                          </a:solidFill>
                          <a:effectLst/>
                          <a:latin typeface="Calibri" panose="020F0502020204030204" pitchFamily="34" charset="0"/>
                          <a:cs typeface="Calibri" panose="020F0502020204030204" pitchFamily="34" charset="0"/>
                        </a:rPr>
                        <a:t>)</a:t>
                      </a: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a:noFill/>
                    </a:lnT>
                    <a:lnB w="3175"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2251467845"/>
                  </a:ext>
                </a:extLst>
              </a:tr>
              <a:tr h="115048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mj-lt"/>
                        <a:cs typeface="Calibri" panose="020F050202020403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ctr"/>
                      <a:r>
                        <a:rPr lang="en-US" sz="1200" b="0" i="1" u="none" strike="noStrike" dirty="0">
                          <a:solidFill>
                            <a:srgbClr val="000000"/>
                          </a:solidFill>
                          <a:effectLst/>
                          <a:latin typeface="Calibri" panose="020F0502020204030204" pitchFamily="34" charset="0"/>
                          <a:cs typeface="Calibri" panose="020F0502020204030204" pitchFamily="34" charset="0"/>
                        </a:rPr>
                        <a:t>Alternative</a:t>
                      </a:r>
                    </a:p>
                  </a:txBody>
                  <a:tcPr marL="0" marR="0" marT="0" marB="0" anchor="ctr">
                    <a:lnL w="12700" cap="flat" cmpd="sng" algn="ctr">
                      <a:noFill/>
                      <a:prstDash val="sysDot"/>
                      <a:round/>
                      <a:headEnd type="none" w="med" len="med"/>
                      <a:tailEnd type="none" w="med" len="med"/>
                    </a:lnL>
                    <a:lnR w="28575" cap="flat" cmpd="sng" algn="ctr">
                      <a:solidFill>
                        <a:schemeClr val="accent6"/>
                      </a:solidFill>
                      <a:prstDash val="solid"/>
                      <a:round/>
                      <a:headEnd type="none" w="med" len="med"/>
                      <a:tailEnd type="none" w="med" len="med"/>
                    </a:lnR>
                    <a:lnT w="3175" cap="flat" cmpd="sng" algn="ctr">
                      <a:solidFill>
                        <a:schemeClr val="tx1"/>
                      </a:solidFill>
                      <a:prstDash val="dot"/>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Negative for </a:t>
                      </a:r>
                      <a:r>
                        <a:rPr lang="en-US" sz="1200" b="0" i="1" u="none" strike="noStrike" dirty="0">
                          <a:solidFill>
                            <a:srgbClr val="000000"/>
                          </a:solidFill>
                          <a:effectLst/>
                          <a:latin typeface="Calibri" panose="020F0502020204030204" pitchFamily="34" charset="0"/>
                          <a:cs typeface="Calibri" panose="020F0502020204030204" pitchFamily="34" charset="0"/>
                        </a:rPr>
                        <a:t>EGFR, ALK, </a:t>
                      </a:r>
                      <a:br>
                        <a:rPr lang="en-US" sz="1200" b="0" i="1" u="none" strike="noStrike" dirty="0">
                          <a:solidFill>
                            <a:srgbClr val="000000"/>
                          </a:solidFill>
                          <a:effectLst/>
                          <a:latin typeface="Calibri" panose="020F0502020204030204" pitchFamily="34" charset="0"/>
                          <a:cs typeface="Calibri" panose="020F0502020204030204" pitchFamily="34" charset="0"/>
                        </a:rPr>
                      </a:br>
                      <a:r>
                        <a:rPr lang="en-US" sz="1200" b="0" i="1" u="none" strike="noStrike" dirty="0">
                          <a:solidFill>
                            <a:srgbClr val="000000"/>
                          </a:solidFill>
                          <a:effectLst/>
                          <a:latin typeface="Calibri" panose="020F0502020204030204" pitchFamily="34" charset="0"/>
                          <a:cs typeface="Calibri" panose="020F0502020204030204" pitchFamily="34" charset="0"/>
                        </a:rPr>
                        <a:t>ROS1</a:t>
                      </a:r>
                      <a:r>
                        <a:rPr lang="en-US" sz="1200" b="0" i="0" u="none" strike="noStrike" dirty="0">
                          <a:solidFill>
                            <a:srgbClr val="000000"/>
                          </a:solidFill>
                          <a:effectLst/>
                          <a:latin typeface="Calibri" panose="020F0502020204030204" pitchFamily="34" charset="0"/>
                          <a:cs typeface="Calibri" panose="020F0502020204030204" pitchFamily="34" charset="0"/>
                        </a:rPr>
                        <a:t>, </a:t>
                      </a: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wild-type </a:t>
                      </a:r>
                      <a:r>
                        <a:rPr lang="en-US" sz="1200" b="0" i="1" u="none" strike="noStrike" dirty="0">
                          <a:solidFill>
                            <a:srgbClr val="000000"/>
                          </a:solidFill>
                          <a:effectLst/>
                          <a:latin typeface="Calibri" panose="020F0502020204030204" pitchFamily="34" charset="0"/>
                          <a:cs typeface="Calibri" panose="020F0502020204030204" pitchFamily="34" charset="0"/>
                        </a:rPr>
                        <a:t>BRAF</a:t>
                      </a:r>
                    </a:p>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(Testing for </a:t>
                      </a:r>
                      <a:r>
                        <a:rPr lang="en-US" sz="1200" b="0" i="1" u="none" strike="noStrike" dirty="0">
                          <a:solidFill>
                            <a:srgbClr val="000000"/>
                          </a:solidFill>
                          <a:effectLst/>
                          <a:latin typeface="Calibri" panose="020F0502020204030204" pitchFamily="34" charset="0"/>
                          <a:cs typeface="Calibri" panose="020F0502020204030204" pitchFamily="34" charset="0"/>
                        </a:rPr>
                        <a:t>NTRK </a:t>
                      </a:r>
                      <a:r>
                        <a:rPr lang="en-US" sz="1200" b="0" i="0" u="none" strike="noStrike" dirty="0">
                          <a:solidFill>
                            <a:srgbClr val="000000"/>
                          </a:solidFill>
                          <a:effectLst/>
                          <a:latin typeface="Calibri" panose="020F0502020204030204" pitchFamily="34" charset="0"/>
                          <a:cs typeface="Calibri" panose="020F0502020204030204" pitchFamily="34" charset="0"/>
                        </a:rPr>
                        <a:t>should be conducted regardless of </a:t>
                      </a:r>
                    </a:p>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PD-L1 status)  </a:t>
                      </a: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3175" cap="flat" cmpd="sng" algn="ctr">
                      <a:solidFill>
                        <a:schemeClr val="tx1"/>
                      </a:solidFill>
                      <a:prstDash val="dot"/>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1" i="0" u="none" strike="noStrike" dirty="0">
                          <a:solidFill>
                            <a:srgbClr val="000000"/>
                          </a:solidFill>
                          <a:effectLst/>
                          <a:latin typeface="Calibri" panose="020F0502020204030204" pitchFamily="34" charset="0"/>
                          <a:cs typeface="Calibri" panose="020F0502020204030204" pitchFamily="34" charset="0"/>
                        </a:rPr>
                        <a:t>1) All MSI-H patients</a:t>
                      </a:r>
                    </a:p>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2) Wild-type </a:t>
                      </a:r>
                      <a:r>
                        <a:rPr lang="en-US" sz="1200" b="0" i="1" u="none" strike="noStrike" kern="1200" dirty="0">
                          <a:solidFill>
                            <a:srgbClr val="000000"/>
                          </a:solidFill>
                          <a:effectLst/>
                          <a:latin typeface="Calibri" panose="020F0502020204030204" pitchFamily="34" charset="0"/>
                          <a:ea typeface="+mn-ea"/>
                          <a:cs typeface="Calibri" panose="020F0502020204030204" pitchFamily="34" charset="0"/>
                        </a:rPr>
                        <a:t>KRAS, NRAS </a:t>
                      </a: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and </a:t>
                      </a:r>
                      <a:r>
                        <a:rPr lang="en-US" sz="1200" b="0" i="1" u="none" strike="noStrike" kern="1200" dirty="0">
                          <a:solidFill>
                            <a:srgbClr val="000000"/>
                          </a:solidFill>
                          <a:effectLst/>
                          <a:latin typeface="Calibri" panose="020F0502020204030204" pitchFamily="34" charset="0"/>
                          <a:ea typeface="+mn-ea"/>
                          <a:cs typeface="Calibri" panose="020F0502020204030204" pitchFamily="34" charset="0"/>
                        </a:rPr>
                        <a:t>BRAF</a:t>
                      </a: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3175" cap="flat" cmpd="sng" algn="ctr">
                      <a:solidFill>
                        <a:schemeClr val="tx1"/>
                      </a:solidFill>
                      <a:prstDash val="dot"/>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a:noFill/>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Negative </a:t>
                      </a:r>
                      <a:r>
                        <a:rPr lang="en-US" sz="1200" b="0" i="1" u="none" strike="noStrike" dirty="0">
                          <a:solidFill>
                            <a:srgbClr val="000000"/>
                          </a:solidFill>
                          <a:effectLst/>
                          <a:latin typeface="Calibri" panose="020F0502020204030204" pitchFamily="34" charset="0"/>
                          <a:cs typeface="Calibri" panose="020F0502020204030204" pitchFamily="34" charset="0"/>
                        </a:rPr>
                        <a:t>BRAF</a:t>
                      </a:r>
                      <a:r>
                        <a:rPr lang="en-US" sz="1200" b="0" i="0" u="none" strike="noStrike" dirty="0">
                          <a:solidFill>
                            <a:srgbClr val="000000"/>
                          </a:solidFill>
                          <a:effectLst/>
                          <a:latin typeface="Calibri" panose="020F0502020204030204" pitchFamily="34" charset="0"/>
                          <a:cs typeface="Calibri" panose="020F0502020204030204" pitchFamily="34" charset="0"/>
                        </a:rPr>
                        <a:t> V600</a:t>
                      </a: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3175" cap="flat" cmpd="sng" algn="ctr">
                      <a:solidFill>
                        <a:schemeClr val="tx1"/>
                      </a:solidFill>
                      <a:prstDash val="dot"/>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0" i="1" u="none" strike="noStrike" dirty="0">
                          <a:solidFill>
                            <a:srgbClr val="000000"/>
                          </a:solidFill>
                          <a:effectLst/>
                          <a:latin typeface="Calibri" panose="020F0502020204030204" pitchFamily="34" charset="0"/>
                          <a:cs typeface="Calibri" panose="020F0502020204030204" pitchFamily="34" charset="0"/>
                        </a:rPr>
                        <a:t>KIT, PDGFRA-</a:t>
                      </a:r>
                      <a:r>
                        <a:rPr lang="en-US" sz="1200" b="0" i="0" u="none" strike="noStrike" dirty="0">
                          <a:solidFill>
                            <a:srgbClr val="000000"/>
                          </a:solidFill>
                          <a:effectLst/>
                          <a:latin typeface="Calibri" panose="020F0502020204030204" pitchFamily="34" charset="0"/>
                          <a:cs typeface="Calibri" panose="020F0502020204030204" pitchFamily="34" charset="0"/>
                        </a:rPr>
                        <a:t>negative ……</a:t>
                      </a:r>
                      <a:br>
                        <a:rPr lang="en-US" sz="1200" b="0" i="0" u="none" strike="noStrike" dirty="0">
                          <a:solidFill>
                            <a:srgbClr val="000000"/>
                          </a:solidFill>
                          <a:effectLst/>
                          <a:latin typeface="Calibri" panose="020F0502020204030204" pitchFamily="34" charset="0"/>
                          <a:cs typeface="Calibri" panose="020F0502020204030204" pitchFamily="34" charset="0"/>
                        </a:rPr>
                      </a:br>
                      <a:r>
                        <a:rPr lang="en-US" sz="1200" b="0" i="0" u="none" strike="noStrike" dirty="0">
                          <a:solidFill>
                            <a:srgbClr val="000000"/>
                          </a:solidFill>
                          <a:effectLst/>
                          <a:latin typeface="Calibri" panose="020F0502020204030204" pitchFamily="34" charset="0"/>
                          <a:cs typeface="Calibri" panose="020F0502020204030204" pitchFamily="34" charset="0"/>
                        </a:rPr>
                        <a:t>patients</a:t>
                      </a: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dot"/>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28950817"/>
                  </a:ext>
                </a:extLst>
              </a:tr>
              <a:tr h="498461">
                <a:tc rowSpan="3">
                  <a:txBody>
                    <a:bodyPr/>
                    <a:lstStyle/>
                    <a:p>
                      <a:pPr algn="ctr" fontAlgn="ctr"/>
                      <a:r>
                        <a:rPr lang="en-US" sz="1500" b="1" i="0" u="none" strike="noStrike" dirty="0">
                          <a:solidFill>
                            <a:srgbClr val="000000"/>
                          </a:solidFill>
                          <a:effectLst/>
                          <a:latin typeface="Calibri" panose="020F0502020204030204" pitchFamily="34" charset="0"/>
                          <a:cs typeface="Calibri" panose="020F0502020204030204" pitchFamily="34" charset="0"/>
                        </a:rPr>
                        <a:t>When should</a:t>
                      </a:r>
                    </a:p>
                    <a:p>
                      <a:pPr algn="ctr" fontAlgn="ctr"/>
                      <a:r>
                        <a:rPr lang="en-US" sz="1500" b="1" i="0" u="none" strike="noStrike" dirty="0">
                          <a:solidFill>
                            <a:srgbClr val="000000"/>
                          </a:solidFill>
                          <a:effectLst/>
                          <a:latin typeface="Calibri" panose="020F0502020204030204" pitchFamily="34" charset="0"/>
                          <a:cs typeface="Calibri" panose="020F0502020204030204" pitchFamily="34" charset="0"/>
                        </a:rPr>
                        <a:t> I test? </a:t>
                      </a:r>
                    </a:p>
                  </a:txBody>
                  <a:tcPr marL="0" marR="0" marT="0" marB="0" anchor="ctr">
                    <a:lnL>
                      <a:noFill/>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r>
                        <a:rPr lang="en-US" sz="1200" b="0" i="1" u="none" strike="noStrike" dirty="0">
                          <a:solidFill>
                            <a:srgbClr val="000000"/>
                          </a:solidFill>
                          <a:effectLst/>
                          <a:latin typeface="Calibri" panose="020F0502020204030204" pitchFamily="34" charset="0"/>
                          <a:cs typeface="Calibri" panose="020F0502020204030204" pitchFamily="34" charset="0"/>
                        </a:rPr>
                        <a:t>Ideal </a:t>
                      </a:r>
                    </a:p>
                  </a:txBody>
                  <a:tcPr marL="0" marR="0" marT="0" marB="0" anchor="ctr">
                    <a:lnL w="12700" cap="flat" cmpd="sng" algn="ctr">
                      <a:noFill/>
                      <a:prstDash val="solid"/>
                      <a:round/>
                      <a:headEnd type="none" w="med" len="med"/>
                      <a:tailEnd type="none" w="med" len="med"/>
                    </a:lnL>
                    <a:lnR w="28575" cap="flat" cmpd="sng" algn="ctr">
                      <a:solidFill>
                        <a:schemeClr val="accent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At diagnosis of metastatic or locally advanced disease</a:t>
                      </a: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At diagnosis of metastatic or locally advanced disease</a:t>
                      </a: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At diagnosis of metastatic or locally advanced disease</a:t>
                      </a: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Calibri" panose="020F0502020204030204" pitchFamily="34" charset="0"/>
                          <a:ea typeface="+mn-ea"/>
                          <a:cs typeface="Calibri" panose="020F0502020204030204" pitchFamily="34" charset="0"/>
                        </a:rPr>
                        <a:t>At diagnosis of metastatic or locally advanced disease</a:t>
                      </a: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23662350"/>
                  </a:ext>
                </a:extLst>
              </a:tr>
              <a:tr h="575242">
                <a:tc vMerge="1">
                  <a:txBody>
                    <a:bodyPr/>
                    <a:lstStyle/>
                    <a:p>
                      <a:pPr algn="ctr" fontAlgn="ctr"/>
                      <a:endParaRPr lang="en-US" sz="1400" b="1" i="0" u="none" strike="noStrike" dirty="0">
                        <a:solidFill>
                          <a:srgbClr val="000000"/>
                        </a:solidFill>
                        <a:effectLst/>
                        <a:latin typeface="+mj-lt"/>
                        <a:cs typeface="Calibri" panose="020F0502020204030204" pitchFamily="34" charset="0"/>
                      </a:endParaRPr>
                    </a:p>
                  </a:txBody>
                  <a:tcPr marL="0" marR="0" marT="0" marB="0" anchor="ctr">
                    <a:lnL>
                      <a:noFill/>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r>
                        <a:rPr lang="en-US" sz="1200" b="0" i="1" u="none" strike="noStrike" dirty="0">
                          <a:solidFill>
                            <a:srgbClr val="000000"/>
                          </a:solidFill>
                          <a:effectLst/>
                          <a:latin typeface="Calibri" panose="020F0502020204030204" pitchFamily="34" charset="0"/>
                          <a:cs typeface="Calibri" panose="020F0502020204030204" pitchFamily="34" charset="0"/>
                        </a:rPr>
                        <a:t>Alternative  1</a:t>
                      </a:r>
                    </a:p>
                  </a:txBody>
                  <a:tcPr marL="0" marR="0" marT="0" marB="0" anchor="ctr">
                    <a:lnL w="12700" cap="flat" cmpd="sng" algn="ctr">
                      <a:noFill/>
                      <a:prstDash val="solid"/>
                      <a:round/>
                      <a:headEnd type="none" w="med" len="med"/>
                      <a:tailEnd type="none" w="med" len="med"/>
                    </a:lnL>
                    <a:lnR w="28575" cap="flat" cmpd="sng" algn="ctr">
                      <a:solidFill>
                        <a:schemeClr val="accent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tx1"/>
                      </a:solidFill>
                      <a:prstDash val="dot"/>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At diagnosis after</a:t>
                      </a:r>
                    </a:p>
                    <a:p>
                      <a:pPr algn="ctr" fontAlgn="ctr"/>
                      <a:r>
                        <a:rPr lang="en-US" sz="1200" b="0" i="1" u="none" strike="noStrike" dirty="0">
                          <a:solidFill>
                            <a:srgbClr val="000000"/>
                          </a:solidFill>
                          <a:effectLst/>
                          <a:latin typeface="Calibri" panose="020F0502020204030204" pitchFamily="34" charset="0"/>
                          <a:cs typeface="Calibri" panose="020F0502020204030204" pitchFamily="34" charset="0"/>
                        </a:rPr>
                        <a:t>EGFR, ALK, ROS1</a:t>
                      </a: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tx1"/>
                      </a:solidFill>
                      <a:prstDash val="dot"/>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At metastatic diagnosis following </a:t>
                      </a:r>
                      <a:r>
                        <a:rPr lang="en-US" sz="1200" b="0" i="1" u="none" strike="noStrike" dirty="0">
                          <a:solidFill>
                            <a:srgbClr val="000000"/>
                          </a:solidFill>
                          <a:effectLst/>
                          <a:latin typeface="Calibri" panose="020F0502020204030204" pitchFamily="34" charset="0"/>
                          <a:cs typeface="Calibri" panose="020F0502020204030204" pitchFamily="34" charset="0"/>
                        </a:rPr>
                        <a:t>KRAS, NRAS, BRAF </a:t>
                      </a:r>
                      <a:r>
                        <a:rPr lang="en-US" sz="1200" b="0" i="0" u="none" strike="noStrike" dirty="0">
                          <a:solidFill>
                            <a:srgbClr val="000000"/>
                          </a:solidFill>
                          <a:effectLst/>
                          <a:latin typeface="Calibri" panose="020F0502020204030204" pitchFamily="34" charset="0"/>
                          <a:cs typeface="Calibri" panose="020F0502020204030204" pitchFamily="34" charset="0"/>
                        </a:rPr>
                        <a:t>and MSI</a:t>
                      </a: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tx1"/>
                      </a:solidFill>
                      <a:prstDash val="dot"/>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At metastatic diagnosis - following </a:t>
                      </a:r>
                      <a:r>
                        <a:rPr lang="en-US" sz="1200" b="0" i="1" u="none" strike="noStrike" dirty="0">
                          <a:solidFill>
                            <a:srgbClr val="000000"/>
                          </a:solidFill>
                          <a:effectLst/>
                          <a:latin typeface="Calibri" panose="020F0502020204030204" pitchFamily="34" charset="0"/>
                          <a:cs typeface="Calibri" panose="020F0502020204030204" pitchFamily="34" charset="0"/>
                        </a:rPr>
                        <a:t>BRAF</a:t>
                      </a: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tx1"/>
                      </a:solidFill>
                      <a:prstDash val="dot"/>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At metastatic diagnosis </a:t>
                      </a:r>
                      <a:br>
                        <a:rPr lang="en-US" sz="1200" b="0" i="0" u="none" strike="noStrike" dirty="0">
                          <a:solidFill>
                            <a:srgbClr val="000000"/>
                          </a:solidFill>
                          <a:effectLst/>
                          <a:latin typeface="Calibri" panose="020F0502020204030204" pitchFamily="34" charset="0"/>
                          <a:cs typeface="Calibri" panose="020F0502020204030204" pitchFamily="34" charset="0"/>
                        </a:rPr>
                      </a:br>
                      <a:r>
                        <a:rPr lang="en-US" sz="1200" b="0" i="0" u="none" strike="noStrike" dirty="0">
                          <a:solidFill>
                            <a:srgbClr val="000000"/>
                          </a:solidFill>
                          <a:effectLst/>
                          <a:latin typeface="Calibri" panose="020F0502020204030204" pitchFamily="34" charset="0"/>
                          <a:cs typeface="Calibri" panose="020F0502020204030204" pitchFamily="34" charset="0"/>
                        </a:rPr>
                        <a:t>following </a:t>
                      </a:r>
                      <a:r>
                        <a:rPr lang="en-US" sz="1200" b="0" i="1" u="none" strike="noStrike" dirty="0">
                          <a:solidFill>
                            <a:srgbClr val="000000"/>
                          </a:solidFill>
                          <a:effectLst/>
                          <a:latin typeface="Calibri" panose="020F0502020204030204" pitchFamily="34" charset="0"/>
                          <a:cs typeface="Calibri" panose="020F0502020204030204" pitchFamily="34" charset="0"/>
                        </a:rPr>
                        <a:t>KIT, PDGFRA</a:t>
                      </a: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2168376774"/>
                  </a:ext>
                </a:extLst>
              </a:tr>
              <a:tr h="830770">
                <a:tc vMerge="1">
                  <a:txBody>
                    <a:bodyPr/>
                    <a:lstStyle/>
                    <a:p>
                      <a:endParaRPr lang="en-US"/>
                    </a:p>
                  </a:txBody>
                  <a:tcPr>
                    <a:lnT w="3175" cap="flat" cmpd="sng" algn="ctr">
                      <a:solidFill>
                        <a:schemeClr val="tx1"/>
                      </a:solidFill>
                      <a:prstDash val="solid"/>
                      <a:round/>
                      <a:headEnd type="none" w="med" len="med"/>
                      <a:tailEnd type="none" w="med" len="med"/>
                    </a:lnT>
                  </a:tcPr>
                </a:tc>
                <a:tc>
                  <a:txBody>
                    <a:bodyPr/>
                    <a:lstStyle/>
                    <a:p>
                      <a:pPr algn="ctr" fontAlgn="ctr"/>
                      <a:r>
                        <a:rPr lang="en-US" sz="1200" b="0" i="1" u="none" strike="noStrike" kern="1200" dirty="0">
                          <a:solidFill>
                            <a:srgbClr val="000000"/>
                          </a:solidFill>
                          <a:effectLst/>
                          <a:latin typeface="Calibri" panose="020F0502020204030204" pitchFamily="34" charset="0"/>
                          <a:ea typeface="+mn-ea"/>
                          <a:cs typeface="Calibri" panose="020F0502020204030204" pitchFamily="34" charset="0"/>
                        </a:rPr>
                        <a:t>Alternative 2</a:t>
                      </a:r>
                      <a:endParaRPr lang="en-US" sz="1200" b="0" i="1"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28575" cap="flat" cmpd="sng" algn="ctr">
                      <a:solidFill>
                        <a:schemeClr val="accent6"/>
                      </a:solidFill>
                      <a:prstDash val="solid"/>
                      <a:round/>
                      <a:headEnd type="none" w="med" len="med"/>
                      <a:tailEnd type="none" w="med" len="med"/>
                    </a:lnR>
                    <a:lnT w="3175" cap="flat" cmpd="sng" algn="ctr">
                      <a:solidFill>
                        <a:schemeClr val="tx1"/>
                      </a:solidFill>
                      <a:prstDash val="dot"/>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After first- or second- line </a:t>
                      </a:r>
                    </a:p>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SOC</a:t>
                      </a: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3175" cap="flat" cmpd="sng" algn="ctr">
                      <a:solidFill>
                        <a:schemeClr val="tx1"/>
                      </a:solidFill>
                      <a:prstDash val="dot"/>
                      <a:round/>
                      <a:headEnd type="none" w="med" len="med"/>
                      <a:tailEnd type="none" w="med" len="med"/>
                    </a:lnT>
                    <a:lnB w="28575" cap="flat" cmpd="sng" algn="ctr">
                      <a:solidFill>
                        <a:schemeClr val="accent6"/>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indent="0" algn="ctr" fontAlgn="ctr">
                        <a:buNone/>
                      </a:pPr>
                      <a:r>
                        <a:rPr lang="en-US" sz="1200" b="0" i="0" u="none" strike="noStrike" dirty="0">
                          <a:solidFill>
                            <a:srgbClr val="000000"/>
                          </a:solidFill>
                          <a:effectLst/>
                          <a:latin typeface="Calibri" panose="020F0502020204030204" pitchFamily="34" charset="0"/>
                          <a:cs typeface="Calibri" panose="020F0502020204030204" pitchFamily="34" charset="0"/>
                        </a:rPr>
                        <a:t>1) After first-line for </a:t>
                      </a:r>
                      <a:br>
                        <a:rPr lang="en-US" sz="1200" b="0" i="0" u="none" strike="noStrike" dirty="0">
                          <a:solidFill>
                            <a:srgbClr val="000000"/>
                          </a:solidFill>
                          <a:effectLst/>
                          <a:latin typeface="Calibri" panose="020F0502020204030204" pitchFamily="34" charset="0"/>
                          <a:cs typeface="Calibri" panose="020F0502020204030204" pitchFamily="34" charset="0"/>
                        </a:rPr>
                      </a:br>
                      <a:r>
                        <a:rPr lang="en-US" sz="1200" b="0" i="0" u="none" strike="noStrike" dirty="0">
                          <a:solidFill>
                            <a:srgbClr val="000000"/>
                          </a:solidFill>
                          <a:effectLst/>
                          <a:latin typeface="Calibri" panose="020F0502020204030204" pitchFamily="34" charset="0"/>
                          <a:cs typeface="Calibri" panose="020F0502020204030204" pitchFamily="34" charset="0"/>
                        </a:rPr>
                        <a:t>MSI-H patients</a:t>
                      </a:r>
                    </a:p>
                    <a:p>
                      <a:pPr marL="0" indent="0" algn="ctr" fontAlgn="ctr">
                        <a:buNone/>
                      </a:pPr>
                      <a:endParaRPr lang="en-US" sz="400" b="0" i="0" u="none" strike="noStrike" dirty="0">
                        <a:solidFill>
                          <a:srgbClr val="000000"/>
                        </a:solidFill>
                        <a:effectLst/>
                        <a:latin typeface="Calibri" panose="020F0502020204030204" pitchFamily="34" charset="0"/>
                        <a:cs typeface="Calibri" panose="020F0502020204030204" pitchFamily="34" charset="0"/>
                      </a:endParaRPr>
                    </a:p>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2) Following first-line SOC for</a:t>
                      </a:r>
                    </a:p>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 wild-type patients</a:t>
                      </a: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3175" cap="flat" cmpd="sng" algn="ctr">
                      <a:solidFill>
                        <a:schemeClr val="tx1"/>
                      </a:solidFill>
                      <a:prstDash val="dot"/>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After first-line SOC  </a:t>
                      </a: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3175" cap="flat" cmpd="sng" algn="ctr">
                      <a:solidFill>
                        <a:schemeClr val="tx1"/>
                      </a:solidFill>
                      <a:prstDash val="dot"/>
                      <a:round/>
                      <a:headEnd type="none" w="med" len="med"/>
                      <a:tailEnd type="none" w="med" len="med"/>
                    </a:lnT>
                    <a:lnB w="28575" cap="flat" cmpd="sng" algn="ctr">
                      <a:solidFill>
                        <a:schemeClr val="accent2"/>
                      </a:solidFill>
                      <a:prstDash val="solid"/>
                      <a:round/>
                      <a:headEnd type="none" w="med" len="med"/>
                      <a:tailEnd type="none" w="med" len="med"/>
                    </a:lnB>
                    <a:noFill/>
                  </a:tcPr>
                </a:tc>
                <a:tc>
                  <a:txBody>
                    <a:bodyPr/>
                    <a:lstStyle/>
                    <a:p>
                      <a:pPr algn="ctr" fontAlgn="ct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28575" cap="flat" cmpd="sng" algn="ctr">
                      <a:solidFill>
                        <a:schemeClr val="accent2"/>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After first- or second- line </a:t>
                      </a:r>
                    </a:p>
                    <a:p>
                      <a:pPr algn="ctr" fontAlgn="ctr"/>
                      <a:r>
                        <a:rPr lang="en-US" sz="1200" b="0" i="0" u="none" strike="noStrike" dirty="0">
                          <a:solidFill>
                            <a:srgbClr val="000000"/>
                          </a:solidFill>
                          <a:effectLst/>
                          <a:latin typeface="Calibri" panose="020F0502020204030204" pitchFamily="34" charset="0"/>
                          <a:cs typeface="Calibri" panose="020F0502020204030204" pitchFamily="34" charset="0"/>
                        </a:rPr>
                        <a:t>SOC</a:t>
                      </a: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dot"/>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47583284"/>
                  </a:ext>
                </a:extLst>
              </a:tr>
              <a:tr h="252000">
                <a:tc rowSpan="3">
                  <a:txBody>
                    <a:bodyPr/>
                    <a:lstStyle/>
                    <a:p>
                      <a:pPr algn="ctr" fontAlgn="ctr"/>
                      <a:br>
                        <a:rPr lang="en-US" sz="1500" b="1" i="0" u="none" strike="noStrike" dirty="0">
                          <a:solidFill>
                            <a:srgbClr val="000000"/>
                          </a:solidFill>
                          <a:effectLst/>
                          <a:latin typeface="Calibri" panose="020F0502020204030204" pitchFamily="34" charset="0"/>
                          <a:cs typeface="Calibri" panose="020F0502020204030204" pitchFamily="34" charset="0"/>
                        </a:rPr>
                      </a:br>
                      <a:br>
                        <a:rPr lang="en-US" sz="1500" b="1" i="0" u="none" strike="noStrike" dirty="0">
                          <a:solidFill>
                            <a:srgbClr val="000000"/>
                          </a:solidFill>
                          <a:effectLst/>
                          <a:latin typeface="Calibri" panose="020F0502020204030204" pitchFamily="34" charset="0"/>
                          <a:cs typeface="Calibri" panose="020F0502020204030204" pitchFamily="34" charset="0"/>
                        </a:rPr>
                      </a:br>
                      <a:r>
                        <a:rPr lang="en-US" sz="1500" b="1" i="0" u="none" strike="noStrike" dirty="0">
                          <a:solidFill>
                            <a:schemeClr val="tx1"/>
                          </a:solidFill>
                          <a:effectLst/>
                          <a:latin typeface="Calibri" panose="020F0502020204030204" pitchFamily="34" charset="0"/>
                          <a:cs typeface="Calibri" panose="020F0502020204030204" pitchFamily="34" charset="0"/>
                        </a:rPr>
                        <a:t>How should I test</a:t>
                      </a:r>
                      <a:r>
                        <a:rPr lang="en-US" sz="1500" b="1" i="0" u="none" strike="noStrike" dirty="0">
                          <a:solidFill>
                            <a:srgbClr val="000000"/>
                          </a:solidFill>
                          <a:effectLst/>
                          <a:latin typeface="Calibri" panose="020F0502020204030204" pitchFamily="34" charset="0"/>
                          <a:cs typeface="Calibri" panose="020F0502020204030204" pitchFamily="34" charset="0"/>
                        </a:rPr>
                        <a:t>?</a:t>
                      </a:r>
                    </a:p>
                  </a:txBody>
                  <a:tcPr marL="0" marR="0" marT="0" marB="0" anchor="ctr">
                    <a:lnL>
                      <a:noFill/>
                    </a:lnL>
                    <a:lnR w="12700" cap="flat" cmpd="sng" algn="ctr">
                      <a:noFill/>
                      <a:prstDash val="sysDot"/>
                      <a:round/>
                      <a:headEnd type="none" w="med" len="med"/>
                      <a:tailEnd type="none" w="med" len="med"/>
                    </a:lnR>
                    <a:lnT w="63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a:r>
                        <a:rPr lang="en-US" sz="1200" i="1" dirty="0">
                          <a:latin typeface="Calibri" panose="020F0502020204030204" pitchFamily="34" charset="0"/>
                          <a:cs typeface="Calibri" panose="020F0502020204030204" pitchFamily="34" charset="0"/>
                        </a:rPr>
                        <a:t>Ideal</a:t>
                      </a:r>
                    </a:p>
                  </a:txBody>
                  <a:tcPr marL="0" marR="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FFF"/>
                    </a:solidFill>
                  </a:tcPr>
                </a:tc>
                <a:tc gridSpan="7">
                  <a:txBody>
                    <a:bodyPr/>
                    <a:lstStyle/>
                    <a:p>
                      <a:pPr algn="ctr"/>
                      <a:r>
                        <a:rPr lang="en-US" sz="1200" dirty="0">
                          <a:solidFill>
                            <a:schemeClr val="tx1"/>
                          </a:solidFill>
                          <a:latin typeface="Calibri" panose="020F0502020204030204" pitchFamily="34" charset="0"/>
                          <a:cs typeface="Calibri" panose="020F0502020204030204" pitchFamily="34" charset="0"/>
                        </a:rPr>
                        <a:t>RNA-based NGS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4"/>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6551062"/>
                  </a:ext>
                </a:extLst>
              </a:tr>
              <a:tr h="252000">
                <a:tc vMerge="1">
                  <a:txBody>
                    <a:bodyPr/>
                    <a:lstStyle/>
                    <a:p>
                      <a:endParaRPr lang="en-US"/>
                    </a:p>
                  </a:txBody>
                  <a:tcPr/>
                </a:tc>
                <a:tc>
                  <a:txBody>
                    <a:bodyPr/>
                    <a:lstStyle/>
                    <a:p>
                      <a:pPr algn="ctr" fontAlgn="ctr"/>
                      <a:r>
                        <a:rPr lang="en-US" sz="1200" b="0" i="1" u="none" strike="noStrike" dirty="0">
                          <a:solidFill>
                            <a:srgbClr val="000000"/>
                          </a:solidFill>
                          <a:effectLst/>
                          <a:latin typeface="Calibri" panose="020F0502020204030204" pitchFamily="34" charset="0"/>
                          <a:cs typeface="Calibri" panose="020F0502020204030204" pitchFamily="34" charset="0"/>
                        </a:rPr>
                        <a:t>Preferred</a:t>
                      </a:r>
                    </a:p>
                  </a:txBody>
                  <a:tcPr marL="0" marR="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FFF"/>
                    </a:solidFill>
                  </a:tcPr>
                </a:tc>
                <a:tc gridSpan="7">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Pan-TRK IHC followed by molecular confirmation (except lung and CRC: NGS preferred if available)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tc>
                <a:tc hMerge="1">
                  <a:txBody>
                    <a:bodyPr/>
                    <a:lstStyle/>
                    <a:p>
                      <a:pPr algn="ctr" fontAlgn="ctr"/>
                      <a:endParaRPr lang="en-US" sz="1200" b="0" i="0" u="none" strike="noStrike" dirty="0">
                        <a:solidFill>
                          <a:srgbClr val="000000"/>
                        </a:solidFill>
                        <a:effectLst/>
                        <a:latin typeface="+mj-lt"/>
                      </a:endParaRPr>
                    </a:p>
                  </a:txBody>
                  <a:tcPr marL="0" marR="0" marT="0" marB="0" anchor="ctr"/>
                </a:tc>
                <a:tc hMerge="1">
                  <a:txBody>
                    <a:bodyPr/>
                    <a:lstStyle/>
                    <a:p>
                      <a:pPr algn="ctr" fontAlgn="ctr"/>
                      <a:endParaRPr lang="en-US" sz="1200" b="0" i="0" u="none" strike="noStrike" dirty="0">
                        <a:solidFill>
                          <a:srgbClr val="000000"/>
                        </a:solidFill>
                        <a:effectLst/>
                        <a:latin typeface="+mj-lt"/>
                      </a:endParaRPr>
                    </a:p>
                  </a:txBody>
                  <a:tcPr marL="0" marR="0" marT="0" marB="0" anchor="ctr"/>
                </a:tc>
                <a:tc hMerge="1">
                  <a:txBody>
                    <a:bodyPr/>
                    <a:lstStyle/>
                    <a:p>
                      <a:pPr algn="ctr" fontAlgn="ctr"/>
                      <a:endParaRPr lang="en-US" sz="1200" b="0" i="0" u="none" strike="noStrike" dirty="0">
                        <a:solidFill>
                          <a:srgbClr val="000000"/>
                        </a:solidFill>
                        <a:effectLst/>
                        <a:latin typeface="+mj-lt"/>
                      </a:endParaRPr>
                    </a:p>
                  </a:txBody>
                  <a:tcPr marL="0" marR="0" marT="0" marB="0" anchor="ctr"/>
                </a:tc>
                <a:tc hMerge="1">
                  <a:txBody>
                    <a:bodyPr/>
                    <a:lstStyle/>
                    <a:p>
                      <a:pPr algn="ctr" fontAlgn="ctr"/>
                      <a:endParaRPr lang="en-US" sz="1200" b="0" i="0" u="none" strike="noStrike" dirty="0">
                        <a:solidFill>
                          <a:srgbClr val="000000"/>
                        </a:solidFill>
                        <a:effectLst/>
                        <a:latin typeface="+mj-lt"/>
                      </a:endParaRPr>
                    </a:p>
                  </a:txBody>
                  <a:tcPr marL="0" marR="0" marT="0" marB="0" anchor="ctr"/>
                </a:tc>
                <a:tc hMerge="1">
                  <a:txBody>
                    <a:bodyPr/>
                    <a:lstStyle/>
                    <a:p>
                      <a:pPr algn="ctr" fontAlgn="ctr"/>
                      <a:endParaRPr lang="en-US" sz="12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2916035182"/>
                  </a:ext>
                </a:extLst>
              </a:tr>
              <a:tr h="252000">
                <a:tc vMerge="1">
                  <a:txBody>
                    <a:bodyPr/>
                    <a:lstStyle/>
                    <a:p>
                      <a:pPr algn="ctr" fontAlgn="ctr"/>
                      <a:endParaRPr lang="en-US" sz="1400" b="1" i="0" u="none" strike="noStrike" dirty="0">
                        <a:solidFill>
                          <a:srgbClr val="000000"/>
                        </a:solidFill>
                        <a:effectLst/>
                        <a:latin typeface="+mj-lt"/>
                        <a:cs typeface="Calibri" panose="020F0502020204030204" pitchFamily="34" charset="0"/>
                      </a:endParaRPr>
                    </a:p>
                  </a:txBody>
                  <a:tcPr marL="0" marR="0" marT="0" marB="0" anchor="ctr">
                    <a:lnL>
                      <a:noFill/>
                    </a:lnL>
                    <a:lnR w="12700" cap="flat" cmpd="sng" algn="ctr">
                      <a:no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200" b="0" i="1" u="none" strike="noStrike" kern="1200" dirty="0">
                          <a:solidFill>
                            <a:srgbClr val="000000"/>
                          </a:solidFill>
                          <a:effectLst/>
                          <a:latin typeface="Calibri" panose="020F0502020204030204" pitchFamily="34" charset="0"/>
                          <a:ea typeface="+mn-ea"/>
                          <a:cs typeface="Calibri" panose="020F0502020204030204" pitchFamily="34" charset="0"/>
                        </a:rPr>
                        <a:t>Alternative</a:t>
                      </a:r>
                      <a:endParaRPr lang="en-US" sz="1200" b="0" i="1"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FF"/>
                    </a:solidFill>
                  </a:tcPr>
                </a:tc>
                <a:tc gridSpan="7">
                  <a:txBody>
                    <a:bodyPr/>
                    <a:lstStyle/>
                    <a:p>
                      <a:pPr lvl="0" algn="ctr" fontAlgn="ctr"/>
                      <a:r>
                        <a:rPr lang="en-US" sz="1200" kern="1200" dirty="0">
                          <a:solidFill>
                            <a:srgbClr val="000000"/>
                          </a:solidFill>
                          <a:latin typeface="Calibri" panose="020F0502020204030204" pitchFamily="34" charset="0"/>
                          <a:ea typeface="+mn-ea"/>
                          <a:cs typeface="Calibri" panose="020F0502020204030204" pitchFamily="34" charset="0"/>
                        </a:rPr>
                        <a:t>RT-PCR or FISH for </a:t>
                      </a:r>
                      <a:r>
                        <a:rPr lang="en-US" sz="1200" i="1" kern="1200" dirty="0">
                          <a:solidFill>
                            <a:srgbClr val="000000"/>
                          </a:solidFill>
                          <a:latin typeface="Calibri" panose="020F0502020204030204" pitchFamily="34" charset="0"/>
                          <a:ea typeface="+mn-ea"/>
                          <a:cs typeface="Calibri" panose="020F0502020204030204" pitchFamily="34" charset="0"/>
                        </a:rPr>
                        <a:t>NTRK</a:t>
                      </a:r>
                      <a:r>
                        <a:rPr lang="en-US" sz="1200" kern="1200" dirty="0">
                          <a:solidFill>
                            <a:srgbClr val="000000"/>
                          </a:solidFill>
                          <a:latin typeface="Calibri" panose="020F0502020204030204" pitchFamily="34" charset="0"/>
                          <a:ea typeface="+mn-ea"/>
                          <a:cs typeface="Calibri" panose="020F0502020204030204" pitchFamily="34" charset="0"/>
                        </a:rPr>
                        <a:t> 1,2,3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6"/>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no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1"/>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no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accent4"/>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noFill/>
                      <a:prstDash val="solid"/>
                      <a:round/>
                      <a:headEnd type="none" w="med" len="med"/>
                      <a:tailEnd type="none" w="med" len="med"/>
                    </a:lnB>
                    <a:noFill/>
                  </a:tcPr>
                </a:tc>
                <a:tc hMerge="1">
                  <a:txBody>
                    <a:bodyPr/>
                    <a:lstStyle/>
                    <a:p>
                      <a:pPr algn="ctr" fontAlgn="ctr"/>
                      <a:endParaRPr lang="en-US" sz="1200" b="0" i="0" u="none" strike="noStrike" dirty="0">
                        <a:solidFill>
                          <a:srgbClr val="000000"/>
                        </a:solidFill>
                        <a:effectLst/>
                        <a:latin typeface="+mj-lt"/>
                      </a:endParaRPr>
                    </a:p>
                  </a:txBody>
                  <a:tcPr marL="0" marR="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91002667"/>
                  </a:ext>
                </a:extLst>
              </a:tr>
            </a:tbl>
          </a:graphicData>
        </a:graphic>
      </p:graphicFrame>
      <p:sp>
        <p:nvSpPr>
          <p:cNvPr id="9" name="Arrow: Pentagon 8">
            <a:extLst>
              <a:ext uri="{FF2B5EF4-FFF2-40B4-BE49-F238E27FC236}">
                <a16:creationId xmlns:a16="http://schemas.microsoft.com/office/drawing/2014/main" id="{555F2870-B805-4891-A1B7-18855C8A1AF5}"/>
              </a:ext>
            </a:extLst>
          </p:cNvPr>
          <p:cNvSpPr/>
          <p:nvPr/>
        </p:nvSpPr>
        <p:spPr>
          <a:xfrm>
            <a:off x="516527" y="1661887"/>
            <a:ext cx="1258314" cy="266911"/>
          </a:xfrm>
          <a:prstGeom prst="homePlate">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WHO</a:t>
            </a:r>
          </a:p>
        </p:txBody>
      </p:sp>
      <p:sp>
        <p:nvSpPr>
          <p:cNvPr id="10" name="Arrow: Pentagon 9">
            <a:extLst>
              <a:ext uri="{FF2B5EF4-FFF2-40B4-BE49-F238E27FC236}">
                <a16:creationId xmlns:a16="http://schemas.microsoft.com/office/drawing/2014/main" id="{D4516CE6-19C3-41D5-A07F-FEB15E6ED15E}"/>
              </a:ext>
            </a:extLst>
          </p:cNvPr>
          <p:cNvSpPr/>
          <p:nvPr/>
        </p:nvSpPr>
        <p:spPr>
          <a:xfrm>
            <a:off x="516489" y="5405873"/>
            <a:ext cx="1257552" cy="266911"/>
          </a:xfrm>
          <a:prstGeom prst="homePlate">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HOW</a:t>
            </a:r>
          </a:p>
        </p:txBody>
      </p:sp>
      <p:sp>
        <p:nvSpPr>
          <p:cNvPr id="12" name="Arrow: Pentagon 9">
            <a:extLst>
              <a:ext uri="{FF2B5EF4-FFF2-40B4-BE49-F238E27FC236}">
                <a16:creationId xmlns:a16="http://schemas.microsoft.com/office/drawing/2014/main" id="{21A49D02-1034-4C4F-8583-D820B1A05D87}"/>
              </a:ext>
            </a:extLst>
          </p:cNvPr>
          <p:cNvSpPr/>
          <p:nvPr/>
        </p:nvSpPr>
        <p:spPr>
          <a:xfrm>
            <a:off x="516489" y="3509587"/>
            <a:ext cx="1257552" cy="266911"/>
          </a:xfrm>
          <a:prstGeom prst="homePlate">
            <a:avLst/>
          </a:prstGeom>
          <a:solidFill>
            <a:schemeClr val="tx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WHEN</a:t>
            </a:r>
          </a:p>
        </p:txBody>
      </p:sp>
      <p:sp>
        <p:nvSpPr>
          <p:cNvPr id="2" name="Title 1"/>
          <p:cNvSpPr>
            <a:spLocks noGrp="1"/>
          </p:cNvSpPr>
          <p:nvPr>
            <p:ph type="title"/>
          </p:nvPr>
        </p:nvSpPr>
        <p:spPr>
          <a:xfrm>
            <a:off x="619200" y="246566"/>
            <a:ext cx="10661376" cy="807285"/>
          </a:xfrm>
        </p:spPr>
        <p:txBody>
          <a:bodyPr/>
          <a:lstStyle/>
          <a:p>
            <a:r>
              <a:rPr lang="en-GB" dirty="0"/>
              <a:t>Testing guidance:</a:t>
            </a:r>
            <a:br>
              <a:rPr lang="en-GB" dirty="0"/>
            </a:br>
            <a:r>
              <a:rPr lang="en-GB" dirty="0"/>
              <a:t>Ideal and alternate testing behaviours</a:t>
            </a:r>
          </a:p>
        </p:txBody>
      </p:sp>
      <p:sp>
        <p:nvSpPr>
          <p:cNvPr id="8" name="Text Placeholder 10">
            <a:extLst>
              <a:ext uri="{FF2B5EF4-FFF2-40B4-BE49-F238E27FC236}">
                <a16:creationId xmlns:a16="http://schemas.microsoft.com/office/drawing/2014/main" id="{4E518AF6-CC80-4F50-A762-FA3B142A42DE}"/>
              </a:ext>
            </a:extLst>
          </p:cNvPr>
          <p:cNvSpPr>
            <a:spLocks noGrp="1"/>
          </p:cNvSpPr>
          <p:nvPr>
            <p:ph sz="quarter" idx="15"/>
          </p:nvPr>
        </p:nvSpPr>
        <p:spPr>
          <a:xfrm>
            <a:off x="620183" y="6244545"/>
            <a:ext cx="10804409" cy="489249"/>
          </a:xfrm>
        </p:spPr>
        <p:txBody>
          <a:bodyPr/>
          <a:lstStyle/>
          <a:p>
            <a:pPr>
              <a:lnSpc>
                <a:spcPct val="90000"/>
              </a:lnSpc>
              <a:spcBef>
                <a:spcPts val="0"/>
              </a:spcBef>
              <a:spcAft>
                <a:spcPts val="100"/>
              </a:spcAft>
            </a:pPr>
            <a:r>
              <a:rPr lang="en-GB" dirty="0">
                <a:solidFill>
                  <a:schemeClr val="tx2"/>
                </a:solidFill>
              </a:rPr>
              <a:t>ALK, anaplastic lymphoma kinase; BRAF, serine/threonine-kinase B-Raf/proto-oncogene B-Raf; CRC, colorectal cancer; EGFR, epidermal growth factor receptor; </a:t>
            </a:r>
            <a:r>
              <a:rPr lang="en-GB" spc="-10" dirty="0">
                <a:solidFill>
                  <a:schemeClr val="tx2"/>
                </a:solidFill>
              </a:rPr>
              <a:t>FISH, fluorescence </a:t>
            </a:r>
            <a:r>
              <a:rPr lang="en-GB" i="1" spc="-10" dirty="0">
                <a:solidFill>
                  <a:schemeClr val="tx2"/>
                </a:solidFill>
              </a:rPr>
              <a:t>in situ</a:t>
            </a:r>
            <a:r>
              <a:rPr lang="en-GB" spc="-10" dirty="0">
                <a:solidFill>
                  <a:schemeClr val="tx2"/>
                </a:solidFill>
              </a:rPr>
              <a:t> hybridisation; GIST, gastrointestinal stromal tumour; IHC, immunohistochemistry; MSI-H, microsatellite instability-high; NGS, next generation sequencing; NTRK, neurotrophic tyrosine kinase; PDGFRA, platelet-derived growth factor receptor alpha; PD-L1, programmed death-ligand 1; RAI, radioactive iodine; </a:t>
            </a:r>
            <a:r>
              <a:rPr lang="en-GB" sz="1200" dirty="0">
                <a:solidFill>
                  <a:schemeClr val="tx2"/>
                </a:solidFill>
              </a:rPr>
              <a:t>RT-PCR, reverse-transcriptase polymerase chain reaction; </a:t>
            </a:r>
            <a:r>
              <a:rPr lang="en-GB" spc="-10" dirty="0">
                <a:solidFill>
                  <a:schemeClr val="tx2"/>
                </a:solidFill>
              </a:rPr>
              <a:t>SOC, standard of care; TRK, tropomyosin receptor kinase</a:t>
            </a:r>
          </a:p>
        </p:txBody>
      </p:sp>
    </p:spTree>
    <p:extLst>
      <p:ext uri="{BB962C8B-B14F-4D97-AF65-F5344CB8AC3E}">
        <p14:creationId xmlns:p14="http://schemas.microsoft.com/office/powerpoint/2010/main" val="2765263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4E580-7FE3-B148-B5E4-16E7704AF269}"/>
              </a:ext>
            </a:extLst>
          </p:cNvPr>
          <p:cNvSpPr>
            <a:spLocks noGrp="1"/>
          </p:cNvSpPr>
          <p:nvPr>
            <p:ph sz="quarter" idx="12"/>
          </p:nvPr>
        </p:nvSpPr>
        <p:spPr/>
        <p:txBody>
          <a:bodyPr/>
          <a:lstStyle/>
          <a:p>
            <a:r>
              <a:rPr lang="en-GB" b="1" dirty="0">
                <a:solidFill>
                  <a:schemeClr val="accent1"/>
                </a:solidFill>
              </a:rPr>
              <a:t>Screening for rare molecular events that occur across a variety of cancers can help to determine optimal treatment options for patients with advanced cancers</a:t>
            </a:r>
          </a:p>
          <a:p>
            <a:pPr lvl="1"/>
            <a:r>
              <a:rPr lang="en-GB" dirty="0"/>
              <a:t>NGS is broad and can detect many mutations, copy number variations, certain rearrangements, and microsatellite status</a:t>
            </a:r>
          </a:p>
          <a:p>
            <a:pPr lvl="1"/>
            <a:r>
              <a:rPr lang="en-GB" dirty="0"/>
              <a:t>Mutation- and fusion-specific IHC have advantages in small samples or low tumour content cases</a:t>
            </a:r>
          </a:p>
          <a:p>
            <a:pPr lvl="1"/>
            <a:r>
              <a:rPr lang="en-GB" dirty="0"/>
              <a:t>RNA testing can identify a variety of fusions in ‘driver-negative’ cancers</a:t>
            </a:r>
          </a:p>
          <a:p>
            <a:pPr lvl="1"/>
            <a:endParaRPr lang="en-GB" dirty="0"/>
          </a:p>
          <a:p>
            <a:r>
              <a:rPr lang="en-GB" b="1" dirty="0">
                <a:solidFill>
                  <a:schemeClr val="accent1"/>
                </a:solidFill>
              </a:rPr>
              <a:t>IHC with pan-TRK clones represent an interesting screening tools for frequent tumours (some </a:t>
            </a:r>
            <a:r>
              <a:rPr lang="en-GB" b="1">
                <a:solidFill>
                  <a:schemeClr val="accent1"/>
                </a:solidFill>
              </a:rPr>
              <a:t>limitations exist)</a:t>
            </a:r>
            <a:endParaRPr lang="en-GB" b="1" dirty="0">
              <a:solidFill>
                <a:schemeClr val="accent1"/>
              </a:solidFill>
            </a:endParaRPr>
          </a:p>
        </p:txBody>
      </p:sp>
      <p:sp>
        <p:nvSpPr>
          <p:cNvPr id="2" name="Title 1">
            <a:extLst>
              <a:ext uri="{FF2B5EF4-FFF2-40B4-BE49-F238E27FC236}">
                <a16:creationId xmlns:a16="http://schemas.microsoft.com/office/drawing/2014/main" id="{202273DA-336A-4045-A58E-E7DBD504A956}"/>
              </a:ext>
            </a:extLst>
          </p:cNvPr>
          <p:cNvSpPr>
            <a:spLocks noGrp="1"/>
          </p:cNvSpPr>
          <p:nvPr>
            <p:ph type="title"/>
          </p:nvPr>
        </p:nvSpPr>
        <p:spPr/>
        <p:txBody>
          <a:bodyPr/>
          <a:lstStyle/>
          <a:p>
            <a:r>
              <a:rPr lang="en-GB" dirty="0"/>
              <a:t>Routine pan-cancer screening: </a:t>
            </a:r>
            <a:br>
              <a:rPr lang="en-GB" dirty="0"/>
            </a:br>
            <a:r>
              <a:rPr lang="en-GB" dirty="0"/>
              <a:t>Tumour agnostic biomarker</a:t>
            </a:r>
          </a:p>
        </p:txBody>
      </p:sp>
      <p:sp>
        <p:nvSpPr>
          <p:cNvPr id="10" name="Slide Number Placeholder 9">
            <a:extLst>
              <a:ext uri="{FF2B5EF4-FFF2-40B4-BE49-F238E27FC236}">
                <a16:creationId xmlns:a16="http://schemas.microsoft.com/office/drawing/2014/main" id="{32A0FA23-4B2A-5A4C-8F22-C8CC266F6DBD}"/>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5" name="Text Placeholder 5">
            <a:extLst>
              <a:ext uri="{FF2B5EF4-FFF2-40B4-BE49-F238E27FC236}">
                <a16:creationId xmlns:a16="http://schemas.microsoft.com/office/drawing/2014/main" id="{19283378-93EC-4D2E-BD36-51CD779E2C36}"/>
              </a:ext>
            </a:extLst>
          </p:cNvPr>
          <p:cNvSpPr>
            <a:spLocks noGrp="1"/>
          </p:cNvSpPr>
          <p:nvPr>
            <p:ph sz="quarter" idx="15"/>
          </p:nvPr>
        </p:nvSpPr>
        <p:spPr>
          <a:xfrm>
            <a:off x="620183" y="6309320"/>
            <a:ext cx="10660393" cy="365125"/>
          </a:xfrm>
        </p:spPr>
        <p:txBody>
          <a:bodyPr/>
          <a:lstStyle/>
          <a:p>
            <a:pPr>
              <a:spcBef>
                <a:spcPts val="0"/>
              </a:spcBef>
              <a:spcAft>
                <a:spcPts val="300"/>
              </a:spcAft>
            </a:pPr>
            <a:r>
              <a:rPr lang="en-GB" noProof="0" dirty="0">
                <a:solidFill>
                  <a:schemeClr val="tx2"/>
                </a:solidFill>
              </a:rPr>
              <a:t>IHC, immunohistochemistry; NGS, next generation sequencing; TRK, tropomyosin receptor kinase</a:t>
            </a:r>
          </a:p>
        </p:txBody>
      </p:sp>
    </p:spTree>
    <p:extLst>
      <p:ext uri="{BB962C8B-B14F-4D97-AF65-F5344CB8AC3E}">
        <p14:creationId xmlns:p14="http://schemas.microsoft.com/office/powerpoint/2010/main" val="42532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DFC1-14C9-46EB-AAE1-4ED58FD77AA7}"/>
              </a:ext>
            </a:extLst>
          </p:cNvPr>
          <p:cNvSpPr>
            <a:spLocks noGrp="1"/>
          </p:cNvSpPr>
          <p:nvPr>
            <p:ph type="title"/>
          </p:nvPr>
        </p:nvSpPr>
        <p:spPr/>
        <p:txBody>
          <a:bodyPr/>
          <a:lstStyle/>
          <a:p>
            <a:br>
              <a:rPr lang="en-GB" dirty="0"/>
            </a:br>
            <a:br>
              <a:rPr lang="en-GB" dirty="0"/>
            </a:br>
            <a:r>
              <a:rPr lang="en-GB" dirty="0"/>
              <a:t>Adverse events associated with </a:t>
            </a:r>
            <a:r>
              <a:rPr lang="en-GB" dirty="0" err="1"/>
              <a:t>Trk</a:t>
            </a:r>
            <a:r>
              <a:rPr lang="en-GB" dirty="0"/>
              <a:t> inhibitors</a:t>
            </a:r>
            <a:br>
              <a:rPr lang="en-GB" dirty="0"/>
            </a:br>
            <a:br>
              <a:rPr lang="en-GB" dirty="0"/>
            </a:br>
            <a:r>
              <a:rPr lang="fr-CH" sz="3200" cap="none" dirty="0"/>
              <a:t>Prof. Ezra Cohen, MD, FRCPSC, FASCO</a:t>
            </a:r>
            <a:br>
              <a:rPr lang="fr-CH" sz="2000" cap="none" dirty="0"/>
            </a:br>
            <a:r>
              <a:rPr lang="fr-CH" sz="2200" b="0" cap="none" dirty="0"/>
              <a:t>UC San Diego Health – </a:t>
            </a:r>
            <a:r>
              <a:rPr lang="fr-CH" sz="2200" b="0" cap="none" dirty="0" err="1"/>
              <a:t>Moores</a:t>
            </a:r>
            <a:r>
              <a:rPr lang="fr-CH" sz="2200" b="0" cap="none" dirty="0"/>
              <a:t> Cancer Center</a:t>
            </a:r>
            <a:br>
              <a:rPr lang="fr-CH" sz="2200" b="0" cap="none" dirty="0"/>
            </a:br>
            <a:r>
              <a:rPr lang="fr-CH" sz="2200" b="0" cap="none" dirty="0"/>
              <a:t>La Jolla, California, USA</a:t>
            </a:r>
            <a:br>
              <a:rPr lang="fr-CH" sz="3200" cap="none" dirty="0"/>
            </a:br>
            <a:endParaRPr lang="en-GB" dirty="0"/>
          </a:p>
        </p:txBody>
      </p:sp>
      <p:sp>
        <p:nvSpPr>
          <p:cNvPr id="3" name="Slide Number Placeholder 2"/>
          <p:cNvSpPr>
            <a:spLocks noGrp="1"/>
          </p:cNvSpPr>
          <p:nvPr>
            <p:ph type="sldNum" sz="quarter" idx="4"/>
          </p:nvPr>
        </p:nvSpPr>
        <p:spPr>
          <a:xfrm>
            <a:off x="10800523" y="6428359"/>
            <a:ext cx="781877" cy="365125"/>
          </a:xfrm>
          <a:prstGeom prst="rect">
            <a:avLst/>
          </a:prstGeom>
        </p:spPr>
        <p:txBody>
          <a:bodyPr vert="horz" lIns="0" tIns="0" rIns="0" bIns="0" rtlCol="0" anchor="ctr"/>
          <a:lstStyle>
            <a:defPPr>
              <a:defRPr lang="fr-FR"/>
            </a:defPPr>
            <a:lvl1pPr marL="0" algn="r" defTabSz="457200" rtl="0" eaLnBrk="1" latinLnBrk="0" hangingPunct="1">
              <a:defRPr sz="1100" kern="1200">
                <a:solidFill>
                  <a:srgbClr val="5D8298"/>
                </a:solidFill>
                <a:latin typeface="+mj-lt"/>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E43C0F-8A7B-3A4B-9DB5-B3472E36E833}" type="slidenum">
              <a:rPr lang="en-GB" smtClean="0"/>
              <a:pPr/>
              <a:t>59</a:t>
            </a:fld>
            <a:endParaRPr lang="en-GB" dirty="0"/>
          </a:p>
        </p:txBody>
      </p:sp>
    </p:spTree>
    <p:extLst>
      <p:ext uri="{BB962C8B-B14F-4D97-AF65-F5344CB8AC3E}">
        <p14:creationId xmlns:p14="http://schemas.microsoft.com/office/powerpoint/2010/main" val="368626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p:txBody>
          <a:bodyPr/>
          <a:lstStyle/>
          <a:p>
            <a:r>
              <a:rPr lang="en-GB" dirty="0"/>
              <a:t>Disclaimer</a:t>
            </a:r>
          </a:p>
        </p:txBody>
      </p:sp>
      <p:sp>
        <p:nvSpPr>
          <p:cNvPr id="5" name="Content Placeholder 4">
            <a:extLst>
              <a:ext uri="{FF2B5EF4-FFF2-40B4-BE49-F238E27FC236}">
                <a16:creationId xmlns:a16="http://schemas.microsoft.com/office/drawing/2014/main" id="{A05318ED-F752-489F-A534-F81FF1CF5649}"/>
              </a:ext>
            </a:extLst>
          </p:cNvPr>
          <p:cNvSpPr>
            <a:spLocks noGrp="1"/>
          </p:cNvSpPr>
          <p:nvPr>
            <p:ph sz="quarter" idx="14"/>
          </p:nvPr>
        </p:nvSpPr>
        <p:spPr/>
        <p:txBody>
          <a:bodyPr>
            <a:normAutofit/>
          </a:bodyPr>
          <a:lstStyle/>
          <a:p>
            <a:pPr marL="0" indent="0">
              <a:buNone/>
            </a:pPr>
            <a:r>
              <a:rPr lang="en-GB" altLang="en-US" dirty="0"/>
              <a:t>This meeting is based on an independent medical educational grant from Bayer. The programme is therefore independent; the content is not influenced by Bayer and is the sole responsibility of the experts</a:t>
            </a:r>
          </a:p>
          <a:p>
            <a:endParaRPr lang="en-GB" dirty="0"/>
          </a:p>
          <a:p>
            <a:pPr marL="0" indent="0">
              <a:buNone/>
            </a:pPr>
            <a:endParaRPr lang="en-GB" dirty="0"/>
          </a:p>
          <a:p>
            <a:pPr marL="0" indent="0">
              <a:buNone/>
            </a:pPr>
            <a:r>
              <a:rPr lang="en-GB" dirty="0"/>
              <a:t>Please note: </a:t>
            </a:r>
          </a:p>
          <a:p>
            <a:pPr marL="0" indent="0">
              <a:buNone/>
            </a:pPr>
            <a:r>
              <a:rPr lang="en-GB" dirty="0"/>
              <a:t>The views expressed within this presentation are the personal opinions of the experts. They do not necessarily represent the views of the experts’ academic institutions or the rest of the faculty</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fld id="{FCE43C0F-8A7B-3A4B-9DB5-B3472E36E833}" type="slidenum">
              <a:rPr lang="en-GB" noProof="0" smtClean="0"/>
              <a:pPr/>
              <a:t>6</a:t>
            </a:fld>
            <a:endParaRPr lang="en-GB" noProof="0" dirty="0"/>
          </a:p>
        </p:txBody>
      </p:sp>
      <p:sp>
        <p:nvSpPr>
          <p:cNvPr id="8" name="Tijdelijke aanduiding voor inhoud 7">
            <a:extLst>
              <a:ext uri="{FF2B5EF4-FFF2-40B4-BE49-F238E27FC236}">
                <a16:creationId xmlns:a16="http://schemas.microsoft.com/office/drawing/2014/main" id="{92243262-EE60-D34A-913A-DD739E165E67}"/>
              </a:ext>
            </a:extLst>
          </p:cNvPr>
          <p:cNvSpPr>
            <a:spLocks noGrp="1"/>
          </p:cNvSpPr>
          <p:nvPr>
            <p:ph sz="quarter" idx="15"/>
          </p:nvPr>
        </p:nvSpPr>
        <p:spPr/>
        <p:txBody>
          <a:bodyPr/>
          <a:lstStyle/>
          <a:p>
            <a:endParaRPr lang="nl-NL"/>
          </a:p>
        </p:txBody>
      </p:sp>
    </p:spTree>
    <p:extLst>
      <p:ext uri="{BB962C8B-B14F-4D97-AF65-F5344CB8AC3E}">
        <p14:creationId xmlns:p14="http://schemas.microsoft.com/office/powerpoint/2010/main" val="116803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9DD17BC-2664-4EBB-94C8-269D69889DAC}"/>
              </a:ext>
            </a:extLst>
          </p:cNvPr>
          <p:cNvSpPr>
            <a:spLocks noGrp="1"/>
          </p:cNvSpPr>
          <p:nvPr>
            <p:ph sz="quarter" idx="12"/>
          </p:nvPr>
        </p:nvSpPr>
        <p:spPr>
          <a:xfrm>
            <a:off x="620184" y="1268760"/>
            <a:ext cx="10963200" cy="3816424"/>
          </a:xfrm>
        </p:spPr>
        <p:txBody>
          <a:bodyPr/>
          <a:lstStyle/>
          <a:p>
            <a:pPr marL="0" indent="0">
              <a:buNone/>
            </a:pPr>
            <a:r>
              <a:rPr lang="en-GB" dirty="0"/>
              <a:t>Prof. Ezra Cohen has received honoraria from the following: ALX Oncology, </a:t>
            </a:r>
            <a:r>
              <a:rPr lang="en-GB" dirty="0" err="1"/>
              <a:t>Ascendis</a:t>
            </a:r>
            <a:r>
              <a:rPr lang="en-GB" dirty="0"/>
              <a:t>, Bayer, </a:t>
            </a:r>
            <a:r>
              <a:rPr lang="en-GB" dirty="0" err="1"/>
              <a:t>Bioline</a:t>
            </a:r>
            <a:r>
              <a:rPr lang="en-GB" dirty="0"/>
              <a:t> Rx, BMS, </a:t>
            </a:r>
            <a:r>
              <a:rPr lang="en-GB" dirty="0" err="1"/>
              <a:t>Debio</a:t>
            </a:r>
            <a:r>
              <a:rPr lang="en-GB" dirty="0"/>
              <a:t>, </a:t>
            </a:r>
            <a:r>
              <a:rPr lang="en-GB" dirty="0" err="1"/>
              <a:t>Dynavax</a:t>
            </a:r>
            <a:r>
              <a:rPr lang="en-GB" dirty="0"/>
              <a:t>, MSD, Merck , Regeneron and Sanofi.</a:t>
            </a:r>
          </a:p>
        </p:txBody>
      </p:sp>
      <p:sp>
        <p:nvSpPr>
          <p:cNvPr id="4" name="Title 3">
            <a:extLst>
              <a:ext uri="{FF2B5EF4-FFF2-40B4-BE49-F238E27FC236}">
                <a16:creationId xmlns:a16="http://schemas.microsoft.com/office/drawing/2014/main" id="{53D4A09B-8521-459A-90F5-7AFEEE8D3295}"/>
              </a:ext>
            </a:extLst>
          </p:cNvPr>
          <p:cNvSpPr>
            <a:spLocks noGrp="1"/>
          </p:cNvSpPr>
          <p:nvPr>
            <p:ph type="title"/>
          </p:nvPr>
        </p:nvSpPr>
        <p:spPr/>
        <p:txBody>
          <a:bodyPr/>
          <a:lstStyle/>
          <a:p>
            <a:r>
              <a:rPr lang="en-GB" dirty="0"/>
              <a:t>disclosures</a:t>
            </a: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0103706F-AB8F-FB46-8C3A-BBF39DDE0EF8}"/>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1713070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4A09B-8521-459A-90F5-7AFEEE8D3295}"/>
              </a:ext>
            </a:extLst>
          </p:cNvPr>
          <p:cNvSpPr>
            <a:spLocks noGrp="1"/>
          </p:cNvSpPr>
          <p:nvPr>
            <p:ph type="title"/>
          </p:nvPr>
        </p:nvSpPr>
        <p:spPr/>
        <p:txBody>
          <a:bodyPr/>
          <a:lstStyle/>
          <a:p>
            <a:r>
              <a:rPr lang="en-GB" noProof="0" dirty="0"/>
              <a:t>Background: List of TRK inhibitors and current development stage (ongoing)</a:t>
            </a: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0103706F-AB8F-FB46-8C3A-BBF39DDE0EF8}"/>
              </a:ext>
            </a:extLst>
          </p:cNvPr>
          <p:cNvSpPr>
            <a:spLocks noGrp="1"/>
          </p:cNvSpPr>
          <p:nvPr>
            <p:ph sz="quarter" idx="15"/>
          </p:nvPr>
        </p:nvSpPr>
        <p:spPr>
          <a:xfrm>
            <a:off x="609600" y="6179436"/>
            <a:ext cx="11103024" cy="692696"/>
          </a:xfrm>
        </p:spPr>
        <p:txBody>
          <a:bodyPr/>
          <a:lstStyle/>
          <a:p>
            <a:pPr>
              <a:lnSpc>
                <a:spcPts val="1000"/>
              </a:lnSpc>
              <a:spcBef>
                <a:spcPts val="0"/>
              </a:spcBef>
            </a:pPr>
            <a:r>
              <a:rPr lang="en-GB" sz="1000" noProof="0" dirty="0"/>
              <a:t>*</a:t>
            </a:r>
            <a:r>
              <a:rPr lang="en-GB" sz="1000" dirty="0"/>
              <a:t>Larotrectinib is approved in the US, Australia, Brazil, Canada, European Union, Hong-Kong, Israel, Saudi Arabia, Singapore, South Korea and Switzerland .  **</a:t>
            </a:r>
            <a:r>
              <a:rPr lang="en-GB" sz="1000" dirty="0" err="1"/>
              <a:t>Entrectinib</a:t>
            </a:r>
            <a:r>
              <a:rPr lang="en-GB" sz="1000" dirty="0"/>
              <a:t> is approved in the US, Australia, European Union and Japan</a:t>
            </a:r>
          </a:p>
          <a:p>
            <a:pPr>
              <a:lnSpc>
                <a:spcPct val="80000"/>
              </a:lnSpc>
              <a:spcBef>
                <a:spcPts val="0"/>
              </a:spcBef>
              <a:spcAft>
                <a:spcPts val="200"/>
              </a:spcAft>
            </a:pPr>
            <a:r>
              <a:rPr lang="en-GB" sz="1000" noProof="0" dirty="0"/>
              <a:t>ALK, anaplastic lymphoma kinase; CBL, casitas B-lineage lymphoma; DDR1/2, discoidin domain receptor tyrosine kinase 1/2; FAK, focal adhesion kinase; FLT3, FMS-like tyrosine kinase 3; JAK2, Janus kinase 2; KDR, kinase insert domain receptor; MKNK1/2, MAP kinase-interacting serine/threonine-protein kinase 1/2; MST1R, macrophage stimulating 1 receptor; NTRK, neurotrophic tyrosine receptor kinase; PDGFRA, platelet-derived growth factor receptor alpha; RET, rearranged during transfection; </a:t>
            </a:r>
            <a:r>
              <a:rPr lang="en-GB" sz="1000" i="1" noProof="0" dirty="0"/>
              <a:t>ROS1</a:t>
            </a:r>
            <a:r>
              <a:rPr lang="en-GB" sz="1000" noProof="0" dirty="0"/>
              <a:t>, c-ros oncogene 1; TRK, tropomyosin receptor kinase </a:t>
            </a:r>
          </a:p>
          <a:p>
            <a:pPr>
              <a:lnSpc>
                <a:spcPct val="80000"/>
              </a:lnSpc>
              <a:spcBef>
                <a:spcPts val="0"/>
              </a:spcBef>
              <a:spcAft>
                <a:spcPts val="200"/>
              </a:spcAft>
            </a:pPr>
            <a:r>
              <a:rPr lang="en-GB" sz="1000" noProof="0" dirty="0"/>
              <a:t>1. Source : ClinicalTrials.gov website last accessed: on 11 January 2021</a:t>
            </a:r>
          </a:p>
        </p:txBody>
      </p:sp>
      <p:graphicFrame>
        <p:nvGraphicFramePr>
          <p:cNvPr id="11" name="Tableau 11">
            <a:extLst>
              <a:ext uri="{FF2B5EF4-FFF2-40B4-BE49-F238E27FC236}">
                <a16:creationId xmlns:a16="http://schemas.microsoft.com/office/drawing/2014/main" id="{04EAE8D1-7226-DA47-B072-494022DA08B5}"/>
              </a:ext>
            </a:extLst>
          </p:cNvPr>
          <p:cNvGraphicFramePr>
            <a:graphicFrameLocks noGrp="1"/>
          </p:cNvGraphicFramePr>
          <p:nvPr/>
        </p:nvGraphicFramePr>
        <p:xfrm>
          <a:off x="625386" y="1337347"/>
          <a:ext cx="10579426" cy="3901440"/>
        </p:xfrm>
        <a:graphic>
          <a:graphicData uri="http://schemas.openxmlformats.org/drawingml/2006/table">
            <a:tbl>
              <a:tblPr firstRow="1" bandRow="1">
                <a:tableStyleId>{5C22544A-7EE6-4342-B048-85BDC9FD1C3A}</a:tableStyleId>
              </a:tblPr>
              <a:tblGrid>
                <a:gridCol w="2537148">
                  <a:extLst>
                    <a:ext uri="{9D8B030D-6E8A-4147-A177-3AD203B41FA5}">
                      <a16:colId xmlns:a16="http://schemas.microsoft.com/office/drawing/2014/main" val="2703193559"/>
                    </a:ext>
                  </a:extLst>
                </a:gridCol>
                <a:gridCol w="3784176">
                  <a:extLst>
                    <a:ext uri="{9D8B030D-6E8A-4147-A177-3AD203B41FA5}">
                      <a16:colId xmlns:a16="http://schemas.microsoft.com/office/drawing/2014/main" val="2677846520"/>
                    </a:ext>
                  </a:extLst>
                </a:gridCol>
                <a:gridCol w="4258102">
                  <a:extLst>
                    <a:ext uri="{9D8B030D-6E8A-4147-A177-3AD203B41FA5}">
                      <a16:colId xmlns:a16="http://schemas.microsoft.com/office/drawing/2014/main" val="15690549"/>
                    </a:ext>
                  </a:extLst>
                </a:gridCol>
              </a:tblGrid>
              <a:tr h="295357">
                <a:tc>
                  <a:txBody>
                    <a:bodyPr/>
                    <a:lstStyle/>
                    <a:p>
                      <a:r>
                        <a:rPr lang="en-GB" sz="1400" i="0" dirty="0"/>
                        <a:t>TRK</a:t>
                      </a:r>
                      <a:r>
                        <a:rPr lang="en-GB" sz="1400" dirty="0"/>
                        <a:t> inhibitor</a:t>
                      </a:r>
                    </a:p>
                  </a:txBody>
                  <a:tcPr>
                    <a:lnB w="57150" cap="flat" cmpd="sng" algn="ctr">
                      <a:solidFill>
                        <a:srgbClr val="C00000"/>
                      </a:solidFill>
                      <a:prstDash val="solid"/>
                      <a:round/>
                      <a:headEnd type="none" w="med" len="med"/>
                      <a:tailEnd type="none" w="med" len="med"/>
                    </a:lnB>
                  </a:tcPr>
                </a:tc>
                <a:tc>
                  <a:txBody>
                    <a:bodyPr/>
                    <a:lstStyle/>
                    <a:p>
                      <a:r>
                        <a:rPr lang="en-GB" sz="1400" dirty="0"/>
                        <a:t>Targets</a:t>
                      </a:r>
                    </a:p>
                  </a:txBody>
                  <a:tcPr>
                    <a:lnB w="57150" cap="flat" cmpd="sng" algn="ctr">
                      <a:solidFill>
                        <a:srgbClr val="C00000"/>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t>Development status in </a:t>
                      </a:r>
                      <a:r>
                        <a:rPr lang="en-GB" sz="1400" i="1" dirty="0"/>
                        <a:t>NTRK</a:t>
                      </a:r>
                      <a:r>
                        <a:rPr lang="en-GB" sz="1400" dirty="0"/>
                        <a:t>-positive population</a:t>
                      </a:r>
                      <a:r>
                        <a:rPr lang="en-GB" sz="1400" baseline="30000" dirty="0"/>
                        <a:t>1</a:t>
                      </a:r>
                    </a:p>
                  </a:txBody>
                  <a:tcPr>
                    <a:lnB w="571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66755907"/>
                  </a:ext>
                </a:extLst>
              </a:tr>
              <a:tr h="295357">
                <a:tc>
                  <a:txBody>
                    <a:bodyPr/>
                    <a:lstStyle/>
                    <a:p>
                      <a:r>
                        <a:rPr lang="en-GB" sz="1400" dirty="0">
                          <a:solidFill>
                            <a:schemeClr val="tx2"/>
                          </a:solidFill>
                        </a:rPr>
                        <a:t>larotrectinib, LOXO-101</a:t>
                      </a:r>
                    </a:p>
                  </a:txBody>
                  <a:tcPr>
                    <a:lnL w="57150" cap="flat" cmpd="sng" algn="ctr">
                      <a:solidFill>
                        <a:srgbClr val="C00000"/>
                      </a:solidFill>
                      <a:prstDash val="solid"/>
                      <a:round/>
                      <a:headEnd type="none" w="med" len="med"/>
                      <a:tailEnd type="none" w="med" len="med"/>
                    </a:lnL>
                    <a:lnT w="57150" cap="flat" cmpd="sng" algn="ctr">
                      <a:solidFill>
                        <a:srgbClr val="C00000"/>
                      </a:solidFill>
                      <a:prstDash val="solid"/>
                      <a:round/>
                      <a:headEnd type="none" w="med" len="med"/>
                      <a:tailEnd type="none" w="med" len="med"/>
                    </a:lnT>
                    <a:solidFill>
                      <a:srgbClr val="E9E8EE"/>
                    </a:solidFill>
                  </a:tcPr>
                </a:tc>
                <a:tc>
                  <a:txBody>
                    <a:bodyPr/>
                    <a:lstStyle/>
                    <a:p>
                      <a:r>
                        <a:rPr lang="en-GB" sz="1400" b="1" i="1" dirty="0">
                          <a:solidFill>
                            <a:schemeClr val="accent1"/>
                          </a:solidFill>
                        </a:rPr>
                        <a:t>NTRK1/2/3</a:t>
                      </a:r>
                    </a:p>
                  </a:txBody>
                  <a:tcPr>
                    <a:lnT w="57150" cap="flat" cmpd="sng" algn="ctr">
                      <a:solidFill>
                        <a:srgbClr val="C00000"/>
                      </a:solidFill>
                      <a:prstDash val="solid"/>
                      <a:round/>
                      <a:headEnd type="none" w="med" len="med"/>
                      <a:tailEnd type="none" w="med" len="med"/>
                    </a:lnT>
                    <a:solidFill>
                      <a:srgbClr val="E9E8EE"/>
                    </a:solidFill>
                  </a:tcPr>
                </a:tc>
                <a:tc>
                  <a:txBody>
                    <a:bodyPr/>
                    <a:lstStyle/>
                    <a:p>
                      <a:r>
                        <a:rPr lang="en-GB" sz="1400" dirty="0">
                          <a:solidFill>
                            <a:schemeClr val="tx2"/>
                          </a:solidFill>
                        </a:rPr>
                        <a:t>Approved*</a:t>
                      </a:r>
                    </a:p>
                  </a:txBody>
                  <a:tcPr>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solidFill>
                      <a:srgbClr val="E9E8EE"/>
                    </a:solidFill>
                  </a:tcPr>
                </a:tc>
                <a:extLst>
                  <a:ext uri="{0D108BD9-81ED-4DB2-BD59-A6C34878D82A}">
                    <a16:rowId xmlns:a16="http://schemas.microsoft.com/office/drawing/2014/main" val="1361806986"/>
                  </a:ext>
                </a:extLst>
              </a:tr>
              <a:tr h="295357">
                <a:tc>
                  <a:txBody>
                    <a:bodyPr/>
                    <a:lstStyle/>
                    <a:p>
                      <a:r>
                        <a:rPr lang="en-GB" sz="1400" dirty="0">
                          <a:solidFill>
                            <a:schemeClr val="tx2"/>
                          </a:solidFill>
                        </a:rPr>
                        <a:t>entrectinib, RXDX-101</a:t>
                      </a:r>
                    </a:p>
                  </a:txBody>
                  <a:tcPr>
                    <a:lnL w="57150" cap="flat" cmpd="sng" algn="ctr">
                      <a:solidFill>
                        <a:srgbClr val="C00000"/>
                      </a:solidFill>
                      <a:prstDash val="solid"/>
                      <a:round/>
                      <a:headEnd type="none" w="med" len="med"/>
                      <a:tailEnd type="none" w="med" len="med"/>
                    </a:lnL>
                    <a:lnB w="57150" cap="flat" cmpd="sng" algn="ctr">
                      <a:solidFill>
                        <a:srgbClr val="C00000"/>
                      </a:solidFill>
                      <a:prstDash val="solid"/>
                      <a:round/>
                      <a:headEnd type="none" w="med" len="med"/>
                      <a:tailEnd type="none" w="med" len="med"/>
                    </a:lnB>
                    <a:solidFill>
                      <a:srgbClr val="D1CEDB"/>
                    </a:solidFill>
                  </a:tcPr>
                </a:tc>
                <a:tc>
                  <a:txBody>
                    <a:bodyPr/>
                    <a:lstStyle/>
                    <a:p>
                      <a:r>
                        <a:rPr lang="en-GB" sz="1400" b="1" i="1" kern="1200" dirty="0">
                          <a:solidFill>
                            <a:schemeClr val="accent1"/>
                          </a:solidFill>
                          <a:latin typeface="+mn-lt"/>
                          <a:ea typeface="+mn-ea"/>
                          <a:cs typeface="+mn-cs"/>
                        </a:rPr>
                        <a:t>NTRK1/2/3,</a:t>
                      </a:r>
                      <a:r>
                        <a:rPr lang="en-GB" sz="1400" i="1" dirty="0">
                          <a:solidFill>
                            <a:schemeClr val="accent1"/>
                          </a:solidFill>
                        </a:rPr>
                        <a:t> </a:t>
                      </a:r>
                      <a:r>
                        <a:rPr lang="en-GB" sz="1400" i="1" dirty="0">
                          <a:solidFill>
                            <a:schemeClr val="tx2"/>
                          </a:solidFill>
                        </a:rPr>
                        <a:t>ALK, ROS1</a:t>
                      </a:r>
                    </a:p>
                  </a:txBody>
                  <a:tcPr>
                    <a:lnB w="57150" cap="flat" cmpd="sng" algn="ctr">
                      <a:solidFill>
                        <a:srgbClr val="C00000"/>
                      </a:solidFill>
                      <a:prstDash val="solid"/>
                      <a:round/>
                      <a:headEnd type="none" w="med" len="med"/>
                      <a:tailEnd type="none" w="med" len="med"/>
                    </a:lnB>
                    <a:solidFill>
                      <a:srgbClr val="D1CEDB"/>
                    </a:solidFill>
                  </a:tcPr>
                </a:tc>
                <a:tc>
                  <a:txBody>
                    <a:bodyPr/>
                    <a:lstStyle/>
                    <a:p>
                      <a:r>
                        <a:rPr lang="en-GB" sz="1400" dirty="0">
                          <a:solidFill>
                            <a:schemeClr val="tx2"/>
                          </a:solidFill>
                        </a:rPr>
                        <a:t>Approved**</a:t>
                      </a:r>
                    </a:p>
                  </a:txBody>
                  <a:tcPr>
                    <a:lnR w="57150" cap="flat" cmpd="sng" algn="ctr">
                      <a:solidFill>
                        <a:srgbClr val="C00000"/>
                      </a:solidFill>
                      <a:prstDash val="solid"/>
                      <a:round/>
                      <a:headEnd type="none" w="med" len="med"/>
                      <a:tailEnd type="none" w="med" len="med"/>
                    </a:lnR>
                    <a:lnB w="57150" cap="flat" cmpd="sng" algn="ctr">
                      <a:solidFill>
                        <a:srgbClr val="C00000"/>
                      </a:solidFill>
                      <a:prstDash val="solid"/>
                      <a:round/>
                      <a:headEnd type="none" w="med" len="med"/>
                      <a:tailEnd type="none" w="med" len="med"/>
                    </a:lnB>
                    <a:solidFill>
                      <a:srgbClr val="D1CEDB"/>
                    </a:solidFill>
                  </a:tcPr>
                </a:tc>
                <a:extLst>
                  <a:ext uri="{0D108BD9-81ED-4DB2-BD59-A6C34878D82A}">
                    <a16:rowId xmlns:a16="http://schemas.microsoft.com/office/drawing/2014/main" val="1534660462"/>
                  </a:ext>
                </a:extLst>
              </a:tr>
              <a:tr h="295357">
                <a:tc>
                  <a:txBody>
                    <a:bodyPr/>
                    <a:lstStyle/>
                    <a:p>
                      <a:r>
                        <a:rPr lang="en-GB" sz="1400" dirty="0">
                          <a:solidFill>
                            <a:schemeClr val="tx2"/>
                          </a:solidFill>
                        </a:rPr>
                        <a:t>selitrectinib, </a:t>
                      </a:r>
                      <a:r>
                        <a:rPr lang="en-GB" sz="1400" kern="1200" dirty="0">
                          <a:solidFill>
                            <a:schemeClr val="tx2"/>
                          </a:solidFill>
                          <a:latin typeface="+mn-lt"/>
                          <a:ea typeface="+mn-ea"/>
                          <a:cs typeface="+mn-cs"/>
                        </a:rPr>
                        <a:t>LOXO-195, BAY2731954</a:t>
                      </a:r>
                    </a:p>
                  </a:txBody>
                  <a:tcPr>
                    <a:lnT w="57150" cap="flat" cmpd="sng" algn="ctr">
                      <a:solidFill>
                        <a:srgbClr val="C00000"/>
                      </a:solidFill>
                      <a:prstDash val="solid"/>
                      <a:round/>
                      <a:headEnd type="none" w="med" len="med"/>
                      <a:tailEnd type="none" w="med" len="med"/>
                    </a:lnT>
                    <a:solidFill>
                      <a:srgbClr val="E9E8E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i="1" kern="1200" dirty="0">
                          <a:solidFill>
                            <a:schemeClr val="accent1"/>
                          </a:solidFill>
                          <a:latin typeface="+mn-lt"/>
                          <a:ea typeface="+mn-ea"/>
                          <a:cs typeface="+mn-cs"/>
                        </a:rPr>
                        <a:t>NTRK1/3</a:t>
                      </a:r>
                      <a:r>
                        <a:rPr lang="en-GB" sz="1400" i="1" dirty="0">
                          <a:solidFill>
                            <a:schemeClr val="accent1"/>
                          </a:solidFill>
                        </a:rPr>
                        <a:t> </a:t>
                      </a:r>
                      <a:r>
                        <a:rPr lang="en-GB" sz="1400" i="0" dirty="0">
                          <a:solidFill>
                            <a:schemeClr val="tx2"/>
                          </a:solidFill>
                        </a:rPr>
                        <a:t>(resistant)</a:t>
                      </a:r>
                    </a:p>
                  </a:txBody>
                  <a:tcPr>
                    <a:lnT w="57150" cap="flat" cmpd="sng" algn="ctr">
                      <a:solidFill>
                        <a:srgbClr val="C00000"/>
                      </a:solidFill>
                      <a:prstDash val="solid"/>
                      <a:round/>
                      <a:headEnd type="none" w="med" len="med"/>
                      <a:tailEnd type="none" w="med" len="med"/>
                    </a:lnT>
                    <a:solidFill>
                      <a:srgbClr val="E9E8EE"/>
                    </a:solidFill>
                  </a:tcPr>
                </a:tc>
                <a:tc>
                  <a:txBody>
                    <a:bodyPr/>
                    <a:lstStyle/>
                    <a:p>
                      <a:r>
                        <a:rPr lang="en-GB" sz="1400" dirty="0">
                          <a:solidFill>
                            <a:schemeClr val="tx2"/>
                          </a:solidFill>
                        </a:rPr>
                        <a:t>Phase 1/2, completed (NCT04275960) and recruiting (NCT03215511)</a:t>
                      </a:r>
                    </a:p>
                  </a:txBody>
                  <a:tcPr>
                    <a:lnT w="57150" cap="flat" cmpd="sng" algn="ctr">
                      <a:solidFill>
                        <a:srgbClr val="C00000"/>
                      </a:solidFill>
                      <a:prstDash val="solid"/>
                      <a:round/>
                      <a:headEnd type="none" w="med" len="med"/>
                      <a:tailEnd type="none" w="med" len="med"/>
                    </a:lnT>
                    <a:solidFill>
                      <a:srgbClr val="E9E8EE"/>
                    </a:solidFill>
                  </a:tcPr>
                </a:tc>
                <a:extLst>
                  <a:ext uri="{0D108BD9-81ED-4DB2-BD59-A6C34878D82A}">
                    <a16:rowId xmlns:a16="http://schemas.microsoft.com/office/drawing/2014/main" val="3336505234"/>
                  </a:ext>
                </a:extLst>
              </a:tr>
              <a:tr h="502107">
                <a:tc>
                  <a:txBody>
                    <a:bodyPr/>
                    <a:lstStyle/>
                    <a:p>
                      <a:r>
                        <a:rPr lang="en-GB" sz="1400" dirty="0">
                          <a:solidFill>
                            <a:schemeClr val="tx2"/>
                          </a:solidFill>
                        </a:rPr>
                        <a:t>repotrectinib, TPX-0005</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i="1" kern="1200" dirty="0">
                          <a:solidFill>
                            <a:schemeClr val="accent1"/>
                          </a:solidFill>
                          <a:latin typeface="+mn-lt"/>
                          <a:ea typeface="+mn-ea"/>
                          <a:cs typeface="+mn-cs"/>
                        </a:rPr>
                        <a:t>NTRK1/2/3,</a:t>
                      </a:r>
                      <a:r>
                        <a:rPr lang="en-GB" sz="1400" i="1" dirty="0">
                          <a:solidFill>
                            <a:schemeClr val="accent1"/>
                          </a:solidFill>
                        </a:rPr>
                        <a:t> </a:t>
                      </a:r>
                      <a:r>
                        <a:rPr lang="en-GB" sz="1400" i="1" dirty="0">
                          <a:solidFill>
                            <a:schemeClr val="tx2"/>
                          </a:solidFill>
                        </a:rPr>
                        <a:t>ALK, ROS1 </a:t>
                      </a:r>
                      <a:r>
                        <a:rPr lang="en-GB" sz="1400" i="0" dirty="0">
                          <a:solidFill>
                            <a:schemeClr val="tx2"/>
                          </a:solidFill>
                        </a:rPr>
                        <a:t>(resistant)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i="1" dirty="0">
                          <a:solidFill>
                            <a:schemeClr val="tx2"/>
                          </a:solidFill>
                        </a:rPr>
                        <a:t>JAK2, SRC, DDR1, FAK</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2"/>
                          </a:solidFill>
                        </a:rPr>
                        <a:t>Phase 1/2, recruiting (NCT04094610; NCT03093116)</a:t>
                      </a:r>
                    </a:p>
                  </a:txBody>
                  <a:tcPr>
                    <a:solidFill>
                      <a:srgbClr val="D1CEDB"/>
                    </a:solidFill>
                  </a:tcPr>
                </a:tc>
                <a:extLst>
                  <a:ext uri="{0D108BD9-81ED-4DB2-BD59-A6C34878D82A}">
                    <a16:rowId xmlns:a16="http://schemas.microsoft.com/office/drawing/2014/main" val="3893071719"/>
                  </a:ext>
                </a:extLst>
              </a:tr>
              <a:tr h="295357">
                <a:tc>
                  <a:txBody>
                    <a:bodyPr/>
                    <a:lstStyle/>
                    <a:p>
                      <a:r>
                        <a:rPr lang="en-GB" sz="1400" dirty="0">
                          <a:solidFill>
                            <a:schemeClr val="tx2"/>
                          </a:solidFill>
                        </a:rPr>
                        <a:t>merestinib, LYS2801653</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i="1" dirty="0">
                          <a:solidFill>
                            <a:schemeClr val="accent1"/>
                          </a:solidFill>
                        </a:rPr>
                        <a:t>NTRK1/2/3</a:t>
                      </a:r>
                      <a:r>
                        <a:rPr lang="en-GB" sz="1400" i="1" dirty="0">
                          <a:solidFill>
                            <a:schemeClr val="tx2"/>
                          </a:solidFill>
                        </a:rPr>
                        <a:t>, MET, MST1R, FLT3, </a:t>
                      </a:r>
                      <a:r>
                        <a:rPr lang="en-GB" sz="1400" i="1" noProof="0" dirty="0">
                          <a:solidFill>
                            <a:schemeClr val="tx2"/>
                          </a:solidFill>
                        </a:rPr>
                        <a:t>AXL</a:t>
                      </a:r>
                      <a:r>
                        <a:rPr lang="en-GB" sz="1400" i="1" dirty="0">
                          <a:solidFill>
                            <a:schemeClr val="tx2"/>
                          </a:solidFill>
                        </a:rPr>
                        <a:t>, MERTK, TEK, ROS1, DDR1/2; MKNK1/2</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1200" dirty="0">
                          <a:solidFill>
                            <a:schemeClr val="tx2"/>
                          </a:solidFill>
                          <a:latin typeface="+mn-lt"/>
                          <a:ea typeface="+mn-ea"/>
                          <a:cs typeface="+mn-cs"/>
                        </a:rPr>
                        <a:t>Phase 2, active, not recruiting (NCT02920996)</a:t>
                      </a:r>
                    </a:p>
                  </a:txBody>
                  <a:tcPr>
                    <a:solidFill>
                      <a:srgbClr val="D1CEDB"/>
                    </a:solidFill>
                  </a:tcPr>
                </a:tc>
                <a:extLst>
                  <a:ext uri="{0D108BD9-81ED-4DB2-BD59-A6C34878D82A}">
                    <a16:rowId xmlns:a16="http://schemas.microsoft.com/office/drawing/2014/main" val="329566947"/>
                  </a:ext>
                </a:extLst>
              </a:tr>
              <a:tr h="295357">
                <a:tc>
                  <a:txBody>
                    <a:bodyPr/>
                    <a:lstStyle/>
                    <a:p>
                      <a:r>
                        <a:rPr lang="en-GB" sz="1400" dirty="0">
                          <a:solidFill>
                            <a:schemeClr val="tx2"/>
                          </a:solidFill>
                        </a:rPr>
                        <a:t>sitravatinib, MGCD516</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i="1" spc="-80" baseline="0" dirty="0">
                          <a:solidFill>
                            <a:schemeClr val="accent1"/>
                          </a:solidFill>
                        </a:rPr>
                        <a:t>NTRK1/2/3,</a:t>
                      </a:r>
                      <a:r>
                        <a:rPr lang="en-GB" sz="1400" i="1" spc="-80" baseline="0" dirty="0">
                          <a:solidFill>
                            <a:schemeClr val="accent1"/>
                          </a:solidFill>
                        </a:rPr>
                        <a:t> </a:t>
                      </a:r>
                      <a:r>
                        <a:rPr lang="en-GB" sz="1400" i="1" spc="-80" baseline="0" dirty="0">
                          <a:solidFill>
                            <a:schemeClr val="tx2"/>
                          </a:solidFill>
                        </a:rPr>
                        <a:t>MET, KIT, PDGFRA, KDR, DDR2, RET, CBL</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2"/>
                          </a:solidFill>
                        </a:rPr>
                        <a:t>Phase 1, active, not recruiting (NCT02219711)</a:t>
                      </a:r>
                    </a:p>
                  </a:txBody>
                  <a:tcPr>
                    <a:solidFill>
                      <a:srgbClr val="D1CEDB"/>
                    </a:solidFill>
                  </a:tcPr>
                </a:tc>
                <a:extLst>
                  <a:ext uri="{0D108BD9-81ED-4DB2-BD59-A6C34878D82A}">
                    <a16:rowId xmlns:a16="http://schemas.microsoft.com/office/drawing/2014/main" val="3413756644"/>
                  </a:ext>
                </a:extLst>
              </a:tr>
              <a:tr h="295357">
                <a:tc>
                  <a:txBody>
                    <a:bodyPr/>
                    <a:lstStyle/>
                    <a:p>
                      <a:r>
                        <a:rPr lang="en-GB" sz="1400" dirty="0" err="1">
                          <a:solidFill>
                            <a:schemeClr val="tx2"/>
                          </a:solidFill>
                        </a:rPr>
                        <a:t>taletrectinib</a:t>
                      </a:r>
                      <a:r>
                        <a:rPr lang="en-GB" sz="1400" dirty="0">
                          <a:solidFill>
                            <a:schemeClr val="tx2"/>
                          </a:solidFill>
                        </a:rPr>
                        <a:t>, DS-6051b, AB-106</a:t>
                      </a:r>
                    </a:p>
                  </a:txBody>
                  <a:tcPr>
                    <a:solidFill>
                      <a:srgbClr val="E9E8E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i="1" dirty="0">
                          <a:solidFill>
                            <a:schemeClr val="accent1"/>
                          </a:solidFill>
                        </a:rPr>
                        <a:t>NTRK1/2/3,</a:t>
                      </a:r>
                      <a:r>
                        <a:rPr lang="en-GB" sz="1400" i="1" dirty="0">
                          <a:solidFill>
                            <a:schemeClr val="accent1"/>
                          </a:solidFill>
                        </a:rPr>
                        <a:t> </a:t>
                      </a:r>
                      <a:r>
                        <a:rPr lang="en-GB" sz="1400" i="1" dirty="0">
                          <a:solidFill>
                            <a:schemeClr val="tx2"/>
                          </a:solidFill>
                        </a:rPr>
                        <a:t>ROS1</a:t>
                      </a:r>
                    </a:p>
                  </a:txBody>
                  <a:tcPr>
                    <a:solidFill>
                      <a:srgbClr val="E9E8E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spc="-30" baseline="0" dirty="0">
                          <a:solidFill>
                            <a:schemeClr val="tx2"/>
                          </a:solidFill>
                        </a:rPr>
                        <a:t>Phase 1/2, active, not recruiting (NCT02675491), not yet recruiting (NCT04617054)</a:t>
                      </a:r>
                    </a:p>
                  </a:txBody>
                  <a:tcPr>
                    <a:solidFill>
                      <a:srgbClr val="E9E8EE"/>
                    </a:solidFill>
                  </a:tcPr>
                </a:tc>
                <a:extLst>
                  <a:ext uri="{0D108BD9-81ED-4DB2-BD59-A6C34878D82A}">
                    <a16:rowId xmlns:a16="http://schemas.microsoft.com/office/drawing/2014/main" val="1735715554"/>
                  </a:ext>
                </a:extLst>
              </a:tr>
              <a:tr h="295357">
                <a:tc>
                  <a:txBody>
                    <a:bodyPr/>
                    <a:lstStyle/>
                    <a:p>
                      <a:r>
                        <a:rPr lang="en-GB" sz="1400" kern="1200" dirty="0">
                          <a:solidFill>
                            <a:schemeClr val="tx2"/>
                          </a:solidFill>
                          <a:latin typeface="+mn-lt"/>
                          <a:ea typeface="+mn-ea"/>
                          <a:cs typeface="+mn-cs"/>
                        </a:rPr>
                        <a:t>cabozantinib, XL184</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i="1" dirty="0">
                          <a:solidFill>
                            <a:schemeClr val="accent1"/>
                          </a:solidFill>
                        </a:rPr>
                        <a:t>NTRK1/2/3</a:t>
                      </a:r>
                      <a:r>
                        <a:rPr lang="en-GB" sz="1400" b="1" i="1" kern="1200" dirty="0">
                          <a:solidFill>
                            <a:schemeClr val="accent1"/>
                          </a:solidFill>
                          <a:latin typeface="+mn-lt"/>
                          <a:ea typeface="+mn-ea"/>
                          <a:cs typeface="+mn-cs"/>
                        </a:rPr>
                        <a:t>, </a:t>
                      </a:r>
                      <a:r>
                        <a:rPr lang="en-GB" sz="1400" i="1" kern="1200" dirty="0">
                          <a:solidFill>
                            <a:schemeClr val="tx2"/>
                          </a:solidFill>
                          <a:latin typeface="+mn-lt"/>
                          <a:ea typeface="+mn-ea"/>
                          <a:cs typeface="+mn-cs"/>
                        </a:rPr>
                        <a:t>RET, ROS1, MET, and AXL</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2"/>
                          </a:solidFill>
                        </a:rPr>
                        <a:t>Phase 2, recruiting (NCT01639508)</a:t>
                      </a:r>
                    </a:p>
                  </a:txBody>
                  <a:tcPr>
                    <a:solidFill>
                      <a:srgbClr val="D1CEDB"/>
                    </a:solidFill>
                  </a:tcPr>
                </a:tc>
                <a:extLst>
                  <a:ext uri="{0D108BD9-81ED-4DB2-BD59-A6C34878D82A}">
                    <a16:rowId xmlns:a16="http://schemas.microsoft.com/office/drawing/2014/main" val="4255692559"/>
                  </a:ext>
                </a:extLst>
              </a:tr>
              <a:tr h="2953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1200" dirty="0">
                          <a:solidFill>
                            <a:schemeClr val="tx2"/>
                          </a:solidFill>
                          <a:latin typeface="+mn-lt"/>
                          <a:ea typeface="+mn-ea"/>
                          <a:cs typeface="+mn-cs"/>
                        </a:rPr>
                        <a:t>FCN-011</a:t>
                      </a: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i="1" dirty="0">
                          <a:solidFill>
                            <a:schemeClr val="accent1"/>
                          </a:solidFill>
                        </a:rPr>
                        <a:t>NTRK1/2/3</a:t>
                      </a:r>
                      <a:endParaRPr lang="en-GB" sz="1400" i="1" dirty="0">
                        <a:solidFill>
                          <a:schemeClr val="accent1"/>
                        </a:solidFill>
                      </a:endParaRPr>
                    </a:p>
                  </a:txBody>
                  <a:tcPr>
                    <a:solidFill>
                      <a:srgbClr val="D1CEDB"/>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2"/>
                          </a:solidFill>
                        </a:rPr>
                        <a:t>Phase 1, not yet recruiting (NCT04687423)</a:t>
                      </a:r>
                    </a:p>
                  </a:txBody>
                  <a:tcPr>
                    <a:solidFill>
                      <a:srgbClr val="D1CEDB"/>
                    </a:solidFill>
                  </a:tcPr>
                </a:tc>
                <a:extLst>
                  <a:ext uri="{0D108BD9-81ED-4DB2-BD59-A6C34878D82A}">
                    <a16:rowId xmlns:a16="http://schemas.microsoft.com/office/drawing/2014/main" val="4042521308"/>
                  </a:ext>
                </a:extLst>
              </a:tr>
            </a:tbl>
          </a:graphicData>
        </a:graphic>
      </p:graphicFrame>
    </p:spTree>
    <p:extLst>
      <p:ext uri="{BB962C8B-B14F-4D97-AF65-F5344CB8AC3E}">
        <p14:creationId xmlns:p14="http://schemas.microsoft.com/office/powerpoint/2010/main" val="3208281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DFBE4D-3F4A-CD42-8C51-D3E923109854}"/>
              </a:ext>
            </a:extLst>
          </p:cNvPr>
          <p:cNvSpPr>
            <a:spLocks noGrp="1"/>
          </p:cNvSpPr>
          <p:nvPr>
            <p:ph type="title"/>
          </p:nvPr>
        </p:nvSpPr>
        <p:spPr/>
        <p:txBody>
          <a:bodyPr/>
          <a:lstStyle/>
          <a:p>
            <a:r>
              <a:rPr lang="en-GB" noProof="0" dirty="0"/>
              <a:t>Safety profile of the current approved trk inhibitors</a:t>
            </a:r>
            <a:br>
              <a:rPr lang="en-GB" noProof="0" dirty="0"/>
            </a:br>
            <a:br>
              <a:rPr lang="en-GB" noProof="0" dirty="0"/>
            </a:br>
            <a:r>
              <a:rPr lang="en-GB" sz="3200" cap="none" noProof="0" dirty="0"/>
              <a:t>larotrectinib (specific TRK inhibitor)</a:t>
            </a:r>
            <a:br>
              <a:rPr lang="en-GB" sz="3200" cap="none" noProof="0" dirty="0"/>
            </a:br>
            <a:r>
              <a:rPr lang="en-GB" sz="3200" cap="none" noProof="0" dirty="0"/>
              <a:t>entrectinib (TRK, ROS1, ALK inhibitor)</a:t>
            </a:r>
            <a:br>
              <a:rPr lang="en-GB" noProof="0" dirty="0"/>
            </a:br>
            <a:endParaRPr lang="en-GB" noProof="0" dirty="0"/>
          </a:p>
        </p:txBody>
      </p:sp>
      <p:sp>
        <p:nvSpPr>
          <p:cNvPr id="3" name="Espace réservé du numéro de diapositive 2">
            <a:extLst>
              <a:ext uri="{FF2B5EF4-FFF2-40B4-BE49-F238E27FC236}">
                <a16:creationId xmlns:a16="http://schemas.microsoft.com/office/drawing/2014/main" id="{C0DEBA65-2F79-6040-A757-B341A2933F0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4" name="Rectangle 3">
            <a:extLst>
              <a:ext uri="{FF2B5EF4-FFF2-40B4-BE49-F238E27FC236}">
                <a16:creationId xmlns:a16="http://schemas.microsoft.com/office/drawing/2014/main" id="{A360861B-5B52-B147-9E6F-7D65A319AD40}"/>
              </a:ext>
            </a:extLst>
          </p:cNvPr>
          <p:cNvSpPr/>
          <p:nvPr/>
        </p:nvSpPr>
        <p:spPr>
          <a:xfrm>
            <a:off x="479376" y="6398696"/>
            <a:ext cx="602248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ALK, anaplastic lymphoma kinase; </a:t>
            </a:r>
            <a:r>
              <a:rPr kumimoji="0" lang="en-GB" sz="1200" b="0" i="1" u="none" strike="noStrike" kern="1200" cap="none" spc="0" normalizeH="0" baseline="0" noProof="0" dirty="0">
                <a:ln>
                  <a:noFill/>
                </a:ln>
                <a:solidFill>
                  <a:srgbClr val="FFFFFF"/>
                </a:solidFill>
                <a:effectLst/>
                <a:uLnTx/>
                <a:uFillTx/>
                <a:latin typeface="Calibri" panose="020F0502020204030204"/>
                <a:ea typeface="+mn-ea"/>
                <a:cs typeface="+mn-cs"/>
              </a:rPr>
              <a:t>ROS1, </a:t>
            </a: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c-ros oncogene 1; TRK, tropomyosin receptor kinase </a:t>
            </a:r>
            <a:endParaRPr kumimoji="0" lang="fr-FR"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613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F1A2E3-911C-4E12-831B-42FF626604DE}"/>
              </a:ext>
            </a:extLst>
          </p:cNvPr>
          <p:cNvSpPr>
            <a:spLocks noGrp="1"/>
          </p:cNvSpPr>
          <p:nvPr>
            <p:ph type="title"/>
          </p:nvPr>
        </p:nvSpPr>
        <p:spPr>
          <a:xfrm>
            <a:off x="619200" y="246566"/>
            <a:ext cx="8861176" cy="807285"/>
          </a:xfrm>
        </p:spPr>
        <p:txBody>
          <a:bodyPr/>
          <a:lstStyle/>
          <a:p>
            <a:r>
              <a:rPr lang="en-GB" dirty="0"/>
              <a:t>Pooled analysis of Ae</a:t>
            </a:r>
            <a:r>
              <a:rPr lang="en-GB" cap="none" dirty="0"/>
              <a:t>s </a:t>
            </a:r>
            <a:r>
              <a:rPr lang="en-GB" dirty="0"/>
              <a:t>with larotrectinib</a:t>
            </a:r>
          </a:p>
        </p:txBody>
      </p:sp>
      <p:sp>
        <p:nvSpPr>
          <p:cNvPr id="5" name="Slide Number Placeholder 4">
            <a:extLst>
              <a:ext uri="{FF2B5EF4-FFF2-40B4-BE49-F238E27FC236}">
                <a16:creationId xmlns:a16="http://schemas.microsoft.com/office/drawing/2014/main" id="{92EF3EC2-6381-4222-8910-80A90730CD3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8" name="Content Placeholder 7">
            <a:extLst>
              <a:ext uri="{FF2B5EF4-FFF2-40B4-BE49-F238E27FC236}">
                <a16:creationId xmlns:a16="http://schemas.microsoft.com/office/drawing/2014/main" id="{24270B1A-0284-664E-9C2D-17546129987F}"/>
              </a:ext>
            </a:extLst>
          </p:cNvPr>
          <p:cNvSpPr>
            <a:spLocks noGrp="1"/>
          </p:cNvSpPr>
          <p:nvPr>
            <p:ph sz="quarter" idx="15"/>
          </p:nvPr>
        </p:nvSpPr>
        <p:spPr>
          <a:xfrm>
            <a:off x="620184" y="6138008"/>
            <a:ext cx="10732400" cy="697716"/>
          </a:xfrm>
        </p:spPr>
        <p:txBody>
          <a:bodyPr/>
          <a:lstStyle/>
          <a:p>
            <a:pPr>
              <a:lnSpc>
                <a:spcPct val="70000"/>
              </a:lnSpc>
              <a:spcBef>
                <a:spcPts val="0"/>
              </a:spcBef>
              <a:spcAft>
                <a:spcPts val="200"/>
              </a:spcAft>
            </a:pPr>
            <a:r>
              <a:rPr lang="en-GB" noProof="0" dirty="0">
                <a:solidFill>
                  <a:schemeClr val="tx2"/>
                </a:solidFill>
              </a:rPr>
              <a:t>*Data are n (%). n=260. The adverse events listed here are those that occurred at any grade in at least 15% of patients, or at grade 3 or worse in at least 3% of patients, regardless of attribution. Refer to NTRK CONNECT for full publication details: </a:t>
            </a:r>
            <a:r>
              <a:rPr lang="en-GB" noProof="0" dirty="0">
                <a:hlinkClick r:id="rId2"/>
              </a:rPr>
              <a:t>https://ntrkconnect.info/ntrk-connect-key-publication-snapshot-1-larotrectinib-and-entrectinib-efficacy-and-safety-profile-in-solid-tumours/</a:t>
            </a:r>
            <a:endParaRPr lang="en-GB" noProof="0" dirty="0"/>
          </a:p>
          <a:p>
            <a:pPr>
              <a:lnSpc>
                <a:spcPct val="70000"/>
              </a:lnSpc>
              <a:spcBef>
                <a:spcPts val="0"/>
              </a:spcBef>
              <a:spcAft>
                <a:spcPts val="200"/>
              </a:spcAft>
            </a:pPr>
            <a:r>
              <a:rPr lang="en-GB" noProof="0" dirty="0"/>
              <a:t>AEs, adverse events</a:t>
            </a:r>
            <a:br>
              <a:rPr lang="en-GB" noProof="0" dirty="0"/>
            </a:br>
            <a:r>
              <a:rPr lang="en-GB" noProof="0" dirty="0"/>
              <a:t>Source: Hong DS, et al. Lancet Oncol. 2020;21:531-40</a:t>
            </a:r>
            <a:endParaRPr lang="en-GB" noProof="0" dirty="0">
              <a:solidFill>
                <a:schemeClr val="tx2"/>
              </a:solidFill>
            </a:endParaRPr>
          </a:p>
        </p:txBody>
      </p:sp>
      <p:grpSp>
        <p:nvGrpSpPr>
          <p:cNvPr id="9" name="Groupe 8">
            <a:extLst>
              <a:ext uri="{FF2B5EF4-FFF2-40B4-BE49-F238E27FC236}">
                <a16:creationId xmlns:a16="http://schemas.microsoft.com/office/drawing/2014/main" id="{34135726-960D-C945-908F-60708525F624}"/>
              </a:ext>
            </a:extLst>
          </p:cNvPr>
          <p:cNvGrpSpPr/>
          <p:nvPr/>
        </p:nvGrpSpPr>
        <p:grpSpPr>
          <a:xfrm>
            <a:off x="623392" y="1787748"/>
            <a:ext cx="2772250" cy="1205401"/>
            <a:chOff x="137807" y="1397757"/>
            <a:chExt cx="2403445" cy="923330"/>
          </a:xfrm>
        </p:grpSpPr>
        <p:sp>
          <p:nvSpPr>
            <p:cNvPr id="10" name="Rectangle : coins arrondis 9">
              <a:extLst>
                <a:ext uri="{FF2B5EF4-FFF2-40B4-BE49-F238E27FC236}">
                  <a16:creationId xmlns:a16="http://schemas.microsoft.com/office/drawing/2014/main" id="{8AB64432-29C5-8F4D-AB33-1AB6D8925FE9}"/>
                </a:ext>
              </a:extLst>
            </p:cNvPr>
            <p:cNvSpPr/>
            <p:nvPr/>
          </p:nvSpPr>
          <p:spPr>
            <a:xfrm>
              <a:off x="137807" y="1397757"/>
              <a:ext cx="2345961"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6C1C105-8622-B54E-90FD-ED7B5A6A3B9A}"/>
                </a:ext>
              </a:extLst>
            </p:cNvPr>
            <p:cNvSpPr txBox="1"/>
            <p:nvPr/>
          </p:nvSpPr>
          <p:spPr>
            <a:xfrm>
              <a:off x="178546" y="1397757"/>
              <a:ext cx="2362706" cy="9194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Adult in Phase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Advanced 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NCT02122913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N=12</a:t>
              </a:r>
            </a:p>
          </p:txBody>
        </p:sp>
      </p:grpSp>
      <p:grpSp>
        <p:nvGrpSpPr>
          <p:cNvPr id="12" name="Groupe 11">
            <a:extLst>
              <a:ext uri="{FF2B5EF4-FFF2-40B4-BE49-F238E27FC236}">
                <a16:creationId xmlns:a16="http://schemas.microsoft.com/office/drawing/2014/main" id="{6FDD1110-D3A6-E147-828A-9D2B28F9756D}"/>
              </a:ext>
            </a:extLst>
          </p:cNvPr>
          <p:cNvGrpSpPr/>
          <p:nvPr/>
        </p:nvGrpSpPr>
        <p:grpSpPr>
          <a:xfrm>
            <a:off x="632597" y="3212976"/>
            <a:ext cx="2669487" cy="1567021"/>
            <a:chOff x="2772875" y="1405266"/>
            <a:chExt cx="2382649" cy="1200329"/>
          </a:xfrm>
        </p:grpSpPr>
        <p:sp>
          <p:nvSpPr>
            <p:cNvPr id="13" name="Rectangle : coins arrondis 12">
              <a:extLst>
                <a:ext uri="{FF2B5EF4-FFF2-40B4-BE49-F238E27FC236}">
                  <a16:creationId xmlns:a16="http://schemas.microsoft.com/office/drawing/2014/main" id="{CE78806B-4A1D-8B44-820F-60A54A32D267}"/>
                </a:ext>
              </a:extLst>
            </p:cNvPr>
            <p:cNvSpPr/>
            <p:nvPr/>
          </p:nvSpPr>
          <p:spPr>
            <a:xfrm>
              <a:off x="2772875" y="1405266"/>
              <a:ext cx="2382649"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3FB4AAD8-22EE-1D4A-ABFE-8FADFC78EEE1}"/>
                </a:ext>
              </a:extLst>
            </p:cNvPr>
            <p:cNvSpPr txBox="1"/>
            <p:nvPr/>
          </p:nvSpPr>
          <p:spPr>
            <a:xfrm>
              <a:off x="2824653" y="1405266"/>
              <a:ext cx="2214797"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Paediatric in Phase 1/2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Advanced 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SCOUT: NCT02637687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N=50</a:t>
              </a:r>
            </a:p>
          </p:txBody>
        </p:sp>
      </p:grpSp>
      <p:grpSp>
        <p:nvGrpSpPr>
          <p:cNvPr id="15" name="Groupe 14">
            <a:extLst>
              <a:ext uri="{FF2B5EF4-FFF2-40B4-BE49-F238E27FC236}">
                <a16:creationId xmlns:a16="http://schemas.microsoft.com/office/drawing/2014/main" id="{6E8D11D3-12E7-DE46-8CA0-C6908C1F19FC}"/>
              </a:ext>
            </a:extLst>
          </p:cNvPr>
          <p:cNvGrpSpPr/>
          <p:nvPr/>
        </p:nvGrpSpPr>
        <p:grpSpPr>
          <a:xfrm>
            <a:off x="552340" y="4652827"/>
            <a:ext cx="2825710" cy="1224445"/>
            <a:chOff x="5250205" y="1405266"/>
            <a:chExt cx="2897981" cy="960103"/>
          </a:xfrm>
        </p:grpSpPr>
        <p:sp>
          <p:nvSpPr>
            <p:cNvPr id="16" name="Rectangle : coins arrondis 15">
              <a:extLst>
                <a:ext uri="{FF2B5EF4-FFF2-40B4-BE49-F238E27FC236}">
                  <a16:creationId xmlns:a16="http://schemas.microsoft.com/office/drawing/2014/main" id="{5B0CB271-1D82-2F4C-AD87-F6EC72A65D6A}"/>
                </a:ext>
              </a:extLst>
            </p:cNvPr>
            <p:cNvSpPr/>
            <p:nvPr/>
          </p:nvSpPr>
          <p:spPr>
            <a:xfrm>
              <a:off x="5310190" y="1405266"/>
              <a:ext cx="2778009"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C679679D-0036-0D41-98E8-22184DE8B290}"/>
                </a:ext>
              </a:extLst>
            </p:cNvPr>
            <p:cNvSpPr txBox="1"/>
            <p:nvPr/>
          </p:nvSpPr>
          <p:spPr>
            <a:xfrm>
              <a:off x="5250205" y="1424176"/>
              <a:ext cx="2897981" cy="9411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0" normalizeH="0" baseline="0" noProof="0" dirty="0">
                  <a:ln>
                    <a:noFill/>
                  </a:ln>
                  <a:solidFill>
                    <a:srgbClr val="FFFFFF"/>
                  </a:solidFill>
                  <a:effectLst/>
                  <a:uLnTx/>
                  <a:uFillTx/>
                  <a:latin typeface="Calibri" panose="020F0502020204030204"/>
                  <a:ea typeface="Aileron" charset="0"/>
                  <a:cs typeface="Aileron" charset="0"/>
                </a:rPr>
                <a:t>Adult/adolescent in Phase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Advanced 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NAVIGATE: NCT02576431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N=97</a:t>
              </a:r>
            </a:p>
          </p:txBody>
        </p:sp>
      </p:grpSp>
      <p:sp>
        <p:nvSpPr>
          <p:cNvPr id="19" name="Rectangle 18">
            <a:extLst>
              <a:ext uri="{FF2B5EF4-FFF2-40B4-BE49-F238E27FC236}">
                <a16:creationId xmlns:a16="http://schemas.microsoft.com/office/drawing/2014/main" id="{1D7689D4-1B5A-E342-B6E0-24D57FC7664A}"/>
              </a:ext>
            </a:extLst>
          </p:cNvPr>
          <p:cNvSpPr/>
          <p:nvPr/>
        </p:nvSpPr>
        <p:spPr>
          <a:xfrm>
            <a:off x="551384" y="1052736"/>
            <a:ext cx="1844608"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Data </a:t>
            </a:r>
            <a:r>
              <a:rPr kumimoji="0" lang="en-GB" sz="18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cutoff</a:t>
            </a:r>
            <a:r>
              <a:rPr kumimoji="0" lang="en-GB" sz="18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19 February 2019</a:t>
            </a:r>
            <a:endParaRPr kumimoji="0" lang="en-GB" sz="1800" b="1" i="0" u="none" strike="noStrike" kern="1200" cap="none" spc="0" normalizeH="0" baseline="30000" noProof="0" dirty="0">
              <a:ln>
                <a:noFill/>
              </a:ln>
              <a:solidFill>
                <a:srgbClr val="5D8298"/>
              </a:solidFill>
              <a:effectLst/>
              <a:uLnTx/>
              <a:uFillTx/>
              <a:latin typeface="Calibri" panose="020F0502020204030204"/>
              <a:ea typeface="Aileron" charset="0"/>
              <a:cs typeface="Aileron" charset="0"/>
            </a:endParaRPr>
          </a:p>
        </p:txBody>
      </p:sp>
      <p:graphicFrame>
        <p:nvGraphicFramePr>
          <p:cNvPr id="20" name="Espace réservé du contenu 13">
            <a:extLst>
              <a:ext uri="{FF2B5EF4-FFF2-40B4-BE49-F238E27FC236}">
                <a16:creationId xmlns:a16="http://schemas.microsoft.com/office/drawing/2014/main" id="{A88E9E1D-3D3E-F34A-95F1-8DE3EA4CC3DA}"/>
              </a:ext>
            </a:extLst>
          </p:cNvPr>
          <p:cNvGraphicFramePr>
            <a:graphicFrameLocks/>
          </p:cNvGraphicFramePr>
          <p:nvPr>
            <p:extLst>
              <p:ext uri="{D42A27DB-BD31-4B8C-83A1-F6EECF244321}">
                <p14:modId xmlns:p14="http://schemas.microsoft.com/office/powerpoint/2010/main" val="2749848384"/>
              </p:ext>
            </p:extLst>
          </p:nvPr>
        </p:nvGraphicFramePr>
        <p:xfrm>
          <a:off x="3475764" y="1268413"/>
          <a:ext cx="8083640" cy="4680870"/>
        </p:xfrm>
        <a:graphic>
          <a:graphicData uri="http://schemas.openxmlformats.org/drawingml/2006/table">
            <a:tbl>
              <a:tblPr firstRow="1" bandRow="1">
                <a:tableStyleId>{5C22544A-7EE6-4342-B048-85BDC9FD1C3A}</a:tableStyleId>
              </a:tblPr>
              <a:tblGrid>
                <a:gridCol w="2359640">
                  <a:extLst>
                    <a:ext uri="{9D8B030D-6E8A-4147-A177-3AD203B41FA5}">
                      <a16:colId xmlns:a16="http://schemas.microsoft.com/office/drawing/2014/main" val="3413836247"/>
                    </a:ext>
                  </a:extLst>
                </a:gridCol>
                <a:gridCol w="1044000">
                  <a:extLst>
                    <a:ext uri="{9D8B030D-6E8A-4147-A177-3AD203B41FA5}">
                      <a16:colId xmlns:a16="http://schemas.microsoft.com/office/drawing/2014/main" val="4172534489"/>
                    </a:ext>
                  </a:extLst>
                </a:gridCol>
                <a:gridCol w="1044000">
                  <a:extLst>
                    <a:ext uri="{9D8B030D-6E8A-4147-A177-3AD203B41FA5}">
                      <a16:colId xmlns:a16="http://schemas.microsoft.com/office/drawing/2014/main" val="1788390178"/>
                    </a:ext>
                  </a:extLst>
                </a:gridCol>
                <a:gridCol w="1044000">
                  <a:extLst>
                    <a:ext uri="{9D8B030D-6E8A-4147-A177-3AD203B41FA5}">
                      <a16:colId xmlns:a16="http://schemas.microsoft.com/office/drawing/2014/main" val="2237199332"/>
                    </a:ext>
                  </a:extLst>
                </a:gridCol>
                <a:gridCol w="1296000">
                  <a:extLst>
                    <a:ext uri="{9D8B030D-6E8A-4147-A177-3AD203B41FA5}">
                      <a16:colId xmlns:a16="http://schemas.microsoft.com/office/drawing/2014/main" val="1952333294"/>
                    </a:ext>
                  </a:extLst>
                </a:gridCol>
                <a:gridCol w="1296000">
                  <a:extLst>
                    <a:ext uri="{9D8B030D-6E8A-4147-A177-3AD203B41FA5}">
                      <a16:colId xmlns:a16="http://schemas.microsoft.com/office/drawing/2014/main" val="1722224847"/>
                    </a:ext>
                  </a:extLst>
                </a:gridCol>
              </a:tblGrid>
              <a:tr h="382680">
                <a:tc>
                  <a:txBody>
                    <a:bodyPr/>
                    <a:lstStyle/>
                    <a:p>
                      <a:endParaRPr lang="en-GB" noProof="0" dirty="0"/>
                    </a:p>
                  </a:txBody>
                  <a:tcPr anchor="ct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t>Treatment-emergent AEs, n (%)*</a:t>
                      </a:r>
                    </a:p>
                  </a:txBody>
                  <a:tcPr marL="0" marR="0" anchor="ctr"/>
                </a:tc>
                <a:tc hMerge="1">
                  <a:txBody>
                    <a:bodyPr/>
                    <a:lstStyle/>
                    <a:p>
                      <a:endParaRPr lang="fr-FR" dirty="0"/>
                    </a:p>
                  </a:txBody>
                  <a:tcPr/>
                </a:tc>
                <a:tc hMerge="1">
                  <a:txBody>
                    <a:bodyPr/>
                    <a:lstStyle/>
                    <a:p>
                      <a:endParaRPr lang="fr-FR" dirty="0"/>
                    </a:p>
                  </a:txBody>
                  <a:tcPr/>
                </a:tc>
                <a:tc gridSpan="2">
                  <a:txBody>
                    <a:bodyPr/>
                    <a:lstStyle/>
                    <a:p>
                      <a:r>
                        <a:rPr lang="en-GB" sz="1400" noProof="0" dirty="0"/>
                        <a:t>Treatment-related adverse events*</a:t>
                      </a:r>
                    </a:p>
                  </a:txBody>
                  <a:tcPr marL="0" marR="0" anchor="ctr"/>
                </a:tc>
                <a:tc hMerge="1">
                  <a:txBody>
                    <a:bodyPr/>
                    <a:lstStyle/>
                    <a:p>
                      <a:endParaRPr lang="fr-FR" dirty="0"/>
                    </a:p>
                  </a:txBody>
                  <a:tcPr/>
                </a:tc>
                <a:extLst>
                  <a:ext uri="{0D108BD9-81ED-4DB2-BD59-A6C34878D82A}">
                    <a16:rowId xmlns:a16="http://schemas.microsoft.com/office/drawing/2014/main" val="292483646"/>
                  </a:ext>
                </a:extLst>
              </a:tr>
              <a:tr h="287011">
                <a:tc>
                  <a:txBody>
                    <a:bodyPr/>
                    <a:lstStyle/>
                    <a:p>
                      <a:endParaRPr lang="en-GB" sz="1200" noProof="0" dirty="0"/>
                    </a:p>
                  </a:txBody>
                  <a:tcPr anchor="ctr"/>
                </a:tc>
                <a:tc>
                  <a:txBody>
                    <a:bodyPr/>
                    <a:lstStyle/>
                    <a:p>
                      <a:pPr algn="ctr"/>
                      <a:r>
                        <a:rPr lang="en-GB" sz="1200" b="1" kern="1200" noProof="0" dirty="0">
                          <a:solidFill>
                            <a:srgbClr val="2E7B8E"/>
                          </a:solidFill>
                          <a:latin typeface="+mn-lt"/>
                          <a:ea typeface="+mn-ea"/>
                          <a:cs typeface="+mn-cs"/>
                        </a:rPr>
                        <a:t>Grade 1-2</a:t>
                      </a:r>
                    </a:p>
                  </a:txBody>
                  <a:tcPr marL="0" marR="0" anchor="ctr"/>
                </a:tc>
                <a:tc>
                  <a:txBody>
                    <a:bodyPr/>
                    <a:lstStyle/>
                    <a:p>
                      <a:pPr algn="ctr"/>
                      <a:r>
                        <a:rPr lang="en-GB" sz="1200" b="1" kern="1200" noProof="0" dirty="0">
                          <a:solidFill>
                            <a:srgbClr val="2E7B8E"/>
                          </a:solidFill>
                          <a:latin typeface="+mn-lt"/>
                          <a:ea typeface="+mn-ea"/>
                          <a:cs typeface="+mn-cs"/>
                        </a:rPr>
                        <a:t>Grade 3</a:t>
                      </a:r>
                    </a:p>
                  </a:txBody>
                  <a:tcPr marL="0" marR="0" anchor="ctr"/>
                </a:tc>
                <a:tc>
                  <a:txBody>
                    <a:bodyPr/>
                    <a:lstStyle/>
                    <a:p>
                      <a:pPr algn="ctr"/>
                      <a:r>
                        <a:rPr lang="en-GB" sz="1200" b="1" kern="1200" noProof="0" dirty="0">
                          <a:solidFill>
                            <a:srgbClr val="2E7B8E"/>
                          </a:solidFill>
                          <a:latin typeface="+mn-lt"/>
                          <a:ea typeface="+mn-ea"/>
                          <a:cs typeface="+mn-cs"/>
                        </a:rPr>
                        <a:t>Grade 4</a:t>
                      </a:r>
                    </a:p>
                  </a:txBody>
                  <a:tcPr marL="0" marR="0" anchor="ctr"/>
                </a:tc>
                <a:tc>
                  <a:txBody>
                    <a:bodyPr/>
                    <a:lstStyle/>
                    <a:p>
                      <a:pPr algn="ctr"/>
                      <a:r>
                        <a:rPr lang="en-GB" sz="1200" b="1" kern="1200" noProof="0" dirty="0">
                          <a:solidFill>
                            <a:srgbClr val="2E7B8E"/>
                          </a:solidFill>
                          <a:latin typeface="+mn-lt"/>
                          <a:ea typeface="+mn-ea"/>
                          <a:cs typeface="+mn-cs"/>
                        </a:rPr>
                        <a:t>Grade 3</a:t>
                      </a:r>
                    </a:p>
                  </a:txBody>
                  <a:tcPr marL="0" marR="0" anchor="ctr"/>
                </a:tc>
                <a:tc>
                  <a:txBody>
                    <a:bodyPr/>
                    <a:lstStyle/>
                    <a:p>
                      <a:pPr algn="ctr"/>
                      <a:r>
                        <a:rPr lang="en-GB" sz="1200" b="1" kern="1200" noProof="0" dirty="0">
                          <a:solidFill>
                            <a:srgbClr val="2E7B8E"/>
                          </a:solidFill>
                          <a:latin typeface="+mn-lt"/>
                          <a:ea typeface="+mn-ea"/>
                          <a:cs typeface="+mn-cs"/>
                        </a:rPr>
                        <a:t>Grade 4</a:t>
                      </a:r>
                    </a:p>
                  </a:txBody>
                  <a:tcPr marL="0" marR="0" anchor="ctr"/>
                </a:tc>
                <a:extLst>
                  <a:ext uri="{0D108BD9-81ED-4DB2-BD59-A6C34878D82A}">
                    <a16:rowId xmlns:a16="http://schemas.microsoft.com/office/drawing/2014/main" val="1870029529"/>
                  </a:ext>
                </a:extLst>
              </a:tr>
              <a:tr h="201306">
                <a:tc>
                  <a:txBody>
                    <a:bodyPr/>
                    <a:lstStyle/>
                    <a:p>
                      <a:pPr algn="l" fontAlgn="b"/>
                      <a:r>
                        <a:rPr lang="en-GB" sz="1200" kern="1200" noProof="0" dirty="0">
                          <a:solidFill>
                            <a:srgbClr val="2E7B8E"/>
                          </a:solidFill>
                          <a:latin typeface="+mn-lt"/>
                          <a:ea typeface="+mn-ea"/>
                          <a:cs typeface="+mn-cs"/>
                        </a:rPr>
                        <a:t>Fatigue</a:t>
                      </a:r>
                    </a:p>
                  </a:txBody>
                  <a:tcPr marL="9525" marR="9525"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kern="1200" noProof="0" dirty="0">
                          <a:solidFill>
                            <a:srgbClr val="2E7B8E"/>
                          </a:solidFill>
                          <a:latin typeface="+mn-lt"/>
                          <a:ea typeface="+mn-ea"/>
                          <a:cs typeface="+mn-cs"/>
                        </a:rPr>
                        <a:t>79 (</a:t>
                      </a:r>
                      <a:r>
                        <a:rPr lang="en-GB" sz="1200" kern="1200" noProof="0">
                          <a:solidFill>
                            <a:srgbClr val="2E7B8E"/>
                          </a:solidFill>
                          <a:latin typeface="+mn-lt"/>
                          <a:ea typeface="+mn-ea"/>
                          <a:cs typeface="+mn-cs"/>
                        </a:rPr>
                        <a:t>30%)</a:t>
                      </a:r>
                      <a:endParaRPr lang="en-GB" sz="1200" kern="1200" noProof="0" dirty="0">
                        <a:solidFill>
                          <a:srgbClr val="2E7B8E"/>
                        </a:solidFill>
                        <a:latin typeface="+mn-lt"/>
                        <a:ea typeface="+mn-ea"/>
                        <a:cs typeface="+mn-cs"/>
                      </a:endParaRP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kern="1200" noProof="0" dirty="0">
                          <a:solidFill>
                            <a:srgbClr val="2E7B8E"/>
                          </a:solidFill>
                          <a:latin typeface="+mn-lt"/>
                          <a:ea typeface="+mn-ea"/>
                          <a:cs typeface="+mn-cs"/>
                        </a:rPr>
                        <a:t>6 (</a:t>
                      </a:r>
                      <a:r>
                        <a:rPr lang="en-GB" sz="1200" kern="1200" noProof="0">
                          <a:solidFill>
                            <a:srgbClr val="2E7B8E"/>
                          </a:solidFill>
                          <a:latin typeface="+mn-lt"/>
                          <a:ea typeface="+mn-ea"/>
                          <a:cs typeface="+mn-cs"/>
                        </a:rPr>
                        <a:t>2%)</a:t>
                      </a:r>
                      <a:endParaRPr lang="en-GB" sz="1200" kern="1200" noProof="0" dirty="0">
                        <a:solidFill>
                          <a:srgbClr val="2E7B8E"/>
                        </a:solidFill>
                        <a:latin typeface="+mn-lt"/>
                        <a:ea typeface="+mn-ea"/>
                        <a:cs typeface="+mn-cs"/>
                      </a:endParaRP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kern="1200" noProof="0" dirty="0">
                          <a:solidFill>
                            <a:srgbClr val="2E7B8E"/>
                          </a:solidFill>
                          <a:latin typeface="+mn-lt"/>
                          <a:ea typeface="+mn-ea"/>
                          <a:cs typeface="+mn-cs"/>
                        </a:rPr>
                        <a:t>0</a:t>
                      </a: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kern="1200" noProof="0" dirty="0">
                          <a:solidFill>
                            <a:srgbClr val="2E7B8E"/>
                          </a:solidFill>
                          <a:latin typeface="+mn-lt"/>
                          <a:ea typeface="+mn-ea"/>
                          <a:cs typeface="+mn-cs"/>
                        </a:rPr>
                        <a:t>1 (&lt;</a:t>
                      </a:r>
                      <a:r>
                        <a:rPr lang="en-GB" sz="1200" kern="1200" noProof="0">
                          <a:solidFill>
                            <a:srgbClr val="2E7B8E"/>
                          </a:solidFill>
                          <a:latin typeface="+mn-lt"/>
                          <a:ea typeface="+mn-ea"/>
                          <a:cs typeface="+mn-cs"/>
                        </a:rPr>
                        <a:t>1%)</a:t>
                      </a:r>
                      <a:endParaRPr lang="en-GB" sz="1200" kern="1200" noProof="0" dirty="0">
                        <a:solidFill>
                          <a:srgbClr val="2E7B8E"/>
                        </a:solidFill>
                        <a:latin typeface="+mn-lt"/>
                        <a:ea typeface="+mn-ea"/>
                        <a:cs typeface="+mn-cs"/>
                      </a:endParaRP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kern="1200" noProof="0" dirty="0">
                          <a:solidFill>
                            <a:srgbClr val="2E7B8E"/>
                          </a:solidFill>
                          <a:latin typeface="+mn-lt"/>
                          <a:ea typeface="+mn-ea"/>
                          <a:cs typeface="+mn-cs"/>
                        </a:rPr>
                        <a:t>0</a:t>
                      </a:r>
                    </a:p>
                  </a:txBody>
                  <a:tcPr marL="0" marR="0" marT="9525" marB="0" anchor="ctr">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79946302"/>
                  </a:ext>
                </a:extLst>
              </a:tr>
              <a:tr h="201306">
                <a:tc>
                  <a:txBody>
                    <a:bodyPr/>
                    <a:lstStyle/>
                    <a:p>
                      <a:pPr algn="l" fontAlgn="b"/>
                      <a:r>
                        <a:rPr lang="en-GB" sz="1200" b="0" kern="1200" noProof="0" dirty="0">
                          <a:solidFill>
                            <a:srgbClr val="2E7B8E"/>
                          </a:solidFill>
                          <a:latin typeface="+mn-lt"/>
                          <a:ea typeface="+mn-ea"/>
                          <a:cs typeface="+mn-cs"/>
                        </a:rPr>
                        <a:t>Alanine aminotransferase increased</a:t>
                      </a:r>
                    </a:p>
                  </a:txBody>
                  <a:tcPr marL="9525" marR="9525" marT="9525" marB="0"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64 (</a:t>
                      </a:r>
                      <a:r>
                        <a:rPr lang="en-GB" sz="1200" b="0" kern="1200" noProof="0">
                          <a:solidFill>
                            <a:srgbClr val="2E7B8E"/>
                          </a:solidFill>
                          <a:latin typeface="+mn-lt"/>
                          <a:ea typeface="+mn-ea"/>
                          <a:cs typeface="+mn-cs"/>
                        </a:rPr>
                        <a:t>25%)</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7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7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1 (&lt;1%)</a:t>
                      </a:r>
                    </a:p>
                  </a:txBody>
                  <a:tcPr marL="0" marR="0" marT="9525" marB="0"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85598561"/>
                  </a:ext>
                </a:extLst>
              </a:tr>
              <a:tr h="201306">
                <a:tc>
                  <a:txBody>
                    <a:bodyPr/>
                    <a:lstStyle/>
                    <a:p>
                      <a:pPr algn="l" fontAlgn="b"/>
                      <a:r>
                        <a:rPr lang="en-GB" sz="1200" b="0" kern="1200" noProof="0" dirty="0">
                          <a:solidFill>
                            <a:srgbClr val="2E7B8E"/>
                          </a:solidFill>
                          <a:latin typeface="+mn-lt"/>
                          <a:ea typeface="+mn-ea"/>
                          <a:cs typeface="+mn-cs"/>
                        </a:rPr>
                        <a:t>Cough</a:t>
                      </a:r>
                    </a:p>
                  </a:txBody>
                  <a:tcPr marL="9525" marR="9525"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71 (</a:t>
                      </a:r>
                      <a:r>
                        <a:rPr lang="en-GB" sz="1200" b="0" kern="1200" noProof="0">
                          <a:solidFill>
                            <a:srgbClr val="2E7B8E"/>
                          </a:solidFill>
                          <a:latin typeface="+mn-lt"/>
                          <a:ea typeface="+mn-ea"/>
                          <a:cs typeface="+mn-cs"/>
                        </a:rPr>
                        <a:t>27%)</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T w="381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3565315874"/>
                  </a:ext>
                </a:extLst>
              </a:tr>
              <a:tr h="201306">
                <a:tc>
                  <a:txBody>
                    <a:bodyPr/>
                    <a:lstStyle/>
                    <a:p>
                      <a:pPr algn="l" fontAlgn="b"/>
                      <a:r>
                        <a:rPr lang="en-GB" sz="1200" b="0" kern="1200" noProof="0" dirty="0">
                          <a:solidFill>
                            <a:srgbClr val="2E7B8E"/>
                          </a:solidFill>
                          <a:latin typeface="+mn-lt"/>
                          <a:ea typeface="+mn-ea"/>
                          <a:cs typeface="+mn-cs"/>
                        </a:rPr>
                        <a:t>Constipation</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69 (</a:t>
                      </a:r>
                      <a:r>
                        <a:rPr lang="en-GB" sz="1200" b="0" kern="1200" noProof="0">
                          <a:solidFill>
                            <a:srgbClr val="2E7B8E"/>
                          </a:solidFill>
                          <a:latin typeface="+mn-lt"/>
                          <a:ea typeface="+mn-ea"/>
                          <a:cs typeface="+mn-cs"/>
                        </a:rPr>
                        <a:t>27%)</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125126296"/>
                  </a:ext>
                </a:extLst>
              </a:tr>
              <a:tr h="201306">
                <a:tc>
                  <a:txBody>
                    <a:bodyPr/>
                    <a:lstStyle/>
                    <a:p>
                      <a:pPr algn="l" fontAlgn="b"/>
                      <a:r>
                        <a:rPr lang="en-GB" sz="1200" b="0" kern="1200" noProof="0" dirty="0">
                          <a:solidFill>
                            <a:srgbClr val="2E7B8E"/>
                          </a:solidFill>
                          <a:latin typeface="+mn-lt"/>
                          <a:ea typeface="+mn-ea"/>
                          <a:cs typeface="+mn-cs"/>
                        </a:rPr>
                        <a:t>Anaemia</a:t>
                      </a:r>
                    </a:p>
                  </a:txBody>
                  <a:tcPr marL="9525" marR="9525"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44 (</a:t>
                      </a:r>
                      <a:r>
                        <a:rPr lang="en-GB" sz="1200" b="0" kern="1200" noProof="0">
                          <a:solidFill>
                            <a:srgbClr val="2E7B8E"/>
                          </a:solidFill>
                          <a:latin typeface="+mn-lt"/>
                          <a:ea typeface="+mn-ea"/>
                          <a:cs typeface="+mn-cs"/>
                        </a:rPr>
                        <a:t>17%)</a:t>
                      </a:r>
                      <a:endParaRPr lang="en-GB" sz="1200" b="0" kern="1200" noProof="0" dirty="0">
                        <a:solidFill>
                          <a:srgbClr val="2E7B8E"/>
                        </a:solidFill>
                        <a:latin typeface="+mn-lt"/>
                        <a:ea typeface="+mn-ea"/>
                        <a:cs typeface="+mn-cs"/>
                      </a:endParaRP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25 (</a:t>
                      </a:r>
                      <a:r>
                        <a:rPr lang="en-GB" sz="1200" b="0" kern="1200" noProof="0">
                          <a:solidFill>
                            <a:srgbClr val="2E7B8E"/>
                          </a:solidFill>
                          <a:latin typeface="+mn-lt"/>
                          <a:ea typeface="+mn-ea"/>
                          <a:cs typeface="+mn-cs"/>
                        </a:rPr>
                        <a:t>10%)</a:t>
                      </a:r>
                      <a:endParaRPr lang="en-GB" sz="1200" b="0" kern="1200" noProof="0" dirty="0">
                        <a:solidFill>
                          <a:srgbClr val="2E7B8E"/>
                        </a:solidFill>
                        <a:latin typeface="+mn-lt"/>
                        <a:ea typeface="+mn-ea"/>
                        <a:cs typeface="+mn-cs"/>
                      </a:endParaRP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6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0" marR="0" marT="9525"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224889011"/>
                  </a:ext>
                </a:extLst>
              </a:tr>
              <a:tr h="387671">
                <a:tc>
                  <a:txBody>
                    <a:bodyPr/>
                    <a:lstStyle/>
                    <a:p>
                      <a:pPr algn="l" fontAlgn="b"/>
                      <a:r>
                        <a:rPr lang="en-GB" sz="1200" b="0" kern="1200" noProof="0" dirty="0">
                          <a:solidFill>
                            <a:srgbClr val="2E7B8E"/>
                          </a:solidFill>
                          <a:latin typeface="+mn-lt"/>
                          <a:ea typeface="+mn-ea"/>
                          <a:cs typeface="+mn-cs"/>
                        </a:rPr>
                        <a:t>Aspartate aminotransferase increased</a:t>
                      </a:r>
                    </a:p>
                  </a:txBody>
                  <a:tcPr marL="9525" marR="9525" marT="9525" marB="0"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62 (</a:t>
                      </a:r>
                      <a:r>
                        <a:rPr lang="en-GB" sz="1200" b="0" kern="1200" noProof="0">
                          <a:solidFill>
                            <a:srgbClr val="2E7B8E"/>
                          </a:solidFill>
                          <a:latin typeface="+mn-lt"/>
                          <a:ea typeface="+mn-ea"/>
                          <a:cs typeface="+mn-cs"/>
                        </a:rPr>
                        <a:t>24%)</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6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extLst>
                  <a:ext uri="{0D108BD9-81ED-4DB2-BD59-A6C34878D82A}">
                    <a16:rowId xmlns:a16="http://schemas.microsoft.com/office/drawing/2014/main" val="635017182"/>
                  </a:ext>
                </a:extLst>
              </a:tr>
              <a:tr h="201306">
                <a:tc>
                  <a:txBody>
                    <a:bodyPr/>
                    <a:lstStyle/>
                    <a:p>
                      <a:pPr algn="l" fontAlgn="b"/>
                      <a:r>
                        <a:rPr lang="en-GB" sz="1200" b="0" kern="1200" noProof="0" dirty="0">
                          <a:solidFill>
                            <a:srgbClr val="2E7B8E"/>
                          </a:solidFill>
                          <a:latin typeface="+mn-lt"/>
                          <a:ea typeface="+mn-ea"/>
                          <a:cs typeface="+mn-cs"/>
                        </a:rPr>
                        <a:t>Dizziness</a:t>
                      </a:r>
                    </a:p>
                  </a:txBody>
                  <a:tcPr marL="9525" marR="9525" marT="9525" marB="0"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64 (</a:t>
                      </a:r>
                      <a:r>
                        <a:rPr lang="en-GB" sz="1200" b="0" kern="1200" noProof="0">
                          <a:solidFill>
                            <a:srgbClr val="2E7B8E"/>
                          </a:solidFill>
                          <a:latin typeface="+mn-lt"/>
                          <a:ea typeface="+mn-ea"/>
                          <a:cs typeface="+mn-cs"/>
                        </a:rPr>
                        <a:t>25%)</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39735778"/>
                  </a:ext>
                </a:extLst>
              </a:tr>
              <a:tr h="201306">
                <a:tc>
                  <a:txBody>
                    <a:bodyPr/>
                    <a:lstStyle/>
                    <a:p>
                      <a:pPr algn="l" fontAlgn="b"/>
                      <a:r>
                        <a:rPr lang="en-GB" sz="1200" b="0" kern="1200" noProof="0" dirty="0">
                          <a:solidFill>
                            <a:srgbClr val="2E7B8E"/>
                          </a:solidFill>
                          <a:latin typeface="+mn-lt"/>
                          <a:ea typeface="+mn-ea"/>
                          <a:cs typeface="+mn-cs"/>
                        </a:rPr>
                        <a:t>Nausea</a:t>
                      </a:r>
                    </a:p>
                  </a:txBody>
                  <a:tcPr marL="9525" marR="9525"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62 (</a:t>
                      </a:r>
                      <a:r>
                        <a:rPr lang="en-GB" sz="1200" b="0" kern="1200" noProof="0">
                          <a:solidFill>
                            <a:srgbClr val="2E7B8E"/>
                          </a:solidFill>
                          <a:latin typeface="+mn-lt"/>
                          <a:ea typeface="+mn-ea"/>
                          <a:cs typeface="+mn-cs"/>
                        </a:rPr>
                        <a:t>24%)</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0</a:t>
                      </a:r>
                    </a:p>
                  </a:txBody>
                  <a:tcPr marL="0" marR="0" marT="9525" marB="0" anchor="ctr">
                    <a:lnT w="381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103450802"/>
                  </a:ext>
                </a:extLst>
              </a:tr>
              <a:tr h="201306">
                <a:tc>
                  <a:txBody>
                    <a:bodyPr/>
                    <a:lstStyle/>
                    <a:p>
                      <a:pPr algn="l" fontAlgn="b"/>
                      <a:r>
                        <a:rPr lang="en-GB" sz="1200" b="0" kern="1200" noProof="0" dirty="0">
                          <a:solidFill>
                            <a:srgbClr val="2E7B8E"/>
                          </a:solidFill>
                          <a:latin typeface="+mn-lt"/>
                          <a:ea typeface="+mn-ea"/>
                          <a:cs typeface="+mn-cs"/>
                        </a:rPr>
                        <a:t>Vomiting</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62 (</a:t>
                      </a:r>
                      <a:r>
                        <a:rPr lang="en-GB" sz="1200" b="0" kern="1200" noProof="0">
                          <a:solidFill>
                            <a:srgbClr val="2E7B8E"/>
                          </a:solidFill>
                          <a:latin typeface="+mn-lt"/>
                          <a:ea typeface="+mn-ea"/>
                          <a:cs typeface="+mn-cs"/>
                        </a:rPr>
                        <a:t>24%)</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solidFill>
                      <a:srgbClr val="E9E8EE"/>
                    </a:solidFill>
                  </a:tcPr>
                </a:tc>
                <a:extLst>
                  <a:ext uri="{0D108BD9-81ED-4DB2-BD59-A6C34878D82A}">
                    <a16:rowId xmlns:a16="http://schemas.microsoft.com/office/drawing/2014/main" val="3430413882"/>
                  </a:ext>
                </a:extLst>
              </a:tr>
              <a:tr h="201306">
                <a:tc>
                  <a:txBody>
                    <a:bodyPr/>
                    <a:lstStyle/>
                    <a:p>
                      <a:pPr algn="l" fontAlgn="b"/>
                      <a:r>
                        <a:rPr lang="en-GB" sz="1200" b="0" kern="1200" noProof="0" dirty="0">
                          <a:solidFill>
                            <a:srgbClr val="2E7B8E"/>
                          </a:solidFill>
                          <a:latin typeface="+mn-lt"/>
                          <a:ea typeface="+mn-ea"/>
                          <a:cs typeface="+mn-cs"/>
                        </a:rPr>
                        <a:t>Diarrhoea</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59 (</a:t>
                      </a:r>
                      <a:r>
                        <a:rPr lang="en-GB" sz="1200" b="0" kern="1200" noProof="0">
                          <a:solidFill>
                            <a:srgbClr val="2E7B8E"/>
                          </a:solidFill>
                          <a:latin typeface="+mn-lt"/>
                          <a:ea typeface="+mn-ea"/>
                          <a:cs typeface="+mn-cs"/>
                        </a:rPr>
                        <a:t>23%)</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3 (</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3588848129"/>
                  </a:ext>
                </a:extLst>
              </a:tr>
              <a:tr h="201306">
                <a:tc>
                  <a:txBody>
                    <a:bodyPr/>
                    <a:lstStyle/>
                    <a:p>
                      <a:pPr algn="l" fontAlgn="b"/>
                      <a:r>
                        <a:rPr lang="en-GB" sz="1200" b="0" kern="1200" noProof="0" dirty="0">
                          <a:solidFill>
                            <a:srgbClr val="2E7B8E"/>
                          </a:solidFill>
                          <a:latin typeface="+mn-lt"/>
                          <a:ea typeface="+mn-ea"/>
                          <a:cs typeface="+mn-cs"/>
                        </a:rPr>
                        <a:t>Pyrexia</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50 (</a:t>
                      </a:r>
                      <a:r>
                        <a:rPr lang="en-GB" sz="1200" b="0" kern="1200" noProof="0">
                          <a:solidFill>
                            <a:srgbClr val="2E7B8E"/>
                          </a:solidFill>
                          <a:latin typeface="+mn-lt"/>
                          <a:ea typeface="+mn-ea"/>
                          <a:cs typeface="+mn-cs"/>
                        </a:rPr>
                        <a:t>19%)</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1903820389"/>
                  </a:ext>
                </a:extLst>
              </a:tr>
              <a:tr h="201306">
                <a:tc>
                  <a:txBody>
                    <a:bodyPr/>
                    <a:lstStyle/>
                    <a:p>
                      <a:pPr algn="l" fontAlgn="b"/>
                      <a:r>
                        <a:rPr lang="en-GB" sz="1200" b="0" kern="1200" noProof="0" dirty="0">
                          <a:solidFill>
                            <a:srgbClr val="2E7B8E"/>
                          </a:solidFill>
                          <a:latin typeface="+mn-lt"/>
                          <a:ea typeface="+mn-ea"/>
                          <a:cs typeface="+mn-cs"/>
                        </a:rPr>
                        <a:t>Dyspnoea</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35 (</a:t>
                      </a:r>
                      <a:r>
                        <a:rPr lang="en-GB" sz="1200" b="0" kern="1200" noProof="0">
                          <a:solidFill>
                            <a:srgbClr val="2E7B8E"/>
                          </a:solidFill>
                          <a:latin typeface="+mn-lt"/>
                          <a:ea typeface="+mn-ea"/>
                          <a:cs typeface="+mn-cs"/>
                        </a:rPr>
                        <a:t>13%)</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6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2023825589"/>
                  </a:ext>
                </a:extLst>
              </a:tr>
              <a:tr h="201306">
                <a:tc>
                  <a:txBody>
                    <a:bodyPr/>
                    <a:lstStyle/>
                    <a:p>
                      <a:pPr algn="l" fontAlgn="b"/>
                      <a:r>
                        <a:rPr lang="en-GB" sz="1200" b="0" kern="1200" noProof="0" dirty="0">
                          <a:solidFill>
                            <a:srgbClr val="2E7B8E"/>
                          </a:solidFill>
                          <a:latin typeface="+mn-lt"/>
                          <a:ea typeface="+mn-ea"/>
                          <a:cs typeface="+mn-cs"/>
                        </a:rPr>
                        <a:t>Myalgia</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38 (</a:t>
                      </a:r>
                      <a:r>
                        <a:rPr lang="en-GB" sz="1200" b="0" kern="1200" noProof="0">
                          <a:solidFill>
                            <a:srgbClr val="2E7B8E"/>
                          </a:solidFill>
                          <a:latin typeface="+mn-lt"/>
                          <a:ea typeface="+mn-ea"/>
                          <a:cs typeface="+mn-cs"/>
                        </a:rPr>
                        <a:t>15%)</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3 (</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3780319938"/>
                  </a:ext>
                </a:extLst>
              </a:tr>
              <a:tr h="201306">
                <a:tc>
                  <a:txBody>
                    <a:bodyPr/>
                    <a:lstStyle/>
                    <a:p>
                      <a:pPr algn="l" fontAlgn="b"/>
                      <a:r>
                        <a:rPr lang="en-GB" sz="1200" b="0" kern="1200" noProof="0" dirty="0">
                          <a:solidFill>
                            <a:srgbClr val="2E7B8E"/>
                          </a:solidFill>
                          <a:latin typeface="+mn-lt"/>
                          <a:ea typeface="+mn-ea"/>
                          <a:cs typeface="+mn-cs"/>
                        </a:rPr>
                        <a:t>Peripheral oedema</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40 (</a:t>
                      </a:r>
                      <a:r>
                        <a:rPr lang="en-GB" sz="1200" b="0" kern="1200" noProof="0">
                          <a:solidFill>
                            <a:srgbClr val="2E7B8E"/>
                          </a:solidFill>
                          <a:latin typeface="+mn-lt"/>
                          <a:ea typeface="+mn-ea"/>
                          <a:cs typeface="+mn-cs"/>
                        </a:rPr>
                        <a:t>15%)</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312615360"/>
                  </a:ext>
                </a:extLst>
              </a:tr>
              <a:tr h="201306">
                <a:tc>
                  <a:txBody>
                    <a:bodyPr/>
                    <a:lstStyle/>
                    <a:p>
                      <a:pPr algn="l" fontAlgn="b"/>
                      <a:r>
                        <a:rPr lang="en-GB" sz="1200" b="0" kern="1200" noProof="0" dirty="0">
                          <a:solidFill>
                            <a:srgbClr val="2E7B8E"/>
                          </a:solidFill>
                          <a:latin typeface="+mn-lt"/>
                          <a:ea typeface="+mn-ea"/>
                          <a:cs typeface="+mn-cs"/>
                        </a:rPr>
                        <a:t>Headache</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38 (</a:t>
                      </a:r>
                      <a:r>
                        <a:rPr lang="en-GB" sz="1200" b="0" kern="1200" noProof="0">
                          <a:solidFill>
                            <a:srgbClr val="2E7B8E"/>
                          </a:solidFill>
                          <a:latin typeface="+mn-lt"/>
                          <a:ea typeface="+mn-ea"/>
                          <a:cs typeface="+mn-cs"/>
                        </a:rPr>
                        <a:t>15%)</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3309502781"/>
                  </a:ext>
                </a:extLst>
              </a:tr>
              <a:tr h="201306">
                <a:tc>
                  <a:txBody>
                    <a:bodyPr/>
                    <a:lstStyle/>
                    <a:p>
                      <a:pPr algn="l" fontAlgn="b"/>
                      <a:r>
                        <a:rPr lang="en-GB" sz="1200" b="1" kern="1200" noProof="0" dirty="0">
                          <a:solidFill>
                            <a:srgbClr val="2E7B8E"/>
                          </a:solidFill>
                          <a:latin typeface="+mn-lt"/>
                          <a:ea typeface="+mn-ea"/>
                          <a:cs typeface="+mn-cs"/>
                        </a:rPr>
                        <a:t>Neutrophil count decreased</a:t>
                      </a:r>
                    </a:p>
                  </a:txBody>
                  <a:tcPr marL="9525" marR="9525" marT="9525" marB="0" anchor="ctr"/>
                </a:tc>
                <a:tc>
                  <a:txBody>
                    <a:bodyPr/>
                    <a:lstStyle/>
                    <a:p>
                      <a:pPr algn="ctr" fontAlgn="b"/>
                      <a:r>
                        <a:rPr lang="en-GB" sz="1200" b="1" kern="1200" noProof="0" dirty="0">
                          <a:solidFill>
                            <a:srgbClr val="2E7B8E"/>
                          </a:solidFill>
                          <a:latin typeface="+mn-lt"/>
                          <a:ea typeface="+mn-ea"/>
                          <a:cs typeface="+mn-cs"/>
                        </a:rPr>
                        <a:t>18 (</a:t>
                      </a:r>
                      <a:r>
                        <a:rPr lang="en-GB" sz="1200" b="1" kern="1200" noProof="0">
                          <a:solidFill>
                            <a:srgbClr val="2E7B8E"/>
                          </a:solidFill>
                          <a:latin typeface="+mn-lt"/>
                          <a:ea typeface="+mn-ea"/>
                          <a:cs typeface="+mn-cs"/>
                        </a:rPr>
                        <a:t>7%)</a:t>
                      </a:r>
                      <a:endParaRPr lang="en-GB" sz="1200" b="1" kern="1200" noProof="0" dirty="0">
                        <a:solidFill>
                          <a:srgbClr val="2E7B8E"/>
                        </a:solidFill>
                        <a:latin typeface="+mn-lt"/>
                        <a:ea typeface="+mn-ea"/>
                        <a:cs typeface="+mn-cs"/>
                      </a:endParaRPr>
                    </a:p>
                  </a:txBody>
                  <a:tcPr marL="0" marR="0" marT="9525" marB="0" anchor="ctr"/>
                </a:tc>
                <a:tc>
                  <a:txBody>
                    <a:bodyPr/>
                    <a:lstStyle/>
                    <a:p>
                      <a:pPr algn="ctr" fontAlgn="b"/>
                      <a:r>
                        <a:rPr lang="en-GB" sz="1200" b="1" kern="1200" noProof="0" dirty="0">
                          <a:solidFill>
                            <a:srgbClr val="2E7B8E"/>
                          </a:solidFill>
                          <a:latin typeface="+mn-lt"/>
                          <a:ea typeface="+mn-ea"/>
                          <a:cs typeface="+mn-cs"/>
                        </a:rPr>
                        <a:t>12 (</a:t>
                      </a:r>
                      <a:r>
                        <a:rPr lang="en-GB" sz="1200" b="1" kern="1200" noProof="0">
                          <a:solidFill>
                            <a:srgbClr val="2E7B8E"/>
                          </a:solidFill>
                          <a:latin typeface="+mn-lt"/>
                          <a:ea typeface="+mn-ea"/>
                          <a:cs typeface="+mn-cs"/>
                        </a:rPr>
                        <a:t>5%)</a:t>
                      </a:r>
                      <a:endParaRPr lang="en-GB" sz="1200" b="1" kern="1200" noProof="0" dirty="0">
                        <a:solidFill>
                          <a:srgbClr val="2E7B8E"/>
                        </a:solidFill>
                        <a:latin typeface="+mn-lt"/>
                        <a:ea typeface="+mn-ea"/>
                        <a:cs typeface="+mn-cs"/>
                      </a:endParaRPr>
                    </a:p>
                  </a:txBody>
                  <a:tcPr marL="0" marR="0" marT="9525" marB="0" anchor="ctr"/>
                </a:tc>
                <a:tc>
                  <a:txBody>
                    <a:bodyPr/>
                    <a:lstStyle/>
                    <a:p>
                      <a:pPr algn="ctr" fontAlgn="b"/>
                      <a:r>
                        <a:rPr lang="en-GB" sz="1200" b="1" kern="1200" noProof="0" dirty="0">
                          <a:solidFill>
                            <a:srgbClr val="2E7B8E"/>
                          </a:solidFill>
                          <a:latin typeface="+mn-lt"/>
                          <a:ea typeface="+mn-ea"/>
                          <a:cs typeface="+mn-cs"/>
                        </a:rPr>
                        <a:t>2 (&lt;</a:t>
                      </a:r>
                      <a:r>
                        <a:rPr lang="en-GB" sz="1200" b="1" kern="1200" noProof="0">
                          <a:solidFill>
                            <a:srgbClr val="2E7B8E"/>
                          </a:solidFill>
                          <a:latin typeface="+mn-lt"/>
                          <a:ea typeface="+mn-ea"/>
                          <a:cs typeface="+mn-cs"/>
                        </a:rPr>
                        <a:t>1%)</a:t>
                      </a:r>
                      <a:endParaRPr lang="en-GB" sz="1200" b="1" kern="1200" noProof="0" dirty="0">
                        <a:solidFill>
                          <a:srgbClr val="2E7B8E"/>
                        </a:solidFill>
                        <a:latin typeface="+mn-lt"/>
                        <a:ea typeface="+mn-ea"/>
                        <a:cs typeface="+mn-cs"/>
                      </a:endParaRPr>
                    </a:p>
                  </a:txBody>
                  <a:tcPr marL="0" marR="0" marT="9525" marB="0" anchor="ctr"/>
                </a:tc>
                <a:tc>
                  <a:txBody>
                    <a:bodyPr/>
                    <a:lstStyle/>
                    <a:p>
                      <a:pPr algn="ctr" fontAlgn="b"/>
                      <a:r>
                        <a:rPr lang="en-GB" sz="1200" b="1" kern="1200" noProof="0" dirty="0">
                          <a:solidFill>
                            <a:srgbClr val="2E7B8E"/>
                          </a:solidFill>
                          <a:latin typeface="+mn-lt"/>
                          <a:ea typeface="+mn-ea"/>
                          <a:cs typeface="+mn-cs"/>
                        </a:rPr>
                        <a:t>4 (</a:t>
                      </a:r>
                      <a:r>
                        <a:rPr lang="en-GB" sz="1200" b="1" kern="1200" noProof="0">
                          <a:solidFill>
                            <a:srgbClr val="2E7B8E"/>
                          </a:solidFill>
                          <a:latin typeface="+mn-lt"/>
                          <a:ea typeface="+mn-ea"/>
                          <a:cs typeface="+mn-cs"/>
                        </a:rPr>
                        <a:t>2%)</a:t>
                      </a:r>
                      <a:endParaRPr lang="en-GB" sz="1200" b="1" kern="1200" noProof="0" dirty="0">
                        <a:solidFill>
                          <a:srgbClr val="2E7B8E"/>
                        </a:solidFill>
                        <a:latin typeface="+mn-lt"/>
                        <a:ea typeface="+mn-ea"/>
                        <a:cs typeface="+mn-cs"/>
                      </a:endParaRPr>
                    </a:p>
                  </a:txBody>
                  <a:tcPr marL="0" marR="0" marT="9525" marB="0" anchor="ctr"/>
                </a:tc>
                <a:tc>
                  <a:txBody>
                    <a:bodyPr/>
                    <a:lstStyle/>
                    <a:p>
                      <a:pPr algn="ctr" fontAlgn="b"/>
                      <a:r>
                        <a:rPr lang="en-GB" sz="1200" b="1" kern="1200" noProof="0" dirty="0">
                          <a:solidFill>
                            <a:srgbClr val="2E7B8E"/>
                          </a:solidFill>
                          <a:latin typeface="+mn-lt"/>
                          <a:ea typeface="+mn-ea"/>
                          <a:cs typeface="+mn-cs"/>
                        </a:rPr>
                        <a:t>1 (&lt;1%)</a:t>
                      </a:r>
                    </a:p>
                  </a:txBody>
                  <a:tcPr marL="0" marR="0" marT="9525" marB="0" anchor="ctr"/>
                </a:tc>
                <a:extLst>
                  <a:ext uri="{0D108BD9-81ED-4DB2-BD59-A6C34878D82A}">
                    <a16:rowId xmlns:a16="http://schemas.microsoft.com/office/drawing/2014/main" val="813542517"/>
                  </a:ext>
                </a:extLst>
              </a:tr>
              <a:tr h="201306">
                <a:tc>
                  <a:txBody>
                    <a:bodyPr/>
                    <a:lstStyle/>
                    <a:p>
                      <a:pPr algn="l" fontAlgn="b"/>
                      <a:r>
                        <a:rPr lang="en-GB" sz="1200" b="0" kern="1200" noProof="0" dirty="0">
                          <a:solidFill>
                            <a:srgbClr val="2E7B8E"/>
                          </a:solidFill>
                          <a:latin typeface="+mn-lt"/>
                          <a:ea typeface="+mn-ea"/>
                          <a:cs typeface="+mn-cs"/>
                        </a:rPr>
                        <a:t>Lymphocyte count decreased</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22 (</a:t>
                      </a:r>
                      <a:r>
                        <a:rPr lang="en-GB" sz="1200" b="0" kern="1200" noProof="0">
                          <a:solidFill>
                            <a:srgbClr val="2E7B8E"/>
                          </a:solidFill>
                          <a:latin typeface="+mn-lt"/>
                          <a:ea typeface="+mn-ea"/>
                          <a:cs typeface="+mn-cs"/>
                        </a:rPr>
                        <a:t>8%)</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7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2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2074260563"/>
                  </a:ext>
                </a:extLst>
              </a:tr>
              <a:tr h="201306">
                <a:tc>
                  <a:txBody>
                    <a:bodyPr/>
                    <a:lstStyle/>
                    <a:p>
                      <a:pPr algn="l" fontAlgn="b"/>
                      <a:r>
                        <a:rPr lang="en-GB" sz="1200" b="0" kern="1200" noProof="0" dirty="0">
                          <a:solidFill>
                            <a:srgbClr val="2E7B8E"/>
                          </a:solidFill>
                          <a:latin typeface="+mn-lt"/>
                          <a:ea typeface="+mn-ea"/>
                          <a:cs typeface="+mn-cs"/>
                        </a:rPr>
                        <a:t>Hypokalaemia</a:t>
                      </a:r>
                    </a:p>
                  </a:txBody>
                  <a:tcPr marL="9525" marR="9525" marT="9525" marB="0" anchor="ctr"/>
                </a:tc>
                <a:tc>
                  <a:txBody>
                    <a:bodyPr/>
                    <a:lstStyle/>
                    <a:p>
                      <a:pPr algn="ctr" fontAlgn="b"/>
                      <a:r>
                        <a:rPr lang="en-GB" sz="1200" b="0" kern="1200" noProof="0" dirty="0">
                          <a:solidFill>
                            <a:srgbClr val="2E7B8E"/>
                          </a:solidFill>
                          <a:latin typeface="+mn-lt"/>
                          <a:ea typeface="+mn-ea"/>
                          <a:cs typeface="+mn-cs"/>
                        </a:rPr>
                        <a:t>12 (</a:t>
                      </a:r>
                      <a:r>
                        <a:rPr lang="en-GB" sz="1200" b="0" kern="1200" noProof="0">
                          <a:solidFill>
                            <a:srgbClr val="2E7B8E"/>
                          </a:solidFill>
                          <a:latin typeface="+mn-lt"/>
                          <a:ea typeface="+mn-ea"/>
                          <a:cs typeface="+mn-cs"/>
                        </a:rPr>
                        <a:t>5%)</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8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1 (&lt;</a:t>
                      </a:r>
                      <a:r>
                        <a:rPr lang="en-GB" sz="1200" b="0" kern="1200" noProof="0">
                          <a:solidFill>
                            <a:srgbClr val="2E7B8E"/>
                          </a:solidFill>
                          <a:latin typeface="+mn-lt"/>
                          <a:ea typeface="+mn-ea"/>
                          <a:cs typeface="+mn-cs"/>
                        </a:rPr>
                        <a:t>1%)</a:t>
                      </a:r>
                      <a:endParaRPr lang="en-GB" sz="1200" b="0" kern="1200" noProof="0" dirty="0">
                        <a:solidFill>
                          <a:srgbClr val="2E7B8E"/>
                        </a:solidFill>
                        <a:latin typeface="+mn-lt"/>
                        <a:ea typeface="+mn-ea"/>
                        <a:cs typeface="+mn-cs"/>
                      </a:endParaRP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tc>
                  <a:txBody>
                    <a:bodyPr/>
                    <a:lstStyle/>
                    <a:p>
                      <a:pPr algn="ctr" fontAlgn="b"/>
                      <a:r>
                        <a:rPr lang="en-GB" sz="1200" b="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2755082094"/>
                  </a:ext>
                </a:extLst>
              </a:tr>
              <a:tr h="201306">
                <a:tc>
                  <a:txBody>
                    <a:bodyPr/>
                    <a:lstStyle/>
                    <a:p>
                      <a:pPr algn="l" fontAlgn="b"/>
                      <a:r>
                        <a:rPr lang="en-GB" sz="1200" kern="1200" noProof="0" dirty="0">
                          <a:solidFill>
                            <a:srgbClr val="2E7B8E"/>
                          </a:solidFill>
                          <a:latin typeface="+mn-lt"/>
                          <a:ea typeface="+mn-ea"/>
                          <a:cs typeface="+mn-cs"/>
                        </a:rPr>
                        <a:t>Hypophosphatemia</a:t>
                      </a:r>
                    </a:p>
                  </a:txBody>
                  <a:tcPr marL="9525" marR="9525" marT="9525" marB="0" anchor="ctr"/>
                </a:tc>
                <a:tc>
                  <a:txBody>
                    <a:bodyPr/>
                    <a:lstStyle/>
                    <a:p>
                      <a:pPr algn="ctr" fontAlgn="b"/>
                      <a:r>
                        <a:rPr lang="en-GB" sz="1200" kern="1200" noProof="0" dirty="0">
                          <a:solidFill>
                            <a:srgbClr val="2E7B8E"/>
                          </a:solidFill>
                          <a:latin typeface="+mn-lt"/>
                          <a:ea typeface="+mn-ea"/>
                          <a:cs typeface="+mn-cs"/>
                        </a:rPr>
                        <a:t>5 (</a:t>
                      </a:r>
                      <a:r>
                        <a:rPr lang="en-GB" sz="1200" kern="1200" noProof="0">
                          <a:solidFill>
                            <a:srgbClr val="2E7B8E"/>
                          </a:solidFill>
                          <a:latin typeface="+mn-lt"/>
                          <a:ea typeface="+mn-ea"/>
                          <a:cs typeface="+mn-cs"/>
                        </a:rPr>
                        <a:t>2%)</a:t>
                      </a:r>
                      <a:endParaRPr lang="en-GB" sz="1200" kern="1200" noProof="0" dirty="0">
                        <a:solidFill>
                          <a:srgbClr val="2E7B8E"/>
                        </a:solidFill>
                        <a:latin typeface="+mn-lt"/>
                        <a:ea typeface="+mn-ea"/>
                        <a:cs typeface="+mn-cs"/>
                      </a:endParaRPr>
                    </a:p>
                  </a:txBody>
                  <a:tcPr marL="0" marR="0" marT="9525" marB="0" anchor="ctr"/>
                </a:tc>
                <a:tc>
                  <a:txBody>
                    <a:bodyPr/>
                    <a:lstStyle/>
                    <a:p>
                      <a:pPr algn="ctr" fontAlgn="b"/>
                      <a:r>
                        <a:rPr lang="en-GB" sz="1200" kern="1200" noProof="0" dirty="0">
                          <a:solidFill>
                            <a:srgbClr val="2E7B8E"/>
                          </a:solidFill>
                          <a:latin typeface="+mn-lt"/>
                          <a:ea typeface="+mn-ea"/>
                          <a:cs typeface="+mn-cs"/>
                        </a:rPr>
                        <a:t>9 (</a:t>
                      </a:r>
                      <a:r>
                        <a:rPr lang="en-GB" sz="1200" kern="1200" noProof="0">
                          <a:solidFill>
                            <a:srgbClr val="2E7B8E"/>
                          </a:solidFill>
                          <a:latin typeface="+mn-lt"/>
                          <a:ea typeface="+mn-ea"/>
                          <a:cs typeface="+mn-cs"/>
                        </a:rPr>
                        <a:t>3%)</a:t>
                      </a:r>
                      <a:endParaRPr lang="en-GB" sz="1200" kern="1200" noProof="0" dirty="0">
                        <a:solidFill>
                          <a:srgbClr val="2E7B8E"/>
                        </a:solidFill>
                        <a:latin typeface="+mn-lt"/>
                        <a:ea typeface="+mn-ea"/>
                        <a:cs typeface="+mn-cs"/>
                      </a:endParaRPr>
                    </a:p>
                  </a:txBody>
                  <a:tcPr marL="0" marR="0" marT="9525" marB="0" anchor="ctr"/>
                </a:tc>
                <a:tc>
                  <a:txBody>
                    <a:bodyPr/>
                    <a:lstStyle/>
                    <a:p>
                      <a:pPr algn="ctr" fontAlgn="b"/>
                      <a:r>
                        <a:rPr lang="en-GB" sz="1200" kern="1200" noProof="0" dirty="0">
                          <a:solidFill>
                            <a:srgbClr val="2E7B8E"/>
                          </a:solidFill>
                          <a:latin typeface="+mn-lt"/>
                          <a:ea typeface="+mn-ea"/>
                          <a:cs typeface="+mn-cs"/>
                        </a:rPr>
                        <a:t>0</a:t>
                      </a:r>
                    </a:p>
                  </a:txBody>
                  <a:tcPr marL="0" marR="0" marT="9525" marB="0" anchor="ctr"/>
                </a:tc>
                <a:tc>
                  <a:txBody>
                    <a:bodyPr/>
                    <a:lstStyle/>
                    <a:p>
                      <a:pPr algn="ctr" fontAlgn="b"/>
                      <a:r>
                        <a:rPr lang="en-GB" sz="1200" kern="1200" noProof="0" dirty="0">
                          <a:solidFill>
                            <a:srgbClr val="2E7B8E"/>
                          </a:solidFill>
                          <a:latin typeface="+mn-lt"/>
                          <a:ea typeface="+mn-ea"/>
                          <a:cs typeface="+mn-cs"/>
                        </a:rPr>
                        <a:t>0</a:t>
                      </a:r>
                    </a:p>
                  </a:txBody>
                  <a:tcPr marL="0" marR="0" marT="9525" marB="0" anchor="ctr"/>
                </a:tc>
                <a:tc>
                  <a:txBody>
                    <a:bodyPr/>
                    <a:lstStyle/>
                    <a:p>
                      <a:pPr algn="ctr" fontAlgn="b"/>
                      <a:r>
                        <a:rPr lang="en-GB" sz="1200" kern="1200" noProof="0" dirty="0">
                          <a:solidFill>
                            <a:srgbClr val="2E7B8E"/>
                          </a:solidFill>
                          <a:latin typeface="+mn-lt"/>
                          <a:ea typeface="+mn-ea"/>
                          <a:cs typeface="+mn-cs"/>
                        </a:rPr>
                        <a:t>0</a:t>
                      </a:r>
                    </a:p>
                  </a:txBody>
                  <a:tcPr marL="0" marR="0" marT="9525" marB="0" anchor="ctr"/>
                </a:tc>
                <a:extLst>
                  <a:ext uri="{0D108BD9-81ED-4DB2-BD59-A6C34878D82A}">
                    <a16:rowId xmlns:a16="http://schemas.microsoft.com/office/drawing/2014/main" val="1748590616"/>
                  </a:ext>
                </a:extLst>
              </a:tr>
            </a:tbl>
          </a:graphicData>
        </a:graphic>
      </p:graphicFrame>
    </p:spTree>
    <p:extLst>
      <p:ext uri="{BB962C8B-B14F-4D97-AF65-F5344CB8AC3E}">
        <p14:creationId xmlns:p14="http://schemas.microsoft.com/office/powerpoint/2010/main" val="286028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F1A2E3-911C-4E12-831B-42FF626604DE}"/>
              </a:ext>
            </a:extLst>
          </p:cNvPr>
          <p:cNvSpPr>
            <a:spLocks noGrp="1"/>
          </p:cNvSpPr>
          <p:nvPr>
            <p:ph type="title"/>
          </p:nvPr>
        </p:nvSpPr>
        <p:spPr>
          <a:xfrm>
            <a:off x="619200" y="246566"/>
            <a:ext cx="9591600" cy="807285"/>
          </a:xfrm>
        </p:spPr>
        <p:txBody>
          <a:bodyPr/>
          <a:lstStyle/>
          <a:p>
            <a:r>
              <a:rPr lang="en-GB" dirty="0"/>
              <a:t>Expanded pooled analysis of Ae</a:t>
            </a:r>
            <a:r>
              <a:rPr lang="en-GB" cap="none" dirty="0"/>
              <a:t>s </a:t>
            </a:r>
            <a:r>
              <a:rPr lang="en-GB" dirty="0"/>
              <a:t>with larotrectinib</a:t>
            </a:r>
          </a:p>
        </p:txBody>
      </p:sp>
      <p:sp>
        <p:nvSpPr>
          <p:cNvPr id="5" name="Slide Number Placeholder 4">
            <a:extLst>
              <a:ext uri="{FF2B5EF4-FFF2-40B4-BE49-F238E27FC236}">
                <a16:creationId xmlns:a16="http://schemas.microsoft.com/office/drawing/2014/main" id="{92EF3EC2-6381-4222-8910-80A90730CD3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8" name="Content Placeholder 7">
            <a:extLst>
              <a:ext uri="{FF2B5EF4-FFF2-40B4-BE49-F238E27FC236}">
                <a16:creationId xmlns:a16="http://schemas.microsoft.com/office/drawing/2014/main" id="{24270B1A-0284-664E-9C2D-17546129987F}"/>
              </a:ext>
            </a:extLst>
          </p:cNvPr>
          <p:cNvSpPr>
            <a:spLocks noGrp="1"/>
          </p:cNvSpPr>
          <p:nvPr>
            <p:ph sz="quarter" idx="15"/>
          </p:nvPr>
        </p:nvSpPr>
        <p:spPr>
          <a:xfrm>
            <a:off x="620184" y="6124153"/>
            <a:ext cx="10795961" cy="697716"/>
          </a:xfrm>
        </p:spPr>
        <p:txBody>
          <a:bodyPr/>
          <a:lstStyle/>
          <a:p>
            <a:pPr>
              <a:lnSpc>
                <a:spcPct val="70000"/>
              </a:lnSpc>
              <a:spcBef>
                <a:spcPts val="0"/>
              </a:spcBef>
              <a:spcAft>
                <a:spcPts val="200"/>
              </a:spcAft>
            </a:pPr>
            <a:r>
              <a:rPr lang="en-GB" noProof="0" dirty="0"/>
              <a:t>Data presented are from AEs in the expanded safety dataset (N=279)</a:t>
            </a:r>
            <a:br>
              <a:rPr lang="en-GB" noProof="0" dirty="0"/>
            </a:br>
            <a:r>
              <a:rPr lang="en-GB" noProof="0" dirty="0"/>
              <a:t>The safety population included all patients enrolled in one of the three clinical trials, who received at least one dose of </a:t>
            </a:r>
            <a:r>
              <a:rPr lang="en-GB" noProof="0" dirty="0" err="1"/>
              <a:t>larotrectinib</a:t>
            </a:r>
            <a:r>
              <a:rPr lang="en-GB" noProof="0" dirty="0"/>
              <a:t>, regardless of TRK fusion status (n=279) The AEs listed here are those that occurred at any grade in at least 15% of patients, or at Grade 3 or 4 in at least 3% of patients regardless of attribution</a:t>
            </a:r>
          </a:p>
          <a:p>
            <a:pPr>
              <a:lnSpc>
                <a:spcPct val="70000"/>
              </a:lnSpc>
              <a:spcBef>
                <a:spcPts val="0"/>
              </a:spcBef>
              <a:spcAft>
                <a:spcPts val="200"/>
              </a:spcAft>
            </a:pPr>
            <a:r>
              <a:rPr lang="en-GB" noProof="0" dirty="0"/>
              <a:t>AEs, adverse events; </a:t>
            </a:r>
            <a:r>
              <a:rPr lang="en-GB" sz="1200" noProof="0" dirty="0"/>
              <a:t>TRK, tropomyosin receptor kinase</a:t>
            </a:r>
            <a:endParaRPr lang="en-GB" noProof="0" dirty="0"/>
          </a:p>
          <a:p>
            <a:pPr>
              <a:lnSpc>
                <a:spcPct val="70000"/>
              </a:lnSpc>
              <a:spcBef>
                <a:spcPts val="0"/>
              </a:spcBef>
              <a:spcAft>
                <a:spcPts val="200"/>
              </a:spcAft>
            </a:pPr>
            <a:r>
              <a:rPr lang="en-GB" noProof="0" dirty="0"/>
              <a:t>Source: McDermott R, et al. </a:t>
            </a:r>
            <a:r>
              <a:rPr lang="en-GB" noProof="0" dirty="0">
                <a:solidFill>
                  <a:schemeClr val="tx2"/>
                </a:solidFill>
              </a:rPr>
              <a:t>Ann Oncol. 2020;31 (suppl_4):S1034-S1051</a:t>
            </a:r>
            <a:endParaRPr lang="en-GB" noProof="0" dirty="0"/>
          </a:p>
        </p:txBody>
      </p:sp>
      <p:grpSp>
        <p:nvGrpSpPr>
          <p:cNvPr id="9" name="Groupe 8">
            <a:extLst>
              <a:ext uri="{FF2B5EF4-FFF2-40B4-BE49-F238E27FC236}">
                <a16:creationId xmlns:a16="http://schemas.microsoft.com/office/drawing/2014/main" id="{34135726-960D-C945-908F-60708525F624}"/>
              </a:ext>
            </a:extLst>
          </p:cNvPr>
          <p:cNvGrpSpPr/>
          <p:nvPr/>
        </p:nvGrpSpPr>
        <p:grpSpPr>
          <a:xfrm>
            <a:off x="623392" y="1787748"/>
            <a:ext cx="2772250" cy="1205401"/>
            <a:chOff x="137807" y="1397757"/>
            <a:chExt cx="2403445" cy="923330"/>
          </a:xfrm>
        </p:grpSpPr>
        <p:sp>
          <p:nvSpPr>
            <p:cNvPr id="10" name="Rectangle : coins arrondis 9">
              <a:extLst>
                <a:ext uri="{FF2B5EF4-FFF2-40B4-BE49-F238E27FC236}">
                  <a16:creationId xmlns:a16="http://schemas.microsoft.com/office/drawing/2014/main" id="{8AB64432-29C5-8F4D-AB33-1AB6D8925FE9}"/>
                </a:ext>
              </a:extLst>
            </p:cNvPr>
            <p:cNvSpPr/>
            <p:nvPr/>
          </p:nvSpPr>
          <p:spPr>
            <a:xfrm>
              <a:off x="137807" y="1397757"/>
              <a:ext cx="2345961"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6C1C105-8622-B54E-90FD-ED7B5A6A3B9A}"/>
                </a:ext>
              </a:extLst>
            </p:cNvPr>
            <p:cNvSpPr txBox="1"/>
            <p:nvPr/>
          </p:nvSpPr>
          <p:spPr>
            <a:xfrm>
              <a:off x="178546" y="1397757"/>
              <a:ext cx="2362706" cy="9194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Adult in Phase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Advanced 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NCT02122913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N=13</a:t>
              </a:r>
            </a:p>
          </p:txBody>
        </p:sp>
      </p:grpSp>
      <p:grpSp>
        <p:nvGrpSpPr>
          <p:cNvPr id="12" name="Groupe 11">
            <a:extLst>
              <a:ext uri="{FF2B5EF4-FFF2-40B4-BE49-F238E27FC236}">
                <a16:creationId xmlns:a16="http://schemas.microsoft.com/office/drawing/2014/main" id="{6FDD1110-D3A6-E147-828A-9D2B28F9756D}"/>
              </a:ext>
            </a:extLst>
          </p:cNvPr>
          <p:cNvGrpSpPr/>
          <p:nvPr/>
        </p:nvGrpSpPr>
        <p:grpSpPr>
          <a:xfrm>
            <a:off x="632597" y="3212976"/>
            <a:ext cx="2669487" cy="1205401"/>
            <a:chOff x="2772875" y="1405266"/>
            <a:chExt cx="2382649" cy="923330"/>
          </a:xfrm>
        </p:grpSpPr>
        <p:sp>
          <p:nvSpPr>
            <p:cNvPr id="13" name="Rectangle : coins arrondis 12">
              <a:extLst>
                <a:ext uri="{FF2B5EF4-FFF2-40B4-BE49-F238E27FC236}">
                  <a16:creationId xmlns:a16="http://schemas.microsoft.com/office/drawing/2014/main" id="{CE78806B-4A1D-8B44-820F-60A54A32D267}"/>
                </a:ext>
              </a:extLst>
            </p:cNvPr>
            <p:cNvSpPr/>
            <p:nvPr/>
          </p:nvSpPr>
          <p:spPr>
            <a:xfrm>
              <a:off x="2772875" y="1405266"/>
              <a:ext cx="2382649"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3FB4AAD8-22EE-1D4A-ABFE-8FADFC78EEE1}"/>
                </a:ext>
              </a:extLst>
            </p:cNvPr>
            <p:cNvSpPr txBox="1"/>
            <p:nvPr/>
          </p:nvSpPr>
          <p:spPr>
            <a:xfrm>
              <a:off x="2820838" y="1405266"/>
              <a:ext cx="2222427" cy="9194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Paediatric in Phase 1/2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Advanced 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SCOUT: NCT02637687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N=57</a:t>
              </a:r>
            </a:p>
          </p:txBody>
        </p:sp>
      </p:grpSp>
      <p:grpSp>
        <p:nvGrpSpPr>
          <p:cNvPr id="15" name="Groupe 14">
            <a:extLst>
              <a:ext uri="{FF2B5EF4-FFF2-40B4-BE49-F238E27FC236}">
                <a16:creationId xmlns:a16="http://schemas.microsoft.com/office/drawing/2014/main" id="{6E8D11D3-12E7-DE46-8CA0-C6908C1F19FC}"/>
              </a:ext>
            </a:extLst>
          </p:cNvPr>
          <p:cNvGrpSpPr/>
          <p:nvPr/>
        </p:nvGrpSpPr>
        <p:grpSpPr>
          <a:xfrm>
            <a:off x="552340" y="4652827"/>
            <a:ext cx="2825710" cy="1224445"/>
            <a:chOff x="5250205" y="1405266"/>
            <a:chExt cx="2897981" cy="960103"/>
          </a:xfrm>
        </p:grpSpPr>
        <p:sp>
          <p:nvSpPr>
            <p:cNvPr id="16" name="Rectangle : coins arrondis 15">
              <a:extLst>
                <a:ext uri="{FF2B5EF4-FFF2-40B4-BE49-F238E27FC236}">
                  <a16:creationId xmlns:a16="http://schemas.microsoft.com/office/drawing/2014/main" id="{5B0CB271-1D82-2F4C-AD87-F6EC72A65D6A}"/>
                </a:ext>
              </a:extLst>
            </p:cNvPr>
            <p:cNvSpPr/>
            <p:nvPr/>
          </p:nvSpPr>
          <p:spPr>
            <a:xfrm>
              <a:off x="5310190" y="1405266"/>
              <a:ext cx="2778009"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C679679D-0036-0D41-98E8-22184DE8B290}"/>
                </a:ext>
              </a:extLst>
            </p:cNvPr>
            <p:cNvSpPr txBox="1"/>
            <p:nvPr/>
          </p:nvSpPr>
          <p:spPr>
            <a:xfrm>
              <a:off x="5250205" y="1424176"/>
              <a:ext cx="2897981" cy="9411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0" normalizeH="0" baseline="0" noProof="0" dirty="0">
                  <a:ln>
                    <a:noFill/>
                  </a:ln>
                  <a:solidFill>
                    <a:srgbClr val="FFFFFF"/>
                  </a:solidFill>
                  <a:effectLst/>
                  <a:uLnTx/>
                  <a:uFillTx/>
                  <a:latin typeface="Calibri" panose="020F0502020204030204"/>
                  <a:ea typeface="Aileron" charset="0"/>
                  <a:cs typeface="Aileron" charset="0"/>
                </a:rPr>
                <a:t>Adult/adolescent in Phase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Advanced 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NAVIGATE: NCT02576431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N=105</a:t>
              </a:r>
            </a:p>
          </p:txBody>
        </p:sp>
      </p:grpSp>
      <p:sp>
        <p:nvSpPr>
          <p:cNvPr id="19" name="Rectangle 18">
            <a:extLst>
              <a:ext uri="{FF2B5EF4-FFF2-40B4-BE49-F238E27FC236}">
                <a16:creationId xmlns:a16="http://schemas.microsoft.com/office/drawing/2014/main" id="{1D7689D4-1B5A-E342-B6E0-24D57FC7664A}"/>
              </a:ext>
            </a:extLst>
          </p:cNvPr>
          <p:cNvSpPr/>
          <p:nvPr/>
        </p:nvSpPr>
        <p:spPr>
          <a:xfrm>
            <a:off x="551384" y="1052736"/>
            <a:ext cx="1358064"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Data </a:t>
            </a:r>
            <a:r>
              <a:rPr kumimoji="0" lang="en-GB" sz="18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cutoff</a:t>
            </a:r>
            <a:r>
              <a:rPr kumimoji="0" lang="en-GB" sz="18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15 July 2020</a:t>
            </a:r>
            <a:endParaRPr kumimoji="0" lang="en-GB" sz="1800" b="1" i="0" u="none" strike="noStrike" kern="1200" cap="none" spc="0" normalizeH="0" baseline="30000" noProof="0" dirty="0">
              <a:ln>
                <a:noFill/>
              </a:ln>
              <a:solidFill>
                <a:srgbClr val="5D8298"/>
              </a:solidFill>
              <a:effectLst/>
              <a:uLnTx/>
              <a:uFillTx/>
              <a:latin typeface="Calibri" panose="020F0502020204030204"/>
              <a:ea typeface="Aileron" charset="0"/>
              <a:cs typeface="Aileron" charset="0"/>
            </a:endParaRPr>
          </a:p>
        </p:txBody>
      </p:sp>
      <p:graphicFrame>
        <p:nvGraphicFramePr>
          <p:cNvPr id="20" name="Espace réservé du contenu 13">
            <a:extLst>
              <a:ext uri="{FF2B5EF4-FFF2-40B4-BE49-F238E27FC236}">
                <a16:creationId xmlns:a16="http://schemas.microsoft.com/office/drawing/2014/main" id="{A88E9E1D-3D3E-F34A-95F1-8DE3EA4CC3DA}"/>
              </a:ext>
            </a:extLst>
          </p:cNvPr>
          <p:cNvGraphicFramePr>
            <a:graphicFrameLocks/>
          </p:cNvGraphicFramePr>
          <p:nvPr>
            <p:extLst>
              <p:ext uri="{D42A27DB-BD31-4B8C-83A1-F6EECF244321}">
                <p14:modId xmlns:p14="http://schemas.microsoft.com/office/powerpoint/2010/main" val="72532702"/>
              </p:ext>
            </p:extLst>
          </p:nvPr>
        </p:nvGraphicFramePr>
        <p:xfrm>
          <a:off x="3475764" y="1102153"/>
          <a:ext cx="8083640" cy="4728222"/>
        </p:xfrm>
        <a:graphic>
          <a:graphicData uri="http://schemas.openxmlformats.org/drawingml/2006/table">
            <a:tbl>
              <a:tblPr firstRow="1" bandRow="1">
                <a:tableStyleId>{5C22544A-7EE6-4342-B048-85BDC9FD1C3A}</a:tableStyleId>
              </a:tblPr>
              <a:tblGrid>
                <a:gridCol w="2359640">
                  <a:extLst>
                    <a:ext uri="{9D8B030D-6E8A-4147-A177-3AD203B41FA5}">
                      <a16:colId xmlns:a16="http://schemas.microsoft.com/office/drawing/2014/main" val="3413836247"/>
                    </a:ext>
                  </a:extLst>
                </a:gridCol>
                <a:gridCol w="1044000">
                  <a:extLst>
                    <a:ext uri="{9D8B030D-6E8A-4147-A177-3AD203B41FA5}">
                      <a16:colId xmlns:a16="http://schemas.microsoft.com/office/drawing/2014/main" val="4172534489"/>
                    </a:ext>
                  </a:extLst>
                </a:gridCol>
                <a:gridCol w="1044000">
                  <a:extLst>
                    <a:ext uri="{9D8B030D-6E8A-4147-A177-3AD203B41FA5}">
                      <a16:colId xmlns:a16="http://schemas.microsoft.com/office/drawing/2014/main" val="1788390178"/>
                    </a:ext>
                  </a:extLst>
                </a:gridCol>
                <a:gridCol w="1044000">
                  <a:extLst>
                    <a:ext uri="{9D8B030D-6E8A-4147-A177-3AD203B41FA5}">
                      <a16:colId xmlns:a16="http://schemas.microsoft.com/office/drawing/2014/main" val="2237199332"/>
                    </a:ext>
                  </a:extLst>
                </a:gridCol>
                <a:gridCol w="1296000">
                  <a:extLst>
                    <a:ext uri="{9D8B030D-6E8A-4147-A177-3AD203B41FA5}">
                      <a16:colId xmlns:a16="http://schemas.microsoft.com/office/drawing/2014/main" val="1952333294"/>
                    </a:ext>
                  </a:extLst>
                </a:gridCol>
                <a:gridCol w="1296000">
                  <a:extLst>
                    <a:ext uri="{9D8B030D-6E8A-4147-A177-3AD203B41FA5}">
                      <a16:colId xmlns:a16="http://schemas.microsoft.com/office/drawing/2014/main" val="1722224847"/>
                    </a:ext>
                  </a:extLst>
                </a:gridCol>
              </a:tblGrid>
              <a:tr h="398608">
                <a:tc>
                  <a:txBody>
                    <a:bodyPr/>
                    <a:lstStyle/>
                    <a:p>
                      <a:endParaRPr lang="en-GB" noProof="0" dirty="0"/>
                    </a:p>
                  </a:txBody>
                  <a:tcPr anchor="ctr"/>
                </a:tc>
                <a:tc gridSpan="3">
                  <a:txBody>
                    <a:bodyPr/>
                    <a:lstStyle/>
                    <a:p>
                      <a:pPr algn="ctr"/>
                      <a:r>
                        <a:rPr lang="en-GB" sz="1400" noProof="0" dirty="0"/>
                        <a:t>Treatment-emergent AEs, n (%)</a:t>
                      </a:r>
                    </a:p>
                  </a:txBody>
                  <a:tcPr marL="0" marR="0" anchor="ctr"/>
                </a:tc>
                <a:tc hMerge="1">
                  <a:txBody>
                    <a:bodyPr/>
                    <a:lstStyle/>
                    <a:p>
                      <a:endParaRPr lang="fr-FR" dirty="0"/>
                    </a:p>
                  </a:txBody>
                  <a:tcPr/>
                </a:tc>
                <a:tc hMerge="1">
                  <a:txBody>
                    <a:bodyPr/>
                    <a:lstStyle/>
                    <a:p>
                      <a:endParaRPr lang="fr-FR" dirty="0"/>
                    </a:p>
                  </a:txBody>
                  <a:tcPr/>
                </a:tc>
                <a:tc gridSpan="2">
                  <a:txBody>
                    <a:bodyPr/>
                    <a:lstStyle/>
                    <a:p>
                      <a:pPr algn="ctr"/>
                      <a:r>
                        <a:rPr lang="en-GB" sz="1400" noProof="0" dirty="0"/>
                        <a:t>Treatment-related AEs, n (%)</a:t>
                      </a:r>
                    </a:p>
                  </a:txBody>
                  <a:tcPr marL="0" marR="0" anchor="ctr"/>
                </a:tc>
                <a:tc hMerge="1">
                  <a:txBody>
                    <a:bodyPr/>
                    <a:lstStyle/>
                    <a:p>
                      <a:endParaRPr lang="fr-FR" dirty="0"/>
                    </a:p>
                  </a:txBody>
                  <a:tcPr/>
                </a:tc>
                <a:extLst>
                  <a:ext uri="{0D108BD9-81ED-4DB2-BD59-A6C34878D82A}">
                    <a16:rowId xmlns:a16="http://schemas.microsoft.com/office/drawing/2014/main" val="292483646"/>
                  </a:ext>
                </a:extLst>
              </a:tr>
              <a:tr h="298956">
                <a:tc>
                  <a:txBody>
                    <a:bodyPr/>
                    <a:lstStyle/>
                    <a:p>
                      <a:endParaRPr lang="en-GB" sz="1200" noProof="0" dirty="0"/>
                    </a:p>
                  </a:txBody>
                  <a:tcPr anchor="ctr"/>
                </a:tc>
                <a:tc>
                  <a:txBody>
                    <a:bodyPr/>
                    <a:lstStyle/>
                    <a:p>
                      <a:pPr algn="ctr"/>
                      <a:r>
                        <a:rPr lang="en-GB" sz="1200" b="1" kern="1200" noProof="0" dirty="0">
                          <a:solidFill>
                            <a:srgbClr val="2E7B8E"/>
                          </a:solidFill>
                          <a:latin typeface="+mn-lt"/>
                          <a:ea typeface="+mn-ea"/>
                          <a:cs typeface="+mn-cs"/>
                        </a:rPr>
                        <a:t>Grade 1-2</a:t>
                      </a:r>
                    </a:p>
                  </a:txBody>
                  <a:tcPr marL="0" marR="0" anchor="ctr"/>
                </a:tc>
                <a:tc>
                  <a:txBody>
                    <a:bodyPr/>
                    <a:lstStyle/>
                    <a:p>
                      <a:pPr algn="ctr"/>
                      <a:r>
                        <a:rPr lang="en-GB" sz="1200" b="1" kern="1200" noProof="0" dirty="0">
                          <a:solidFill>
                            <a:srgbClr val="2E7B8E"/>
                          </a:solidFill>
                          <a:latin typeface="+mn-lt"/>
                          <a:ea typeface="+mn-ea"/>
                          <a:cs typeface="+mn-cs"/>
                        </a:rPr>
                        <a:t>Grade 3</a:t>
                      </a:r>
                    </a:p>
                  </a:txBody>
                  <a:tcPr marL="0" marR="0" anchor="ctr"/>
                </a:tc>
                <a:tc>
                  <a:txBody>
                    <a:bodyPr/>
                    <a:lstStyle/>
                    <a:p>
                      <a:pPr algn="ctr"/>
                      <a:r>
                        <a:rPr lang="en-GB" sz="1200" b="1" kern="1200" noProof="0" dirty="0">
                          <a:solidFill>
                            <a:srgbClr val="2E7B8E"/>
                          </a:solidFill>
                          <a:latin typeface="+mn-lt"/>
                          <a:ea typeface="+mn-ea"/>
                          <a:cs typeface="+mn-cs"/>
                        </a:rPr>
                        <a:t>Grade 4</a:t>
                      </a:r>
                    </a:p>
                  </a:txBody>
                  <a:tcPr marL="0" marR="0" anchor="ctr"/>
                </a:tc>
                <a:tc>
                  <a:txBody>
                    <a:bodyPr/>
                    <a:lstStyle/>
                    <a:p>
                      <a:pPr algn="ctr"/>
                      <a:r>
                        <a:rPr lang="en-GB" sz="1200" b="1" kern="1200" noProof="0" dirty="0">
                          <a:solidFill>
                            <a:srgbClr val="2E7B8E"/>
                          </a:solidFill>
                          <a:latin typeface="+mn-lt"/>
                          <a:ea typeface="+mn-ea"/>
                          <a:cs typeface="+mn-cs"/>
                        </a:rPr>
                        <a:t>Grade 3</a:t>
                      </a:r>
                    </a:p>
                  </a:txBody>
                  <a:tcPr marL="0" marR="0" anchor="ctr"/>
                </a:tc>
                <a:tc>
                  <a:txBody>
                    <a:bodyPr/>
                    <a:lstStyle/>
                    <a:p>
                      <a:pPr algn="ctr"/>
                      <a:r>
                        <a:rPr lang="en-GB" sz="1200" b="1" kern="1200" noProof="0" dirty="0">
                          <a:solidFill>
                            <a:srgbClr val="2E7B8E"/>
                          </a:solidFill>
                          <a:latin typeface="+mn-lt"/>
                          <a:ea typeface="+mn-ea"/>
                          <a:cs typeface="+mn-cs"/>
                        </a:rPr>
                        <a:t>Grade 4</a:t>
                      </a:r>
                    </a:p>
                  </a:txBody>
                  <a:tcPr marL="0" marR="0" anchor="ctr"/>
                </a:tc>
                <a:extLst>
                  <a:ext uri="{0D108BD9-81ED-4DB2-BD59-A6C34878D82A}">
                    <a16:rowId xmlns:a16="http://schemas.microsoft.com/office/drawing/2014/main" val="1870029529"/>
                  </a:ext>
                </a:extLst>
              </a:tr>
              <a:tr h="199304">
                <a:tc>
                  <a:txBody>
                    <a:bodyPr/>
                    <a:lstStyle/>
                    <a:p>
                      <a:r>
                        <a:rPr lang="fr-CH" sz="1200" b="0" kern="1200" dirty="0">
                          <a:solidFill>
                            <a:srgbClr val="2E7B8E"/>
                          </a:solidFill>
                          <a:latin typeface="+mn-lt"/>
                          <a:ea typeface="+mn-ea"/>
                          <a:cs typeface="+mn-cs"/>
                        </a:rPr>
                        <a:t>Fatigue </a:t>
                      </a:r>
                    </a:p>
                  </a:txBody>
                  <a:tcPr marL="29102" marR="29102" marT="0" marB="0"/>
                </a:tc>
                <a:tc>
                  <a:txBody>
                    <a:bodyPr/>
                    <a:lstStyle/>
                    <a:p>
                      <a:pPr algn="ctr"/>
                      <a:r>
                        <a:rPr lang="fr-CH" sz="1200" b="0" kern="1200" dirty="0">
                          <a:solidFill>
                            <a:srgbClr val="2E7B8E"/>
                          </a:solidFill>
                          <a:latin typeface="+mn-lt"/>
                          <a:ea typeface="+mn-ea"/>
                          <a:cs typeface="+mn-cs"/>
                        </a:rPr>
                        <a:t>85 (30%) </a:t>
                      </a:r>
                    </a:p>
                  </a:txBody>
                  <a:tcPr marL="29102" marR="29102" marT="0" marB="0"/>
                </a:tc>
                <a:tc>
                  <a:txBody>
                    <a:bodyPr/>
                    <a:lstStyle/>
                    <a:p>
                      <a:pPr algn="ctr"/>
                      <a:r>
                        <a:rPr lang="fr-CH" sz="1200" b="0" kern="1200" dirty="0">
                          <a:solidFill>
                            <a:srgbClr val="2E7B8E"/>
                          </a:solidFill>
                          <a:latin typeface="+mn-lt"/>
                          <a:ea typeface="+mn-ea"/>
                          <a:cs typeface="+mn-cs"/>
                        </a:rPr>
                        <a:t>7 (3%)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dirty="0">
                          <a:solidFill>
                            <a:srgbClr val="2E7B8E"/>
                          </a:solidFill>
                          <a:latin typeface="+mn-lt"/>
                          <a:ea typeface="+mn-ea"/>
                          <a:cs typeface="+mn-cs"/>
                        </a:rPr>
                        <a:t>1 (&lt;1%)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extLst>
                  <a:ext uri="{0D108BD9-81ED-4DB2-BD59-A6C34878D82A}">
                    <a16:rowId xmlns:a16="http://schemas.microsoft.com/office/drawing/2014/main" val="2079946302"/>
                  </a:ext>
                </a:extLst>
              </a:tr>
              <a:tr h="199304">
                <a:tc>
                  <a:txBody>
                    <a:bodyPr/>
                    <a:lstStyle/>
                    <a:p>
                      <a:r>
                        <a:rPr lang="fr-CH" sz="1200" b="0" kern="1200" dirty="0" err="1">
                          <a:solidFill>
                            <a:srgbClr val="2E7B8E"/>
                          </a:solidFill>
                          <a:latin typeface="+mn-lt"/>
                          <a:ea typeface="+mn-ea"/>
                          <a:cs typeface="+mn-cs"/>
                        </a:rPr>
                        <a:t>Cough</a:t>
                      </a:r>
                      <a:r>
                        <a:rPr lang="fr-CH" sz="1200" b="0" kern="1200" dirty="0">
                          <a:solidFill>
                            <a:srgbClr val="2E7B8E"/>
                          </a:solidFill>
                          <a:latin typeface="+mn-lt"/>
                          <a:ea typeface="+mn-ea"/>
                          <a:cs typeface="+mn-cs"/>
                        </a:rPr>
                        <a:t>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82 (29%)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1 (&lt;1%)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85598561"/>
                  </a:ext>
                </a:extLst>
              </a:tr>
              <a:tr h="199304">
                <a:tc>
                  <a:txBody>
                    <a:bodyPr/>
                    <a:lstStyle/>
                    <a:p>
                      <a:pPr algn="l" fontAlgn="b"/>
                      <a:r>
                        <a:rPr lang="en-GB" sz="1200" b="0" kern="1200" noProof="0" dirty="0">
                          <a:solidFill>
                            <a:srgbClr val="2E7B8E"/>
                          </a:solidFill>
                          <a:latin typeface="+mn-lt"/>
                          <a:ea typeface="+mn-ea"/>
                          <a:cs typeface="+mn-cs"/>
                        </a:rPr>
                        <a:t>Alanine aminotransferase increased</a:t>
                      </a:r>
                    </a:p>
                  </a:txBody>
                  <a:tcPr marL="29102" marR="29102" marT="0" marB="0">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70 (25%)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7 (3%)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2 (1%)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7 (3%)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2 (1%) </a:t>
                      </a:r>
                    </a:p>
                  </a:txBody>
                  <a:tcPr marL="29102" marR="29102" marT="0" marB="0">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565315874"/>
                  </a:ext>
                </a:extLst>
              </a:tr>
              <a:tr h="199304">
                <a:tc>
                  <a:txBody>
                    <a:bodyPr/>
                    <a:lstStyle/>
                    <a:p>
                      <a:r>
                        <a:rPr lang="fr-CH" sz="1200" b="0" kern="1200" dirty="0">
                          <a:solidFill>
                            <a:srgbClr val="2E7B8E"/>
                          </a:solidFill>
                          <a:latin typeface="+mn-lt"/>
                          <a:ea typeface="+mn-ea"/>
                          <a:cs typeface="+mn-cs"/>
                        </a:rPr>
                        <a:t>Constipation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dirty="0">
                          <a:solidFill>
                            <a:srgbClr val="2E7B8E"/>
                          </a:solidFill>
                          <a:latin typeface="+mn-lt"/>
                          <a:ea typeface="+mn-ea"/>
                          <a:cs typeface="+mn-cs"/>
                        </a:rPr>
                        <a:t>75 (27%)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dirty="0">
                          <a:solidFill>
                            <a:srgbClr val="2E7B8E"/>
                          </a:solidFill>
                          <a:latin typeface="+mn-lt"/>
                          <a:ea typeface="+mn-ea"/>
                          <a:cs typeface="+mn-cs"/>
                        </a:rPr>
                        <a:t>1 (&lt;1%)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dirty="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25126296"/>
                  </a:ext>
                </a:extLst>
              </a:tr>
              <a:tr h="199304">
                <a:tc>
                  <a:txBody>
                    <a:bodyPr/>
                    <a:lstStyle/>
                    <a:p>
                      <a:r>
                        <a:rPr lang="fr-CH" sz="1200" b="0" kern="1200" dirty="0" err="1">
                          <a:solidFill>
                            <a:srgbClr val="2E7B8E"/>
                          </a:solidFill>
                          <a:latin typeface="+mn-lt"/>
                          <a:ea typeface="+mn-ea"/>
                          <a:cs typeface="+mn-cs"/>
                        </a:rPr>
                        <a:t>Diarrhoea</a:t>
                      </a:r>
                      <a:r>
                        <a:rPr lang="fr-CH" sz="1200" b="0" kern="1200" dirty="0">
                          <a:solidFill>
                            <a:srgbClr val="2E7B8E"/>
                          </a:solidFill>
                          <a:latin typeface="+mn-lt"/>
                          <a:ea typeface="+mn-ea"/>
                          <a:cs typeface="+mn-cs"/>
                        </a:rPr>
                        <a:t>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69 (25%)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4 (1%)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224889011"/>
                  </a:ext>
                </a:extLst>
              </a:tr>
              <a:tr h="243882">
                <a:tc>
                  <a:txBody>
                    <a:bodyPr/>
                    <a:lstStyle/>
                    <a:p>
                      <a:r>
                        <a:rPr lang="fr-CH" sz="1200" b="0" kern="1200" dirty="0" err="1">
                          <a:solidFill>
                            <a:srgbClr val="2E7B8E"/>
                          </a:solidFill>
                          <a:latin typeface="+mn-lt"/>
                          <a:ea typeface="+mn-ea"/>
                          <a:cs typeface="+mn-cs"/>
                        </a:rPr>
                        <a:t>Dizziness</a:t>
                      </a:r>
                      <a:r>
                        <a:rPr lang="fr-CH" sz="1200" b="0" kern="1200" dirty="0">
                          <a:solidFill>
                            <a:srgbClr val="2E7B8E"/>
                          </a:solidFill>
                          <a:latin typeface="+mn-lt"/>
                          <a:ea typeface="+mn-ea"/>
                          <a:cs typeface="+mn-cs"/>
                        </a:rPr>
                        <a:t> </a:t>
                      </a:r>
                    </a:p>
                  </a:txBody>
                  <a:tcPr marL="29102" marR="29102" marT="0" marB="0">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a:r>
                        <a:rPr lang="fr-CH" sz="1200" b="0" kern="1200" dirty="0">
                          <a:solidFill>
                            <a:srgbClr val="2E7B8E"/>
                          </a:solidFill>
                          <a:latin typeface="+mn-lt"/>
                          <a:ea typeface="+mn-ea"/>
                          <a:cs typeface="+mn-cs"/>
                        </a:rPr>
                        <a:t>70 (25%)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a:r>
                        <a:rPr lang="fr-CH" sz="1200" b="0" kern="1200" dirty="0">
                          <a:solidFill>
                            <a:srgbClr val="2E7B8E"/>
                          </a:solidFill>
                          <a:latin typeface="+mn-lt"/>
                          <a:ea typeface="+mn-ea"/>
                          <a:cs typeface="+mn-cs"/>
                        </a:rPr>
                        <a:t>3 (1%)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a:r>
                        <a:rPr lang="fr-CH" sz="1200" b="0" kern="1200" dirty="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a:r>
                        <a:rPr lang="fr-CH" sz="1200" b="0" kern="1200" dirty="0">
                          <a:solidFill>
                            <a:srgbClr val="2E7B8E"/>
                          </a:solidFill>
                          <a:latin typeface="+mn-lt"/>
                          <a:ea typeface="+mn-ea"/>
                          <a:cs typeface="+mn-cs"/>
                        </a:rPr>
                        <a:t>1 (&lt;1%)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a:r>
                        <a:rPr lang="fr-CH" sz="1200" b="0" kern="1200" dirty="0">
                          <a:solidFill>
                            <a:srgbClr val="2E7B8E"/>
                          </a:solidFill>
                          <a:latin typeface="+mn-lt"/>
                          <a:ea typeface="+mn-ea"/>
                          <a:cs typeface="+mn-cs"/>
                        </a:rPr>
                        <a:t>0 </a:t>
                      </a:r>
                    </a:p>
                  </a:txBody>
                  <a:tcPr marL="29102" marR="29102" marT="0" marB="0">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extLst>
                  <a:ext uri="{0D108BD9-81ED-4DB2-BD59-A6C34878D82A}">
                    <a16:rowId xmlns:a16="http://schemas.microsoft.com/office/drawing/2014/main" val="635017182"/>
                  </a:ext>
                </a:extLst>
              </a:tr>
              <a:tr h="199304">
                <a:tc>
                  <a:txBody>
                    <a:bodyPr/>
                    <a:lstStyle/>
                    <a:p>
                      <a:r>
                        <a:rPr lang="fr-CH" sz="1200" b="0" kern="1200" dirty="0" err="1">
                          <a:solidFill>
                            <a:srgbClr val="2E7B8E"/>
                          </a:solidFill>
                          <a:latin typeface="+mn-lt"/>
                          <a:ea typeface="+mn-ea"/>
                          <a:cs typeface="+mn-cs"/>
                        </a:rPr>
                        <a:t>Anaemia</a:t>
                      </a:r>
                      <a:r>
                        <a:rPr lang="fr-CH" sz="1200" b="0" kern="1200" dirty="0">
                          <a:solidFill>
                            <a:srgbClr val="2E7B8E"/>
                          </a:solidFill>
                          <a:latin typeface="+mn-lt"/>
                          <a:ea typeface="+mn-ea"/>
                          <a:cs typeface="+mn-cs"/>
                        </a:rPr>
                        <a:t>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45 (16%)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26 (9%)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6 (2%)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39735778"/>
                  </a:ext>
                </a:extLst>
              </a:tr>
              <a:tr h="398608">
                <a:tc>
                  <a:txBody>
                    <a:bodyPr/>
                    <a:lstStyle/>
                    <a:p>
                      <a:pPr algn="l" fontAlgn="b"/>
                      <a:r>
                        <a:rPr lang="en-GB" sz="1200" b="0" kern="1200" noProof="0" dirty="0">
                          <a:solidFill>
                            <a:srgbClr val="2E7B8E"/>
                          </a:solidFill>
                          <a:latin typeface="+mn-lt"/>
                          <a:ea typeface="+mn-ea"/>
                          <a:cs typeface="+mn-cs"/>
                        </a:rPr>
                        <a:t>Aspartate aminotransferase increased</a:t>
                      </a:r>
                    </a:p>
                  </a:txBody>
                  <a:tcPr marL="29102" marR="29102" marT="0" marB="0">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64 (23%)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6 (2%)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1 (&lt;1%)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2 (1%)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1 (&lt;1%) </a:t>
                      </a:r>
                    </a:p>
                  </a:txBody>
                  <a:tcPr marL="29102" marR="29102" marT="0" marB="0">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103450802"/>
                  </a:ext>
                </a:extLst>
              </a:tr>
              <a:tr h="199304">
                <a:tc>
                  <a:txBody>
                    <a:bodyPr/>
                    <a:lstStyle/>
                    <a:p>
                      <a:r>
                        <a:rPr lang="fr-CH" sz="1200" b="0" kern="1200">
                          <a:solidFill>
                            <a:srgbClr val="2E7B8E"/>
                          </a:solidFill>
                          <a:latin typeface="+mn-lt"/>
                          <a:ea typeface="+mn-ea"/>
                          <a:cs typeface="+mn-cs"/>
                        </a:rPr>
                        <a:t>Vomiting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dirty="0">
                          <a:solidFill>
                            <a:srgbClr val="2E7B8E"/>
                          </a:solidFill>
                          <a:latin typeface="+mn-lt"/>
                          <a:ea typeface="+mn-ea"/>
                          <a:cs typeface="+mn-cs"/>
                        </a:rPr>
                        <a:t>69 (25%)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dirty="0">
                          <a:solidFill>
                            <a:srgbClr val="2E7B8E"/>
                          </a:solidFill>
                          <a:latin typeface="+mn-lt"/>
                          <a:ea typeface="+mn-ea"/>
                          <a:cs typeface="+mn-cs"/>
                        </a:rPr>
                        <a:t>2 (1%)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0" kern="120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solidFill>
                      <a:srgbClr val="E9E8EE"/>
                    </a:solidFill>
                  </a:tcPr>
                </a:tc>
                <a:extLst>
                  <a:ext uri="{0D108BD9-81ED-4DB2-BD59-A6C34878D82A}">
                    <a16:rowId xmlns:a16="http://schemas.microsoft.com/office/drawing/2014/main" val="3430413882"/>
                  </a:ext>
                </a:extLst>
              </a:tr>
              <a:tr h="199304">
                <a:tc>
                  <a:txBody>
                    <a:bodyPr/>
                    <a:lstStyle/>
                    <a:p>
                      <a:r>
                        <a:rPr lang="fr-CH" sz="1200" b="0" kern="1200" dirty="0" err="1">
                          <a:solidFill>
                            <a:srgbClr val="2E7B8E"/>
                          </a:solidFill>
                          <a:latin typeface="+mn-lt"/>
                          <a:ea typeface="+mn-ea"/>
                          <a:cs typeface="+mn-cs"/>
                        </a:rPr>
                        <a:t>Nausea</a:t>
                      </a:r>
                      <a:r>
                        <a:rPr lang="fr-CH" sz="1200" b="0" kern="1200" dirty="0">
                          <a:solidFill>
                            <a:srgbClr val="2E7B8E"/>
                          </a:solidFill>
                          <a:latin typeface="+mn-lt"/>
                          <a:ea typeface="+mn-ea"/>
                          <a:cs typeface="+mn-cs"/>
                        </a:rPr>
                        <a:t> </a:t>
                      </a:r>
                    </a:p>
                  </a:txBody>
                  <a:tcPr marL="29102" marR="29102" marT="0" marB="0"/>
                </a:tc>
                <a:tc>
                  <a:txBody>
                    <a:bodyPr/>
                    <a:lstStyle/>
                    <a:p>
                      <a:pPr algn="ctr"/>
                      <a:r>
                        <a:rPr lang="fr-CH" sz="1200" b="0" kern="1200" dirty="0">
                          <a:solidFill>
                            <a:srgbClr val="2E7B8E"/>
                          </a:solidFill>
                          <a:latin typeface="+mn-lt"/>
                          <a:ea typeface="+mn-ea"/>
                          <a:cs typeface="+mn-cs"/>
                        </a:rPr>
                        <a:t>67 (24%) </a:t>
                      </a:r>
                    </a:p>
                  </a:txBody>
                  <a:tcPr marL="29102" marR="29102" marT="0" marB="0"/>
                </a:tc>
                <a:tc>
                  <a:txBody>
                    <a:bodyPr/>
                    <a:lstStyle/>
                    <a:p>
                      <a:pPr algn="ctr"/>
                      <a:r>
                        <a:rPr lang="fr-CH" sz="1200" b="0" kern="1200" dirty="0">
                          <a:solidFill>
                            <a:srgbClr val="2E7B8E"/>
                          </a:solidFill>
                          <a:latin typeface="+mn-lt"/>
                          <a:ea typeface="+mn-ea"/>
                          <a:cs typeface="+mn-cs"/>
                        </a:rPr>
                        <a:t>2 (1%)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dirty="0">
                          <a:solidFill>
                            <a:srgbClr val="2E7B8E"/>
                          </a:solidFill>
                          <a:latin typeface="+mn-lt"/>
                          <a:ea typeface="+mn-ea"/>
                          <a:cs typeface="+mn-cs"/>
                        </a:rPr>
                        <a:t>2 (1%)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extLst>
                  <a:ext uri="{0D108BD9-81ED-4DB2-BD59-A6C34878D82A}">
                    <a16:rowId xmlns:a16="http://schemas.microsoft.com/office/drawing/2014/main" val="3588848129"/>
                  </a:ext>
                </a:extLst>
              </a:tr>
              <a:tr h="199304">
                <a:tc>
                  <a:txBody>
                    <a:bodyPr/>
                    <a:lstStyle/>
                    <a:p>
                      <a:r>
                        <a:rPr lang="fr-CH" sz="1200" b="0" kern="1200">
                          <a:solidFill>
                            <a:srgbClr val="2E7B8E"/>
                          </a:solidFill>
                          <a:latin typeface="+mn-lt"/>
                          <a:ea typeface="+mn-ea"/>
                          <a:cs typeface="+mn-cs"/>
                        </a:rPr>
                        <a:t>Pyrexia </a:t>
                      </a:r>
                    </a:p>
                  </a:txBody>
                  <a:tcPr marL="29102" marR="29102" marT="0" marB="0"/>
                </a:tc>
                <a:tc>
                  <a:txBody>
                    <a:bodyPr/>
                    <a:lstStyle/>
                    <a:p>
                      <a:pPr algn="ctr"/>
                      <a:r>
                        <a:rPr lang="fr-CH" sz="1200" b="0" kern="1200" dirty="0">
                          <a:solidFill>
                            <a:srgbClr val="2E7B8E"/>
                          </a:solidFill>
                          <a:latin typeface="+mn-lt"/>
                          <a:ea typeface="+mn-ea"/>
                          <a:cs typeface="+mn-cs"/>
                        </a:rPr>
                        <a:t>60 (22%) </a:t>
                      </a:r>
                    </a:p>
                  </a:txBody>
                  <a:tcPr marL="29102" marR="29102" marT="0" marB="0"/>
                </a:tc>
                <a:tc>
                  <a:txBody>
                    <a:bodyPr/>
                    <a:lstStyle/>
                    <a:p>
                      <a:pPr algn="ctr"/>
                      <a:r>
                        <a:rPr lang="fr-CH" sz="1200" b="0" kern="1200" dirty="0">
                          <a:solidFill>
                            <a:srgbClr val="2E7B8E"/>
                          </a:solidFill>
                          <a:latin typeface="+mn-lt"/>
                          <a:ea typeface="+mn-ea"/>
                          <a:cs typeface="+mn-cs"/>
                        </a:rPr>
                        <a:t>4 (1%) </a:t>
                      </a:r>
                    </a:p>
                  </a:txBody>
                  <a:tcPr marL="29102" marR="29102" marT="0" marB="0"/>
                </a:tc>
                <a:tc>
                  <a:txBody>
                    <a:bodyPr/>
                    <a:lstStyle/>
                    <a:p>
                      <a:pPr algn="ctr"/>
                      <a:r>
                        <a:rPr lang="fr-CH" sz="1200" b="0" kern="1200" dirty="0">
                          <a:solidFill>
                            <a:srgbClr val="2E7B8E"/>
                          </a:solidFill>
                          <a:latin typeface="+mn-lt"/>
                          <a:ea typeface="+mn-ea"/>
                          <a:cs typeface="+mn-cs"/>
                        </a:rPr>
                        <a:t>1 (&lt;1%)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dirty="0">
                          <a:solidFill>
                            <a:srgbClr val="2E7B8E"/>
                          </a:solidFill>
                          <a:latin typeface="+mn-lt"/>
                          <a:ea typeface="+mn-ea"/>
                          <a:cs typeface="+mn-cs"/>
                        </a:rPr>
                        <a:t>0 </a:t>
                      </a:r>
                    </a:p>
                  </a:txBody>
                  <a:tcPr marL="29102" marR="29102" marT="0" marB="0"/>
                </a:tc>
                <a:extLst>
                  <a:ext uri="{0D108BD9-81ED-4DB2-BD59-A6C34878D82A}">
                    <a16:rowId xmlns:a16="http://schemas.microsoft.com/office/drawing/2014/main" val="1903820389"/>
                  </a:ext>
                </a:extLst>
              </a:tr>
              <a:tr h="199304">
                <a:tc>
                  <a:txBody>
                    <a:bodyPr/>
                    <a:lstStyle/>
                    <a:p>
                      <a:r>
                        <a:rPr lang="fr-CH" sz="1200" b="0" kern="1200">
                          <a:solidFill>
                            <a:srgbClr val="2E7B8E"/>
                          </a:solidFill>
                          <a:latin typeface="+mn-lt"/>
                          <a:ea typeface="+mn-ea"/>
                          <a:cs typeface="+mn-cs"/>
                        </a:rPr>
                        <a:t>Myalgia </a:t>
                      </a:r>
                    </a:p>
                  </a:txBody>
                  <a:tcPr marL="29102" marR="29102" marT="0" marB="0"/>
                </a:tc>
                <a:tc>
                  <a:txBody>
                    <a:bodyPr/>
                    <a:lstStyle/>
                    <a:p>
                      <a:pPr algn="ctr"/>
                      <a:r>
                        <a:rPr lang="fr-CH" sz="1200" b="0" kern="1200" dirty="0">
                          <a:solidFill>
                            <a:srgbClr val="2E7B8E"/>
                          </a:solidFill>
                          <a:latin typeface="+mn-lt"/>
                          <a:ea typeface="+mn-ea"/>
                          <a:cs typeface="+mn-cs"/>
                        </a:rPr>
                        <a:t>45 (16%) </a:t>
                      </a:r>
                    </a:p>
                  </a:txBody>
                  <a:tcPr marL="29102" marR="29102" marT="0" marB="0"/>
                </a:tc>
                <a:tc>
                  <a:txBody>
                    <a:bodyPr/>
                    <a:lstStyle/>
                    <a:p>
                      <a:pPr algn="ctr"/>
                      <a:r>
                        <a:rPr lang="fr-CH" sz="1200" b="0" kern="1200" dirty="0">
                          <a:solidFill>
                            <a:srgbClr val="2E7B8E"/>
                          </a:solidFill>
                          <a:latin typeface="+mn-lt"/>
                          <a:ea typeface="+mn-ea"/>
                          <a:cs typeface="+mn-cs"/>
                        </a:rPr>
                        <a:t>3 (1%)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dirty="0">
                          <a:solidFill>
                            <a:srgbClr val="2E7B8E"/>
                          </a:solidFill>
                          <a:latin typeface="+mn-lt"/>
                          <a:ea typeface="+mn-ea"/>
                          <a:cs typeface="+mn-cs"/>
                        </a:rPr>
                        <a:t>2 (1%) </a:t>
                      </a:r>
                    </a:p>
                  </a:txBody>
                  <a:tcPr marL="29102" marR="29102" marT="0" marB="0"/>
                </a:tc>
                <a:tc>
                  <a:txBody>
                    <a:bodyPr/>
                    <a:lstStyle/>
                    <a:p>
                      <a:pPr algn="ctr"/>
                      <a:r>
                        <a:rPr lang="fr-CH" sz="1200" b="0" kern="1200" dirty="0">
                          <a:solidFill>
                            <a:srgbClr val="2E7B8E"/>
                          </a:solidFill>
                          <a:latin typeface="+mn-lt"/>
                          <a:ea typeface="+mn-ea"/>
                          <a:cs typeface="+mn-cs"/>
                        </a:rPr>
                        <a:t>0 </a:t>
                      </a:r>
                    </a:p>
                  </a:txBody>
                  <a:tcPr marL="29102" marR="29102" marT="0" marB="0"/>
                </a:tc>
                <a:extLst>
                  <a:ext uri="{0D108BD9-81ED-4DB2-BD59-A6C34878D82A}">
                    <a16:rowId xmlns:a16="http://schemas.microsoft.com/office/drawing/2014/main" val="2023825589"/>
                  </a:ext>
                </a:extLst>
              </a:tr>
              <a:tr h="199304">
                <a:tc>
                  <a:txBody>
                    <a:bodyPr/>
                    <a:lstStyle/>
                    <a:p>
                      <a:r>
                        <a:rPr lang="fr-CH" sz="1200" b="0" kern="1200" dirty="0" err="1">
                          <a:solidFill>
                            <a:srgbClr val="2E7B8E"/>
                          </a:solidFill>
                          <a:latin typeface="+mn-lt"/>
                          <a:ea typeface="+mn-ea"/>
                          <a:cs typeface="+mn-cs"/>
                        </a:rPr>
                        <a:t>Dyspnoea</a:t>
                      </a:r>
                      <a:r>
                        <a:rPr lang="fr-CH" sz="1200" b="0" kern="1200" dirty="0">
                          <a:solidFill>
                            <a:srgbClr val="2E7B8E"/>
                          </a:solidFill>
                          <a:latin typeface="+mn-lt"/>
                          <a:ea typeface="+mn-ea"/>
                          <a:cs typeface="+mn-cs"/>
                        </a:rPr>
                        <a:t> </a:t>
                      </a:r>
                    </a:p>
                  </a:txBody>
                  <a:tcPr marL="29102" marR="29102" marT="0" marB="0"/>
                </a:tc>
                <a:tc>
                  <a:txBody>
                    <a:bodyPr/>
                    <a:lstStyle/>
                    <a:p>
                      <a:pPr algn="ctr"/>
                      <a:r>
                        <a:rPr lang="fr-CH" sz="1200" b="0" kern="1200" dirty="0">
                          <a:solidFill>
                            <a:srgbClr val="2E7B8E"/>
                          </a:solidFill>
                          <a:latin typeface="+mn-lt"/>
                          <a:ea typeface="+mn-ea"/>
                          <a:cs typeface="+mn-cs"/>
                        </a:rPr>
                        <a:t>40 (14%) </a:t>
                      </a:r>
                    </a:p>
                  </a:txBody>
                  <a:tcPr marL="29102" marR="29102" marT="0" marB="0"/>
                </a:tc>
                <a:tc>
                  <a:txBody>
                    <a:bodyPr/>
                    <a:lstStyle/>
                    <a:p>
                      <a:pPr algn="ctr"/>
                      <a:r>
                        <a:rPr lang="fr-CH" sz="1200" b="0" kern="1200" dirty="0">
                          <a:solidFill>
                            <a:srgbClr val="2E7B8E"/>
                          </a:solidFill>
                          <a:latin typeface="+mn-lt"/>
                          <a:ea typeface="+mn-ea"/>
                          <a:cs typeface="+mn-cs"/>
                        </a:rPr>
                        <a:t>7 (3%)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dirty="0">
                          <a:solidFill>
                            <a:srgbClr val="2E7B8E"/>
                          </a:solidFill>
                          <a:latin typeface="+mn-lt"/>
                          <a:ea typeface="+mn-ea"/>
                          <a:cs typeface="+mn-cs"/>
                        </a:rPr>
                        <a:t>0 </a:t>
                      </a:r>
                    </a:p>
                  </a:txBody>
                  <a:tcPr marL="29102" marR="29102" marT="0" marB="0"/>
                </a:tc>
                <a:extLst>
                  <a:ext uri="{0D108BD9-81ED-4DB2-BD59-A6C34878D82A}">
                    <a16:rowId xmlns:a16="http://schemas.microsoft.com/office/drawing/2014/main" val="3780319938"/>
                  </a:ext>
                </a:extLst>
              </a:tr>
              <a:tr h="199304">
                <a:tc>
                  <a:txBody>
                    <a:bodyPr/>
                    <a:lstStyle/>
                    <a:p>
                      <a:r>
                        <a:rPr lang="fr-CH" sz="1200" b="0" kern="1200" dirty="0" err="1">
                          <a:solidFill>
                            <a:srgbClr val="2E7B8E"/>
                          </a:solidFill>
                          <a:latin typeface="+mn-lt"/>
                          <a:ea typeface="+mn-ea"/>
                          <a:cs typeface="+mn-cs"/>
                        </a:rPr>
                        <a:t>Arthralgia</a:t>
                      </a:r>
                      <a:r>
                        <a:rPr lang="fr-CH" sz="1200" b="0" kern="1200" dirty="0">
                          <a:solidFill>
                            <a:srgbClr val="2E7B8E"/>
                          </a:solidFill>
                          <a:latin typeface="+mn-lt"/>
                          <a:ea typeface="+mn-ea"/>
                          <a:cs typeface="+mn-cs"/>
                        </a:rPr>
                        <a:t> </a:t>
                      </a:r>
                    </a:p>
                  </a:txBody>
                  <a:tcPr marL="29102" marR="29102" marT="0" marB="0"/>
                </a:tc>
                <a:tc>
                  <a:txBody>
                    <a:bodyPr/>
                    <a:lstStyle/>
                    <a:p>
                      <a:pPr algn="ctr"/>
                      <a:r>
                        <a:rPr lang="fr-CH" sz="1200" b="0" kern="1200" dirty="0">
                          <a:solidFill>
                            <a:srgbClr val="2E7B8E"/>
                          </a:solidFill>
                          <a:latin typeface="+mn-lt"/>
                          <a:ea typeface="+mn-ea"/>
                          <a:cs typeface="+mn-cs"/>
                        </a:rPr>
                        <a:t>43 (15%) </a:t>
                      </a:r>
                    </a:p>
                  </a:txBody>
                  <a:tcPr marL="29102" marR="29102" marT="0" marB="0"/>
                </a:tc>
                <a:tc>
                  <a:txBody>
                    <a:bodyPr/>
                    <a:lstStyle/>
                    <a:p>
                      <a:pPr algn="ctr"/>
                      <a:r>
                        <a:rPr lang="fr-CH" sz="1200" b="0" kern="1200" dirty="0">
                          <a:solidFill>
                            <a:srgbClr val="2E7B8E"/>
                          </a:solidFill>
                          <a:latin typeface="+mn-lt"/>
                          <a:ea typeface="+mn-ea"/>
                          <a:cs typeface="+mn-cs"/>
                        </a:rPr>
                        <a:t>2 (1%)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dirty="0">
                          <a:solidFill>
                            <a:srgbClr val="2E7B8E"/>
                          </a:solidFill>
                          <a:latin typeface="+mn-lt"/>
                          <a:ea typeface="+mn-ea"/>
                          <a:cs typeface="+mn-cs"/>
                        </a:rPr>
                        <a:t>1 (&lt;1%) </a:t>
                      </a:r>
                    </a:p>
                  </a:txBody>
                  <a:tcPr marL="29102" marR="29102" marT="0" marB="0"/>
                </a:tc>
                <a:tc>
                  <a:txBody>
                    <a:bodyPr/>
                    <a:lstStyle/>
                    <a:p>
                      <a:pPr algn="ctr"/>
                      <a:r>
                        <a:rPr lang="fr-CH" sz="1200" b="0" kern="1200" dirty="0">
                          <a:solidFill>
                            <a:srgbClr val="2E7B8E"/>
                          </a:solidFill>
                          <a:latin typeface="+mn-lt"/>
                          <a:ea typeface="+mn-ea"/>
                          <a:cs typeface="+mn-cs"/>
                        </a:rPr>
                        <a:t>0 </a:t>
                      </a:r>
                    </a:p>
                  </a:txBody>
                  <a:tcPr marL="29102" marR="29102" marT="0" marB="0"/>
                </a:tc>
                <a:extLst>
                  <a:ext uri="{0D108BD9-81ED-4DB2-BD59-A6C34878D82A}">
                    <a16:rowId xmlns:a16="http://schemas.microsoft.com/office/drawing/2014/main" val="312615360"/>
                  </a:ext>
                </a:extLst>
              </a:tr>
              <a:tr h="199304">
                <a:tc>
                  <a:txBody>
                    <a:bodyPr/>
                    <a:lstStyle/>
                    <a:p>
                      <a:r>
                        <a:rPr lang="fr-CH" sz="1200" b="0" kern="1200">
                          <a:solidFill>
                            <a:srgbClr val="2E7B8E"/>
                          </a:solidFill>
                          <a:latin typeface="+mn-lt"/>
                          <a:ea typeface="+mn-ea"/>
                          <a:cs typeface="+mn-cs"/>
                        </a:rPr>
                        <a:t>Oedema peripheral </a:t>
                      </a:r>
                    </a:p>
                  </a:txBody>
                  <a:tcPr marL="29102" marR="29102" marT="0" marB="0"/>
                </a:tc>
                <a:tc>
                  <a:txBody>
                    <a:bodyPr/>
                    <a:lstStyle/>
                    <a:p>
                      <a:pPr algn="ctr"/>
                      <a:r>
                        <a:rPr lang="fr-CH" sz="1200" b="0" kern="1200" dirty="0">
                          <a:solidFill>
                            <a:srgbClr val="2E7B8E"/>
                          </a:solidFill>
                          <a:latin typeface="+mn-lt"/>
                          <a:ea typeface="+mn-ea"/>
                          <a:cs typeface="+mn-cs"/>
                        </a:rPr>
                        <a:t>43 (15%) </a:t>
                      </a:r>
                    </a:p>
                  </a:txBody>
                  <a:tcPr marL="29102" marR="29102" marT="0" marB="0"/>
                </a:tc>
                <a:tc>
                  <a:txBody>
                    <a:bodyPr/>
                    <a:lstStyle/>
                    <a:p>
                      <a:pPr algn="ctr"/>
                      <a:r>
                        <a:rPr lang="fr-CH" sz="1200" b="0" kern="1200" dirty="0">
                          <a:solidFill>
                            <a:srgbClr val="2E7B8E"/>
                          </a:solidFill>
                          <a:latin typeface="+mn-lt"/>
                          <a:ea typeface="+mn-ea"/>
                          <a:cs typeface="+mn-cs"/>
                        </a:rPr>
                        <a:t>1 (&lt;1%) </a:t>
                      </a:r>
                    </a:p>
                  </a:txBody>
                  <a:tcPr marL="29102" marR="29102" marT="0" marB="0"/>
                </a:tc>
                <a:tc>
                  <a:txBody>
                    <a:bodyPr/>
                    <a:lstStyle/>
                    <a:p>
                      <a:pPr algn="ctr"/>
                      <a:r>
                        <a:rPr lang="fr-CH" sz="1200" b="0" kern="1200" dirty="0">
                          <a:solidFill>
                            <a:srgbClr val="2E7B8E"/>
                          </a:solidFill>
                          <a:latin typeface="+mn-lt"/>
                          <a:ea typeface="+mn-ea"/>
                          <a:cs typeface="+mn-cs"/>
                        </a:rPr>
                        <a:t>0 </a:t>
                      </a:r>
                    </a:p>
                  </a:txBody>
                  <a:tcPr marL="29102" marR="29102" marT="0" marB="0"/>
                </a:tc>
                <a:tc>
                  <a:txBody>
                    <a:bodyPr/>
                    <a:lstStyle/>
                    <a:p>
                      <a:pPr algn="ctr"/>
                      <a:r>
                        <a:rPr lang="fr-CH" sz="1200" b="0" kern="1200">
                          <a:solidFill>
                            <a:srgbClr val="2E7B8E"/>
                          </a:solidFill>
                          <a:latin typeface="+mn-lt"/>
                          <a:ea typeface="+mn-ea"/>
                          <a:cs typeface="+mn-cs"/>
                        </a:rPr>
                        <a:t>0 </a:t>
                      </a:r>
                    </a:p>
                  </a:txBody>
                  <a:tcPr marL="29102" marR="29102" marT="0" marB="0"/>
                </a:tc>
                <a:tc>
                  <a:txBody>
                    <a:bodyPr/>
                    <a:lstStyle/>
                    <a:p>
                      <a:pPr algn="ctr"/>
                      <a:r>
                        <a:rPr lang="fr-CH" sz="1200" b="0" kern="1200" dirty="0">
                          <a:solidFill>
                            <a:srgbClr val="2E7B8E"/>
                          </a:solidFill>
                          <a:latin typeface="+mn-lt"/>
                          <a:ea typeface="+mn-ea"/>
                          <a:cs typeface="+mn-cs"/>
                        </a:rPr>
                        <a:t>0 </a:t>
                      </a:r>
                    </a:p>
                  </a:txBody>
                  <a:tcPr marL="29102" marR="29102" marT="0" marB="0"/>
                </a:tc>
                <a:extLst>
                  <a:ext uri="{0D108BD9-81ED-4DB2-BD59-A6C34878D82A}">
                    <a16:rowId xmlns:a16="http://schemas.microsoft.com/office/drawing/2014/main" val="3309502781"/>
                  </a:ext>
                </a:extLst>
              </a:tr>
              <a:tr h="199304">
                <a:tc>
                  <a:txBody>
                    <a:bodyPr/>
                    <a:lstStyle/>
                    <a:p>
                      <a:r>
                        <a:rPr lang="fr-CH" sz="1200" b="0" kern="1200" dirty="0" err="1">
                          <a:solidFill>
                            <a:srgbClr val="2E7B8E"/>
                          </a:solidFill>
                          <a:latin typeface="+mn-lt"/>
                          <a:ea typeface="+mn-ea"/>
                          <a:cs typeface="+mn-cs"/>
                        </a:rPr>
                        <a:t>Headache</a:t>
                      </a:r>
                      <a:r>
                        <a:rPr lang="fr-CH" sz="1200" b="0" kern="1200" dirty="0">
                          <a:solidFill>
                            <a:srgbClr val="2E7B8E"/>
                          </a:solidFill>
                          <a:latin typeface="+mn-lt"/>
                          <a:ea typeface="+mn-ea"/>
                          <a:cs typeface="+mn-cs"/>
                        </a:rPr>
                        <a:t>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41 (15%)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1 (&lt;1%)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1 (&lt;1%) </a:t>
                      </a:r>
                    </a:p>
                  </a:txBody>
                  <a:tcPr marL="29102" marR="29102" marT="0" marB="0">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813542517"/>
                  </a:ext>
                </a:extLst>
              </a:tr>
              <a:tr h="199304">
                <a:tc>
                  <a:txBody>
                    <a:bodyPr/>
                    <a:lstStyle/>
                    <a:p>
                      <a:r>
                        <a:rPr lang="fr-CH" sz="1200" b="0" kern="1200">
                          <a:solidFill>
                            <a:srgbClr val="2E7B8E"/>
                          </a:solidFill>
                          <a:latin typeface="+mn-lt"/>
                          <a:ea typeface="+mn-ea"/>
                          <a:cs typeface="+mn-cs"/>
                        </a:rPr>
                        <a:t>Weight increased </a:t>
                      </a:r>
                    </a:p>
                  </a:txBody>
                  <a:tcPr marL="29102" marR="29102" marT="0" marB="0">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30 (11%)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10 (4%)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2 (1%) </a:t>
                      </a:r>
                    </a:p>
                  </a:txBody>
                  <a:tcPr marL="29102" marR="29102" marT="0" marB="0">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a:r>
                        <a:rPr lang="fr-CH" sz="1200" b="0" kern="1200" dirty="0">
                          <a:solidFill>
                            <a:srgbClr val="2E7B8E"/>
                          </a:solidFill>
                          <a:latin typeface="+mn-lt"/>
                          <a:ea typeface="+mn-ea"/>
                          <a:cs typeface="+mn-cs"/>
                        </a:rPr>
                        <a:t>0 </a:t>
                      </a:r>
                    </a:p>
                  </a:txBody>
                  <a:tcPr marL="29102" marR="29102" marT="0" marB="0">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74260563"/>
                  </a:ext>
                </a:extLst>
              </a:tr>
              <a:tr h="199304">
                <a:tc>
                  <a:txBody>
                    <a:bodyPr/>
                    <a:lstStyle/>
                    <a:p>
                      <a:r>
                        <a:rPr lang="fr-CH" sz="1200" b="1" kern="1200" dirty="0" err="1">
                          <a:solidFill>
                            <a:srgbClr val="2E7B8E"/>
                          </a:solidFill>
                          <a:latin typeface="+mn-lt"/>
                          <a:ea typeface="+mn-ea"/>
                          <a:cs typeface="+mn-cs"/>
                        </a:rPr>
                        <a:t>Neutrophil</a:t>
                      </a:r>
                      <a:r>
                        <a:rPr lang="fr-CH" sz="1200" b="1" kern="1200" dirty="0">
                          <a:solidFill>
                            <a:srgbClr val="2E7B8E"/>
                          </a:solidFill>
                          <a:latin typeface="+mn-lt"/>
                          <a:ea typeface="+mn-ea"/>
                          <a:cs typeface="+mn-cs"/>
                        </a:rPr>
                        <a:t> count </a:t>
                      </a:r>
                      <a:r>
                        <a:rPr lang="fr-CH" sz="1200" b="1" kern="1200" dirty="0" err="1">
                          <a:solidFill>
                            <a:srgbClr val="2E7B8E"/>
                          </a:solidFill>
                          <a:latin typeface="+mn-lt"/>
                          <a:ea typeface="+mn-ea"/>
                          <a:cs typeface="+mn-cs"/>
                        </a:rPr>
                        <a:t>decreased</a:t>
                      </a:r>
                      <a:r>
                        <a:rPr lang="fr-CH" sz="1200" b="1" kern="1200" dirty="0">
                          <a:solidFill>
                            <a:srgbClr val="2E7B8E"/>
                          </a:solidFill>
                          <a:latin typeface="+mn-lt"/>
                          <a:ea typeface="+mn-ea"/>
                          <a:cs typeface="+mn-cs"/>
                        </a:rPr>
                        <a:t>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1" kern="1200" dirty="0">
                          <a:solidFill>
                            <a:srgbClr val="2E7B8E"/>
                          </a:solidFill>
                          <a:latin typeface="+mn-lt"/>
                          <a:ea typeface="+mn-ea"/>
                          <a:cs typeface="+mn-cs"/>
                        </a:rPr>
                        <a:t>18 (6%)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1" kern="1200" dirty="0">
                          <a:solidFill>
                            <a:srgbClr val="2E7B8E"/>
                          </a:solidFill>
                          <a:latin typeface="+mn-lt"/>
                          <a:ea typeface="+mn-ea"/>
                          <a:cs typeface="+mn-cs"/>
                        </a:rPr>
                        <a:t>17 (6%)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1" kern="1200" dirty="0">
                          <a:solidFill>
                            <a:srgbClr val="2E7B8E"/>
                          </a:solidFill>
                          <a:latin typeface="+mn-lt"/>
                          <a:ea typeface="+mn-ea"/>
                          <a:cs typeface="+mn-cs"/>
                        </a:rPr>
                        <a:t>2 (1%)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1" kern="1200" dirty="0">
                          <a:solidFill>
                            <a:srgbClr val="2E7B8E"/>
                          </a:solidFill>
                          <a:latin typeface="+mn-lt"/>
                          <a:ea typeface="+mn-ea"/>
                          <a:cs typeface="+mn-cs"/>
                        </a:rPr>
                        <a:t>7 (3%) </a:t>
                      </a:r>
                    </a:p>
                  </a:txBody>
                  <a:tcPr marL="29102" marR="29102" marT="0" marB="0">
                    <a:lnT w="38100" cap="flat" cmpd="sng" algn="ctr">
                      <a:solidFill>
                        <a:schemeClr val="accent2"/>
                      </a:solidFill>
                      <a:prstDash val="solid"/>
                      <a:round/>
                      <a:headEnd type="none" w="med" len="med"/>
                      <a:tailEnd type="none" w="med" len="med"/>
                    </a:lnT>
                  </a:tcPr>
                </a:tc>
                <a:tc>
                  <a:txBody>
                    <a:bodyPr/>
                    <a:lstStyle/>
                    <a:p>
                      <a:pPr algn="ctr"/>
                      <a:r>
                        <a:rPr lang="fr-CH" sz="1200" b="1" kern="1200" dirty="0">
                          <a:solidFill>
                            <a:srgbClr val="2E7B8E"/>
                          </a:solidFill>
                          <a:latin typeface="+mn-lt"/>
                          <a:ea typeface="+mn-ea"/>
                          <a:cs typeface="+mn-cs"/>
                        </a:rPr>
                        <a:t>1 (&lt;1%) </a:t>
                      </a:r>
                    </a:p>
                  </a:txBody>
                  <a:tcPr marL="29102" marR="29102" marT="0" marB="0">
                    <a:lnT w="381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2755082094"/>
                  </a:ext>
                </a:extLst>
              </a:tr>
              <a:tr h="199304">
                <a:tc>
                  <a:txBody>
                    <a:bodyPr/>
                    <a:lstStyle/>
                    <a:p>
                      <a:r>
                        <a:rPr lang="fr-CH" sz="1200" b="0" kern="1200" dirty="0">
                          <a:solidFill>
                            <a:srgbClr val="2E7B8E"/>
                          </a:solidFill>
                          <a:latin typeface="+mn-lt"/>
                          <a:ea typeface="+mn-ea"/>
                          <a:cs typeface="+mn-cs"/>
                        </a:rPr>
                        <a:t>Lymphocyte count </a:t>
                      </a:r>
                      <a:r>
                        <a:rPr lang="fr-CH" sz="1200" b="0" kern="1200" dirty="0" err="1">
                          <a:solidFill>
                            <a:srgbClr val="2E7B8E"/>
                          </a:solidFill>
                          <a:latin typeface="+mn-lt"/>
                          <a:ea typeface="+mn-ea"/>
                          <a:cs typeface="+mn-cs"/>
                        </a:rPr>
                        <a:t>decreased</a:t>
                      </a:r>
                      <a:r>
                        <a:rPr lang="fr-CH" sz="1200" b="0" kern="1200" dirty="0">
                          <a:solidFill>
                            <a:srgbClr val="2E7B8E"/>
                          </a:solidFill>
                          <a:latin typeface="+mn-lt"/>
                          <a:ea typeface="+mn-ea"/>
                          <a:cs typeface="+mn-cs"/>
                        </a:rPr>
                        <a:t> </a:t>
                      </a:r>
                    </a:p>
                  </a:txBody>
                  <a:tcPr marL="29102" marR="29102" marT="0" marB="0"/>
                </a:tc>
                <a:tc>
                  <a:txBody>
                    <a:bodyPr/>
                    <a:lstStyle/>
                    <a:p>
                      <a:pPr algn="ctr"/>
                      <a:r>
                        <a:rPr lang="fr-CH" sz="1200" b="0" kern="1200" dirty="0">
                          <a:solidFill>
                            <a:srgbClr val="2E7B8E"/>
                          </a:solidFill>
                          <a:latin typeface="+mn-lt"/>
                          <a:ea typeface="+mn-ea"/>
                          <a:cs typeface="+mn-cs"/>
                        </a:rPr>
                        <a:t>24 (9%) </a:t>
                      </a:r>
                    </a:p>
                  </a:txBody>
                  <a:tcPr marL="29102" marR="29102" marT="0" marB="0"/>
                </a:tc>
                <a:tc>
                  <a:txBody>
                    <a:bodyPr/>
                    <a:lstStyle/>
                    <a:p>
                      <a:pPr algn="ctr"/>
                      <a:r>
                        <a:rPr lang="fr-CH" sz="1200" b="0" kern="1200" dirty="0">
                          <a:solidFill>
                            <a:srgbClr val="2E7B8E"/>
                          </a:solidFill>
                          <a:latin typeface="+mn-lt"/>
                          <a:ea typeface="+mn-ea"/>
                          <a:cs typeface="+mn-cs"/>
                        </a:rPr>
                        <a:t>10 (4%) </a:t>
                      </a:r>
                    </a:p>
                  </a:txBody>
                  <a:tcPr marL="29102" marR="29102" marT="0" marB="0"/>
                </a:tc>
                <a:tc>
                  <a:txBody>
                    <a:bodyPr/>
                    <a:lstStyle/>
                    <a:p>
                      <a:pPr algn="ctr"/>
                      <a:r>
                        <a:rPr lang="fr-CH" sz="1200" b="0" kern="1200" dirty="0">
                          <a:solidFill>
                            <a:srgbClr val="2E7B8E"/>
                          </a:solidFill>
                          <a:latin typeface="+mn-lt"/>
                          <a:ea typeface="+mn-ea"/>
                          <a:cs typeface="+mn-cs"/>
                        </a:rPr>
                        <a:t>2 (1%) </a:t>
                      </a:r>
                    </a:p>
                  </a:txBody>
                  <a:tcPr marL="29102" marR="29102" marT="0" marB="0"/>
                </a:tc>
                <a:tc>
                  <a:txBody>
                    <a:bodyPr/>
                    <a:lstStyle/>
                    <a:p>
                      <a:pPr algn="ctr"/>
                      <a:r>
                        <a:rPr lang="fr-CH" sz="1200" b="0" kern="1200" dirty="0">
                          <a:solidFill>
                            <a:srgbClr val="2E7B8E"/>
                          </a:solidFill>
                          <a:latin typeface="+mn-lt"/>
                          <a:ea typeface="+mn-ea"/>
                          <a:cs typeface="+mn-cs"/>
                        </a:rPr>
                        <a:t>3 (1%) </a:t>
                      </a:r>
                    </a:p>
                  </a:txBody>
                  <a:tcPr marL="29102" marR="29102" marT="0" marB="0"/>
                </a:tc>
                <a:tc>
                  <a:txBody>
                    <a:bodyPr/>
                    <a:lstStyle/>
                    <a:p>
                      <a:pPr algn="ctr"/>
                      <a:r>
                        <a:rPr lang="fr-CH" sz="1200" b="0" kern="1200" dirty="0">
                          <a:solidFill>
                            <a:srgbClr val="2E7B8E"/>
                          </a:solidFill>
                          <a:latin typeface="+mn-lt"/>
                          <a:ea typeface="+mn-ea"/>
                          <a:cs typeface="+mn-cs"/>
                        </a:rPr>
                        <a:t>0 </a:t>
                      </a:r>
                    </a:p>
                  </a:txBody>
                  <a:tcPr marL="29102" marR="29102" marT="0" marB="0"/>
                </a:tc>
                <a:extLst>
                  <a:ext uri="{0D108BD9-81ED-4DB2-BD59-A6C34878D82A}">
                    <a16:rowId xmlns:a16="http://schemas.microsoft.com/office/drawing/2014/main" val="1748590616"/>
                  </a:ext>
                </a:extLst>
              </a:tr>
            </a:tbl>
          </a:graphicData>
        </a:graphic>
      </p:graphicFrame>
      <p:sp>
        <p:nvSpPr>
          <p:cNvPr id="4" name="Rectangle 1">
            <a:extLst>
              <a:ext uri="{FF2B5EF4-FFF2-40B4-BE49-F238E27FC236}">
                <a16:creationId xmlns:a16="http://schemas.microsoft.com/office/drawing/2014/main" id="{C72E15A5-3EE4-E147-ACAC-26276068577B}"/>
              </a:ext>
            </a:extLst>
          </p:cNvPr>
          <p:cNvSpPr>
            <a:spLocks noChangeArrowheads="1"/>
          </p:cNvSpPr>
          <p:nvPr/>
        </p:nvSpPr>
        <p:spPr bwMode="auto">
          <a:xfrm>
            <a:off x="12676309" y="12685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fr-FR" altLang="fr-FR" sz="900" b="0" i="0" u="none" strike="noStrike" kern="1200" cap="none" spc="0" normalizeH="0" baseline="0" noProof="0">
                <a:ln>
                  <a:noFill/>
                </a:ln>
                <a:solidFill>
                  <a:srgbClr val="000000"/>
                </a:solidFill>
                <a:effectLst/>
                <a:uLnTx/>
                <a:uFillTx/>
                <a:latin typeface="Times" pitchFamily="2" charset="0"/>
                <a:ea typeface="+mn-ea"/>
                <a:cs typeface="+mn-cs"/>
              </a:rPr>
            </a:b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F458DB52-5F57-6248-B141-493C1D7680A5}"/>
              </a:ext>
            </a:extLst>
          </p:cNvPr>
          <p:cNvSpPr/>
          <p:nvPr/>
        </p:nvSpPr>
        <p:spPr>
          <a:xfrm>
            <a:off x="3475764" y="679651"/>
            <a:ext cx="333617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Expanded safety dataset (N=279)</a:t>
            </a:r>
            <a:endParaRPr kumimoji="0" lang="fr-FR"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16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F1A2E3-911C-4E12-831B-42FF626604DE}"/>
              </a:ext>
            </a:extLst>
          </p:cNvPr>
          <p:cNvSpPr>
            <a:spLocks noGrp="1"/>
          </p:cNvSpPr>
          <p:nvPr>
            <p:ph type="title"/>
          </p:nvPr>
        </p:nvSpPr>
        <p:spPr>
          <a:xfrm>
            <a:off x="619200" y="246566"/>
            <a:ext cx="8861176" cy="807285"/>
          </a:xfrm>
        </p:spPr>
        <p:txBody>
          <a:bodyPr/>
          <a:lstStyle/>
          <a:p>
            <a:r>
              <a:rPr lang="en-GB" dirty="0"/>
              <a:t>Integrated safety data for </a:t>
            </a:r>
            <a:r>
              <a:rPr lang="en-GB" dirty="0" err="1"/>
              <a:t>entrectinib</a:t>
            </a:r>
            <a:endParaRPr lang="en-GB" dirty="0"/>
          </a:p>
        </p:txBody>
      </p:sp>
      <p:sp>
        <p:nvSpPr>
          <p:cNvPr id="5" name="Slide Number Placeholder 4">
            <a:extLst>
              <a:ext uri="{FF2B5EF4-FFF2-40B4-BE49-F238E27FC236}">
                <a16:creationId xmlns:a16="http://schemas.microsoft.com/office/drawing/2014/main" id="{92EF3EC2-6381-4222-8910-80A90730CD3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8" name="Content Placeholder 7">
            <a:extLst>
              <a:ext uri="{FF2B5EF4-FFF2-40B4-BE49-F238E27FC236}">
                <a16:creationId xmlns:a16="http://schemas.microsoft.com/office/drawing/2014/main" id="{24270B1A-0284-664E-9C2D-17546129987F}"/>
              </a:ext>
            </a:extLst>
          </p:cNvPr>
          <p:cNvSpPr>
            <a:spLocks noGrp="1"/>
          </p:cNvSpPr>
          <p:nvPr>
            <p:ph sz="quarter" idx="15"/>
          </p:nvPr>
        </p:nvSpPr>
        <p:spPr>
          <a:xfrm>
            <a:off x="620184" y="6262369"/>
            <a:ext cx="10180340" cy="472359"/>
          </a:xfrm>
        </p:spPr>
        <p:txBody>
          <a:bodyPr/>
          <a:lstStyle/>
          <a:p>
            <a:pPr>
              <a:lnSpc>
                <a:spcPct val="80000"/>
              </a:lnSpc>
              <a:spcBef>
                <a:spcPts val="0"/>
              </a:spcBef>
              <a:spcAft>
                <a:spcPts val="200"/>
              </a:spcAft>
            </a:pPr>
            <a:r>
              <a:rPr lang="en-GB" sz="1100" noProof="0" dirty="0">
                <a:solidFill>
                  <a:schemeClr val="tx2"/>
                </a:solidFill>
              </a:rPr>
              <a:t>*Data are n (%). n=68. The treatment-related adverse events listed here are those that occurred in the </a:t>
            </a:r>
            <a:r>
              <a:rPr lang="en-GB" sz="1100" i="1" noProof="0" dirty="0">
                <a:solidFill>
                  <a:schemeClr val="tx2"/>
                </a:solidFill>
              </a:rPr>
              <a:t>NTRK</a:t>
            </a:r>
            <a:r>
              <a:rPr lang="en-GB" sz="1100" noProof="0" dirty="0">
                <a:solidFill>
                  <a:schemeClr val="tx2"/>
                </a:solidFill>
              </a:rPr>
              <a:t> fusion-positive safety-evaluable population. Refer to NTRK CONNECT for full publication details: </a:t>
            </a:r>
            <a:r>
              <a:rPr lang="en-GB" sz="1100" noProof="0" dirty="0">
                <a:hlinkClick r:id="rId2"/>
              </a:rPr>
              <a:t>https://ntrkconnect.info/ntrk-connect-key-publication-snapshot-1-larotrectinib-and-entrectinib-efficacy-and-safety-profile-in-solid-tumours/</a:t>
            </a:r>
            <a:endParaRPr lang="en-GB" sz="1100" noProof="0" dirty="0">
              <a:highlight>
                <a:srgbClr val="00FF00"/>
              </a:highlight>
            </a:endParaRPr>
          </a:p>
          <a:p>
            <a:pPr>
              <a:lnSpc>
                <a:spcPct val="80000"/>
              </a:lnSpc>
              <a:spcBef>
                <a:spcPts val="0"/>
              </a:spcBef>
              <a:spcAft>
                <a:spcPts val="200"/>
              </a:spcAft>
            </a:pPr>
            <a:r>
              <a:rPr lang="en-GB" sz="1100" noProof="0" dirty="0"/>
              <a:t>ALT, alanine aminotransferase; AST, aspartate aminotransferase; NTRK, neurotrophic tyrosine receptor kinase</a:t>
            </a:r>
          </a:p>
          <a:p>
            <a:pPr>
              <a:lnSpc>
                <a:spcPct val="80000"/>
              </a:lnSpc>
              <a:spcBef>
                <a:spcPts val="0"/>
              </a:spcBef>
              <a:spcAft>
                <a:spcPts val="200"/>
              </a:spcAft>
            </a:pPr>
            <a:r>
              <a:rPr lang="en-GB" sz="1100" noProof="0" dirty="0" err="1"/>
              <a:t>Doebele</a:t>
            </a:r>
            <a:r>
              <a:rPr lang="en-GB" sz="1100" noProof="0" dirty="0"/>
              <a:t> RC, et al. Lancet Oncol. 2020;21:271-82</a:t>
            </a:r>
            <a:endParaRPr lang="en-GB" sz="1100" noProof="0" dirty="0">
              <a:solidFill>
                <a:schemeClr val="tx2"/>
              </a:solidFill>
            </a:endParaRPr>
          </a:p>
        </p:txBody>
      </p:sp>
      <p:graphicFrame>
        <p:nvGraphicFramePr>
          <p:cNvPr id="20" name="Espace réservé du contenu 1">
            <a:extLst>
              <a:ext uri="{FF2B5EF4-FFF2-40B4-BE49-F238E27FC236}">
                <a16:creationId xmlns:a16="http://schemas.microsoft.com/office/drawing/2014/main" id="{DF47A02E-397D-2945-861F-F0E32FEAB33B}"/>
              </a:ext>
            </a:extLst>
          </p:cNvPr>
          <p:cNvGraphicFramePr>
            <a:graphicFrameLocks/>
          </p:cNvGraphicFramePr>
          <p:nvPr>
            <p:extLst>
              <p:ext uri="{D42A27DB-BD31-4B8C-83A1-F6EECF244321}">
                <p14:modId xmlns:p14="http://schemas.microsoft.com/office/powerpoint/2010/main" val="477454091"/>
              </p:ext>
            </p:extLst>
          </p:nvPr>
        </p:nvGraphicFramePr>
        <p:xfrm>
          <a:off x="3451017" y="1278318"/>
          <a:ext cx="4013135" cy="4669341"/>
        </p:xfrm>
        <a:graphic>
          <a:graphicData uri="http://schemas.openxmlformats.org/drawingml/2006/table">
            <a:tbl>
              <a:tblPr>
                <a:tableStyleId>{5C22544A-7EE6-4342-B048-85BDC9FD1C3A}</a:tableStyleId>
              </a:tblPr>
              <a:tblGrid>
                <a:gridCol w="2021765">
                  <a:extLst>
                    <a:ext uri="{9D8B030D-6E8A-4147-A177-3AD203B41FA5}">
                      <a16:colId xmlns:a16="http://schemas.microsoft.com/office/drawing/2014/main" val="4019284117"/>
                    </a:ext>
                  </a:extLst>
                </a:gridCol>
                <a:gridCol w="663790">
                  <a:extLst>
                    <a:ext uri="{9D8B030D-6E8A-4147-A177-3AD203B41FA5}">
                      <a16:colId xmlns:a16="http://schemas.microsoft.com/office/drawing/2014/main" val="857626500"/>
                    </a:ext>
                  </a:extLst>
                </a:gridCol>
                <a:gridCol w="663790">
                  <a:extLst>
                    <a:ext uri="{9D8B030D-6E8A-4147-A177-3AD203B41FA5}">
                      <a16:colId xmlns:a16="http://schemas.microsoft.com/office/drawing/2014/main" val="1392889821"/>
                    </a:ext>
                  </a:extLst>
                </a:gridCol>
                <a:gridCol w="663790">
                  <a:extLst>
                    <a:ext uri="{9D8B030D-6E8A-4147-A177-3AD203B41FA5}">
                      <a16:colId xmlns:a16="http://schemas.microsoft.com/office/drawing/2014/main" val="1283674538"/>
                    </a:ext>
                  </a:extLst>
                </a:gridCol>
              </a:tblGrid>
              <a:tr h="360000">
                <a:tc>
                  <a:txBody>
                    <a:bodyPr/>
                    <a:lstStyle/>
                    <a:p>
                      <a:pPr marL="0" marR="0" lvl="0" indent="0" algn="l" defTabSz="457200" rtl="0" eaLnBrk="1" fontAlgn="b" latinLnBrk="0" hangingPunct="1">
                        <a:lnSpc>
                          <a:spcPts val="1200"/>
                        </a:lnSpc>
                        <a:spcBef>
                          <a:spcPts val="0"/>
                        </a:spcBef>
                        <a:spcAft>
                          <a:spcPts val="0"/>
                        </a:spcAft>
                        <a:buClrTx/>
                        <a:buSzTx/>
                        <a:buFontTx/>
                        <a:buNone/>
                        <a:tabLst/>
                        <a:defRPr/>
                      </a:pPr>
                      <a:r>
                        <a:rPr lang="en-GB" sz="1200" b="1" kern="1200" noProof="0" dirty="0">
                          <a:solidFill>
                            <a:schemeClr val="bg1"/>
                          </a:solidFill>
                          <a:latin typeface="+mn-lt"/>
                          <a:ea typeface="+mn-ea"/>
                          <a:cs typeface="+mn-cs"/>
                        </a:rPr>
                        <a:t>Treatment-related adverse events (n</a:t>
                      </a:r>
                      <a:r>
                        <a:rPr lang="en-GB" sz="1200" b="1" kern="1200" noProof="0">
                          <a:solidFill>
                            <a:schemeClr val="bg1"/>
                          </a:solidFill>
                          <a:latin typeface="+mn-lt"/>
                          <a:ea typeface="+mn-ea"/>
                          <a:cs typeface="+mn-cs"/>
                        </a:rPr>
                        <a:t>=68)*</a:t>
                      </a:r>
                      <a:endParaRPr lang="en-GB" sz="1200" b="1" kern="1200" noProof="0" dirty="0">
                        <a:solidFill>
                          <a:schemeClr val="bg1"/>
                        </a:solidFill>
                        <a:latin typeface="+mn-lt"/>
                        <a:ea typeface="+mn-ea"/>
                        <a:cs typeface="+mn-cs"/>
                      </a:endParaRPr>
                    </a:p>
                  </a:txBody>
                  <a:tcPr marL="199" marR="199" marT="199" marB="0" anchor="ctr">
                    <a:solidFill>
                      <a:schemeClr val="accent1"/>
                    </a:solidFill>
                  </a:tcPr>
                </a:tc>
                <a:tc>
                  <a:txBody>
                    <a:bodyPr/>
                    <a:lstStyle/>
                    <a:p>
                      <a:pPr algn="r" fontAlgn="b"/>
                      <a:r>
                        <a:rPr lang="en-GB" sz="1200" b="1" kern="1200" noProof="0" dirty="0">
                          <a:solidFill>
                            <a:schemeClr val="bg1"/>
                          </a:solidFill>
                          <a:latin typeface="+mn-lt"/>
                          <a:ea typeface="+mn-ea"/>
                          <a:cs typeface="+mn-cs"/>
                        </a:rPr>
                        <a:t>Grade 1–2</a:t>
                      </a:r>
                    </a:p>
                  </a:txBody>
                  <a:tcPr marL="199" marR="199" marT="199" marB="0" anchor="ctr">
                    <a:solidFill>
                      <a:schemeClr val="accent1"/>
                    </a:solidFill>
                  </a:tcPr>
                </a:tc>
                <a:tc>
                  <a:txBody>
                    <a:bodyPr/>
                    <a:lstStyle/>
                    <a:p>
                      <a:pPr algn="ctr" fontAlgn="b"/>
                      <a:r>
                        <a:rPr lang="en-GB" sz="1200" b="1" kern="1200" noProof="0" dirty="0">
                          <a:solidFill>
                            <a:schemeClr val="bg1"/>
                          </a:solidFill>
                          <a:latin typeface="+mn-lt"/>
                          <a:ea typeface="+mn-ea"/>
                          <a:cs typeface="+mn-cs"/>
                        </a:rPr>
                        <a:t>  Grade 3</a:t>
                      </a:r>
                    </a:p>
                  </a:txBody>
                  <a:tcPr marL="199" marR="199" marT="199" marB="0" anchor="ctr">
                    <a:solidFill>
                      <a:schemeClr val="accent1"/>
                    </a:solidFill>
                  </a:tcPr>
                </a:tc>
                <a:tc>
                  <a:txBody>
                    <a:bodyPr/>
                    <a:lstStyle/>
                    <a:p>
                      <a:pPr algn="ctr" fontAlgn="b"/>
                      <a:r>
                        <a:rPr lang="en-GB" sz="1200" b="1" kern="1200" noProof="0" dirty="0">
                          <a:solidFill>
                            <a:schemeClr val="bg1"/>
                          </a:solidFill>
                          <a:latin typeface="+mn-lt"/>
                          <a:ea typeface="+mn-ea"/>
                          <a:cs typeface="+mn-cs"/>
                        </a:rPr>
                        <a:t>Grade 4</a:t>
                      </a:r>
                    </a:p>
                  </a:txBody>
                  <a:tcPr marL="199" marR="199" marT="199" marB="0" anchor="ctr">
                    <a:solidFill>
                      <a:schemeClr val="accent1"/>
                    </a:solidFill>
                  </a:tcPr>
                </a:tc>
                <a:extLst>
                  <a:ext uri="{0D108BD9-81ED-4DB2-BD59-A6C34878D82A}">
                    <a16:rowId xmlns:a16="http://schemas.microsoft.com/office/drawing/2014/main" val="3821773344"/>
                  </a:ext>
                </a:extLst>
              </a:tr>
              <a:tr h="204569">
                <a:tc>
                  <a:txBody>
                    <a:bodyPr/>
                    <a:lstStyle/>
                    <a:p>
                      <a:pPr algn="l" fontAlgn="b"/>
                      <a:r>
                        <a:rPr lang="en-GB" sz="1200" b="0" kern="1200" noProof="0" dirty="0">
                          <a:solidFill>
                            <a:srgbClr val="2E7B8E"/>
                          </a:solidFill>
                          <a:latin typeface="+mn-lt"/>
                          <a:ea typeface="+mn-ea"/>
                          <a:cs typeface="+mn-cs"/>
                        </a:rPr>
                        <a:t>Dysgeusia</a:t>
                      </a:r>
                    </a:p>
                  </a:txBody>
                  <a:tcPr marL="199" marR="199" marT="199" marB="0" anchor="ctr"/>
                </a:tc>
                <a:tc>
                  <a:txBody>
                    <a:bodyPr/>
                    <a:lstStyle/>
                    <a:p>
                      <a:pPr algn="ctr" fontAlgn="b"/>
                      <a:r>
                        <a:rPr lang="en-GB" sz="1200" b="0" kern="1200" noProof="0" dirty="0">
                          <a:solidFill>
                            <a:srgbClr val="2E7B8E"/>
                          </a:solidFill>
                          <a:latin typeface="+mn-lt"/>
                          <a:ea typeface="+mn-ea"/>
                          <a:cs typeface="+mn-cs"/>
                        </a:rPr>
                        <a:t>32 (</a:t>
                      </a:r>
                      <a:r>
                        <a:rPr lang="en-GB" sz="1200" b="0" kern="1200" noProof="0">
                          <a:solidFill>
                            <a:srgbClr val="2E7B8E"/>
                          </a:solidFill>
                          <a:latin typeface="+mn-lt"/>
                          <a:ea typeface="+mn-ea"/>
                          <a:cs typeface="+mn-cs"/>
                        </a:rPr>
                        <a:t>47%)</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994772143"/>
                  </a:ext>
                </a:extLst>
              </a:tr>
              <a:tr h="204569">
                <a:tc>
                  <a:txBody>
                    <a:bodyPr/>
                    <a:lstStyle/>
                    <a:p>
                      <a:pPr algn="l" fontAlgn="b"/>
                      <a:r>
                        <a:rPr lang="en-GB" sz="1200" b="0" kern="1200" noProof="0" dirty="0">
                          <a:solidFill>
                            <a:srgbClr val="2E7B8E"/>
                          </a:solidFill>
                          <a:latin typeface="+mn-lt"/>
                          <a:ea typeface="+mn-ea"/>
                          <a:cs typeface="+mn-cs"/>
                        </a:rPr>
                        <a:t>Constipation</a:t>
                      </a: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19 (</a:t>
                      </a:r>
                      <a:r>
                        <a:rPr lang="en-GB" sz="1200" b="0" kern="1200" noProof="0">
                          <a:solidFill>
                            <a:srgbClr val="2E7B8E"/>
                          </a:solidFill>
                          <a:latin typeface="+mn-lt"/>
                          <a:ea typeface="+mn-ea"/>
                          <a:cs typeface="+mn-cs"/>
                        </a:rPr>
                        <a:t>28%)</a:t>
                      </a:r>
                      <a:endParaRPr lang="en-GB" sz="1200" b="0" kern="1200" noProof="0" dirty="0">
                        <a:solidFill>
                          <a:srgbClr val="2E7B8E"/>
                        </a:solidFill>
                        <a:latin typeface="+mn-lt"/>
                        <a:ea typeface="+mn-ea"/>
                        <a:cs typeface="+mn-cs"/>
                      </a:endParaRP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extLst>
                  <a:ext uri="{0D108BD9-81ED-4DB2-BD59-A6C34878D82A}">
                    <a16:rowId xmlns:a16="http://schemas.microsoft.com/office/drawing/2014/main" val="2567433118"/>
                  </a:ext>
                </a:extLst>
              </a:tr>
              <a:tr h="204569">
                <a:tc>
                  <a:txBody>
                    <a:bodyPr/>
                    <a:lstStyle/>
                    <a:p>
                      <a:pPr algn="l" fontAlgn="b"/>
                      <a:r>
                        <a:rPr lang="en-GB" sz="1200" b="0" kern="1200" noProof="0" dirty="0">
                          <a:solidFill>
                            <a:srgbClr val="2E7B8E"/>
                          </a:solidFill>
                          <a:latin typeface="+mn-lt"/>
                          <a:ea typeface="+mn-ea"/>
                          <a:cs typeface="+mn-cs"/>
                        </a:rPr>
                        <a:t>Fatigue</a:t>
                      </a:r>
                    </a:p>
                  </a:txBody>
                  <a:tcPr marL="199" marR="199" marT="199" marB="0"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19 (</a:t>
                      </a:r>
                      <a:r>
                        <a:rPr lang="en-GB" sz="1200" b="0" kern="1200" noProof="0">
                          <a:solidFill>
                            <a:srgbClr val="2E7B8E"/>
                          </a:solidFill>
                          <a:latin typeface="+mn-lt"/>
                          <a:ea typeface="+mn-ea"/>
                          <a:cs typeface="+mn-cs"/>
                        </a:rPr>
                        <a:t>28%)</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5 (</a:t>
                      </a:r>
                      <a:r>
                        <a:rPr lang="en-GB" sz="1200" b="0" kern="1200" noProof="0">
                          <a:solidFill>
                            <a:srgbClr val="2E7B8E"/>
                          </a:solidFill>
                          <a:latin typeface="+mn-lt"/>
                          <a:ea typeface="+mn-ea"/>
                          <a:cs typeface="+mn-cs"/>
                        </a:rPr>
                        <a:t>7%)</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821560889"/>
                  </a:ext>
                </a:extLst>
              </a:tr>
              <a:tr h="204569">
                <a:tc>
                  <a:txBody>
                    <a:bodyPr/>
                    <a:lstStyle/>
                    <a:p>
                      <a:pPr algn="l" fontAlgn="b"/>
                      <a:r>
                        <a:rPr lang="en-GB" sz="1200" b="0" kern="1200" noProof="0" dirty="0">
                          <a:solidFill>
                            <a:srgbClr val="2E7B8E"/>
                          </a:solidFill>
                          <a:latin typeface="+mn-lt"/>
                          <a:ea typeface="+mn-ea"/>
                          <a:cs typeface="+mn-cs"/>
                        </a:rPr>
                        <a:t>Diarrhoea</a:t>
                      </a: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tc>
                  <a:txBody>
                    <a:bodyPr/>
                    <a:lstStyle/>
                    <a:p>
                      <a:pPr algn="ctr" fontAlgn="b"/>
                      <a:r>
                        <a:rPr lang="en-GB" sz="1200" b="0" kern="1200" noProof="0" dirty="0">
                          <a:solidFill>
                            <a:srgbClr val="2E7B8E"/>
                          </a:solidFill>
                          <a:latin typeface="+mn-lt"/>
                          <a:ea typeface="+mn-ea"/>
                          <a:cs typeface="+mn-cs"/>
                        </a:rPr>
                        <a:t>18 (</a:t>
                      </a:r>
                      <a:r>
                        <a:rPr lang="en-GB" sz="1200" b="0" kern="1200" noProof="0">
                          <a:solidFill>
                            <a:srgbClr val="2E7B8E"/>
                          </a:solidFill>
                          <a:latin typeface="+mn-lt"/>
                          <a:ea typeface="+mn-ea"/>
                          <a:cs typeface="+mn-cs"/>
                        </a:rPr>
                        <a:t>27%)</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extLst>
                  <a:ext uri="{0D108BD9-81ED-4DB2-BD59-A6C34878D82A}">
                    <a16:rowId xmlns:a16="http://schemas.microsoft.com/office/drawing/2014/main" val="3636131834"/>
                  </a:ext>
                </a:extLst>
              </a:tr>
              <a:tr h="239451">
                <a:tc>
                  <a:txBody>
                    <a:bodyPr/>
                    <a:lstStyle/>
                    <a:p>
                      <a:pPr algn="l" fontAlgn="b"/>
                      <a:r>
                        <a:rPr lang="en-GB" sz="1200" b="0" kern="1200" noProof="0" dirty="0">
                          <a:solidFill>
                            <a:srgbClr val="2E7B8E"/>
                          </a:solidFill>
                          <a:latin typeface="+mn-lt"/>
                          <a:ea typeface="+mn-ea"/>
                          <a:cs typeface="+mn-cs"/>
                        </a:rPr>
                        <a:t>Oedema peripheral</a:t>
                      </a:r>
                    </a:p>
                  </a:txBody>
                  <a:tcPr marL="199" marR="199" marT="199"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16 (</a:t>
                      </a:r>
                      <a:r>
                        <a:rPr lang="en-GB" sz="1200" b="0" kern="1200" noProof="0">
                          <a:solidFill>
                            <a:srgbClr val="2E7B8E"/>
                          </a:solidFill>
                          <a:latin typeface="+mn-lt"/>
                          <a:ea typeface="+mn-ea"/>
                          <a:cs typeface="+mn-cs"/>
                        </a:rPr>
                        <a:t>24%)</a:t>
                      </a:r>
                      <a:endParaRPr lang="en-GB" sz="1200" b="0" kern="1200" noProof="0" dirty="0">
                        <a:solidFill>
                          <a:srgbClr val="2E7B8E"/>
                        </a:solidFill>
                        <a:latin typeface="+mn-lt"/>
                        <a:ea typeface="+mn-ea"/>
                        <a:cs typeface="+mn-cs"/>
                      </a:endParaRPr>
                    </a:p>
                  </a:txBody>
                  <a:tcPr marL="199" marR="199" marT="199"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405460784"/>
                  </a:ext>
                </a:extLst>
              </a:tr>
              <a:tr h="204569">
                <a:tc>
                  <a:txBody>
                    <a:bodyPr/>
                    <a:lstStyle/>
                    <a:p>
                      <a:pPr algn="l" fontAlgn="b"/>
                      <a:r>
                        <a:rPr lang="en-GB" sz="1200" b="0" kern="1200" noProof="0" dirty="0">
                          <a:solidFill>
                            <a:srgbClr val="2E7B8E"/>
                          </a:solidFill>
                          <a:latin typeface="+mn-lt"/>
                          <a:ea typeface="+mn-ea"/>
                          <a:cs typeface="+mn-cs"/>
                        </a:rPr>
                        <a:t>Dizziness</a:t>
                      </a:r>
                    </a:p>
                  </a:txBody>
                  <a:tcPr marL="199" marR="199" marT="199" marB="0"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16 (</a:t>
                      </a:r>
                      <a:r>
                        <a:rPr lang="en-GB" sz="1200" b="0" kern="1200" noProof="0">
                          <a:solidFill>
                            <a:srgbClr val="2E7B8E"/>
                          </a:solidFill>
                          <a:latin typeface="+mn-lt"/>
                          <a:ea typeface="+mn-ea"/>
                          <a:cs typeface="+mn-cs"/>
                        </a:rPr>
                        <a:t>24%)</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rgbClr val="D1CEDB"/>
                    </a:solidFill>
                  </a:tcPr>
                </a:tc>
                <a:extLst>
                  <a:ext uri="{0D108BD9-81ED-4DB2-BD59-A6C34878D82A}">
                    <a16:rowId xmlns:a16="http://schemas.microsoft.com/office/drawing/2014/main" val="964943512"/>
                  </a:ext>
                </a:extLst>
              </a:tr>
              <a:tr h="204569">
                <a:tc>
                  <a:txBody>
                    <a:bodyPr/>
                    <a:lstStyle/>
                    <a:p>
                      <a:pPr algn="l" fontAlgn="b"/>
                      <a:r>
                        <a:rPr lang="en-GB" sz="1200" b="0" kern="1200" noProof="0" dirty="0">
                          <a:solidFill>
                            <a:srgbClr val="2E7B8E"/>
                          </a:solidFill>
                          <a:latin typeface="+mn-lt"/>
                          <a:ea typeface="+mn-ea"/>
                          <a:cs typeface="+mn-cs"/>
                        </a:rPr>
                        <a:t>Blood creatinine increased</a:t>
                      </a:r>
                    </a:p>
                  </a:txBody>
                  <a:tcPr marL="199" marR="199" marT="199"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12 (</a:t>
                      </a:r>
                      <a:r>
                        <a:rPr lang="en-GB" sz="1200" b="0" kern="1200" noProof="0">
                          <a:solidFill>
                            <a:srgbClr val="2E7B8E"/>
                          </a:solidFill>
                          <a:latin typeface="+mn-lt"/>
                          <a:ea typeface="+mn-ea"/>
                          <a:cs typeface="+mn-cs"/>
                        </a:rPr>
                        <a:t>18%)</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T w="381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4011777662"/>
                  </a:ext>
                </a:extLst>
              </a:tr>
              <a:tr h="204569">
                <a:tc>
                  <a:txBody>
                    <a:bodyPr/>
                    <a:lstStyle/>
                    <a:p>
                      <a:pPr algn="l" fontAlgn="b"/>
                      <a:r>
                        <a:rPr lang="en-GB" sz="1200" b="0" kern="1200" noProof="0" dirty="0">
                          <a:solidFill>
                            <a:srgbClr val="2E7B8E"/>
                          </a:solidFill>
                          <a:latin typeface="+mn-lt"/>
                          <a:ea typeface="+mn-ea"/>
                          <a:cs typeface="+mn-cs"/>
                        </a:rPr>
                        <a:t>Paraesthesia</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11 (</a:t>
                      </a:r>
                      <a:r>
                        <a:rPr lang="en-GB" sz="1200" b="0" kern="1200" noProof="0">
                          <a:solidFill>
                            <a:srgbClr val="2E7B8E"/>
                          </a:solidFill>
                          <a:latin typeface="+mn-lt"/>
                          <a:ea typeface="+mn-ea"/>
                          <a:cs typeface="+mn-cs"/>
                        </a:rPr>
                        <a:t>16%)</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2564353368"/>
                  </a:ext>
                </a:extLst>
              </a:tr>
              <a:tr h="204569">
                <a:tc>
                  <a:txBody>
                    <a:bodyPr/>
                    <a:lstStyle/>
                    <a:p>
                      <a:pPr algn="l" fontAlgn="b"/>
                      <a:r>
                        <a:rPr lang="en-GB" sz="1200" b="0" kern="1200" noProof="0" dirty="0">
                          <a:solidFill>
                            <a:srgbClr val="2E7B8E"/>
                          </a:solidFill>
                          <a:latin typeface="+mn-lt"/>
                          <a:ea typeface="+mn-ea"/>
                          <a:cs typeface="+mn-cs"/>
                        </a:rPr>
                        <a:t>Nausea</a:t>
                      </a:r>
                    </a:p>
                  </a:txBody>
                  <a:tcPr marL="199" marR="199" marT="199" marB="0" anchor="ctr"/>
                </a:tc>
                <a:tc>
                  <a:txBody>
                    <a:bodyPr/>
                    <a:lstStyle/>
                    <a:p>
                      <a:pPr algn="ctr" fontAlgn="b"/>
                      <a:r>
                        <a:rPr lang="en-GB" sz="1200" b="0" kern="1200" noProof="0" dirty="0">
                          <a:solidFill>
                            <a:srgbClr val="2E7B8E"/>
                          </a:solidFill>
                          <a:latin typeface="+mn-lt"/>
                          <a:ea typeface="+mn-ea"/>
                          <a:cs typeface="+mn-cs"/>
                        </a:rPr>
                        <a:t>10 (</a:t>
                      </a:r>
                      <a:r>
                        <a:rPr lang="en-GB" sz="1200" b="0" kern="1200" noProof="0">
                          <a:solidFill>
                            <a:srgbClr val="2E7B8E"/>
                          </a:solidFill>
                          <a:latin typeface="+mn-lt"/>
                          <a:ea typeface="+mn-ea"/>
                          <a:cs typeface="+mn-cs"/>
                        </a:rPr>
                        <a:t>15%)</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24766820"/>
                  </a:ext>
                </a:extLst>
              </a:tr>
              <a:tr h="204569">
                <a:tc>
                  <a:txBody>
                    <a:bodyPr/>
                    <a:lstStyle/>
                    <a:p>
                      <a:pPr algn="l" fontAlgn="b"/>
                      <a:r>
                        <a:rPr lang="en-GB" sz="1200" b="0" kern="1200" noProof="0" dirty="0">
                          <a:solidFill>
                            <a:srgbClr val="2E7B8E"/>
                          </a:solidFill>
                          <a:latin typeface="+mn-lt"/>
                          <a:ea typeface="+mn-ea"/>
                          <a:cs typeface="+mn-cs"/>
                        </a:rPr>
                        <a:t>Vomiting</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9 (</a:t>
                      </a:r>
                      <a:r>
                        <a:rPr lang="en-GB" sz="1200" b="0" kern="1200" noProof="0">
                          <a:solidFill>
                            <a:srgbClr val="2E7B8E"/>
                          </a:solidFill>
                          <a:latin typeface="+mn-lt"/>
                          <a:ea typeface="+mn-ea"/>
                          <a:cs typeface="+mn-cs"/>
                        </a:rPr>
                        <a:t>13%)</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691301550"/>
                  </a:ext>
                </a:extLst>
              </a:tr>
              <a:tr h="204569">
                <a:tc>
                  <a:txBody>
                    <a:bodyPr/>
                    <a:lstStyle/>
                    <a:p>
                      <a:pPr algn="l" fontAlgn="b"/>
                      <a:r>
                        <a:rPr lang="en-GB" sz="1200" b="0" kern="1200" noProof="0" dirty="0">
                          <a:solidFill>
                            <a:srgbClr val="2E7B8E"/>
                          </a:solidFill>
                          <a:latin typeface="+mn-lt"/>
                          <a:ea typeface="+mn-ea"/>
                          <a:cs typeface="+mn-cs"/>
                        </a:rPr>
                        <a:t>Arthralgia</a:t>
                      </a:r>
                    </a:p>
                  </a:txBody>
                  <a:tcPr marL="199" marR="199" marT="199" marB="0" anchor="ctr"/>
                </a:tc>
                <a:tc>
                  <a:txBody>
                    <a:bodyPr/>
                    <a:lstStyle/>
                    <a:p>
                      <a:pPr algn="ctr" fontAlgn="b"/>
                      <a:r>
                        <a:rPr lang="en-GB" sz="1200" b="0" kern="1200" noProof="0" dirty="0">
                          <a:solidFill>
                            <a:srgbClr val="2E7B8E"/>
                          </a:solidFill>
                          <a:latin typeface="+mn-lt"/>
                          <a:ea typeface="+mn-ea"/>
                          <a:cs typeface="+mn-cs"/>
                        </a:rPr>
                        <a:t>8 (</a:t>
                      </a:r>
                      <a:r>
                        <a:rPr lang="en-GB" sz="1200" b="0" kern="1200" noProof="0">
                          <a:solidFill>
                            <a:srgbClr val="2E7B8E"/>
                          </a:solidFill>
                          <a:latin typeface="+mn-lt"/>
                          <a:ea typeface="+mn-ea"/>
                          <a:cs typeface="+mn-cs"/>
                        </a:rPr>
                        <a:t>12%)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2249161863"/>
                  </a:ext>
                </a:extLst>
              </a:tr>
              <a:tr h="204569">
                <a:tc>
                  <a:txBody>
                    <a:bodyPr/>
                    <a:lstStyle/>
                    <a:p>
                      <a:pPr algn="l" fontAlgn="b"/>
                      <a:r>
                        <a:rPr lang="en-GB" sz="1200" b="0" kern="1200" noProof="0" dirty="0">
                          <a:solidFill>
                            <a:srgbClr val="2E7B8E"/>
                          </a:solidFill>
                          <a:latin typeface="+mn-lt"/>
                          <a:ea typeface="+mn-ea"/>
                          <a:cs typeface="+mn-cs"/>
                        </a:rPr>
                        <a:t>Myalgia</a:t>
                      </a: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8 (</a:t>
                      </a:r>
                      <a:r>
                        <a:rPr lang="en-GB" sz="1200" b="0" kern="1200" noProof="0">
                          <a:solidFill>
                            <a:srgbClr val="2E7B8E"/>
                          </a:solidFill>
                          <a:latin typeface="+mn-lt"/>
                          <a:ea typeface="+mn-ea"/>
                          <a:cs typeface="+mn-cs"/>
                        </a:rPr>
                        <a:t>12%)</a:t>
                      </a:r>
                      <a:endParaRPr lang="en-GB" sz="1200" b="0" kern="1200" noProof="0" dirty="0">
                        <a:solidFill>
                          <a:srgbClr val="2E7B8E"/>
                        </a:solidFill>
                        <a:latin typeface="+mn-lt"/>
                        <a:ea typeface="+mn-ea"/>
                        <a:cs typeface="+mn-cs"/>
                      </a:endParaRP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B w="38100" cap="flat" cmpd="sng" algn="ctr">
                      <a:solidFill>
                        <a:schemeClr val="accent2"/>
                      </a:solidFill>
                      <a:prstDash val="solid"/>
                      <a:round/>
                      <a:headEnd type="none" w="med" len="med"/>
                      <a:tailEnd type="none" w="med" len="med"/>
                    </a:lnB>
                    <a:solidFill>
                      <a:srgbClr val="D1CEDB"/>
                    </a:solidFill>
                  </a:tcPr>
                </a:tc>
                <a:extLst>
                  <a:ext uri="{0D108BD9-81ED-4DB2-BD59-A6C34878D82A}">
                    <a16:rowId xmlns:a16="http://schemas.microsoft.com/office/drawing/2014/main" val="2437301313"/>
                  </a:ext>
                </a:extLst>
              </a:tr>
              <a:tr h="204569">
                <a:tc>
                  <a:txBody>
                    <a:bodyPr/>
                    <a:lstStyle/>
                    <a:p>
                      <a:pPr algn="l" fontAlgn="b"/>
                      <a:r>
                        <a:rPr lang="en-GB" sz="1200" b="0" kern="1200" noProof="0" dirty="0">
                          <a:solidFill>
                            <a:srgbClr val="2E7B8E"/>
                          </a:solidFill>
                          <a:latin typeface="+mn-lt"/>
                          <a:ea typeface="+mn-ea"/>
                          <a:cs typeface="+mn-cs"/>
                        </a:rPr>
                        <a:t>Weight increased</a:t>
                      </a:r>
                    </a:p>
                  </a:txBody>
                  <a:tcPr marL="199" marR="199" marT="199" marB="0" anchor="ct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8 (</a:t>
                      </a:r>
                      <a:r>
                        <a:rPr lang="en-GB" sz="1200" b="0" kern="1200" noProof="0">
                          <a:solidFill>
                            <a:srgbClr val="2E7B8E"/>
                          </a:solidFill>
                          <a:latin typeface="+mn-lt"/>
                          <a:ea typeface="+mn-ea"/>
                          <a:cs typeface="+mn-cs"/>
                        </a:rPr>
                        <a:t>12%)</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7 (</a:t>
                      </a:r>
                      <a:r>
                        <a:rPr lang="en-GB" sz="1200" b="0" kern="1200" noProof="0">
                          <a:solidFill>
                            <a:srgbClr val="2E7B8E"/>
                          </a:solidFill>
                          <a:latin typeface="+mn-lt"/>
                          <a:ea typeface="+mn-ea"/>
                          <a:cs typeface="+mn-cs"/>
                        </a:rPr>
                        <a:t>10%)</a:t>
                      </a:r>
                      <a:endParaRPr lang="en-GB" sz="1200" b="0"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314896364"/>
                  </a:ext>
                </a:extLst>
              </a:tr>
              <a:tr h="204569">
                <a:tc>
                  <a:txBody>
                    <a:bodyPr/>
                    <a:lstStyle/>
                    <a:p>
                      <a:pPr algn="l" fontAlgn="b"/>
                      <a:r>
                        <a:rPr lang="en-GB" sz="1200" b="1" kern="1200" noProof="0" dirty="0">
                          <a:solidFill>
                            <a:srgbClr val="2E7B8E"/>
                          </a:solidFill>
                          <a:latin typeface="+mn-lt"/>
                          <a:ea typeface="+mn-ea"/>
                          <a:cs typeface="+mn-cs"/>
                        </a:rPr>
                        <a:t>AST increased</a:t>
                      </a: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tc>
                  <a:txBody>
                    <a:bodyPr/>
                    <a:lstStyle/>
                    <a:p>
                      <a:pPr algn="ctr" fontAlgn="b"/>
                      <a:r>
                        <a:rPr lang="en-GB" sz="1200" b="1" kern="1200" noProof="0" dirty="0">
                          <a:solidFill>
                            <a:srgbClr val="2E7B8E"/>
                          </a:solidFill>
                          <a:latin typeface="+mn-lt"/>
                          <a:ea typeface="+mn-ea"/>
                          <a:cs typeface="+mn-cs"/>
                        </a:rPr>
                        <a:t>7 (</a:t>
                      </a:r>
                      <a:r>
                        <a:rPr lang="en-GB" sz="1200" b="1" kern="1200" noProof="0">
                          <a:solidFill>
                            <a:srgbClr val="2E7B8E"/>
                          </a:solidFill>
                          <a:latin typeface="+mn-lt"/>
                          <a:ea typeface="+mn-ea"/>
                          <a:cs typeface="+mn-cs"/>
                        </a:rPr>
                        <a:t>10%)</a:t>
                      </a:r>
                      <a:endParaRPr lang="en-GB" sz="1200" b="1"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tc>
                  <a:txBody>
                    <a:bodyPr/>
                    <a:lstStyle/>
                    <a:p>
                      <a:pPr algn="ctr" fontAlgn="b"/>
                      <a:r>
                        <a:rPr lang="en-GB" sz="1200" b="1" kern="1200" noProof="0" dirty="0">
                          <a:solidFill>
                            <a:srgbClr val="2E7B8E"/>
                          </a:solidFill>
                          <a:latin typeface="+mn-lt"/>
                          <a:ea typeface="+mn-ea"/>
                          <a:cs typeface="+mn-cs"/>
                        </a:rPr>
                        <a:t>0</a:t>
                      </a: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tc>
                  <a:txBody>
                    <a:bodyPr/>
                    <a:lstStyle/>
                    <a:p>
                      <a:pPr algn="ctr" fontAlgn="b"/>
                      <a:r>
                        <a:rPr lang="en-GB" sz="1200" b="1" kern="1200" noProof="0" dirty="0">
                          <a:solidFill>
                            <a:srgbClr val="2E7B8E"/>
                          </a:solidFill>
                          <a:latin typeface="+mn-lt"/>
                          <a:ea typeface="+mn-ea"/>
                          <a:cs typeface="+mn-cs"/>
                        </a:rPr>
                        <a:t>1 (</a:t>
                      </a:r>
                      <a:r>
                        <a:rPr lang="en-GB" sz="1200" b="1" kern="1200" noProof="0">
                          <a:solidFill>
                            <a:srgbClr val="2E7B8E"/>
                          </a:solidFill>
                          <a:latin typeface="+mn-lt"/>
                          <a:ea typeface="+mn-ea"/>
                          <a:cs typeface="+mn-cs"/>
                        </a:rPr>
                        <a:t>2%)</a:t>
                      </a:r>
                      <a:endParaRPr lang="en-GB" sz="1200" b="1" kern="1200" noProof="0" dirty="0">
                        <a:solidFill>
                          <a:srgbClr val="2E7B8E"/>
                        </a:solidFill>
                        <a:latin typeface="+mn-lt"/>
                        <a:ea typeface="+mn-ea"/>
                        <a:cs typeface="+mn-cs"/>
                      </a:endParaRPr>
                    </a:p>
                  </a:txBody>
                  <a:tcPr marL="199" marR="199" marT="199" marB="0" anchor="ctr">
                    <a:lnT w="38100" cap="flat" cmpd="sng" algn="ctr">
                      <a:solidFill>
                        <a:schemeClr val="accent2"/>
                      </a:solidFill>
                      <a:prstDash val="solid"/>
                      <a:round/>
                      <a:headEnd type="none" w="med" len="med"/>
                      <a:tailEnd type="none" w="med" len="med"/>
                    </a:lnT>
                    <a:solidFill>
                      <a:srgbClr val="D1CEDB"/>
                    </a:solidFill>
                  </a:tcPr>
                </a:tc>
                <a:extLst>
                  <a:ext uri="{0D108BD9-81ED-4DB2-BD59-A6C34878D82A}">
                    <a16:rowId xmlns:a16="http://schemas.microsoft.com/office/drawing/2014/main" val="1500182201"/>
                  </a:ext>
                </a:extLst>
              </a:tr>
              <a:tr h="204569">
                <a:tc>
                  <a:txBody>
                    <a:bodyPr/>
                    <a:lstStyle/>
                    <a:p>
                      <a:pPr algn="l" fontAlgn="b"/>
                      <a:r>
                        <a:rPr lang="en-GB" sz="1200" b="1" kern="1200" noProof="0" dirty="0">
                          <a:solidFill>
                            <a:srgbClr val="2E7B8E"/>
                          </a:solidFill>
                          <a:latin typeface="+mn-lt"/>
                          <a:ea typeface="+mn-ea"/>
                          <a:cs typeface="+mn-cs"/>
                        </a:rPr>
                        <a:t>ALT increased</a:t>
                      </a:r>
                    </a:p>
                  </a:txBody>
                  <a:tcPr marL="199" marR="199" marT="199" marB="0" anchor="ctr"/>
                </a:tc>
                <a:tc>
                  <a:txBody>
                    <a:bodyPr/>
                    <a:lstStyle/>
                    <a:p>
                      <a:pPr algn="ctr" fontAlgn="b"/>
                      <a:r>
                        <a:rPr lang="en-GB" sz="1200" b="1" kern="1200" noProof="0" dirty="0">
                          <a:solidFill>
                            <a:srgbClr val="2E7B8E"/>
                          </a:solidFill>
                          <a:latin typeface="+mn-lt"/>
                          <a:ea typeface="+mn-ea"/>
                          <a:cs typeface="+mn-cs"/>
                        </a:rPr>
                        <a:t>6 (</a:t>
                      </a:r>
                      <a:r>
                        <a:rPr lang="en-GB" sz="1200" b="1" kern="1200" noProof="0">
                          <a:solidFill>
                            <a:srgbClr val="2E7B8E"/>
                          </a:solidFill>
                          <a:latin typeface="+mn-lt"/>
                          <a:ea typeface="+mn-ea"/>
                          <a:cs typeface="+mn-cs"/>
                        </a:rPr>
                        <a:t>9%)</a:t>
                      </a:r>
                      <a:endParaRPr lang="en-GB" sz="1200" b="1" kern="1200" noProof="0" dirty="0">
                        <a:solidFill>
                          <a:srgbClr val="2E7B8E"/>
                        </a:solidFill>
                        <a:latin typeface="+mn-lt"/>
                        <a:ea typeface="+mn-ea"/>
                        <a:cs typeface="+mn-cs"/>
                      </a:endParaRPr>
                    </a:p>
                  </a:txBody>
                  <a:tcPr marL="199" marR="199" marT="199" marB="0" anchor="ctr"/>
                </a:tc>
                <a:tc>
                  <a:txBody>
                    <a:bodyPr/>
                    <a:lstStyle/>
                    <a:p>
                      <a:pPr algn="ctr" fontAlgn="b"/>
                      <a:r>
                        <a:rPr lang="en-GB" sz="1200" b="1" kern="1200" noProof="0" dirty="0">
                          <a:solidFill>
                            <a:srgbClr val="2E7B8E"/>
                          </a:solidFill>
                          <a:latin typeface="+mn-lt"/>
                          <a:ea typeface="+mn-ea"/>
                          <a:cs typeface="+mn-cs"/>
                        </a:rPr>
                        <a:t>0</a:t>
                      </a:r>
                    </a:p>
                  </a:txBody>
                  <a:tcPr marL="199" marR="199" marT="199" marB="0" anchor="ctr"/>
                </a:tc>
                <a:tc>
                  <a:txBody>
                    <a:bodyPr/>
                    <a:lstStyle/>
                    <a:p>
                      <a:pPr algn="ctr" fontAlgn="b"/>
                      <a:r>
                        <a:rPr lang="en-GB" sz="1200" b="1" kern="1200" noProof="0" dirty="0">
                          <a:solidFill>
                            <a:srgbClr val="2E7B8E"/>
                          </a:solidFill>
                          <a:latin typeface="+mn-lt"/>
                          <a:ea typeface="+mn-ea"/>
                          <a:cs typeface="+mn-cs"/>
                        </a:rPr>
                        <a:t>1 (2%)</a:t>
                      </a:r>
                    </a:p>
                  </a:txBody>
                  <a:tcPr marL="199" marR="199" marT="199" marB="0" anchor="ctr"/>
                </a:tc>
                <a:extLst>
                  <a:ext uri="{0D108BD9-81ED-4DB2-BD59-A6C34878D82A}">
                    <a16:rowId xmlns:a16="http://schemas.microsoft.com/office/drawing/2014/main" val="3915386524"/>
                  </a:ext>
                </a:extLst>
              </a:tr>
              <a:tr h="204569">
                <a:tc>
                  <a:txBody>
                    <a:bodyPr/>
                    <a:lstStyle/>
                    <a:p>
                      <a:pPr algn="l" fontAlgn="b"/>
                      <a:r>
                        <a:rPr lang="en-GB" sz="1200" b="0" kern="1200" noProof="0" dirty="0">
                          <a:solidFill>
                            <a:srgbClr val="2E7B8E"/>
                          </a:solidFill>
                          <a:latin typeface="+mn-lt"/>
                          <a:ea typeface="+mn-ea"/>
                          <a:cs typeface="+mn-cs"/>
                        </a:rPr>
                        <a:t>Muscular weakness</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6 (</a:t>
                      </a:r>
                      <a:r>
                        <a:rPr lang="en-GB" sz="1200" b="0" kern="1200" noProof="0">
                          <a:solidFill>
                            <a:srgbClr val="2E7B8E"/>
                          </a:solidFill>
                          <a:latin typeface="+mn-lt"/>
                          <a:ea typeface="+mn-ea"/>
                          <a:cs typeface="+mn-cs"/>
                        </a:rPr>
                        <a:t>9%)</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1671519664"/>
                  </a:ext>
                </a:extLst>
              </a:tr>
              <a:tr h="159853">
                <a:tc>
                  <a:txBody>
                    <a:bodyPr/>
                    <a:lstStyle/>
                    <a:p>
                      <a:pPr algn="l" fontAlgn="b"/>
                      <a:r>
                        <a:rPr lang="en-GB" sz="1200" b="0" kern="1200" noProof="0" dirty="0">
                          <a:solidFill>
                            <a:srgbClr val="2E7B8E"/>
                          </a:solidFill>
                          <a:latin typeface="+mn-lt"/>
                          <a:ea typeface="+mn-ea"/>
                          <a:cs typeface="+mn-cs"/>
                        </a:rPr>
                        <a:t>Anaemia</a:t>
                      </a:r>
                    </a:p>
                  </a:txBody>
                  <a:tcPr marL="199" marR="199" marT="199" marB="0" anchor="ctr"/>
                </a:tc>
                <a:tc>
                  <a:txBody>
                    <a:bodyPr/>
                    <a:lstStyle/>
                    <a:p>
                      <a:pPr algn="ctr" fontAlgn="b"/>
                      <a:r>
                        <a:rPr lang="en-GB" sz="1200" b="0" kern="1200" noProof="0" dirty="0">
                          <a:solidFill>
                            <a:srgbClr val="2E7B8E"/>
                          </a:solidFill>
                          <a:latin typeface="+mn-lt"/>
                          <a:ea typeface="+mn-ea"/>
                          <a:cs typeface="+mn-cs"/>
                        </a:rPr>
                        <a:t>5 (</a:t>
                      </a:r>
                      <a:r>
                        <a:rPr lang="en-GB" sz="1200" b="0" kern="1200" noProof="0">
                          <a:solidFill>
                            <a:srgbClr val="2E7B8E"/>
                          </a:solidFill>
                          <a:latin typeface="+mn-lt"/>
                          <a:ea typeface="+mn-ea"/>
                          <a:cs typeface="+mn-cs"/>
                        </a:rPr>
                        <a:t>7%)</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8 (</a:t>
                      </a:r>
                      <a:r>
                        <a:rPr lang="en-GB" sz="1200" b="0" kern="1200" noProof="0">
                          <a:solidFill>
                            <a:srgbClr val="2E7B8E"/>
                          </a:solidFill>
                          <a:latin typeface="+mn-lt"/>
                          <a:ea typeface="+mn-ea"/>
                          <a:cs typeface="+mn-cs"/>
                        </a:rPr>
                        <a:t>12%)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818488887"/>
                  </a:ext>
                </a:extLst>
              </a:tr>
              <a:tr h="204569">
                <a:tc>
                  <a:txBody>
                    <a:bodyPr/>
                    <a:lstStyle/>
                    <a:p>
                      <a:pPr algn="l" fontAlgn="b"/>
                      <a:r>
                        <a:rPr lang="en-GB" sz="1200" b="0" kern="1200" noProof="0" dirty="0">
                          <a:solidFill>
                            <a:srgbClr val="2E7B8E"/>
                          </a:solidFill>
                          <a:latin typeface="+mn-lt"/>
                          <a:ea typeface="+mn-ea"/>
                          <a:cs typeface="+mn-cs"/>
                        </a:rPr>
                        <a:t>Asthenia</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5 (</a:t>
                      </a:r>
                      <a:r>
                        <a:rPr lang="en-GB" sz="1200" b="0" kern="1200" noProof="0">
                          <a:solidFill>
                            <a:srgbClr val="2E7B8E"/>
                          </a:solidFill>
                          <a:latin typeface="+mn-lt"/>
                          <a:ea typeface="+mn-ea"/>
                          <a:cs typeface="+mn-cs"/>
                        </a:rPr>
                        <a:t>7%)</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2630021086"/>
                  </a:ext>
                </a:extLst>
              </a:tr>
              <a:tr h="204569">
                <a:tc>
                  <a:txBody>
                    <a:bodyPr/>
                    <a:lstStyle/>
                    <a:p>
                      <a:pPr algn="l" fontAlgn="b"/>
                      <a:r>
                        <a:rPr lang="en-GB" sz="1200" b="0" kern="1200" noProof="0" dirty="0">
                          <a:solidFill>
                            <a:srgbClr val="2E7B8E"/>
                          </a:solidFill>
                          <a:latin typeface="+mn-lt"/>
                          <a:ea typeface="+mn-ea"/>
                          <a:cs typeface="+mn-cs"/>
                        </a:rPr>
                        <a:t>Peripheral sensory neuropathy</a:t>
                      </a:r>
                    </a:p>
                  </a:txBody>
                  <a:tcPr marL="199" marR="199" marT="199" marB="0" anchor="ctr"/>
                </a:tc>
                <a:tc>
                  <a:txBody>
                    <a:bodyPr/>
                    <a:lstStyle/>
                    <a:p>
                      <a:pPr algn="ctr" fontAlgn="b"/>
                      <a:r>
                        <a:rPr lang="en-GB" sz="1200" b="0" kern="1200" noProof="0" dirty="0">
                          <a:solidFill>
                            <a:srgbClr val="2E7B8E"/>
                          </a:solidFill>
                          <a:latin typeface="+mn-lt"/>
                          <a:ea typeface="+mn-ea"/>
                          <a:cs typeface="+mn-cs"/>
                        </a:rPr>
                        <a:t>4 (</a:t>
                      </a:r>
                      <a:r>
                        <a:rPr lang="en-GB" sz="1200" b="0" kern="1200" noProof="0">
                          <a:solidFill>
                            <a:srgbClr val="2E7B8E"/>
                          </a:solidFill>
                          <a:latin typeface="+mn-lt"/>
                          <a:ea typeface="+mn-ea"/>
                          <a:cs typeface="+mn-cs"/>
                        </a:rPr>
                        <a:t>6%)</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1240265798"/>
                  </a:ext>
                </a:extLst>
              </a:tr>
              <a:tr h="204569">
                <a:tc>
                  <a:txBody>
                    <a:bodyPr/>
                    <a:lstStyle/>
                    <a:p>
                      <a:pPr algn="l" fontAlgn="b"/>
                      <a:r>
                        <a:rPr lang="en-GB" sz="1200" b="0" kern="1200" noProof="0" dirty="0">
                          <a:solidFill>
                            <a:srgbClr val="2E7B8E"/>
                          </a:solidFill>
                          <a:latin typeface="+mn-lt"/>
                          <a:ea typeface="+mn-ea"/>
                          <a:cs typeface="+mn-cs"/>
                        </a:rPr>
                        <a:t>Neutrophil count decreased</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4 (</a:t>
                      </a:r>
                      <a:r>
                        <a:rPr lang="en-GB" sz="1200" b="0" kern="1200" noProof="0">
                          <a:solidFill>
                            <a:srgbClr val="2E7B8E"/>
                          </a:solidFill>
                          <a:latin typeface="+mn-lt"/>
                          <a:ea typeface="+mn-ea"/>
                          <a:cs typeface="+mn-cs"/>
                        </a:rPr>
                        <a:t>6%)</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4195795191"/>
                  </a:ext>
                </a:extLst>
              </a:tr>
              <a:tr h="204569">
                <a:tc>
                  <a:txBody>
                    <a:bodyPr/>
                    <a:lstStyle/>
                    <a:p>
                      <a:pPr algn="l" fontAlgn="b"/>
                      <a:r>
                        <a:rPr lang="en-GB" sz="1200" kern="1200" noProof="0" dirty="0">
                          <a:solidFill>
                            <a:srgbClr val="2E7B8E"/>
                          </a:solidFill>
                          <a:latin typeface="+mn-lt"/>
                          <a:ea typeface="+mn-ea"/>
                          <a:cs typeface="+mn-cs"/>
                        </a:rPr>
                        <a:t>Rash</a:t>
                      </a:r>
                    </a:p>
                  </a:txBody>
                  <a:tcPr marL="199" marR="199" marT="199" marB="0" anchor="ctr"/>
                </a:tc>
                <a:tc>
                  <a:txBody>
                    <a:bodyPr/>
                    <a:lstStyle/>
                    <a:p>
                      <a:pPr algn="ctr" fontAlgn="b"/>
                      <a:r>
                        <a:rPr lang="en-GB" sz="1200" kern="1200" noProof="0" dirty="0">
                          <a:solidFill>
                            <a:srgbClr val="2E7B8E"/>
                          </a:solidFill>
                          <a:latin typeface="+mn-lt"/>
                          <a:ea typeface="+mn-ea"/>
                          <a:cs typeface="+mn-cs"/>
                        </a:rPr>
                        <a:t>4 (</a:t>
                      </a:r>
                      <a:r>
                        <a:rPr lang="en-GB" sz="1200" kern="1200" noProof="0">
                          <a:solidFill>
                            <a:srgbClr val="2E7B8E"/>
                          </a:solidFill>
                          <a:latin typeface="+mn-lt"/>
                          <a:ea typeface="+mn-ea"/>
                          <a:cs typeface="+mn-cs"/>
                        </a:rPr>
                        <a:t>6%)</a:t>
                      </a:r>
                      <a:endParaRPr lang="en-GB" sz="1200" kern="1200" noProof="0" dirty="0">
                        <a:solidFill>
                          <a:srgbClr val="2E7B8E"/>
                        </a:solidFill>
                        <a:latin typeface="+mn-lt"/>
                        <a:ea typeface="+mn-ea"/>
                        <a:cs typeface="+mn-cs"/>
                      </a:endParaRPr>
                    </a:p>
                  </a:txBody>
                  <a:tcPr marL="199" marR="199" marT="199" marB="0" anchor="ctr"/>
                </a:tc>
                <a:tc>
                  <a:txBody>
                    <a:bodyPr/>
                    <a:lstStyle/>
                    <a:p>
                      <a:pPr algn="ctr" fontAlgn="b"/>
                      <a:r>
                        <a:rPr lang="en-GB" sz="1200" kern="1200" noProof="0" dirty="0">
                          <a:solidFill>
                            <a:srgbClr val="2E7B8E"/>
                          </a:solidFill>
                          <a:latin typeface="+mn-lt"/>
                          <a:ea typeface="+mn-ea"/>
                          <a:cs typeface="+mn-cs"/>
                        </a:rPr>
                        <a:t>0</a:t>
                      </a:r>
                    </a:p>
                  </a:txBody>
                  <a:tcPr marL="199" marR="199" marT="199" marB="0" anchor="ctr"/>
                </a:tc>
                <a:tc>
                  <a:txBody>
                    <a:bodyPr/>
                    <a:lstStyle/>
                    <a:p>
                      <a:pPr algn="ctr" fontAlgn="b"/>
                      <a:r>
                        <a:rPr lang="en-GB" sz="120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1033570115"/>
                  </a:ext>
                </a:extLst>
              </a:tr>
            </a:tbl>
          </a:graphicData>
        </a:graphic>
      </p:graphicFrame>
      <p:graphicFrame>
        <p:nvGraphicFramePr>
          <p:cNvPr id="21" name="Espace réservé du contenu 1">
            <a:extLst>
              <a:ext uri="{FF2B5EF4-FFF2-40B4-BE49-F238E27FC236}">
                <a16:creationId xmlns:a16="http://schemas.microsoft.com/office/drawing/2014/main" id="{335C2E4D-CA68-4F4A-A79E-DD0CF4957565}"/>
              </a:ext>
            </a:extLst>
          </p:cNvPr>
          <p:cNvGraphicFramePr>
            <a:graphicFrameLocks/>
          </p:cNvGraphicFramePr>
          <p:nvPr>
            <p:extLst>
              <p:ext uri="{D42A27DB-BD31-4B8C-83A1-F6EECF244321}">
                <p14:modId xmlns:p14="http://schemas.microsoft.com/office/powerpoint/2010/main" val="3110316513"/>
              </p:ext>
            </p:extLst>
          </p:nvPr>
        </p:nvGraphicFramePr>
        <p:xfrm>
          <a:off x="7568035" y="1268760"/>
          <a:ext cx="4013135" cy="4684090"/>
        </p:xfrm>
        <a:graphic>
          <a:graphicData uri="http://schemas.openxmlformats.org/drawingml/2006/table">
            <a:tbl>
              <a:tblPr>
                <a:tableStyleId>{5C22544A-7EE6-4342-B048-85BDC9FD1C3A}</a:tableStyleId>
              </a:tblPr>
              <a:tblGrid>
                <a:gridCol w="2021765">
                  <a:extLst>
                    <a:ext uri="{9D8B030D-6E8A-4147-A177-3AD203B41FA5}">
                      <a16:colId xmlns:a16="http://schemas.microsoft.com/office/drawing/2014/main" val="4019284117"/>
                    </a:ext>
                  </a:extLst>
                </a:gridCol>
                <a:gridCol w="663790">
                  <a:extLst>
                    <a:ext uri="{9D8B030D-6E8A-4147-A177-3AD203B41FA5}">
                      <a16:colId xmlns:a16="http://schemas.microsoft.com/office/drawing/2014/main" val="857626500"/>
                    </a:ext>
                  </a:extLst>
                </a:gridCol>
                <a:gridCol w="663790">
                  <a:extLst>
                    <a:ext uri="{9D8B030D-6E8A-4147-A177-3AD203B41FA5}">
                      <a16:colId xmlns:a16="http://schemas.microsoft.com/office/drawing/2014/main" val="1392889821"/>
                    </a:ext>
                  </a:extLst>
                </a:gridCol>
                <a:gridCol w="663790">
                  <a:extLst>
                    <a:ext uri="{9D8B030D-6E8A-4147-A177-3AD203B41FA5}">
                      <a16:colId xmlns:a16="http://schemas.microsoft.com/office/drawing/2014/main" val="1283674538"/>
                    </a:ext>
                  </a:extLst>
                </a:gridCol>
              </a:tblGrid>
              <a:tr h="360000">
                <a:tc>
                  <a:txBody>
                    <a:bodyPr/>
                    <a:lstStyle/>
                    <a:p>
                      <a:pPr marL="0" marR="0" lvl="0" indent="0" algn="l" defTabSz="457200" rtl="0" eaLnBrk="1" fontAlgn="b" latinLnBrk="0" hangingPunct="1">
                        <a:lnSpc>
                          <a:spcPts val="1200"/>
                        </a:lnSpc>
                        <a:spcBef>
                          <a:spcPts val="0"/>
                        </a:spcBef>
                        <a:spcAft>
                          <a:spcPts val="0"/>
                        </a:spcAft>
                        <a:buClrTx/>
                        <a:buSzTx/>
                        <a:buFontTx/>
                        <a:buNone/>
                        <a:tabLst/>
                        <a:defRPr/>
                      </a:pPr>
                      <a:r>
                        <a:rPr lang="en-GB" sz="1200" b="1" kern="1200" noProof="0" dirty="0">
                          <a:solidFill>
                            <a:schemeClr val="bg1"/>
                          </a:solidFill>
                          <a:latin typeface="+mn-lt"/>
                          <a:ea typeface="+mn-ea"/>
                          <a:cs typeface="+mn-cs"/>
                        </a:rPr>
                        <a:t>Treatment-related adverse events (n</a:t>
                      </a:r>
                      <a:r>
                        <a:rPr lang="en-GB" sz="1200" b="1" kern="1200" noProof="0">
                          <a:solidFill>
                            <a:schemeClr val="bg1"/>
                          </a:solidFill>
                          <a:latin typeface="+mn-lt"/>
                          <a:ea typeface="+mn-ea"/>
                          <a:cs typeface="+mn-cs"/>
                        </a:rPr>
                        <a:t>=68)*</a:t>
                      </a:r>
                      <a:endParaRPr lang="en-GB" sz="1200" b="1" kern="1200" noProof="0" dirty="0">
                        <a:solidFill>
                          <a:schemeClr val="bg1"/>
                        </a:solidFill>
                        <a:latin typeface="+mn-lt"/>
                        <a:ea typeface="+mn-ea"/>
                        <a:cs typeface="+mn-cs"/>
                      </a:endParaRPr>
                    </a:p>
                  </a:txBody>
                  <a:tcPr marL="199" marR="199" marT="199" marB="0" anchor="ctr">
                    <a:solidFill>
                      <a:schemeClr val="accent1"/>
                    </a:solidFill>
                  </a:tcPr>
                </a:tc>
                <a:tc>
                  <a:txBody>
                    <a:bodyPr/>
                    <a:lstStyle/>
                    <a:p>
                      <a:pPr algn="r" fontAlgn="b"/>
                      <a:r>
                        <a:rPr lang="en-GB" sz="1200" b="1" kern="1200" noProof="0" dirty="0">
                          <a:solidFill>
                            <a:schemeClr val="bg1"/>
                          </a:solidFill>
                          <a:latin typeface="+mn-lt"/>
                          <a:ea typeface="+mn-ea"/>
                          <a:cs typeface="+mn-cs"/>
                        </a:rPr>
                        <a:t>Grade 1–2</a:t>
                      </a:r>
                    </a:p>
                  </a:txBody>
                  <a:tcPr marL="199" marR="199" marT="199" marB="0" anchor="ctr">
                    <a:solidFill>
                      <a:schemeClr val="accent1"/>
                    </a:solidFill>
                  </a:tcPr>
                </a:tc>
                <a:tc>
                  <a:txBody>
                    <a:bodyPr/>
                    <a:lstStyle/>
                    <a:p>
                      <a:pPr algn="ctr" fontAlgn="b"/>
                      <a:r>
                        <a:rPr lang="en-GB" sz="1200" b="1" kern="1200" noProof="0" dirty="0">
                          <a:solidFill>
                            <a:schemeClr val="bg1"/>
                          </a:solidFill>
                          <a:latin typeface="+mn-lt"/>
                          <a:ea typeface="+mn-ea"/>
                          <a:cs typeface="+mn-cs"/>
                        </a:rPr>
                        <a:t> Grade 3</a:t>
                      </a:r>
                    </a:p>
                  </a:txBody>
                  <a:tcPr marL="199" marR="199" marT="199" marB="0" anchor="ctr">
                    <a:solidFill>
                      <a:schemeClr val="accent1"/>
                    </a:solidFill>
                  </a:tcPr>
                </a:tc>
                <a:tc>
                  <a:txBody>
                    <a:bodyPr/>
                    <a:lstStyle/>
                    <a:p>
                      <a:pPr algn="ctr" fontAlgn="b"/>
                      <a:r>
                        <a:rPr lang="en-GB" sz="1200" b="1" kern="1200" noProof="0" dirty="0">
                          <a:solidFill>
                            <a:schemeClr val="bg1"/>
                          </a:solidFill>
                          <a:latin typeface="+mn-lt"/>
                          <a:ea typeface="+mn-ea"/>
                          <a:cs typeface="+mn-cs"/>
                        </a:rPr>
                        <a:t>Grade 4</a:t>
                      </a:r>
                    </a:p>
                  </a:txBody>
                  <a:tcPr marL="199" marR="199" marT="199" marB="0" anchor="ctr">
                    <a:solidFill>
                      <a:schemeClr val="accent1"/>
                    </a:solidFill>
                  </a:tcPr>
                </a:tc>
                <a:extLst>
                  <a:ext uri="{0D108BD9-81ED-4DB2-BD59-A6C34878D82A}">
                    <a16:rowId xmlns:a16="http://schemas.microsoft.com/office/drawing/2014/main" val="3821773344"/>
                  </a:ext>
                </a:extLst>
              </a:tr>
              <a:tr h="197191">
                <a:tc>
                  <a:txBody>
                    <a:bodyPr/>
                    <a:lstStyle/>
                    <a:p>
                      <a:pPr algn="l" fontAlgn="b"/>
                      <a:r>
                        <a:rPr lang="en-GB" sz="1200" b="0" kern="1200" noProof="0" dirty="0">
                          <a:solidFill>
                            <a:srgbClr val="2E7B8E"/>
                          </a:solidFill>
                          <a:latin typeface="+mn-lt"/>
                          <a:ea typeface="+mn-ea"/>
                          <a:cs typeface="+mn-cs"/>
                        </a:rPr>
                        <a:t>Disturbance in attention</a:t>
                      </a:r>
                    </a:p>
                  </a:txBody>
                  <a:tcPr marL="199" marR="199" marT="199" marB="0" anchor="ctr"/>
                </a:tc>
                <a:tc>
                  <a:txBody>
                    <a:bodyPr/>
                    <a:lstStyle/>
                    <a:p>
                      <a:pPr algn="ctr" fontAlgn="b"/>
                      <a:r>
                        <a:rPr lang="en-GB" sz="1200" b="0" kern="1200" noProof="0" dirty="0">
                          <a:solidFill>
                            <a:srgbClr val="2E7B8E"/>
                          </a:solidFill>
                          <a:latin typeface="+mn-lt"/>
                          <a:ea typeface="+mn-ea"/>
                          <a:cs typeface="+mn-cs"/>
                        </a:rPr>
                        <a:t>3 (</a:t>
                      </a:r>
                      <a:r>
                        <a:rPr lang="en-GB" sz="1200" b="0" kern="1200" noProof="0">
                          <a:solidFill>
                            <a:srgbClr val="2E7B8E"/>
                          </a:solidFill>
                          <a:latin typeface="+mn-lt"/>
                          <a:ea typeface="+mn-ea"/>
                          <a:cs typeface="+mn-cs"/>
                        </a:rPr>
                        <a:t>4%)</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91056109"/>
                  </a:ext>
                </a:extLst>
              </a:tr>
              <a:tr h="197191">
                <a:tc>
                  <a:txBody>
                    <a:bodyPr/>
                    <a:lstStyle/>
                    <a:p>
                      <a:pPr algn="l" fontAlgn="b"/>
                      <a:r>
                        <a:rPr lang="en-GB" sz="1200" b="0" kern="1200" noProof="0" dirty="0">
                          <a:solidFill>
                            <a:srgbClr val="2E7B8E"/>
                          </a:solidFill>
                          <a:latin typeface="+mn-lt"/>
                          <a:ea typeface="+mn-ea"/>
                          <a:cs typeface="+mn-cs"/>
                        </a:rPr>
                        <a:t>Pain of skin</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3 (</a:t>
                      </a:r>
                      <a:r>
                        <a:rPr lang="en-GB" sz="1200" b="0" kern="1200" noProof="0">
                          <a:solidFill>
                            <a:srgbClr val="2E7B8E"/>
                          </a:solidFill>
                          <a:latin typeface="+mn-lt"/>
                          <a:ea typeface="+mn-ea"/>
                          <a:cs typeface="+mn-cs"/>
                        </a:rPr>
                        <a:t>4%)</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3967641515"/>
                  </a:ext>
                </a:extLst>
              </a:tr>
              <a:tr h="197191">
                <a:tc>
                  <a:txBody>
                    <a:bodyPr/>
                    <a:lstStyle/>
                    <a:p>
                      <a:pPr algn="l" fontAlgn="b"/>
                      <a:r>
                        <a:rPr lang="en-GB" sz="1200" b="0" kern="1200" noProof="0" dirty="0">
                          <a:solidFill>
                            <a:srgbClr val="2E7B8E"/>
                          </a:solidFill>
                          <a:latin typeface="+mn-lt"/>
                          <a:ea typeface="+mn-ea"/>
                          <a:cs typeface="+mn-cs"/>
                        </a:rPr>
                        <a:t>Neutropenia</a:t>
                      </a:r>
                    </a:p>
                  </a:txBody>
                  <a:tcPr marL="199" marR="199" marT="199" marB="0" anchor="ctr"/>
                </a:tc>
                <a:tc>
                  <a:txBody>
                    <a:bodyPr/>
                    <a:lstStyle/>
                    <a:p>
                      <a:pPr algn="ctr" fontAlgn="b"/>
                      <a:r>
                        <a:rPr lang="en-GB" sz="1200" b="0" kern="1200" noProof="0" dirty="0">
                          <a:solidFill>
                            <a:srgbClr val="2E7B8E"/>
                          </a:solidFill>
                          <a:latin typeface="+mn-lt"/>
                          <a:ea typeface="+mn-ea"/>
                          <a:cs typeface="+mn-cs"/>
                        </a:rPr>
                        <a:t>3 (</a:t>
                      </a:r>
                      <a:r>
                        <a:rPr lang="en-GB" sz="1200" b="0" kern="1200" noProof="0">
                          <a:solidFill>
                            <a:srgbClr val="2E7B8E"/>
                          </a:solidFill>
                          <a:latin typeface="+mn-lt"/>
                          <a:ea typeface="+mn-ea"/>
                          <a:cs typeface="+mn-cs"/>
                        </a:rPr>
                        <a:t>4%)</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198315247"/>
                  </a:ext>
                </a:extLst>
              </a:tr>
              <a:tr h="197191">
                <a:tc>
                  <a:txBody>
                    <a:bodyPr/>
                    <a:lstStyle/>
                    <a:p>
                      <a:pPr algn="l" fontAlgn="b"/>
                      <a:r>
                        <a:rPr lang="en-GB" sz="1200" b="0" kern="1200" noProof="0" dirty="0">
                          <a:solidFill>
                            <a:srgbClr val="2E7B8E"/>
                          </a:solidFill>
                          <a:latin typeface="+mn-lt"/>
                          <a:ea typeface="+mn-ea"/>
                          <a:cs typeface="+mn-cs"/>
                        </a:rPr>
                        <a:t>Localised oedema</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1036944859"/>
                  </a:ext>
                </a:extLst>
              </a:tr>
              <a:tr h="197191">
                <a:tc>
                  <a:txBody>
                    <a:bodyPr/>
                    <a:lstStyle/>
                    <a:p>
                      <a:pPr algn="l" fontAlgn="b"/>
                      <a:r>
                        <a:rPr lang="en-GB" sz="1200" b="0" kern="1200" noProof="0" dirty="0">
                          <a:solidFill>
                            <a:srgbClr val="2E7B8E"/>
                          </a:solidFill>
                          <a:latin typeface="+mn-lt"/>
                          <a:ea typeface="+mn-ea"/>
                          <a:cs typeface="+mn-cs"/>
                        </a:rPr>
                        <a:t>Hyperaesthesia</a:t>
                      </a:r>
                    </a:p>
                  </a:txBody>
                  <a:tcPr marL="199" marR="199" marT="199" marB="0" anchor="ct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362639292"/>
                  </a:ext>
                </a:extLst>
              </a:tr>
              <a:tr h="197191">
                <a:tc>
                  <a:txBody>
                    <a:bodyPr/>
                    <a:lstStyle/>
                    <a:p>
                      <a:pPr algn="l" fontAlgn="b"/>
                      <a:r>
                        <a:rPr lang="en-GB" sz="1200" b="0" kern="1200" noProof="0" dirty="0">
                          <a:solidFill>
                            <a:srgbClr val="2E7B8E"/>
                          </a:solidFill>
                          <a:latin typeface="+mn-lt"/>
                          <a:ea typeface="+mn-ea"/>
                          <a:cs typeface="+mn-cs"/>
                        </a:rPr>
                        <a:t>Ataxia</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245169415"/>
                  </a:ext>
                </a:extLst>
              </a:tr>
              <a:tr h="197191">
                <a:tc>
                  <a:txBody>
                    <a:bodyPr/>
                    <a:lstStyle/>
                    <a:p>
                      <a:pPr algn="l" fontAlgn="b"/>
                      <a:r>
                        <a:rPr lang="en-GB" sz="1200" b="0" kern="1200" noProof="0" dirty="0">
                          <a:solidFill>
                            <a:srgbClr val="2E7B8E"/>
                          </a:solidFill>
                          <a:latin typeface="+mn-lt"/>
                          <a:ea typeface="+mn-ea"/>
                          <a:cs typeface="+mn-cs"/>
                        </a:rPr>
                        <a:t>Platelet count decreased</a:t>
                      </a:r>
                    </a:p>
                  </a:txBody>
                  <a:tcPr marL="199" marR="199" marT="199" marB="0" anchor="ct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3303409848"/>
                  </a:ext>
                </a:extLst>
              </a:tr>
              <a:tr h="197191">
                <a:tc>
                  <a:txBody>
                    <a:bodyPr/>
                    <a:lstStyle/>
                    <a:p>
                      <a:pPr algn="l" fontAlgn="b"/>
                      <a:r>
                        <a:rPr lang="en-GB" sz="1200" b="1" kern="1200" noProof="0" dirty="0">
                          <a:solidFill>
                            <a:srgbClr val="2E7B8E"/>
                          </a:solidFill>
                          <a:latin typeface="+mn-lt"/>
                          <a:ea typeface="+mn-ea"/>
                          <a:cs typeface="+mn-cs"/>
                        </a:rPr>
                        <a:t>Hyperuricaemia</a:t>
                      </a:r>
                    </a:p>
                  </a:txBody>
                  <a:tcPr marL="199" marR="199" marT="199" marB="0" anchor="ctr">
                    <a:solidFill>
                      <a:srgbClr val="D1CEDB"/>
                    </a:solidFill>
                  </a:tcPr>
                </a:tc>
                <a:tc>
                  <a:txBody>
                    <a:bodyPr/>
                    <a:lstStyle/>
                    <a:p>
                      <a:pPr algn="ctr" fontAlgn="b"/>
                      <a:r>
                        <a:rPr lang="en-GB" sz="1200" b="1" kern="1200" noProof="0" dirty="0">
                          <a:solidFill>
                            <a:srgbClr val="2E7B8E"/>
                          </a:solidFill>
                          <a:latin typeface="+mn-lt"/>
                          <a:ea typeface="+mn-ea"/>
                          <a:cs typeface="+mn-cs"/>
                        </a:rPr>
                        <a:t>2 (</a:t>
                      </a:r>
                      <a:r>
                        <a:rPr lang="en-GB" sz="1200" b="1" kern="1200" noProof="0">
                          <a:solidFill>
                            <a:srgbClr val="2E7B8E"/>
                          </a:solidFill>
                          <a:latin typeface="+mn-lt"/>
                          <a:ea typeface="+mn-ea"/>
                          <a:cs typeface="+mn-cs"/>
                        </a:rPr>
                        <a:t>3%)</a:t>
                      </a:r>
                      <a:endParaRPr lang="en-GB" sz="1200" b="1"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1"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1" kern="1200" noProof="0" dirty="0">
                          <a:solidFill>
                            <a:srgbClr val="2E7B8E"/>
                          </a:solidFill>
                          <a:latin typeface="+mn-lt"/>
                          <a:ea typeface="+mn-ea"/>
                          <a:cs typeface="+mn-cs"/>
                        </a:rPr>
                        <a:t>2 (3%)</a:t>
                      </a:r>
                    </a:p>
                  </a:txBody>
                  <a:tcPr marL="199" marR="199" marT="199" marB="0" anchor="ctr">
                    <a:solidFill>
                      <a:srgbClr val="D1CEDB"/>
                    </a:solidFill>
                  </a:tcPr>
                </a:tc>
                <a:extLst>
                  <a:ext uri="{0D108BD9-81ED-4DB2-BD59-A6C34878D82A}">
                    <a16:rowId xmlns:a16="http://schemas.microsoft.com/office/drawing/2014/main" val="537286065"/>
                  </a:ext>
                </a:extLst>
              </a:tr>
              <a:tr h="197191">
                <a:tc>
                  <a:txBody>
                    <a:bodyPr/>
                    <a:lstStyle/>
                    <a:p>
                      <a:pPr algn="l" fontAlgn="b"/>
                      <a:r>
                        <a:rPr lang="en-GB" sz="1200" b="0" kern="1200" noProof="0" dirty="0">
                          <a:solidFill>
                            <a:srgbClr val="2E7B8E"/>
                          </a:solidFill>
                          <a:latin typeface="+mn-lt"/>
                          <a:ea typeface="+mn-ea"/>
                          <a:cs typeface="+mn-cs"/>
                        </a:rPr>
                        <a:t>Hypophosphatemia</a:t>
                      </a:r>
                    </a:p>
                  </a:txBody>
                  <a:tcPr marL="199" marR="199" marT="199" marB="0" anchor="ct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3905505412"/>
                  </a:ext>
                </a:extLst>
              </a:tr>
              <a:tr h="197191">
                <a:tc>
                  <a:txBody>
                    <a:bodyPr/>
                    <a:lstStyle/>
                    <a:p>
                      <a:pPr algn="l" fontAlgn="b"/>
                      <a:r>
                        <a:rPr lang="en-GB" sz="1200" b="0" kern="1200" noProof="0" dirty="0">
                          <a:solidFill>
                            <a:srgbClr val="2E7B8E"/>
                          </a:solidFill>
                          <a:latin typeface="+mn-lt"/>
                          <a:ea typeface="+mn-ea"/>
                          <a:cs typeface="+mn-cs"/>
                        </a:rPr>
                        <a:t>Dehydration</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2 (</a:t>
                      </a:r>
                      <a:r>
                        <a:rPr lang="en-GB" sz="1200" b="0" kern="1200" noProof="0">
                          <a:solidFill>
                            <a:srgbClr val="2E7B8E"/>
                          </a:solidFill>
                          <a:latin typeface="+mn-lt"/>
                          <a:ea typeface="+mn-ea"/>
                          <a:cs typeface="+mn-cs"/>
                        </a:rPr>
                        <a:t>3%)</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1094819768"/>
                  </a:ext>
                </a:extLst>
              </a:tr>
              <a:tr h="197191">
                <a:tc>
                  <a:txBody>
                    <a:bodyPr/>
                    <a:lstStyle/>
                    <a:p>
                      <a:pPr algn="l" fontAlgn="b"/>
                      <a:r>
                        <a:rPr lang="en-GB" sz="1200" b="0" kern="1200" noProof="0" dirty="0">
                          <a:solidFill>
                            <a:srgbClr val="2E7B8E"/>
                          </a:solidFill>
                          <a:latin typeface="+mn-lt"/>
                          <a:ea typeface="+mn-ea"/>
                          <a:cs typeface="+mn-cs"/>
                        </a:rPr>
                        <a:t>Diplopia</a:t>
                      </a: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94277141"/>
                  </a:ext>
                </a:extLst>
              </a:tr>
              <a:tr h="197191">
                <a:tc>
                  <a:txBody>
                    <a:bodyPr/>
                    <a:lstStyle/>
                    <a:p>
                      <a:pPr algn="l" fontAlgn="b"/>
                      <a:r>
                        <a:rPr lang="en-GB" sz="1200" b="0" kern="1200" noProof="0" dirty="0">
                          <a:solidFill>
                            <a:srgbClr val="2E7B8E"/>
                          </a:solidFill>
                          <a:latin typeface="+mn-lt"/>
                          <a:ea typeface="+mn-ea"/>
                          <a:cs typeface="+mn-cs"/>
                        </a:rPr>
                        <a:t>Hypotension</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1937142871"/>
                  </a:ext>
                </a:extLst>
              </a:tr>
              <a:tr h="197191">
                <a:tc>
                  <a:txBody>
                    <a:bodyPr/>
                    <a:lstStyle/>
                    <a:p>
                      <a:pPr algn="l" fontAlgn="b"/>
                      <a:r>
                        <a:rPr lang="en-GB" sz="1200" b="0" kern="1200" noProof="0" dirty="0">
                          <a:solidFill>
                            <a:srgbClr val="2E7B8E"/>
                          </a:solidFill>
                          <a:latin typeface="+mn-lt"/>
                          <a:ea typeface="+mn-ea"/>
                          <a:cs typeface="+mn-cs"/>
                        </a:rPr>
                        <a:t>Pyrexia</a:t>
                      </a: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2378544101"/>
                  </a:ext>
                </a:extLst>
              </a:tr>
              <a:tr h="197191">
                <a:tc>
                  <a:txBody>
                    <a:bodyPr/>
                    <a:lstStyle/>
                    <a:p>
                      <a:pPr algn="l" fontAlgn="b"/>
                      <a:r>
                        <a:rPr lang="en-GB" sz="1200" b="0" kern="1200" noProof="0" dirty="0">
                          <a:solidFill>
                            <a:srgbClr val="2E7B8E"/>
                          </a:solidFill>
                          <a:latin typeface="+mn-lt"/>
                          <a:ea typeface="+mn-ea"/>
                          <a:cs typeface="+mn-cs"/>
                        </a:rPr>
                        <a:t>Lymphocyte count decreased</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1177587905"/>
                  </a:ext>
                </a:extLst>
              </a:tr>
              <a:tr h="197191">
                <a:tc>
                  <a:txBody>
                    <a:bodyPr/>
                    <a:lstStyle/>
                    <a:p>
                      <a:pPr algn="l" fontAlgn="b"/>
                      <a:r>
                        <a:rPr lang="en-GB" sz="1200" b="0" kern="1200" noProof="0" dirty="0">
                          <a:solidFill>
                            <a:srgbClr val="2E7B8E"/>
                          </a:solidFill>
                          <a:latin typeface="+mn-lt"/>
                          <a:ea typeface="+mn-ea"/>
                          <a:cs typeface="+mn-cs"/>
                        </a:rPr>
                        <a:t>Pruritus</a:t>
                      </a: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1868533071"/>
                  </a:ext>
                </a:extLst>
              </a:tr>
              <a:tr h="197191">
                <a:tc>
                  <a:txBody>
                    <a:bodyPr/>
                    <a:lstStyle/>
                    <a:p>
                      <a:pPr algn="l" fontAlgn="b"/>
                      <a:r>
                        <a:rPr lang="en-GB" sz="1200" b="0" kern="1200" noProof="0" dirty="0">
                          <a:solidFill>
                            <a:srgbClr val="2E7B8E"/>
                          </a:solidFill>
                          <a:latin typeface="+mn-lt"/>
                          <a:ea typeface="+mn-ea"/>
                          <a:cs typeface="+mn-cs"/>
                        </a:rPr>
                        <a:t>Hypoxia</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1020713859"/>
                  </a:ext>
                </a:extLst>
              </a:tr>
              <a:tr h="197191">
                <a:tc>
                  <a:txBody>
                    <a:bodyPr/>
                    <a:lstStyle/>
                    <a:p>
                      <a:pPr algn="l" fontAlgn="b"/>
                      <a:r>
                        <a:rPr lang="en-GB" sz="1200" b="0" kern="1200" noProof="0" dirty="0">
                          <a:solidFill>
                            <a:srgbClr val="2E7B8E"/>
                          </a:solidFill>
                          <a:latin typeface="+mn-lt"/>
                          <a:ea typeface="+mn-ea"/>
                          <a:cs typeface="+mn-cs"/>
                        </a:rPr>
                        <a:t>Fall</a:t>
                      </a: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3669747366"/>
                  </a:ext>
                </a:extLst>
              </a:tr>
              <a:tr h="197191">
                <a:tc>
                  <a:txBody>
                    <a:bodyPr/>
                    <a:lstStyle/>
                    <a:p>
                      <a:pPr algn="l" fontAlgn="b"/>
                      <a:r>
                        <a:rPr lang="en-GB" sz="1200" b="0" kern="1200" noProof="0" dirty="0">
                          <a:solidFill>
                            <a:srgbClr val="2E7B8E"/>
                          </a:solidFill>
                          <a:latin typeface="+mn-lt"/>
                          <a:ea typeface="+mn-ea"/>
                          <a:cs typeface="+mn-cs"/>
                        </a:rPr>
                        <a:t>Osteoarthritis</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2387893323"/>
                  </a:ext>
                </a:extLst>
              </a:tr>
              <a:tr h="197191">
                <a:tc>
                  <a:txBody>
                    <a:bodyPr/>
                    <a:lstStyle/>
                    <a:p>
                      <a:pPr algn="l" fontAlgn="b"/>
                      <a:r>
                        <a:rPr lang="en-GB" sz="1200" b="1" kern="1200" noProof="0" dirty="0">
                          <a:solidFill>
                            <a:srgbClr val="2E7B8E"/>
                          </a:solidFill>
                          <a:latin typeface="+mn-lt"/>
                          <a:ea typeface="+mn-ea"/>
                          <a:cs typeface="+mn-cs"/>
                        </a:rPr>
                        <a:t>Blood uric acid increased</a:t>
                      </a:r>
                    </a:p>
                  </a:txBody>
                  <a:tcPr marL="199" marR="199" marT="199" marB="0" anchor="ctr"/>
                </a:tc>
                <a:tc>
                  <a:txBody>
                    <a:bodyPr/>
                    <a:lstStyle/>
                    <a:p>
                      <a:pPr algn="ctr" fontAlgn="b"/>
                      <a:r>
                        <a:rPr lang="en-GB" sz="1200" b="1" kern="1200" noProof="0" dirty="0">
                          <a:solidFill>
                            <a:srgbClr val="2E7B8E"/>
                          </a:solidFill>
                          <a:latin typeface="+mn-lt"/>
                          <a:ea typeface="+mn-ea"/>
                          <a:cs typeface="+mn-cs"/>
                        </a:rPr>
                        <a:t>0</a:t>
                      </a:r>
                    </a:p>
                  </a:txBody>
                  <a:tcPr marL="199" marR="199" marT="199" marB="0" anchor="ctr"/>
                </a:tc>
                <a:tc>
                  <a:txBody>
                    <a:bodyPr/>
                    <a:lstStyle/>
                    <a:p>
                      <a:pPr algn="ctr" fontAlgn="b"/>
                      <a:r>
                        <a:rPr lang="en-GB" sz="1200" b="1" kern="1200" noProof="0" dirty="0">
                          <a:solidFill>
                            <a:srgbClr val="2E7B8E"/>
                          </a:solidFill>
                          <a:latin typeface="+mn-lt"/>
                          <a:ea typeface="+mn-ea"/>
                          <a:cs typeface="+mn-cs"/>
                        </a:rPr>
                        <a:t>0</a:t>
                      </a:r>
                    </a:p>
                  </a:txBody>
                  <a:tcPr marL="199" marR="199" marT="199" marB="0" anchor="ctr"/>
                </a:tc>
                <a:tc>
                  <a:txBody>
                    <a:bodyPr/>
                    <a:lstStyle/>
                    <a:p>
                      <a:pPr algn="ctr" fontAlgn="b"/>
                      <a:r>
                        <a:rPr lang="en-GB" sz="1200" b="1" kern="1200" noProof="0" dirty="0">
                          <a:solidFill>
                            <a:srgbClr val="2E7B8E"/>
                          </a:solidFill>
                          <a:latin typeface="+mn-lt"/>
                          <a:ea typeface="+mn-ea"/>
                          <a:cs typeface="+mn-cs"/>
                        </a:rPr>
                        <a:t>1 (2%)</a:t>
                      </a:r>
                    </a:p>
                  </a:txBody>
                  <a:tcPr marL="199" marR="199" marT="199" marB="0" anchor="ctr"/>
                </a:tc>
                <a:extLst>
                  <a:ext uri="{0D108BD9-81ED-4DB2-BD59-A6C34878D82A}">
                    <a16:rowId xmlns:a16="http://schemas.microsoft.com/office/drawing/2014/main" val="716087835"/>
                  </a:ext>
                </a:extLst>
              </a:tr>
              <a:tr h="178793">
                <a:tc>
                  <a:txBody>
                    <a:bodyPr/>
                    <a:lstStyle/>
                    <a:p>
                      <a:pPr algn="l" fontAlgn="b"/>
                      <a:r>
                        <a:rPr lang="en-GB" sz="1200" b="0" kern="1200" noProof="0" dirty="0">
                          <a:solidFill>
                            <a:srgbClr val="2E7B8E"/>
                          </a:solidFill>
                          <a:latin typeface="+mn-lt"/>
                          <a:ea typeface="+mn-ea"/>
                          <a:cs typeface="+mn-cs"/>
                        </a:rPr>
                        <a:t>Hypermagnesemia</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solidFill>
                      <a:srgbClr val="D1CEDB"/>
                    </a:solidFill>
                  </a:tcP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solidFill>
                      <a:srgbClr val="D1CEDB"/>
                    </a:solidFill>
                  </a:tcPr>
                </a:tc>
                <a:extLst>
                  <a:ext uri="{0D108BD9-81ED-4DB2-BD59-A6C34878D82A}">
                    <a16:rowId xmlns:a16="http://schemas.microsoft.com/office/drawing/2014/main" val="2399305369"/>
                  </a:ext>
                </a:extLst>
              </a:tr>
              <a:tr h="197191">
                <a:tc>
                  <a:txBody>
                    <a:bodyPr/>
                    <a:lstStyle/>
                    <a:p>
                      <a:pPr algn="l" fontAlgn="b"/>
                      <a:r>
                        <a:rPr lang="en-GB" sz="1200" b="0" kern="1200" noProof="0" dirty="0">
                          <a:solidFill>
                            <a:srgbClr val="2E7B8E"/>
                          </a:solidFill>
                          <a:latin typeface="+mn-lt"/>
                          <a:ea typeface="+mn-ea"/>
                          <a:cs typeface="+mn-cs"/>
                        </a:rPr>
                        <a:t>Cardiac failure</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3043021756"/>
                  </a:ext>
                </a:extLst>
              </a:tr>
              <a:tr h="197191">
                <a:tc>
                  <a:txBody>
                    <a:bodyPr/>
                    <a:lstStyle/>
                    <a:p>
                      <a:pPr algn="l" fontAlgn="b"/>
                      <a:r>
                        <a:rPr lang="en-GB" sz="1200" b="0" kern="1200" noProof="0" dirty="0">
                          <a:solidFill>
                            <a:srgbClr val="2E7B8E"/>
                          </a:solidFill>
                          <a:latin typeface="+mn-lt"/>
                          <a:ea typeface="+mn-ea"/>
                          <a:cs typeface="+mn-cs"/>
                        </a:rPr>
                        <a:t>Cardiac failure congestive</a:t>
                      </a: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tc>
                  <a:txBody>
                    <a:bodyPr/>
                    <a:lstStyle/>
                    <a:p>
                      <a:pPr algn="ctr" fontAlgn="b"/>
                      <a:r>
                        <a:rPr lang="en-GB" sz="1200" b="0" kern="1200" noProof="0" dirty="0">
                          <a:solidFill>
                            <a:srgbClr val="2E7B8E"/>
                          </a:solidFill>
                          <a:latin typeface="+mn-lt"/>
                          <a:ea typeface="+mn-ea"/>
                          <a:cs typeface="+mn-cs"/>
                        </a:rPr>
                        <a:t>1 (</a:t>
                      </a:r>
                      <a:r>
                        <a:rPr lang="en-GB" sz="1200" b="0" kern="1200" noProof="0">
                          <a:solidFill>
                            <a:srgbClr val="2E7B8E"/>
                          </a:solidFill>
                          <a:latin typeface="+mn-lt"/>
                          <a:ea typeface="+mn-ea"/>
                          <a:cs typeface="+mn-cs"/>
                        </a:rPr>
                        <a:t>2%)</a:t>
                      </a:r>
                      <a:endParaRPr lang="en-GB" sz="1200" b="0" kern="1200" noProof="0" dirty="0">
                        <a:solidFill>
                          <a:srgbClr val="2E7B8E"/>
                        </a:solidFill>
                        <a:latin typeface="+mn-lt"/>
                        <a:ea typeface="+mn-ea"/>
                        <a:cs typeface="+mn-cs"/>
                      </a:endParaRPr>
                    </a:p>
                  </a:txBody>
                  <a:tcPr marL="199" marR="199" marT="199" marB="0" anchor="ctr"/>
                </a:tc>
                <a:tc>
                  <a:txBody>
                    <a:bodyPr/>
                    <a:lstStyle/>
                    <a:p>
                      <a:pPr algn="ctr" fontAlgn="b"/>
                      <a:r>
                        <a:rPr lang="en-GB" sz="1200" b="0" kern="1200" noProof="0" dirty="0">
                          <a:solidFill>
                            <a:srgbClr val="2E7B8E"/>
                          </a:solidFill>
                          <a:latin typeface="+mn-lt"/>
                          <a:ea typeface="+mn-ea"/>
                          <a:cs typeface="+mn-cs"/>
                        </a:rPr>
                        <a:t>0</a:t>
                      </a:r>
                    </a:p>
                  </a:txBody>
                  <a:tcPr marL="199" marR="199" marT="199" marB="0" anchor="ctr"/>
                </a:tc>
                <a:extLst>
                  <a:ext uri="{0D108BD9-81ED-4DB2-BD59-A6C34878D82A}">
                    <a16:rowId xmlns:a16="http://schemas.microsoft.com/office/drawing/2014/main" val="1753865849"/>
                  </a:ext>
                </a:extLst>
              </a:tr>
            </a:tbl>
          </a:graphicData>
        </a:graphic>
      </p:graphicFrame>
      <p:grpSp>
        <p:nvGrpSpPr>
          <p:cNvPr id="17" name="Groupe 8">
            <a:extLst>
              <a:ext uri="{FF2B5EF4-FFF2-40B4-BE49-F238E27FC236}">
                <a16:creationId xmlns:a16="http://schemas.microsoft.com/office/drawing/2014/main" id="{1D04C49B-5FE8-4F4C-B2E9-147DBDEB1A60}"/>
              </a:ext>
            </a:extLst>
          </p:cNvPr>
          <p:cNvGrpSpPr/>
          <p:nvPr/>
        </p:nvGrpSpPr>
        <p:grpSpPr>
          <a:xfrm>
            <a:off x="623392" y="1787748"/>
            <a:ext cx="2772250" cy="1205401"/>
            <a:chOff x="137807" y="1397757"/>
            <a:chExt cx="2403445" cy="923330"/>
          </a:xfrm>
        </p:grpSpPr>
        <p:sp>
          <p:nvSpPr>
            <p:cNvPr id="18" name="Rectangle : coins arrondis 9">
              <a:extLst>
                <a:ext uri="{FF2B5EF4-FFF2-40B4-BE49-F238E27FC236}">
                  <a16:creationId xmlns:a16="http://schemas.microsoft.com/office/drawing/2014/main" id="{5913F202-196A-46A6-B94E-744DED16228D}"/>
                </a:ext>
              </a:extLst>
            </p:cNvPr>
            <p:cNvSpPr/>
            <p:nvPr/>
          </p:nvSpPr>
          <p:spPr>
            <a:xfrm>
              <a:off x="137807" y="1397757"/>
              <a:ext cx="2345961"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ZoneTexte 10">
              <a:extLst>
                <a:ext uri="{FF2B5EF4-FFF2-40B4-BE49-F238E27FC236}">
                  <a16:creationId xmlns:a16="http://schemas.microsoft.com/office/drawing/2014/main" id="{61D3E42C-424E-4824-A4CE-0090CD5BAD7A}"/>
                </a:ext>
              </a:extLst>
            </p:cNvPr>
            <p:cNvSpPr txBox="1"/>
            <p:nvPr/>
          </p:nvSpPr>
          <p:spPr>
            <a:xfrm>
              <a:off x="178546" y="1397757"/>
              <a:ext cx="2362706" cy="9194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ALKA-372-001: </a:t>
              </a: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Phase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EudraCT 2012-000148-88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N=1</a:t>
              </a:r>
            </a:p>
          </p:txBody>
        </p:sp>
      </p:grpSp>
      <p:grpSp>
        <p:nvGrpSpPr>
          <p:cNvPr id="32" name="Groupe 11">
            <a:extLst>
              <a:ext uri="{FF2B5EF4-FFF2-40B4-BE49-F238E27FC236}">
                <a16:creationId xmlns:a16="http://schemas.microsoft.com/office/drawing/2014/main" id="{6755C9EF-3CA8-4B05-B93F-35BBB6276FB3}"/>
              </a:ext>
            </a:extLst>
          </p:cNvPr>
          <p:cNvGrpSpPr/>
          <p:nvPr/>
        </p:nvGrpSpPr>
        <p:grpSpPr>
          <a:xfrm>
            <a:off x="632597" y="3212976"/>
            <a:ext cx="2669487" cy="1205401"/>
            <a:chOff x="2772875" y="1405266"/>
            <a:chExt cx="2382649" cy="923330"/>
          </a:xfrm>
        </p:grpSpPr>
        <p:sp>
          <p:nvSpPr>
            <p:cNvPr id="33" name="Rectangle : coins arrondis 12">
              <a:extLst>
                <a:ext uri="{FF2B5EF4-FFF2-40B4-BE49-F238E27FC236}">
                  <a16:creationId xmlns:a16="http://schemas.microsoft.com/office/drawing/2014/main" id="{DD914ECE-2F3C-48BA-B5E8-7C68D482F3EC}"/>
                </a:ext>
              </a:extLst>
            </p:cNvPr>
            <p:cNvSpPr/>
            <p:nvPr/>
          </p:nvSpPr>
          <p:spPr>
            <a:xfrm>
              <a:off x="2772875" y="1405266"/>
              <a:ext cx="2382649"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ZoneTexte 13">
              <a:extLst>
                <a:ext uri="{FF2B5EF4-FFF2-40B4-BE49-F238E27FC236}">
                  <a16:creationId xmlns:a16="http://schemas.microsoft.com/office/drawing/2014/main" id="{ABB6A7E3-9CC4-45DD-9F1C-72786B5A0D5F}"/>
                </a:ext>
              </a:extLst>
            </p:cNvPr>
            <p:cNvSpPr txBox="1"/>
            <p:nvPr/>
          </p:nvSpPr>
          <p:spPr>
            <a:xfrm>
              <a:off x="2889686" y="1405266"/>
              <a:ext cx="2084730" cy="9194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STARTRK-1: P</a:t>
              </a: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hase 1/2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NCT02097810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N=2</a:t>
              </a:r>
            </a:p>
          </p:txBody>
        </p:sp>
      </p:grpSp>
      <p:grpSp>
        <p:nvGrpSpPr>
          <p:cNvPr id="35" name="Groupe 14">
            <a:extLst>
              <a:ext uri="{FF2B5EF4-FFF2-40B4-BE49-F238E27FC236}">
                <a16:creationId xmlns:a16="http://schemas.microsoft.com/office/drawing/2014/main" id="{79A2D2DA-4DB5-448B-8A3C-9D3B9697DE7F}"/>
              </a:ext>
            </a:extLst>
          </p:cNvPr>
          <p:cNvGrpSpPr/>
          <p:nvPr/>
        </p:nvGrpSpPr>
        <p:grpSpPr>
          <a:xfrm>
            <a:off x="610829" y="4652827"/>
            <a:ext cx="2708730" cy="1224445"/>
            <a:chOff x="5310190" y="1405266"/>
            <a:chExt cx="2778009" cy="960103"/>
          </a:xfrm>
        </p:grpSpPr>
        <p:sp>
          <p:nvSpPr>
            <p:cNvPr id="36" name="Rectangle : coins arrondis 15">
              <a:extLst>
                <a:ext uri="{FF2B5EF4-FFF2-40B4-BE49-F238E27FC236}">
                  <a16:creationId xmlns:a16="http://schemas.microsoft.com/office/drawing/2014/main" id="{FA246DED-33B0-4A01-A0A0-0D6F051901ED}"/>
                </a:ext>
              </a:extLst>
            </p:cNvPr>
            <p:cNvSpPr/>
            <p:nvPr/>
          </p:nvSpPr>
          <p:spPr>
            <a:xfrm>
              <a:off x="5310190" y="1405266"/>
              <a:ext cx="2778009" cy="923330"/>
            </a:xfrm>
            <a:prstGeom prst="roundRect">
              <a:avLst/>
            </a:prstGeom>
            <a:solidFill>
              <a:srgbClr val="56378D">
                <a:alpha val="50196"/>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ZoneTexte 16">
              <a:extLst>
                <a:ext uri="{FF2B5EF4-FFF2-40B4-BE49-F238E27FC236}">
                  <a16:creationId xmlns:a16="http://schemas.microsoft.com/office/drawing/2014/main" id="{B746CE7F-B833-4CAB-81A8-7CD8391B0287}"/>
                </a:ext>
              </a:extLst>
            </p:cNvPr>
            <p:cNvSpPr txBox="1"/>
            <p:nvPr/>
          </p:nvSpPr>
          <p:spPr>
            <a:xfrm>
              <a:off x="5639570" y="1424176"/>
              <a:ext cx="2119251" cy="9411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STARTRK-2: </a:t>
              </a: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Phase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Solid tumours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NCT02568267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N=51</a:t>
              </a:r>
            </a:p>
          </p:txBody>
        </p:sp>
      </p:grpSp>
      <p:sp>
        <p:nvSpPr>
          <p:cNvPr id="2" name="Rectangle 1">
            <a:extLst>
              <a:ext uri="{FF2B5EF4-FFF2-40B4-BE49-F238E27FC236}">
                <a16:creationId xmlns:a16="http://schemas.microsoft.com/office/drawing/2014/main" id="{2F0F4C35-ABE4-4C5F-AFAF-C584872FA6E6}"/>
              </a:ext>
            </a:extLst>
          </p:cNvPr>
          <p:cNvSpPr/>
          <p:nvPr/>
        </p:nvSpPr>
        <p:spPr>
          <a:xfrm>
            <a:off x="551384" y="1052736"/>
            <a:ext cx="1413207"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Data </a:t>
            </a:r>
            <a:r>
              <a:rPr kumimoji="0" lang="en-GB" sz="1800" b="1" i="0" u="none" strike="noStrike" kern="1200" cap="none" spc="0" normalizeH="0" baseline="0" noProof="0" dirty="0" err="1">
                <a:ln>
                  <a:noFill/>
                </a:ln>
                <a:solidFill>
                  <a:srgbClr val="C00000"/>
                </a:solidFill>
                <a:effectLst/>
                <a:uLnTx/>
                <a:uFillTx/>
                <a:latin typeface="Calibri" panose="020F0502020204030204"/>
                <a:ea typeface="Aileron" charset="0"/>
                <a:cs typeface="Aileron" charset="0"/>
              </a:rPr>
              <a:t>cutoff</a:t>
            </a:r>
            <a:r>
              <a:rPr kumimoji="0" lang="en-GB" sz="1800" b="1" i="0" u="none" strike="noStrike" kern="1200" cap="none" spc="0" normalizeH="0" baseline="0" noProof="0" dirty="0">
                <a:ln>
                  <a:noFill/>
                </a:ln>
                <a:solidFill>
                  <a:srgbClr val="C00000"/>
                </a:solidFill>
                <a:effectLst/>
                <a:uLnTx/>
                <a:uFillTx/>
                <a:latin typeface="Calibri" panose="020F0502020204030204"/>
                <a:ea typeface="Aileron" charset="0"/>
                <a:cs typeface="Aileron"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31 May 2018</a:t>
            </a:r>
            <a:endParaRPr kumimoji="0" lang="en-GB" sz="1800" b="1" i="0" u="none" strike="noStrike" kern="1200" cap="none" spc="0" normalizeH="0" baseline="30000" noProof="0" dirty="0">
              <a:ln>
                <a:noFill/>
              </a:ln>
              <a:solidFill>
                <a:srgbClr val="5D8298"/>
              </a:solidFill>
              <a:effectLst/>
              <a:uLnTx/>
              <a:uFillTx/>
              <a:latin typeface="Calibri" panose="020F0502020204030204"/>
              <a:ea typeface="Aileron" charset="0"/>
              <a:cs typeface="Aileron" charset="0"/>
            </a:endParaRPr>
          </a:p>
        </p:txBody>
      </p:sp>
    </p:spTree>
    <p:extLst>
      <p:ext uri="{BB962C8B-B14F-4D97-AF65-F5344CB8AC3E}">
        <p14:creationId xmlns:p14="http://schemas.microsoft.com/office/powerpoint/2010/main" val="238011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DFBE4D-3F4A-CD42-8C51-D3E923109854}"/>
              </a:ext>
            </a:extLst>
          </p:cNvPr>
          <p:cNvSpPr>
            <a:spLocks noGrp="1"/>
          </p:cNvSpPr>
          <p:nvPr>
            <p:ph type="title"/>
          </p:nvPr>
        </p:nvSpPr>
        <p:spPr/>
        <p:txBody>
          <a:bodyPr/>
          <a:lstStyle/>
          <a:p>
            <a:r>
              <a:rPr lang="en-GB" dirty="0"/>
              <a:t>Characterisation of On-Target Adverse Events Caused by TRK Inhibitor Therapy</a:t>
            </a:r>
            <a:br>
              <a:rPr lang="en-GB" dirty="0"/>
            </a:br>
            <a:br>
              <a:rPr lang="en-GB" dirty="0"/>
            </a:br>
            <a:r>
              <a:rPr lang="en-GB" sz="3200" cap="none" dirty="0"/>
              <a:t>Liu D, et al. Ann Oncol. 2020;31:1207-15</a:t>
            </a:r>
            <a:br>
              <a:rPr lang="en-GB" dirty="0"/>
            </a:br>
            <a:endParaRPr lang="fr-FR" dirty="0"/>
          </a:p>
        </p:txBody>
      </p:sp>
      <p:sp>
        <p:nvSpPr>
          <p:cNvPr id="3" name="Espace réservé du numéro de diapositive 2">
            <a:extLst>
              <a:ext uri="{FF2B5EF4-FFF2-40B4-BE49-F238E27FC236}">
                <a16:creationId xmlns:a16="http://schemas.microsoft.com/office/drawing/2014/main" id="{C0DEBA65-2F79-6040-A757-B341A2933F0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4" name="Rectangle 3">
            <a:extLst>
              <a:ext uri="{FF2B5EF4-FFF2-40B4-BE49-F238E27FC236}">
                <a16:creationId xmlns:a16="http://schemas.microsoft.com/office/drawing/2014/main" id="{A360861B-5B52-B147-9E6F-7D65A319AD40}"/>
              </a:ext>
            </a:extLst>
          </p:cNvPr>
          <p:cNvSpPr/>
          <p:nvPr/>
        </p:nvSpPr>
        <p:spPr>
          <a:xfrm>
            <a:off x="479376" y="6398696"/>
            <a:ext cx="2403800"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TRK, tropomyosin receptor kinase </a:t>
            </a:r>
            <a:endParaRPr kumimoji="0" lang="fr-FR"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285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1D9B4AA2-B2F8-CD4B-8A4F-7F713B0D9B98}"/>
              </a:ext>
            </a:extLst>
          </p:cNvPr>
          <p:cNvSpPr/>
          <p:nvPr/>
        </p:nvSpPr>
        <p:spPr>
          <a:xfrm>
            <a:off x="627353" y="2689396"/>
            <a:ext cx="3956534" cy="3331892"/>
          </a:xfrm>
          <a:prstGeom prst="roundRect">
            <a:avLst/>
          </a:prstGeom>
          <a:solidFill>
            <a:srgbClr val="56378D">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81F86874-F789-5A47-A36C-4C4271C3770A}"/>
              </a:ext>
            </a:extLst>
          </p:cNvPr>
          <p:cNvSpPr txBox="1"/>
          <p:nvPr/>
        </p:nvSpPr>
        <p:spPr>
          <a:xfrm>
            <a:off x="627353" y="2636912"/>
            <a:ext cx="3956534" cy="34009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chemeClr val="tx2">
                    <a:lumMod val="20000"/>
                    <a:lumOff val="80000"/>
                  </a:schemeClr>
                </a:solidFill>
                <a:effectLst/>
                <a:uLnTx/>
                <a:uFillTx/>
                <a:latin typeface="Calibri" panose="020F0502020204030204"/>
                <a:ea typeface="+mn-ea"/>
                <a:cs typeface="+mn-cs"/>
              </a:rPr>
              <a:t>Eligibility criteria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50" b="0" i="0" u="none" strike="noStrike" kern="1200" cap="none" spc="0" normalizeH="0" baseline="0" dirty="0">
                <a:ln>
                  <a:noFill/>
                </a:ln>
                <a:solidFill>
                  <a:srgbClr val="FFFFFF"/>
                </a:solidFill>
                <a:effectLst/>
                <a:uLnTx/>
                <a:uFillTx/>
                <a:latin typeface="Calibri" panose="020F0502020204030204"/>
                <a:ea typeface="+mn-ea"/>
                <a:cs typeface="+mn-cs"/>
              </a:rPr>
              <a:t>Treated in the Early Drug Development Service of Memorial Sloan Kettering Cancer Center between January 1st 2013</a:t>
            </a:r>
            <a:r>
              <a:rPr kumimoji="0" lang="en-GB" sz="1750" b="0" i="0" u="none" strike="noStrike" kern="1200" cap="none" spc="0" normalizeH="0" baseline="0" dirty="0">
                <a:ln>
                  <a:noFill/>
                </a:ln>
                <a:solidFill>
                  <a:srgbClr val="FFFFFF"/>
                </a:solidFill>
                <a:effectLst/>
                <a:uLnTx/>
                <a:uFillTx/>
                <a:latin typeface="Calibri" panose="020F0502020204030204"/>
                <a:ea typeface="+mn-ea"/>
                <a:cs typeface="+mn-cs"/>
                <a:sym typeface="Wingdings" pitchFamily="2" charset="2"/>
              </a:rPr>
              <a:t> April 1st 2019</a:t>
            </a:r>
            <a:endParaRPr kumimoji="0" lang="en-GB" sz="1750" b="0" i="0" u="none" strike="noStrike" kern="1200" cap="none" spc="0" normalizeH="0" baseline="0" dirty="0">
              <a:ln>
                <a:noFill/>
              </a:ln>
              <a:solidFill>
                <a:srgbClr val="FFFFFF"/>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50" b="0" i="0" u="none" strike="noStrike" kern="1200" cap="none" spc="0" normalizeH="0" baseline="0" dirty="0">
                <a:ln>
                  <a:noFill/>
                </a:ln>
                <a:solidFill>
                  <a:srgbClr val="FFFFFF"/>
                </a:solidFill>
                <a:effectLst/>
                <a:uLnTx/>
                <a:uFillTx/>
                <a:latin typeface="Calibri" panose="020F0502020204030204"/>
                <a:ea typeface="+mn-ea"/>
                <a:cs typeface="+mn-cs"/>
              </a:rPr>
              <a:t>Pathologic evidence of a solid tumour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50" b="0" i="0" u="none" strike="noStrike" kern="1200" cap="none" spc="0" normalizeH="0" baseline="0" dirty="0">
                <a:ln>
                  <a:noFill/>
                </a:ln>
                <a:solidFill>
                  <a:srgbClr val="FFFFFF"/>
                </a:solidFill>
                <a:effectLst/>
                <a:uLnTx/>
                <a:uFillTx/>
                <a:latin typeface="Calibri" panose="020F0502020204030204"/>
                <a:ea typeface="+mn-ea"/>
                <a:cs typeface="+mn-cs"/>
              </a:rPr>
              <a:t>Advanced or unresectable disease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50" b="0" i="0" u="none" strike="noStrike" kern="1200" cap="none" spc="0" normalizeH="0" baseline="0" dirty="0">
                <a:ln>
                  <a:noFill/>
                </a:ln>
                <a:solidFill>
                  <a:srgbClr val="FFFFFF"/>
                </a:solidFill>
                <a:effectLst/>
                <a:uLnTx/>
                <a:uFillTx/>
                <a:latin typeface="Calibri" panose="020F0502020204030204"/>
                <a:ea typeface="+mn-ea"/>
                <a:cs typeface="+mn-cs"/>
              </a:rPr>
              <a:t>treated with at least one dose of a tyrosine kinase inhibitor with potent anti-TRK activity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chemeClr val="tx2">
                    <a:lumMod val="20000"/>
                    <a:lumOff val="80000"/>
                  </a:schemeClr>
                </a:solidFill>
                <a:effectLst/>
                <a:uLnTx/>
                <a:uFillTx/>
                <a:latin typeface="Calibri" panose="020F0502020204030204"/>
                <a:ea typeface="+mn-ea"/>
                <a:cs typeface="+mn-cs"/>
              </a:rPr>
              <a:t>n= 96</a:t>
            </a:r>
          </a:p>
        </p:txBody>
      </p:sp>
      <p:sp>
        <p:nvSpPr>
          <p:cNvPr id="4" name="Title 3">
            <a:extLst>
              <a:ext uri="{FF2B5EF4-FFF2-40B4-BE49-F238E27FC236}">
                <a16:creationId xmlns:a16="http://schemas.microsoft.com/office/drawing/2014/main" id="{53D4A09B-8521-459A-90F5-7AFEEE8D3295}"/>
              </a:ext>
            </a:extLst>
          </p:cNvPr>
          <p:cNvSpPr>
            <a:spLocks noGrp="1"/>
          </p:cNvSpPr>
          <p:nvPr>
            <p:ph type="title"/>
          </p:nvPr>
        </p:nvSpPr>
        <p:spPr/>
        <p:txBody>
          <a:bodyPr/>
          <a:lstStyle/>
          <a:p>
            <a:r>
              <a:rPr lang="en-GB" noProof="0" dirty="0"/>
              <a:t>DEFINITION &amp; retrospective STUDY DESIGN</a:t>
            </a: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0103706F-AB8F-FB46-8C3A-BBF39DDE0EF8}"/>
              </a:ext>
            </a:extLst>
          </p:cNvPr>
          <p:cNvSpPr>
            <a:spLocks noGrp="1"/>
          </p:cNvSpPr>
          <p:nvPr>
            <p:ph sz="quarter" idx="15"/>
          </p:nvPr>
        </p:nvSpPr>
        <p:spPr>
          <a:xfrm>
            <a:off x="710238" y="6295966"/>
            <a:ext cx="8116800" cy="365125"/>
          </a:xfrm>
        </p:spPr>
        <p:txBody>
          <a:bodyPr/>
          <a:lstStyle/>
          <a:p>
            <a:r>
              <a:rPr lang="en-GB" noProof="0" dirty="0"/>
              <a:t>AE, adverse event; TRK, tropomyosin receptor kinase </a:t>
            </a:r>
          </a:p>
          <a:p>
            <a:pPr>
              <a:spcBef>
                <a:spcPts val="0"/>
              </a:spcBef>
            </a:pPr>
            <a:r>
              <a:rPr lang="en-GB" noProof="0" dirty="0"/>
              <a:t>1. DG Rudmann. Toxicol Pathol. 2013;41:310-4</a:t>
            </a:r>
          </a:p>
        </p:txBody>
      </p:sp>
      <p:sp>
        <p:nvSpPr>
          <p:cNvPr id="9" name="Espace réservé du contenu 6">
            <a:extLst>
              <a:ext uri="{FF2B5EF4-FFF2-40B4-BE49-F238E27FC236}">
                <a16:creationId xmlns:a16="http://schemas.microsoft.com/office/drawing/2014/main" id="{1897FF4E-DC16-0C4E-9BCC-4128B6D20E43}"/>
              </a:ext>
            </a:extLst>
          </p:cNvPr>
          <p:cNvSpPr txBox="1">
            <a:spLocks/>
          </p:cNvSpPr>
          <p:nvPr/>
        </p:nvSpPr>
        <p:spPr>
          <a:xfrm>
            <a:off x="623888" y="1168530"/>
            <a:ext cx="10958512" cy="1412378"/>
          </a:xfrm>
          <a:prstGeom prst="rect">
            <a:avLst/>
          </a:prstGeom>
        </p:spPr>
        <p:txBody>
          <a:bodyPr vert="horz" lIns="0" tIns="0" rIns="0" bIns="0" rtlCol="0">
            <a:noAutofit/>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000" marR="0" lvl="0" indent="-288000" algn="l" defTabSz="457200" rtl="0" eaLnBrk="1" fontAlgn="auto" latinLnBrk="0" hangingPunct="1">
              <a:lnSpc>
                <a:spcPct val="100000"/>
              </a:lnSpc>
              <a:spcBef>
                <a:spcPts val="600"/>
              </a:spcBef>
              <a:spcAft>
                <a:spcPts val="0"/>
              </a:spcAft>
              <a:buClr>
                <a:srgbClr val="56378D"/>
              </a:buClr>
              <a:buSzTx/>
              <a:buFont typeface="Arial"/>
              <a:buChar char="•"/>
              <a:tabLst/>
              <a:defRPr/>
            </a:pPr>
            <a:r>
              <a:rPr kumimoji="0" lang="en-GB" sz="2000" b="1" i="0" u="none" strike="noStrike" kern="1200" cap="none" spc="0" normalizeH="0" baseline="0" dirty="0">
                <a:ln>
                  <a:noFill/>
                </a:ln>
                <a:solidFill>
                  <a:srgbClr val="56378D"/>
                </a:solidFill>
                <a:effectLst/>
                <a:uLnTx/>
                <a:uFillTx/>
                <a:latin typeface="Calibri" panose="020F0502020204030204"/>
                <a:ea typeface="+mn-ea"/>
                <a:sym typeface="Wingdings" pitchFamily="2" charset="2"/>
              </a:rPr>
              <a:t>On-target </a:t>
            </a:r>
            <a:r>
              <a:rPr kumimoji="0" lang="en-GB" sz="2000" b="0" i="0" u="none" strike="noStrike" kern="1200" cap="none" spc="0" normalizeH="0" baseline="0" dirty="0">
                <a:ln>
                  <a:noFill/>
                </a:ln>
                <a:solidFill>
                  <a:srgbClr val="5D8298"/>
                </a:solidFill>
                <a:effectLst/>
                <a:uLnTx/>
                <a:uFillTx/>
                <a:latin typeface="Calibri" panose="020F0502020204030204"/>
                <a:ea typeface="+mn-ea"/>
                <a:sym typeface="Wingdings" pitchFamily="2" charset="2"/>
              </a:rPr>
              <a:t>refers to pronounced and adverse pharmacological effects at the target molecule of interest in the test system</a:t>
            </a:r>
            <a:r>
              <a:rPr kumimoji="0" lang="en-GB" sz="2000" b="0" i="0" u="none" strike="noStrike" kern="1200" cap="none" spc="0" normalizeH="0" baseline="30000" dirty="0">
                <a:ln>
                  <a:noFill/>
                </a:ln>
                <a:solidFill>
                  <a:srgbClr val="5D8298"/>
                </a:solidFill>
                <a:effectLst/>
                <a:uLnTx/>
                <a:uFillTx/>
                <a:latin typeface="Calibri" panose="020F0502020204030204"/>
                <a:ea typeface="+mn-ea"/>
                <a:sym typeface="Wingdings" pitchFamily="2" charset="2"/>
              </a:rPr>
              <a:t>1</a:t>
            </a:r>
            <a:r>
              <a:rPr kumimoji="0" lang="en-GB" sz="2000" b="0" i="0" u="none" strike="noStrike" kern="1200" cap="none" spc="0" normalizeH="0" baseline="0" dirty="0">
                <a:ln>
                  <a:noFill/>
                </a:ln>
                <a:solidFill>
                  <a:srgbClr val="5D8298"/>
                </a:solidFill>
                <a:effectLst/>
                <a:uLnTx/>
                <a:uFillTx/>
                <a:latin typeface="Calibri" panose="020F0502020204030204"/>
                <a:ea typeface="+mn-ea"/>
                <a:sym typeface="Wingdings" pitchFamily="2" charset="2"/>
              </a:rPr>
              <a:t> </a:t>
            </a:r>
          </a:p>
          <a:p>
            <a:pPr marL="288000" marR="0" lvl="0" indent="-288000" algn="l" defTabSz="457200" rtl="0" eaLnBrk="1" fontAlgn="auto" latinLnBrk="0" hangingPunct="1">
              <a:lnSpc>
                <a:spcPct val="100000"/>
              </a:lnSpc>
              <a:spcBef>
                <a:spcPts val="600"/>
              </a:spcBef>
              <a:spcAft>
                <a:spcPts val="0"/>
              </a:spcAft>
              <a:buClr>
                <a:srgbClr val="56378D"/>
              </a:buClr>
              <a:buSzTx/>
              <a:buFont typeface="Arial"/>
              <a:buChar char="•"/>
              <a:tabLst/>
              <a:defRPr/>
            </a:pPr>
            <a:r>
              <a:rPr kumimoji="0" lang="en-GB" sz="2000" b="1" i="0" u="none" strike="noStrike" kern="1200" cap="none" spc="0" normalizeH="0" baseline="0" dirty="0">
                <a:ln>
                  <a:noFill/>
                </a:ln>
                <a:solidFill>
                  <a:srgbClr val="56378D"/>
                </a:solidFill>
                <a:effectLst/>
                <a:uLnTx/>
                <a:uFillTx/>
                <a:latin typeface="Calibri" panose="020F0502020204030204"/>
                <a:ea typeface="+mn-ea"/>
                <a:sym typeface="Wingdings" pitchFamily="2" charset="2"/>
              </a:rPr>
              <a:t>Off-target</a:t>
            </a:r>
            <a:r>
              <a:rPr kumimoji="0" lang="en-GB" sz="2000" b="0" i="0" u="none" strike="noStrike" kern="1200" cap="none" spc="0" normalizeH="0" baseline="0" dirty="0">
                <a:ln>
                  <a:noFill/>
                </a:ln>
                <a:solidFill>
                  <a:srgbClr val="5D8298"/>
                </a:solidFill>
                <a:effectLst/>
                <a:uLnTx/>
                <a:uFillTx/>
                <a:latin typeface="Calibri" panose="020F0502020204030204"/>
                <a:ea typeface="+mn-ea"/>
                <a:sym typeface="Wingdings" pitchFamily="2" charset="2"/>
              </a:rPr>
              <a:t> refers to adverse effects as a result of modulation of other target molecules; these may be related biologically or totally unrelated to the target of interest</a:t>
            </a:r>
            <a:r>
              <a:rPr kumimoji="0" lang="en-GB" sz="2000" b="0" i="0" u="none" strike="noStrike" kern="1200" cap="none" spc="0" normalizeH="0" baseline="30000" dirty="0">
                <a:ln>
                  <a:noFill/>
                </a:ln>
                <a:solidFill>
                  <a:srgbClr val="5D8298"/>
                </a:solidFill>
                <a:effectLst/>
                <a:uLnTx/>
                <a:uFillTx/>
                <a:latin typeface="Calibri" panose="020F0502020204030204"/>
                <a:ea typeface="+mn-ea"/>
                <a:sym typeface="Wingdings" pitchFamily="2" charset="2"/>
              </a:rPr>
              <a:t>1</a:t>
            </a:r>
            <a:endParaRPr kumimoji="0" lang="en-GB" sz="2000" b="0" i="0" u="none" strike="noStrike" kern="1200" cap="none" spc="0" normalizeH="0" baseline="0" dirty="0">
              <a:ln>
                <a:noFill/>
              </a:ln>
              <a:solidFill>
                <a:srgbClr val="5D8298"/>
              </a:solidFill>
              <a:effectLst/>
              <a:uLnTx/>
              <a:uFillTx/>
              <a:latin typeface="Calibri" panose="020F0502020204030204"/>
              <a:ea typeface="+mn-ea"/>
              <a:sym typeface="Wingdings" pitchFamily="2" charset="2"/>
            </a:endParaRPr>
          </a:p>
        </p:txBody>
      </p:sp>
      <p:sp>
        <p:nvSpPr>
          <p:cNvPr id="12" name="Rectangle : coins arrondis 11">
            <a:extLst>
              <a:ext uri="{FF2B5EF4-FFF2-40B4-BE49-F238E27FC236}">
                <a16:creationId xmlns:a16="http://schemas.microsoft.com/office/drawing/2014/main" id="{C716D1EF-DA45-794E-BB6A-67EE24184BBA}"/>
              </a:ext>
            </a:extLst>
          </p:cNvPr>
          <p:cNvSpPr/>
          <p:nvPr/>
        </p:nvSpPr>
        <p:spPr>
          <a:xfrm>
            <a:off x="4685521" y="3456396"/>
            <a:ext cx="2239965" cy="1342315"/>
          </a:xfrm>
          <a:prstGeom prst="roundRect">
            <a:avLst/>
          </a:prstGeom>
          <a:solidFill>
            <a:schemeClr val="accent1">
              <a:lumMod val="60000"/>
              <a:lumOff val="40000"/>
              <a:alpha val="5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5AB417A2-DCFB-E149-ABD0-E74E1AE7FE2C}"/>
              </a:ext>
            </a:extLst>
          </p:cNvPr>
          <p:cNvSpPr/>
          <p:nvPr/>
        </p:nvSpPr>
        <p:spPr>
          <a:xfrm>
            <a:off x="7036078" y="2996828"/>
            <a:ext cx="4532529" cy="2623407"/>
          </a:xfrm>
          <a:prstGeom prst="roundRect">
            <a:avLst/>
          </a:prstGeom>
          <a:solidFill>
            <a:srgbClr val="56378D">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24B4DB7F-3846-F343-A6BA-D5AE8A8EF188}"/>
              </a:ext>
            </a:extLst>
          </p:cNvPr>
          <p:cNvSpPr txBox="1"/>
          <p:nvPr/>
        </p:nvSpPr>
        <p:spPr>
          <a:xfrm>
            <a:off x="4643652" y="3501008"/>
            <a:ext cx="2281834"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rgbClr val="56378D"/>
                </a:solidFill>
                <a:effectLst/>
                <a:uLnTx/>
                <a:uFillTx/>
                <a:latin typeface="Calibri" panose="020F0502020204030204"/>
                <a:ea typeface="+mn-ea"/>
                <a:cs typeface="+mn-cs"/>
              </a:rPr>
              <a:t>Data collection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Demographics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Toxicity assessment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AE management</a:t>
            </a:r>
          </a:p>
        </p:txBody>
      </p:sp>
      <p:sp>
        <p:nvSpPr>
          <p:cNvPr id="17" name="ZoneTexte 16">
            <a:extLst>
              <a:ext uri="{FF2B5EF4-FFF2-40B4-BE49-F238E27FC236}">
                <a16:creationId xmlns:a16="http://schemas.microsoft.com/office/drawing/2014/main" id="{E7261FB6-02D7-C942-A553-D067D6330015}"/>
              </a:ext>
            </a:extLst>
          </p:cNvPr>
          <p:cNvSpPr txBox="1"/>
          <p:nvPr/>
        </p:nvSpPr>
        <p:spPr>
          <a:xfrm>
            <a:off x="7083035" y="2997172"/>
            <a:ext cx="4532529" cy="261610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chemeClr val="tx2">
                    <a:lumMod val="20000"/>
                    <a:lumOff val="80000"/>
                  </a:schemeClr>
                </a:solidFill>
                <a:effectLst/>
                <a:uLnTx/>
                <a:uFillTx/>
                <a:latin typeface="Calibri" panose="020F0502020204030204"/>
                <a:ea typeface="+mn-ea"/>
                <a:cs typeface="+mn-cs"/>
              </a:rPr>
              <a:t>Treatment-emergent AEs Analysis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AE likely to be mediated by TRK inhibition were analysed: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Paraesthesias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Weight gain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Dizziness with or without ataxia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dirty="0">
                <a:ln>
                  <a:noFill/>
                </a:ln>
                <a:solidFill>
                  <a:srgbClr val="FFFFFF"/>
                </a:solidFill>
                <a:effectLst/>
                <a:uLnTx/>
                <a:uFillTx/>
                <a:latin typeface="Calibri" panose="020F0502020204030204"/>
                <a:ea typeface="+mn-ea"/>
                <a:cs typeface="+mn-cs"/>
              </a:rPr>
              <a:t>Pain with temporary or permanent TRK inhibitor withdrawal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dirty="0">
              <a:ln>
                <a:noFill/>
              </a:ln>
              <a:solidFill>
                <a:srgbClr val="5D829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18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4A09B-8521-459A-90F5-7AFEEE8D3295}"/>
              </a:ext>
            </a:extLst>
          </p:cNvPr>
          <p:cNvSpPr>
            <a:spLocks noGrp="1"/>
          </p:cNvSpPr>
          <p:nvPr>
            <p:ph type="title"/>
          </p:nvPr>
        </p:nvSpPr>
        <p:spPr/>
        <p:txBody>
          <a:bodyPr/>
          <a:lstStyle/>
          <a:p>
            <a:r>
              <a:rPr lang="en-GB" noProof="0" dirty="0"/>
              <a:t>Demographics and baseline characteristics</a:t>
            </a: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0" name="Content Placeholder 9">
            <a:extLst>
              <a:ext uri="{FF2B5EF4-FFF2-40B4-BE49-F238E27FC236}">
                <a16:creationId xmlns:a16="http://schemas.microsoft.com/office/drawing/2014/main" id="{0103706F-AB8F-FB46-8C3A-BBF39DDE0EF8}"/>
              </a:ext>
            </a:extLst>
          </p:cNvPr>
          <p:cNvSpPr>
            <a:spLocks noGrp="1"/>
          </p:cNvSpPr>
          <p:nvPr>
            <p:ph sz="quarter" idx="15"/>
          </p:nvPr>
        </p:nvSpPr>
        <p:spPr>
          <a:xfrm>
            <a:off x="710238" y="6050715"/>
            <a:ext cx="10631052" cy="807285"/>
          </a:xfrm>
        </p:spPr>
        <p:txBody>
          <a:bodyPr/>
          <a:lstStyle/>
          <a:p>
            <a:pPr>
              <a:spcBef>
                <a:spcPts val="0"/>
              </a:spcBef>
            </a:pPr>
            <a:r>
              <a:rPr lang="en-GB" noProof="0" dirty="0"/>
              <a:t>*Seven patients were &lt;18 years old</a:t>
            </a:r>
          </a:p>
          <a:p>
            <a:pPr>
              <a:spcBef>
                <a:spcPts val="0"/>
              </a:spcBef>
            </a:pPr>
            <a:r>
              <a:rPr lang="en-GB" noProof="0" dirty="0"/>
              <a:t>**Other alterations included </a:t>
            </a:r>
            <a:r>
              <a:rPr lang="en-GB" i="1" noProof="0" dirty="0"/>
              <a:t>NTRK</a:t>
            </a:r>
            <a:r>
              <a:rPr lang="en-GB" noProof="0" dirty="0"/>
              <a:t> mutation (N = 1), </a:t>
            </a:r>
            <a:r>
              <a:rPr lang="en-GB" i="1" noProof="0" dirty="0"/>
              <a:t>NTRK</a:t>
            </a:r>
            <a:r>
              <a:rPr lang="en-GB" noProof="0" dirty="0"/>
              <a:t> amplification (N = 2), </a:t>
            </a:r>
            <a:r>
              <a:rPr lang="en-GB" i="1" noProof="0" dirty="0"/>
              <a:t>ROS1</a:t>
            </a:r>
            <a:r>
              <a:rPr lang="en-GB" noProof="0" dirty="0"/>
              <a:t> mutation (N = 1), and </a:t>
            </a:r>
            <a:r>
              <a:rPr lang="en-GB" i="1" noProof="0" dirty="0"/>
              <a:t>ALK</a:t>
            </a:r>
            <a:r>
              <a:rPr lang="en-GB" noProof="0" dirty="0"/>
              <a:t> fusion/mutation (N = 25) </a:t>
            </a:r>
            <a:br>
              <a:rPr lang="en-GB" noProof="0" dirty="0"/>
            </a:br>
            <a:r>
              <a:rPr lang="en-GB" noProof="0" dirty="0"/>
              <a:t>ALK, anaplastic lymphoma kinase; NTRK, neurotrophic tyrosine receptor kinase; </a:t>
            </a:r>
            <a:r>
              <a:rPr lang="en-GB" i="1" noProof="0" dirty="0"/>
              <a:t>ROS1, </a:t>
            </a:r>
            <a:r>
              <a:rPr lang="en-GB" noProof="0" dirty="0"/>
              <a:t>c-ros oncogene 1; TKI, tyrosine kinase inhibitor; TRK, tropomyosin receptor kinase</a:t>
            </a:r>
          </a:p>
        </p:txBody>
      </p:sp>
      <p:graphicFrame>
        <p:nvGraphicFramePr>
          <p:cNvPr id="3" name="Tableau 5">
            <a:extLst>
              <a:ext uri="{FF2B5EF4-FFF2-40B4-BE49-F238E27FC236}">
                <a16:creationId xmlns:a16="http://schemas.microsoft.com/office/drawing/2014/main" id="{8A050A13-41F9-3A48-8C5F-3F940E1482CD}"/>
              </a:ext>
            </a:extLst>
          </p:cNvPr>
          <p:cNvGraphicFramePr>
            <a:graphicFrameLocks noGrp="1"/>
          </p:cNvGraphicFramePr>
          <p:nvPr/>
        </p:nvGraphicFramePr>
        <p:xfrm>
          <a:off x="631759" y="1257300"/>
          <a:ext cx="5182301" cy="4602480"/>
        </p:xfrm>
        <a:graphic>
          <a:graphicData uri="http://schemas.openxmlformats.org/drawingml/2006/table">
            <a:tbl>
              <a:tblPr firstRow="1" bandRow="1">
                <a:tableStyleId>{5C22544A-7EE6-4342-B048-85BDC9FD1C3A}</a:tableStyleId>
              </a:tblPr>
              <a:tblGrid>
                <a:gridCol w="3133685">
                  <a:extLst>
                    <a:ext uri="{9D8B030D-6E8A-4147-A177-3AD203B41FA5}">
                      <a16:colId xmlns:a16="http://schemas.microsoft.com/office/drawing/2014/main" val="3063708252"/>
                    </a:ext>
                  </a:extLst>
                </a:gridCol>
                <a:gridCol w="2048616">
                  <a:extLst>
                    <a:ext uri="{9D8B030D-6E8A-4147-A177-3AD203B41FA5}">
                      <a16:colId xmlns:a16="http://schemas.microsoft.com/office/drawing/2014/main" val="3494024866"/>
                    </a:ext>
                  </a:extLst>
                </a:gridCol>
              </a:tblGrid>
              <a:tr h="5434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lt1"/>
                          </a:solidFill>
                          <a:effectLst/>
                          <a:latin typeface="+mn-lt"/>
                          <a:ea typeface="+mn-ea"/>
                          <a:cs typeface="+mn-cs"/>
                        </a:rPr>
                        <a:t>Clinicopathologic features of the study population (n=96)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lt1"/>
                          </a:solidFill>
                          <a:effectLst/>
                          <a:latin typeface="+mn-lt"/>
                          <a:ea typeface="+mn-ea"/>
                          <a:cs typeface="+mn-cs"/>
                        </a:rPr>
                        <a:t>n (%) and continuous as median (range)</a:t>
                      </a:r>
                    </a:p>
                  </a:txBody>
                  <a:tcPr anchor="ctr"/>
                </a:tc>
                <a:extLst>
                  <a:ext uri="{0D108BD9-81ED-4DB2-BD59-A6C34878D82A}">
                    <a16:rowId xmlns:a16="http://schemas.microsoft.com/office/drawing/2014/main" val="4145002773"/>
                  </a:ext>
                </a:extLst>
              </a:tr>
              <a:tr h="311996">
                <a:tc>
                  <a:txBody>
                    <a:bodyPr/>
                    <a:lstStyle/>
                    <a:p>
                      <a:pPr>
                        <a:spcBef>
                          <a:spcPts val="0"/>
                        </a:spcBef>
                      </a:pPr>
                      <a:r>
                        <a:rPr lang="en-GB" sz="1600" b="0" kern="1200" noProof="0" dirty="0">
                          <a:solidFill>
                            <a:schemeClr val="tx2"/>
                          </a:solidFill>
                          <a:effectLst/>
                          <a:latin typeface="+mn-lt"/>
                          <a:ea typeface="+mn-ea"/>
                          <a:cs typeface="+mn-cs"/>
                        </a:rPr>
                        <a:t>Age* (years) </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noProof="0" dirty="0">
                          <a:solidFill>
                            <a:schemeClr val="tx2"/>
                          </a:solidFill>
                          <a:effectLst/>
                          <a:latin typeface="+mn-lt"/>
                          <a:ea typeface="+mn-ea"/>
                          <a:cs typeface="+mn-cs"/>
                        </a:rPr>
                        <a:t>52 (5-81)</a:t>
                      </a:r>
                    </a:p>
                  </a:txBody>
                  <a:tcPr anchor="ctr"/>
                </a:tc>
                <a:extLst>
                  <a:ext uri="{0D108BD9-81ED-4DB2-BD59-A6C34878D82A}">
                    <a16:rowId xmlns:a16="http://schemas.microsoft.com/office/drawing/2014/main" val="1355875289"/>
                  </a:ext>
                </a:extLst>
              </a:tr>
              <a:tr h="311996">
                <a:tc>
                  <a:txBody>
                    <a:bodyPr/>
                    <a:lstStyle/>
                    <a:p>
                      <a:pPr>
                        <a:spcBef>
                          <a:spcPts val="0"/>
                        </a:spcBef>
                      </a:pPr>
                      <a:r>
                        <a:rPr lang="en-GB" sz="1600" b="0" kern="1200" noProof="0" dirty="0">
                          <a:solidFill>
                            <a:schemeClr val="tx2"/>
                          </a:solidFill>
                          <a:effectLst/>
                          <a:latin typeface="+mn-lt"/>
                          <a:ea typeface="+mn-ea"/>
                          <a:cs typeface="+mn-cs"/>
                        </a:rPr>
                        <a:t>Female sex</a:t>
                      </a:r>
                      <a:endParaRPr lang="en-GB" sz="1600" b="0" noProof="0" dirty="0">
                        <a:solidFill>
                          <a:schemeClr val="tx2"/>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noProof="0" dirty="0">
                          <a:solidFill>
                            <a:schemeClr val="tx2"/>
                          </a:solidFill>
                          <a:effectLst/>
                          <a:latin typeface="+mn-lt"/>
                          <a:ea typeface="+mn-ea"/>
                          <a:cs typeface="+mn-cs"/>
                        </a:rPr>
                        <a:t>49 (51%)</a:t>
                      </a:r>
                    </a:p>
                  </a:txBody>
                  <a:tcPr anchor="ctr"/>
                </a:tc>
                <a:extLst>
                  <a:ext uri="{0D108BD9-81ED-4DB2-BD59-A6C34878D82A}">
                    <a16:rowId xmlns:a16="http://schemas.microsoft.com/office/drawing/2014/main" val="3831337680"/>
                  </a:ext>
                </a:extLst>
              </a:tr>
              <a:tr h="311996">
                <a:tc>
                  <a:txBody>
                    <a:bodyPr/>
                    <a:lstStyle/>
                    <a:p>
                      <a:pPr>
                        <a:spcBef>
                          <a:spcPts val="0"/>
                        </a:spcBef>
                      </a:pPr>
                      <a:r>
                        <a:rPr lang="en-GB" sz="1600" b="0" kern="1200" noProof="0" dirty="0">
                          <a:solidFill>
                            <a:schemeClr val="tx2"/>
                          </a:solidFill>
                          <a:effectLst/>
                          <a:latin typeface="+mn-lt"/>
                          <a:ea typeface="+mn-ea"/>
                          <a:cs typeface="+mn-cs"/>
                        </a:rPr>
                        <a:t>Histology</a:t>
                      </a:r>
                      <a:endParaRPr lang="en-GB" sz="1600" b="0" noProof="0" dirty="0">
                        <a:solidFill>
                          <a:schemeClr val="tx2"/>
                        </a:solidFill>
                      </a:endParaRPr>
                    </a:p>
                  </a:txBody>
                  <a:tcPr anchor="ctr"/>
                </a:tc>
                <a:tc>
                  <a:txBody>
                    <a:bodyPr/>
                    <a:lstStyle/>
                    <a:p>
                      <a:endParaRPr lang="en-GB" sz="1600" noProof="0" dirty="0">
                        <a:solidFill>
                          <a:schemeClr val="tx2"/>
                        </a:solidFill>
                      </a:endParaRPr>
                    </a:p>
                  </a:txBody>
                  <a:tcPr anchor="ctr"/>
                </a:tc>
                <a:extLst>
                  <a:ext uri="{0D108BD9-81ED-4DB2-BD59-A6C34878D82A}">
                    <a16:rowId xmlns:a16="http://schemas.microsoft.com/office/drawing/2014/main" val="4088802573"/>
                  </a:ext>
                </a:extLst>
              </a:tr>
              <a:tr h="311996">
                <a:tc>
                  <a:txBody>
                    <a:bodyPr/>
                    <a:lstStyle/>
                    <a:p>
                      <a:pPr algn="r">
                        <a:spcBef>
                          <a:spcPts val="0"/>
                        </a:spcBef>
                      </a:pPr>
                      <a:r>
                        <a:rPr lang="en-GB" sz="1600" kern="1200" noProof="0" dirty="0">
                          <a:solidFill>
                            <a:schemeClr val="tx2"/>
                          </a:solidFill>
                          <a:effectLst/>
                          <a:latin typeface="+mn-lt"/>
                          <a:ea typeface="+mn-ea"/>
                          <a:cs typeface="+mn-cs"/>
                        </a:rPr>
                        <a:t>Lung</a:t>
                      </a:r>
                      <a:endParaRPr lang="en-GB" sz="1600" noProof="0" dirty="0">
                        <a:solidFill>
                          <a:schemeClr val="tx2"/>
                        </a:solidFill>
                      </a:endParaRPr>
                    </a:p>
                  </a:txBody>
                  <a:tcPr anchor="ctr"/>
                </a:tc>
                <a:tc>
                  <a:txBody>
                    <a:bodyPr/>
                    <a:lstStyle/>
                    <a:p>
                      <a:r>
                        <a:rPr lang="en-GB" sz="1600" kern="1200" noProof="0" dirty="0">
                          <a:solidFill>
                            <a:schemeClr val="tx2"/>
                          </a:solidFill>
                          <a:effectLst/>
                          <a:latin typeface="+mn-lt"/>
                          <a:ea typeface="+mn-ea"/>
                          <a:cs typeface="+mn-cs"/>
                        </a:rPr>
                        <a:t>43 (45%)</a:t>
                      </a:r>
                      <a:endParaRPr lang="en-GB" sz="1600" noProof="0" dirty="0">
                        <a:solidFill>
                          <a:schemeClr val="tx2"/>
                        </a:solidFill>
                      </a:endParaRPr>
                    </a:p>
                  </a:txBody>
                  <a:tcPr anchor="ctr"/>
                </a:tc>
                <a:extLst>
                  <a:ext uri="{0D108BD9-81ED-4DB2-BD59-A6C34878D82A}">
                    <a16:rowId xmlns:a16="http://schemas.microsoft.com/office/drawing/2014/main" val="2016593262"/>
                  </a:ext>
                </a:extLst>
              </a:tr>
              <a:tr h="311996">
                <a:tc>
                  <a:txBody>
                    <a:bodyPr/>
                    <a:lstStyle/>
                    <a:p>
                      <a:pPr algn="r">
                        <a:spcBef>
                          <a:spcPts val="0"/>
                        </a:spcBef>
                      </a:pPr>
                      <a:r>
                        <a:rPr lang="en-GB" sz="1600" kern="1200" noProof="0" dirty="0">
                          <a:solidFill>
                            <a:schemeClr val="tx2"/>
                          </a:solidFill>
                          <a:effectLst/>
                          <a:latin typeface="+mn-lt"/>
                          <a:ea typeface="+mn-ea"/>
                          <a:cs typeface="+mn-cs"/>
                        </a:rPr>
                        <a:t>Gastrointestinal</a:t>
                      </a:r>
                    </a:p>
                  </a:txBody>
                  <a:tcPr anchor="ctr"/>
                </a:tc>
                <a:tc>
                  <a:txBody>
                    <a:bodyPr/>
                    <a:lstStyle/>
                    <a:p>
                      <a:r>
                        <a:rPr lang="en-GB" sz="1600" kern="1200" noProof="0" dirty="0">
                          <a:solidFill>
                            <a:schemeClr val="tx2"/>
                          </a:solidFill>
                          <a:effectLst/>
                          <a:latin typeface="+mn-lt"/>
                          <a:ea typeface="+mn-ea"/>
                          <a:cs typeface="+mn-cs"/>
                        </a:rPr>
                        <a:t>10 (10%)</a:t>
                      </a:r>
                      <a:endParaRPr lang="en-GB" sz="1600" noProof="0" dirty="0">
                        <a:solidFill>
                          <a:schemeClr val="tx2"/>
                        </a:solidFill>
                      </a:endParaRPr>
                    </a:p>
                  </a:txBody>
                  <a:tcPr anchor="ctr"/>
                </a:tc>
                <a:extLst>
                  <a:ext uri="{0D108BD9-81ED-4DB2-BD59-A6C34878D82A}">
                    <a16:rowId xmlns:a16="http://schemas.microsoft.com/office/drawing/2014/main" val="1831102268"/>
                  </a:ext>
                </a:extLst>
              </a:tr>
              <a:tr h="311996">
                <a:tc>
                  <a:txBody>
                    <a:bodyPr/>
                    <a:lstStyle/>
                    <a:p>
                      <a:pPr algn="r">
                        <a:spcBef>
                          <a:spcPts val="0"/>
                        </a:spcBef>
                      </a:pPr>
                      <a:r>
                        <a:rPr lang="en-GB" sz="1600" kern="1200" noProof="0" dirty="0">
                          <a:solidFill>
                            <a:schemeClr val="tx2"/>
                          </a:solidFill>
                          <a:effectLst/>
                          <a:latin typeface="+mn-lt"/>
                          <a:ea typeface="+mn-ea"/>
                          <a:cs typeface="+mn-cs"/>
                        </a:rPr>
                        <a:t>Salivary</a:t>
                      </a:r>
                    </a:p>
                  </a:txBody>
                  <a:tcPr anchor="ctr"/>
                </a:tc>
                <a:tc>
                  <a:txBody>
                    <a:bodyPr/>
                    <a:lstStyle/>
                    <a:p>
                      <a:r>
                        <a:rPr lang="en-GB" sz="1600" noProof="0" dirty="0">
                          <a:solidFill>
                            <a:schemeClr val="tx2"/>
                          </a:solidFill>
                        </a:rPr>
                        <a:t>8 </a:t>
                      </a:r>
                      <a:r>
                        <a:rPr lang="en-GB" sz="1600" kern="1200" noProof="0" dirty="0">
                          <a:solidFill>
                            <a:schemeClr val="tx2"/>
                          </a:solidFill>
                          <a:effectLst/>
                          <a:latin typeface="+mn-lt"/>
                          <a:ea typeface="+mn-ea"/>
                          <a:cs typeface="+mn-cs"/>
                        </a:rPr>
                        <a:t> (8%)</a:t>
                      </a:r>
                      <a:endParaRPr lang="en-GB" sz="1600" noProof="0" dirty="0">
                        <a:solidFill>
                          <a:schemeClr val="tx2"/>
                        </a:solidFill>
                      </a:endParaRPr>
                    </a:p>
                  </a:txBody>
                  <a:tcPr anchor="ctr"/>
                </a:tc>
                <a:extLst>
                  <a:ext uri="{0D108BD9-81ED-4DB2-BD59-A6C34878D82A}">
                    <a16:rowId xmlns:a16="http://schemas.microsoft.com/office/drawing/2014/main" val="2749730106"/>
                  </a:ext>
                </a:extLst>
              </a:tr>
              <a:tr h="311996">
                <a:tc>
                  <a:txBody>
                    <a:bodyPr/>
                    <a:lstStyle/>
                    <a:p>
                      <a:pPr algn="r">
                        <a:spcBef>
                          <a:spcPts val="0"/>
                        </a:spcBef>
                      </a:pPr>
                      <a:r>
                        <a:rPr lang="en-GB" sz="1600" kern="1200" noProof="0" dirty="0">
                          <a:solidFill>
                            <a:schemeClr val="tx2"/>
                          </a:solidFill>
                          <a:effectLst/>
                          <a:latin typeface="+mn-lt"/>
                          <a:ea typeface="+mn-ea"/>
                          <a:cs typeface="+mn-cs"/>
                        </a:rPr>
                        <a:t>Sarcoma</a:t>
                      </a:r>
                    </a:p>
                  </a:txBody>
                  <a:tcPr anchor="ctr"/>
                </a:tc>
                <a:tc>
                  <a:txBody>
                    <a:bodyPr/>
                    <a:lstStyle/>
                    <a:p>
                      <a:r>
                        <a:rPr lang="en-GB" sz="1600" kern="1200" noProof="0" dirty="0">
                          <a:solidFill>
                            <a:schemeClr val="tx2"/>
                          </a:solidFill>
                          <a:effectLst/>
                          <a:latin typeface="+mn-lt"/>
                          <a:ea typeface="+mn-ea"/>
                          <a:cs typeface="+mn-cs"/>
                        </a:rPr>
                        <a:t> 8 (8%)</a:t>
                      </a:r>
                      <a:endParaRPr lang="en-GB" sz="1600" noProof="0" dirty="0">
                        <a:solidFill>
                          <a:schemeClr val="tx2"/>
                        </a:solidFill>
                      </a:endParaRPr>
                    </a:p>
                  </a:txBody>
                  <a:tcPr anchor="ctr"/>
                </a:tc>
                <a:extLst>
                  <a:ext uri="{0D108BD9-81ED-4DB2-BD59-A6C34878D82A}">
                    <a16:rowId xmlns:a16="http://schemas.microsoft.com/office/drawing/2014/main" val="4220165829"/>
                  </a:ext>
                </a:extLst>
              </a:tr>
              <a:tr h="311996">
                <a:tc>
                  <a:txBody>
                    <a:bodyPr/>
                    <a:lstStyle/>
                    <a:p>
                      <a:pPr algn="r">
                        <a:spcBef>
                          <a:spcPts val="0"/>
                        </a:spcBef>
                      </a:pPr>
                      <a:r>
                        <a:rPr lang="en-GB" sz="1600" kern="1200" noProof="0" dirty="0">
                          <a:solidFill>
                            <a:schemeClr val="tx2"/>
                          </a:solidFill>
                          <a:effectLst/>
                          <a:latin typeface="+mn-lt"/>
                          <a:ea typeface="+mn-ea"/>
                          <a:cs typeface="+mn-cs"/>
                        </a:rPr>
                        <a:t>Thyroid</a:t>
                      </a:r>
                    </a:p>
                  </a:txBody>
                  <a:tcPr anchor="ctr"/>
                </a:tc>
                <a:tc>
                  <a:txBody>
                    <a:bodyPr/>
                    <a:lstStyle/>
                    <a:p>
                      <a:r>
                        <a:rPr lang="en-GB" sz="1600" kern="1200" noProof="0" dirty="0">
                          <a:solidFill>
                            <a:schemeClr val="tx2"/>
                          </a:solidFill>
                          <a:effectLst/>
                          <a:latin typeface="+mn-lt"/>
                          <a:ea typeface="+mn-ea"/>
                          <a:cs typeface="+mn-cs"/>
                        </a:rPr>
                        <a:t>6 (6%)</a:t>
                      </a:r>
                      <a:endParaRPr lang="en-GB" sz="1600" noProof="0" dirty="0">
                        <a:solidFill>
                          <a:schemeClr val="tx2"/>
                        </a:solidFill>
                      </a:endParaRPr>
                    </a:p>
                  </a:txBody>
                  <a:tcPr anchor="ctr"/>
                </a:tc>
                <a:extLst>
                  <a:ext uri="{0D108BD9-81ED-4DB2-BD59-A6C34878D82A}">
                    <a16:rowId xmlns:a16="http://schemas.microsoft.com/office/drawing/2014/main" val="866132452"/>
                  </a:ext>
                </a:extLst>
              </a:tr>
              <a:tr h="311996">
                <a:tc>
                  <a:txBody>
                    <a:bodyPr/>
                    <a:lstStyle/>
                    <a:p>
                      <a:pPr algn="r">
                        <a:spcBef>
                          <a:spcPts val="0"/>
                        </a:spcBef>
                      </a:pPr>
                      <a:r>
                        <a:rPr lang="en-GB" sz="1600" kern="1200" noProof="0" dirty="0">
                          <a:solidFill>
                            <a:schemeClr val="tx2"/>
                          </a:solidFill>
                          <a:effectLst/>
                          <a:latin typeface="+mn-lt"/>
                          <a:ea typeface="+mn-ea"/>
                          <a:cs typeface="+mn-cs"/>
                        </a:rPr>
                        <a:t>Melanoma</a:t>
                      </a:r>
                    </a:p>
                  </a:txBody>
                  <a:tcPr anchor="ctr"/>
                </a:tc>
                <a:tc>
                  <a:txBody>
                    <a:bodyPr/>
                    <a:lstStyle/>
                    <a:p>
                      <a:r>
                        <a:rPr lang="en-GB" sz="1600" kern="1200" noProof="0" dirty="0">
                          <a:solidFill>
                            <a:schemeClr val="tx2"/>
                          </a:solidFill>
                          <a:effectLst/>
                          <a:latin typeface="+mn-lt"/>
                          <a:ea typeface="+mn-ea"/>
                          <a:cs typeface="+mn-cs"/>
                        </a:rPr>
                        <a:t>6 (6%)</a:t>
                      </a:r>
                      <a:endParaRPr lang="en-GB" sz="1600" noProof="0" dirty="0">
                        <a:solidFill>
                          <a:schemeClr val="tx2"/>
                        </a:solidFill>
                      </a:endParaRPr>
                    </a:p>
                  </a:txBody>
                  <a:tcPr anchor="ctr"/>
                </a:tc>
                <a:extLst>
                  <a:ext uri="{0D108BD9-81ED-4DB2-BD59-A6C34878D82A}">
                    <a16:rowId xmlns:a16="http://schemas.microsoft.com/office/drawing/2014/main" val="3466173536"/>
                  </a:ext>
                </a:extLst>
              </a:tr>
              <a:tr h="311996">
                <a:tc>
                  <a:txBody>
                    <a:bodyPr/>
                    <a:lstStyle/>
                    <a:p>
                      <a:pPr algn="r">
                        <a:spcBef>
                          <a:spcPts val="0"/>
                        </a:spcBef>
                      </a:pPr>
                      <a:r>
                        <a:rPr lang="en-GB" sz="1600" kern="1200" noProof="0" dirty="0">
                          <a:solidFill>
                            <a:schemeClr val="tx2"/>
                          </a:solidFill>
                          <a:effectLst/>
                          <a:latin typeface="+mn-lt"/>
                          <a:ea typeface="+mn-ea"/>
                          <a:cs typeface="+mn-cs"/>
                        </a:rPr>
                        <a:t>Primary brain tumour</a:t>
                      </a:r>
                    </a:p>
                  </a:txBody>
                  <a:tcPr anchor="ctr"/>
                </a:tc>
                <a:tc>
                  <a:txBody>
                    <a:bodyPr/>
                    <a:lstStyle/>
                    <a:p>
                      <a:r>
                        <a:rPr lang="en-GB" sz="1600" kern="1200" noProof="0" dirty="0">
                          <a:solidFill>
                            <a:schemeClr val="tx2"/>
                          </a:solidFill>
                          <a:effectLst/>
                          <a:latin typeface="+mn-lt"/>
                          <a:ea typeface="+mn-ea"/>
                          <a:cs typeface="+mn-cs"/>
                        </a:rPr>
                        <a:t>5 (5%)</a:t>
                      </a:r>
                      <a:endParaRPr lang="en-GB" sz="1600" noProof="0" dirty="0">
                        <a:solidFill>
                          <a:schemeClr val="tx2"/>
                        </a:solidFill>
                      </a:endParaRPr>
                    </a:p>
                  </a:txBody>
                  <a:tcPr anchor="ctr"/>
                </a:tc>
                <a:extLst>
                  <a:ext uri="{0D108BD9-81ED-4DB2-BD59-A6C34878D82A}">
                    <a16:rowId xmlns:a16="http://schemas.microsoft.com/office/drawing/2014/main" val="1487323092"/>
                  </a:ext>
                </a:extLst>
              </a:tr>
              <a:tr h="311996">
                <a:tc>
                  <a:txBody>
                    <a:bodyPr/>
                    <a:lstStyle/>
                    <a:p>
                      <a:pPr algn="r">
                        <a:spcBef>
                          <a:spcPts val="0"/>
                        </a:spcBef>
                      </a:pPr>
                      <a:r>
                        <a:rPr lang="en-GB" sz="1600" kern="1200" noProof="0" dirty="0">
                          <a:solidFill>
                            <a:schemeClr val="tx2"/>
                          </a:solidFill>
                          <a:effectLst/>
                          <a:latin typeface="+mn-lt"/>
                          <a:ea typeface="+mn-ea"/>
                          <a:cs typeface="+mn-cs"/>
                        </a:rPr>
                        <a:t>Neuroblastoma</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noProof="0" dirty="0">
                          <a:solidFill>
                            <a:schemeClr val="tx2"/>
                          </a:solidFill>
                          <a:effectLst/>
                          <a:latin typeface="+mn-lt"/>
                          <a:ea typeface="+mn-ea"/>
                          <a:cs typeface="+mn-cs"/>
                        </a:rPr>
                        <a:t>5 (5%)</a:t>
                      </a:r>
                      <a:endParaRPr lang="en-GB" sz="1600" noProof="0" dirty="0">
                        <a:solidFill>
                          <a:schemeClr val="tx2"/>
                        </a:solidFill>
                      </a:endParaRPr>
                    </a:p>
                  </a:txBody>
                  <a:tcPr anchor="ctr"/>
                </a:tc>
                <a:extLst>
                  <a:ext uri="{0D108BD9-81ED-4DB2-BD59-A6C34878D82A}">
                    <a16:rowId xmlns:a16="http://schemas.microsoft.com/office/drawing/2014/main" val="3813068009"/>
                  </a:ext>
                </a:extLst>
              </a:tr>
              <a:tr h="311996">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600" kern="1200" noProof="0" dirty="0">
                          <a:solidFill>
                            <a:schemeClr val="tx2"/>
                          </a:solidFill>
                          <a:effectLst/>
                          <a:latin typeface="+mn-lt"/>
                          <a:ea typeface="+mn-ea"/>
                          <a:cs typeface="+mn-cs"/>
                        </a:rPr>
                        <a:t>Other</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noProof="0" dirty="0">
                          <a:solidFill>
                            <a:schemeClr val="tx2"/>
                          </a:solidFill>
                          <a:effectLst/>
                          <a:latin typeface="+mn-lt"/>
                          <a:ea typeface="+mn-ea"/>
                          <a:cs typeface="+mn-cs"/>
                        </a:rPr>
                        <a:t>7 (7%)</a:t>
                      </a:r>
                    </a:p>
                  </a:txBody>
                  <a:tcPr anchor="ctr"/>
                </a:tc>
                <a:extLst>
                  <a:ext uri="{0D108BD9-81ED-4DB2-BD59-A6C34878D82A}">
                    <a16:rowId xmlns:a16="http://schemas.microsoft.com/office/drawing/2014/main" val="3271080683"/>
                  </a:ext>
                </a:extLst>
              </a:tr>
            </a:tbl>
          </a:graphicData>
        </a:graphic>
      </p:graphicFrame>
      <p:graphicFrame>
        <p:nvGraphicFramePr>
          <p:cNvPr id="19" name="Tableau 5">
            <a:extLst>
              <a:ext uri="{FF2B5EF4-FFF2-40B4-BE49-F238E27FC236}">
                <a16:creationId xmlns:a16="http://schemas.microsoft.com/office/drawing/2014/main" id="{580C7332-5102-5947-8361-6CBF9A2DC181}"/>
              </a:ext>
            </a:extLst>
          </p:cNvPr>
          <p:cNvGraphicFramePr>
            <a:graphicFrameLocks noGrp="1"/>
          </p:cNvGraphicFramePr>
          <p:nvPr/>
        </p:nvGraphicFramePr>
        <p:xfrm>
          <a:off x="6377940" y="1266303"/>
          <a:ext cx="5204459" cy="3596640"/>
        </p:xfrm>
        <a:graphic>
          <a:graphicData uri="http://schemas.openxmlformats.org/drawingml/2006/table">
            <a:tbl>
              <a:tblPr firstRow="1" bandRow="1">
                <a:tableStyleId>{5C22544A-7EE6-4342-B048-85BDC9FD1C3A}</a:tableStyleId>
              </a:tblPr>
              <a:tblGrid>
                <a:gridCol w="3097892">
                  <a:extLst>
                    <a:ext uri="{9D8B030D-6E8A-4147-A177-3AD203B41FA5}">
                      <a16:colId xmlns:a16="http://schemas.microsoft.com/office/drawing/2014/main" val="3063708252"/>
                    </a:ext>
                  </a:extLst>
                </a:gridCol>
                <a:gridCol w="2106567">
                  <a:extLst>
                    <a:ext uri="{9D8B030D-6E8A-4147-A177-3AD203B41FA5}">
                      <a16:colId xmlns:a16="http://schemas.microsoft.com/office/drawing/2014/main" val="3494024866"/>
                    </a:ext>
                  </a:extLst>
                </a:gridCol>
              </a:tblGrid>
              <a:tr h="5434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lt1"/>
                          </a:solidFill>
                          <a:effectLst/>
                          <a:latin typeface="+mn-lt"/>
                          <a:ea typeface="+mn-ea"/>
                          <a:cs typeface="+mn-cs"/>
                        </a:rPr>
                        <a:t>Clinicopathologic features of the study population (n=96)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lt1"/>
                          </a:solidFill>
                          <a:effectLst/>
                          <a:latin typeface="+mn-lt"/>
                          <a:ea typeface="+mn-ea"/>
                          <a:cs typeface="+mn-cs"/>
                        </a:rPr>
                        <a:t>n (%) and continuous as median (range)</a:t>
                      </a:r>
                    </a:p>
                  </a:txBody>
                  <a:tcPr anchor="ctr"/>
                </a:tc>
                <a:extLst>
                  <a:ext uri="{0D108BD9-81ED-4DB2-BD59-A6C34878D82A}">
                    <a16:rowId xmlns:a16="http://schemas.microsoft.com/office/drawing/2014/main" val="4145002773"/>
                  </a:ext>
                </a:extLst>
              </a:tr>
              <a:tr h="311996">
                <a:tc>
                  <a:txBody>
                    <a:bodyPr/>
                    <a:lstStyle/>
                    <a:p>
                      <a:r>
                        <a:rPr lang="en-GB" sz="1600" b="0" kern="1200" noProof="0" dirty="0">
                          <a:solidFill>
                            <a:schemeClr val="tx2"/>
                          </a:solidFill>
                          <a:effectLst/>
                          <a:latin typeface="+mn-lt"/>
                          <a:ea typeface="+mn-ea"/>
                          <a:cs typeface="+mn-cs"/>
                        </a:rPr>
                        <a:t>Genomic alteration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kern="1200" noProof="0" dirty="0">
                        <a:solidFill>
                          <a:schemeClr val="dk1"/>
                        </a:solidFill>
                        <a:effectLst/>
                        <a:latin typeface="+mn-lt"/>
                        <a:ea typeface="+mn-ea"/>
                        <a:cs typeface="+mn-cs"/>
                      </a:endParaRPr>
                    </a:p>
                  </a:txBody>
                  <a:tcPr anchor="ctr"/>
                </a:tc>
                <a:extLst>
                  <a:ext uri="{0D108BD9-81ED-4DB2-BD59-A6C34878D82A}">
                    <a16:rowId xmlns:a16="http://schemas.microsoft.com/office/drawing/2014/main" val="1355875289"/>
                  </a:ext>
                </a:extLst>
              </a:tr>
              <a:tr h="311996">
                <a:tc>
                  <a:txBody>
                    <a:bodyPr/>
                    <a:lstStyle/>
                    <a:p>
                      <a:pPr algn="r"/>
                      <a:r>
                        <a:rPr lang="en-GB" sz="1600" b="0" i="1" kern="1200" noProof="0" dirty="0">
                          <a:solidFill>
                            <a:schemeClr val="accent1"/>
                          </a:solidFill>
                          <a:effectLst/>
                          <a:latin typeface="+mn-lt"/>
                          <a:ea typeface="+mn-ea"/>
                          <a:cs typeface="+mn-cs"/>
                        </a:rPr>
                        <a:t>NTRK</a:t>
                      </a:r>
                      <a:r>
                        <a:rPr lang="en-GB" sz="1600" b="0" kern="1200" noProof="0" dirty="0">
                          <a:solidFill>
                            <a:schemeClr val="accent1"/>
                          </a:solidFill>
                          <a:effectLst/>
                          <a:latin typeface="+mn-lt"/>
                          <a:ea typeface="+mn-ea"/>
                          <a:cs typeface="+mn-cs"/>
                        </a:rPr>
                        <a:t> fusion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accent1"/>
                          </a:solidFill>
                          <a:effectLst/>
                          <a:latin typeface="+mn-lt"/>
                          <a:ea typeface="+mn-ea"/>
                          <a:cs typeface="+mn-cs"/>
                        </a:rPr>
                        <a:t>39 (41%)</a:t>
                      </a:r>
                    </a:p>
                  </a:txBody>
                  <a:tcPr anchor="ctr"/>
                </a:tc>
                <a:extLst>
                  <a:ext uri="{0D108BD9-81ED-4DB2-BD59-A6C34878D82A}">
                    <a16:rowId xmlns:a16="http://schemas.microsoft.com/office/drawing/2014/main" val="3831337680"/>
                  </a:ext>
                </a:extLst>
              </a:tr>
              <a:tr h="311996">
                <a:tc>
                  <a:txBody>
                    <a:bodyPr/>
                    <a:lstStyle/>
                    <a:p>
                      <a:pPr algn="r"/>
                      <a:r>
                        <a:rPr lang="en-GB" sz="1600" b="0" i="1" kern="1200" noProof="0" dirty="0">
                          <a:solidFill>
                            <a:schemeClr val="tx2"/>
                          </a:solidFill>
                          <a:effectLst/>
                          <a:latin typeface="+mn-lt"/>
                          <a:ea typeface="+mn-ea"/>
                          <a:cs typeface="+mn-cs"/>
                        </a:rPr>
                        <a:t>ROS1</a:t>
                      </a:r>
                      <a:r>
                        <a:rPr lang="en-GB" sz="1600" b="0" kern="1200" noProof="0" dirty="0">
                          <a:solidFill>
                            <a:schemeClr val="tx2"/>
                          </a:solidFill>
                          <a:effectLst/>
                          <a:latin typeface="+mn-lt"/>
                          <a:ea typeface="+mn-ea"/>
                          <a:cs typeface="+mn-cs"/>
                        </a:rPr>
                        <a:t> fusion</a:t>
                      </a:r>
                    </a:p>
                  </a:txBody>
                  <a:tcPr anchor="ctr"/>
                </a:tc>
                <a:tc>
                  <a:txBody>
                    <a:bodyPr/>
                    <a:lstStyle/>
                    <a:p>
                      <a:r>
                        <a:rPr lang="en-GB" sz="1600" kern="1200" noProof="0" dirty="0">
                          <a:solidFill>
                            <a:schemeClr val="tx2"/>
                          </a:solidFill>
                          <a:effectLst/>
                          <a:latin typeface="+mn-lt"/>
                          <a:ea typeface="+mn-ea"/>
                          <a:cs typeface="+mn-cs"/>
                        </a:rPr>
                        <a:t>24 (25%)</a:t>
                      </a:r>
                      <a:endParaRPr lang="en-GB" sz="1600" noProof="0" dirty="0">
                        <a:solidFill>
                          <a:schemeClr val="tx2"/>
                        </a:solidFill>
                      </a:endParaRPr>
                    </a:p>
                  </a:txBody>
                  <a:tcPr anchor="ctr"/>
                </a:tc>
                <a:extLst>
                  <a:ext uri="{0D108BD9-81ED-4DB2-BD59-A6C34878D82A}">
                    <a16:rowId xmlns:a16="http://schemas.microsoft.com/office/drawing/2014/main" val="4088802573"/>
                  </a:ext>
                </a:extLst>
              </a:tr>
              <a:tr h="311996">
                <a:tc>
                  <a:txBody>
                    <a:bodyPr/>
                    <a:lstStyle/>
                    <a:p>
                      <a:pPr algn="r"/>
                      <a:r>
                        <a:rPr lang="en-GB" sz="1600" b="0" kern="1200" noProof="0" dirty="0">
                          <a:solidFill>
                            <a:schemeClr val="tx2"/>
                          </a:solidFill>
                          <a:effectLst/>
                          <a:latin typeface="+mn-lt"/>
                          <a:ea typeface="+mn-ea"/>
                          <a:cs typeface="+mn-cs"/>
                        </a:rPr>
                        <a:t>Other**</a:t>
                      </a:r>
                    </a:p>
                  </a:txBody>
                  <a:tcPr anchor="ctr"/>
                </a:tc>
                <a:tc>
                  <a:txBody>
                    <a:bodyPr/>
                    <a:lstStyle/>
                    <a:p>
                      <a:r>
                        <a:rPr lang="en-GB" sz="1600" kern="1200" noProof="0" dirty="0">
                          <a:solidFill>
                            <a:schemeClr val="tx2"/>
                          </a:solidFill>
                          <a:effectLst/>
                          <a:latin typeface="+mn-lt"/>
                          <a:ea typeface="+mn-ea"/>
                          <a:cs typeface="+mn-cs"/>
                        </a:rPr>
                        <a:t>29 (30%)</a:t>
                      </a:r>
                      <a:endParaRPr lang="en-GB" sz="1600" noProof="0" dirty="0">
                        <a:solidFill>
                          <a:schemeClr val="tx2"/>
                        </a:solidFill>
                      </a:endParaRPr>
                    </a:p>
                  </a:txBody>
                  <a:tcPr anchor="ctr"/>
                </a:tc>
                <a:extLst>
                  <a:ext uri="{0D108BD9-81ED-4DB2-BD59-A6C34878D82A}">
                    <a16:rowId xmlns:a16="http://schemas.microsoft.com/office/drawing/2014/main" val="2016593262"/>
                  </a:ext>
                </a:extLst>
              </a:tr>
              <a:tr h="311996">
                <a:tc>
                  <a:txBody>
                    <a:bodyPr/>
                    <a:lstStyle/>
                    <a:p>
                      <a:pPr algn="r"/>
                      <a:r>
                        <a:rPr lang="en-GB" sz="1600" b="0" kern="1200" noProof="0" dirty="0">
                          <a:solidFill>
                            <a:schemeClr val="tx2"/>
                          </a:solidFill>
                          <a:effectLst/>
                          <a:latin typeface="+mn-lt"/>
                          <a:ea typeface="+mn-ea"/>
                          <a:cs typeface="+mn-cs"/>
                        </a:rPr>
                        <a:t>Unknown</a:t>
                      </a:r>
                    </a:p>
                  </a:txBody>
                  <a:tcPr anchor="ctr"/>
                </a:tc>
                <a:tc>
                  <a:txBody>
                    <a:bodyPr/>
                    <a:lstStyle/>
                    <a:p>
                      <a:r>
                        <a:rPr lang="en-GB" sz="1600" kern="1200" noProof="0" dirty="0">
                          <a:solidFill>
                            <a:schemeClr val="tx2"/>
                          </a:solidFill>
                          <a:effectLst/>
                          <a:latin typeface="+mn-lt"/>
                          <a:ea typeface="+mn-ea"/>
                          <a:cs typeface="+mn-cs"/>
                        </a:rPr>
                        <a:t>4 (4%)</a:t>
                      </a:r>
                      <a:endParaRPr lang="en-GB" sz="1600" noProof="0" dirty="0">
                        <a:solidFill>
                          <a:schemeClr val="tx2"/>
                        </a:solidFill>
                      </a:endParaRPr>
                    </a:p>
                  </a:txBody>
                  <a:tcPr anchor="ctr"/>
                </a:tc>
                <a:extLst>
                  <a:ext uri="{0D108BD9-81ED-4DB2-BD59-A6C34878D82A}">
                    <a16:rowId xmlns:a16="http://schemas.microsoft.com/office/drawing/2014/main" val="1831102268"/>
                  </a:ext>
                </a:extLst>
              </a:tr>
              <a:tr h="311996">
                <a:tc>
                  <a:txBody>
                    <a:bodyPr/>
                    <a:lstStyle/>
                    <a:p>
                      <a:r>
                        <a:rPr lang="en-GB" sz="1600" b="0" kern="1200" noProof="0" dirty="0">
                          <a:solidFill>
                            <a:schemeClr val="tx2"/>
                          </a:solidFill>
                          <a:effectLst/>
                          <a:latin typeface="+mn-lt"/>
                          <a:ea typeface="+mn-ea"/>
                          <a:cs typeface="+mn-cs"/>
                        </a:rPr>
                        <a:t>TRK inhibitor</a:t>
                      </a:r>
                    </a:p>
                  </a:txBody>
                  <a:tcPr anchor="ctr"/>
                </a:tc>
                <a:tc>
                  <a:txBody>
                    <a:bodyPr/>
                    <a:lstStyle/>
                    <a:p>
                      <a:endParaRPr lang="en-GB" sz="1600" noProof="0" dirty="0">
                        <a:solidFill>
                          <a:schemeClr val="tx2"/>
                        </a:solidFill>
                      </a:endParaRPr>
                    </a:p>
                  </a:txBody>
                  <a:tcPr anchor="ctr"/>
                </a:tc>
                <a:extLst>
                  <a:ext uri="{0D108BD9-81ED-4DB2-BD59-A6C34878D82A}">
                    <a16:rowId xmlns:a16="http://schemas.microsoft.com/office/drawing/2014/main" val="2749730106"/>
                  </a:ext>
                </a:extLst>
              </a:tr>
              <a:tr h="311996">
                <a:tc>
                  <a:txBody>
                    <a:bodyPr/>
                    <a:lstStyle/>
                    <a:p>
                      <a:pPr algn="r"/>
                      <a:r>
                        <a:rPr lang="en-GB" sz="1600" b="0" kern="1200" noProof="0" dirty="0">
                          <a:solidFill>
                            <a:schemeClr val="tx2"/>
                          </a:solidFill>
                          <a:effectLst/>
                          <a:latin typeface="+mn-lt"/>
                          <a:ea typeface="+mn-ea"/>
                          <a:cs typeface="+mn-cs"/>
                        </a:rPr>
                        <a:t>First-generation TKI</a:t>
                      </a:r>
                    </a:p>
                  </a:txBody>
                  <a:tcPr anchor="ctr"/>
                </a:tc>
                <a:tc>
                  <a:txBody>
                    <a:bodyPr/>
                    <a:lstStyle/>
                    <a:p>
                      <a:r>
                        <a:rPr lang="en-GB" sz="1600" kern="1200" noProof="0" dirty="0">
                          <a:solidFill>
                            <a:schemeClr val="tx2"/>
                          </a:solidFill>
                          <a:effectLst/>
                          <a:latin typeface="+mn-lt"/>
                          <a:ea typeface="+mn-ea"/>
                          <a:cs typeface="+mn-cs"/>
                        </a:rPr>
                        <a:t> 81 (84%)</a:t>
                      </a:r>
                      <a:endParaRPr lang="en-GB" sz="1600" noProof="0" dirty="0">
                        <a:solidFill>
                          <a:schemeClr val="tx2"/>
                        </a:solidFill>
                      </a:endParaRPr>
                    </a:p>
                  </a:txBody>
                  <a:tcPr anchor="ctr"/>
                </a:tc>
                <a:extLst>
                  <a:ext uri="{0D108BD9-81ED-4DB2-BD59-A6C34878D82A}">
                    <a16:rowId xmlns:a16="http://schemas.microsoft.com/office/drawing/2014/main" val="4220165829"/>
                  </a:ext>
                </a:extLst>
              </a:tr>
              <a:tr h="311996">
                <a:tc>
                  <a:txBody>
                    <a:bodyPr/>
                    <a:lstStyle/>
                    <a:p>
                      <a:pPr algn="r"/>
                      <a:r>
                        <a:rPr lang="en-GB" sz="1600" b="0" kern="1200" noProof="0" dirty="0">
                          <a:solidFill>
                            <a:schemeClr val="tx2"/>
                          </a:solidFill>
                          <a:effectLst/>
                          <a:latin typeface="+mn-lt"/>
                          <a:ea typeface="+mn-ea"/>
                          <a:cs typeface="+mn-cs"/>
                        </a:rPr>
                        <a:t>Other TKI</a:t>
                      </a:r>
                    </a:p>
                  </a:txBody>
                  <a:tcPr anchor="ctr"/>
                </a:tc>
                <a:tc>
                  <a:txBody>
                    <a:bodyPr/>
                    <a:lstStyle/>
                    <a:p>
                      <a:r>
                        <a:rPr lang="en-GB" sz="1600" kern="1200" noProof="0" dirty="0">
                          <a:solidFill>
                            <a:schemeClr val="tx2"/>
                          </a:solidFill>
                          <a:effectLst/>
                          <a:latin typeface="+mn-lt"/>
                          <a:ea typeface="+mn-ea"/>
                          <a:cs typeface="+mn-cs"/>
                        </a:rPr>
                        <a:t>30 (31%)</a:t>
                      </a:r>
                      <a:endParaRPr lang="en-GB" sz="1600" noProof="0" dirty="0">
                        <a:solidFill>
                          <a:schemeClr val="tx2"/>
                        </a:solidFill>
                      </a:endParaRPr>
                    </a:p>
                  </a:txBody>
                  <a:tcPr anchor="ctr"/>
                </a:tc>
                <a:extLst>
                  <a:ext uri="{0D108BD9-81ED-4DB2-BD59-A6C34878D82A}">
                    <a16:rowId xmlns:a16="http://schemas.microsoft.com/office/drawing/2014/main" val="866132452"/>
                  </a:ext>
                </a:extLst>
              </a:tr>
              <a:tr h="31199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0" kern="1200" noProof="0" dirty="0">
                          <a:solidFill>
                            <a:schemeClr val="tx2"/>
                          </a:solidFill>
                          <a:effectLst/>
                          <a:latin typeface="+mn-lt"/>
                          <a:ea typeface="+mn-ea"/>
                          <a:cs typeface="+mn-cs"/>
                        </a:rPr>
                        <a:t>TRK inhibitor duration (months)</a:t>
                      </a:r>
                    </a:p>
                  </a:txBody>
                  <a:tcPr anchor="ctr"/>
                </a:tc>
                <a:tc>
                  <a:txBody>
                    <a:bodyPr/>
                    <a:lstStyle/>
                    <a:p>
                      <a:r>
                        <a:rPr lang="en-GB" sz="1600" kern="1200" noProof="0" dirty="0">
                          <a:solidFill>
                            <a:schemeClr val="tx2"/>
                          </a:solidFill>
                          <a:effectLst/>
                          <a:latin typeface="+mn-lt"/>
                          <a:ea typeface="+mn-ea"/>
                          <a:cs typeface="+mn-cs"/>
                        </a:rPr>
                        <a:t>6 (1-42)</a:t>
                      </a:r>
                      <a:endParaRPr lang="en-GB" sz="1600" noProof="0" dirty="0">
                        <a:solidFill>
                          <a:schemeClr val="tx2"/>
                        </a:solidFill>
                      </a:endParaRPr>
                    </a:p>
                  </a:txBody>
                  <a:tcPr anchor="ctr"/>
                </a:tc>
                <a:extLst>
                  <a:ext uri="{0D108BD9-81ED-4DB2-BD59-A6C34878D82A}">
                    <a16:rowId xmlns:a16="http://schemas.microsoft.com/office/drawing/2014/main" val="3466173536"/>
                  </a:ext>
                </a:extLst>
              </a:tr>
            </a:tbl>
          </a:graphicData>
        </a:graphic>
      </p:graphicFrame>
    </p:spTree>
    <p:extLst>
      <p:ext uri="{BB962C8B-B14F-4D97-AF65-F5344CB8AC3E}">
        <p14:creationId xmlns:p14="http://schemas.microsoft.com/office/powerpoint/2010/main" val="2968209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4A09B-8521-459A-90F5-7AFEEE8D3295}"/>
              </a:ext>
            </a:extLst>
          </p:cNvPr>
          <p:cNvSpPr>
            <a:spLocks noGrp="1"/>
          </p:cNvSpPr>
          <p:nvPr>
            <p:ph type="title"/>
          </p:nvPr>
        </p:nvSpPr>
        <p:spPr>
          <a:xfrm>
            <a:off x="619200" y="246566"/>
            <a:ext cx="8740800" cy="807285"/>
          </a:xfrm>
        </p:spPr>
        <p:txBody>
          <a:bodyPr anchor="t">
            <a:normAutofit/>
          </a:bodyPr>
          <a:lstStyle/>
          <a:p>
            <a:r>
              <a:rPr lang="en-GB" dirty="0"/>
              <a:t>Safety profile of on-target Ae</a:t>
            </a:r>
            <a:r>
              <a:rPr lang="en-GB" cap="none" dirty="0"/>
              <a:t>s</a:t>
            </a:r>
            <a:r>
              <a:rPr lang="en-GB" dirty="0"/>
              <a:t> with TRK inhibition</a:t>
            </a:r>
          </a:p>
        </p:txBody>
      </p:sp>
      <p:sp>
        <p:nvSpPr>
          <p:cNvPr id="5" name="Slide Number Placeholder 4"/>
          <p:cNvSpPr>
            <a:spLocks noGrp="1"/>
          </p:cNvSpPr>
          <p:nvPr>
            <p:ph type="sldNum" sz="quarter" idx="4"/>
          </p:nvPr>
        </p:nvSpPr>
        <p:spPr>
          <a:xfrm>
            <a:off x="10800523" y="6428359"/>
            <a:ext cx="781877"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69</a:t>
            </a:fld>
            <a:endParaRPr kumimoji="0" lang="en-GB" sz="1100" b="0" i="0" u="none" strike="noStrike" kern="1200" cap="none" spc="0" normalizeH="0" baseline="0" noProof="0">
              <a:ln>
                <a:noFill/>
              </a:ln>
              <a:solidFill>
                <a:srgbClr val="5D8298"/>
              </a:solidFill>
              <a:effectLst/>
              <a:uLnTx/>
              <a:uFillTx/>
              <a:latin typeface="Calibri" panose="020F0502020204030204"/>
              <a:ea typeface="Verdana" panose="020B0604030504040204" pitchFamily="34" charset="0"/>
            </a:endParaRPr>
          </a:p>
        </p:txBody>
      </p:sp>
      <p:grpSp>
        <p:nvGrpSpPr>
          <p:cNvPr id="28" name="Group 27">
            <a:extLst>
              <a:ext uri="{FF2B5EF4-FFF2-40B4-BE49-F238E27FC236}">
                <a16:creationId xmlns:a16="http://schemas.microsoft.com/office/drawing/2014/main" id="{B5C5F6E3-9C4A-4FD7-ACC5-35FD64C967BF}"/>
              </a:ext>
            </a:extLst>
          </p:cNvPr>
          <p:cNvGrpSpPr/>
          <p:nvPr/>
        </p:nvGrpSpPr>
        <p:grpSpPr>
          <a:xfrm>
            <a:off x="1716887" y="1290391"/>
            <a:ext cx="696174" cy="2680338"/>
            <a:chOff x="1716887" y="1290391"/>
            <a:chExt cx="696174" cy="2680338"/>
          </a:xfrm>
        </p:grpSpPr>
        <p:sp>
          <p:nvSpPr>
            <p:cNvPr id="22" name="TextBox 21">
              <a:extLst>
                <a:ext uri="{FF2B5EF4-FFF2-40B4-BE49-F238E27FC236}">
                  <a16:creationId xmlns:a16="http://schemas.microsoft.com/office/drawing/2014/main" id="{0D1FD984-AB85-4943-BCA5-8351AC54C2E8}"/>
                </a:ext>
              </a:extLst>
            </p:cNvPr>
            <p:cNvSpPr txBox="1"/>
            <p:nvPr/>
          </p:nvSpPr>
          <p:spPr>
            <a:xfrm>
              <a:off x="1870143" y="3601397"/>
              <a:ext cx="542918"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0%</a:t>
              </a:r>
            </a:p>
          </p:txBody>
        </p:sp>
        <p:sp>
          <p:nvSpPr>
            <p:cNvPr id="23" name="TextBox 22">
              <a:extLst>
                <a:ext uri="{FF2B5EF4-FFF2-40B4-BE49-F238E27FC236}">
                  <a16:creationId xmlns:a16="http://schemas.microsoft.com/office/drawing/2014/main" id="{9A8B12C1-0381-424A-BA8F-56A7299D8433}"/>
                </a:ext>
              </a:extLst>
            </p:cNvPr>
            <p:cNvSpPr txBox="1"/>
            <p:nvPr/>
          </p:nvSpPr>
          <p:spPr>
            <a:xfrm>
              <a:off x="1778798" y="3146815"/>
              <a:ext cx="63426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20%</a:t>
              </a:r>
            </a:p>
          </p:txBody>
        </p:sp>
        <p:sp>
          <p:nvSpPr>
            <p:cNvPr id="24" name="TextBox 23">
              <a:extLst>
                <a:ext uri="{FF2B5EF4-FFF2-40B4-BE49-F238E27FC236}">
                  <a16:creationId xmlns:a16="http://schemas.microsoft.com/office/drawing/2014/main" id="{EE026BFC-7966-479B-AAB9-604F30B7FB95}"/>
                </a:ext>
              </a:extLst>
            </p:cNvPr>
            <p:cNvSpPr txBox="1"/>
            <p:nvPr/>
          </p:nvSpPr>
          <p:spPr>
            <a:xfrm>
              <a:off x="1752602" y="2685090"/>
              <a:ext cx="660459"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40%</a:t>
              </a:r>
            </a:p>
          </p:txBody>
        </p:sp>
        <p:sp>
          <p:nvSpPr>
            <p:cNvPr id="25" name="TextBox 24">
              <a:extLst>
                <a:ext uri="{FF2B5EF4-FFF2-40B4-BE49-F238E27FC236}">
                  <a16:creationId xmlns:a16="http://schemas.microsoft.com/office/drawing/2014/main" id="{C17FF75A-A2F6-4426-BDAB-4166CE6D8768}"/>
                </a:ext>
              </a:extLst>
            </p:cNvPr>
            <p:cNvSpPr txBox="1"/>
            <p:nvPr/>
          </p:nvSpPr>
          <p:spPr>
            <a:xfrm>
              <a:off x="1778798" y="2220984"/>
              <a:ext cx="63426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60%</a:t>
              </a:r>
            </a:p>
          </p:txBody>
        </p:sp>
        <p:sp>
          <p:nvSpPr>
            <p:cNvPr id="26" name="TextBox 25">
              <a:extLst>
                <a:ext uri="{FF2B5EF4-FFF2-40B4-BE49-F238E27FC236}">
                  <a16:creationId xmlns:a16="http://schemas.microsoft.com/office/drawing/2014/main" id="{9940E505-2AC5-4ED4-8C38-0ADF1691ECA9}"/>
                </a:ext>
              </a:extLst>
            </p:cNvPr>
            <p:cNvSpPr txBox="1"/>
            <p:nvPr/>
          </p:nvSpPr>
          <p:spPr>
            <a:xfrm>
              <a:off x="1752602" y="1754497"/>
              <a:ext cx="660459"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80%</a:t>
              </a:r>
            </a:p>
          </p:txBody>
        </p:sp>
        <p:sp>
          <p:nvSpPr>
            <p:cNvPr id="27" name="TextBox 26">
              <a:extLst>
                <a:ext uri="{FF2B5EF4-FFF2-40B4-BE49-F238E27FC236}">
                  <a16:creationId xmlns:a16="http://schemas.microsoft.com/office/drawing/2014/main" id="{83A64F56-DCED-43B2-A1BD-05BED8794D22}"/>
                </a:ext>
              </a:extLst>
            </p:cNvPr>
            <p:cNvSpPr txBox="1"/>
            <p:nvPr/>
          </p:nvSpPr>
          <p:spPr>
            <a:xfrm>
              <a:off x="1716887" y="1290391"/>
              <a:ext cx="696174"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100%</a:t>
              </a:r>
            </a:p>
          </p:txBody>
        </p:sp>
      </p:grpSp>
      <p:sp>
        <p:nvSpPr>
          <p:cNvPr id="30" name="TextBox 29">
            <a:extLst>
              <a:ext uri="{FF2B5EF4-FFF2-40B4-BE49-F238E27FC236}">
                <a16:creationId xmlns:a16="http://schemas.microsoft.com/office/drawing/2014/main" id="{F06C6EC2-6D45-4E63-A85E-28D1050AE621}"/>
              </a:ext>
            </a:extLst>
          </p:cNvPr>
          <p:cNvSpPr txBox="1"/>
          <p:nvPr/>
        </p:nvSpPr>
        <p:spPr>
          <a:xfrm>
            <a:off x="2654824" y="3749403"/>
            <a:ext cx="148499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Weight gain</a:t>
            </a:r>
          </a:p>
        </p:txBody>
      </p:sp>
      <p:sp>
        <p:nvSpPr>
          <p:cNvPr id="31" name="TextBox 30">
            <a:extLst>
              <a:ext uri="{FF2B5EF4-FFF2-40B4-BE49-F238E27FC236}">
                <a16:creationId xmlns:a16="http://schemas.microsoft.com/office/drawing/2014/main" id="{4331D974-8499-4703-8B10-07555A918A8F}"/>
              </a:ext>
            </a:extLst>
          </p:cNvPr>
          <p:cNvSpPr txBox="1"/>
          <p:nvPr/>
        </p:nvSpPr>
        <p:spPr>
          <a:xfrm>
            <a:off x="4213261" y="3749403"/>
            <a:ext cx="195618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Dizziness or ataxia</a:t>
            </a:r>
          </a:p>
        </p:txBody>
      </p:sp>
      <p:sp>
        <p:nvSpPr>
          <p:cNvPr id="32" name="TextBox 31">
            <a:extLst>
              <a:ext uri="{FF2B5EF4-FFF2-40B4-BE49-F238E27FC236}">
                <a16:creationId xmlns:a16="http://schemas.microsoft.com/office/drawing/2014/main" id="{01CF1101-78CC-4E78-A90B-9EA5264EF4DF}"/>
              </a:ext>
            </a:extLst>
          </p:cNvPr>
          <p:cNvSpPr txBox="1"/>
          <p:nvPr/>
        </p:nvSpPr>
        <p:spPr>
          <a:xfrm>
            <a:off x="6032494" y="3749403"/>
            <a:ext cx="195618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Withdrawal pain</a:t>
            </a:r>
          </a:p>
        </p:txBody>
      </p:sp>
      <p:sp>
        <p:nvSpPr>
          <p:cNvPr id="33" name="TextBox 32">
            <a:extLst>
              <a:ext uri="{FF2B5EF4-FFF2-40B4-BE49-F238E27FC236}">
                <a16:creationId xmlns:a16="http://schemas.microsoft.com/office/drawing/2014/main" id="{4D246F5F-1B3C-4E76-8117-F89BAEB2F4E1}"/>
              </a:ext>
            </a:extLst>
          </p:cNvPr>
          <p:cNvSpPr txBox="1"/>
          <p:nvPr/>
        </p:nvSpPr>
        <p:spPr>
          <a:xfrm>
            <a:off x="8128458" y="3749403"/>
            <a:ext cx="140416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Paraesthesia</a:t>
            </a:r>
          </a:p>
        </p:txBody>
      </p:sp>
      <p:sp>
        <p:nvSpPr>
          <p:cNvPr id="49" name="TextBox 48">
            <a:extLst>
              <a:ext uri="{FF2B5EF4-FFF2-40B4-BE49-F238E27FC236}">
                <a16:creationId xmlns:a16="http://schemas.microsoft.com/office/drawing/2014/main" id="{B1325DB8-1FDA-4CDD-84D6-6A5679103A0F}"/>
              </a:ext>
            </a:extLst>
          </p:cNvPr>
          <p:cNvSpPr txBox="1"/>
          <p:nvPr/>
        </p:nvSpPr>
        <p:spPr>
          <a:xfrm rot="16200000">
            <a:off x="356794" y="2461387"/>
            <a:ext cx="233476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 of patients</a:t>
            </a:r>
          </a:p>
        </p:txBody>
      </p:sp>
      <p:grpSp>
        <p:nvGrpSpPr>
          <p:cNvPr id="111" name="Group 110">
            <a:extLst>
              <a:ext uri="{FF2B5EF4-FFF2-40B4-BE49-F238E27FC236}">
                <a16:creationId xmlns:a16="http://schemas.microsoft.com/office/drawing/2014/main" id="{E1E54DA1-7B24-4046-8114-4572EF3E95AC}"/>
              </a:ext>
            </a:extLst>
          </p:cNvPr>
          <p:cNvGrpSpPr/>
          <p:nvPr/>
        </p:nvGrpSpPr>
        <p:grpSpPr>
          <a:xfrm>
            <a:off x="10398329" y="2313888"/>
            <a:ext cx="1490989" cy="1077218"/>
            <a:chOff x="9492535" y="1590593"/>
            <a:chExt cx="1490989" cy="1077218"/>
          </a:xfrm>
        </p:grpSpPr>
        <p:sp>
          <p:nvSpPr>
            <p:cNvPr id="50" name="TextBox 49">
              <a:extLst>
                <a:ext uri="{FF2B5EF4-FFF2-40B4-BE49-F238E27FC236}">
                  <a16:creationId xmlns:a16="http://schemas.microsoft.com/office/drawing/2014/main" id="{182C56BA-D3B9-40F4-9776-1824B3EA640A}"/>
                </a:ext>
              </a:extLst>
            </p:cNvPr>
            <p:cNvSpPr txBox="1"/>
            <p:nvPr/>
          </p:nvSpPr>
          <p:spPr>
            <a:xfrm>
              <a:off x="9646459" y="1590593"/>
              <a:ext cx="1337065"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No AE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Grade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Grade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Grade 3</a:t>
              </a:r>
            </a:p>
          </p:txBody>
        </p:sp>
        <p:sp>
          <p:nvSpPr>
            <p:cNvPr id="53" name="Rectangle 52">
              <a:extLst>
                <a:ext uri="{FF2B5EF4-FFF2-40B4-BE49-F238E27FC236}">
                  <a16:creationId xmlns:a16="http://schemas.microsoft.com/office/drawing/2014/main" id="{0B700BE8-C5A5-4D14-BAAC-664483FA421F}"/>
                </a:ext>
              </a:extLst>
            </p:cNvPr>
            <p:cNvSpPr/>
            <p:nvPr/>
          </p:nvSpPr>
          <p:spPr bwMode="auto">
            <a:xfrm>
              <a:off x="9492535" y="1944827"/>
              <a:ext cx="137160" cy="137160"/>
            </a:xfrm>
            <a:prstGeom prst="rect">
              <a:avLst/>
            </a:prstGeom>
            <a:solidFill>
              <a:schemeClr val="accent1">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54AAB94B-AD9B-46B1-8844-A83E6EFB03F5}"/>
                </a:ext>
              </a:extLst>
            </p:cNvPr>
            <p:cNvSpPr/>
            <p:nvPr/>
          </p:nvSpPr>
          <p:spPr bwMode="auto">
            <a:xfrm>
              <a:off x="9492535" y="2181235"/>
              <a:ext cx="137160" cy="137160"/>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6E23E2CF-A801-4425-9A0D-E8BA642A2813}"/>
                </a:ext>
              </a:extLst>
            </p:cNvPr>
            <p:cNvSpPr/>
            <p:nvPr/>
          </p:nvSpPr>
          <p:spPr bwMode="auto">
            <a:xfrm>
              <a:off x="9495339" y="2429154"/>
              <a:ext cx="137160" cy="137160"/>
            </a:xfrm>
            <a:prstGeom prst="rect">
              <a:avLst/>
            </a:prstGeom>
            <a:solidFill>
              <a:schemeClr val="accent1">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5F2AC553-448E-4E76-8F21-9B1DA4B6C0FF}"/>
                </a:ext>
              </a:extLst>
            </p:cNvPr>
            <p:cNvSpPr/>
            <p:nvPr/>
          </p:nvSpPr>
          <p:spPr bwMode="auto">
            <a:xfrm>
              <a:off x="9492535" y="1719348"/>
              <a:ext cx="137160" cy="137160"/>
            </a:xfrm>
            <a:prstGeom prst="rect">
              <a:avLst/>
            </a:prstGeom>
            <a:solidFill>
              <a:schemeClr val="accent6">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63" name="Group 62">
            <a:extLst>
              <a:ext uri="{FF2B5EF4-FFF2-40B4-BE49-F238E27FC236}">
                <a16:creationId xmlns:a16="http://schemas.microsoft.com/office/drawing/2014/main" id="{62BCCCEB-0787-4FA0-8937-9016F4A3ABD0}"/>
              </a:ext>
            </a:extLst>
          </p:cNvPr>
          <p:cNvGrpSpPr/>
          <p:nvPr/>
        </p:nvGrpSpPr>
        <p:grpSpPr>
          <a:xfrm>
            <a:off x="2511542" y="2416294"/>
            <a:ext cx="726349" cy="1372743"/>
            <a:chOff x="2545541" y="2416294"/>
            <a:chExt cx="726349" cy="1372743"/>
          </a:xfrm>
        </p:grpSpPr>
        <p:sp>
          <p:nvSpPr>
            <p:cNvPr id="39" name="TextBox 38">
              <a:extLst>
                <a:ext uri="{FF2B5EF4-FFF2-40B4-BE49-F238E27FC236}">
                  <a16:creationId xmlns:a16="http://schemas.microsoft.com/office/drawing/2014/main" id="{5F9E4E85-5DFD-4C48-8415-F7E04258A0FE}"/>
                </a:ext>
              </a:extLst>
            </p:cNvPr>
            <p:cNvSpPr txBox="1"/>
            <p:nvPr/>
          </p:nvSpPr>
          <p:spPr>
            <a:xfrm>
              <a:off x="2545541" y="2416294"/>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B878B"/>
                  </a:solidFill>
                  <a:effectLst/>
                  <a:uLnTx/>
                  <a:uFillTx/>
                  <a:latin typeface="Calibri" panose="020F0502020204030204"/>
                  <a:ea typeface="Aileron" charset="0"/>
                  <a:cs typeface="Aileron" charset="0"/>
                </a:rPr>
                <a:t>47%</a:t>
              </a:r>
            </a:p>
          </p:txBody>
        </p:sp>
        <p:sp>
          <p:nvSpPr>
            <p:cNvPr id="59" name="Rectangle 58">
              <a:extLst>
                <a:ext uri="{FF2B5EF4-FFF2-40B4-BE49-F238E27FC236}">
                  <a16:creationId xmlns:a16="http://schemas.microsoft.com/office/drawing/2014/main" id="{92A34D66-9686-4E15-B85E-A6E4477240F1}"/>
                </a:ext>
              </a:extLst>
            </p:cNvPr>
            <p:cNvSpPr/>
            <p:nvPr/>
          </p:nvSpPr>
          <p:spPr bwMode="auto">
            <a:xfrm>
              <a:off x="2746715" y="2705066"/>
              <a:ext cx="324000" cy="1083971"/>
            </a:xfrm>
            <a:prstGeom prst="rect">
              <a:avLst/>
            </a:prstGeom>
            <a:solidFill>
              <a:schemeClr val="accent6">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8B878B"/>
                </a:solidFill>
                <a:effectLst/>
                <a:uLnTx/>
                <a:uFillTx/>
                <a:latin typeface="Calibri" panose="020F0502020204030204" pitchFamily="34" charset="0"/>
                <a:ea typeface="+mn-ea"/>
                <a:cs typeface="Arial" panose="020B0604020202020204" pitchFamily="34" charset="0"/>
              </a:endParaRPr>
            </a:p>
          </p:txBody>
        </p:sp>
      </p:grpSp>
      <p:grpSp>
        <p:nvGrpSpPr>
          <p:cNvPr id="64" name="Group 63">
            <a:extLst>
              <a:ext uri="{FF2B5EF4-FFF2-40B4-BE49-F238E27FC236}">
                <a16:creationId xmlns:a16="http://schemas.microsoft.com/office/drawing/2014/main" id="{6B6E32EE-E62C-4E95-A760-9248F958EF80}"/>
              </a:ext>
            </a:extLst>
          </p:cNvPr>
          <p:cNvGrpSpPr/>
          <p:nvPr/>
        </p:nvGrpSpPr>
        <p:grpSpPr>
          <a:xfrm>
            <a:off x="2857056" y="3001165"/>
            <a:ext cx="726349" cy="787875"/>
            <a:chOff x="2868796" y="3001165"/>
            <a:chExt cx="726349" cy="787875"/>
          </a:xfrm>
        </p:grpSpPr>
        <p:sp>
          <p:nvSpPr>
            <p:cNvPr id="40" name="TextBox 39">
              <a:extLst>
                <a:ext uri="{FF2B5EF4-FFF2-40B4-BE49-F238E27FC236}">
                  <a16:creationId xmlns:a16="http://schemas.microsoft.com/office/drawing/2014/main" id="{7769AF4D-F15F-416F-8218-1F9BD2B0CCCB}"/>
                </a:ext>
              </a:extLst>
            </p:cNvPr>
            <p:cNvSpPr txBox="1"/>
            <p:nvPr/>
          </p:nvSpPr>
          <p:spPr>
            <a:xfrm>
              <a:off x="2868796" y="3001165"/>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lumMod val="60000"/>
                      <a:lumOff val="40000"/>
                    </a:srgbClr>
                  </a:solidFill>
                  <a:effectLst/>
                  <a:uLnTx/>
                  <a:uFillTx/>
                  <a:latin typeface="Calibri" panose="020F0502020204030204"/>
                  <a:ea typeface="Aileron" charset="0"/>
                  <a:cs typeface="Aileron" charset="0"/>
                </a:rPr>
                <a:t>22%</a:t>
              </a:r>
            </a:p>
          </p:txBody>
        </p:sp>
        <p:sp>
          <p:nvSpPr>
            <p:cNvPr id="60" name="Rectangle 59">
              <a:extLst>
                <a:ext uri="{FF2B5EF4-FFF2-40B4-BE49-F238E27FC236}">
                  <a16:creationId xmlns:a16="http://schemas.microsoft.com/office/drawing/2014/main" id="{609E11F6-E1AD-4E6C-BB66-9FED0DFCA530}"/>
                </a:ext>
              </a:extLst>
            </p:cNvPr>
            <p:cNvSpPr/>
            <p:nvPr/>
          </p:nvSpPr>
          <p:spPr bwMode="auto">
            <a:xfrm>
              <a:off x="3069970" y="3278591"/>
              <a:ext cx="324000" cy="510449"/>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56378D">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2E915899-0EFF-4363-95C7-E4818D9AA5D2}"/>
              </a:ext>
            </a:extLst>
          </p:cNvPr>
          <p:cNvGrpSpPr/>
          <p:nvPr/>
        </p:nvGrpSpPr>
        <p:grpSpPr>
          <a:xfrm>
            <a:off x="3202570" y="2928033"/>
            <a:ext cx="726349" cy="868705"/>
            <a:chOff x="3202760" y="2928033"/>
            <a:chExt cx="726349" cy="868705"/>
          </a:xfrm>
        </p:grpSpPr>
        <p:sp>
          <p:nvSpPr>
            <p:cNvPr id="41" name="TextBox 40">
              <a:extLst>
                <a:ext uri="{FF2B5EF4-FFF2-40B4-BE49-F238E27FC236}">
                  <a16:creationId xmlns:a16="http://schemas.microsoft.com/office/drawing/2014/main" id="{F07294BA-72DB-463D-BC0F-9D5B098BB6D5}"/>
                </a:ext>
              </a:extLst>
            </p:cNvPr>
            <p:cNvSpPr txBox="1"/>
            <p:nvPr/>
          </p:nvSpPr>
          <p:spPr>
            <a:xfrm>
              <a:off x="3202760" y="2928033"/>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Aileron" charset="0"/>
                </a:rPr>
                <a:t>23%</a:t>
              </a:r>
            </a:p>
          </p:txBody>
        </p:sp>
        <p:sp>
          <p:nvSpPr>
            <p:cNvPr id="61" name="Rectangle 60">
              <a:extLst>
                <a:ext uri="{FF2B5EF4-FFF2-40B4-BE49-F238E27FC236}">
                  <a16:creationId xmlns:a16="http://schemas.microsoft.com/office/drawing/2014/main" id="{A17B1D13-120B-4CA7-8AED-B47F0E654B33}"/>
                </a:ext>
              </a:extLst>
            </p:cNvPr>
            <p:cNvSpPr/>
            <p:nvPr/>
          </p:nvSpPr>
          <p:spPr bwMode="auto">
            <a:xfrm>
              <a:off x="3403934" y="3240965"/>
              <a:ext cx="324000" cy="555773"/>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56378D"/>
                </a:solidFill>
                <a:effectLst/>
                <a:uLnTx/>
                <a:uFillTx/>
                <a:latin typeface="Calibri" panose="020F0502020204030204" pitchFamily="34" charset="0"/>
                <a:ea typeface="+mn-ea"/>
                <a:cs typeface="Arial" panose="020B0604020202020204" pitchFamily="34" charset="0"/>
              </a:endParaRPr>
            </a:p>
          </p:txBody>
        </p:sp>
      </p:grpSp>
      <p:grpSp>
        <p:nvGrpSpPr>
          <p:cNvPr id="66" name="Group 65">
            <a:extLst>
              <a:ext uri="{FF2B5EF4-FFF2-40B4-BE49-F238E27FC236}">
                <a16:creationId xmlns:a16="http://schemas.microsoft.com/office/drawing/2014/main" id="{96BA4C19-4E1F-4821-84CD-711CE0E74AE9}"/>
              </a:ext>
            </a:extLst>
          </p:cNvPr>
          <p:cNvGrpSpPr/>
          <p:nvPr/>
        </p:nvGrpSpPr>
        <p:grpSpPr>
          <a:xfrm>
            <a:off x="3548085" y="3321551"/>
            <a:ext cx="726349" cy="475319"/>
            <a:chOff x="3548085" y="3321551"/>
            <a:chExt cx="726349" cy="475319"/>
          </a:xfrm>
        </p:grpSpPr>
        <p:sp>
          <p:nvSpPr>
            <p:cNvPr id="42" name="TextBox 41">
              <a:extLst>
                <a:ext uri="{FF2B5EF4-FFF2-40B4-BE49-F238E27FC236}">
                  <a16:creationId xmlns:a16="http://schemas.microsoft.com/office/drawing/2014/main" id="{410DF740-D24A-41E9-8B4C-41A55FA3E8D9}"/>
                </a:ext>
              </a:extLst>
            </p:cNvPr>
            <p:cNvSpPr txBox="1"/>
            <p:nvPr/>
          </p:nvSpPr>
          <p:spPr>
            <a:xfrm>
              <a:off x="3548085" y="3321551"/>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lumMod val="50000"/>
                    </a:srgbClr>
                  </a:solidFill>
                  <a:effectLst/>
                  <a:uLnTx/>
                  <a:uFillTx/>
                  <a:latin typeface="Calibri" panose="020F0502020204030204"/>
                  <a:ea typeface="Aileron" charset="0"/>
                  <a:cs typeface="Aileron" charset="0"/>
                </a:rPr>
                <a:t>8%</a:t>
              </a:r>
            </a:p>
          </p:txBody>
        </p:sp>
        <p:sp>
          <p:nvSpPr>
            <p:cNvPr id="62" name="Rectangle 61">
              <a:extLst>
                <a:ext uri="{FF2B5EF4-FFF2-40B4-BE49-F238E27FC236}">
                  <a16:creationId xmlns:a16="http://schemas.microsoft.com/office/drawing/2014/main" id="{D0E9A8FE-F3AE-4399-A86C-38BF090D1E2D}"/>
                </a:ext>
              </a:extLst>
            </p:cNvPr>
            <p:cNvSpPr/>
            <p:nvPr/>
          </p:nvSpPr>
          <p:spPr bwMode="auto">
            <a:xfrm>
              <a:off x="3749259" y="3601397"/>
              <a:ext cx="324000" cy="195473"/>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56378D">
                    <a:lumMod val="50000"/>
                  </a:srgbClr>
                </a:solidFill>
                <a:effectLst/>
                <a:uLnTx/>
                <a:uFillTx/>
                <a:latin typeface="Calibri" panose="020F0502020204030204" pitchFamily="34" charset="0"/>
                <a:ea typeface="+mn-ea"/>
                <a:cs typeface="Arial" panose="020B0604020202020204" pitchFamily="34" charset="0"/>
              </a:endParaRPr>
            </a:p>
          </p:txBody>
        </p:sp>
      </p:grpSp>
      <p:grpSp>
        <p:nvGrpSpPr>
          <p:cNvPr id="56" name="Group 55">
            <a:extLst>
              <a:ext uri="{FF2B5EF4-FFF2-40B4-BE49-F238E27FC236}">
                <a16:creationId xmlns:a16="http://schemas.microsoft.com/office/drawing/2014/main" id="{2B5BD732-6DD9-4F53-A264-37AD0A67A4C5}"/>
              </a:ext>
            </a:extLst>
          </p:cNvPr>
          <p:cNvGrpSpPr/>
          <p:nvPr/>
        </p:nvGrpSpPr>
        <p:grpSpPr>
          <a:xfrm>
            <a:off x="4314744" y="2129202"/>
            <a:ext cx="726349" cy="1658448"/>
            <a:chOff x="4314744" y="2129202"/>
            <a:chExt cx="726349" cy="1658448"/>
          </a:xfrm>
        </p:grpSpPr>
        <p:sp>
          <p:nvSpPr>
            <p:cNvPr id="38" name="TextBox 37">
              <a:extLst>
                <a:ext uri="{FF2B5EF4-FFF2-40B4-BE49-F238E27FC236}">
                  <a16:creationId xmlns:a16="http://schemas.microsoft.com/office/drawing/2014/main" id="{B48DF38A-F3C0-4CD2-8928-FD78DF7FA5F5}"/>
                </a:ext>
              </a:extLst>
            </p:cNvPr>
            <p:cNvSpPr txBox="1"/>
            <p:nvPr/>
          </p:nvSpPr>
          <p:spPr>
            <a:xfrm>
              <a:off x="4314744" y="2129202"/>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B878B"/>
                  </a:solidFill>
                  <a:effectLst/>
                  <a:uLnTx/>
                  <a:uFillTx/>
                  <a:latin typeface="Calibri" panose="020F0502020204030204"/>
                  <a:ea typeface="Aileron" charset="0"/>
                  <a:cs typeface="Aileron" charset="0"/>
                </a:rPr>
                <a:t>59%</a:t>
              </a:r>
            </a:p>
          </p:txBody>
        </p:sp>
        <p:sp>
          <p:nvSpPr>
            <p:cNvPr id="68" name="Rectangle 67">
              <a:extLst>
                <a:ext uri="{FF2B5EF4-FFF2-40B4-BE49-F238E27FC236}">
                  <a16:creationId xmlns:a16="http://schemas.microsoft.com/office/drawing/2014/main" id="{F87033FC-A06D-4D8B-9DE4-3B8981AFDF34}"/>
                </a:ext>
              </a:extLst>
            </p:cNvPr>
            <p:cNvSpPr/>
            <p:nvPr/>
          </p:nvSpPr>
          <p:spPr bwMode="auto">
            <a:xfrm>
              <a:off x="4515918" y="2432176"/>
              <a:ext cx="324000" cy="1355474"/>
            </a:xfrm>
            <a:prstGeom prst="rect">
              <a:avLst/>
            </a:prstGeom>
            <a:solidFill>
              <a:schemeClr val="accent6">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44B0BD11-68D3-4971-A9C0-056ABE17B2BE}"/>
              </a:ext>
            </a:extLst>
          </p:cNvPr>
          <p:cNvGrpSpPr/>
          <p:nvPr/>
        </p:nvGrpSpPr>
        <p:grpSpPr>
          <a:xfrm>
            <a:off x="6116491" y="1971941"/>
            <a:ext cx="726349" cy="1817095"/>
            <a:chOff x="6147448" y="1971941"/>
            <a:chExt cx="726349" cy="1817095"/>
          </a:xfrm>
        </p:grpSpPr>
        <p:sp>
          <p:nvSpPr>
            <p:cNvPr id="37" name="TextBox 36">
              <a:extLst>
                <a:ext uri="{FF2B5EF4-FFF2-40B4-BE49-F238E27FC236}">
                  <a16:creationId xmlns:a16="http://schemas.microsoft.com/office/drawing/2014/main" id="{CD80A1AC-0CB7-4B32-9F45-015EB7FA3961}"/>
                </a:ext>
              </a:extLst>
            </p:cNvPr>
            <p:cNvSpPr txBox="1"/>
            <p:nvPr/>
          </p:nvSpPr>
          <p:spPr>
            <a:xfrm>
              <a:off x="6147448" y="1971941"/>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B878B"/>
                  </a:solidFill>
                  <a:effectLst/>
                  <a:uLnTx/>
                  <a:uFillTx/>
                  <a:latin typeface="Calibri" panose="020F0502020204030204"/>
                  <a:ea typeface="Aileron" charset="0"/>
                  <a:cs typeface="Aileron" charset="0"/>
                </a:rPr>
                <a:t>66%</a:t>
              </a:r>
            </a:p>
          </p:txBody>
        </p:sp>
        <p:sp>
          <p:nvSpPr>
            <p:cNvPr id="69" name="Rectangle 68">
              <a:extLst>
                <a:ext uri="{FF2B5EF4-FFF2-40B4-BE49-F238E27FC236}">
                  <a16:creationId xmlns:a16="http://schemas.microsoft.com/office/drawing/2014/main" id="{F953A964-865B-45D7-8E83-C11819F4DBF2}"/>
                </a:ext>
              </a:extLst>
            </p:cNvPr>
            <p:cNvSpPr/>
            <p:nvPr/>
          </p:nvSpPr>
          <p:spPr bwMode="auto">
            <a:xfrm>
              <a:off x="6348622" y="2276034"/>
              <a:ext cx="324000" cy="1513002"/>
            </a:xfrm>
            <a:prstGeom prst="rect">
              <a:avLst/>
            </a:prstGeom>
            <a:solidFill>
              <a:schemeClr val="accent6">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AB6A2258-9C4D-40BC-8527-30AFBB4EAD31}"/>
              </a:ext>
            </a:extLst>
          </p:cNvPr>
          <p:cNvGrpSpPr/>
          <p:nvPr/>
        </p:nvGrpSpPr>
        <p:grpSpPr>
          <a:xfrm>
            <a:off x="7948928" y="1599462"/>
            <a:ext cx="726349" cy="2189574"/>
            <a:chOff x="7948928" y="1599462"/>
            <a:chExt cx="726349" cy="2181749"/>
          </a:xfrm>
        </p:grpSpPr>
        <p:sp>
          <p:nvSpPr>
            <p:cNvPr id="35" name="TextBox 34">
              <a:extLst>
                <a:ext uri="{FF2B5EF4-FFF2-40B4-BE49-F238E27FC236}">
                  <a16:creationId xmlns:a16="http://schemas.microsoft.com/office/drawing/2014/main" id="{D0A566D1-C086-4863-A8D1-5C7611A844CA}"/>
                </a:ext>
              </a:extLst>
            </p:cNvPr>
            <p:cNvSpPr txBox="1"/>
            <p:nvPr/>
          </p:nvSpPr>
          <p:spPr>
            <a:xfrm>
              <a:off x="7948928" y="1599462"/>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B878B"/>
                  </a:solidFill>
                  <a:effectLst/>
                  <a:uLnTx/>
                  <a:uFillTx/>
                  <a:latin typeface="Calibri" panose="020F0502020204030204"/>
                  <a:ea typeface="Aileron" charset="0"/>
                  <a:cs typeface="Aileron" charset="0"/>
                </a:rPr>
                <a:t>82%</a:t>
              </a:r>
            </a:p>
          </p:txBody>
        </p:sp>
        <p:sp>
          <p:nvSpPr>
            <p:cNvPr id="70" name="Rectangle 69">
              <a:extLst>
                <a:ext uri="{FF2B5EF4-FFF2-40B4-BE49-F238E27FC236}">
                  <a16:creationId xmlns:a16="http://schemas.microsoft.com/office/drawing/2014/main" id="{1CDDB49D-AC1E-44D9-9503-92508043263E}"/>
                </a:ext>
              </a:extLst>
            </p:cNvPr>
            <p:cNvSpPr/>
            <p:nvPr/>
          </p:nvSpPr>
          <p:spPr bwMode="auto">
            <a:xfrm>
              <a:off x="8150102" y="1897747"/>
              <a:ext cx="324000" cy="1883464"/>
            </a:xfrm>
            <a:prstGeom prst="rect">
              <a:avLst/>
            </a:prstGeom>
            <a:solidFill>
              <a:schemeClr val="accent6">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52" name="Group 51">
            <a:extLst>
              <a:ext uri="{FF2B5EF4-FFF2-40B4-BE49-F238E27FC236}">
                <a16:creationId xmlns:a16="http://schemas.microsoft.com/office/drawing/2014/main" id="{84E88F52-A975-49FB-8E3A-2F1AD38D09DE}"/>
              </a:ext>
            </a:extLst>
          </p:cNvPr>
          <p:cNvGrpSpPr/>
          <p:nvPr/>
        </p:nvGrpSpPr>
        <p:grpSpPr>
          <a:xfrm>
            <a:off x="4667690" y="2763388"/>
            <a:ext cx="726349" cy="1033350"/>
            <a:chOff x="4660501" y="2763388"/>
            <a:chExt cx="726349" cy="1033350"/>
          </a:xfrm>
        </p:grpSpPr>
        <p:sp>
          <p:nvSpPr>
            <p:cNvPr id="45" name="TextBox 44">
              <a:extLst>
                <a:ext uri="{FF2B5EF4-FFF2-40B4-BE49-F238E27FC236}">
                  <a16:creationId xmlns:a16="http://schemas.microsoft.com/office/drawing/2014/main" id="{EEEFAE8C-2366-45B7-A3C6-83E005E74329}"/>
                </a:ext>
              </a:extLst>
            </p:cNvPr>
            <p:cNvSpPr txBox="1"/>
            <p:nvPr/>
          </p:nvSpPr>
          <p:spPr>
            <a:xfrm>
              <a:off x="4660501" y="2763388"/>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lumMod val="60000"/>
                      <a:lumOff val="40000"/>
                    </a:srgbClr>
                  </a:solidFill>
                  <a:effectLst/>
                  <a:uLnTx/>
                  <a:uFillTx/>
                  <a:latin typeface="Calibri" panose="020F0502020204030204"/>
                  <a:ea typeface="Aileron" charset="0"/>
                  <a:cs typeface="Aileron" charset="0"/>
                </a:rPr>
                <a:t>32%</a:t>
              </a:r>
            </a:p>
          </p:txBody>
        </p:sp>
        <p:sp>
          <p:nvSpPr>
            <p:cNvPr id="72" name="Rectangle 71">
              <a:extLst>
                <a:ext uri="{FF2B5EF4-FFF2-40B4-BE49-F238E27FC236}">
                  <a16:creationId xmlns:a16="http://schemas.microsoft.com/office/drawing/2014/main" id="{76FAA89A-E7F2-434B-B283-B2CD3739CCD0}"/>
                </a:ext>
              </a:extLst>
            </p:cNvPr>
            <p:cNvSpPr/>
            <p:nvPr/>
          </p:nvSpPr>
          <p:spPr bwMode="auto">
            <a:xfrm>
              <a:off x="4861675" y="3039153"/>
              <a:ext cx="324000" cy="757585"/>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F8FE5270-E25B-49A9-AC1F-B370BB528FE7}"/>
              </a:ext>
            </a:extLst>
          </p:cNvPr>
          <p:cNvGrpSpPr/>
          <p:nvPr/>
        </p:nvGrpSpPr>
        <p:grpSpPr>
          <a:xfrm>
            <a:off x="6470606" y="3204466"/>
            <a:ext cx="726349" cy="584570"/>
            <a:chOff x="6477488" y="3204466"/>
            <a:chExt cx="726349" cy="584570"/>
          </a:xfrm>
        </p:grpSpPr>
        <p:sp>
          <p:nvSpPr>
            <p:cNvPr id="46" name="TextBox 45">
              <a:extLst>
                <a:ext uri="{FF2B5EF4-FFF2-40B4-BE49-F238E27FC236}">
                  <a16:creationId xmlns:a16="http://schemas.microsoft.com/office/drawing/2014/main" id="{352ADF18-6C76-4710-AF66-078DE0A75135}"/>
                </a:ext>
              </a:extLst>
            </p:cNvPr>
            <p:cNvSpPr txBox="1"/>
            <p:nvPr/>
          </p:nvSpPr>
          <p:spPr>
            <a:xfrm>
              <a:off x="6477488" y="3204466"/>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lumMod val="60000"/>
                      <a:lumOff val="40000"/>
                    </a:srgbClr>
                  </a:solidFill>
                  <a:effectLst/>
                  <a:uLnTx/>
                  <a:uFillTx/>
                  <a:latin typeface="Calibri" panose="020F0502020204030204"/>
                  <a:ea typeface="Aileron" charset="0"/>
                  <a:cs typeface="Aileron" charset="0"/>
                </a:rPr>
                <a:t>12%</a:t>
              </a:r>
            </a:p>
          </p:txBody>
        </p:sp>
        <p:sp>
          <p:nvSpPr>
            <p:cNvPr id="73" name="Rectangle 72">
              <a:extLst>
                <a:ext uri="{FF2B5EF4-FFF2-40B4-BE49-F238E27FC236}">
                  <a16:creationId xmlns:a16="http://schemas.microsoft.com/office/drawing/2014/main" id="{F5A5F49D-26FF-4F05-9284-48CF2FC46986}"/>
                </a:ext>
              </a:extLst>
            </p:cNvPr>
            <p:cNvSpPr/>
            <p:nvPr/>
          </p:nvSpPr>
          <p:spPr bwMode="auto">
            <a:xfrm>
              <a:off x="6676132" y="3503633"/>
              <a:ext cx="324000" cy="285403"/>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9CB85886-53E5-47E8-A10D-6B996A1660E0}"/>
              </a:ext>
            </a:extLst>
          </p:cNvPr>
          <p:cNvGrpSpPr/>
          <p:nvPr/>
        </p:nvGrpSpPr>
        <p:grpSpPr>
          <a:xfrm>
            <a:off x="8300260" y="3096928"/>
            <a:ext cx="726349" cy="692109"/>
            <a:chOff x="8290736" y="3096928"/>
            <a:chExt cx="726349" cy="692109"/>
          </a:xfrm>
        </p:grpSpPr>
        <p:sp>
          <p:nvSpPr>
            <p:cNvPr id="36" name="TextBox 35">
              <a:extLst>
                <a:ext uri="{FF2B5EF4-FFF2-40B4-BE49-F238E27FC236}">
                  <a16:creationId xmlns:a16="http://schemas.microsoft.com/office/drawing/2014/main" id="{ABD329ED-67A3-4785-9647-77E08D969E6B}"/>
                </a:ext>
              </a:extLst>
            </p:cNvPr>
            <p:cNvSpPr txBox="1"/>
            <p:nvPr/>
          </p:nvSpPr>
          <p:spPr>
            <a:xfrm>
              <a:off x="8290736" y="3096928"/>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lumMod val="60000"/>
                      <a:lumOff val="40000"/>
                    </a:srgbClr>
                  </a:solidFill>
                  <a:effectLst/>
                  <a:uLnTx/>
                  <a:uFillTx/>
                  <a:latin typeface="Calibri" panose="020F0502020204030204"/>
                  <a:ea typeface="Aileron" charset="0"/>
                  <a:cs typeface="Aileron" charset="0"/>
                </a:rPr>
                <a:t>17%</a:t>
              </a:r>
            </a:p>
          </p:txBody>
        </p:sp>
        <p:sp>
          <p:nvSpPr>
            <p:cNvPr id="74" name="Rectangle 73">
              <a:extLst>
                <a:ext uri="{FF2B5EF4-FFF2-40B4-BE49-F238E27FC236}">
                  <a16:creationId xmlns:a16="http://schemas.microsoft.com/office/drawing/2014/main" id="{083037EF-7C1C-46A3-B2B6-DAACC39C9261}"/>
                </a:ext>
              </a:extLst>
            </p:cNvPr>
            <p:cNvSpPr/>
            <p:nvPr/>
          </p:nvSpPr>
          <p:spPr bwMode="auto">
            <a:xfrm>
              <a:off x="8491910" y="3382527"/>
              <a:ext cx="324000" cy="40651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54" name="Group 53">
            <a:extLst>
              <a:ext uri="{FF2B5EF4-FFF2-40B4-BE49-F238E27FC236}">
                <a16:creationId xmlns:a16="http://schemas.microsoft.com/office/drawing/2014/main" id="{81DBF971-0AA5-488C-9C75-852EB5C4F824}"/>
              </a:ext>
            </a:extLst>
          </p:cNvPr>
          <p:cNvGrpSpPr/>
          <p:nvPr/>
        </p:nvGrpSpPr>
        <p:grpSpPr>
          <a:xfrm>
            <a:off x="5020636" y="3294378"/>
            <a:ext cx="726349" cy="494660"/>
            <a:chOff x="5015623" y="3294378"/>
            <a:chExt cx="726349" cy="494660"/>
          </a:xfrm>
        </p:grpSpPr>
        <p:sp>
          <p:nvSpPr>
            <p:cNvPr id="43" name="TextBox 42">
              <a:extLst>
                <a:ext uri="{FF2B5EF4-FFF2-40B4-BE49-F238E27FC236}">
                  <a16:creationId xmlns:a16="http://schemas.microsoft.com/office/drawing/2014/main" id="{4C386C72-CFE1-4802-A94B-1EED5565E72B}"/>
                </a:ext>
              </a:extLst>
            </p:cNvPr>
            <p:cNvSpPr txBox="1"/>
            <p:nvPr/>
          </p:nvSpPr>
          <p:spPr>
            <a:xfrm>
              <a:off x="5015623" y="3294378"/>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Aileron" charset="0"/>
                </a:rPr>
                <a:t>8%</a:t>
              </a:r>
            </a:p>
          </p:txBody>
        </p:sp>
        <p:sp>
          <p:nvSpPr>
            <p:cNvPr id="77" name="Rectangle 76">
              <a:extLst>
                <a:ext uri="{FF2B5EF4-FFF2-40B4-BE49-F238E27FC236}">
                  <a16:creationId xmlns:a16="http://schemas.microsoft.com/office/drawing/2014/main" id="{75499ABC-043C-47BE-8998-D3838501B324}"/>
                </a:ext>
              </a:extLst>
            </p:cNvPr>
            <p:cNvSpPr/>
            <p:nvPr/>
          </p:nvSpPr>
          <p:spPr bwMode="auto">
            <a:xfrm>
              <a:off x="5214416" y="3591412"/>
              <a:ext cx="324000" cy="197626"/>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AE1E9EF3-11AF-426F-BB3F-18F3A226F1B3}"/>
              </a:ext>
            </a:extLst>
          </p:cNvPr>
          <p:cNvGrpSpPr/>
          <p:nvPr/>
        </p:nvGrpSpPr>
        <p:grpSpPr>
          <a:xfrm>
            <a:off x="6824721" y="3240965"/>
            <a:ext cx="726349" cy="546685"/>
            <a:chOff x="6830607" y="3240965"/>
            <a:chExt cx="726349" cy="546685"/>
          </a:xfrm>
        </p:grpSpPr>
        <p:sp>
          <p:nvSpPr>
            <p:cNvPr id="47" name="TextBox 46">
              <a:extLst>
                <a:ext uri="{FF2B5EF4-FFF2-40B4-BE49-F238E27FC236}">
                  <a16:creationId xmlns:a16="http://schemas.microsoft.com/office/drawing/2014/main" id="{5DFE7377-72BA-4DC3-9416-A2898D806209}"/>
                </a:ext>
              </a:extLst>
            </p:cNvPr>
            <p:cNvSpPr txBox="1"/>
            <p:nvPr/>
          </p:nvSpPr>
          <p:spPr>
            <a:xfrm>
              <a:off x="6830607" y="3240965"/>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Aileron" charset="0"/>
                </a:rPr>
                <a:t>11%</a:t>
              </a:r>
            </a:p>
          </p:txBody>
        </p:sp>
        <p:sp>
          <p:nvSpPr>
            <p:cNvPr id="78" name="Rectangle 77">
              <a:extLst>
                <a:ext uri="{FF2B5EF4-FFF2-40B4-BE49-F238E27FC236}">
                  <a16:creationId xmlns:a16="http://schemas.microsoft.com/office/drawing/2014/main" id="{91E46151-509A-4CFB-8F89-9128773361D3}"/>
                </a:ext>
              </a:extLst>
            </p:cNvPr>
            <p:cNvSpPr/>
            <p:nvPr/>
          </p:nvSpPr>
          <p:spPr bwMode="auto">
            <a:xfrm>
              <a:off x="7031781" y="3532368"/>
              <a:ext cx="324000" cy="255282"/>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CC9C2825-DFD3-4B4A-A5BB-F2C1C5F801A9}"/>
              </a:ext>
            </a:extLst>
          </p:cNvPr>
          <p:cNvGrpSpPr/>
          <p:nvPr/>
        </p:nvGrpSpPr>
        <p:grpSpPr>
          <a:xfrm>
            <a:off x="8728501" y="3426622"/>
            <a:ext cx="577840" cy="368853"/>
            <a:chOff x="8704690" y="3426622"/>
            <a:chExt cx="577840" cy="368853"/>
          </a:xfrm>
        </p:grpSpPr>
        <p:sp>
          <p:nvSpPr>
            <p:cNvPr id="34" name="TextBox 33">
              <a:extLst>
                <a:ext uri="{FF2B5EF4-FFF2-40B4-BE49-F238E27FC236}">
                  <a16:creationId xmlns:a16="http://schemas.microsoft.com/office/drawing/2014/main" id="{CBD773E4-34A1-4A87-92C3-B6470D80A991}"/>
                </a:ext>
              </a:extLst>
            </p:cNvPr>
            <p:cNvSpPr txBox="1"/>
            <p:nvPr/>
          </p:nvSpPr>
          <p:spPr>
            <a:xfrm>
              <a:off x="8704690" y="3426622"/>
              <a:ext cx="57784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lumMod val="50000"/>
                    </a:srgbClr>
                  </a:solidFill>
                  <a:effectLst/>
                  <a:uLnTx/>
                  <a:uFillTx/>
                  <a:latin typeface="Calibri" panose="020F0502020204030204"/>
                  <a:ea typeface="Aileron" charset="0"/>
                  <a:cs typeface="Aileron" charset="0"/>
                </a:rPr>
                <a:t>1%</a:t>
              </a:r>
            </a:p>
          </p:txBody>
        </p:sp>
        <p:sp>
          <p:nvSpPr>
            <p:cNvPr id="79" name="Rectangle 78">
              <a:extLst>
                <a:ext uri="{FF2B5EF4-FFF2-40B4-BE49-F238E27FC236}">
                  <a16:creationId xmlns:a16="http://schemas.microsoft.com/office/drawing/2014/main" id="{FE5821F4-0436-41AE-8253-007E1D2B099F}"/>
                </a:ext>
              </a:extLst>
            </p:cNvPr>
            <p:cNvSpPr/>
            <p:nvPr/>
          </p:nvSpPr>
          <p:spPr bwMode="auto">
            <a:xfrm>
              <a:off x="8831610" y="3749403"/>
              <a:ext cx="324000" cy="46072"/>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67" name="Group 66">
            <a:extLst>
              <a:ext uri="{FF2B5EF4-FFF2-40B4-BE49-F238E27FC236}">
                <a16:creationId xmlns:a16="http://schemas.microsoft.com/office/drawing/2014/main" id="{40E835FA-3455-4BA2-849F-E398C8B890CC}"/>
              </a:ext>
            </a:extLst>
          </p:cNvPr>
          <p:cNvGrpSpPr/>
          <p:nvPr/>
        </p:nvGrpSpPr>
        <p:grpSpPr>
          <a:xfrm>
            <a:off x="5373583" y="3464694"/>
            <a:ext cx="726349" cy="338554"/>
            <a:chOff x="5349773" y="3464694"/>
            <a:chExt cx="726349" cy="338554"/>
          </a:xfrm>
        </p:grpSpPr>
        <p:sp>
          <p:nvSpPr>
            <p:cNvPr id="44" name="TextBox 43">
              <a:extLst>
                <a:ext uri="{FF2B5EF4-FFF2-40B4-BE49-F238E27FC236}">
                  <a16:creationId xmlns:a16="http://schemas.microsoft.com/office/drawing/2014/main" id="{09985612-5BAC-4FFD-A581-6810BC171164}"/>
                </a:ext>
              </a:extLst>
            </p:cNvPr>
            <p:cNvSpPr txBox="1"/>
            <p:nvPr/>
          </p:nvSpPr>
          <p:spPr>
            <a:xfrm>
              <a:off x="5349773" y="3464694"/>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solidFill>
                  <a:effectLst/>
                  <a:uLnTx/>
                  <a:uFillTx/>
                  <a:latin typeface="Calibri" panose="020F0502020204030204"/>
                  <a:ea typeface="Aileron" charset="0"/>
                  <a:cs typeface="Aileron" charset="0"/>
                </a:rPr>
                <a:t>1%</a:t>
              </a:r>
            </a:p>
          </p:txBody>
        </p:sp>
        <p:sp>
          <p:nvSpPr>
            <p:cNvPr id="81" name="Rectangle 80">
              <a:extLst>
                <a:ext uri="{FF2B5EF4-FFF2-40B4-BE49-F238E27FC236}">
                  <a16:creationId xmlns:a16="http://schemas.microsoft.com/office/drawing/2014/main" id="{EC9852B8-E3F1-43DF-9684-C2028B84919E}"/>
                </a:ext>
              </a:extLst>
            </p:cNvPr>
            <p:cNvSpPr/>
            <p:nvPr/>
          </p:nvSpPr>
          <p:spPr bwMode="auto">
            <a:xfrm>
              <a:off x="5550947" y="3759279"/>
              <a:ext cx="324000" cy="36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650EBBC7-1429-4E8D-92A9-877F6A0235CC}"/>
              </a:ext>
            </a:extLst>
          </p:cNvPr>
          <p:cNvGrpSpPr/>
          <p:nvPr/>
        </p:nvGrpSpPr>
        <p:grpSpPr>
          <a:xfrm>
            <a:off x="7178835" y="3238704"/>
            <a:ext cx="726349" cy="548946"/>
            <a:chOff x="7178835" y="3238704"/>
            <a:chExt cx="726349" cy="548946"/>
          </a:xfrm>
        </p:grpSpPr>
        <p:sp>
          <p:nvSpPr>
            <p:cNvPr id="48" name="TextBox 47">
              <a:extLst>
                <a:ext uri="{FF2B5EF4-FFF2-40B4-BE49-F238E27FC236}">
                  <a16:creationId xmlns:a16="http://schemas.microsoft.com/office/drawing/2014/main" id="{C45DF918-9C44-4095-8C20-AF3FEA696779}"/>
                </a:ext>
              </a:extLst>
            </p:cNvPr>
            <p:cNvSpPr txBox="1"/>
            <p:nvPr/>
          </p:nvSpPr>
          <p:spPr>
            <a:xfrm>
              <a:off x="7178835" y="3238704"/>
              <a:ext cx="7263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6378D">
                      <a:lumMod val="50000"/>
                    </a:srgbClr>
                  </a:solidFill>
                  <a:effectLst/>
                  <a:uLnTx/>
                  <a:uFillTx/>
                  <a:latin typeface="Calibri" panose="020F0502020204030204"/>
                  <a:ea typeface="Aileron" charset="0"/>
                  <a:cs typeface="Aileron" charset="0"/>
                </a:rPr>
                <a:t>11%</a:t>
              </a:r>
            </a:p>
          </p:txBody>
        </p:sp>
        <p:sp>
          <p:nvSpPr>
            <p:cNvPr id="82" name="Rectangle 81">
              <a:extLst>
                <a:ext uri="{FF2B5EF4-FFF2-40B4-BE49-F238E27FC236}">
                  <a16:creationId xmlns:a16="http://schemas.microsoft.com/office/drawing/2014/main" id="{AD73197E-BBC2-46B8-B0EB-07CA1F82B8E6}"/>
                </a:ext>
              </a:extLst>
            </p:cNvPr>
            <p:cNvSpPr/>
            <p:nvPr/>
          </p:nvSpPr>
          <p:spPr bwMode="auto">
            <a:xfrm>
              <a:off x="7380009" y="3532368"/>
              <a:ext cx="324000" cy="255282"/>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2" name="Group 1">
            <a:extLst>
              <a:ext uri="{FF2B5EF4-FFF2-40B4-BE49-F238E27FC236}">
                <a16:creationId xmlns:a16="http://schemas.microsoft.com/office/drawing/2014/main" id="{4F7EF543-F855-4AA5-A757-8627FB27DC67}"/>
              </a:ext>
            </a:extLst>
          </p:cNvPr>
          <p:cNvGrpSpPr/>
          <p:nvPr/>
        </p:nvGrpSpPr>
        <p:grpSpPr>
          <a:xfrm>
            <a:off x="1764043" y="4103036"/>
            <a:ext cx="7056850" cy="1849788"/>
            <a:chOff x="1764043" y="4103036"/>
            <a:chExt cx="7056850" cy="1849788"/>
          </a:xfrm>
        </p:grpSpPr>
        <p:sp>
          <p:nvSpPr>
            <p:cNvPr id="93" name="Rectangle 92">
              <a:extLst>
                <a:ext uri="{FF2B5EF4-FFF2-40B4-BE49-F238E27FC236}">
                  <a16:creationId xmlns:a16="http://schemas.microsoft.com/office/drawing/2014/main" id="{DBAC32A5-E91A-4E67-A5C7-034F9ED178E6}"/>
                </a:ext>
              </a:extLst>
            </p:cNvPr>
            <p:cNvSpPr/>
            <p:nvPr/>
          </p:nvSpPr>
          <p:spPr>
            <a:xfrm>
              <a:off x="1764043" y="4615551"/>
              <a:ext cx="2628000" cy="1312244"/>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AF313-CC2E-4B04-9700-CB0A2B677793}"/>
                </a:ext>
              </a:extLst>
            </p:cNvPr>
            <p:cNvSpPr txBox="1"/>
            <p:nvPr/>
          </p:nvSpPr>
          <p:spPr>
            <a:xfrm>
              <a:off x="1824601" y="4598607"/>
              <a:ext cx="2525964" cy="13542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TRKA inhibition</a:t>
              </a:r>
            </a:p>
            <a:p>
              <a:pPr marL="180000" marR="0" lvl="0" indent="-1800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Neuropathy: sensory or autonomic</a:t>
              </a:r>
            </a:p>
            <a:p>
              <a:pPr marL="180000" marR="0" lvl="0" indent="-1800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Congenital insensitivity to pain with anhidrosis</a:t>
              </a:r>
            </a:p>
          </p:txBody>
        </p:sp>
        <p:grpSp>
          <p:nvGrpSpPr>
            <p:cNvPr id="92" name="Group 91">
              <a:extLst>
                <a:ext uri="{FF2B5EF4-FFF2-40B4-BE49-F238E27FC236}">
                  <a16:creationId xmlns:a16="http://schemas.microsoft.com/office/drawing/2014/main" id="{0EE81172-FCE1-46F2-A77B-134EA338CDC1}"/>
                </a:ext>
              </a:extLst>
            </p:cNvPr>
            <p:cNvGrpSpPr/>
            <p:nvPr/>
          </p:nvGrpSpPr>
          <p:grpSpPr>
            <a:xfrm>
              <a:off x="3070715" y="4103036"/>
              <a:ext cx="5750178" cy="541090"/>
              <a:chOff x="3070715" y="4074461"/>
              <a:chExt cx="5750178" cy="541090"/>
            </a:xfrm>
          </p:grpSpPr>
          <p:cxnSp>
            <p:nvCxnSpPr>
              <p:cNvPr id="86" name="Straight Connector 85">
                <a:extLst>
                  <a:ext uri="{FF2B5EF4-FFF2-40B4-BE49-F238E27FC236}">
                    <a16:creationId xmlns:a16="http://schemas.microsoft.com/office/drawing/2014/main" id="{0E5E595B-FFF1-4B2B-8B41-A4ED9DC2D9DB}"/>
                  </a:ext>
                </a:extLst>
              </p:cNvPr>
              <p:cNvCxnSpPr/>
              <p:nvPr/>
            </p:nvCxnSpPr>
            <p:spPr>
              <a:xfrm>
                <a:off x="3070715" y="4333875"/>
                <a:ext cx="5750178" cy="0"/>
              </a:xfrm>
              <a:prstGeom prst="lin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DB5941A-9C30-48AD-96FC-B3F0BD5AEB0B}"/>
                  </a:ext>
                </a:extLst>
              </p:cNvPr>
              <p:cNvCxnSpPr>
                <a:cxnSpLocks/>
              </p:cNvCxnSpPr>
              <p:nvPr/>
            </p:nvCxnSpPr>
            <p:spPr>
              <a:xfrm flipV="1">
                <a:off x="3079494" y="4327551"/>
                <a:ext cx="0" cy="288000"/>
              </a:xfrm>
              <a:prstGeom prst="lin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CDF39A21-B7F1-4446-A6B2-47BFB0390FA1}"/>
                  </a:ext>
                </a:extLst>
              </p:cNvPr>
              <p:cNvCxnSpPr>
                <a:cxnSpLocks/>
              </p:cNvCxnSpPr>
              <p:nvPr/>
            </p:nvCxnSpPr>
            <p:spPr>
              <a:xfrm flipV="1">
                <a:off x="8812164" y="4074461"/>
                <a:ext cx="0" cy="252000"/>
              </a:xfrm>
              <a:prstGeom prst="line">
                <a:avLst/>
              </a:prstGeom>
              <a:ln w="19050">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106" name="Group 105">
            <a:extLst>
              <a:ext uri="{FF2B5EF4-FFF2-40B4-BE49-F238E27FC236}">
                <a16:creationId xmlns:a16="http://schemas.microsoft.com/office/drawing/2014/main" id="{EB941454-DE5E-4E56-91C3-D36B619518FC}"/>
              </a:ext>
            </a:extLst>
          </p:cNvPr>
          <p:cNvGrpSpPr/>
          <p:nvPr/>
        </p:nvGrpSpPr>
        <p:grpSpPr>
          <a:xfrm>
            <a:off x="5213840" y="4141136"/>
            <a:ext cx="5316312" cy="1786659"/>
            <a:chOff x="5213840" y="4141136"/>
            <a:chExt cx="5316312" cy="1786659"/>
          </a:xfrm>
        </p:grpSpPr>
        <p:sp>
          <p:nvSpPr>
            <p:cNvPr id="95" name="Rectangle 94">
              <a:extLst>
                <a:ext uri="{FF2B5EF4-FFF2-40B4-BE49-F238E27FC236}">
                  <a16:creationId xmlns:a16="http://schemas.microsoft.com/office/drawing/2014/main" id="{CA734D61-82D2-4997-99A4-9F93B58516E6}"/>
                </a:ext>
              </a:extLst>
            </p:cNvPr>
            <p:cNvSpPr/>
            <p:nvPr/>
          </p:nvSpPr>
          <p:spPr>
            <a:xfrm>
              <a:off x="7841522" y="4615551"/>
              <a:ext cx="2628000" cy="131224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671E285A-5A63-4124-A7CF-6F0D0100F8F8}"/>
                </a:ext>
              </a:extLst>
            </p:cNvPr>
            <p:cNvSpPr txBox="1"/>
            <p:nvPr/>
          </p:nvSpPr>
          <p:spPr>
            <a:xfrm>
              <a:off x="7780893" y="4598607"/>
              <a:ext cx="2749259"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TRKC inhibition</a:t>
              </a:r>
            </a:p>
            <a:p>
              <a:pPr marL="180000" marR="0" lvl="0" indent="-1800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Proprioception defects</a:t>
              </a:r>
            </a:p>
            <a:p>
              <a:pPr marL="180000" marR="0" lvl="0" indent="-1800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Motor neuron afferent loss</a:t>
              </a:r>
            </a:p>
          </p:txBody>
        </p:sp>
        <p:grpSp>
          <p:nvGrpSpPr>
            <p:cNvPr id="96" name="Group 95">
              <a:extLst>
                <a:ext uri="{FF2B5EF4-FFF2-40B4-BE49-F238E27FC236}">
                  <a16:creationId xmlns:a16="http://schemas.microsoft.com/office/drawing/2014/main" id="{B4E05DB7-D6C9-4296-9120-14FD81C9F9E8}"/>
                </a:ext>
              </a:extLst>
            </p:cNvPr>
            <p:cNvGrpSpPr>
              <a:grpSpLocks/>
            </p:cNvGrpSpPr>
            <p:nvPr/>
          </p:nvGrpSpPr>
          <p:grpSpPr>
            <a:xfrm flipH="1">
              <a:off x="5213840" y="4141136"/>
              <a:ext cx="3960000" cy="541090"/>
              <a:chOff x="3070715" y="4074461"/>
              <a:chExt cx="5750178" cy="541090"/>
            </a:xfrm>
          </p:grpSpPr>
          <p:cxnSp>
            <p:nvCxnSpPr>
              <p:cNvPr id="97" name="Straight Connector 96">
                <a:extLst>
                  <a:ext uri="{FF2B5EF4-FFF2-40B4-BE49-F238E27FC236}">
                    <a16:creationId xmlns:a16="http://schemas.microsoft.com/office/drawing/2014/main" id="{98FC6E5D-CB75-409E-8557-B704DF2C8EAC}"/>
                  </a:ext>
                </a:extLst>
              </p:cNvPr>
              <p:cNvCxnSpPr/>
              <p:nvPr/>
            </p:nvCxnSpPr>
            <p:spPr>
              <a:xfrm>
                <a:off x="3070715" y="4333875"/>
                <a:ext cx="5750178"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9D491EF8-0571-4DA4-9AF7-CCC143C0CB80}"/>
                  </a:ext>
                </a:extLst>
              </p:cNvPr>
              <p:cNvCxnSpPr>
                <a:cxnSpLocks/>
              </p:cNvCxnSpPr>
              <p:nvPr/>
            </p:nvCxnSpPr>
            <p:spPr>
              <a:xfrm flipV="1">
                <a:off x="3079494" y="4327551"/>
                <a:ext cx="0" cy="28800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2374619-A698-4406-B72C-8EA3D1DFDBF2}"/>
                  </a:ext>
                </a:extLst>
              </p:cNvPr>
              <p:cNvCxnSpPr>
                <a:cxnSpLocks/>
              </p:cNvCxnSpPr>
              <p:nvPr/>
            </p:nvCxnSpPr>
            <p:spPr>
              <a:xfrm flipV="1">
                <a:off x="8812164" y="4074461"/>
                <a:ext cx="0" cy="252000"/>
              </a:xfrm>
              <a:prstGeom prst="line">
                <a:avLst/>
              </a:prstGeom>
              <a:ln w="19050">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108" name="Group 107">
            <a:extLst>
              <a:ext uri="{FF2B5EF4-FFF2-40B4-BE49-F238E27FC236}">
                <a16:creationId xmlns:a16="http://schemas.microsoft.com/office/drawing/2014/main" id="{B5B9BDAA-098A-4364-8B23-4650A0743DF4}"/>
              </a:ext>
            </a:extLst>
          </p:cNvPr>
          <p:cNvGrpSpPr/>
          <p:nvPr/>
        </p:nvGrpSpPr>
        <p:grpSpPr>
          <a:xfrm>
            <a:off x="3413614" y="4063772"/>
            <a:ext cx="4084214" cy="1889052"/>
            <a:chOff x="3413614" y="4063772"/>
            <a:chExt cx="4084214" cy="1889052"/>
          </a:xfrm>
        </p:grpSpPr>
        <p:sp>
          <p:nvSpPr>
            <p:cNvPr id="94" name="Rectangle 93">
              <a:extLst>
                <a:ext uri="{FF2B5EF4-FFF2-40B4-BE49-F238E27FC236}">
                  <a16:creationId xmlns:a16="http://schemas.microsoft.com/office/drawing/2014/main" id="{147B09CE-44FE-45E0-B65C-A1DFD66BE5D1}"/>
                </a:ext>
              </a:extLst>
            </p:cNvPr>
            <p:cNvSpPr/>
            <p:nvPr/>
          </p:nvSpPr>
          <p:spPr>
            <a:xfrm>
              <a:off x="4799657" y="4615551"/>
              <a:ext cx="2628000" cy="1312244"/>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74D21572-EB53-4C00-B4AF-6E072D0526C4}"/>
                </a:ext>
              </a:extLst>
            </p:cNvPr>
            <p:cNvSpPr txBox="1"/>
            <p:nvPr/>
          </p:nvSpPr>
          <p:spPr>
            <a:xfrm>
              <a:off x="4748569" y="4598607"/>
              <a:ext cx="2749259" cy="13542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TRKB inhibition</a:t>
              </a:r>
            </a:p>
            <a:p>
              <a:pPr marL="180000" marR="0" lvl="0" indent="-1800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Hyperphagia or hyperdipsia</a:t>
              </a:r>
            </a:p>
            <a:p>
              <a:pPr marL="180000" marR="0" lvl="0" indent="-1800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Dorsal root neuron loss</a:t>
              </a:r>
            </a:p>
            <a:p>
              <a:pPr marL="180000" marR="0" lvl="0" indent="-1800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Nociception and memory impairment</a:t>
              </a:r>
            </a:p>
          </p:txBody>
        </p:sp>
        <p:grpSp>
          <p:nvGrpSpPr>
            <p:cNvPr id="100" name="Group 99">
              <a:extLst>
                <a:ext uri="{FF2B5EF4-FFF2-40B4-BE49-F238E27FC236}">
                  <a16:creationId xmlns:a16="http://schemas.microsoft.com/office/drawing/2014/main" id="{72CA73BF-80D9-43DF-803A-8B53DCD0ACEF}"/>
                </a:ext>
              </a:extLst>
            </p:cNvPr>
            <p:cNvGrpSpPr>
              <a:grpSpLocks/>
            </p:cNvGrpSpPr>
            <p:nvPr/>
          </p:nvGrpSpPr>
          <p:grpSpPr>
            <a:xfrm flipH="1">
              <a:off x="3413614" y="4063772"/>
              <a:ext cx="3600000" cy="542254"/>
              <a:chOff x="1153991" y="4073297"/>
              <a:chExt cx="7666904" cy="542254"/>
            </a:xfrm>
          </p:grpSpPr>
          <p:cxnSp>
            <p:nvCxnSpPr>
              <p:cNvPr id="101" name="Straight Connector 100">
                <a:extLst>
                  <a:ext uri="{FF2B5EF4-FFF2-40B4-BE49-F238E27FC236}">
                    <a16:creationId xmlns:a16="http://schemas.microsoft.com/office/drawing/2014/main" id="{A0E63EA9-472F-4866-BD6C-6C63F219EA95}"/>
                  </a:ext>
                </a:extLst>
              </p:cNvPr>
              <p:cNvCxnSpPr/>
              <p:nvPr/>
            </p:nvCxnSpPr>
            <p:spPr>
              <a:xfrm>
                <a:off x="1153991" y="4333875"/>
                <a:ext cx="7666904" cy="0"/>
              </a:xfrm>
              <a:prstGeom prst="line">
                <a:avLst/>
              </a:prstGeom>
              <a:ln w="19050">
                <a:solidFill>
                  <a:srgbClr val="D99694"/>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5122C31-8F10-41EE-8D11-CB3E0E86178B}"/>
                  </a:ext>
                </a:extLst>
              </p:cNvPr>
              <p:cNvCxnSpPr>
                <a:cxnSpLocks/>
              </p:cNvCxnSpPr>
              <p:nvPr/>
            </p:nvCxnSpPr>
            <p:spPr>
              <a:xfrm flipV="1">
                <a:off x="3079494" y="4327551"/>
                <a:ext cx="0" cy="288000"/>
              </a:xfrm>
              <a:prstGeom prst="line">
                <a:avLst/>
              </a:prstGeom>
              <a:ln w="19050">
                <a:solidFill>
                  <a:srgbClr val="D99694"/>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2F888482-0432-428F-870B-CD0BF5D63F53}"/>
                  </a:ext>
                </a:extLst>
              </p:cNvPr>
              <p:cNvCxnSpPr>
                <a:cxnSpLocks/>
              </p:cNvCxnSpPr>
              <p:nvPr/>
            </p:nvCxnSpPr>
            <p:spPr>
              <a:xfrm flipV="1">
                <a:off x="8812164" y="4074461"/>
                <a:ext cx="0" cy="252000"/>
              </a:xfrm>
              <a:prstGeom prst="line">
                <a:avLst/>
              </a:prstGeom>
              <a:ln w="19050">
                <a:solidFill>
                  <a:srgbClr val="D9969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D0C1DF35-F6AF-4347-AD78-D1C7A78B7FB4}"/>
                  </a:ext>
                </a:extLst>
              </p:cNvPr>
              <p:cNvCxnSpPr>
                <a:cxnSpLocks/>
              </p:cNvCxnSpPr>
              <p:nvPr/>
            </p:nvCxnSpPr>
            <p:spPr>
              <a:xfrm flipV="1">
                <a:off x="5237018" y="4073879"/>
                <a:ext cx="0" cy="252000"/>
              </a:xfrm>
              <a:prstGeom prst="line">
                <a:avLst/>
              </a:prstGeom>
              <a:ln w="19050">
                <a:solidFill>
                  <a:srgbClr val="D9969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6EF8DB4A-1808-4F60-AA19-67C1B4879A51}"/>
                  </a:ext>
                </a:extLst>
              </p:cNvPr>
              <p:cNvCxnSpPr>
                <a:cxnSpLocks/>
              </p:cNvCxnSpPr>
              <p:nvPr/>
            </p:nvCxnSpPr>
            <p:spPr>
              <a:xfrm flipV="1">
                <a:off x="1168505" y="4073297"/>
                <a:ext cx="0" cy="252000"/>
              </a:xfrm>
              <a:prstGeom prst="line">
                <a:avLst/>
              </a:prstGeom>
              <a:ln w="19050">
                <a:solidFill>
                  <a:srgbClr val="D99694"/>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112" name="Group 111">
            <a:extLst>
              <a:ext uri="{FF2B5EF4-FFF2-40B4-BE49-F238E27FC236}">
                <a16:creationId xmlns:a16="http://schemas.microsoft.com/office/drawing/2014/main" id="{E47CD04B-F4ED-4A28-9D42-654E26A7872D}"/>
              </a:ext>
            </a:extLst>
          </p:cNvPr>
          <p:cNvGrpSpPr/>
          <p:nvPr/>
        </p:nvGrpSpPr>
        <p:grpSpPr>
          <a:xfrm>
            <a:off x="2378880" y="1469148"/>
            <a:ext cx="7317520" cy="2329200"/>
            <a:chOff x="2378880" y="1469148"/>
            <a:chExt cx="7317520" cy="2329200"/>
          </a:xfrm>
        </p:grpSpPr>
        <p:cxnSp>
          <p:nvCxnSpPr>
            <p:cNvPr id="7" name="Straight Connector 6">
              <a:extLst>
                <a:ext uri="{FF2B5EF4-FFF2-40B4-BE49-F238E27FC236}">
                  <a16:creationId xmlns:a16="http://schemas.microsoft.com/office/drawing/2014/main" id="{85B2873B-8DF6-4B32-9DF8-A2B88B086958}"/>
                </a:ext>
              </a:extLst>
            </p:cNvPr>
            <p:cNvCxnSpPr>
              <a:cxnSpLocks/>
            </p:cNvCxnSpPr>
            <p:nvPr/>
          </p:nvCxnSpPr>
          <p:spPr>
            <a:xfrm>
              <a:off x="2495600" y="1469148"/>
              <a:ext cx="0" cy="232920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C2F4362D-443D-4020-ABC3-C0782C9D847D}"/>
                </a:ext>
              </a:extLst>
            </p:cNvPr>
            <p:cNvGrpSpPr/>
            <p:nvPr/>
          </p:nvGrpSpPr>
          <p:grpSpPr>
            <a:xfrm>
              <a:off x="2378880" y="1478672"/>
              <a:ext cx="108000" cy="2310368"/>
              <a:chOff x="2375468" y="1478672"/>
              <a:chExt cx="108000" cy="2310368"/>
            </a:xfrm>
          </p:grpSpPr>
          <p:cxnSp>
            <p:nvCxnSpPr>
              <p:cNvPr id="12" name="Straight Connector 11">
                <a:extLst>
                  <a:ext uri="{FF2B5EF4-FFF2-40B4-BE49-F238E27FC236}">
                    <a16:creationId xmlns:a16="http://schemas.microsoft.com/office/drawing/2014/main" id="{69E37FC6-B88C-4FDD-B5CC-7361C98E54E7}"/>
                  </a:ext>
                </a:extLst>
              </p:cNvPr>
              <p:cNvCxnSpPr>
                <a:cxnSpLocks/>
              </p:cNvCxnSpPr>
              <p:nvPr/>
            </p:nvCxnSpPr>
            <p:spPr>
              <a:xfrm flipH="1">
                <a:off x="2375468" y="3789040"/>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39B8F1E-89F7-4CAF-B03D-88CC0B855371}"/>
                  </a:ext>
                </a:extLst>
              </p:cNvPr>
              <p:cNvCxnSpPr>
                <a:cxnSpLocks/>
              </p:cNvCxnSpPr>
              <p:nvPr/>
            </p:nvCxnSpPr>
            <p:spPr>
              <a:xfrm flipH="1">
                <a:off x="2375468" y="3336520"/>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7967537-1C41-4C2A-A53A-C73F46878320}"/>
                  </a:ext>
                </a:extLst>
              </p:cNvPr>
              <p:cNvCxnSpPr>
                <a:cxnSpLocks/>
              </p:cNvCxnSpPr>
              <p:nvPr/>
            </p:nvCxnSpPr>
            <p:spPr>
              <a:xfrm flipH="1">
                <a:off x="2375468" y="287035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693892A-227C-4EB6-85ED-018265F8B076}"/>
                  </a:ext>
                </a:extLst>
              </p:cNvPr>
              <p:cNvCxnSpPr>
                <a:cxnSpLocks/>
              </p:cNvCxnSpPr>
              <p:nvPr/>
            </p:nvCxnSpPr>
            <p:spPr>
              <a:xfrm flipH="1">
                <a:off x="2375468" y="2404184"/>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E6FBC91-7411-4E67-B2FD-5BC1F313E5DD}"/>
                  </a:ext>
                </a:extLst>
              </p:cNvPr>
              <p:cNvCxnSpPr>
                <a:cxnSpLocks/>
              </p:cNvCxnSpPr>
              <p:nvPr/>
            </p:nvCxnSpPr>
            <p:spPr>
              <a:xfrm flipH="1">
                <a:off x="2375468" y="1938016"/>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E1CFC82-3DC6-45E2-AA15-66C6CA066CF6}"/>
                  </a:ext>
                </a:extLst>
              </p:cNvPr>
              <p:cNvCxnSpPr>
                <a:cxnSpLocks/>
              </p:cNvCxnSpPr>
              <p:nvPr/>
            </p:nvCxnSpPr>
            <p:spPr>
              <a:xfrm flipH="1">
                <a:off x="2375468" y="147867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9" name="Straight Connector 8">
              <a:extLst>
                <a:ext uri="{FF2B5EF4-FFF2-40B4-BE49-F238E27FC236}">
                  <a16:creationId xmlns:a16="http://schemas.microsoft.com/office/drawing/2014/main" id="{D9396AE4-2C89-4733-A0C8-4F1EC9013447}"/>
                </a:ext>
              </a:extLst>
            </p:cNvPr>
            <p:cNvCxnSpPr>
              <a:cxnSpLocks/>
            </p:cNvCxnSpPr>
            <p:nvPr/>
          </p:nvCxnSpPr>
          <p:spPr>
            <a:xfrm flipH="1">
              <a:off x="2495600" y="3789040"/>
              <a:ext cx="72008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07" name="Content Placeholder 9">
            <a:extLst>
              <a:ext uri="{FF2B5EF4-FFF2-40B4-BE49-F238E27FC236}">
                <a16:creationId xmlns:a16="http://schemas.microsoft.com/office/drawing/2014/main" id="{81D11E3B-FE48-4547-9499-F6226F44307A}"/>
              </a:ext>
            </a:extLst>
          </p:cNvPr>
          <p:cNvSpPr>
            <a:spLocks noGrp="1"/>
          </p:cNvSpPr>
          <p:nvPr>
            <p:ph sz="quarter" idx="15"/>
          </p:nvPr>
        </p:nvSpPr>
        <p:spPr>
          <a:xfrm>
            <a:off x="620713" y="6356350"/>
            <a:ext cx="8116887" cy="365125"/>
          </a:xfrm>
        </p:spPr>
        <p:txBody>
          <a:bodyPr anchor="ctr">
            <a:normAutofit/>
          </a:bodyPr>
          <a:lstStyle/>
          <a:p>
            <a:r>
              <a:rPr lang="en-GB" dirty="0"/>
              <a:t>AEs, adverse events; TRK A/B/C, tropomyosin receptor kinase A/B/C</a:t>
            </a:r>
          </a:p>
        </p:txBody>
      </p:sp>
    </p:spTree>
    <p:extLst>
      <p:ext uri="{BB962C8B-B14F-4D97-AF65-F5344CB8AC3E}">
        <p14:creationId xmlns:p14="http://schemas.microsoft.com/office/powerpoint/2010/main" val="2211760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5">
            <a:extLst>
              <a:ext uri="{FF2B5EF4-FFF2-40B4-BE49-F238E27FC236}">
                <a16:creationId xmlns:a16="http://schemas.microsoft.com/office/drawing/2014/main" id="{AC8F1128-7BD4-EC4B-B430-1B0A224C97F5}"/>
              </a:ext>
            </a:extLst>
          </p:cNvPr>
          <p:cNvGraphicFramePr>
            <a:graphicFrameLocks noGrp="1"/>
          </p:cNvGraphicFramePr>
          <p:nvPr>
            <p:ph sz="quarter" idx="14"/>
            <p:extLst>
              <p:ext uri="{D42A27DB-BD31-4B8C-83A1-F6EECF244321}">
                <p14:modId xmlns:p14="http://schemas.microsoft.com/office/powerpoint/2010/main" val="709140444"/>
              </p:ext>
            </p:extLst>
          </p:nvPr>
        </p:nvGraphicFramePr>
        <p:xfrm>
          <a:off x="691133" y="1484784"/>
          <a:ext cx="10517435" cy="3677635"/>
        </p:xfrm>
        <a:graphic>
          <a:graphicData uri="http://schemas.openxmlformats.org/drawingml/2006/table">
            <a:tbl>
              <a:tblPr firstRow="1" bandRow="1">
                <a:tableStyleId>{5C22544A-7EE6-4342-B048-85BDC9FD1C3A}</a:tableStyleId>
              </a:tblPr>
              <a:tblGrid>
                <a:gridCol w="1186949">
                  <a:extLst>
                    <a:ext uri="{9D8B030D-6E8A-4147-A177-3AD203B41FA5}">
                      <a16:colId xmlns:a16="http://schemas.microsoft.com/office/drawing/2014/main" val="20000"/>
                    </a:ext>
                  </a:extLst>
                </a:gridCol>
                <a:gridCol w="6471001">
                  <a:extLst>
                    <a:ext uri="{9D8B030D-6E8A-4147-A177-3AD203B41FA5}">
                      <a16:colId xmlns:a16="http://schemas.microsoft.com/office/drawing/2014/main" val="20001"/>
                    </a:ext>
                  </a:extLst>
                </a:gridCol>
                <a:gridCol w="2859485">
                  <a:extLst>
                    <a:ext uri="{9D8B030D-6E8A-4147-A177-3AD203B41FA5}">
                      <a16:colId xmlns:a16="http://schemas.microsoft.com/office/drawing/2014/main" val="20002"/>
                    </a:ext>
                  </a:extLst>
                </a:gridCol>
              </a:tblGrid>
              <a:tr h="406895">
                <a:tc>
                  <a:txBody>
                    <a:bodyPr/>
                    <a:lstStyle/>
                    <a:p>
                      <a:r>
                        <a:rPr lang="en-GB" sz="2000" dirty="0">
                          <a:latin typeface="+mj-lt"/>
                          <a:ea typeface="PT Sans" panose="020B0503020203020204" pitchFamily="34" charset="0"/>
                        </a:rPr>
                        <a:t>Time</a:t>
                      </a:r>
                    </a:p>
                  </a:txBody>
                  <a:tcPr/>
                </a:tc>
                <a:tc>
                  <a:txBody>
                    <a:bodyPr/>
                    <a:lstStyle/>
                    <a:p>
                      <a:r>
                        <a:rPr lang="en-GB" sz="2000" dirty="0">
                          <a:latin typeface="+mj-lt"/>
                          <a:ea typeface="PT Sans" panose="020B0503020203020204" pitchFamily="34" charset="0"/>
                        </a:rPr>
                        <a:t>Topic</a:t>
                      </a:r>
                    </a:p>
                  </a:txBody>
                  <a:tcPr/>
                </a:tc>
                <a:tc>
                  <a:txBody>
                    <a:bodyPr/>
                    <a:lstStyle/>
                    <a:p>
                      <a:r>
                        <a:rPr lang="en-GB" sz="2000" dirty="0">
                          <a:latin typeface="+mj-lt"/>
                          <a:ea typeface="PT Sans" panose="020B0503020203020204" pitchFamily="34" charset="0"/>
                        </a:rPr>
                        <a:t>Facilitator</a:t>
                      </a:r>
                    </a:p>
                  </a:txBody>
                  <a:tcPr/>
                </a:tc>
                <a:extLst>
                  <a:ext uri="{0D108BD9-81ED-4DB2-BD59-A6C34878D82A}">
                    <a16:rowId xmlns:a16="http://schemas.microsoft.com/office/drawing/2014/main" val="10000"/>
                  </a:ext>
                </a:extLst>
              </a:tr>
              <a:tr h="422500">
                <a:tc>
                  <a:txBody>
                    <a:bodyPr/>
                    <a:lstStyle/>
                    <a:p>
                      <a:r>
                        <a:rPr lang="en-GB" sz="1600" dirty="0">
                          <a:latin typeface="+mj-lt"/>
                          <a:ea typeface="PT Sans" panose="020B0503020203020204" pitchFamily="34" charset="0"/>
                        </a:rPr>
                        <a:t>5 minutes</a:t>
                      </a:r>
                    </a:p>
                  </a:txBody>
                  <a:tcPr anchor="ctr"/>
                </a:tc>
                <a:tc>
                  <a:txBody>
                    <a:bodyPr/>
                    <a:lstStyle/>
                    <a:p>
                      <a:pPr marL="9525" indent="0">
                        <a:tabLst/>
                      </a:pPr>
                      <a:r>
                        <a:rPr lang="en-GB" sz="1600" dirty="0">
                          <a:latin typeface="+mj-lt"/>
                          <a:ea typeface="PT Sans" panose="020B0503020203020204" pitchFamily="34" charset="0"/>
                        </a:rPr>
                        <a:t>Welcome and introductions</a:t>
                      </a:r>
                    </a:p>
                  </a:txBody>
                  <a:tcPr anchor="ctr"/>
                </a:tc>
                <a:tc>
                  <a:txBody>
                    <a:bodyPr/>
                    <a:lstStyle/>
                    <a:p>
                      <a:r>
                        <a:rPr lang="en-GB" sz="1600" kern="1200" dirty="0">
                          <a:solidFill>
                            <a:schemeClr val="dk1"/>
                          </a:solidFill>
                          <a:latin typeface="+mn-lt"/>
                          <a:ea typeface="PT Sans" panose="020B0503020203020204" pitchFamily="34" charset="0"/>
                          <a:cs typeface="+mn-cs"/>
                        </a:rPr>
                        <a:t>Iain Murdoch (COR2ED)</a:t>
                      </a:r>
                      <a:endParaRPr lang="en-GB" sz="1600" dirty="0">
                        <a:latin typeface="+mj-lt"/>
                        <a:ea typeface="PT Sans" panose="020B0503020203020204" pitchFamily="34" charset="0"/>
                      </a:endParaRPr>
                    </a:p>
                  </a:txBody>
                  <a:tcPr anchor="ctr"/>
                </a:tc>
                <a:extLst>
                  <a:ext uri="{0D108BD9-81ED-4DB2-BD59-A6C34878D82A}">
                    <a16:rowId xmlns:a16="http://schemas.microsoft.com/office/drawing/2014/main" val="10002"/>
                  </a:ext>
                </a:extLst>
              </a:tr>
              <a:tr h="422500">
                <a:tc>
                  <a:txBody>
                    <a:bodyPr/>
                    <a:lstStyle/>
                    <a:p>
                      <a:r>
                        <a:rPr lang="en-GB" sz="1600" dirty="0">
                          <a:latin typeface="+mj-lt"/>
                          <a:ea typeface="PT Sans" panose="020B0503020203020204" pitchFamily="34" charset="0"/>
                        </a:rPr>
                        <a:t>5 minutes</a:t>
                      </a:r>
                    </a:p>
                  </a:txBody>
                  <a:tcPr anchor="ctr"/>
                </a:tc>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PT Sans" panose="020B0503020203020204" pitchFamily="34" charset="0"/>
                          <a:cs typeface="+mn-cs"/>
                        </a:rPr>
                        <a:t>Overview and scene setting</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t>David Hong</a:t>
                      </a:r>
                      <a:endParaRPr lang="en-GB" sz="1600" kern="1200" dirty="0">
                        <a:solidFill>
                          <a:schemeClr val="dk1"/>
                        </a:solidFill>
                        <a:latin typeface="+mn-lt"/>
                        <a:ea typeface="PT Sans" panose="020B0503020203020204" pitchFamily="34" charset="0"/>
                        <a:cs typeface="+mn-cs"/>
                      </a:endParaRPr>
                    </a:p>
                  </a:txBody>
                  <a:tcPr anchor="ctr"/>
                </a:tc>
                <a:extLst>
                  <a:ext uri="{0D108BD9-81ED-4DB2-BD59-A6C34878D82A}">
                    <a16:rowId xmlns:a16="http://schemas.microsoft.com/office/drawing/2014/main" val="3937470172"/>
                  </a:ext>
                </a:extLst>
              </a:tr>
              <a:tr h="422500">
                <a:tc>
                  <a:txBody>
                    <a:bodyPr/>
                    <a:lstStyle/>
                    <a:p>
                      <a:r>
                        <a:rPr lang="en-GB" sz="1600" dirty="0">
                          <a:latin typeface="+mj-lt"/>
                          <a:ea typeface="PT Sans" panose="020B0503020203020204" pitchFamily="34" charset="0"/>
                        </a:rPr>
                        <a:t>15 minutes</a:t>
                      </a:r>
                    </a:p>
                  </a:txBody>
                  <a:tcPr anchor="ctr"/>
                </a:tc>
                <a:tc>
                  <a:txBody>
                    <a:bodyPr/>
                    <a:lstStyle/>
                    <a:p>
                      <a:pPr marL="0" indent="0">
                        <a:buNone/>
                      </a:pPr>
                      <a:r>
                        <a:rPr lang="en-GB" sz="1600" dirty="0"/>
                        <a:t>Treating </a:t>
                      </a:r>
                      <a:r>
                        <a:rPr lang="en-GB" sz="1600" i="1" dirty="0"/>
                        <a:t>NTRK</a:t>
                      </a:r>
                      <a:r>
                        <a:rPr lang="en-GB" sz="1600" i="0" dirty="0"/>
                        <a:t> fusion cancer today </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t>David Hong</a:t>
                      </a:r>
                      <a:endParaRPr lang="en-GB" sz="1600" kern="1200" dirty="0">
                        <a:solidFill>
                          <a:schemeClr val="dk1"/>
                        </a:solidFill>
                        <a:latin typeface="+mn-lt"/>
                        <a:ea typeface="PT Sans" panose="020B0503020203020204" pitchFamily="34" charset="0"/>
                        <a:cs typeface="+mn-cs"/>
                      </a:endParaRPr>
                    </a:p>
                  </a:txBody>
                  <a:tcPr anchor="ctr"/>
                </a:tc>
                <a:extLst>
                  <a:ext uri="{0D108BD9-81ED-4DB2-BD59-A6C34878D82A}">
                    <a16:rowId xmlns:a16="http://schemas.microsoft.com/office/drawing/2014/main" val="10003"/>
                  </a:ext>
                </a:extLst>
              </a:tr>
              <a:tr h="422500">
                <a:tc>
                  <a:txBody>
                    <a:bodyPr/>
                    <a:lstStyle/>
                    <a:p>
                      <a:r>
                        <a:rPr lang="en-GB" sz="1600" dirty="0">
                          <a:latin typeface="+mj-lt"/>
                          <a:ea typeface="PT Sans" panose="020B0503020203020204" pitchFamily="34" charset="0"/>
                        </a:rPr>
                        <a:t>15 minutes</a:t>
                      </a:r>
                    </a:p>
                  </a:txBody>
                  <a:tcPr anchor="ctr"/>
                </a:tc>
                <a:tc>
                  <a:txBody>
                    <a:bodyPr/>
                    <a:lstStyle/>
                    <a:p>
                      <a:pPr marL="0" indent="0">
                        <a:buNone/>
                      </a:pPr>
                      <a:r>
                        <a:rPr lang="en-GB" sz="1600" i="0" dirty="0"/>
                        <a:t>Testing methodologies and tumour-specific algorithms</a:t>
                      </a:r>
                    </a:p>
                  </a:txBody>
                  <a:tcPr marL="67710" marR="6771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err="1">
                          <a:solidFill>
                            <a:schemeClr val="dk1"/>
                          </a:solidFill>
                          <a:latin typeface="+mn-lt"/>
                          <a:ea typeface="PT Sans" panose="020B0503020203020204" pitchFamily="34" charset="0"/>
                          <a:cs typeface="+mn-cs"/>
                        </a:rPr>
                        <a:t>Frédérique</a:t>
                      </a:r>
                      <a:r>
                        <a:rPr lang="en-GB" sz="1600" kern="1200" dirty="0">
                          <a:solidFill>
                            <a:schemeClr val="dk1"/>
                          </a:solidFill>
                          <a:latin typeface="+mn-lt"/>
                          <a:ea typeface="PT Sans" panose="020B0503020203020204" pitchFamily="34" charset="0"/>
                          <a:cs typeface="+mn-cs"/>
                        </a:rPr>
                        <a:t> </a:t>
                      </a:r>
                      <a:r>
                        <a:rPr lang="en-GB" sz="1600" kern="1200" dirty="0" err="1">
                          <a:solidFill>
                            <a:schemeClr val="dk1"/>
                          </a:solidFill>
                          <a:latin typeface="+mn-lt"/>
                          <a:ea typeface="PT Sans" panose="020B0503020203020204" pitchFamily="34" charset="0"/>
                          <a:cs typeface="+mn-cs"/>
                        </a:rPr>
                        <a:t>Penault-Llorca</a:t>
                      </a:r>
                      <a:endParaRPr lang="en-GB" sz="1600" kern="1200" dirty="0">
                        <a:solidFill>
                          <a:schemeClr val="dk1"/>
                        </a:solidFill>
                        <a:latin typeface="+mn-lt"/>
                        <a:ea typeface="PT Sans" panose="020B0503020203020204" pitchFamily="34" charset="0"/>
                        <a:cs typeface="+mn-cs"/>
                      </a:endParaRPr>
                    </a:p>
                  </a:txBody>
                  <a:tcPr anchor="ctr"/>
                </a:tc>
                <a:extLst>
                  <a:ext uri="{0D108BD9-81ED-4DB2-BD59-A6C34878D82A}">
                    <a16:rowId xmlns:a16="http://schemas.microsoft.com/office/drawing/2014/main" val="10004"/>
                  </a:ext>
                </a:extLst>
              </a:tr>
              <a:tr h="422500">
                <a:tc>
                  <a:txBody>
                    <a:bodyPr/>
                    <a:lstStyle/>
                    <a:p>
                      <a:r>
                        <a:rPr lang="en-GB" sz="1600" kern="1200" dirty="0">
                          <a:solidFill>
                            <a:schemeClr val="dk1"/>
                          </a:solidFill>
                          <a:latin typeface="+mn-lt"/>
                          <a:ea typeface="PT Sans" panose="020B0503020203020204" pitchFamily="34" charset="0"/>
                          <a:cs typeface="+mn-cs"/>
                        </a:rPr>
                        <a:t>15 minutes</a:t>
                      </a:r>
                    </a:p>
                  </a:txBody>
                  <a:tcPr anchor="ctr"/>
                </a:tc>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dirty="0"/>
                        <a:t>Adverse events associated with TRK inhibitors</a:t>
                      </a:r>
                      <a:endParaRPr lang="en-GB" sz="1600" b="0" kern="1200" dirty="0">
                        <a:solidFill>
                          <a:schemeClr val="dk1"/>
                        </a:solidFill>
                        <a:latin typeface="+mj-lt"/>
                        <a:ea typeface="PT Sans" panose="020B0503020203020204" pitchFamily="34" charset="0"/>
                        <a:cs typeface="+mn-cs"/>
                      </a:endParaRPr>
                    </a:p>
                  </a:txBody>
                  <a:tcPr marL="67710" marR="6771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latin typeface="+mj-lt"/>
                          <a:ea typeface="PT Sans" panose="020B0503020203020204" pitchFamily="34" charset="0"/>
                        </a:rPr>
                        <a:t>Ezra Cohen</a:t>
                      </a:r>
                    </a:p>
                  </a:txBody>
                  <a:tcPr anchor="ctr"/>
                </a:tc>
                <a:extLst>
                  <a:ext uri="{0D108BD9-81ED-4DB2-BD59-A6C34878D82A}">
                    <a16:rowId xmlns:a16="http://schemas.microsoft.com/office/drawing/2014/main" val="10005"/>
                  </a:ext>
                </a:extLst>
              </a:tr>
              <a:tr h="422500">
                <a:tc>
                  <a:txBody>
                    <a:bodyPr/>
                    <a:lstStyle/>
                    <a:p>
                      <a:r>
                        <a:rPr lang="en-GB" sz="1600" dirty="0">
                          <a:latin typeface="+mj-lt"/>
                          <a:ea typeface="PT Sans" panose="020B0503020203020204" pitchFamily="34" charset="0"/>
                        </a:rPr>
                        <a:t>30 minutes</a:t>
                      </a:r>
                    </a:p>
                  </a:txBody>
                  <a:tcPr anchor="ctr"/>
                </a:tc>
                <a:tc>
                  <a:txBody>
                    <a:bodyPr/>
                    <a:lstStyle/>
                    <a:p>
                      <a:r>
                        <a:rPr lang="en-GB" sz="1600" dirty="0">
                          <a:latin typeface="+mj-lt"/>
                          <a:ea typeface="PT Sans" panose="020B0503020203020204" pitchFamily="34" charset="0"/>
                        </a:rPr>
                        <a:t>Two breakout rooms</a:t>
                      </a:r>
                      <a:br>
                        <a:rPr lang="en-GB" sz="1600" dirty="0">
                          <a:latin typeface="+mj-lt"/>
                          <a:ea typeface="PT Sans" panose="020B0503020203020204" pitchFamily="34" charset="0"/>
                        </a:rPr>
                      </a:br>
                      <a:r>
                        <a:rPr lang="en-GB" sz="1600" dirty="0">
                          <a:latin typeface="+mj-lt"/>
                          <a:ea typeface="PT Sans" panose="020B0503020203020204" pitchFamily="34" charset="0"/>
                        </a:rPr>
                        <a:t>Groups discussing questions</a:t>
                      </a:r>
                      <a:r>
                        <a:rPr lang="en-GB" sz="1600" baseline="0" dirty="0">
                          <a:latin typeface="+mj-lt"/>
                          <a:ea typeface="PT Sans" panose="020B0503020203020204" pitchFamily="34" charset="0"/>
                        </a:rPr>
                        <a:t>, case studies and sharing experiences</a:t>
                      </a:r>
                      <a:endParaRPr lang="en-GB" sz="1600" dirty="0">
                        <a:latin typeface="+mj-lt"/>
                        <a:ea typeface="PT Sans" panose="020B0503020203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latin typeface="+mj-lt"/>
                          <a:ea typeface="PT Sans" panose="020B0503020203020204" pitchFamily="34" charset="0"/>
                        </a:rPr>
                        <a:t>All</a:t>
                      </a:r>
                    </a:p>
                  </a:txBody>
                  <a:tcPr anchor="ctr"/>
                </a:tc>
                <a:extLst>
                  <a:ext uri="{0D108BD9-81ED-4DB2-BD59-A6C34878D82A}">
                    <a16:rowId xmlns:a16="http://schemas.microsoft.com/office/drawing/2014/main" val="10007"/>
                  </a:ext>
                </a:extLst>
              </a:tr>
              <a:tr h="422500">
                <a:tc>
                  <a:txBody>
                    <a:bodyPr/>
                    <a:lstStyle/>
                    <a:p>
                      <a:r>
                        <a:rPr lang="en-GB" sz="1600" kern="1200" dirty="0">
                          <a:solidFill>
                            <a:schemeClr val="dk1"/>
                          </a:solidFill>
                          <a:latin typeface="+mn-lt"/>
                          <a:ea typeface="PT Sans" panose="020B0503020203020204" pitchFamily="34" charset="0"/>
                          <a:cs typeface="+mn-cs"/>
                        </a:rPr>
                        <a:t>5 minutes</a:t>
                      </a:r>
                    </a:p>
                  </a:txBody>
                  <a:tcPr anchor="ctr"/>
                </a:tc>
                <a:tc>
                  <a:txBody>
                    <a:bodyPr/>
                    <a:lstStyle/>
                    <a:p>
                      <a:r>
                        <a:rPr lang="en-GB" sz="1600" dirty="0">
                          <a:latin typeface="+mj-lt"/>
                          <a:ea typeface="PT Sans" panose="020B0503020203020204" pitchFamily="34" charset="0"/>
                        </a:rPr>
                        <a:t>A look to future treatments and closing</a:t>
                      </a:r>
                      <a:r>
                        <a:rPr lang="en-GB" sz="1600" baseline="0" dirty="0">
                          <a:latin typeface="+mj-lt"/>
                          <a:ea typeface="PT Sans" panose="020B0503020203020204" pitchFamily="34" charset="0"/>
                        </a:rPr>
                        <a:t> remarks</a:t>
                      </a:r>
                      <a:endParaRPr lang="en-GB" sz="1600" dirty="0">
                        <a:latin typeface="+mj-lt"/>
                        <a:ea typeface="PT Sans" panose="020B0503020203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t>David Hong </a:t>
                      </a:r>
                      <a:r>
                        <a:rPr lang="en-GB" sz="1600" dirty="0">
                          <a:latin typeface="+mj-lt"/>
                          <a:ea typeface="PT Sans" panose="020B0503020203020204" pitchFamily="34" charset="0"/>
                        </a:rPr>
                        <a:t>and </a:t>
                      </a:r>
                      <a:br>
                        <a:rPr lang="en-GB" sz="1600" dirty="0">
                          <a:latin typeface="+mj-lt"/>
                          <a:ea typeface="PT Sans" panose="020B0503020203020204" pitchFamily="34" charset="0"/>
                        </a:rPr>
                      </a:br>
                      <a:r>
                        <a:rPr lang="en-GB" sz="1600" dirty="0">
                          <a:latin typeface="+mj-lt"/>
                          <a:ea typeface="PT Sans" panose="020B0503020203020204" pitchFamily="34" charset="0"/>
                        </a:rPr>
                        <a:t>Iain Murdoch (COR2ED)</a:t>
                      </a:r>
                    </a:p>
                  </a:txBody>
                  <a:tcPr anchor="ctr"/>
                </a:tc>
                <a:extLst>
                  <a:ext uri="{0D108BD9-81ED-4DB2-BD59-A6C34878D82A}">
                    <a16:rowId xmlns:a16="http://schemas.microsoft.com/office/drawing/2014/main" val="10008"/>
                  </a:ext>
                </a:extLst>
              </a:tr>
            </a:tbl>
          </a:graphicData>
        </a:graphic>
      </p:graphicFrame>
      <p:sp>
        <p:nvSpPr>
          <p:cNvPr id="5" name="Title 4">
            <a:extLst>
              <a:ext uri="{FF2B5EF4-FFF2-40B4-BE49-F238E27FC236}">
                <a16:creationId xmlns:a16="http://schemas.microsoft.com/office/drawing/2014/main" id="{CAEE21C7-0FD5-4171-B176-C7CC8A78BF55}"/>
              </a:ext>
            </a:extLst>
          </p:cNvPr>
          <p:cNvSpPr>
            <a:spLocks noGrp="1"/>
          </p:cNvSpPr>
          <p:nvPr>
            <p:ph type="title"/>
          </p:nvPr>
        </p:nvSpPr>
        <p:spPr/>
        <p:txBody>
          <a:bodyPr>
            <a:normAutofit fontScale="90000"/>
          </a:bodyPr>
          <a:lstStyle/>
          <a:p>
            <a:r>
              <a:rPr lang="en-GB" dirty="0"/>
              <a:t>Experts knowledge share</a:t>
            </a:r>
            <a:br>
              <a:rPr lang="en-GB" dirty="0"/>
            </a:br>
            <a:r>
              <a:rPr lang="en-GB" dirty="0"/>
              <a:t>agenda</a:t>
            </a:r>
          </a:p>
        </p:txBody>
      </p:sp>
      <p:sp>
        <p:nvSpPr>
          <p:cNvPr id="2" name="Slide Number Placeholder 1">
            <a:extLst>
              <a:ext uri="{FF2B5EF4-FFF2-40B4-BE49-F238E27FC236}">
                <a16:creationId xmlns:a16="http://schemas.microsoft.com/office/drawing/2014/main" id="{DD47FFDA-D715-43D8-A475-7F058ACEE51D}"/>
              </a:ext>
            </a:extLst>
          </p:cNvPr>
          <p:cNvSpPr>
            <a:spLocks noGrp="1"/>
          </p:cNvSpPr>
          <p:nvPr>
            <p:ph type="sldNum" sz="quarter" idx="4"/>
          </p:nvPr>
        </p:nvSpPr>
        <p:spPr/>
        <p:txBody>
          <a:bodyPr/>
          <a:lstStyle/>
          <a:p>
            <a:fld id="{FCE43C0F-8A7B-3A4B-9DB5-B3472E36E833}" type="slidenum">
              <a:rPr lang="en-GB" noProof="0" smtClean="0"/>
              <a:pPr/>
              <a:t>7</a:t>
            </a:fld>
            <a:endParaRPr lang="en-GB" noProof="0" dirty="0"/>
          </a:p>
        </p:txBody>
      </p:sp>
      <p:sp>
        <p:nvSpPr>
          <p:cNvPr id="8" name="Tijdelijke aanduiding voor inhoud 7">
            <a:extLst>
              <a:ext uri="{FF2B5EF4-FFF2-40B4-BE49-F238E27FC236}">
                <a16:creationId xmlns:a16="http://schemas.microsoft.com/office/drawing/2014/main" id="{7A3FFD2C-0C07-9142-A1CC-216D3C5A2CCD}"/>
              </a:ext>
            </a:extLst>
          </p:cNvPr>
          <p:cNvSpPr>
            <a:spLocks noGrp="1"/>
          </p:cNvSpPr>
          <p:nvPr>
            <p:ph sz="quarter" idx="15"/>
          </p:nvPr>
        </p:nvSpPr>
        <p:spPr/>
        <p:txBody>
          <a:bodyPr/>
          <a:lstStyle/>
          <a:p>
            <a:endParaRPr lang="nl-NL"/>
          </a:p>
        </p:txBody>
      </p:sp>
    </p:spTree>
    <p:extLst>
      <p:ext uri="{BB962C8B-B14F-4D97-AF65-F5344CB8AC3E}">
        <p14:creationId xmlns:p14="http://schemas.microsoft.com/office/powerpoint/2010/main" val="3868786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noProof="0" dirty="0"/>
              <a:t>Weight gain management</a:t>
            </a:r>
          </a:p>
        </p:txBody>
      </p:sp>
      <p:sp>
        <p:nvSpPr>
          <p:cNvPr id="2" name="Content Placeholder 1">
            <a:extLst>
              <a:ext uri="{FF2B5EF4-FFF2-40B4-BE49-F238E27FC236}">
                <a16:creationId xmlns:a16="http://schemas.microsoft.com/office/drawing/2014/main" id="{B9CF8CB6-CA9D-4062-B635-89C2C09F29EC}"/>
              </a:ext>
            </a:extLst>
          </p:cNvPr>
          <p:cNvSpPr>
            <a:spLocks noGrp="1"/>
          </p:cNvSpPr>
          <p:nvPr>
            <p:ph idx="1"/>
          </p:nvPr>
        </p:nvSpPr>
        <p:spPr>
          <a:xfrm>
            <a:off x="619071" y="5664277"/>
            <a:ext cx="10949042" cy="468410"/>
          </a:xfrm>
        </p:spPr>
        <p:txBody>
          <a:bodyPr>
            <a:normAutofit/>
          </a:bodyPr>
          <a:lstStyle/>
          <a:p>
            <a:pPr marL="0" indent="0">
              <a:buNone/>
            </a:pPr>
            <a:r>
              <a:rPr lang="en-GB" sz="2400" spc="-50" noProof="0" dirty="0">
                <a:solidFill>
                  <a:schemeClr val="accent1"/>
                </a:solidFill>
                <a:sym typeface="Wingdings" pitchFamily="2" charset="2"/>
              </a:rPr>
              <a:t></a:t>
            </a:r>
            <a:r>
              <a:rPr lang="en-GB" sz="2400" spc="-50" noProof="0" dirty="0">
                <a:sym typeface="Wingdings" pitchFamily="2" charset="2"/>
              </a:rPr>
              <a:t>Authors recommend to monitor </a:t>
            </a:r>
            <a:r>
              <a:rPr lang="en-GB" sz="2400" spc="-50" noProof="0" dirty="0"/>
              <a:t>serially weight gain during treatment with TRK Inhibitor</a:t>
            </a:r>
            <a:endParaRPr lang="en-GB" sz="2200" spc="-50" noProof="0" dirty="0"/>
          </a:p>
        </p:txBody>
      </p:sp>
      <p:sp>
        <p:nvSpPr>
          <p:cNvPr id="11" name="TextBox 10">
            <a:extLst>
              <a:ext uri="{FF2B5EF4-FFF2-40B4-BE49-F238E27FC236}">
                <a16:creationId xmlns:a16="http://schemas.microsoft.com/office/drawing/2014/main" id="{AB16DF48-A9EE-43BE-B4CC-D9743F6848E2}"/>
              </a:ext>
            </a:extLst>
          </p:cNvPr>
          <p:cNvSpPr txBox="1"/>
          <p:nvPr/>
        </p:nvSpPr>
        <p:spPr bwMode="auto">
          <a:xfrm>
            <a:off x="2878892" y="1292819"/>
            <a:ext cx="17561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56378D"/>
                </a:solidFill>
                <a:effectLst/>
                <a:uLnTx/>
                <a:uFillTx/>
                <a:latin typeface="Calibri" panose="020F0502020204030204" pitchFamily="34" charset="0"/>
                <a:ea typeface="+mn-ea"/>
                <a:cs typeface="Arial" panose="020B0604020202020204" pitchFamily="34" charset="0"/>
              </a:rPr>
              <a:t>Weight Gain</a:t>
            </a:r>
          </a:p>
        </p:txBody>
      </p:sp>
      <p:grpSp>
        <p:nvGrpSpPr>
          <p:cNvPr id="4" name="Group 3">
            <a:extLst>
              <a:ext uri="{FF2B5EF4-FFF2-40B4-BE49-F238E27FC236}">
                <a16:creationId xmlns:a16="http://schemas.microsoft.com/office/drawing/2014/main" id="{07A1FFFA-1E3B-40CA-9FFE-F6D747997FF6}"/>
              </a:ext>
            </a:extLst>
          </p:cNvPr>
          <p:cNvGrpSpPr/>
          <p:nvPr/>
        </p:nvGrpSpPr>
        <p:grpSpPr>
          <a:xfrm>
            <a:off x="811842" y="1756254"/>
            <a:ext cx="543712" cy="2677839"/>
            <a:chOff x="857004" y="2954040"/>
            <a:chExt cx="543712" cy="2224937"/>
          </a:xfrm>
        </p:grpSpPr>
        <p:sp>
          <p:nvSpPr>
            <p:cNvPr id="26" name="TextBox 25">
              <a:extLst>
                <a:ext uri="{FF2B5EF4-FFF2-40B4-BE49-F238E27FC236}">
                  <a16:creationId xmlns:a16="http://schemas.microsoft.com/office/drawing/2014/main" id="{FAC76509-7D6C-4726-85BB-C97DE14C5EAE}"/>
                </a:ext>
              </a:extLst>
            </p:cNvPr>
            <p:cNvSpPr txBox="1"/>
            <p:nvPr/>
          </p:nvSpPr>
          <p:spPr bwMode="auto">
            <a:xfrm>
              <a:off x="857004" y="2954040"/>
              <a:ext cx="535724" cy="3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100</a:t>
              </a:r>
            </a:p>
          </p:txBody>
        </p:sp>
        <p:sp>
          <p:nvSpPr>
            <p:cNvPr id="27" name="TextBox 26">
              <a:extLst>
                <a:ext uri="{FF2B5EF4-FFF2-40B4-BE49-F238E27FC236}">
                  <a16:creationId xmlns:a16="http://schemas.microsoft.com/office/drawing/2014/main" id="{04E89942-B308-4794-A5AB-B73B76CCA3DF}"/>
                </a:ext>
              </a:extLst>
            </p:cNvPr>
            <p:cNvSpPr txBox="1"/>
            <p:nvPr/>
          </p:nvSpPr>
          <p:spPr bwMode="auto">
            <a:xfrm>
              <a:off x="982012" y="3338182"/>
              <a:ext cx="418704" cy="3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80</a:t>
              </a:r>
            </a:p>
          </p:txBody>
        </p:sp>
        <p:sp>
          <p:nvSpPr>
            <p:cNvPr id="28" name="TextBox 27">
              <a:extLst>
                <a:ext uri="{FF2B5EF4-FFF2-40B4-BE49-F238E27FC236}">
                  <a16:creationId xmlns:a16="http://schemas.microsoft.com/office/drawing/2014/main" id="{CE3FEF9F-5C96-4C93-AD26-3CADDF2FDC6E}"/>
                </a:ext>
              </a:extLst>
            </p:cNvPr>
            <p:cNvSpPr txBox="1"/>
            <p:nvPr/>
          </p:nvSpPr>
          <p:spPr bwMode="auto">
            <a:xfrm>
              <a:off x="974024" y="3720823"/>
              <a:ext cx="418704" cy="3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60</a:t>
              </a:r>
            </a:p>
          </p:txBody>
        </p:sp>
        <p:sp>
          <p:nvSpPr>
            <p:cNvPr id="29" name="TextBox 28">
              <a:extLst>
                <a:ext uri="{FF2B5EF4-FFF2-40B4-BE49-F238E27FC236}">
                  <a16:creationId xmlns:a16="http://schemas.microsoft.com/office/drawing/2014/main" id="{3FFAA986-0224-4F9E-9908-6CF95347995D}"/>
                </a:ext>
              </a:extLst>
            </p:cNvPr>
            <p:cNvSpPr txBox="1"/>
            <p:nvPr/>
          </p:nvSpPr>
          <p:spPr bwMode="auto">
            <a:xfrm>
              <a:off x="974024" y="4112296"/>
              <a:ext cx="418704" cy="3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40</a:t>
              </a:r>
            </a:p>
          </p:txBody>
        </p:sp>
        <p:sp>
          <p:nvSpPr>
            <p:cNvPr id="30" name="TextBox 29">
              <a:extLst>
                <a:ext uri="{FF2B5EF4-FFF2-40B4-BE49-F238E27FC236}">
                  <a16:creationId xmlns:a16="http://schemas.microsoft.com/office/drawing/2014/main" id="{3E3AF5D2-1433-4B3C-878E-8D3D027B4CF2}"/>
                </a:ext>
              </a:extLst>
            </p:cNvPr>
            <p:cNvSpPr txBox="1"/>
            <p:nvPr/>
          </p:nvSpPr>
          <p:spPr bwMode="auto">
            <a:xfrm>
              <a:off x="974024" y="4503580"/>
              <a:ext cx="418704" cy="3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20</a:t>
              </a:r>
            </a:p>
          </p:txBody>
        </p:sp>
        <p:sp>
          <p:nvSpPr>
            <p:cNvPr id="31" name="TextBox 30">
              <a:extLst>
                <a:ext uri="{FF2B5EF4-FFF2-40B4-BE49-F238E27FC236}">
                  <a16:creationId xmlns:a16="http://schemas.microsoft.com/office/drawing/2014/main" id="{A6AD3F57-049F-49EB-964A-10436FC9B7E0}"/>
                </a:ext>
              </a:extLst>
            </p:cNvPr>
            <p:cNvSpPr txBox="1"/>
            <p:nvPr/>
          </p:nvSpPr>
          <p:spPr bwMode="auto">
            <a:xfrm>
              <a:off x="1091042" y="4872110"/>
              <a:ext cx="301686" cy="3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0</a:t>
              </a:r>
            </a:p>
          </p:txBody>
        </p:sp>
      </p:grpSp>
      <p:sp>
        <p:nvSpPr>
          <p:cNvPr id="32" name="TextBox 31">
            <a:extLst>
              <a:ext uri="{FF2B5EF4-FFF2-40B4-BE49-F238E27FC236}">
                <a16:creationId xmlns:a16="http://schemas.microsoft.com/office/drawing/2014/main" id="{6FCC64F5-9682-48A8-B2D6-2F8C8D36378C}"/>
              </a:ext>
            </a:extLst>
          </p:cNvPr>
          <p:cNvSpPr txBox="1"/>
          <p:nvPr/>
        </p:nvSpPr>
        <p:spPr bwMode="auto">
          <a:xfrm rot="16200000">
            <a:off x="-473823" y="2895350"/>
            <a:ext cx="23885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Frequency (%)</a:t>
            </a:r>
          </a:p>
        </p:txBody>
      </p:sp>
      <p:grpSp>
        <p:nvGrpSpPr>
          <p:cNvPr id="6" name="Group 5">
            <a:extLst>
              <a:ext uri="{FF2B5EF4-FFF2-40B4-BE49-F238E27FC236}">
                <a16:creationId xmlns:a16="http://schemas.microsoft.com/office/drawing/2014/main" id="{E2B0CAEB-DD9C-4B3E-9113-47A3FB4176B4}"/>
              </a:ext>
            </a:extLst>
          </p:cNvPr>
          <p:cNvGrpSpPr/>
          <p:nvPr/>
        </p:nvGrpSpPr>
        <p:grpSpPr>
          <a:xfrm>
            <a:off x="1697380" y="4313707"/>
            <a:ext cx="4022801" cy="369332"/>
            <a:chOff x="1720240" y="4000419"/>
            <a:chExt cx="4022801" cy="369332"/>
          </a:xfrm>
        </p:grpSpPr>
        <p:sp>
          <p:nvSpPr>
            <p:cNvPr id="41" name="TextBox 40">
              <a:extLst>
                <a:ext uri="{FF2B5EF4-FFF2-40B4-BE49-F238E27FC236}">
                  <a16:creationId xmlns:a16="http://schemas.microsoft.com/office/drawing/2014/main" id="{F2FD9243-7FD5-4B3A-8D78-14BC9A529074}"/>
                </a:ext>
              </a:extLst>
            </p:cNvPr>
            <p:cNvSpPr txBox="1"/>
            <p:nvPr/>
          </p:nvSpPr>
          <p:spPr bwMode="auto">
            <a:xfrm>
              <a:off x="1720240" y="400041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3</a:t>
              </a:r>
            </a:p>
          </p:txBody>
        </p:sp>
        <p:sp>
          <p:nvSpPr>
            <p:cNvPr id="42" name="TextBox 41">
              <a:extLst>
                <a:ext uri="{FF2B5EF4-FFF2-40B4-BE49-F238E27FC236}">
                  <a16:creationId xmlns:a16="http://schemas.microsoft.com/office/drawing/2014/main" id="{7192BAB4-2044-4BE1-85AE-AB85E99BD01E}"/>
                </a:ext>
              </a:extLst>
            </p:cNvPr>
            <p:cNvSpPr txBox="1"/>
            <p:nvPr/>
          </p:nvSpPr>
          <p:spPr bwMode="auto">
            <a:xfrm>
              <a:off x="2619299" y="400041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6</a:t>
              </a:r>
            </a:p>
          </p:txBody>
        </p:sp>
        <p:sp>
          <p:nvSpPr>
            <p:cNvPr id="43" name="TextBox 42">
              <a:extLst>
                <a:ext uri="{FF2B5EF4-FFF2-40B4-BE49-F238E27FC236}">
                  <a16:creationId xmlns:a16="http://schemas.microsoft.com/office/drawing/2014/main" id="{5000F4CE-91B7-4068-B4E0-4B1DCD691C7B}"/>
                </a:ext>
              </a:extLst>
            </p:cNvPr>
            <p:cNvSpPr txBox="1"/>
            <p:nvPr/>
          </p:nvSpPr>
          <p:spPr bwMode="auto">
            <a:xfrm>
              <a:off x="3451467" y="4000419"/>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12</a:t>
              </a:r>
            </a:p>
          </p:txBody>
        </p:sp>
        <p:sp>
          <p:nvSpPr>
            <p:cNvPr id="44" name="TextBox 43">
              <a:extLst>
                <a:ext uri="{FF2B5EF4-FFF2-40B4-BE49-F238E27FC236}">
                  <a16:creationId xmlns:a16="http://schemas.microsoft.com/office/drawing/2014/main" id="{938066EB-FC50-413C-8C4F-F309648D20D3}"/>
                </a:ext>
              </a:extLst>
            </p:cNvPr>
            <p:cNvSpPr txBox="1"/>
            <p:nvPr/>
          </p:nvSpPr>
          <p:spPr bwMode="auto">
            <a:xfrm>
              <a:off x="4350526" y="4000419"/>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24</a:t>
              </a:r>
            </a:p>
          </p:txBody>
        </p:sp>
        <p:sp>
          <p:nvSpPr>
            <p:cNvPr id="45" name="TextBox 44">
              <a:extLst>
                <a:ext uri="{FF2B5EF4-FFF2-40B4-BE49-F238E27FC236}">
                  <a16:creationId xmlns:a16="http://schemas.microsoft.com/office/drawing/2014/main" id="{583BAA81-8BAC-4969-8812-BF2FE42638A3}"/>
                </a:ext>
              </a:extLst>
            </p:cNvPr>
            <p:cNvSpPr txBox="1"/>
            <p:nvPr/>
          </p:nvSpPr>
          <p:spPr bwMode="auto">
            <a:xfrm>
              <a:off x="5156021" y="4000419"/>
              <a:ext cx="587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&gt; 24</a:t>
              </a:r>
            </a:p>
          </p:txBody>
        </p:sp>
      </p:grpSp>
      <p:grpSp>
        <p:nvGrpSpPr>
          <p:cNvPr id="3" name="Group 2">
            <a:extLst>
              <a:ext uri="{FF2B5EF4-FFF2-40B4-BE49-F238E27FC236}">
                <a16:creationId xmlns:a16="http://schemas.microsoft.com/office/drawing/2014/main" id="{1D83CF3A-09E5-4673-ADA3-C09416AD2BB6}"/>
              </a:ext>
            </a:extLst>
          </p:cNvPr>
          <p:cNvGrpSpPr/>
          <p:nvPr/>
        </p:nvGrpSpPr>
        <p:grpSpPr>
          <a:xfrm>
            <a:off x="439308" y="4984415"/>
            <a:ext cx="5183891" cy="338554"/>
            <a:chOff x="462168" y="4585844"/>
            <a:chExt cx="5183891" cy="338554"/>
          </a:xfrm>
        </p:grpSpPr>
        <p:sp>
          <p:nvSpPr>
            <p:cNvPr id="46" name="TextBox 45">
              <a:extLst>
                <a:ext uri="{FF2B5EF4-FFF2-40B4-BE49-F238E27FC236}">
                  <a16:creationId xmlns:a16="http://schemas.microsoft.com/office/drawing/2014/main" id="{9D63EA4F-13B0-4D04-9FF0-43B5DAD7196D}"/>
                </a:ext>
              </a:extLst>
            </p:cNvPr>
            <p:cNvSpPr txBox="1"/>
            <p:nvPr/>
          </p:nvSpPr>
          <p:spPr bwMode="auto">
            <a:xfrm>
              <a:off x="1674555" y="458584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96</a:t>
              </a:r>
            </a:p>
          </p:txBody>
        </p:sp>
        <p:sp>
          <p:nvSpPr>
            <p:cNvPr id="47" name="TextBox 46">
              <a:extLst>
                <a:ext uri="{FF2B5EF4-FFF2-40B4-BE49-F238E27FC236}">
                  <a16:creationId xmlns:a16="http://schemas.microsoft.com/office/drawing/2014/main" id="{12462479-E5BC-420A-B276-846F4B0A12E3}"/>
                </a:ext>
              </a:extLst>
            </p:cNvPr>
            <p:cNvSpPr txBox="1"/>
            <p:nvPr/>
          </p:nvSpPr>
          <p:spPr bwMode="auto">
            <a:xfrm>
              <a:off x="2573614" y="458584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64</a:t>
              </a:r>
            </a:p>
          </p:txBody>
        </p:sp>
        <p:sp>
          <p:nvSpPr>
            <p:cNvPr id="48" name="TextBox 47">
              <a:extLst>
                <a:ext uri="{FF2B5EF4-FFF2-40B4-BE49-F238E27FC236}">
                  <a16:creationId xmlns:a16="http://schemas.microsoft.com/office/drawing/2014/main" id="{098D53F6-C984-47C7-BBD5-047091356930}"/>
                </a:ext>
              </a:extLst>
            </p:cNvPr>
            <p:cNvSpPr txBox="1"/>
            <p:nvPr/>
          </p:nvSpPr>
          <p:spPr bwMode="auto">
            <a:xfrm>
              <a:off x="3464291" y="458584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46</a:t>
              </a:r>
            </a:p>
          </p:txBody>
        </p:sp>
        <p:sp>
          <p:nvSpPr>
            <p:cNvPr id="49" name="TextBox 48">
              <a:extLst>
                <a:ext uri="{FF2B5EF4-FFF2-40B4-BE49-F238E27FC236}">
                  <a16:creationId xmlns:a16="http://schemas.microsoft.com/office/drawing/2014/main" id="{2881AE99-9471-419A-B368-61EDD24F2B1F}"/>
                </a:ext>
              </a:extLst>
            </p:cNvPr>
            <p:cNvSpPr txBox="1"/>
            <p:nvPr/>
          </p:nvSpPr>
          <p:spPr bwMode="auto">
            <a:xfrm>
              <a:off x="4363350" y="458584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35</a:t>
              </a:r>
            </a:p>
          </p:txBody>
        </p:sp>
        <p:sp>
          <p:nvSpPr>
            <p:cNvPr id="50" name="TextBox 49">
              <a:extLst>
                <a:ext uri="{FF2B5EF4-FFF2-40B4-BE49-F238E27FC236}">
                  <a16:creationId xmlns:a16="http://schemas.microsoft.com/office/drawing/2014/main" id="{1ED7EE3F-3AD3-4184-A974-AF0FFDC1A5AB}"/>
                </a:ext>
              </a:extLst>
            </p:cNvPr>
            <p:cNvSpPr txBox="1"/>
            <p:nvPr/>
          </p:nvSpPr>
          <p:spPr bwMode="auto">
            <a:xfrm>
              <a:off x="5253003" y="458584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12</a:t>
              </a:r>
            </a:p>
          </p:txBody>
        </p:sp>
        <p:sp>
          <p:nvSpPr>
            <p:cNvPr id="51" name="TextBox 50">
              <a:extLst>
                <a:ext uri="{FF2B5EF4-FFF2-40B4-BE49-F238E27FC236}">
                  <a16:creationId xmlns:a16="http://schemas.microsoft.com/office/drawing/2014/main" id="{90F43E64-AA4C-44CB-A91D-C46861AA6E48}"/>
                </a:ext>
              </a:extLst>
            </p:cNvPr>
            <p:cNvSpPr txBox="1"/>
            <p:nvPr/>
          </p:nvSpPr>
          <p:spPr bwMode="auto">
            <a:xfrm>
              <a:off x="462168" y="4585844"/>
              <a:ext cx="10824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Patients, n</a:t>
              </a:r>
            </a:p>
          </p:txBody>
        </p:sp>
      </p:grpSp>
      <p:sp>
        <p:nvSpPr>
          <p:cNvPr id="52" name="TextBox 51">
            <a:extLst>
              <a:ext uri="{FF2B5EF4-FFF2-40B4-BE49-F238E27FC236}">
                <a16:creationId xmlns:a16="http://schemas.microsoft.com/office/drawing/2014/main" id="{73CB1D3B-602C-4599-916D-E13756F0E7CA}"/>
              </a:ext>
            </a:extLst>
          </p:cNvPr>
          <p:cNvSpPr txBox="1"/>
          <p:nvPr/>
        </p:nvSpPr>
        <p:spPr bwMode="auto">
          <a:xfrm>
            <a:off x="3190434" y="4610106"/>
            <a:ext cx="92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Months</a:t>
            </a:r>
          </a:p>
        </p:txBody>
      </p:sp>
      <p:sp>
        <p:nvSpPr>
          <p:cNvPr id="53" name="TextBox 52">
            <a:extLst>
              <a:ext uri="{FF2B5EF4-FFF2-40B4-BE49-F238E27FC236}">
                <a16:creationId xmlns:a16="http://schemas.microsoft.com/office/drawing/2014/main" id="{58327AB7-8502-4A8A-8E7C-B692AF35EB37}"/>
              </a:ext>
            </a:extLst>
          </p:cNvPr>
          <p:cNvSpPr txBox="1"/>
          <p:nvPr/>
        </p:nvSpPr>
        <p:spPr bwMode="auto">
          <a:xfrm>
            <a:off x="1723773" y="1647411"/>
            <a:ext cx="8408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Grade 1</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Grade 2</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Grade 3</a:t>
            </a:r>
          </a:p>
        </p:txBody>
      </p:sp>
      <p:sp>
        <p:nvSpPr>
          <p:cNvPr id="5" name="Rectangle 4">
            <a:extLst>
              <a:ext uri="{FF2B5EF4-FFF2-40B4-BE49-F238E27FC236}">
                <a16:creationId xmlns:a16="http://schemas.microsoft.com/office/drawing/2014/main" id="{A3CE739F-B143-4F16-A0A8-673823C1BE36}"/>
              </a:ext>
            </a:extLst>
          </p:cNvPr>
          <p:cNvSpPr/>
          <p:nvPr/>
        </p:nvSpPr>
        <p:spPr bwMode="auto">
          <a:xfrm>
            <a:off x="1637069" y="1750974"/>
            <a:ext cx="137160" cy="137160"/>
          </a:xfrm>
          <a:prstGeom prst="rect">
            <a:avLst/>
          </a:prstGeom>
          <a:solidFill>
            <a:schemeClr val="accent1">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4A949403-BB9F-4AF1-A5AC-52A91B1118BB}"/>
              </a:ext>
            </a:extLst>
          </p:cNvPr>
          <p:cNvSpPr/>
          <p:nvPr/>
        </p:nvSpPr>
        <p:spPr bwMode="auto">
          <a:xfrm>
            <a:off x="1637069" y="1997187"/>
            <a:ext cx="137160" cy="137160"/>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EF16864C-581C-4E22-82BC-BFA3976BA91E}"/>
              </a:ext>
            </a:extLst>
          </p:cNvPr>
          <p:cNvSpPr/>
          <p:nvPr/>
        </p:nvSpPr>
        <p:spPr bwMode="auto">
          <a:xfrm>
            <a:off x="1637069" y="2245028"/>
            <a:ext cx="137160" cy="137160"/>
          </a:xfrm>
          <a:prstGeom prst="rect">
            <a:avLst/>
          </a:prstGeom>
          <a:solidFill>
            <a:schemeClr val="accent1">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78" name="Group 77">
            <a:extLst>
              <a:ext uri="{FF2B5EF4-FFF2-40B4-BE49-F238E27FC236}">
                <a16:creationId xmlns:a16="http://schemas.microsoft.com/office/drawing/2014/main" id="{2AADB7CF-AE70-438C-AC52-2375E5085FB7}"/>
              </a:ext>
            </a:extLst>
          </p:cNvPr>
          <p:cNvGrpSpPr/>
          <p:nvPr/>
        </p:nvGrpSpPr>
        <p:grpSpPr>
          <a:xfrm>
            <a:off x="1557193" y="3155859"/>
            <a:ext cx="576000" cy="1108923"/>
            <a:chOff x="1580053" y="2938689"/>
            <a:chExt cx="576000" cy="1108923"/>
          </a:xfrm>
        </p:grpSpPr>
        <p:sp>
          <p:nvSpPr>
            <p:cNvPr id="56" name="Rectangle 55">
              <a:extLst>
                <a:ext uri="{FF2B5EF4-FFF2-40B4-BE49-F238E27FC236}">
                  <a16:creationId xmlns:a16="http://schemas.microsoft.com/office/drawing/2014/main" id="{D5BC920A-98AE-4A26-AC69-A32F95D9832B}"/>
                </a:ext>
              </a:extLst>
            </p:cNvPr>
            <p:cNvSpPr/>
            <p:nvPr/>
          </p:nvSpPr>
          <p:spPr bwMode="auto">
            <a:xfrm>
              <a:off x="1580053" y="3458697"/>
              <a:ext cx="576000" cy="588915"/>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6148B8A7-3814-46F6-8C57-831861A9341F}"/>
                </a:ext>
              </a:extLst>
            </p:cNvPr>
            <p:cNvSpPr/>
            <p:nvPr/>
          </p:nvSpPr>
          <p:spPr bwMode="auto">
            <a:xfrm>
              <a:off x="1580053" y="3263663"/>
              <a:ext cx="576000" cy="195034"/>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03EB48C8-D339-4CB7-A89D-650494A2CD1C}"/>
                </a:ext>
              </a:extLst>
            </p:cNvPr>
            <p:cNvSpPr/>
            <p:nvPr/>
          </p:nvSpPr>
          <p:spPr bwMode="auto">
            <a:xfrm>
              <a:off x="1580053" y="3222339"/>
              <a:ext cx="576000" cy="45719"/>
            </a:xfrm>
            <a:prstGeom prst="rect">
              <a:avLst/>
            </a:prstGeom>
            <a:solidFill>
              <a:schemeClr val="accent1">
                <a:lumMod val="50000"/>
              </a:schemeClr>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1C44FDE9-93EF-43E0-9D73-F817AA2406A0}"/>
                </a:ext>
              </a:extLst>
            </p:cNvPr>
            <p:cNvSpPr txBox="1"/>
            <p:nvPr/>
          </p:nvSpPr>
          <p:spPr bwMode="auto">
            <a:xfrm>
              <a:off x="1634656" y="2938689"/>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56378D">
                      <a:lumMod val="50000"/>
                    </a:srgbClr>
                  </a:solidFill>
                  <a:effectLst/>
                  <a:uLnTx/>
                  <a:uFillTx/>
                  <a:latin typeface="Calibri" panose="020F0502020204030204" pitchFamily="34" charset="0"/>
                  <a:ea typeface="+mn-ea"/>
                  <a:cs typeface="Arial" panose="020B0604020202020204" pitchFamily="34" charset="0"/>
                </a:rPr>
                <a:t>1%</a:t>
              </a:r>
            </a:p>
          </p:txBody>
        </p:sp>
        <p:sp>
          <p:nvSpPr>
            <p:cNvPr id="72" name="TextBox 71">
              <a:extLst>
                <a:ext uri="{FF2B5EF4-FFF2-40B4-BE49-F238E27FC236}">
                  <a16:creationId xmlns:a16="http://schemas.microsoft.com/office/drawing/2014/main" id="{B93EE0EE-A61D-4775-B7F8-D61FE1BF1782}"/>
                </a:ext>
              </a:extLst>
            </p:cNvPr>
            <p:cNvSpPr txBox="1"/>
            <p:nvPr/>
          </p:nvSpPr>
          <p:spPr bwMode="auto">
            <a:xfrm>
              <a:off x="1580053" y="3181337"/>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9%</a:t>
              </a:r>
            </a:p>
          </p:txBody>
        </p:sp>
        <p:sp>
          <p:nvSpPr>
            <p:cNvPr id="73" name="TextBox 72">
              <a:extLst>
                <a:ext uri="{FF2B5EF4-FFF2-40B4-BE49-F238E27FC236}">
                  <a16:creationId xmlns:a16="http://schemas.microsoft.com/office/drawing/2014/main" id="{C9B0AC30-A106-4AD6-AC15-A8C99DFE21AB}"/>
                </a:ext>
              </a:extLst>
            </p:cNvPr>
            <p:cNvSpPr txBox="1"/>
            <p:nvPr/>
          </p:nvSpPr>
          <p:spPr bwMode="auto">
            <a:xfrm>
              <a:off x="1580053" y="3544380"/>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25%</a:t>
              </a:r>
            </a:p>
          </p:txBody>
        </p:sp>
      </p:grpSp>
      <p:grpSp>
        <p:nvGrpSpPr>
          <p:cNvPr id="35" name="Group 34">
            <a:extLst>
              <a:ext uri="{FF2B5EF4-FFF2-40B4-BE49-F238E27FC236}">
                <a16:creationId xmlns:a16="http://schemas.microsoft.com/office/drawing/2014/main" id="{EDB735C0-E514-46CE-B31D-826F1A6E794B}"/>
              </a:ext>
            </a:extLst>
          </p:cNvPr>
          <p:cNvGrpSpPr/>
          <p:nvPr/>
        </p:nvGrpSpPr>
        <p:grpSpPr>
          <a:xfrm>
            <a:off x="2469978" y="2514514"/>
            <a:ext cx="576000" cy="1750263"/>
            <a:chOff x="2492838" y="2297344"/>
            <a:chExt cx="576000" cy="1750263"/>
          </a:xfrm>
        </p:grpSpPr>
        <p:sp>
          <p:nvSpPr>
            <p:cNvPr id="59" name="Rectangle 58">
              <a:extLst>
                <a:ext uri="{FF2B5EF4-FFF2-40B4-BE49-F238E27FC236}">
                  <a16:creationId xmlns:a16="http://schemas.microsoft.com/office/drawing/2014/main" id="{24896293-C04F-4427-A5B1-5419171C3541}"/>
                </a:ext>
              </a:extLst>
            </p:cNvPr>
            <p:cNvSpPr/>
            <p:nvPr/>
          </p:nvSpPr>
          <p:spPr bwMode="auto">
            <a:xfrm>
              <a:off x="2492838" y="3151292"/>
              <a:ext cx="576000" cy="896315"/>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4DC6D02D-BAD9-48E5-9E3D-B1F794C6EA08}"/>
                </a:ext>
              </a:extLst>
            </p:cNvPr>
            <p:cNvSpPr/>
            <p:nvPr/>
          </p:nvSpPr>
          <p:spPr bwMode="auto">
            <a:xfrm>
              <a:off x="2492838" y="2652837"/>
              <a:ext cx="576000" cy="498456"/>
            </a:xfrm>
            <a:prstGeom prst="rect">
              <a:avLst/>
            </a:prstGeom>
            <a:solidFill>
              <a:schemeClr val="accent1"/>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AEB49342-E8C8-48F0-B788-B73DEE64F9A9}"/>
                </a:ext>
              </a:extLst>
            </p:cNvPr>
            <p:cNvSpPr/>
            <p:nvPr/>
          </p:nvSpPr>
          <p:spPr bwMode="auto">
            <a:xfrm>
              <a:off x="2492838" y="2576622"/>
              <a:ext cx="576000" cy="79459"/>
            </a:xfrm>
            <a:prstGeom prst="rect">
              <a:avLst/>
            </a:prstGeom>
            <a:solidFill>
              <a:schemeClr val="accent1">
                <a:lumMod val="50000"/>
              </a:schemeClr>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1" name="TextBox 80">
              <a:extLst>
                <a:ext uri="{FF2B5EF4-FFF2-40B4-BE49-F238E27FC236}">
                  <a16:creationId xmlns:a16="http://schemas.microsoft.com/office/drawing/2014/main" id="{8CBCD257-F630-46BD-A656-375CABDA85A6}"/>
                </a:ext>
              </a:extLst>
            </p:cNvPr>
            <p:cNvSpPr txBox="1"/>
            <p:nvPr/>
          </p:nvSpPr>
          <p:spPr bwMode="auto">
            <a:xfrm>
              <a:off x="2492838" y="2297344"/>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56378D">
                      <a:lumMod val="50000"/>
                    </a:srgbClr>
                  </a:solidFill>
                  <a:effectLst/>
                  <a:uLnTx/>
                  <a:uFillTx/>
                  <a:latin typeface="Calibri" panose="020F0502020204030204" pitchFamily="34" charset="0"/>
                  <a:ea typeface="+mn-ea"/>
                  <a:cs typeface="Arial" panose="020B0604020202020204" pitchFamily="34" charset="0"/>
                </a:rPr>
                <a:t>3%</a:t>
              </a:r>
            </a:p>
          </p:txBody>
        </p:sp>
        <p:sp>
          <p:nvSpPr>
            <p:cNvPr id="82" name="TextBox 81">
              <a:extLst>
                <a:ext uri="{FF2B5EF4-FFF2-40B4-BE49-F238E27FC236}">
                  <a16:creationId xmlns:a16="http://schemas.microsoft.com/office/drawing/2014/main" id="{55674AC4-BC7F-4B1B-83C5-14BD6D46CD1B}"/>
                </a:ext>
              </a:extLst>
            </p:cNvPr>
            <p:cNvSpPr txBox="1"/>
            <p:nvPr/>
          </p:nvSpPr>
          <p:spPr bwMode="auto">
            <a:xfrm>
              <a:off x="2492838" y="2729042"/>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22%</a:t>
              </a:r>
            </a:p>
          </p:txBody>
        </p:sp>
        <p:sp>
          <p:nvSpPr>
            <p:cNvPr id="83" name="TextBox 82">
              <a:extLst>
                <a:ext uri="{FF2B5EF4-FFF2-40B4-BE49-F238E27FC236}">
                  <a16:creationId xmlns:a16="http://schemas.microsoft.com/office/drawing/2014/main" id="{3C3C57BD-E372-4C4D-9312-4C7BCC2D926F}"/>
                </a:ext>
              </a:extLst>
            </p:cNvPr>
            <p:cNvSpPr txBox="1"/>
            <p:nvPr/>
          </p:nvSpPr>
          <p:spPr bwMode="auto">
            <a:xfrm>
              <a:off x="2492838" y="3423384"/>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38%</a:t>
              </a:r>
            </a:p>
          </p:txBody>
        </p:sp>
      </p:grpSp>
      <p:grpSp>
        <p:nvGrpSpPr>
          <p:cNvPr id="34" name="Group 33">
            <a:extLst>
              <a:ext uri="{FF2B5EF4-FFF2-40B4-BE49-F238E27FC236}">
                <a16:creationId xmlns:a16="http://schemas.microsoft.com/office/drawing/2014/main" id="{2126BEAB-E7C9-4A76-A9D0-AE32C89468C4}"/>
              </a:ext>
            </a:extLst>
          </p:cNvPr>
          <p:cNvGrpSpPr/>
          <p:nvPr/>
        </p:nvGrpSpPr>
        <p:grpSpPr>
          <a:xfrm>
            <a:off x="3373823" y="2521595"/>
            <a:ext cx="576000" cy="1739265"/>
            <a:chOff x="3396683" y="2304425"/>
            <a:chExt cx="576000" cy="1739265"/>
          </a:xfrm>
        </p:grpSpPr>
        <p:sp>
          <p:nvSpPr>
            <p:cNvPr id="62" name="Rectangle 61">
              <a:extLst>
                <a:ext uri="{FF2B5EF4-FFF2-40B4-BE49-F238E27FC236}">
                  <a16:creationId xmlns:a16="http://schemas.microsoft.com/office/drawing/2014/main" id="{17A462BF-7BD9-4B3C-8EB4-3EAA8B8B75F2}"/>
                </a:ext>
              </a:extLst>
            </p:cNvPr>
            <p:cNvSpPr/>
            <p:nvPr/>
          </p:nvSpPr>
          <p:spPr bwMode="auto">
            <a:xfrm>
              <a:off x="3396683" y="3281042"/>
              <a:ext cx="576000" cy="762648"/>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 name="Rectangle 62">
              <a:extLst>
                <a:ext uri="{FF2B5EF4-FFF2-40B4-BE49-F238E27FC236}">
                  <a16:creationId xmlns:a16="http://schemas.microsoft.com/office/drawing/2014/main" id="{C42D5D7F-CA5B-4FF0-ABF2-46B1A1B01E8D}"/>
                </a:ext>
              </a:extLst>
            </p:cNvPr>
            <p:cNvSpPr/>
            <p:nvPr/>
          </p:nvSpPr>
          <p:spPr bwMode="auto">
            <a:xfrm>
              <a:off x="3396683" y="2623980"/>
              <a:ext cx="576000" cy="657061"/>
            </a:xfrm>
            <a:prstGeom prst="rect">
              <a:avLst/>
            </a:prstGeom>
            <a:solidFill>
              <a:schemeClr val="accent1"/>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 name="Rectangle 63">
              <a:extLst>
                <a:ext uri="{FF2B5EF4-FFF2-40B4-BE49-F238E27FC236}">
                  <a16:creationId xmlns:a16="http://schemas.microsoft.com/office/drawing/2014/main" id="{A93F4175-CCDE-437E-8DE9-16F23758AA36}"/>
                </a:ext>
              </a:extLst>
            </p:cNvPr>
            <p:cNvSpPr/>
            <p:nvPr/>
          </p:nvSpPr>
          <p:spPr bwMode="auto">
            <a:xfrm>
              <a:off x="3396683" y="2327957"/>
              <a:ext cx="576000" cy="299019"/>
            </a:xfrm>
            <a:prstGeom prst="rect">
              <a:avLst/>
            </a:prstGeom>
            <a:solidFill>
              <a:schemeClr val="accent1">
                <a:lumMod val="50000"/>
              </a:schemeClr>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4" name="TextBox 83">
              <a:extLst>
                <a:ext uri="{FF2B5EF4-FFF2-40B4-BE49-F238E27FC236}">
                  <a16:creationId xmlns:a16="http://schemas.microsoft.com/office/drawing/2014/main" id="{31D32D96-F502-49AB-AF9E-E14F17990558}"/>
                </a:ext>
              </a:extLst>
            </p:cNvPr>
            <p:cNvSpPr txBox="1"/>
            <p:nvPr/>
          </p:nvSpPr>
          <p:spPr bwMode="auto">
            <a:xfrm>
              <a:off x="3396683" y="2304425"/>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13%</a:t>
              </a:r>
            </a:p>
          </p:txBody>
        </p:sp>
        <p:sp>
          <p:nvSpPr>
            <p:cNvPr id="85" name="TextBox 84">
              <a:extLst>
                <a:ext uri="{FF2B5EF4-FFF2-40B4-BE49-F238E27FC236}">
                  <a16:creationId xmlns:a16="http://schemas.microsoft.com/office/drawing/2014/main" id="{EF36E16A-68F0-4C19-953C-CBCFD1FB95E4}"/>
                </a:ext>
              </a:extLst>
            </p:cNvPr>
            <p:cNvSpPr txBox="1"/>
            <p:nvPr/>
          </p:nvSpPr>
          <p:spPr bwMode="auto">
            <a:xfrm>
              <a:off x="3396683" y="2768558"/>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28%</a:t>
              </a:r>
            </a:p>
          </p:txBody>
        </p:sp>
        <p:sp>
          <p:nvSpPr>
            <p:cNvPr id="86" name="TextBox 85">
              <a:extLst>
                <a:ext uri="{FF2B5EF4-FFF2-40B4-BE49-F238E27FC236}">
                  <a16:creationId xmlns:a16="http://schemas.microsoft.com/office/drawing/2014/main" id="{78A661BF-CB31-41C1-9CFC-91AFAC1F04D4}"/>
                </a:ext>
              </a:extLst>
            </p:cNvPr>
            <p:cNvSpPr txBox="1"/>
            <p:nvPr/>
          </p:nvSpPr>
          <p:spPr bwMode="auto">
            <a:xfrm>
              <a:off x="3396683" y="3483810"/>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33%</a:t>
              </a:r>
            </a:p>
          </p:txBody>
        </p:sp>
      </p:grpSp>
      <p:grpSp>
        <p:nvGrpSpPr>
          <p:cNvPr id="10" name="Group 9">
            <a:extLst>
              <a:ext uri="{FF2B5EF4-FFF2-40B4-BE49-F238E27FC236}">
                <a16:creationId xmlns:a16="http://schemas.microsoft.com/office/drawing/2014/main" id="{1929D564-C2BA-42E5-A9AE-88B012A2E2AF}"/>
              </a:ext>
            </a:extLst>
          </p:cNvPr>
          <p:cNvGrpSpPr/>
          <p:nvPr/>
        </p:nvGrpSpPr>
        <p:grpSpPr>
          <a:xfrm>
            <a:off x="4259498" y="2468988"/>
            <a:ext cx="576000" cy="1795788"/>
            <a:chOff x="4282358" y="2251818"/>
            <a:chExt cx="576000" cy="1795788"/>
          </a:xfrm>
        </p:grpSpPr>
        <p:sp>
          <p:nvSpPr>
            <p:cNvPr id="65" name="Rectangle 64">
              <a:extLst>
                <a:ext uri="{FF2B5EF4-FFF2-40B4-BE49-F238E27FC236}">
                  <a16:creationId xmlns:a16="http://schemas.microsoft.com/office/drawing/2014/main" id="{0AF25589-1129-4D46-9523-C0AEF553B446}"/>
                </a:ext>
              </a:extLst>
            </p:cNvPr>
            <p:cNvSpPr/>
            <p:nvPr/>
          </p:nvSpPr>
          <p:spPr bwMode="auto">
            <a:xfrm>
              <a:off x="4282358" y="3505756"/>
              <a:ext cx="576000" cy="54185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EB4210A7-6553-4AF9-98DB-67E62CBD1BEE}"/>
                </a:ext>
              </a:extLst>
            </p:cNvPr>
            <p:cNvSpPr/>
            <p:nvPr/>
          </p:nvSpPr>
          <p:spPr bwMode="auto">
            <a:xfrm>
              <a:off x="4282358" y="2780144"/>
              <a:ext cx="576000" cy="723504"/>
            </a:xfrm>
            <a:prstGeom prst="rect">
              <a:avLst/>
            </a:prstGeom>
            <a:solidFill>
              <a:schemeClr val="accent1"/>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8A711A02-F473-4751-8F24-2B39F5F48384}"/>
                </a:ext>
              </a:extLst>
            </p:cNvPr>
            <p:cNvSpPr/>
            <p:nvPr/>
          </p:nvSpPr>
          <p:spPr bwMode="auto">
            <a:xfrm>
              <a:off x="4282358" y="2251818"/>
              <a:ext cx="576000" cy="533461"/>
            </a:xfrm>
            <a:prstGeom prst="rect">
              <a:avLst/>
            </a:prstGeom>
            <a:solidFill>
              <a:schemeClr val="accent1">
                <a:lumMod val="50000"/>
              </a:schemeClr>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7" name="TextBox 86">
              <a:extLst>
                <a:ext uri="{FF2B5EF4-FFF2-40B4-BE49-F238E27FC236}">
                  <a16:creationId xmlns:a16="http://schemas.microsoft.com/office/drawing/2014/main" id="{63A80B42-F4CB-45EF-885A-D387804A3AEB}"/>
                </a:ext>
              </a:extLst>
            </p:cNvPr>
            <p:cNvSpPr txBox="1"/>
            <p:nvPr/>
          </p:nvSpPr>
          <p:spPr bwMode="auto">
            <a:xfrm>
              <a:off x="4282358" y="2318418"/>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23%</a:t>
              </a:r>
            </a:p>
          </p:txBody>
        </p:sp>
        <p:sp>
          <p:nvSpPr>
            <p:cNvPr id="88" name="TextBox 87">
              <a:extLst>
                <a:ext uri="{FF2B5EF4-FFF2-40B4-BE49-F238E27FC236}">
                  <a16:creationId xmlns:a16="http://schemas.microsoft.com/office/drawing/2014/main" id="{025C9AF9-2D77-49DE-AE72-0FEAAC879F68}"/>
                </a:ext>
              </a:extLst>
            </p:cNvPr>
            <p:cNvSpPr txBox="1"/>
            <p:nvPr/>
          </p:nvSpPr>
          <p:spPr bwMode="auto">
            <a:xfrm>
              <a:off x="4282358" y="2969546"/>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31%</a:t>
              </a:r>
            </a:p>
          </p:txBody>
        </p:sp>
        <p:sp>
          <p:nvSpPr>
            <p:cNvPr id="89" name="TextBox 88">
              <a:extLst>
                <a:ext uri="{FF2B5EF4-FFF2-40B4-BE49-F238E27FC236}">
                  <a16:creationId xmlns:a16="http://schemas.microsoft.com/office/drawing/2014/main" id="{45E99514-E5B0-4E0D-B1AB-69E751E4CA75}"/>
                </a:ext>
              </a:extLst>
            </p:cNvPr>
            <p:cNvSpPr txBox="1"/>
            <p:nvPr/>
          </p:nvSpPr>
          <p:spPr bwMode="auto">
            <a:xfrm>
              <a:off x="4282358" y="3592228"/>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23%</a:t>
              </a:r>
            </a:p>
          </p:txBody>
        </p:sp>
      </p:grpSp>
      <p:grpSp>
        <p:nvGrpSpPr>
          <p:cNvPr id="9" name="Group 8">
            <a:extLst>
              <a:ext uri="{FF2B5EF4-FFF2-40B4-BE49-F238E27FC236}">
                <a16:creationId xmlns:a16="http://schemas.microsoft.com/office/drawing/2014/main" id="{6C7881C9-BBF1-41AB-85D2-A6D6E1F3A018}"/>
              </a:ext>
            </a:extLst>
          </p:cNvPr>
          <p:cNvGrpSpPr/>
          <p:nvPr/>
        </p:nvGrpSpPr>
        <p:grpSpPr>
          <a:xfrm>
            <a:off x="5158172" y="2303733"/>
            <a:ext cx="576000" cy="1957127"/>
            <a:chOff x="5181032" y="2086563"/>
            <a:chExt cx="576000" cy="1957127"/>
          </a:xfrm>
        </p:grpSpPr>
        <p:sp>
          <p:nvSpPr>
            <p:cNvPr id="68" name="Rectangle 67">
              <a:extLst>
                <a:ext uri="{FF2B5EF4-FFF2-40B4-BE49-F238E27FC236}">
                  <a16:creationId xmlns:a16="http://schemas.microsoft.com/office/drawing/2014/main" id="{1EA6EB2E-6B53-4D2B-A241-F57832BC25DF}"/>
                </a:ext>
              </a:extLst>
            </p:cNvPr>
            <p:cNvSpPr/>
            <p:nvPr/>
          </p:nvSpPr>
          <p:spPr bwMode="auto">
            <a:xfrm>
              <a:off x="5181032" y="3647919"/>
              <a:ext cx="576000" cy="395771"/>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9" name="Rectangle 68">
              <a:extLst>
                <a:ext uri="{FF2B5EF4-FFF2-40B4-BE49-F238E27FC236}">
                  <a16:creationId xmlns:a16="http://schemas.microsoft.com/office/drawing/2014/main" id="{2DDE7894-6BB8-4DA1-8B48-5E6E5540F90C}"/>
                </a:ext>
              </a:extLst>
            </p:cNvPr>
            <p:cNvSpPr/>
            <p:nvPr/>
          </p:nvSpPr>
          <p:spPr bwMode="auto">
            <a:xfrm>
              <a:off x="5181032" y="2670172"/>
              <a:ext cx="576000" cy="977746"/>
            </a:xfrm>
            <a:prstGeom prst="rect">
              <a:avLst/>
            </a:prstGeom>
            <a:solidFill>
              <a:schemeClr val="accent1"/>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E8DB55BC-AC1F-4BA1-8BFB-B77BC513B513}"/>
                </a:ext>
              </a:extLst>
            </p:cNvPr>
            <p:cNvSpPr/>
            <p:nvPr/>
          </p:nvSpPr>
          <p:spPr bwMode="auto">
            <a:xfrm>
              <a:off x="5181032" y="2086563"/>
              <a:ext cx="576000" cy="583609"/>
            </a:xfrm>
            <a:prstGeom prst="rect">
              <a:avLst/>
            </a:prstGeom>
            <a:solidFill>
              <a:schemeClr val="accent1">
                <a:lumMod val="50000"/>
              </a:schemeClr>
            </a:solid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44E6AC6C-961F-4498-99CF-76BD2BD143EB}"/>
                </a:ext>
              </a:extLst>
            </p:cNvPr>
            <p:cNvSpPr txBox="1"/>
            <p:nvPr/>
          </p:nvSpPr>
          <p:spPr bwMode="auto">
            <a:xfrm>
              <a:off x="5181032" y="2203945"/>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25%</a:t>
              </a:r>
            </a:p>
          </p:txBody>
        </p:sp>
        <p:sp>
          <p:nvSpPr>
            <p:cNvPr id="91" name="TextBox 90">
              <a:extLst>
                <a:ext uri="{FF2B5EF4-FFF2-40B4-BE49-F238E27FC236}">
                  <a16:creationId xmlns:a16="http://schemas.microsoft.com/office/drawing/2014/main" id="{EBBB7BD4-8336-4DA4-ABDE-345A68EA22A2}"/>
                </a:ext>
              </a:extLst>
            </p:cNvPr>
            <p:cNvSpPr txBox="1"/>
            <p:nvPr/>
          </p:nvSpPr>
          <p:spPr bwMode="auto">
            <a:xfrm>
              <a:off x="5181032" y="2969049"/>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42%</a:t>
              </a:r>
            </a:p>
          </p:txBody>
        </p:sp>
        <p:sp>
          <p:nvSpPr>
            <p:cNvPr id="92" name="TextBox 91">
              <a:extLst>
                <a:ext uri="{FF2B5EF4-FFF2-40B4-BE49-F238E27FC236}">
                  <a16:creationId xmlns:a16="http://schemas.microsoft.com/office/drawing/2014/main" id="{8F14611F-90B3-48D0-BC80-0B78793556C3}"/>
                </a:ext>
              </a:extLst>
            </p:cNvPr>
            <p:cNvSpPr txBox="1"/>
            <p:nvPr/>
          </p:nvSpPr>
          <p:spPr bwMode="auto">
            <a:xfrm>
              <a:off x="5181032" y="3661788"/>
              <a:ext cx="57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17%</a:t>
              </a:r>
            </a:p>
          </p:txBody>
        </p:sp>
      </p:grpSp>
      <p:graphicFrame>
        <p:nvGraphicFramePr>
          <p:cNvPr id="13" name="Tableau 13">
            <a:extLst>
              <a:ext uri="{FF2B5EF4-FFF2-40B4-BE49-F238E27FC236}">
                <a16:creationId xmlns:a16="http://schemas.microsoft.com/office/drawing/2014/main" id="{77931362-03F7-1141-AAC3-F753AE12EDA3}"/>
              </a:ext>
            </a:extLst>
          </p:cNvPr>
          <p:cNvGraphicFramePr>
            <a:graphicFrameLocks noGrp="1"/>
          </p:cNvGraphicFramePr>
          <p:nvPr/>
        </p:nvGraphicFramePr>
        <p:xfrm>
          <a:off x="6240016" y="1412875"/>
          <a:ext cx="5328096" cy="4098778"/>
        </p:xfrm>
        <a:graphic>
          <a:graphicData uri="http://schemas.openxmlformats.org/drawingml/2006/table">
            <a:tbl>
              <a:tblPr firstRow="1" bandRow="1">
                <a:tableStyleId>{5C22544A-7EE6-4342-B048-85BDC9FD1C3A}</a:tableStyleId>
              </a:tblPr>
              <a:tblGrid>
                <a:gridCol w="2127617">
                  <a:extLst>
                    <a:ext uri="{9D8B030D-6E8A-4147-A177-3AD203B41FA5}">
                      <a16:colId xmlns:a16="http://schemas.microsoft.com/office/drawing/2014/main" val="2366645751"/>
                    </a:ext>
                  </a:extLst>
                </a:gridCol>
                <a:gridCol w="3200479">
                  <a:extLst>
                    <a:ext uri="{9D8B030D-6E8A-4147-A177-3AD203B41FA5}">
                      <a16:colId xmlns:a16="http://schemas.microsoft.com/office/drawing/2014/main" val="1365584834"/>
                    </a:ext>
                  </a:extLst>
                </a:gridCol>
              </a:tblGrid>
              <a:tr h="37261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Calibri" panose="020F0502020204030204" pitchFamily="34" charset="0"/>
                        </a:rPr>
                        <a:t>Supportive medication in weight gain</a:t>
                      </a:r>
                    </a:p>
                  </a:txBody>
                  <a:tcPr anchor="ctr"/>
                </a:tc>
                <a:tc hMerge="1">
                  <a:txBody>
                    <a:bodyPr/>
                    <a:lstStyle/>
                    <a:p>
                      <a:endParaRPr lang="en-US" sz="1400" dirty="0">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12686717"/>
                  </a:ext>
                </a:extLst>
              </a:tr>
              <a:tr h="372616">
                <a:tc>
                  <a:txBody>
                    <a:bodyPr/>
                    <a:lstStyle/>
                    <a:p>
                      <a:pPr algn="ctr"/>
                      <a:r>
                        <a:rPr lang="en-US" sz="1600" b="1" kern="1200" dirty="0">
                          <a:solidFill>
                            <a:schemeClr val="bg1"/>
                          </a:solidFill>
                          <a:effectLst/>
                          <a:latin typeface="+mn-lt"/>
                          <a:ea typeface="+mn-ea"/>
                          <a:cs typeface="+mn-cs"/>
                        </a:rPr>
                        <a:t>Agent(s)</a:t>
                      </a:r>
                    </a:p>
                  </a:txBody>
                  <a:tcPr anchor="ctr">
                    <a:solidFill>
                      <a:schemeClr val="accent1">
                        <a:lumMod val="40000"/>
                        <a:lumOff val="60000"/>
                      </a:schemeClr>
                    </a:solidFill>
                  </a:tcPr>
                </a:tc>
                <a:tc>
                  <a:txBody>
                    <a:bodyPr/>
                    <a:lstStyle/>
                    <a:p>
                      <a:pPr algn="ctr"/>
                      <a:r>
                        <a:rPr lang="en-US" sz="1600" b="1" kern="1200" dirty="0">
                          <a:solidFill>
                            <a:schemeClr val="bg1"/>
                          </a:solidFill>
                          <a:effectLst/>
                          <a:latin typeface="+mn-lt"/>
                          <a:ea typeface="+mn-ea"/>
                          <a:cs typeface="+mn-cs"/>
                        </a:rPr>
                        <a:t>Mechanism of action</a:t>
                      </a:r>
                    </a:p>
                  </a:txBody>
                  <a:tcPr anchor="ctr">
                    <a:solidFill>
                      <a:schemeClr val="accent1">
                        <a:lumMod val="40000"/>
                        <a:lumOff val="60000"/>
                      </a:schemeClr>
                    </a:solidFill>
                  </a:tcPr>
                </a:tc>
                <a:extLst>
                  <a:ext uri="{0D108BD9-81ED-4DB2-BD59-A6C34878D82A}">
                    <a16:rowId xmlns:a16="http://schemas.microsoft.com/office/drawing/2014/main" val="4052647157"/>
                  </a:ext>
                </a:extLst>
              </a:tr>
              <a:tr h="372616">
                <a:tc>
                  <a:txBody>
                    <a:bodyPr/>
                    <a:lstStyle/>
                    <a:p>
                      <a:r>
                        <a:rPr lang="en-US" sz="1600" b="0" kern="1200" dirty="0">
                          <a:solidFill>
                            <a:schemeClr val="tx2"/>
                          </a:solidFill>
                          <a:effectLst/>
                          <a:latin typeface="+mn-lt"/>
                          <a:ea typeface="+mn-ea"/>
                          <a:cs typeface="+mn-cs"/>
                        </a:rPr>
                        <a:t>Liraglutide</a:t>
                      </a:r>
                    </a:p>
                  </a:txBody>
                  <a:tcPr anchor="ctr"/>
                </a:tc>
                <a:tc>
                  <a:txBody>
                    <a:bodyPr/>
                    <a:lstStyle/>
                    <a:p>
                      <a:r>
                        <a:rPr lang="en-US" sz="1600" b="0" kern="1200" dirty="0">
                          <a:solidFill>
                            <a:schemeClr val="tx2"/>
                          </a:solidFill>
                          <a:effectLst/>
                          <a:latin typeface="+mn-lt"/>
                          <a:ea typeface="+mn-ea"/>
                          <a:cs typeface="+mn-cs"/>
                        </a:rPr>
                        <a:t>GLP-1 analogue</a:t>
                      </a:r>
                    </a:p>
                  </a:txBody>
                  <a:tcPr anchor="ctr"/>
                </a:tc>
                <a:extLst>
                  <a:ext uri="{0D108BD9-81ED-4DB2-BD59-A6C34878D82A}">
                    <a16:rowId xmlns:a16="http://schemas.microsoft.com/office/drawing/2014/main" val="348943723"/>
                  </a:ext>
                </a:extLst>
              </a:tr>
              <a:tr h="372616">
                <a:tc>
                  <a:txBody>
                    <a:bodyPr/>
                    <a:lstStyle/>
                    <a:p>
                      <a:r>
                        <a:rPr lang="en-US" sz="1600" b="0" kern="1200" dirty="0">
                          <a:solidFill>
                            <a:schemeClr val="tx2"/>
                          </a:solidFill>
                          <a:effectLst/>
                          <a:latin typeface="+mn-lt"/>
                          <a:ea typeface="+mn-ea"/>
                          <a:cs typeface="+mn-cs"/>
                        </a:rPr>
                        <a:t>Orlistat</a:t>
                      </a:r>
                    </a:p>
                  </a:txBody>
                  <a:tcPr anchor="ctr"/>
                </a:tc>
                <a:tc>
                  <a:txBody>
                    <a:bodyPr/>
                    <a:lstStyle/>
                    <a:p>
                      <a:r>
                        <a:rPr lang="en-US" sz="1600" b="0" kern="1200" dirty="0">
                          <a:solidFill>
                            <a:schemeClr val="tx2"/>
                          </a:solidFill>
                          <a:effectLst/>
                          <a:latin typeface="+mn-lt"/>
                          <a:ea typeface="+mn-ea"/>
                          <a:cs typeface="+mn-cs"/>
                        </a:rPr>
                        <a:t>Inhibits fat absorption</a:t>
                      </a:r>
                    </a:p>
                  </a:txBody>
                  <a:tcPr anchor="ctr"/>
                </a:tc>
                <a:extLst>
                  <a:ext uri="{0D108BD9-81ED-4DB2-BD59-A6C34878D82A}">
                    <a16:rowId xmlns:a16="http://schemas.microsoft.com/office/drawing/2014/main" val="1007439270"/>
                  </a:ext>
                </a:extLst>
              </a:tr>
              <a:tr h="826902">
                <a:tc>
                  <a:txBody>
                    <a:bodyPr/>
                    <a:lstStyle/>
                    <a:p>
                      <a:r>
                        <a:rPr lang="en-US" sz="1600" b="0" kern="1200" dirty="0">
                          <a:solidFill>
                            <a:schemeClr val="tx2"/>
                          </a:solidFill>
                          <a:effectLst/>
                          <a:latin typeface="+mn-lt"/>
                          <a:ea typeface="+mn-ea"/>
                          <a:cs typeface="+mn-cs"/>
                        </a:rPr>
                        <a:t>Phentermine/</a:t>
                      </a:r>
                      <a:br>
                        <a:rPr lang="en-US" sz="1600" b="0" kern="1200" dirty="0">
                          <a:solidFill>
                            <a:schemeClr val="tx2"/>
                          </a:solidFill>
                          <a:effectLst/>
                          <a:latin typeface="+mn-lt"/>
                          <a:ea typeface="+mn-ea"/>
                          <a:cs typeface="+mn-cs"/>
                        </a:rPr>
                      </a:br>
                      <a:r>
                        <a:rPr lang="en-US" sz="1600" b="0" kern="1200" dirty="0">
                          <a:solidFill>
                            <a:schemeClr val="tx2"/>
                          </a:solidFill>
                          <a:effectLst/>
                          <a:latin typeface="+mn-lt"/>
                          <a:ea typeface="+mn-ea"/>
                          <a:cs typeface="+mn-cs"/>
                        </a:rPr>
                        <a:t>topiramate combination</a:t>
                      </a:r>
                    </a:p>
                  </a:txBody>
                  <a:tcPr anchor="ctr"/>
                </a:tc>
                <a:tc>
                  <a:txBody>
                    <a:bodyPr/>
                    <a:lstStyle/>
                    <a:p>
                      <a:r>
                        <a:rPr lang="en-US" sz="1600" b="0" kern="1200" dirty="0">
                          <a:solidFill>
                            <a:schemeClr val="tx2"/>
                          </a:solidFill>
                          <a:effectLst/>
                          <a:latin typeface="+mn-lt"/>
                          <a:ea typeface="+mn-ea"/>
                          <a:cs typeface="+mn-cs"/>
                        </a:rPr>
                        <a:t>Increases norepinephrine release; GABA receptor agonist</a:t>
                      </a:r>
                    </a:p>
                  </a:txBody>
                  <a:tcPr anchor="ctr"/>
                </a:tc>
                <a:extLst>
                  <a:ext uri="{0D108BD9-81ED-4DB2-BD59-A6C34878D82A}">
                    <a16:rowId xmlns:a16="http://schemas.microsoft.com/office/drawing/2014/main" val="2355053634"/>
                  </a:ext>
                </a:extLst>
              </a:tr>
              <a:tr h="372616">
                <a:tc>
                  <a:txBody>
                    <a:bodyPr/>
                    <a:lstStyle/>
                    <a:p>
                      <a:r>
                        <a:rPr lang="en-US" sz="1600" b="0" kern="1200" dirty="0">
                          <a:solidFill>
                            <a:schemeClr val="tx2"/>
                          </a:solidFill>
                          <a:effectLst/>
                          <a:latin typeface="+mn-lt"/>
                          <a:ea typeface="+mn-ea"/>
                          <a:cs typeface="+mn-cs"/>
                        </a:rPr>
                        <a:t>Lorcaserin</a:t>
                      </a:r>
                    </a:p>
                  </a:txBody>
                  <a:tcPr anchor="ctr"/>
                </a:tc>
                <a:tc>
                  <a:txBody>
                    <a:bodyPr/>
                    <a:lstStyle/>
                    <a:p>
                      <a:r>
                        <a:rPr lang="en-US" sz="1600" b="0" kern="1200" dirty="0">
                          <a:solidFill>
                            <a:schemeClr val="tx2"/>
                          </a:solidFill>
                          <a:effectLst/>
                          <a:latin typeface="+mn-lt"/>
                          <a:ea typeface="+mn-ea"/>
                          <a:cs typeface="+mn-cs"/>
                        </a:rPr>
                        <a:t>5-HT</a:t>
                      </a:r>
                      <a:r>
                        <a:rPr lang="en-US" sz="1600" b="0" kern="1200" baseline="-25000" dirty="0">
                          <a:solidFill>
                            <a:schemeClr val="tx2"/>
                          </a:solidFill>
                          <a:effectLst/>
                          <a:latin typeface="+mn-lt"/>
                          <a:ea typeface="+mn-ea"/>
                          <a:cs typeface="+mn-cs"/>
                        </a:rPr>
                        <a:t>2C</a:t>
                      </a:r>
                      <a:r>
                        <a:rPr lang="en-US" sz="1600" b="0" kern="1200" dirty="0">
                          <a:solidFill>
                            <a:schemeClr val="tx2"/>
                          </a:solidFill>
                          <a:effectLst/>
                          <a:latin typeface="+mn-lt"/>
                          <a:ea typeface="+mn-ea"/>
                          <a:cs typeface="+mn-cs"/>
                        </a:rPr>
                        <a:t> receptor agonist</a:t>
                      </a:r>
                    </a:p>
                  </a:txBody>
                  <a:tcPr anchor="ctr"/>
                </a:tc>
                <a:extLst>
                  <a:ext uri="{0D108BD9-81ED-4DB2-BD59-A6C34878D82A}">
                    <a16:rowId xmlns:a16="http://schemas.microsoft.com/office/drawing/2014/main" val="554594644"/>
                  </a:ext>
                </a:extLst>
              </a:tr>
              <a:tr h="826902">
                <a:tc>
                  <a:txBody>
                    <a:bodyPr/>
                    <a:lstStyle/>
                    <a:p>
                      <a:r>
                        <a:rPr lang="en-US" sz="1600" b="0" kern="1200" dirty="0">
                          <a:solidFill>
                            <a:schemeClr val="tx2"/>
                          </a:solidFill>
                          <a:effectLst/>
                          <a:latin typeface="+mn-lt"/>
                          <a:ea typeface="+mn-ea"/>
                          <a:cs typeface="+mn-cs"/>
                        </a:rPr>
                        <a:t>Naltrexone/</a:t>
                      </a:r>
                      <a:br>
                        <a:rPr lang="en-US" sz="1600" b="0" kern="1200" dirty="0">
                          <a:solidFill>
                            <a:schemeClr val="tx2"/>
                          </a:solidFill>
                          <a:effectLst/>
                          <a:latin typeface="+mn-lt"/>
                          <a:ea typeface="+mn-ea"/>
                          <a:cs typeface="+mn-cs"/>
                        </a:rPr>
                      </a:br>
                      <a:r>
                        <a:rPr lang="en-US" sz="1600" b="0" kern="1200" dirty="0">
                          <a:solidFill>
                            <a:schemeClr val="tx2"/>
                          </a:solidFill>
                          <a:effectLst/>
                          <a:latin typeface="+mn-lt"/>
                          <a:ea typeface="+mn-ea"/>
                          <a:cs typeface="+mn-cs"/>
                        </a:rPr>
                        <a:t>bupropion combination</a:t>
                      </a:r>
                    </a:p>
                  </a:txBody>
                  <a:tcPr anchor="ctr"/>
                </a:tc>
                <a:tc>
                  <a:txBody>
                    <a:bodyPr/>
                    <a:lstStyle/>
                    <a:p>
                      <a:r>
                        <a:rPr lang="en-US" sz="1600" b="0" kern="1200" dirty="0">
                          <a:solidFill>
                            <a:schemeClr val="tx2"/>
                          </a:solidFill>
                          <a:effectLst/>
                          <a:latin typeface="+mn-lt"/>
                          <a:ea typeface="+mn-ea"/>
                          <a:cs typeface="+mn-cs"/>
                        </a:rPr>
                        <a:t>µ-opioid receptor antagonist; dopamine and norepinephrine reuptake inhibitor</a:t>
                      </a:r>
                    </a:p>
                  </a:txBody>
                  <a:tcPr anchor="ctr"/>
                </a:tc>
                <a:extLst>
                  <a:ext uri="{0D108BD9-81ED-4DB2-BD59-A6C34878D82A}">
                    <a16:rowId xmlns:a16="http://schemas.microsoft.com/office/drawing/2014/main" val="1704497725"/>
                  </a:ext>
                </a:extLst>
              </a:tr>
              <a:tr h="581894">
                <a:tc>
                  <a:txBody>
                    <a:bodyPr/>
                    <a:lstStyle/>
                    <a:p>
                      <a:r>
                        <a:rPr lang="en-US" sz="1600" b="0" kern="1200" dirty="0">
                          <a:solidFill>
                            <a:schemeClr val="tx2"/>
                          </a:solidFill>
                          <a:effectLst/>
                          <a:latin typeface="+mn-lt"/>
                          <a:ea typeface="+mn-ea"/>
                          <a:cs typeface="+mn-cs"/>
                        </a:rPr>
                        <a:t>Metformin</a:t>
                      </a:r>
                    </a:p>
                  </a:txBody>
                  <a:tcPr anchor="ctr"/>
                </a:tc>
                <a:tc>
                  <a:txBody>
                    <a:bodyPr/>
                    <a:lstStyle/>
                    <a:p>
                      <a:r>
                        <a:rPr lang="en-US" sz="1600" b="0" kern="1200" dirty="0">
                          <a:solidFill>
                            <a:schemeClr val="tx2"/>
                          </a:solidFill>
                          <a:effectLst/>
                          <a:latin typeface="+mn-lt"/>
                          <a:ea typeface="+mn-ea"/>
                          <a:cs typeface="+mn-cs"/>
                        </a:rPr>
                        <a:t>Modulates hypothalamic appetite regulatory centers</a:t>
                      </a:r>
                    </a:p>
                  </a:txBody>
                  <a:tcPr anchor="ctr"/>
                </a:tc>
                <a:extLst>
                  <a:ext uri="{0D108BD9-81ED-4DB2-BD59-A6C34878D82A}">
                    <a16:rowId xmlns:a16="http://schemas.microsoft.com/office/drawing/2014/main" val="1751514844"/>
                  </a:ext>
                </a:extLst>
              </a:tr>
            </a:tbl>
          </a:graphicData>
        </a:graphic>
      </p:graphicFrame>
      <p:grpSp>
        <p:nvGrpSpPr>
          <p:cNvPr id="7" name="Group 6">
            <a:extLst>
              <a:ext uri="{FF2B5EF4-FFF2-40B4-BE49-F238E27FC236}">
                <a16:creationId xmlns:a16="http://schemas.microsoft.com/office/drawing/2014/main" id="{3BE999CB-CB29-4FD4-B8C7-330225FBF6C7}"/>
              </a:ext>
            </a:extLst>
          </p:cNvPr>
          <p:cNvGrpSpPr/>
          <p:nvPr/>
        </p:nvGrpSpPr>
        <p:grpSpPr>
          <a:xfrm>
            <a:off x="1838875" y="4261104"/>
            <a:ext cx="3612146" cy="108000"/>
            <a:chOff x="1861735" y="4035333"/>
            <a:chExt cx="3612146" cy="108000"/>
          </a:xfrm>
        </p:grpSpPr>
        <p:cxnSp>
          <p:nvCxnSpPr>
            <p:cNvPr id="23" name="Straight Connector 22">
              <a:extLst>
                <a:ext uri="{FF2B5EF4-FFF2-40B4-BE49-F238E27FC236}">
                  <a16:creationId xmlns:a16="http://schemas.microsoft.com/office/drawing/2014/main" id="{F982CD16-A428-4EE8-B5AE-E29A7B216342}"/>
                </a:ext>
              </a:extLst>
            </p:cNvPr>
            <p:cNvCxnSpPr>
              <a:cxnSpLocks/>
            </p:cNvCxnSpPr>
            <p:nvPr/>
          </p:nvCxnSpPr>
          <p:spPr bwMode="auto">
            <a:xfrm rot="5400000">
              <a:off x="3619739" y="4089333"/>
              <a:ext cx="108000" cy="0"/>
            </a:xfrm>
            <a:prstGeom prst="line">
              <a:avLst/>
            </a:prstGeom>
            <a:noFill/>
            <a:ln w="19050" cap="flat" cmpd="sng" algn="ctr">
              <a:solidFill>
                <a:schemeClr val="tx2">
                  <a:lumMod val="50000"/>
                </a:schemeClr>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8BCD875F-13EA-4054-9D08-181393B8E1E9}"/>
                </a:ext>
              </a:extLst>
            </p:cNvPr>
            <p:cNvCxnSpPr>
              <a:cxnSpLocks/>
            </p:cNvCxnSpPr>
            <p:nvPr/>
          </p:nvCxnSpPr>
          <p:spPr bwMode="auto">
            <a:xfrm rot="5400000">
              <a:off x="2728026" y="4089333"/>
              <a:ext cx="108000" cy="0"/>
            </a:xfrm>
            <a:prstGeom prst="line">
              <a:avLst/>
            </a:prstGeom>
            <a:noFill/>
            <a:ln w="19050" cap="flat" cmpd="sng" algn="ctr">
              <a:solidFill>
                <a:schemeClr val="tx2">
                  <a:lumMod val="50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0BCFB598-9685-41EF-96BF-E1D70FBCFB45}"/>
                </a:ext>
              </a:extLst>
            </p:cNvPr>
            <p:cNvCxnSpPr>
              <a:cxnSpLocks/>
            </p:cNvCxnSpPr>
            <p:nvPr/>
          </p:nvCxnSpPr>
          <p:spPr bwMode="auto">
            <a:xfrm rot="5400000">
              <a:off x="1807735" y="4089333"/>
              <a:ext cx="108000" cy="0"/>
            </a:xfrm>
            <a:prstGeom prst="line">
              <a:avLst/>
            </a:prstGeom>
            <a:noFill/>
            <a:ln w="19050" cap="flat" cmpd="sng" algn="ctr">
              <a:solidFill>
                <a:schemeClr val="tx2">
                  <a:lumMod val="50000"/>
                </a:schemeClr>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09787638-AA92-4F7D-BBE1-B6F3AF7859D5}"/>
                </a:ext>
              </a:extLst>
            </p:cNvPr>
            <p:cNvCxnSpPr>
              <a:cxnSpLocks/>
            </p:cNvCxnSpPr>
            <p:nvPr/>
          </p:nvCxnSpPr>
          <p:spPr bwMode="auto">
            <a:xfrm rot="5400000">
              <a:off x="5419881" y="4089333"/>
              <a:ext cx="108000" cy="0"/>
            </a:xfrm>
            <a:prstGeom prst="line">
              <a:avLst/>
            </a:prstGeom>
            <a:noFill/>
            <a:ln w="19050" cap="flat" cmpd="sng" algn="ctr">
              <a:solidFill>
                <a:schemeClr val="tx2">
                  <a:lumMod val="50000"/>
                </a:schemeClr>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B6E45578-9685-4499-8C29-89DB45530058}"/>
                </a:ext>
              </a:extLst>
            </p:cNvPr>
            <p:cNvCxnSpPr>
              <a:cxnSpLocks/>
            </p:cNvCxnSpPr>
            <p:nvPr/>
          </p:nvCxnSpPr>
          <p:spPr bwMode="auto">
            <a:xfrm rot="5400000">
              <a:off x="4511499" y="4089333"/>
              <a:ext cx="108000" cy="0"/>
            </a:xfrm>
            <a:prstGeom prst="line">
              <a:avLst/>
            </a:prstGeom>
            <a:noFill/>
            <a:ln w="19050" cap="flat" cmpd="sng" algn="ctr">
              <a:solidFill>
                <a:schemeClr val="tx2">
                  <a:lumMod val="50000"/>
                </a:schemeClr>
              </a:solidFill>
              <a:prstDash val="solid"/>
              <a:round/>
              <a:headEnd type="none" w="med" len="med"/>
              <a:tailEnd type="none" w="med" len="med"/>
            </a:ln>
            <a:effectLst/>
          </p:spPr>
        </p:cxnSp>
      </p:grpSp>
      <p:grpSp>
        <p:nvGrpSpPr>
          <p:cNvPr id="94" name="Group 93">
            <a:extLst>
              <a:ext uri="{FF2B5EF4-FFF2-40B4-BE49-F238E27FC236}">
                <a16:creationId xmlns:a16="http://schemas.microsoft.com/office/drawing/2014/main" id="{9D40DBEE-B5AB-4959-96B7-17D5A5715392}"/>
              </a:ext>
            </a:extLst>
          </p:cNvPr>
          <p:cNvGrpSpPr/>
          <p:nvPr/>
        </p:nvGrpSpPr>
        <p:grpSpPr>
          <a:xfrm>
            <a:off x="1320497" y="1898164"/>
            <a:ext cx="4580720" cy="2376114"/>
            <a:chOff x="2378880" y="1469148"/>
            <a:chExt cx="4580720" cy="2329200"/>
          </a:xfrm>
        </p:grpSpPr>
        <p:cxnSp>
          <p:nvCxnSpPr>
            <p:cNvPr id="95" name="Straight Connector 94">
              <a:extLst>
                <a:ext uri="{FF2B5EF4-FFF2-40B4-BE49-F238E27FC236}">
                  <a16:creationId xmlns:a16="http://schemas.microsoft.com/office/drawing/2014/main" id="{649E9024-F0D4-48B3-AF71-EFE625C45B4A}"/>
                </a:ext>
              </a:extLst>
            </p:cNvPr>
            <p:cNvCxnSpPr>
              <a:cxnSpLocks/>
            </p:cNvCxnSpPr>
            <p:nvPr/>
          </p:nvCxnSpPr>
          <p:spPr>
            <a:xfrm>
              <a:off x="2495600" y="1469148"/>
              <a:ext cx="0" cy="232920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96" name="Group 95">
              <a:extLst>
                <a:ext uri="{FF2B5EF4-FFF2-40B4-BE49-F238E27FC236}">
                  <a16:creationId xmlns:a16="http://schemas.microsoft.com/office/drawing/2014/main" id="{871FA2CE-5971-4FCC-BE6D-A40A19A57467}"/>
                </a:ext>
              </a:extLst>
            </p:cNvPr>
            <p:cNvGrpSpPr/>
            <p:nvPr/>
          </p:nvGrpSpPr>
          <p:grpSpPr>
            <a:xfrm>
              <a:off x="2378880" y="1478672"/>
              <a:ext cx="108000" cy="2310368"/>
              <a:chOff x="2375468" y="1478672"/>
              <a:chExt cx="108000" cy="2310368"/>
            </a:xfrm>
          </p:grpSpPr>
          <p:cxnSp>
            <p:nvCxnSpPr>
              <p:cNvPr id="98" name="Straight Connector 97">
                <a:extLst>
                  <a:ext uri="{FF2B5EF4-FFF2-40B4-BE49-F238E27FC236}">
                    <a16:creationId xmlns:a16="http://schemas.microsoft.com/office/drawing/2014/main" id="{7C0F1B5C-9781-4F0D-8DA0-6D1C3B57AFC6}"/>
                  </a:ext>
                </a:extLst>
              </p:cNvPr>
              <p:cNvCxnSpPr>
                <a:cxnSpLocks/>
              </p:cNvCxnSpPr>
              <p:nvPr/>
            </p:nvCxnSpPr>
            <p:spPr>
              <a:xfrm flipH="1">
                <a:off x="2375468" y="3789040"/>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AE24642F-AAA8-4DB5-A2DA-BA79C187D97B}"/>
                  </a:ext>
                </a:extLst>
              </p:cNvPr>
              <p:cNvCxnSpPr>
                <a:cxnSpLocks/>
              </p:cNvCxnSpPr>
              <p:nvPr/>
            </p:nvCxnSpPr>
            <p:spPr>
              <a:xfrm flipH="1">
                <a:off x="2375468" y="3336520"/>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297565B-9CEE-45A4-A083-FC9CDF325EC4}"/>
                  </a:ext>
                </a:extLst>
              </p:cNvPr>
              <p:cNvCxnSpPr>
                <a:cxnSpLocks/>
              </p:cNvCxnSpPr>
              <p:nvPr/>
            </p:nvCxnSpPr>
            <p:spPr>
              <a:xfrm flipH="1">
                <a:off x="2375468" y="287035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06D78315-6DC5-49AE-8F11-8AF00FF02B7B}"/>
                  </a:ext>
                </a:extLst>
              </p:cNvPr>
              <p:cNvCxnSpPr>
                <a:cxnSpLocks/>
              </p:cNvCxnSpPr>
              <p:nvPr/>
            </p:nvCxnSpPr>
            <p:spPr>
              <a:xfrm flipH="1">
                <a:off x="2375468" y="2404184"/>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8EBFBB58-0F1C-4C61-8FB2-3134C8352192}"/>
                  </a:ext>
                </a:extLst>
              </p:cNvPr>
              <p:cNvCxnSpPr>
                <a:cxnSpLocks/>
              </p:cNvCxnSpPr>
              <p:nvPr/>
            </p:nvCxnSpPr>
            <p:spPr>
              <a:xfrm flipH="1">
                <a:off x="2375468" y="1938016"/>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5EFF11FE-CC7F-48C4-8E8A-4D2B6C5BD05C}"/>
                  </a:ext>
                </a:extLst>
              </p:cNvPr>
              <p:cNvCxnSpPr>
                <a:cxnSpLocks/>
              </p:cNvCxnSpPr>
              <p:nvPr/>
            </p:nvCxnSpPr>
            <p:spPr>
              <a:xfrm flipH="1">
                <a:off x="2375468" y="147867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97" name="Straight Connector 96">
              <a:extLst>
                <a:ext uri="{FF2B5EF4-FFF2-40B4-BE49-F238E27FC236}">
                  <a16:creationId xmlns:a16="http://schemas.microsoft.com/office/drawing/2014/main" id="{F5DA535C-7075-48EC-8EEC-62912A70FCFC}"/>
                </a:ext>
              </a:extLst>
            </p:cNvPr>
            <p:cNvCxnSpPr>
              <a:cxnSpLocks/>
            </p:cNvCxnSpPr>
            <p:nvPr/>
          </p:nvCxnSpPr>
          <p:spPr>
            <a:xfrm flipH="1">
              <a:off x="2495600" y="3789040"/>
              <a:ext cx="4464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93" name="Content Placeholder 9">
            <a:extLst>
              <a:ext uri="{FF2B5EF4-FFF2-40B4-BE49-F238E27FC236}">
                <a16:creationId xmlns:a16="http://schemas.microsoft.com/office/drawing/2014/main" id="{3DB04232-0AD1-C541-89DC-138ADA9A510F}"/>
              </a:ext>
            </a:extLst>
          </p:cNvPr>
          <p:cNvSpPr txBox="1">
            <a:spLocks/>
          </p:cNvSpPr>
          <p:nvPr/>
        </p:nvSpPr>
        <p:spPr>
          <a:xfrm>
            <a:off x="620184" y="6301759"/>
            <a:ext cx="10106956" cy="365125"/>
          </a:xfrm>
          <a:prstGeom prst="rect">
            <a:avLst/>
          </a:prstGeom>
        </p:spPr>
        <p:txBody>
          <a:bodyPr anchor="ctr">
            <a:normAutofit/>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ECE6ED"/>
              </a:buClr>
              <a:buSzTx/>
              <a:buFont typeface="Arial"/>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mn-ea"/>
              </a:rPr>
              <a:t>5-HT, 5-hydroxytryptamine; GABA, </a:t>
            </a:r>
            <a:r>
              <a:rPr kumimoji="0" lang="el-GR" sz="1200" b="0" i="0" u="none" strike="noStrike" kern="1200" cap="none" spc="0" normalizeH="0" baseline="0" noProof="0" dirty="0">
                <a:ln>
                  <a:noFill/>
                </a:ln>
                <a:solidFill>
                  <a:srgbClr val="5D8298"/>
                </a:solidFill>
                <a:effectLst/>
                <a:uLnTx/>
                <a:uFillTx/>
                <a:latin typeface="Calibri" panose="020F0502020204030204"/>
                <a:ea typeface="+mn-ea"/>
              </a:rPr>
              <a:t>γ</a:t>
            </a:r>
            <a:r>
              <a:rPr kumimoji="0" lang="en-GB" sz="1200" b="0" i="0" u="none" strike="noStrike" kern="1200" cap="none" spc="0" normalizeH="0" baseline="0" noProof="0" dirty="0">
                <a:ln>
                  <a:noFill/>
                </a:ln>
                <a:solidFill>
                  <a:srgbClr val="5D8298"/>
                </a:solidFill>
                <a:effectLst/>
                <a:uLnTx/>
                <a:uFillTx/>
                <a:latin typeface="Calibri" panose="020F0502020204030204"/>
                <a:ea typeface="+mn-ea"/>
              </a:rPr>
              <a:t>-aminobutyric acid; GLP-1, glucagon-like peptide-1; TRK, tropomyosin receptor kinase</a:t>
            </a:r>
          </a:p>
        </p:txBody>
      </p:sp>
    </p:spTree>
    <p:extLst>
      <p:ext uri="{BB962C8B-B14F-4D97-AF65-F5344CB8AC3E}">
        <p14:creationId xmlns:p14="http://schemas.microsoft.com/office/powerpoint/2010/main" val="1493436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noProof="0" dirty="0">
                <a:cs typeface="Calibri" panose="020F0502020204030204" pitchFamily="34" charset="0"/>
              </a:rPr>
              <a:t>Dizziness management</a:t>
            </a:r>
            <a:endParaRPr lang="en-GB" noProof="0" dirty="0">
              <a:latin typeface="Calibri" panose="020F0502020204030204" pitchFamily="34" charset="0"/>
              <a:cs typeface="Calibri" panose="020F0502020204030204" pitchFamily="34" charset="0"/>
            </a:endParaRPr>
          </a:p>
        </p:txBody>
      </p:sp>
      <p:sp>
        <p:nvSpPr>
          <p:cNvPr id="243" name="Content Placeholder 1">
            <a:extLst>
              <a:ext uri="{FF2B5EF4-FFF2-40B4-BE49-F238E27FC236}">
                <a16:creationId xmlns:a16="http://schemas.microsoft.com/office/drawing/2014/main" id="{30F0DC74-1473-D243-A77C-A0A4FD1FDD0F}"/>
              </a:ext>
            </a:extLst>
          </p:cNvPr>
          <p:cNvSpPr txBox="1">
            <a:spLocks/>
          </p:cNvSpPr>
          <p:nvPr/>
        </p:nvSpPr>
        <p:spPr>
          <a:xfrm>
            <a:off x="609759" y="5685991"/>
            <a:ext cx="10958849" cy="423309"/>
          </a:xfrm>
          <a:prstGeom prst="rect">
            <a:avLst/>
          </a:prstGeom>
        </p:spPr>
        <p:txBody>
          <a:bodyPr vert="horz" lIns="0" tIns="0" rIns="0" bIns="0" rtlCol="0">
            <a:normAutofit/>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ECE6ED"/>
              </a:buClr>
              <a:buSzTx/>
              <a:buFont typeface="Arial"/>
              <a:buNone/>
              <a:tabLst/>
              <a:defRPr/>
            </a:pPr>
            <a:r>
              <a:rPr kumimoji="0" lang="en-GB" sz="2400" b="0" i="0" u="none" strike="noStrike" kern="1200" cap="none" spc="-50" normalizeH="0" baseline="0" noProof="0" dirty="0">
                <a:ln>
                  <a:noFill/>
                </a:ln>
                <a:solidFill>
                  <a:srgbClr val="56378D"/>
                </a:solidFill>
                <a:effectLst/>
                <a:uLnTx/>
                <a:uFillTx/>
                <a:latin typeface="Calibri" panose="020F0502020204030204"/>
                <a:ea typeface="+mn-ea"/>
                <a:sym typeface="Wingdings" pitchFamily="2" charset="2"/>
              </a:rPr>
              <a:t></a:t>
            </a:r>
            <a:r>
              <a:rPr kumimoji="0" lang="en-GB" sz="2400" b="0" i="0" u="none" strike="noStrike" kern="1200" cap="none" spc="0" normalizeH="0" baseline="0" noProof="0" dirty="0">
                <a:ln>
                  <a:noFill/>
                </a:ln>
                <a:solidFill>
                  <a:srgbClr val="5D8298"/>
                </a:solidFill>
                <a:effectLst/>
                <a:uLnTx/>
                <a:uFillTx/>
                <a:latin typeface="Calibri" panose="020F0502020204030204"/>
                <a:ea typeface="+mn-ea"/>
                <a:sym typeface="Wingdings" pitchFamily="2" charset="2"/>
              </a:rPr>
              <a:t> Authors recommend to characterise the dizziness and to manage it accordingly</a:t>
            </a:r>
            <a:endParaRPr kumimoji="0" lang="en-GB" sz="2400" b="0" i="0" u="none" strike="noStrike" kern="1200" cap="none" spc="0" normalizeH="0" baseline="0" noProof="0" dirty="0">
              <a:ln>
                <a:noFill/>
              </a:ln>
              <a:solidFill>
                <a:srgbClr val="5D8298"/>
              </a:solidFill>
              <a:effectLst/>
              <a:uLnTx/>
              <a:uFillTx/>
              <a:latin typeface="Calibri" panose="020F0502020204030204"/>
              <a:ea typeface="+mn-ea"/>
            </a:endParaRPr>
          </a:p>
        </p:txBody>
      </p:sp>
      <p:graphicFrame>
        <p:nvGraphicFramePr>
          <p:cNvPr id="32" name="Tableau 48">
            <a:extLst>
              <a:ext uri="{FF2B5EF4-FFF2-40B4-BE49-F238E27FC236}">
                <a16:creationId xmlns:a16="http://schemas.microsoft.com/office/drawing/2014/main" id="{083A2D03-BAF5-1C4B-827C-F2D509B841B0}"/>
              </a:ext>
            </a:extLst>
          </p:cNvPr>
          <p:cNvGraphicFramePr>
            <a:graphicFrameLocks noGrp="1"/>
          </p:cNvGraphicFramePr>
          <p:nvPr/>
        </p:nvGraphicFramePr>
        <p:xfrm>
          <a:off x="6008855" y="1278010"/>
          <a:ext cx="5557283" cy="4203628"/>
        </p:xfrm>
        <a:graphic>
          <a:graphicData uri="http://schemas.openxmlformats.org/drawingml/2006/table">
            <a:tbl>
              <a:tblPr firstRow="1" bandRow="1">
                <a:tableStyleId>{5C22544A-7EE6-4342-B048-85BDC9FD1C3A}</a:tableStyleId>
              </a:tblPr>
              <a:tblGrid>
                <a:gridCol w="1165283">
                  <a:extLst>
                    <a:ext uri="{9D8B030D-6E8A-4147-A177-3AD203B41FA5}">
                      <a16:colId xmlns:a16="http://schemas.microsoft.com/office/drawing/2014/main" val="955625175"/>
                    </a:ext>
                  </a:extLst>
                </a:gridCol>
                <a:gridCol w="1548000">
                  <a:extLst>
                    <a:ext uri="{9D8B030D-6E8A-4147-A177-3AD203B41FA5}">
                      <a16:colId xmlns:a16="http://schemas.microsoft.com/office/drawing/2014/main" val="4228986256"/>
                    </a:ext>
                  </a:extLst>
                </a:gridCol>
                <a:gridCol w="2844000">
                  <a:extLst>
                    <a:ext uri="{9D8B030D-6E8A-4147-A177-3AD203B41FA5}">
                      <a16:colId xmlns:a16="http://schemas.microsoft.com/office/drawing/2014/main" val="3675606951"/>
                    </a:ext>
                  </a:extLst>
                </a:gridCol>
              </a:tblGrid>
              <a:tr h="3980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solidFill>
                            <a:schemeClr val="bg1"/>
                          </a:solidFill>
                          <a:latin typeface="Calibri" panose="020F0502020204030204" pitchFamily="34" charset="0"/>
                        </a:rPr>
                        <a:t>Supportive medication in dizziness management</a:t>
                      </a: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73552708"/>
                  </a:ext>
                </a:extLst>
              </a:tr>
              <a:tr h="398009">
                <a:tc>
                  <a:txBody>
                    <a:bodyPr/>
                    <a:lstStyle/>
                    <a:p>
                      <a:endParaRPr lang="en-GB" sz="1600" b="1" noProof="0" dirty="0">
                        <a:solidFill>
                          <a:schemeClr val="tx2"/>
                        </a:solidFill>
                        <a:latin typeface="Calibri" panose="020F0502020204030204" pitchFamily="34" charset="0"/>
                        <a:cs typeface="Calibri" panose="020F0502020204030204" pitchFamily="34" charset="0"/>
                      </a:endParaRPr>
                    </a:p>
                  </a:txBody>
                  <a:tcPr anchor="ctr"/>
                </a:tc>
                <a:tc>
                  <a:txBody>
                    <a:bodyPr/>
                    <a:lstStyle/>
                    <a:p>
                      <a:r>
                        <a:rPr lang="en-GB" sz="1600" b="1" noProof="0" dirty="0">
                          <a:solidFill>
                            <a:schemeClr val="bg1"/>
                          </a:solidFill>
                          <a:latin typeface="Calibri" panose="020F0502020204030204" pitchFamily="34" charset="0"/>
                          <a:cs typeface="Calibri" panose="020F0502020204030204" pitchFamily="34" charset="0"/>
                        </a:rPr>
                        <a:t>Agent(s)</a:t>
                      </a:r>
                    </a:p>
                  </a:txBody>
                  <a:tcPr anchor="ctr">
                    <a:solidFill>
                      <a:schemeClr val="accent1">
                        <a:lumMod val="40000"/>
                        <a:lumOff val="60000"/>
                      </a:schemeClr>
                    </a:solidFill>
                  </a:tcPr>
                </a:tc>
                <a:tc>
                  <a:txBody>
                    <a:bodyPr/>
                    <a:lstStyle/>
                    <a:p>
                      <a:r>
                        <a:rPr lang="en-GB" sz="1600" b="1" noProof="0" dirty="0">
                          <a:solidFill>
                            <a:schemeClr val="bg1"/>
                          </a:solidFill>
                          <a:latin typeface="Calibri" panose="020F0502020204030204" pitchFamily="34" charset="0"/>
                          <a:cs typeface="Calibri" panose="020F0502020204030204" pitchFamily="34" charset="0"/>
                        </a:rPr>
                        <a:t>Mechanism of action</a:t>
                      </a:r>
                    </a:p>
                  </a:txBody>
                  <a:tcPr anchor="ctr">
                    <a:solidFill>
                      <a:schemeClr val="accent1">
                        <a:lumMod val="40000"/>
                        <a:lumOff val="60000"/>
                      </a:schemeClr>
                    </a:solidFill>
                  </a:tcPr>
                </a:tc>
                <a:extLst>
                  <a:ext uri="{0D108BD9-81ED-4DB2-BD59-A6C34878D82A}">
                    <a16:rowId xmlns:a16="http://schemas.microsoft.com/office/drawing/2014/main" val="2078011335"/>
                  </a:ext>
                </a:extLst>
              </a:tr>
              <a:tr h="1144957">
                <a:tc rowSpan="2">
                  <a:txBody>
                    <a:bodyPr/>
                    <a:lstStyle/>
                    <a:p>
                      <a:r>
                        <a:rPr lang="en-GB" sz="1600" b="0" noProof="0" dirty="0">
                          <a:solidFill>
                            <a:schemeClr val="tx2"/>
                          </a:solidFill>
                          <a:latin typeface="Calibri" panose="020F0502020204030204" pitchFamily="34" charset="0"/>
                          <a:cs typeface="Calibri" panose="020F0502020204030204" pitchFamily="34" charset="0"/>
                        </a:rPr>
                        <a:t>Dizziness</a:t>
                      </a:r>
                    </a:p>
                    <a:p>
                      <a:r>
                        <a:rPr lang="en-GB" sz="1600" b="0" noProof="0" dirty="0">
                          <a:solidFill>
                            <a:schemeClr val="tx2"/>
                          </a:solidFill>
                          <a:latin typeface="Calibri" panose="020F0502020204030204" pitchFamily="34" charset="0"/>
                          <a:cs typeface="Calibri" panose="020F0502020204030204" pitchFamily="34" charset="0"/>
                        </a:rPr>
                        <a:t>(ataxia or vertigo)</a:t>
                      </a:r>
                    </a:p>
                  </a:txBody>
                  <a:tcPr anchor="ctr"/>
                </a:tc>
                <a:tc>
                  <a:txBody>
                    <a:bodyPr/>
                    <a:lstStyle/>
                    <a:p>
                      <a:r>
                        <a:rPr lang="en-GB" sz="1600" b="0" noProof="0" dirty="0">
                          <a:solidFill>
                            <a:schemeClr val="tx2"/>
                          </a:solidFill>
                          <a:latin typeface="Calibri" panose="020F0502020204030204" pitchFamily="34" charset="0"/>
                          <a:cs typeface="Calibri" panose="020F0502020204030204" pitchFamily="34" charset="0"/>
                        </a:rPr>
                        <a:t>Meclizine</a:t>
                      </a:r>
                    </a:p>
                  </a:txBody>
                  <a:tcPr anchor="ctr"/>
                </a:tc>
                <a:tc>
                  <a:txBody>
                    <a:bodyPr/>
                    <a:lstStyle/>
                    <a:p>
                      <a:r>
                        <a:rPr lang="en-GB" sz="1600" noProof="0" dirty="0">
                          <a:solidFill>
                            <a:schemeClr val="tx2"/>
                          </a:solidFill>
                          <a:latin typeface="Calibri" panose="020F0502020204030204" pitchFamily="34" charset="0"/>
                          <a:cs typeface="Calibri" panose="020F0502020204030204" pitchFamily="34" charset="0"/>
                        </a:rPr>
                        <a:t>H</a:t>
                      </a:r>
                      <a:r>
                        <a:rPr lang="en-GB" sz="1600" baseline="-25000" noProof="0" dirty="0">
                          <a:solidFill>
                            <a:schemeClr val="tx2"/>
                          </a:solidFill>
                          <a:latin typeface="Calibri" panose="020F0502020204030204" pitchFamily="34" charset="0"/>
                          <a:cs typeface="Calibri" panose="020F0502020204030204" pitchFamily="34" charset="0"/>
                        </a:rPr>
                        <a:t>1</a:t>
                      </a:r>
                      <a:r>
                        <a:rPr lang="en-GB" sz="1600" noProof="0" dirty="0">
                          <a:solidFill>
                            <a:schemeClr val="tx2"/>
                          </a:solidFill>
                          <a:latin typeface="Calibri" panose="020F0502020204030204" pitchFamily="34" charset="0"/>
                          <a:cs typeface="Calibri" panose="020F0502020204030204" pitchFamily="34" charset="0"/>
                        </a:rPr>
                        <a:t> histamine receptor antagonist, suppresses vestibular stimulation, anticholinergic</a:t>
                      </a:r>
                    </a:p>
                  </a:txBody>
                  <a:tcPr anchor="ctr"/>
                </a:tc>
                <a:extLst>
                  <a:ext uri="{0D108BD9-81ED-4DB2-BD59-A6C34878D82A}">
                    <a16:rowId xmlns:a16="http://schemas.microsoft.com/office/drawing/2014/main" val="2895664829"/>
                  </a:ext>
                </a:extLst>
              </a:tr>
              <a:tr h="621548">
                <a:tc vMerge="1">
                  <a:txBody>
                    <a:bodyPr/>
                    <a:lstStyle/>
                    <a:p>
                      <a:endParaRPr lang="en-US" sz="1400" dirty="0">
                        <a:latin typeface="Calibri" panose="020F0502020204030204" pitchFamily="34" charset="0"/>
                        <a:cs typeface="Calibri" panose="020F0502020204030204" pitchFamily="34" charset="0"/>
                      </a:endParaRPr>
                    </a:p>
                  </a:txBody>
                  <a:tcPr/>
                </a:tc>
                <a:tc>
                  <a:txBody>
                    <a:bodyPr/>
                    <a:lstStyle/>
                    <a:p>
                      <a:r>
                        <a:rPr lang="en-GB" sz="1600" b="0" noProof="0" dirty="0">
                          <a:solidFill>
                            <a:schemeClr val="tx2"/>
                          </a:solidFill>
                          <a:latin typeface="Calibri" panose="020F0502020204030204" pitchFamily="34" charset="0"/>
                          <a:cs typeface="Calibri" panose="020F0502020204030204" pitchFamily="34" charset="0"/>
                        </a:rPr>
                        <a:t>Scopolamine</a:t>
                      </a:r>
                    </a:p>
                  </a:txBody>
                  <a:tcPr anchor="ctr"/>
                </a:tc>
                <a:tc>
                  <a:txBody>
                    <a:bodyPr/>
                    <a:lstStyle/>
                    <a:p>
                      <a:r>
                        <a:rPr lang="en-GB" sz="1600" noProof="0" dirty="0">
                          <a:solidFill>
                            <a:schemeClr val="tx2"/>
                          </a:solidFill>
                          <a:latin typeface="Calibri" panose="020F0502020204030204" pitchFamily="34" charset="0"/>
                          <a:cs typeface="Calibri" panose="020F0502020204030204" pitchFamily="34" charset="0"/>
                        </a:rPr>
                        <a:t>Antagonises histamine and serotonin</a:t>
                      </a:r>
                    </a:p>
                  </a:txBody>
                  <a:tcPr anchor="ctr"/>
                </a:tc>
                <a:extLst>
                  <a:ext uri="{0D108BD9-81ED-4DB2-BD59-A6C34878D82A}">
                    <a16:rowId xmlns:a16="http://schemas.microsoft.com/office/drawing/2014/main" val="1229450777"/>
                  </a:ext>
                </a:extLst>
              </a:tr>
              <a:tr h="621548">
                <a:tc rowSpan="3">
                  <a:txBody>
                    <a:bodyPr/>
                    <a:lstStyle/>
                    <a:p>
                      <a:r>
                        <a:rPr lang="en-GB" sz="1600" b="0" noProof="0" dirty="0">
                          <a:solidFill>
                            <a:schemeClr val="tx2"/>
                          </a:solidFill>
                          <a:latin typeface="Calibri" panose="020F0502020204030204" pitchFamily="34" charset="0"/>
                          <a:cs typeface="Calibri" panose="020F0502020204030204" pitchFamily="34" charset="0"/>
                        </a:rPr>
                        <a:t>Dizziness</a:t>
                      </a:r>
                    </a:p>
                    <a:p>
                      <a:r>
                        <a:rPr lang="en-GB" sz="1600" b="0" noProof="0" dirty="0">
                          <a:solidFill>
                            <a:schemeClr val="tx2"/>
                          </a:solidFill>
                          <a:latin typeface="Calibri" panose="020F0502020204030204" pitchFamily="34" charset="0"/>
                          <a:cs typeface="Calibri" panose="020F0502020204030204" pitchFamily="34" charset="0"/>
                        </a:rPr>
                        <a:t>(orthostasis)</a:t>
                      </a:r>
                    </a:p>
                  </a:txBody>
                  <a:tcPr marL="36000" marR="36000" anchor="ctr"/>
                </a:tc>
                <a:tc>
                  <a:txBody>
                    <a:bodyPr/>
                    <a:lstStyle/>
                    <a:p>
                      <a:r>
                        <a:rPr lang="en-GB" sz="1600" b="0" noProof="0" dirty="0">
                          <a:solidFill>
                            <a:schemeClr val="tx2"/>
                          </a:solidFill>
                          <a:latin typeface="Calibri" panose="020F0502020204030204" pitchFamily="34" charset="0"/>
                          <a:cs typeface="Calibri" panose="020F0502020204030204" pitchFamily="34" charset="0"/>
                        </a:rPr>
                        <a:t>Midodrine</a:t>
                      </a:r>
                    </a:p>
                  </a:txBody>
                  <a:tcPr anchor="ctr"/>
                </a:tc>
                <a:tc>
                  <a:txBody>
                    <a:bodyPr/>
                    <a:lstStyle/>
                    <a:p>
                      <a:r>
                        <a:rPr lang="en-GB" sz="1600" noProof="0" dirty="0">
                          <a:solidFill>
                            <a:schemeClr val="tx2"/>
                          </a:solidFill>
                          <a:latin typeface="Calibri" panose="020F0502020204030204" pitchFamily="34" charset="0"/>
                          <a:cs typeface="Calibri" panose="020F0502020204030204" pitchFamily="34" charset="0"/>
                        </a:rPr>
                        <a:t>α</a:t>
                      </a:r>
                      <a:r>
                        <a:rPr lang="en-GB" sz="1600" baseline="-25000" noProof="0" dirty="0">
                          <a:solidFill>
                            <a:schemeClr val="tx2"/>
                          </a:solidFill>
                          <a:latin typeface="Calibri" panose="020F0502020204030204" pitchFamily="34" charset="0"/>
                          <a:cs typeface="Calibri" panose="020F0502020204030204" pitchFamily="34" charset="0"/>
                        </a:rPr>
                        <a:t>1</a:t>
                      </a:r>
                      <a:r>
                        <a:rPr lang="en-GB" sz="1600" noProof="0" dirty="0">
                          <a:solidFill>
                            <a:schemeClr val="tx2"/>
                          </a:solidFill>
                          <a:latin typeface="Calibri" panose="020F0502020204030204" pitchFamily="34" charset="0"/>
                          <a:cs typeface="Calibri" panose="020F0502020204030204" pitchFamily="34" charset="0"/>
                        </a:rPr>
                        <a:t> adrenergic receptor agonist, increases vascular tone</a:t>
                      </a:r>
                    </a:p>
                  </a:txBody>
                  <a:tcPr anchor="ctr"/>
                </a:tc>
                <a:extLst>
                  <a:ext uri="{0D108BD9-81ED-4DB2-BD59-A6C34878D82A}">
                    <a16:rowId xmlns:a16="http://schemas.microsoft.com/office/drawing/2014/main" val="1597057099"/>
                  </a:ext>
                </a:extLst>
              </a:tr>
              <a:tr h="398009">
                <a:tc vMerge="1">
                  <a:txBody>
                    <a:bodyPr/>
                    <a:lstStyle/>
                    <a:p>
                      <a:endParaRPr lang="en-US" sz="1400" b="1"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GB" sz="1600" b="0" noProof="0" dirty="0">
                          <a:solidFill>
                            <a:schemeClr val="tx2"/>
                          </a:solidFill>
                          <a:latin typeface="Calibri" panose="020F0502020204030204" pitchFamily="34" charset="0"/>
                          <a:cs typeface="Calibri" panose="020F0502020204030204" pitchFamily="34" charset="0"/>
                        </a:rPr>
                        <a:t>Fludrocortisone</a:t>
                      </a:r>
                    </a:p>
                  </a:txBody>
                  <a:tcPr anchor="ctr"/>
                </a:tc>
                <a:tc>
                  <a:txBody>
                    <a:bodyPr/>
                    <a:lstStyle/>
                    <a:p>
                      <a:r>
                        <a:rPr lang="en-GB" sz="1600" noProof="0" dirty="0">
                          <a:solidFill>
                            <a:schemeClr val="tx2"/>
                          </a:solidFill>
                          <a:latin typeface="Calibri" panose="020F0502020204030204" pitchFamily="34" charset="0"/>
                          <a:cs typeface="Calibri" panose="020F0502020204030204" pitchFamily="34" charset="0"/>
                        </a:rPr>
                        <a:t>Mineralocorticoid</a:t>
                      </a:r>
                    </a:p>
                  </a:txBody>
                  <a:tcPr anchor="ctr"/>
                </a:tc>
                <a:extLst>
                  <a:ext uri="{0D108BD9-81ED-4DB2-BD59-A6C34878D82A}">
                    <a16:rowId xmlns:a16="http://schemas.microsoft.com/office/drawing/2014/main" val="894307152"/>
                  </a:ext>
                </a:extLst>
              </a:tr>
              <a:tr h="621548">
                <a:tc vMerge="1">
                  <a:txBody>
                    <a:bodyPr/>
                    <a:lstStyle/>
                    <a:p>
                      <a:endParaRPr lang="en-US" sz="1400" dirty="0">
                        <a:latin typeface="Calibri" panose="020F0502020204030204" pitchFamily="34" charset="0"/>
                        <a:cs typeface="Calibri" panose="020F0502020204030204" pitchFamily="34" charset="0"/>
                      </a:endParaRPr>
                    </a:p>
                  </a:txBody>
                  <a:tcPr/>
                </a:tc>
                <a:tc>
                  <a:txBody>
                    <a:bodyPr/>
                    <a:lstStyle/>
                    <a:p>
                      <a:r>
                        <a:rPr lang="en-GB" sz="1600" b="0" noProof="0" dirty="0">
                          <a:solidFill>
                            <a:schemeClr val="tx2"/>
                          </a:solidFill>
                          <a:latin typeface="Calibri" panose="020F0502020204030204" pitchFamily="34" charset="0"/>
                          <a:cs typeface="Calibri" panose="020F0502020204030204" pitchFamily="34" charset="0"/>
                        </a:rPr>
                        <a:t>Droxidopa</a:t>
                      </a:r>
                    </a:p>
                  </a:txBody>
                  <a:tcPr anchor="ctr"/>
                </a:tc>
                <a:tc>
                  <a:txBody>
                    <a:bodyPr/>
                    <a:lstStyle/>
                    <a:p>
                      <a:r>
                        <a:rPr lang="en-GB" sz="1600" noProof="0" dirty="0">
                          <a:solidFill>
                            <a:schemeClr val="tx2"/>
                          </a:solidFill>
                          <a:latin typeface="Calibri" panose="020F0502020204030204" pitchFamily="34" charset="0"/>
                          <a:cs typeface="Calibri" panose="020F0502020204030204" pitchFamily="34" charset="0"/>
                        </a:rPr>
                        <a:t>Metabolized to norepinephrine, induces vasoconstriction</a:t>
                      </a:r>
                    </a:p>
                  </a:txBody>
                  <a:tcPr anchor="ctr"/>
                </a:tc>
                <a:extLst>
                  <a:ext uri="{0D108BD9-81ED-4DB2-BD59-A6C34878D82A}">
                    <a16:rowId xmlns:a16="http://schemas.microsoft.com/office/drawing/2014/main" val="3739265910"/>
                  </a:ext>
                </a:extLst>
              </a:tr>
            </a:tbl>
          </a:graphicData>
        </a:graphic>
      </p:graphicFrame>
      <p:grpSp>
        <p:nvGrpSpPr>
          <p:cNvPr id="11" name="Group 10">
            <a:extLst>
              <a:ext uri="{FF2B5EF4-FFF2-40B4-BE49-F238E27FC236}">
                <a16:creationId xmlns:a16="http://schemas.microsoft.com/office/drawing/2014/main" id="{9327AAE2-7780-48F5-81FA-8F154BCF8FBD}"/>
              </a:ext>
            </a:extLst>
          </p:cNvPr>
          <p:cNvGrpSpPr/>
          <p:nvPr/>
        </p:nvGrpSpPr>
        <p:grpSpPr>
          <a:xfrm>
            <a:off x="2886782" y="2046553"/>
            <a:ext cx="2942533" cy="1991287"/>
            <a:chOff x="3296958" y="2545849"/>
            <a:chExt cx="2942533" cy="1991287"/>
          </a:xfrm>
        </p:grpSpPr>
        <p:graphicFrame>
          <p:nvGraphicFramePr>
            <p:cNvPr id="4" name="Chart 3">
              <a:extLst>
                <a:ext uri="{FF2B5EF4-FFF2-40B4-BE49-F238E27FC236}">
                  <a16:creationId xmlns:a16="http://schemas.microsoft.com/office/drawing/2014/main" id="{BC69C71B-A95E-4B8F-821F-7238B403FB8A}"/>
                </a:ext>
              </a:extLst>
            </p:cNvPr>
            <p:cNvGraphicFramePr/>
            <p:nvPr/>
          </p:nvGraphicFramePr>
          <p:xfrm>
            <a:off x="3468026" y="2667424"/>
            <a:ext cx="2420773" cy="1869712"/>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DE508270-D390-48F0-912E-D7ADD475F16C}"/>
                </a:ext>
              </a:extLst>
            </p:cNvPr>
            <p:cNvGrpSpPr/>
            <p:nvPr/>
          </p:nvGrpSpPr>
          <p:grpSpPr>
            <a:xfrm>
              <a:off x="3296958" y="2545849"/>
              <a:ext cx="2942533" cy="1933831"/>
              <a:chOff x="3296958" y="1807292"/>
              <a:chExt cx="2942533" cy="1933831"/>
            </a:xfrm>
          </p:grpSpPr>
          <p:sp>
            <p:nvSpPr>
              <p:cNvPr id="5" name="TextBox 4">
                <a:extLst>
                  <a:ext uri="{FF2B5EF4-FFF2-40B4-BE49-F238E27FC236}">
                    <a16:creationId xmlns:a16="http://schemas.microsoft.com/office/drawing/2014/main" id="{789C93FC-8680-4D5D-86EF-96B78580D4AC}"/>
                  </a:ext>
                </a:extLst>
              </p:cNvPr>
              <p:cNvSpPr txBox="1"/>
              <p:nvPr/>
            </p:nvSpPr>
            <p:spPr>
              <a:xfrm>
                <a:off x="3296958" y="3483500"/>
                <a:ext cx="102953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Unspecified</a:t>
                </a:r>
              </a:p>
            </p:txBody>
          </p:sp>
          <p:sp>
            <p:nvSpPr>
              <p:cNvPr id="12" name="TextBox 11">
                <a:extLst>
                  <a:ext uri="{FF2B5EF4-FFF2-40B4-BE49-F238E27FC236}">
                    <a16:creationId xmlns:a16="http://schemas.microsoft.com/office/drawing/2014/main" id="{BE038087-8C90-4AA4-81FE-F5F72471BC4A}"/>
                  </a:ext>
                </a:extLst>
              </p:cNvPr>
              <p:cNvSpPr txBox="1"/>
              <p:nvPr/>
            </p:nvSpPr>
            <p:spPr>
              <a:xfrm>
                <a:off x="4929026" y="3494902"/>
                <a:ext cx="102953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Imbalance</a:t>
                </a:r>
              </a:p>
            </p:txBody>
          </p:sp>
          <p:sp>
            <p:nvSpPr>
              <p:cNvPr id="13" name="TextBox 12">
                <a:extLst>
                  <a:ext uri="{FF2B5EF4-FFF2-40B4-BE49-F238E27FC236}">
                    <a16:creationId xmlns:a16="http://schemas.microsoft.com/office/drawing/2014/main" id="{162003BF-8634-439F-86F5-15756EB7FCE4}"/>
                  </a:ext>
                </a:extLst>
              </p:cNvPr>
              <p:cNvSpPr txBox="1"/>
              <p:nvPr/>
            </p:nvSpPr>
            <p:spPr>
              <a:xfrm>
                <a:off x="3757932" y="1969155"/>
                <a:ext cx="63919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Mixed</a:t>
                </a:r>
              </a:p>
            </p:txBody>
          </p:sp>
          <p:sp>
            <p:nvSpPr>
              <p:cNvPr id="14" name="TextBox 13">
                <a:extLst>
                  <a:ext uri="{FF2B5EF4-FFF2-40B4-BE49-F238E27FC236}">
                    <a16:creationId xmlns:a16="http://schemas.microsoft.com/office/drawing/2014/main" id="{8EBB543A-735B-44F6-B2B0-F6BFEF6AC1F8}"/>
                  </a:ext>
                </a:extLst>
              </p:cNvPr>
              <p:cNvSpPr txBox="1"/>
              <p:nvPr/>
            </p:nvSpPr>
            <p:spPr>
              <a:xfrm>
                <a:off x="4289830" y="1807292"/>
                <a:ext cx="63919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Vertigo</a:t>
                </a:r>
              </a:p>
            </p:txBody>
          </p:sp>
          <p:sp>
            <p:nvSpPr>
              <p:cNvPr id="15" name="TextBox 14">
                <a:extLst>
                  <a:ext uri="{FF2B5EF4-FFF2-40B4-BE49-F238E27FC236}">
                    <a16:creationId xmlns:a16="http://schemas.microsoft.com/office/drawing/2014/main" id="{7A60EADA-39B5-451F-972D-51D7419CCED4}"/>
                  </a:ext>
                </a:extLst>
              </p:cNvPr>
              <p:cNvSpPr txBox="1"/>
              <p:nvPr/>
            </p:nvSpPr>
            <p:spPr>
              <a:xfrm>
                <a:off x="4835824" y="1810653"/>
                <a:ext cx="140366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Positional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light-headedness</a:t>
                </a:r>
              </a:p>
            </p:txBody>
          </p:sp>
          <p:grpSp>
            <p:nvGrpSpPr>
              <p:cNvPr id="6" name="Group 5">
                <a:extLst>
                  <a:ext uri="{FF2B5EF4-FFF2-40B4-BE49-F238E27FC236}">
                    <a16:creationId xmlns:a16="http://schemas.microsoft.com/office/drawing/2014/main" id="{C65988CC-22B9-4881-B783-B480CF21C53A}"/>
                  </a:ext>
                </a:extLst>
              </p:cNvPr>
              <p:cNvGrpSpPr/>
              <p:nvPr/>
            </p:nvGrpSpPr>
            <p:grpSpPr>
              <a:xfrm>
                <a:off x="3746846" y="2046152"/>
                <a:ext cx="1838719" cy="1518690"/>
                <a:chOff x="5488779" y="2141864"/>
                <a:chExt cx="1838719" cy="1518690"/>
              </a:xfrm>
            </p:grpSpPr>
            <p:sp>
              <p:nvSpPr>
                <p:cNvPr id="16" name="TextBox 15">
                  <a:extLst>
                    <a:ext uri="{FF2B5EF4-FFF2-40B4-BE49-F238E27FC236}">
                      <a16:creationId xmlns:a16="http://schemas.microsoft.com/office/drawing/2014/main" id="{DA61940F-7268-4BA9-861D-81E01E2D63F9}"/>
                    </a:ext>
                  </a:extLst>
                </p:cNvPr>
                <p:cNvSpPr txBox="1"/>
                <p:nvPr/>
              </p:nvSpPr>
              <p:spPr>
                <a:xfrm>
                  <a:off x="5819463" y="2183299"/>
                  <a:ext cx="6391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5%</a:t>
                  </a:r>
                  <a:b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b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(2/39)</a:t>
                  </a:r>
                </a:p>
              </p:txBody>
            </p:sp>
            <p:sp>
              <p:nvSpPr>
                <p:cNvPr id="17" name="TextBox 16">
                  <a:extLst>
                    <a:ext uri="{FF2B5EF4-FFF2-40B4-BE49-F238E27FC236}">
                      <a16:creationId xmlns:a16="http://schemas.microsoft.com/office/drawing/2014/main" id="{CAD5B878-50DF-4FC2-BAD0-53B6BECA5F19}"/>
                    </a:ext>
                  </a:extLst>
                </p:cNvPr>
                <p:cNvSpPr txBox="1"/>
                <p:nvPr/>
              </p:nvSpPr>
              <p:spPr>
                <a:xfrm>
                  <a:off x="6097699" y="2141864"/>
                  <a:ext cx="6391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8%</a:t>
                  </a:r>
                  <a:b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b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(3/39)</a:t>
                  </a:r>
                </a:p>
              </p:txBody>
            </p:sp>
            <p:sp>
              <p:nvSpPr>
                <p:cNvPr id="18" name="TextBox 17">
                  <a:extLst>
                    <a:ext uri="{FF2B5EF4-FFF2-40B4-BE49-F238E27FC236}">
                      <a16:creationId xmlns:a16="http://schemas.microsoft.com/office/drawing/2014/main" id="{2A2E98E1-E80C-4F14-8210-9B0A9C3F63CB}"/>
                    </a:ext>
                  </a:extLst>
                </p:cNvPr>
                <p:cNvSpPr txBox="1"/>
                <p:nvPr/>
              </p:nvSpPr>
              <p:spPr>
                <a:xfrm>
                  <a:off x="6688302" y="2659630"/>
                  <a:ext cx="6391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33%</a:t>
                  </a:r>
                  <a:b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b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(13/39)</a:t>
                  </a:r>
                </a:p>
              </p:txBody>
            </p:sp>
            <p:sp>
              <p:nvSpPr>
                <p:cNvPr id="19" name="TextBox 18">
                  <a:extLst>
                    <a:ext uri="{FF2B5EF4-FFF2-40B4-BE49-F238E27FC236}">
                      <a16:creationId xmlns:a16="http://schemas.microsoft.com/office/drawing/2014/main" id="{A46FCE5C-7A98-47F1-AF24-7A451DB1DFCE}"/>
                    </a:ext>
                  </a:extLst>
                </p:cNvPr>
                <p:cNvSpPr txBox="1"/>
                <p:nvPr/>
              </p:nvSpPr>
              <p:spPr>
                <a:xfrm>
                  <a:off x="6250999" y="3352777"/>
                  <a:ext cx="6391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18%</a:t>
                  </a:r>
                  <a:b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b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(7/39)</a:t>
                  </a:r>
                </a:p>
              </p:txBody>
            </p:sp>
            <p:sp>
              <p:nvSpPr>
                <p:cNvPr id="20" name="TextBox 19">
                  <a:extLst>
                    <a:ext uri="{FF2B5EF4-FFF2-40B4-BE49-F238E27FC236}">
                      <a16:creationId xmlns:a16="http://schemas.microsoft.com/office/drawing/2014/main" id="{C3066EE1-CC17-4794-8FB0-436ED02BA6AE}"/>
                    </a:ext>
                  </a:extLst>
                </p:cNvPr>
                <p:cNvSpPr txBox="1"/>
                <p:nvPr/>
              </p:nvSpPr>
              <p:spPr>
                <a:xfrm>
                  <a:off x="5488779" y="2791492"/>
                  <a:ext cx="6391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36%</a:t>
                  </a:r>
                  <a:b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br>
                  <a:r>
                    <a:rPr kumimoji="0" lang="en-GB" sz="700" b="0" i="0" u="none" strike="noStrike" kern="1200" cap="none" spc="0" normalizeH="0" baseline="0" noProof="0" dirty="0">
                      <a:ln>
                        <a:noFill/>
                      </a:ln>
                      <a:solidFill>
                        <a:srgbClr val="FFFFFF"/>
                      </a:solidFill>
                      <a:effectLst/>
                      <a:uLnTx/>
                      <a:uFillTx/>
                      <a:latin typeface="Calibri" panose="020F0502020204030204"/>
                      <a:ea typeface="Aileron" charset="0"/>
                      <a:cs typeface="Aileron" charset="0"/>
                    </a:rPr>
                    <a:t>(14/39)</a:t>
                  </a:r>
                </a:p>
              </p:txBody>
            </p:sp>
          </p:grpSp>
        </p:grpSp>
      </p:grpSp>
      <p:grpSp>
        <p:nvGrpSpPr>
          <p:cNvPr id="78" name="Group 77">
            <a:extLst>
              <a:ext uri="{FF2B5EF4-FFF2-40B4-BE49-F238E27FC236}">
                <a16:creationId xmlns:a16="http://schemas.microsoft.com/office/drawing/2014/main" id="{F9271E48-3ABD-4D15-8D69-778326BB17BC}"/>
              </a:ext>
            </a:extLst>
          </p:cNvPr>
          <p:cNvGrpSpPr/>
          <p:nvPr/>
        </p:nvGrpSpPr>
        <p:grpSpPr>
          <a:xfrm>
            <a:off x="2041879" y="3660548"/>
            <a:ext cx="2393801" cy="1015663"/>
            <a:chOff x="2041879" y="3660548"/>
            <a:chExt cx="2393801" cy="1015663"/>
          </a:xfrm>
        </p:grpSpPr>
        <p:grpSp>
          <p:nvGrpSpPr>
            <p:cNvPr id="24" name="Group 23">
              <a:extLst>
                <a:ext uri="{FF2B5EF4-FFF2-40B4-BE49-F238E27FC236}">
                  <a16:creationId xmlns:a16="http://schemas.microsoft.com/office/drawing/2014/main" id="{F1A33AF8-E8EA-49B3-9B36-8790C7335A14}"/>
                </a:ext>
              </a:extLst>
            </p:cNvPr>
            <p:cNvGrpSpPr/>
            <p:nvPr/>
          </p:nvGrpSpPr>
          <p:grpSpPr>
            <a:xfrm>
              <a:off x="2041879" y="3660548"/>
              <a:ext cx="2393801" cy="1015663"/>
              <a:chOff x="9578205" y="1590593"/>
              <a:chExt cx="2393801" cy="1015663"/>
            </a:xfrm>
          </p:grpSpPr>
          <p:sp>
            <p:nvSpPr>
              <p:cNvPr id="28" name="TextBox 27">
                <a:extLst>
                  <a:ext uri="{FF2B5EF4-FFF2-40B4-BE49-F238E27FC236}">
                    <a16:creationId xmlns:a16="http://schemas.microsoft.com/office/drawing/2014/main" id="{E65C1826-7B34-43D7-AB6F-FCF93D6DD71E}"/>
                  </a:ext>
                </a:extLst>
              </p:cNvPr>
              <p:cNvSpPr txBox="1"/>
              <p:nvPr/>
            </p:nvSpPr>
            <p:spPr>
              <a:xfrm>
                <a:off x="9646459" y="1590593"/>
                <a:ext cx="232554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First TKI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Second TKI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Third TKI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Dizziness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Discontinued treatment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Intervention</a:t>
                </a:r>
              </a:p>
            </p:txBody>
          </p:sp>
          <p:sp>
            <p:nvSpPr>
              <p:cNvPr id="29" name="Rectangle 28">
                <a:extLst>
                  <a:ext uri="{FF2B5EF4-FFF2-40B4-BE49-F238E27FC236}">
                    <a16:creationId xmlns:a16="http://schemas.microsoft.com/office/drawing/2014/main" id="{563E5236-FE97-4A00-90D5-9EB08D966610}"/>
                  </a:ext>
                </a:extLst>
              </p:cNvPr>
              <p:cNvSpPr>
                <a:spLocks noChangeAspect="1"/>
              </p:cNvSpPr>
              <p:nvPr/>
            </p:nvSpPr>
            <p:spPr bwMode="auto">
              <a:xfrm>
                <a:off x="9578205" y="2134566"/>
                <a:ext cx="90000" cy="90000"/>
              </a:xfrm>
              <a:prstGeom prst="rect">
                <a:avLst/>
              </a:pr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33" name="Rectangle 32">
                <a:extLst>
                  <a:ext uri="{FF2B5EF4-FFF2-40B4-BE49-F238E27FC236}">
                    <a16:creationId xmlns:a16="http://schemas.microsoft.com/office/drawing/2014/main" id="{3059D05F-8AC9-4F9D-A4D7-FA4409FB3C59}"/>
                  </a:ext>
                </a:extLst>
              </p:cNvPr>
              <p:cNvSpPr>
                <a:spLocks noChangeAspect="1"/>
              </p:cNvSpPr>
              <p:nvPr/>
            </p:nvSpPr>
            <p:spPr bwMode="auto">
              <a:xfrm>
                <a:off x="9578205" y="1669497"/>
                <a:ext cx="90000" cy="90000"/>
              </a:xfrm>
              <a:prstGeom prst="rect">
                <a:avLst/>
              </a:prstGeom>
              <a:solidFill>
                <a:schemeClr val="bg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34" name="Rectangle 33">
                <a:extLst>
                  <a:ext uri="{FF2B5EF4-FFF2-40B4-BE49-F238E27FC236}">
                    <a16:creationId xmlns:a16="http://schemas.microsoft.com/office/drawing/2014/main" id="{19D9E141-14ED-4A45-B02B-63AD93C2832F}"/>
                  </a:ext>
                </a:extLst>
              </p:cNvPr>
              <p:cNvSpPr>
                <a:spLocks noChangeAspect="1"/>
              </p:cNvSpPr>
              <p:nvPr/>
            </p:nvSpPr>
            <p:spPr bwMode="auto">
              <a:xfrm>
                <a:off x="9578205" y="1820494"/>
                <a:ext cx="90000" cy="90000"/>
              </a:xfrm>
              <a:prstGeom prst="rect">
                <a:avLst/>
              </a:prstGeom>
              <a:solidFill>
                <a:schemeClr val="accent2">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35" name="Rectangle 34">
                <a:extLst>
                  <a:ext uri="{FF2B5EF4-FFF2-40B4-BE49-F238E27FC236}">
                    <a16:creationId xmlns:a16="http://schemas.microsoft.com/office/drawing/2014/main" id="{43986641-E4B1-4B3E-A815-C63631E8420E}"/>
                  </a:ext>
                </a:extLst>
              </p:cNvPr>
              <p:cNvSpPr>
                <a:spLocks noChangeAspect="1"/>
              </p:cNvSpPr>
              <p:nvPr/>
            </p:nvSpPr>
            <p:spPr bwMode="auto">
              <a:xfrm>
                <a:off x="9578205" y="1961442"/>
                <a:ext cx="90000" cy="9000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5EE656A2-43B0-4E79-A9DD-566B15774201}"/>
                </a:ext>
              </a:extLst>
            </p:cNvPr>
            <p:cNvGrpSpPr>
              <a:grpSpLocks noChangeAspect="1"/>
            </p:cNvGrpSpPr>
            <p:nvPr/>
          </p:nvGrpSpPr>
          <p:grpSpPr>
            <a:xfrm>
              <a:off x="2057835" y="4364008"/>
              <a:ext cx="54000" cy="54000"/>
              <a:chOff x="10763125" y="4133725"/>
              <a:chExt cx="133350" cy="133350"/>
            </a:xfrm>
          </p:grpSpPr>
          <p:cxnSp>
            <p:nvCxnSpPr>
              <p:cNvPr id="26" name="Straight Connector 25">
                <a:extLst>
                  <a:ext uri="{FF2B5EF4-FFF2-40B4-BE49-F238E27FC236}">
                    <a16:creationId xmlns:a16="http://schemas.microsoft.com/office/drawing/2014/main" id="{079B843C-6700-4AEE-93CB-0F962D334CD4}"/>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52FED16-9BD4-4C5F-AC4A-EDC6C68AF3DB}"/>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9D46B27C-8F56-44F2-B087-24A2A2CACA3B}"/>
                </a:ext>
              </a:extLst>
            </p:cNvPr>
            <p:cNvSpPr>
              <a:spLocks noChangeAspect="1"/>
            </p:cNvSpPr>
            <p:nvPr/>
          </p:nvSpPr>
          <p:spPr>
            <a:xfrm>
              <a:off x="2052234" y="4504674"/>
              <a:ext cx="72000" cy="720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2317" name="Group 12316">
            <a:extLst>
              <a:ext uri="{FF2B5EF4-FFF2-40B4-BE49-F238E27FC236}">
                <a16:creationId xmlns:a16="http://schemas.microsoft.com/office/drawing/2014/main" id="{0AA3BDEB-6612-410F-93CF-09CC9C1C53E0}"/>
              </a:ext>
            </a:extLst>
          </p:cNvPr>
          <p:cNvGrpSpPr/>
          <p:nvPr/>
        </p:nvGrpSpPr>
        <p:grpSpPr>
          <a:xfrm>
            <a:off x="673624" y="1309812"/>
            <a:ext cx="3119707" cy="72000"/>
            <a:chOff x="673624" y="1633778"/>
            <a:chExt cx="3119707" cy="90000"/>
          </a:xfrm>
        </p:grpSpPr>
        <p:sp>
          <p:nvSpPr>
            <p:cNvPr id="81" name="Rectangle 80">
              <a:extLst>
                <a:ext uri="{FF2B5EF4-FFF2-40B4-BE49-F238E27FC236}">
                  <a16:creationId xmlns:a16="http://schemas.microsoft.com/office/drawing/2014/main" id="{042CD175-AD88-4FCB-AA2B-372A9682781F}"/>
                </a:ext>
              </a:extLst>
            </p:cNvPr>
            <p:cNvSpPr>
              <a:spLocks noChangeAspect="1"/>
            </p:cNvSpPr>
            <p:nvPr/>
          </p:nvSpPr>
          <p:spPr bwMode="auto">
            <a:xfrm>
              <a:off x="856807" y="1633778"/>
              <a:ext cx="2936524"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71" name="Rectangle 70">
              <a:extLst>
                <a:ext uri="{FF2B5EF4-FFF2-40B4-BE49-F238E27FC236}">
                  <a16:creationId xmlns:a16="http://schemas.microsoft.com/office/drawing/2014/main" id="{0EE9C39D-5F08-4B16-94CC-5B846E23C51D}"/>
                </a:ext>
              </a:extLst>
            </p:cNvPr>
            <p:cNvSpPr>
              <a:spLocks noChangeAspect="1"/>
            </p:cNvSpPr>
            <p:nvPr/>
          </p:nvSpPr>
          <p:spPr bwMode="auto">
            <a:xfrm>
              <a:off x="673624" y="1633778"/>
              <a:ext cx="10861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76" name="Rectangle 75">
              <a:extLst>
                <a:ext uri="{FF2B5EF4-FFF2-40B4-BE49-F238E27FC236}">
                  <a16:creationId xmlns:a16="http://schemas.microsoft.com/office/drawing/2014/main" id="{A458CBD4-1659-48D3-9C9D-1DFA011ED83D}"/>
                </a:ext>
              </a:extLst>
            </p:cNvPr>
            <p:cNvSpPr>
              <a:spLocks noChangeAspect="1"/>
            </p:cNvSpPr>
            <p:nvPr/>
          </p:nvSpPr>
          <p:spPr bwMode="auto">
            <a:xfrm>
              <a:off x="780647" y="1633778"/>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0677E1E8-12AD-468D-BAE7-6B206B62E798}"/>
                </a:ext>
              </a:extLst>
            </p:cNvPr>
            <p:cNvCxnSpPr>
              <a:cxnSpLocks/>
            </p:cNvCxnSpPr>
            <p:nvPr/>
          </p:nvCxnSpPr>
          <p:spPr>
            <a:xfrm>
              <a:off x="856808" y="1678778"/>
              <a:ext cx="2936523"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25" name="Group 324">
            <a:extLst>
              <a:ext uri="{FF2B5EF4-FFF2-40B4-BE49-F238E27FC236}">
                <a16:creationId xmlns:a16="http://schemas.microsoft.com/office/drawing/2014/main" id="{D56112A3-A11C-43CF-AD52-01CB123855CC}"/>
              </a:ext>
            </a:extLst>
          </p:cNvPr>
          <p:cNvGrpSpPr/>
          <p:nvPr/>
        </p:nvGrpSpPr>
        <p:grpSpPr>
          <a:xfrm>
            <a:off x="667994" y="2639126"/>
            <a:ext cx="1531335" cy="72000"/>
            <a:chOff x="667994" y="2774328"/>
            <a:chExt cx="1531335" cy="90000"/>
          </a:xfrm>
        </p:grpSpPr>
        <p:sp>
          <p:nvSpPr>
            <p:cNvPr id="110" name="Rectangle 109">
              <a:extLst>
                <a:ext uri="{FF2B5EF4-FFF2-40B4-BE49-F238E27FC236}">
                  <a16:creationId xmlns:a16="http://schemas.microsoft.com/office/drawing/2014/main" id="{1B8D5B38-D6D6-4EAD-8BB8-D6E38FCCFF07}"/>
                </a:ext>
              </a:extLst>
            </p:cNvPr>
            <p:cNvSpPr>
              <a:spLocks noChangeAspect="1"/>
            </p:cNvSpPr>
            <p:nvPr/>
          </p:nvSpPr>
          <p:spPr bwMode="auto">
            <a:xfrm>
              <a:off x="788644" y="2774328"/>
              <a:ext cx="141068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20" name="Rectangle 119">
              <a:extLst>
                <a:ext uri="{FF2B5EF4-FFF2-40B4-BE49-F238E27FC236}">
                  <a16:creationId xmlns:a16="http://schemas.microsoft.com/office/drawing/2014/main" id="{1E5D3973-C5AA-4AAE-9811-28A1FAC1B76B}"/>
                </a:ext>
              </a:extLst>
            </p:cNvPr>
            <p:cNvSpPr>
              <a:spLocks noChangeAspect="1"/>
            </p:cNvSpPr>
            <p:nvPr/>
          </p:nvSpPr>
          <p:spPr bwMode="auto">
            <a:xfrm>
              <a:off x="667994" y="2774328"/>
              <a:ext cx="6803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0" name="Rectangle 159">
              <a:extLst>
                <a:ext uri="{FF2B5EF4-FFF2-40B4-BE49-F238E27FC236}">
                  <a16:creationId xmlns:a16="http://schemas.microsoft.com/office/drawing/2014/main" id="{5019B482-E536-481B-A5FB-634313C96CB8}"/>
                </a:ext>
              </a:extLst>
            </p:cNvPr>
            <p:cNvSpPr>
              <a:spLocks noChangeAspect="1"/>
            </p:cNvSpPr>
            <p:nvPr/>
          </p:nvSpPr>
          <p:spPr bwMode="auto">
            <a:xfrm>
              <a:off x="719467" y="2774328"/>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grpSp>
        <p:nvGrpSpPr>
          <p:cNvPr id="12318" name="Group 12317">
            <a:extLst>
              <a:ext uri="{FF2B5EF4-FFF2-40B4-BE49-F238E27FC236}">
                <a16:creationId xmlns:a16="http://schemas.microsoft.com/office/drawing/2014/main" id="{6FFB7DFB-F292-4007-B890-A4FCB14EB0A5}"/>
              </a:ext>
            </a:extLst>
          </p:cNvPr>
          <p:cNvGrpSpPr/>
          <p:nvPr/>
        </p:nvGrpSpPr>
        <p:grpSpPr>
          <a:xfrm>
            <a:off x="671662" y="1404763"/>
            <a:ext cx="2946092" cy="72000"/>
            <a:chOff x="671662" y="1766182"/>
            <a:chExt cx="2946092" cy="90000"/>
          </a:xfrm>
        </p:grpSpPr>
        <p:sp>
          <p:nvSpPr>
            <p:cNvPr id="82" name="Rectangle 81">
              <a:extLst>
                <a:ext uri="{FF2B5EF4-FFF2-40B4-BE49-F238E27FC236}">
                  <a16:creationId xmlns:a16="http://schemas.microsoft.com/office/drawing/2014/main" id="{B204974A-79A4-40A9-A9BC-DC92219C5AEC}"/>
                </a:ext>
              </a:extLst>
            </p:cNvPr>
            <p:cNvSpPr>
              <a:spLocks noChangeAspect="1"/>
            </p:cNvSpPr>
            <p:nvPr/>
          </p:nvSpPr>
          <p:spPr bwMode="auto">
            <a:xfrm>
              <a:off x="671662" y="1766182"/>
              <a:ext cx="149289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83" name="Rectangle 82">
              <a:extLst>
                <a:ext uri="{FF2B5EF4-FFF2-40B4-BE49-F238E27FC236}">
                  <a16:creationId xmlns:a16="http://schemas.microsoft.com/office/drawing/2014/main" id="{20E88643-3F8C-4C6C-ADCF-FE541F4904C3}"/>
                </a:ext>
              </a:extLst>
            </p:cNvPr>
            <p:cNvSpPr>
              <a:spLocks noChangeAspect="1"/>
            </p:cNvSpPr>
            <p:nvPr/>
          </p:nvSpPr>
          <p:spPr bwMode="auto">
            <a:xfrm>
              <a:off x="2221678" y="1766182"/>
              <a:ext cx="139607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6" name="Rectangle 95">
              <a:extLst>
                <a:ext uri="{FF2B5EF4-FFF2-40B4-BE49-F238E27FC236}">
                  <a16:creationId xmlns:a16="http://schemas.microsoft.com/office/drawing/2014/main" id="{7103B125-5791-4DF7-A466-AD48ED4FBEAD}"/>
                </a:ext>
              </a:extLst>
            </p:cNvPr>
            <p:cNvSpPr>
              <a:spLocks noChangeAspect="1"/>
            </p:cNvSpPr>
            <p:nvPr/>
          </p:nvSpPr>
          <p:spPr bwMode="auto">
            <a:xfrm>
              <a:off x="2150789" y="1766182"/>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05" name="Oval 204">
              <a:extLst>
                <a:ext uri="{FF2B5EF4-FFF2-40B4-BE49-F238E27FC236}">
                  <a16:creationId xmlns:a16="http://schemas.microsoft.com/office/drawing/2014/main" id="{4305DBBC-7500-4FDB-B740-67D0B31EA932}"/>
                </a:ext>
              </a:extLst>
            </p:cNvPr>
            <p:cNvSpPr>
              <a:spLocks noChangeAspect="1"/>
            </p:cNvSpPr>
            <p:nvPr/>
          </p:nvSpPr>
          <p:spPr>
            <a:xfrm>
              <a:off x="2170541" y="1793182"/>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17" name="Group 316">
            <a:extLst>
              <a:ext uri="{FF2B5EF4-FFF2-40B4-BE49-F238E27FC236}">
                <a16:creationId xmlns:a16="http://schemas.microsoft.com/office/drawing/2014/main" id="{E4F10522-0925-4EF1-A919-5E5306D829DF}"/>
              </a:ext>
            </a:extLst>
          </p:cNvPr>
          <p:cNvGrpSpPr/>
          <p:nvPr/>
        </p:nvGrpSpPr>
        <p:grpSpPr>
          <a:xfrm>
            <a:off x="667995" y="2923979"/>
            <a:ext cx="1267961" cy="72000"/>
            <a:chOff x="667995" y="3007074"/>
            <a:chExt cx="1267961" cy="90000"/>
          </a:xfrm>
        </p:grpSpPr>
        <p:sp>
          <p:nvSpPr>
            <p:cNvPr id="111" name="Rectangle 110">
              <a:extLst>
                <a:ext uri="{FF2B5EF4-FFF2-40B4-BE49-F238E27FC236}">
                  <a16:creationId xmlns:a16="http://schemas.microsoft.com/office/drawing/2014/main" id="{A6DDC732-42D8-4518-9D6D-8668B7A6B884}"/>
                </a:ext>
              </a:extLst>
            </p:cNvPr>
            <p:cNvSpPr>
              <a:spLocks noChangeAspect="1"/>
            </p:cNvSpPr>
            <p:nvPr/>
          </p:nvSpPr>
          <p:spPr bwMode="auto">
            <a:xfrm>
              <a:off x="823258" y="3007074"/>
              <a:ext cx="111269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22" name="Rectangle 121">
              <a:extLst>
                <a:ext uri="{FF2B5EF4-FFF2-40B4-BE49-F238E27FC236}">
                  <a16:creationId xmlns:a16="http://schemas.microsoft.com/office/drawing/2014/main" id="{AA513BDA-8D0D-4EAA-AC71-A9847B17E5CD}"/>
                </a:ext>
              </a:extLst>
            </p:cNvPr>
            <p:cNvSpPr>
              <a:spLocks noChangeAspect="1"/>
            </p:cNvSpPr>
            <p:nvPr/>
          </p:nvSpPr>
          <p:spPr bwMode="auto">
            <a:xfrm>
              <a:off x="667995" y="3007074"/>
              <a:ext cx="8465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3" name="Rectangle 162">
              <a:extLst>
                <a:ext uri="{FF2B5EF4-FFF2-40B4-BE49-F238E27FC236}">
                  <a16:creationId xmlns:a16="http://schemas.microsoft.com/office/drawing/2014/main" id="{DEEA598C-D0A4-4CA3-AA60-52168961CAF3}"/>
                </a:ext>
              </a:extLst>
            </p:cNvPr>
            <p:cNvSpPr>
              <a:spLocks noChangeAspect="1"/>
            </p:cNvSpPr>
            <p:nvPr/>
          </p:nvSpPr>
          <p:spPr bwMode="auto">
            <a:xfrm>
              <a:off x="752489" y="3007074"/>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31" name="Oval 230">
              <a:extLst>
                <a:ext uri="{FF2B5EF4-FFF2-40B4-BE49-F238E27FC236}">
                  <a16:creationId xmlns:a16="http://schemas.microsoft.com/office/drawing/2014/main" id="{5E9471EC-E237-41FB-A871-65CA25064A35}"/>
                </a:ext>
              </a:extLst>
            </p:cNvPr>
            <p:cNvSpPr>
              <a:spLocks noChangeAspect="1"/>
            </p:cNvSpPr>
            <p:nvPr/>
          </p:nvSpPr>
          <p:spPr>
            <a:xfrm>
              <a:off x="768255" y="3034074"/>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13" name="Group 312">
            <a:extLst>
              <a:ext uri="{FF2B5EF4-FFF2-40B4-BE49-F238E27FC236}">
                <a16:creationId xmlns:a16="http://schemas.microsoft.com/office/drawing/2014/main" id="{B36E2E35-6AC0-4DD0-8E61-8C3B19C4D6C2}"/>
              </a:ext>
            </a:extLst>
          </p:cNvPr>
          <p:cNvGrpSpPr/>
          <p:nvPr/>
        </p:nvGrpSpPr>
        <p:grpSpPr>
          <a:xfrm>
            <a:off x="667994" y="3018930"/>
            <a:ext cx="1175119" cy="72000"/>
            <a:chOff x="667994" y="3084367"/>
            <a:chExt cx="1175119" cy="98781"/>
          </a:xfrm>
        </p:grpSpPr>
        <p:sp>
          <p:nvSpPr>
            <p:cNvPr id="112" name="Rectangle 111">
              <a:extLst>
                <a:ext uri="{FF2B5EF4-FFF2-40B4-BE49-F238E27FC236}">
                  <a16:creationId xmlns:a16="http://schemas.microsoft.com/office/drawing/2014/main" id="{44CB157D-FB90-4254-AA4D-B8407909BBA5}"/>
                </a:ext>
              </a:extLst>
            </p:cNvPr>
            <p:cNvSpPr>
              <a:spLocks noChangeAspect="1"/>
            </p:cNvSpPr>
            <p:nvPr/>
          </p:nvSpPr>
          <p:spPr bwMode="auto">
            <a:xfrm>
              <a:off x="929181" y="3093148"/>
              <a:ext cx="91393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16" name="Rectangle 115">
              <a:extLst>
                <a:ext uri="{FF2B5EF4-FFF2-40B4-BE49-F238E27FC236}">
                  <a16:creationId xmlns:a16="http://schemas.microsoft.com/office/drawing/2014/main" id="{4CBA9379-5283-4CF3-803F-FB61C53DD9B7}"/>
                </a:ext>
              </a:extLst>
            </p:cNvPr>
            <p:cNvSpPr>
              <a:spLocks noChangeAspect="1"/>
            </p:cNvSpPr>
            <p:nvPr/>
          </p:nvSpPr>
          <p:spPr bwMode="auto">
            <a:xfrm>
              <a:off x="667994" y="3091934"/>
              <a:ext cx="19704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4" name="Rectangle 163">
              <a:extLst>
                <a:ext uri="{FF2B5EF4-FFF2-40B4-BE49-F238E27FC236}">
                  <a16:creationId xmlns:a16="http://schemas.microsoft.com/office/drawing/2014/main" id="{455A6D61-E1E4-453B-BDE3-1C3DA4FB0C82}"/>
                </a:ext>
              </a:extLst>
            </p:cNvPr>
            <p:cNvSpPr>
              <a:spLocks noChangeAspect="1"/>
            </p:cNvSpPr>
            <p:nvPr/>
          </p:nvSpPr>
          <p:spPr bwMode="auto">
            <a:xfrm>
              <a:off x="854534" y="3084367"/>
              <a:ext cx="76161" cy="98781"/>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32" name="Oval 231">
              <a:extLst>
                <a:ext uri="{FF2B5EF4-FFF2-40B4-BE49-F238E27FC236}">
                  <a16:creationId xmlns:a16="http://schemas.microsoft.com/office/drawing/2014/main" id="{56A06251-0985-4C73-82EA-17A8102737A6}"/>
                </a:ext>
              </a:extLst>
            </p:cNvPr>
            <p:cNvSpPr>
              <a:spLocks noChangeAspect="1"/>
            </p:cNvSpPr>
            <p:nvPr/>
          </p:nvSpPr>
          <p:spPr>
            <a:xfrm>
              <a:off x="872920" y="3107627"/>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2341" name="Group 12340">
            <a:extLst>
              <a:ext uri="{FF2B5EF4-FFF2-40B4-BE49-F238E27FC236}">
                <a16:creationId xmlns:a16="http://schemas.microsoft.com/office/drawing/2014/main" id="{EC0AF6BC-E713-472A-820D-F680D8CC26D6}"/>
              </a:ext>
            </a:extLst>
          </p:cNvPr>
          <p:cNvGrpSpPr/>
          <p:nvPr/>
        </p:nvGrpSpPr>
        <p:grpSpPr>
          <a:xfrm>
            <a:off x="674934" y="4072172"/>
            <a:ext cx="412149" cy="72000"/>
            <a:chOff x="674934" y="3937485"/>
            <a:chExt cx="412149" cy="90000"/>
          </a:xfrm>
        </p:grpSpPr>
        <p:sp>
          <p:nvSpPr>
            <p:cNvPr id="130" name="Rectangle 129">
              <a:extLst>
                <a:ext uri="{FF2B5EF4-FFF2-40B4-BE49-F238E27FC236}">
                  <a16:creationId xmlns:a16="http://schemas.microsoft.com/office/drawing/2014/main" id="{878050E6-CEFB-4E7A-A306-2CE2DBD91FD4}"/>
                </a:ext>
              </a:extLst>
            </p:cNvPr>
            <p:cNvSpPr>
              <a:spLocks noChangeAspect="1"/>
            </p:cNvSpPr>
            <p:nvPr/>
          </p:nvSpPr>
          <p:spPr bwMode="auto">
            <a:xfrm>
              <a:off x="674934" y="3937485"/>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4" name="Rectangle 143">
              <a:extLst>
                <a:ext uri="{FF2B5EF4-FFF2-40B4-BE49-F238E27FC236}">
                  <a16:creationId xmlns:a16="http://schemas.microsoft.com/office/drawing/2014/main" id="{3FB13532-B497-4B3C-B23A-F3A6FBC4798F}"/>
                </a:ext>
              </a:extLst>
            </p:cNvPr>
            <p:cNvSpPr>
              <a:spLocks noChangeAspect="1"/>
            </p:cNvSpPr>
            <p:nvPr/>
          </p:nvSpPr>
          <p:spPr bwMode="auto">
            <a:xfrm>
              <a:off x="799035" y="3937485"/>
              <a:ext cx="23898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5" name="Rectangle 174">
              <a:extLst>
                <a:ext uri="{FF2B5EF4-FFF2-40B4-BE49-F238E27FC236}">
                  <a16:creationId xmlns:a16="http://schemas.microsoft.com/office/drawing/2014/main" id="{44BA6C54-AC6D-4724-AFEE-51B0333D093A}"/>
                </a:ext>
              </a:extLst>
            </p:cNvPr>
            <p:cNvSpPr>
              <a:spLocks noChangeAspect="1"/>
            </p:cNvSpPr>
            <p:nvPr/>
          </p:nvSpPr>
          <p:spPr bwMode="auto">
            <a:xfrm>
              <a:off x="737720" y="393748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57" name="Oval 256">
              <a:extLst>
                <a:ext uri="{FF2B5EF4-FFF2-40B4-BE49-F238E27FC236}">
                  <a16:creationId xmlns:a16="http://schemas.microsoft.com/office/drawing/2014/main" id="{9A77C6D8-D99D-4DE1-B179-4E4DA9D45C75}"/>
                </a:ext>
              </a:extLst>
            </p:cNvPr>
            <p:cNvSpPr>
              <a:spLocks noChangeAspect="1"/>
            </p:cNvSpPr>
            <p:nvPr/>
          </p:nvSpPr>
          <p:spPr>
            <a:xfrm>
              <a:off x="747619" y="396448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67" name="Group 266">
              <a:extLst>
                <a:ext uri="{FF2B5EF4-FFF2-40B4-BE49-F238E27FC236}">
                  <a16:creationId xmlns:a16="http://schemas.microsoft.com/office/drawing/2014/main" id="{4ED7336C-2A10-4A1E-9B21-5336AFAA259E}"/>
                </a:ext>
              </a:extLst>
            </p:cNvPr>
            <p:cNvGrpSpPr>
              <a:grpSpLocks noChangeAspect="1"/>
            </p:cNvGrpSpPr>
            <p:nvPr/>
          </p:nvGrpSpPr>
          <p:grpSpPr>
            <a:xfrm>
              <a:off x="1051083" y="3964485"/>
              <a:ext cx="36000" cy="36000"/>
              <a:chOff x="10763125" y="4133725"/>
              <a:chExt cx="133350" cy="133350"/>
            </a:xfrm>
          </p:grpSpPr>
          <p:cxnSp>
            <p:nvCxnSpPr>
              <p:cNvPr id="268" name="Straight Connector 267">
                <a:extLst>
                  <a:ext uri="{FF2B5EF4-FFF2-40B4-BE49-F238E27FC236}">
                    <a16:creationId xmlns:a16="http://schemas.microsoft.com/office/drawing/2014/main" id="{6E5D6749-6C10-4B1D-BBA6-EFC36C37B1E5}"/>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D9A2D9D8-F352-4506-BCEC-4AA4E064E1BA}"/>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2340" name="Group 12339">
            <a:extLst>
              <a:ext uri="{FF2B5EF4-FFF2-40B4-BE49-F238E27FC236}">
                <a16:creationId xmlns:a16="http://schemas.microsoft.com/office/drawing/2014/main" id="{E873CAE7-5427-4B74-B7B3-1ACFB8F81DD0}"/>
              </a:ext>
            </a:extLst>
          </p:cNvPr>
          <p:cNvGrpSpPr/>
          <p:nvPr/>
        </p:nvGrpSpPr>
        <p:grpSpPr>
          <a:xfrm>
            <a:off x="677557" y="4167123"/>
            <a:ext cx="292793" cy="72000"/>
            <a:chOff x="677557" y="4011887"/>
            <a:chExt cx="292793" cy="90000"/>
          </a:xfrm>
        </p:grpSpPr>
        <p:sp>
          <p:nvSpPr>
            <p:cNvPr id="131" name="Rectangle 130">
              <a:extLst>
                <a:ext uri="{FF2B5EF4-FFF2-40B4-BE49-F238E27FC236}">
                  <a16:creationId xmlns:a16="http://schemas.microsoft.com/office/drawing/2014/main" id="{A75A548C-8D1F-4DF5-88E2-24CFA67FD891}"/>
                </a:ext>
              </a:extLst>
            </p:cNvPr>
            <p:cNvSpPr>
              <a:spLocks noChangeAspect="1"/>
            </p:cNvSpPr>
            <p:nvPr/>
          </p:nvSpPr>
          <p:spPr bwMode="auto">
            <a:xfrm>
              <a:off x="677557" y="4011887"/>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3" name="Rectangle 142">
              <a:extLst>
                <a:ext uri="{FF2B5EF4-FFF2-40B4-BE49-F238E27FC236}">
                  <a16:creationId xmlns:a16="http://schemas.microsoft.com/office/drawing/2014/main" id="{DADE04BD-5ED2-45B9-9056-73DA03BFA6A8}"/>
                </a:ext>
              </a:extLst>
            </p:cNvPr>
            <p:cNvSpPr>
              <a:spLocks noChangeAspect="1"/>
            </p:cNvSpPr>
            <p:nvPr/>
          </p:nvSpPr>
          <p:spPr bwMode="auto">
            <a:xfrm>
              <a:off x="807234" y="4011887"/>
              <a:ext cx="10444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6" name="Rectangle 175">
              <a:extLst>
                <a:ext uri="{FF2B5EF4-FFF2-40B4-BE49-F238E27FC236}">
                  <a16:creationId xmlns:a16="http://schemas.microsoft.com/office/drawing/2014/main" id="{1D318AE6-9CEF-4729-BFDF-C7C9DD306973}"/>
                </a:ext>
              </a:extLst>
            </p:cNvPr>
            <p:cNvSpPr>
              <a:spLocks noChangeAspect="1"/>
            </p:cNvSpPr>
            <p:nvPr/>
          </p:nvSpPr>
          <p:spPr bwMode="auto">
            <a:xfrm>
              <a:off x="733741" y="4011887"/>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58" name="Oval 257">
              <a:extLst>
                <a:ext uri="{FF2B5EF4-FFF2-40B4-BE49-F238E27FC236}">
                  <a16:creationId xmlns:a16="http://schemas.microsoft.com/office/drawing/2014/main" id="{8DA7AF9E-7E24-48F5-8D6C-F4126B643CFB}"/>
                </a:ext>
              </a:extLst>
            </p:cNvPr>
            <p:cNvSpPr>
              <a:spLocks noChangeAspect="1"/>
            </p:cNvSpPr>
            <p:nvPr/>
          </p:nvSpPr>
          <p:spPr>
            <a:xfrm>
              <a:off x="750940" y="4038887"/>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0" name="Group 269">
              <a:extLst>
                <a:ext uri="{FF2B5EF4-FFF2-40B4-BE49-F238E27FC236}">
                  <a16:creationId xmlns:a16="http://schemas.microsoft.com/office/drawing/2014/main" id="{C2F4BFC7-9AD2-48C9-B15E-BB036C4AE76A}"/>
                </a:ext>
              </a:extLst>
            </p:cNvPr>
            <p:cNvGrpSpPr>
              <a:grpSpLocks noChangeAspect="1"/>
            </p:cNvGrpSpPr>
            <p:nvPr/>
          </p:nvGrpSpPr>
          <p:grpSpPr>
            <a:xfrm>
              <a:off x="934350" y="4038887"/>
              <a:ext cx="36000" cy="36000"/>
              <a:chOff x="10763125" y="4133725"/>
              <a:chExt cx="133350" cy="133350"/>
            </a:xfrm>
          </p:grpSpPr>
          <p:cxnSp>
            <p:nvCxnSpPr>
              <p:cNvPr id="271" name="Straight Connector 270">
                <a:extLst>
                  <a:ext uri="{FF2B5EF4-FFF2-40B4-BE49-F238E27FC236}">
                    <a16:creationId xmlns:a16="http://schemas.microsoft.com/office/drawing/2014/main" id="{8462CBE8-D5B1-4874-A42E-89DC2DA6BA2F}"/>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7717DED3-38F7-4B98-8E97-4751731FE756}"/>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2336" name="Group 12335">
            <a:extLst>
              <a:ext uri="{FF2B5EF4-FFF2-40B4-BE49-F238E27FC236}">
                <a16:creationId xmlns:a16="http://schemas.microsoft.com/office/drawing/2014/main" id="{264A0E6E-9A4F-4196-8C2B-6BF59C61D289}"/>
              </a:ext>
            </a:extLst>
          </p:cNvPr>
          <p:cNvGrpSpPr/>
          <p:nvPr/>
        </p:nvGrpSpPr>
        <p:grpSpPr>
          <a:xfrm>
            <a:off x="676234" y="4451976"/>
            <a:ext cx="285151" cy="72000"/>
            <a:chOff x="676234" y="4246508"/>
            <a:chExt cx="285151" cy="90000"/>
          </a:xfrm>
        </p:grpSpPr>
        <p:sp>
          <p:nvSpPr>
            <p:cNvPr id="179" name="Rectangle 178">
              <a:extLst>
                <a:ext uri="{FF2B5EF4-FFF2-40B4-BE49-F238E27FC236}">
                  <a16:creationId xmlns:a16="http://schemas.microsoft.com/office/drawing/2014/main" id="{F03A4BE4-5964-4902-83BB-EF613F841956}"/>
                </a:ext>
              </a:extLst>
            </p:cNvPr>
            <p:cNvSpPr>
              <a:spLocks noChangeAspect="1"/>
            </p:cNvSpPr>
            <p:nvPr/>
          </p:nvSpPr>
          <p:spPr bwMode="auto">
            <a:xfrm>
              <a:off x="726658" y="4246508"/>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5" name="Rectangle 184">
              <a:extLst>
                <a:ext uri="{FF2B5EF4-FFF2-40B4-BE49-F238E27FC236}">
                  <a16:creationId xmlns:a16="http://schemas.microsoft.com/office/drawing/2014/main" id="{D5AF37A3-878F-4AB5-9EA0-F902239E15A7}"/>
                </a:ext>
              </a:extLst>
            </p:cNvPr>
            <p:cNvSpPr>
              <a:spLocks noChangeAspect="1"/>
            </p:cNvSpPr>
            <p:nvPr/>
          </p:nvSpPr>
          <p:spPr bwMode="auto">
            <a:xfrm>
              <a:off x="802939" y="4246508"/>
              <a:ext cx="103335"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6" name="Rectangle 185">
              <a:extLst>
                <a:ext uri="{FF2B5EF4-FFF2-40B4-BE49-F238E27FC236}">
                  <a16:creationId xmlns:a16="http://schemas.microsoft.com/office/drawing/2014/main" id="{EBBECB96-8686-4795-AE5F-74F4279D3CF6}"/>
                </a:ext>
              </a:extLst>
            </p:cNvPr>
            <p:cNvSpPr>
              <a:spLocks noChangeAspect="1"/>
            </p:cNvSpPr>
            <p:nvPr/>
          </p:nvSpPr>
          <p:spPr bwMode="auto">
            <a:xfrm>
              <a:off x="676234" y="4246508"/>
              <a:ext cx="52546"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60" name="Oval 259">
              <a:extLst>
                <a:ext uri="{FF2B5EF4-FFF2-40B4-BE49-F238E27FC236}">
                  <a16:creationId xmlns:a16="http://schemas.microsoft.com/office/drawing/2014/main" id="{E2DCFC2F-BFA8-42A7-AFD7-EB06F529F32C}"/>
                </a:ext>
              </a:extLst>
            </p:cNvPr>
            <p:cNvSpPr>
              <a:spLocks noChangeAspect="1"/>
            </p:cNvSpPr>
            <p:nvPr/>
          </p:nvSpPr>
          <p:spPr>
            <a:xfrm>
              <a:off x="746234" y="4273508"/>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9" name="Group 278">
              <a:extLst>
                <a:ext uri="{FF2B5EF4-FFF2-40B4-BE49-F238E27FC236}">
                  <a16:creationId xmlns:a16="http://schemas.microsoft.com/office/drawing/2014/main" id="{C160BC33-EA76-4AFC-AC9F-CD5EE2FB028B}"/>
                </a:ext>
              </a:extLst>
            </p:cNvPr>
            <p:cNvGrpSpPr>
              <a:grpSpLocks noChangeAspect="1"/>
            </p:cNvGrpSpPr>
            <p:nvPr/>
          </p:nvGrpSpPr>
          <p:grpSpPr>
            <a:xfrm>
              <a:off x="925385" y="4273508"/>
              <a:ext cx="36000" cy="36000"/>
              <a:chOff x="10763125" y="4133725"/>
              <a:chExt cx="133350" cy="133350"/>
            </a:xfrm>
          </p:grpSpPr>
          <p:cxnSp>
            <p:nvCxnSpPr>
              <p:cNvPr id="280" name="Straight Connector 279">
                <a:extLst>
                  <a:ext uri="{FF2B5EF4-FFF2-40B4-BE49-F238E27FC236}">
                    <a16:creationId xmlns:a16="http://schemas.microsoft.com/office/drawing/2014/main" id="{D52778E5-0968-4963-938F-C7106A248AB0}"/>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a:extLst>
                  <a:ext uri="{FF2B5EF4-FFF2-40B4-BE49-F238E27FC236}">
                    <a16:creationId xmlns:a16="http://schemas.microsoft.com/office/drawing/2014/main" id="{2B0E15B3-F220-41D2-814D-577C85ECBC63}"/>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2333" name="Group 12332">
            <a:extLst>
              <a:ext uri="{FF2B5EF4-FFF2-40B4-BE49-F238E27FC236}">
                <a16:creationId xmlns:a16="http://schemas.microsoft.com/office/drawing/2014/main" id="{192351D5-D02F-4FBF-B43B-716244BE26D5}"/>
              </a:ext>
            </a:extLst>
          </p:cNvPr>
          <p:cNvGrpSpPr/>
          <p:nvPr/>
        </p:nvGrpSpPr>
        <p:grpSpPr>
          <a:xfrm>
            <a:off x="671661" y="4736829"/>
            <a:ext cx="239718" cy="72000"/>
            <a:chOff x="671661" y="4477386"/>
            <a:chExt cx="239718" cy="90000"/>
          </a:xfrm>
        </p:grpSpPr>
        <p:sp>
          <p:nvSpPr>
            <p:cNvPr id="136" name="Rectangle 135">
              <a:extLst>
                <a:ext uri="{FF2B5EF4-FFF2-40B4-BE49-F238E27FC236}">
                  <a16:creationId xmlns:a16="http://schemas.microsoft.com/office/drawing/2014/main" id="{212AE8A5-A137-4774-8089-91A439DA9CF4}"/>
                </a:ext>
              </a:extLst>
            </p:cNvPr>
            <p:cNvSpPr>
              <a:spLocks noChangeAspect="1"/>
            </p:cNvSpPr>
            <p:nvPr/>
          </p:nvSpPr>
          <p:spPr bwMode="auto">
            <a:xfrm>
              <a:off x="671661" y="4477386"/>
              <a:ext cx="17822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2" name="Rectangle 181">
              <a:extLst>
                <a:ext uri="{FF2B5EF4-FFF2-40B4-BE49-F238E27FC236}">
                  <a16:creationId xmlns:a16="http://schemas.microsoft.com/office/drawing/2014/main" id="{BE0CBB0F-C784-47C9-98ED-C5F4B16B4C57}"/>
                </a:ext>
              </a:extLst>
            </p:cNvPr>
            <p:cNvSpPr>
              <a:spLocks noChangeAspect="1"/>
            </p:cNvSpPr>
            <p:nvPr/>
          </p:nvSpPr>
          <p:spPr bwMode="auto">
            <a:xfrm>
              <a:off x="764738" y="4477386"/>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91" name="Group 290">
              <a:extLst>
                <a:ext uri="{FF2B5EF4-FFF2-40B4-BE49-F238E27FC236}">
                  <a16:creationId xmlns:a16="http://schemas.microsoft.com/office/drawing/2014/main" id="{98434CE9-B46D-4FA5-87AD-323DAF6E84C6}"/>
                </a:ext>
              </a:extLst>
            </p:cNvPr>
            <p:cNvGrpSpPr>
              <a:grpSpLocks noChangeAspect="1"/>
            </p:cNvGrpSpPr>
            <p:nvPr/>
          </p:nvGrpSpPr>
          <p:grpSpPr>
            <a:xfrm>
              <a:off x="875379" y="4504386"/>
              <a:ext cx="36000" cy="36000"/>
              <a:chOff x="10763125" y="4133725"/>
              <a:chExt cx="133350" cy="133350"/>
            </a:xfrm>
          </p:grpSpPr>
          <p:cxnSp>
            <p:nvCxnSpPr>
              <p:cNvPr id="292" name="Straight Connector 291">
                <a:extLst>
                  <a:ext uri="{FF2B5EF4-FFF2-40B4-BE49-F238E27FC236}">
                    <a16:creationId xmlns:a16="http://schemas.microsoft.com/office/drawing/2014/main" id="{F19BF309-4846-4EFE-A4EB-C85E25D993F5}"/>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4F9714C2-A9C9-4065-A391-88F395D42329}"/>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2331" name="Group 12330">
            <a:extLst>
              <a:ext uri="{FF2B5EF4-FFF2-40B4-BE49-F238E27FC236}">
                <a16:creationId xmlns:a16="http://schemas.microsoft.com/office/drawing/2014/main" id="{754A007E-0C3C-44DA-8CC3-07BCECEDEA6E}"/>
              </a:ext>
            </a:extLst>
          </p:cNvPr>
          <p:cNvGrpSpPr/>
          <p:nvPr/>
        </p:nvGrpSpPr>
        <p:grpSpPr>
          <a:xfrm>
            <a:off x="664330" y="4926745"/>
            <a:ext cx="201633" cy="72000"/>
            <a:chOff x="664330" y="4640068"/>
            <a:chExt cx="201633" cy="90000"/>
          </a:xfrm>
        </p:grpSpPr>
        <p:sp>
          <p:nvSpPr>
            <p:cNvPr id="138" name="Rectangle 137">
              <a:extLst>
                <a:ext uri="{FF2B5EF4-FFF2-40B4-BE49-F238E27FC236}">
                  <a16:creationId xmlns:a16="http://schemas.microsoft.com/office/drawing/2014/main" id="{BEC2E289-01A8-4423-BA1E-A5EF21EEBBDF}"/>
                </a:ext>
              </a:extLst>
            </p:cNvPr>
            <p:cNvSpPr>
              <a:spLocks noChangeAspect="1"/>
            </p:cNvSpPr>
            <p:nvPr/>
          </p:nvSpPr>
          <p:spPr bwMode="auto">
            <a:xfrm>
              <a:off x="664330" y="4640068"/>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4" name="Rectangle 183">
              <a:extLst>
                <a:ext uri="{FF2B5EF4-FFF2-40B4-BE49-F238E27FC236}">
                  <a16:creationId xmlns:a16="http://schemas.microsoft.com/office/drawing/2014/main" id="{9BC49C01-176A-4E0B-9CBD-398F90B4E0C4}"/>
                </a:ext>
              </a:extLst>
            </p:cNvPr>
            <p:cNvSpPr>
              <a:spLocks noChangeAspect="1"/>
            </p:cNvSpPr>
            <p:nvPr/>
          </p:nvSpPr>
          <p:spPr bwMode="auto">
            <a:xfrm>
              <a:off x="724827" y="4640068"/>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75" name="Oval 274">
              <a:extLst>
                <a:ext uri="{FF2B5EF4-FFF2-40B4-BE49-F238E27FC236}">
                  <a16:creationId xmlns:a16="http://schemas.microsoft.com/office/drawing/2014/main" id="{5603BB52-2175-4707-8F8E-2F16D8E80EA8}"/>
                </a:ext>
              </a:extLst>
            </p:cNvPr>
            <p:cNvSpPr>
              <a:spLocks noChangeAspect="1"/>
            </p:cNvSpPr>
            <p:nvPr/>
          </p:nvSpPr>
          <p:spPr>
            <a:xfrm>
              <a:off x="736031" y="4667068"/>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7" name="Group 296">
              <a:extLst>
                <a:ext uri="{FF2B5EF4-FFF2-40B4-BE49-F238E27FC236}">
                  <a16:creationId xmlns:a16="http://schemas.microsoft.com/office/drawing/2014/main" id="{07BC59E1-A846-4BFB-83DE-73851072AFAC}"/>
                </a:ext>
              </a:extLst>
            </p:cNvPr>
            <p:cNvGrpSpPr>
              <a:grpSpLocks noChangeAspect="1"/>
            </p:cNvGrpSpPr>
            <p:nvPr/>
          </p:nvGrpSpPr>
          <p:grpSpPr>
            <a:xfrm>
              <a:off x="829963" y="4667068"/>
              <a:ext cx="36000" cy="36000"/>
              <a:chOff x="10763125" y="4133725"/>
              <a:chExt cx="133350" cy="133350"/>
            </a:xfrm>
          </p:grpSpPr>
          <p:cxnSp>
            <p:nvCxnSpPr>
              <p:cNvPr id="298" name="Straight Connector 297">
                <a:extLst>
                  <a:ext uri="{FF2B5EF4-FFF2-40B4-BE49-F238E27FC236}">
                    <a16:creationId xmlns:a16="http://schemas.microsoft.com/office/drawing/2014/main" id="{33D2117C-C6D9-4ED0-BB97-F17A2800F5C6}"/>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9248CF18-A358-49B5-97AF-1D031FD22BB2}"/>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2320" name="Group 12319">
            <a:extLst>
              <a:ext uri="{FF2B5EF4-FFF2-40B4-BE49-F238E27FC236}">
                <a16:creationId xmlns:a16="http://schemas.microsoft.com/office/drawing/2014/main" id="{2A9097F2-3A40-47EB-AA11-51A5FF988ED3}"/>
              </a:ext>
            </a:extLst>
          </p:cNvPr>
          <p:cNvGrpSpPr/>
          <p:nvPr/>
        </p:nvGrpSpPr>
        <p:grpSpPr>
          <a:xfrm>
            <a:off x="667994" y="1594665"/>
            <a:ext cx="2763772" cy="72000"/>
            <a:chOff x="667994" y="1927151"/>
            <a:chExt cx="2763772" cy="90000"/>
          </a:xfrm>
        </p:grpSpPr>
        <p:sp>
          <p:nvSpPr>
            <p:cNvPr id="85" name="Rectangle 84">
              <a:extLst>
                <a:ext uri="{FF2B5EF4-FFF2-40B4-BE49-F238E27FC236}">
                  <a16:creationId xmlns:a16="http://schemas.microsoft.com/office/drawing/2014/main" id="{B1B14FE3-ADF0-4D68-828C-8A3AACA088BA}"/>
                </a:ext>
              </a:extLst>
            </p:cNvPr>
            <p:cNvSpPr>
              <a:spLocks noChangeAspect="1"/>
            </p:cNvSpPr>
            <p:nvPr/>
          </p:nvSpPr>
          <p:spPr bwMode="auto">
            <a:xfrm>
              <a:off x="1340644" y="1927151"/>
              <a:ext cx="20911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88" name="Rectangle 87">
              <a:extLst>
                <a:ext uri="{FF2B5EF4-FFF2-40B4-BE49-F238E27FC236}">
                  <a16:creationId xmlns:a16="http://schemas.microsoft.com/office/drawing/2014/main" id="{1633F9DB-9119-44F6-8C99-467573CFA004}"/>
                </a:ext>
              </a:extLst>
            </p:cNvPr>
            <p:cNvSpPr>
              <a:spLocks noChangeAspect="1"/>
            </p:cNvSpPr>
            <p:nvPr/>
          </p:nvSpPr>
          <p:spPr bwMode="auto">
            <a:xfrm>
              <a:off x="667994" y="1927151"/>
              <a:ext cx="61552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00" name="Rectangle 99">
              <a:extLst>
                <a:ext uri="{FF2B5EF4-FFF2-40B4-BE49-F238E27FC236}">
                  <a16:creationId xmlns:a16="http://schemas.microsoft.com/office/drawing/2014/main" id="{5EF79590-9176-4BDA-9D71-274BF7B66B25}"/>
                </a:ext>
              </a:extLst>
            </p:cNvPr>
            <p:cNvSpPr>
              <a:spLocks noChangeAspect="1"/>
            </p:cNvSpPr>
            <p:nvPr/>
          </p:nvSpPr>
          <p:spPr bwMode="auto">
            <a:xfrm>
              <a:off x="1281111" y="1927151"/>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cxnSp>
          <p:nvCxnSpPr>
            <p:cNvPr id="300" name="Straight Connector 299">
              <a:extLst>
                <a:ext uri="{FF2B5EF4-FFF2-40B4-BE49-F238E27FC236}">
                  <a16:creationId xmlns:a16="http://schemas.microsoft.com/office/drawing/2014/main" id="{ADC08F0E-BB59-4571-A691-31F726C75958}"/>
                </a:ext>
              </a:extLst>
            </p:cNvPr>
            <p:cNvCxnSpPr>
              <a:cxnSpLocks/>
            </p:cNvCxnSpPr>
            <p:nvPr/>
          </p:nvCxnSpPr>
          <p:spPr>
            <a:xfrm>
              <a:off x="1335039" y="1972151"/>
              <a:ext cx="208800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22" name="Group 12321">
            <a:extLst>
              <a:ext uri="{FF2B5EF4-FFF2-40B4-BE49-F238E27FC236}">
                <a16:creationId xmlns:a16="http://schemas.microsoft.com/office/drawing/2014/main" id="{0A0D4B15-0C02-4CB5-85A6-18522A02BDAD}"/>
              </a:ext>
            </a:extLst>
          </p:cNvPr>
          <p:cNvGrpSpPr/>
          <p:nvPr/>
        </p:nvGrpSpPr>
        <p:grpSpPr>
          <a:xfrm>
            <a:off x="671662" y="1784567"/>
            <a:ext cx="2604932" cy="72000"/>
            <a:chOff x="671662" y="2088898"/>
            <a:chExt cx="2604932" cy="90000"/>
          </a:xfrm>
        </p:grpSpPr>
        <p:sp>
          <p:nvSpPr>
            <p:cNvPr id="89" name="Rectangle 88">
              <a:extLst>
                <a:ext uri="{FF2B5EF4-FFF2-40B4-BE49-F238E27FC236}">
                  <a16:creationId xmlns:a16="http://schemas.microsoft.com/office/drawing/2014/main" id="{F619AA15-E77C-44C6-9DCF-26B01C03179D}"/>
                </a:ext>
              </a:extLst>
            </p:cNvPr>
            <p:cNvSpPr>
              <a:spLocks noChangeAspect="1"/>
            </p:cNvSpPr>
            <p:nvPr/>
          </p:nvSpPr>
          <p:spPr bwMode="auto">
            <a:xfrm>
              <a:off x="671662" y="2088898"/>
              <a:ext cx="373699"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3" name="Rectangle 92">
              <a:extLst>
                <a:ext uri="{FF2B5EF4-FFF2-40B4-BE49-F238E27FC236}">
                  <a16:creationId xmlns:a16="http://schemas.microsoft.com/office/drawing/2014/main" id="{8AAEDA1E-9935-49E7-B2CF-4AA4F6202D70}"/>
                </a:ext>
              </a:extLst>
            </p:cNvPr>
            <p:cNvSpPr>
              <a:spLocks noChangeAspect="1"/>
            </p:cNvSpPr>
            <p:nvPr/>
          </p:nvSpPr>
          <p:spPr bwMode="auto">
            <a:xfrm>
              <a:off x="1103211" y="2088898"/>
              <a:ext cx="217338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01" name="Rectangle 100">
              <a:extLst>
                <a:ext uri="{FF2B5EF4-FFF2-40B4-BE49-F238E27FC236}">
                  <a16:creationId xmlns:a16="http://schemas.microsoft.com/office/drawing/2014/main" id="{60479506-44D1-401F-92CB-B485231C53D2}"/>
                </a:ext>
              </a:extLst>
            </p:cNvPr>
            <p:cNvSpPr>
              <a:spLocks noChangeAspect="1"/>
            </p:cNvSpPr>
            <p:nvPr/>
          </p:nvSpPr>
          <p:spPr bwMode="auto">
            <a:xfrm>
              <a:off x="1038032" y="2088898"/>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cxnSp>
          <p:nvCxnSpPr>
            <p:cNvPr id="301" name="Straight Connector 300">
              <a:extLst>
                <a:ext uri="{FF2B5EF4-FFF2-40B4-BE49-F238E27FC236}">
                  <a16:creationId xmlns:a16="http://schemas.microsoft.com/office/drawing/2014/main" id="{0B93F368-E1FA-4D61-B94F-BCCB1706493F}"/>
                </a:ext>
              </a:extLst>
            </p:cNvPr>
            <p:cNvCxnSpPr>
              <a:cxnSpLocks/>
              <a:endCxn id="93" idx="3"/>
            </p:cNvCxnSpPr>
            <p:nvPr/>
          </p:nvCxnSpPr>
          <p:spPr>
            <a:xfrm>
              <a:off x="1100031" y="2133898"/>
              <a:ext cx="2176563"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26" name="Group 12325">
            <a:extLst>
              <a:ext uri="{FF2B5EF4-FFF2-40B4-BE49-F238E27FC236}">
                <a16:creationId xmlns:a16="http://schemas.microsoft.com/office/drawing/2014/main" id="{65715EE5-6D1D-4983-A903-A4F7F548F624}"/>
              </a:ext>
            </a:extLst>
          </p:cNvPr>
          <p:cNvGrpSpPr/>
          <p:nvPr/>
        </p:nvGrpSpPr>
        <p:grpSpPr>
          <a:xfrm>
            <a:off x="671661" y="2069420"/>
            <a:ext cx="2270478" cy="72000"/>
            <a:chOff x="671661" y="2311173"/>
            <a:chExt cx="2270478" cy="90000"/>
          </a:xfrm>
        </p:grpSpPr>
        <p:sp>
          <p:nvSpPr>
            <p:cNvPr id="92" name="Rectangle 91">
              <a:extLst>
                <a:ext uri="{FF2B5EF4-FFF2-40B4-BE49-F238E27FC236}">
                  <a16:creationId xmlns:a16="http://schemas.microsoft.com/office/drawing/2014/main" id="{8A232F91-6F19-4AF5-9445-6CCDC121A0F3}"/>
                </a:ext>
              </a:extLst>
            </p:cNvPr>
            <p:cNvSpPr>
              <a:spLocks noChangeAspect="1"/>
            </p:cNvSpPr>
            <p:nvPr/>
          </p:nvSpPr>
          <p:spPr bwMode="auto">
            <a:xfrm>
              <a:off x="671661" y="2311173"/>
              <a:ext cx="9124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5" name="Rectangle 94">
              <a:extLst>
                <a:ext uri="{FF2B5EF4-FFF2-40B4-BE49-F238E27FC236}">
                  <a16:creationId xmlns:a16="http://schemas.microsoft.com/office/drawing/2014/main" id="{33ED8587-7680-451E-8611-A06C670AA880}"/>
                </a:ext>
              </a:extLst>
            </p:cNvPr>
            <p:cNvSpPr>
              <a:spLocks noChangeAspect="1"/>
            </p:cNvSpPr>
            <p:nvPr/>
          </p:nvSpPr>
          <p:spPr bwMode="auto">
            <a:xfrm>
              <a:off x="814389" y="2311173"/>
              <a:ext cx="212775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03" name="Rectangle 102">
              <a:extLst>
                <a:ext uri="{FF2B5EF4-FFF2-40B4-BE49-F238E27FC236}">
                  <a16:creationId xmlns:a16="http://schemas.microsoft.com/office/drawing/2014/main" id="{606AB42C-DF59-4EB6-8AA7-D8B9803B572C}"/>
                </a:ext>
              </a:extLst>
            </p:cNvPr>
            <p:cNvSpPr>
              <a:spLocks noChangeAspect="1"/>
            </p:cNvSpPr>
            <p:nvPr/>
          </p:nvSpPr>
          <p:spPr bwMode="auto">
            <a:xfrm>
              <a:off x="751852" y="2311173"/>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17" name="Oval 216">
              <a:extLst>
                <a:ext uri="{FF2B5EF4-FFF2-40B4-BE49-F238E27FC236}">
                  <a16:creationId xmlns:a16="http://schemas.microsoft.com/office/drawing/2014/main" id="{47465D9A-275A-4330-AEC6-8C0B0FED3371}"/>
                </a:ext>
              </a:extLst>
            </p:cNvPr>
            <p:cNvSpPr>
              <a:spLocks noChangeAspect="1"/>
            </p:cNvSpPr>
            <p:nvPr/>
          </p:nvSpPr>
          <p:spPr>
            <a:xfrm>
              <a:off x="765619" y="2338173"/>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02" name="Straight Connector 301">
              <a:extLst>
                <a:ext uri="{FF2B5EF4-FFF2-40B4-BE49-F238E27FC236}">
                  <a16:creationId xmlns:a16="http://schemas.microsoft.com/office/drawing/2014/main" id="{E701183C-DF02-44F5-AE18-AFFFE95FD4A5}"/>
                </a:ext>
              </a:extLst>
            </p:cNvPr>
            <p:cNvCxnSpPr>
              <a:cxnSpLocks/>
            </p:cNvCxnSpPr>
            <p:nvPr/>
          </p:nvCxnSpPr>
          <p:spPr>
            <a:xfrm>
              <a:off x="820238" y="2356173"/>
              <a:ext cx="2121901"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25" name="Group 12324">
            <a:extLst>
              <a:ext uri="{FF2B5EF4-FFF2-40B4-BE49-F238E27FC236}">
                <a16:creationId xmlns:a16="http://schemas.microsoft.com/office/drawing/2014/main" id="{4B45E016-E717-432D-B1EB-B0A5FBB66FDE}"/>
              </a:ext>
            </a:extLst>
          </p:cNvPr>
          <p:cNvGrpSpPr/>
          <p:nvPr/>
        </p:nvGrpSpPr>
        <p:grpSpPr>
          <a:xfrm>
            <a:off x="666032" y="1974469"/>
            <a:ext cx="2415728" cy="72000"/>
            <a:chOff x="666032" y="2246890"/>
            <a:chExt cx="2415728" cy="90000"/>
          </a:xfrm>
        </p:grpSpPr>
        <p:sp>
          <p:nvSpPr>
            <p:cNvPr id="91" name="Rectangle 90">
              <a:extLst>
                <a:ext uri="{FF2B5EF4-FFF2-40B4-BE49-F238E27FC236}">
                  <a16:creationId xmlns:a16="http://schemas.microsoft.com/office/drawing/2014/main" id="{5F0BF238-F378-464F-8408-86129634E2BF}"/>
                </a:ext>
              </a:extLst>
            </p:cNvPr>
            <p:cNvSpPr>
              <a:spLocks noChangeAspect="1"/>
            </p:cNvSpPr>
            <p:nvPr/>
          </p:nvSpPr>
          <p:spPr bwMode="auto">
            <a:xfrm>
              <a:off x="666032" y="2246890"/>
              <a:ext cx="82939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8" name="Rectangle 97">
              <a:extLst>
                <a:ext uri="{FF2B5EF4-FFF2-40B4-BE49-F238E27FC236}">
                  <a16:creationId xmlns:a16="http://schemas.microsoft.com/office/drawing/2014/main" id="{FB546AFC-A206-4381-9525-7186ED4E1B8D}"/>
                </a:ext>
              </a:extLst>
            </p:cNvPr>
            <p:cNvSpPr>
              <a:spLocks noChangeAspect="1"/>
            </p:cNvSpPr>
            <p:nvPr/>
          </p:nvSpPr>
          <p:spPr bwMode="auto">
            <a:xfrm>
              <a:off x="1504328" y="2246890"/>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6" name="Rectangle 195">
              <a:extLst>
                <a:ext uri="{FF2B5EF4-FFF2-40B4-BE49-F238E27FC236}">
                  <a16:creationId xmlns:a16="http://schemas.microsoft.com/office/drawing/2014/main" id="{7BCB77F2-7F55-4943-8F4C-8A81A866A60B}"/>
                </a:ext>
              </a:extLst>
            </p:cNvPr>
            <p:cNvSpPr>
              <a:spLocks noChangeAspect="1"/>
            </p:cNvSpPr>
            <p:nvPr/>
          </p:nvSpPr>
          <p:spPr bwMode="auto">
            <a:xfrm>
              <a:off x="1580489" y="2246890"/>
              <a:ext cx="1501271"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9" name="Rectangle 198">
              <a:extLst>
                <a:ext uri="{FF2B5EF4-FFF2-40B4-BE49-F238E27FC236}">
                  <a16:creationId xmlns:a16="http://schemas.microsoft.com/office/drawing/2014/main" id="{0611DAC2-0134-4E46-A976-7A9B3159B1AB}"/>
                </a:ext>
              </a:extLst>
            </p:cNvPr>
            <p:cNvSpPr>
              <a:spLocks/>
            </p:cNvSpPr>
            <p:nvPr/>
          </p:nvSpPr>
          <p:spPr bwMode="auto">
            <a:xfrm>
              <a:off x="1468770" y="2246890"/>
              <a:ext cx="36000"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cxnSp>
          <p:nvCxnSpPr>
            <p:cNvPr id="303" name="Straight Connector 302">
              <a:extLst>
                <a:ext uri="{FF2B5EF4-FFF2-40B4-BE49-F238E27FC236}">
                  <a16:creationId xmlns:a16="http://schemas.microsoft.com/office/drawing/2014/main" id="{546714C1-9D51-4529-8CBF-C5C51FCCDB22}"/>
                </a:ext>
              </a:extLst>
            </p:cNvPr>
            <p:cNvCxnSpPr>
              <a:cxnSpLocks/>
            </p:cNvCxnSpPr>
            <p:nvPr/>
          </p:nvCxnSpPr>
          <p:spPr>
            <a:xfrm>
              <a:off x="1554364" y="2291890"/>
              <a:ext cx="152640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24" name="Group 12323">
            <a:extLst>
              <a:ext uri="{FF2B5EF4-FFF2-40B4-BE49-F238E27FC236}">
                <a16:creationId xmlns:a16="http://schemas.microsoft.com/office/drawing/2014/main" id="{50DC0BD3-5541-47DC-9958-5EA66E2F0065}"/>
              </a:ext>
            </a:extLst>
          </p:cNvPr>
          <p:cNvGrpSpPr/>
          <p:nvPr/>
        </p:nvGrpSpPr>
        <p:grpSpPr>
          <a:xfrm>
            <a:off x="667994" y="1879518"/>
            <a:ext cx="2626600" cy="72000"/>
            <a:chOff x="667994" y="2168504"/>
            <a:chExt cx="2626600" cy="90000"/>
          </a:xfrm>
        </p:grpSpPr>
        <p:sp>
          <p:nvSpPr>
            <p:cNvPr id="90" name="Rectangle 89">
              <a:extLst>
                <a:ext uri="{FF2B5EF4-FFF2-40B4-BE49-F238E27FC236}">
                  <a16:creationId xmlns:a16="http://schemas.microsoft.com/office/drawing/2014/main" id="{A6F2A997-366F-4C1F-8940-B73129F4D449}"/>
                </a:ext>
              </a:extLst>
            </p:cNvPr>
            <p:cNvSpPr>
              <a:spLocks noChangeAspect="1"/>
            </p:cNvSpPr>
            <p:nvPr/>
          </p:nvSpPr>
          <p:spPr bwMode="auto">
            <a:xfrm>
              <a:off x="667994" y="2168504"/>
              <a:ext cx="137388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4" name="Rectangle 93">
              <a:extLst>
                <a:ext uri="{FF2B5EF4-FFF2-40B4-BE49-F238E27FC236}">
                  <a16:creationId xmlns:a16="http://schemas.microsoft.com/office/drawing/2014/main" id="{04CB2259-6CF0-4EDE-BDB5-5FC5439BEE7B}"/>
                </a:ext>
              </a:extLst>
            </p:cNvPr>
            <p:cNvSpPr>
              <a:spLocks noChangeAspect="1"/>
            </p:cNvSpPr>
            <p:nvPr/>
          </p:nvSpPr>
          <p:spPr bwMode="auto">
            <a:xfrm>
              <a:off x="2099729" y="2168504"/>
              <a:ext cx="113168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7" name="Rectangle 96">
              <a:extLst>
                <a:ext uri="{FF2B5EF4-FFF2-40B4-BE49-F238E27FC236}">
                  <a16:creationId xmlns:a16="http://schemas.microsoft.com/office/drawing/2014/main" id="{3CEB6DE4-4371-4085-A782-50AD6D4F3A51}"/>
                </a:ext>
              </a:extLst>
            </p:cNvPr>
            <p:cNvSpPr>
              <a:spLocks noChangeAspect="1"/>
            </p:cNvSpPr>
            <p:nvPr/>
          </p:nvSpPr>
          <p:spPr bwMode="auto">
            <a:xfrm>
              <a:off x="2027327" y="2168504"/>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07" name="Group 206">
              <a:extLst>
                <a:ext uri="{FF2B5EF4-FFF2-40B4-BE49-F238E27FC236}">
                  <a16:creationId xmlns:a16="http://schemas.microsoft.com/office/drawing/2014/main" id="{9F46E824-165A-46D2-BF87-096CE70F7EA2}"/>
                </a:ext>
              </a:extLst>
            </p:cNvPr>
            <p:cNvGrpSpPr>
              <a:grpSpLocks noChangeAspect="1"/>
            </p:cNvGrpSpPr>
            <p:nvPr/>
          </p:nvGrpSpPr>
          <p:grpSpPr>
            <a:xfrm>
              <a:off x="3258594" y="2195504"/>
              <a:ext cx="36000" cy="36000"/>
              <a:chOff x="10763125" y="4133725"/>
              <a:chExt cx="133350" cy="133350"/>
            </a:xfrm>
          </p:grpSpPr>
          <p:cxnSp>
            <p:nvCxnSpPr>
              <p:cNvPr id="208" name="Straight Connector 207">
                <a:extLst>
                  <a:ext uri="{FF2B5EF4-FFF2-40B4-BE49-F238E27FC236}">
                    <a16:creationId xmlns:a16="http://schemas.microsoft.com/office/drawing/2014/main" id="{F9902199-B1B2-47AE-B0CE-6C2DC70E2A92}"/>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1EB3D6F6-4363-47FA-8229-4346610D3972}"/>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04" name="Straight Connector 303">
              <a:extLst>
                <a:ext uri="{FF2B5EF4-FFF2-40B4-BE49-F238E27FC236}">
                  <a16:creationId xmlns:a16="http://schemas.microsoft.com/office/drawing/2014/main" id="{F9EF8185-52F0-4A3A-99A5-2C84C8D8A3D0}"/>
                </a:ext>
              </a:extLst>
            </p:cNvPr>
            <p:cNvCxnSpPr>
              <a:cxnSpLocks/>
            </p:cNvCxnSpPr>
            <p:nvPr/>
          </p:nvCxnSpPr>
          <p:spPr>
            <a:xfrm>
              <a:off x="2084977" y="2213504"/>
              <a:ext cx="1146437"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19" name="Group 12318">
            <a:extLst>
              <a:ext uri="{FF2B5EF4-FFF2-40B4-BE49-F238E27FC236}">
                <a16:creationId xmlns:a16="http://schemas.microsoft.com/office/drawing/2014/main" id="{92EEF2A4-2BEA-4A22-8FAD-21A7AB7E36FF}"/>
              </a:ext>
            </a:extLst>
          </p:cNvPr>
          <p:cNvGrpSpPr/>
          <p:nvPr/>
        </p:nvGrpSpPr>
        <p:grpSpPr>
          <a:xfrm>
            <a:off x="671662" y="1499714"/>
            <a:ext cx="2921851" cy="72000"/>
            <a:chOff x="671662" y="1845124"/>
            <a:chExt cx="2921851" cy="90000"/>
          </a:xfrm>
        </p:grpSpPr>
        <p:sp>
          <p:nvSpPr>
            <p:cNvPr id="84" name="Rectangle 83">
              <a:extLst>
                <a:ext uri="{FF2B5EF4-FFF2-40B4-BE49-F238E27FC236}">
                  <a16:creationId xmlns:a16="http://schemas.microsoft.com/office/drawing/2014/main" id="{349A5059-83E4-4A17-BE15-D523E2E042B3}"/>
                </a:ext>
              </a:extLst>
            </p:cNvPr>
            <p:cNvSpPr>
              <a:spLocks noChangeAspect="1"/>
            </p:cNvSpPr>
            <p:nvPr/>
          </p:nvSpPr>
          <p:spPr bwMode="auto">
            <a:xfrm>
              <a:off x="1900238" y="1845124"/>
              <a:ext cx="169327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87" name="Rectangle 86">
              <a:extLst>
                <a:ext uri="{FF2B5EF4-FFF2-40B4-BE49-F238E27FC236}">
                  <a16:creationId xmlns:a16="http://schemas.microsoft.com/office/drawing/2014/main" id="{D067CDD8-F607-4604-9221-DDE54C253F88}"/>
                </a:ext>
              </a:extLst>
            </p:cNvPr>
            <p:cNvSpPr>
              <a:spLocks noChangeAspect="1"/>
            </p:cNvSpPr>
            <p:nvPr/>
          </p:nvSpPr>
          <p:spPr bwMode="auto">
            <a:xfrm>
              <a:off x="671662" y="1845124"/>
              <a:ext cx="117145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02" name="Rectangle 101">
              <a:extLst>
                <a:ext uri="{FF2B5EF4-FFF2-40B4-BE49-F238E27FC236}">
                  <a16:creationId xmlns:a16="http://schemas.microsoft.com/office/drawing/2014/main" id="{183B396F-7AC9-4E6B-9F2D-A4C61F4ACACE}"/>
                </a:ext>
              </a:extLst>
            </p:cNvPr>
            <p:cNvSpPr>
              <a:spLocks noChangeAspect="1"/>
            </p:cNvSpPr>
            <p:nvPr/>
          </p:nvSpPr>
          <p:spPr bwMode="auto">
            <a:xfrm>
              <a:off x="1826836" y="1845124"/>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16" name="Oval 215">
              <a:extLst>
                <a:ext uri="{FF2B5EF4-FFF2-40B4-BE49-F238E27FC236}">
                  <a16:creationId xmlns:a16="http://schemas.microsoft.com/office/drawing/2014/main" id="{AC866ACE-2C0B-4EE1-AD83-FE1709F92F76}"/>
                </a:ext>
              </a:extLst>
            </p:cNvPr>
            <p:cNvSpPr>
              <a:spLocks noChangeAspect="1"/>
            </p:cNvSpPr>
            <p:nvPr/>
          </p:nvSpPr>
          <p:spPr>
            <a:xfrm>
              <a:off x="1846623" y="1872124"/>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06" name="Straight Connector 305">
              <a:extLst>
                <a:ext uri="{FF2B5EF4-FFF2-40B4-BE49-F238E27FC236}">
                  <a16:creationId xmlns:a16="http://schemas.microsoft.com/office/drawing/2014/main" id="{BC958846-B33B-46CD-AA2F-25612DA04713}"/>
                </a:ext>
              </a:extLst>
            </p:cNvPr>
            <p:cNvCxnSpPr>
              <a:cxnSpLocks/>
            </p:cNvCxnSpPr>
            <p:nvPr/>
          </p:nvCxnSpPr>
          <p:spPr>
            <a:xfrm>
              <a:off x="1900238" y="1890124"/>
              <a:ext cx="151996"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21" name="Group 12320">
            <a:extLst>
              <a:ext uri="{FF2B5EF4-FFF2-40B4-BE49-F238E27FC236}">
                <a16:creationId xmlns:a16="http://schemas.microsoft.com/office/drawing/2014/main" id="{85953E4E-8C64-4486-BB72-24ED8DE58E45}"/>
              </a:ext>
            </a:extLst>
          </p:cNvPr>
          <p:cNvGrpSpPr/>
          <p:nvPr/>
        </p:nvGrpSpPr>
        <p:grpSpPr>
          <a:xfrm>
            <a:off x="671662" y="1689616"/>
            <a:ext cx="2802289" cy="72000"/>
            <a:chOff x="671662" y="2008300"/>
            <a:chExt cx="2802289" cy="90000"/>
          </a:xfrm>
        </p:grpSpPr>
        <p:sp>
          <p:nvSpPr>
            <p:cNvPr id="86" name="Rectangle 85">
              <a:extLst>
                <a:ext uri="{FF2B5EF4-FFF2-40B4-BE49-F238E27FC236}">
                  <a16:creationId xmlns:a16="http://schemas.microsoft.com/office/drawing/2014/main" id="{B6B5852E-3A2E-4D75-8ADF-345F4034496C}"/>
                </a:ext>
              </a:extLst>
            </p:cNvPr>
            <p:cNvSpPr>
              <a:spLocks noChangeAspect="1"/>
            </p:cNvSpPr>
            <p:nvPr/>
          </p:nvSpPr>
          <p:spPr bwMode="auto">
            <a:xfrm>
              <a:off x="671662" y="2008300"/>
              <a:ext cx="84995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9" name="Rectangle 98">
              <a:extLst>
                <a:ext uri="{FF2B5EF4-FFF2-40B4-BE49-F238E27FC236}">
                  <a16:creationId xmlns:a16="http://schemas.microsoft.com/office/drawing/2014/main" id="{3921D9FE-8140-4216-BFBA-8C270D6D9D43}"/>
                </a:ext>
              </a:extLst>
            </p:cNvPr>
            <p:cNvSpPr>
              <a:spLocks noChangeAspect="1"/>
            </p:cNvSpPr>
            <p:nvPr/>
          </p:nvSpPr>
          <p:spPr bwMode="auto">
            <a:xfrm>
              <a:off x="1622170" y="2008300"/>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5" name="Rectangle 194">
              <a:extLst>
                <a:ext uri="{FF2B5EF4-FFF2-40B4-BE49-F238E27FC236}">
                  <a16:creationId xmlns:a16="http://schemas.microsoft.com/office/drawing/2014/main" id="{5B53CE65-8B0F-4726-BE2E-43111B96406E}"/>
                </a:ext>
              </a:extLst>
            </p:cNvPr>
            <p:cNvSpPr>
              <a:spLocks noChangeAspect="1"/>
            </p:cNvSpPr>
            <p:nvPr/>
          </p:nvSpPr>
          <p:spPr bwMode="auto">
            <a:xfrm>
              <a:off x="1698331" y="2008300"/>
              <a:ext cx="1736110"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8" name="Rectangle 197">
              <a:extLst>
                <a:ext uri="{FF2B5EF4-FFF2-40B4-BE49-F238E27FC236}">
                  <a16:creationId xmlns:a16="http://schemas.microsoft.com/office/drawing/2014/main" id="{C7167629-6945-458B-AF2D-A22FBE9F4E30}"/>
                </a:ext>
              </a:extLst>
            </p:cNvPr>
            <p:cNvSpPr>
              <a:spLocks noChangeAspect="1"/>
            </p:cNvSpPr>
            <p:nvPr/>
          </p:nvSpPr>
          <p:spPr bwMode="auto">
            <a:xfrm>
              <a:off x="1521618" y="2008300"/>
              <a:ext cx="100552"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02" name="Group 201">
              <a:extLst>
                <a:ext uri="{FF2B5EF4-FFF2-40B4-BE49-F238E27FC236}">
                  <a16:creationId xmlns:a16="http://schemas.microsoft.com/office/drawing/2014/main" id="{EE27F492-D7BA-4496-AA8C-70A780F5A2B6}"/>
                </a:ext>
              </a:extLst>
            </p:cNvPr>
            <p:cNvGrpSpPr>
              <a:grpSpLocks noChangeAspect="1"/>
            </p:cNvGrpSpPr>
            <p:nvPr/>
          </p:nvGrpSpPr>
          <p:grpSpPr>
            <a:xfrm>
              <a:off x="3437951" y="2035300"/>
              <a:ext cx="36000" cy="36000"/>
              <a:chOff x="10763125" y="4133725"/>
              <a:chExt cx="133350" cy="133350"/>
            </a:xfrm>
          </p:grpSpPr>
          <p:cxnSp>
            <p:nvCxnSpPr>
              <p:cNvPr id="203" name="Straight Connector 202">
                <a:extLst>
                  <a:ext uri="{FF2B5EF4-FFF2-40B4-BE49-F238E27FC236}">
                    <a16:creationId xmlns:a16="http://schemas.microsoft.com/office/drawing/2014/main" id="{9CEF54E4-6099-4E1C-8077-0D7CC346D422}"/>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3841ED51-0D96-49E1-B674-FB6C44389638}"/>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12" name="Straight Connector 311">
              <a:extLst>
                <a:ext uri="{FF2B5EF4-FFF2-40B4-BE49-F238E27FC236}">
                  <a16:creationId xmlns:a16="http://schemas.microsoft.com/office/drawing/2014/main" id="{4412BA9C-2A70-40B1-A237-497817CAA57C}"/>
                </a:ext>
              </a:extLst>
            </p:cNvPr>
            <p:cNvCxnSpPr>
              <a:cxnSpLocks/>
            </p:cNvCxnSpPr>
            <p:nvPr/>
          </p:nvCxnSpPr>
          <p:spPr>
            <a:xfrm>
              <a:off x="1685889" y="2053300"/>
              <a:ext cx="1745877"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45" name="Group 12344">
            <a:extLst>
              <a:ext uri="{FF2B5EF4-FFF2-40B4-BE49-F238E27FC236}">
                <a16:creationId xmlns:a16="http://schemas.microsoft.com/office/drawing/2014/main" id="{B544323C-4DEF-41F4-A333-2CAFE7DD637C}"/>
              </a:ext>
            </a:extLst>
          </p:cNvPr>
          <p:cNvGrpSpPr/>
          <p:nvPr/>
        </p:nvGrpSpPr>
        <p:grpSpPr>
          <a:xfrm>
            <a:off x="667994" y="2164371"/>
            <a:ext cx="2009364" cy="72000"/>
            <a:chOff x="667994" y="2341207"/>
            <a:chExt cx="2009364" cy="90000"/>
          </a:xfrm>
        </p:grpSpPr>
        <p:sp>
          <p:nvSpPr>
            <p:cNvPr id="104" name="Rectangle 103">
              <a:extLst>
                <a:ext uri="{FF2B5EF4-FFF2-40B4-BE49-F238E27FC236}">
                  <a16:creationId xmlns:a16="http://schemas.microsoft.com/office/drawing/2014/main" id="{2FE94DEB-19C3-4574-B177-2256EA1B8767}"/>
                </a:ext>
              </a:extLst>
            </p:cNvPr>
            <p:cNvSpPr>
              <a:spLocks noChangeAspect="1"/>
            </p:cNvSpPr>
            <p:nvPr/>
          </p:nvSpPr>
          <p:spPr bwMode="auto">
            <a:xfrm>
              <a:off x="667994" y="2341207"/>
              <a:ext cx="128701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3" name="Rectangle 152">
              <a:extLst>
                <a:ext uri="{FF2B5EF4-FFF2-40B4-BE49-F238E27FC236}">
                  <a16:creationId xmlns:a16="http://schemas.microsoft.com/office/drawing/2014/main" id="{566D6310-346D-45A2-81FA-7F01CAEFF9CF}"/>
                </a:ext>
              </a:extLst>
            </p:cNvPr>
            <p:cNvSpPr>
              <a:spLocks noChangeAspect="1"/>
            </p:cNvSpPr>
            <p:nvPr/>
          </p:nvSpPr>
          <p:spPr bwMode="auto">
            <a:xfrm>
              <a:off x="2080844" y="2341207"/>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7" name="Rectangle 196">
              <a:extLst>
                <a:ext uri="{FF2B5EF4-FFF2-40B4-BE49-F238E27FC236}">
                  <a16:creationId xmlns:a16="http://schemas.microsoft.com/office/drawing/2014/main" id="{E328E250-0090-41C6-82B8-078F852D6457}"/>
                </a:ext>
              </a:extLst>
            </p:cNvPr>
            <p:cNvSpPr>
              <a:spLocks noChangeAspect="1"/>
            </p:cNvSpPr>
            <p:nvPr/>
          </p:nvSpPr>
          <p:spPr bwMode="auto">
            <a:xfrm>
              <a:off x="1945482" y="2341207"/>
              <a:ext cx="142987"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00" name="Rectangle 199">
              <a:extLst>
                <a:ext uri="{FF2B5EF4-FFF2-40B4-BE49-F238E27FC236}">
                  <a16:creationId xmlns:a16="http://schemas.microsoft.com/office/drawing/2014/main" id="{76F5CC25-C7D9-4DF9-A916-7764E32EFE1B}"/>
                </a:ext>
              </a:extLst>
            </p:cNvPr>
            <p:cNvSpPr>
              <a:spLocks noChangeAspect="1"/>
            </p:cNvSpPr>
            <p:nvPr/>
          </p:nvSpPr>
          <p:spPr bwMode="auto">
            <a:xfrm>
              <a:off x="2530998" y="2341207"/>
              <a:ext cx="76844" cy="90000"/>
            </a:xfrm>
            <a:prstGeom prst="rect">
              <a:avLst/>
            </a:prstGeom>
            <a:solidFill>
              <a:schemeClr val="tx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01" name="Rectangle 200">
              <a:extLst>
                <a:ext uri="{FF2B5EF4-FFF2-40B4-BE49-F238E27FC236}">
                  <a16:creationId xmlns:a16="http://schemas.microsoft.com/office/drawing/2014/main" id="{2905EAAF-09AF-4284-A02B-A22281E59F35}"/>
                </a:ext>
              </a:extLst>
            </p:cNvPr>
            <p:cNvSpPr>
              <a:spLocks noChangeAspect="1"/>
            </p:cNvSpPr>
            <p:nvPr/>
          </p:nvSpPr>
          <p:spPr bwMode="auto">
            <a:xfrm>
              <a:off x="2157002" y="2341207"/>
              <a:ext cx="373995"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10" name="Group 209">
              <a:extLst>
                <a:ext uri="{FF2B5EF4-FFF2-40B4-BE49-F238E27FC236}">
                  <a16:creationId xmlns:a16="http://schemas.microsoft.com/office/drawing/2014/main" id="{F843D8E8-1592-450B-80F5-DF75F379C452}"/>
                </a:ext>
              </a:extLst>
            </p:cNvPr>
            <p:cNvGrpSpPr>
              <a:grpSpLocks noChangeAspect="1"/>
            </p:cNvGrpSpPr>
            <p:nvPr/>
          </p:nvGrpSpPr>
          <p:grpSpPr>
            <a:xfrm>
              <a:off x="2641358" y="2368207"/>
              <a:ext cx="36000" cy="36000"/>
              <a:chOff x="10763125" y="4133725"/>
              <a:chExt cx="133350" cy="133350"/>
            </a:xfrm>
          </p:grpSpPr>
          <p:cxnSp>
            <p:nvCxnSpPr>
              <p:cNvPr id="211" name="Straight Connector 210">
                <a:extLst>
                  <a:ext uri="{FF2B5EF4-FFF2-40B4-BE49-F238E27FC236}">
                    <a16:creationId xmlns:a16="http://schemas.microsoft.com/office/drawing/2014/main" id="{4DFFE362-11C7-4BDF-9B19-807E038C27D7}"/>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8B3272BC-D6E9-40B6-9B69-419AD0743A26}"/>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14" name="Straight Connector 313">
              <a:extLst>
                <a:ext uri="{FF2B5EF4-FFF2-40B4-BE49-F238E27FC236}">
                  <a16:creationId xmlns:a16="http://schemas.microsoft.com/office/drawing/2014/main" id="{FBC88844-7AB9-4B80-96B2-938BC2612975}"/>
                </a:ext>
              </a:extLst>
            </p:cNvPr>
            <p:cNvCxnSpPr>
              <a:cxnSpLocks/>
              <a:endCxn id="200" idx="3"/>
            </p:cNvCxnSpPr>
            <p:nvPr/>
          </p:nvCxnSpPr>
          <p:spPr>
            <a:xfrm>
              <a:off x="2148157" y="2386207"/>
              <a:ext cx="459685"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47" name="Group 12346">
            <a:extLst>
              <a:ext uri="{FF2B5EF4-FFF2-40B4-BE49-F238E27FC236}">
                <a16:creationId xmlns:a16="http://schemas.microsoft.com/office/drawing/2014/main" id="{C0470CE6-D5F2-4F19-BD25-3BC216DD979C}"/>
              </a:ext>
            </a:extLst>
          </p:cNvPr>
          <p:cNvGrpSpPr/>
          <p:nvPr/>
        </p:nvGrpSpPr>
        <p:grpSpPr>
          <a:xfrm>
            <a:off x="666032" y="2354273"/>
            <a:ext cx="1950088" cy="72000"/>
            <a:chOff x="666032" y="2550162"/>
            <a:chExt cx="1950088" cy="90000"/>
          </a:xfrm>
        </p:grpSpPr>
        <p:sp>
          <p:nvSpPr>
            <p:cNvPr id="106" name="Rectangle 105">
              <a:extLst>
                <a:ext uri="{FF2B5EF4-FFF2-40B4-BE49-F238E27FC236}">
                  <a16:creationId xmlns:a16="http://schemas.microsoft.com/office/drawing/2014/main" id="{F8CD36C1-75AE-4A5E-B01A-E59167B47461}"/>
                </a:ext>
              </a:extLst>
            </p:cNvPr>
            <p:cNvSpPr>
              <a:spLocks noChangeAspect="1"/>
            </p:cNvSpPr>
            <p:nvPr/>
          </p:nvSpPr>
          <p:spPr bwMode="auto">
            <a:xfrm>
              <a:off x="785568" y="2550162"/>
              <a:ext cx="177304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19" name="Rectangle 118">
              <a:extLst>
                <a:ext uri="{FF2B5EF4-FFF2-40B4-BE49-F238E27FC236}">
                  <a16:creationId xmlns:a16="http://schemas.microsoft.com/office/drawing/2014/main" id="{F5F9FF54-9580-453A-9EC5-6774C5A1B422}"/>
                </a:ext>
              </a:extLst>
            </p:cNvPr>
            <p:cNvSpPr>
              <a:spLocks noChangeAspect="1"/>
            </p:cNvSpPr>
            <p:nvPr/>
          </p:nvSpPr>
          <p:spPr bwMode="auto">
            <a:xfrm>
              <a:off x="666032" y="2550162"/>
              <a:ext cx="5259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6" name="Rectangle 155">
              <a:extLst>
                <a:ext uri="{FF2B5EF4-FFF2-40B4-BE49-F238E27FC236}">
                  <a16:creationId xmlns:a16="http://schemas.microsoft.com/office/drawing/2014/main" id="{83D6CB13-CA28-466F-9CBD-D3AB41328740}"/>
                </a:ext>
              </a:extLst>
            </p:cNvPr>
            <p:cNvSpPr>
              <a:spLocks noChangeAspect="1"/>
            </p:cNvSpPr>
            <p:nvPr/>
          </p:nvSpPr>
          <p:spPr bwMode="auto">
            <a:xfrm>
              <a:off x="719181" y="2550162"/>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13" name="Group 212">
              <a:extLst>
                <a:ext uri="{FF2B5EF4-FFF2-40B4-BE49-F238E27FC236}">
                  <a16:creationId xmlns:a16="http://schemas.microsoft.com/office/drawing/2014/main" id="{9AB2C63F-F06C-4A84-8E2A-6ABE35B853C8}"/>
                </a:ext>
              </a:extLst>
            </p:cNvPr>
            <p:cNvGrpSpPr>
              <a:grpSpLocks noChangeAspect="1"/>
            </p:cNvGrpSpPr>
            <p:nvPr/>
          </p:nvGrpSpPr>
          <p:grpSpPr>
            <a:xfrm>
              <a:off x="2580120" y="2577162"/>
              <a:ext cx="36000" cy="36000"/>
              <a:chOff x="10763125" y="4133725"/>
              <a:chExt cx="133350" cy="133350"/>
            </a:xfrm>
          </p:grpSpPr>
          <p:cxnSp>
            <p:nvCxnSpPr>
              <p:cNvPr id="214" name="Straight Connector 213">
                <a:extLst>
                  <a:ext uri="{FF2B5EF4-FFF2-40B4-BE49-F238E27FC236}">
                    <a16:creationId xmlns:a16="http://schemas.microsoft.com/office/drawing/2014/main" id="{954B887F-CCDD-43DD-ADEE-81221E15EE47}"/>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D2EF26EA-A8E6-43BE-B843-7F3CC43FFE08}"/>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18" name="Straight Connector 317">
              <a:extLst>
                <a:ext uri="{FF2B5EF4-FFF2-40B4-BE49-F238E27FC236}">
                  <a16:creationId xmlns:a16="http://schemas.microsoft.com/office/drawing/2014/main" id="{7D78486C-A9FD-4272-89BD-1C5AD09CADBA}"/>
                </a:ext>
              </a:extLst>
            </p:cNvPr>
            <p:cNvCxnSpPr>
              <a:cxnSpLocks/>
            </p:cNvCxnSpPr>
            <p:nvPr/>
          </p:nvCxnSpPr>
          <p:spPr>
            <a:xfrm>
              <a:off x="777271" y="2595162"/>
              <a:ext cx="1789115"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48" name="Group 12347">
            <a:extLst>
              <a:ext uri="{FF2B5EF4-FFF2-40B4-BE49-F238E27FC236}">
                <a16:creationId xmlns:a16="http://schemas.microsoft.com/office/drawing/2014/main" id="{91D5C275-4AC3-4999-8F4D-577753D2C22A}"/>
              </a:ext>
            </a:extLst>
          </p:cNvPr>
          <p:cNvGrpSpPr/>
          <p:nvPr/>
        </p:nvGrpSpPr>
        <p:grpSpPr>
          <a:xfrm>
            <a:off x="671013" y="2449224"/>
            <a:ext cx="1757388" cy="72000"/>
            <a:chOff x="671013" y="2620205"/>
            <a:chExt cx="1757388" cy="90000"/>
          </a:xfrm>
        </p:grpSpPr>
        <p:sp>
          <p:nvSpPr>
            <p:cNvPr id="108" name="Rectangle 107">
              <a:extLst>
                <a:ext uri="{FF2B5EF4-FFF2-40B4-BE49-F238E27FC236}">
                  <a16:creationId xmlns:a16="http://schemas.microsoft.com/office/drawing/2014/main" id="{4D80100A-540A-48DD-B874-7A740E30BCD9}"/>
                </a:ext>
              </a:extLst>
            </p:cNvPr>
            <p:cNvSpPr>
              <a:spLocks noChangeAspect="1"/>
            </p:cNvSpPr>
            <p:nvPr/>
          </p:nvSpPr>
          <p:spPr bwMode="auto">
            <a:xfrm>
              <a:off x="937968" y="2620205"/>
              <a:ext cx="1295654"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17" name="Rectangle 116">
              <a:extLst>
                <a:ext uri="{FF2B5EF4-FFF2-40B4-BE49-F238E27FC236}">
                  <a16:creationId xmlns:a16="http://schemas.microsoft.com/office/drawing/2014/main" id="{E10E5709-6CE8-4089-B7A2-DE7EAAE7602E}"/>
                </a:ext>
              </a:extLst>
            </p:cNvPr>
            <p:cNvSpPr>
              <a:spLocks noChangeAspect="1"/>
            </p:cNvSpPr>
            <p:nvPr/>
          </p:nvSpPr>
          <p:spPr bwMode="auto">
            <a:xfrm>
              <a:off x="671013" y="2620205"/>
              <a:ext cx="19704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4" name="Rectangle 153">
              <a:extLst>
                <a:ext uri="{FF2B5EF4-FFF2-40B4-BE49-F238E27FC236}">
                  <a16:creationId xmlns:a16="http://schemas.microsoft.com/office/drawing/2014/main" id="{DC8D256B-A165-47EC-9537-375BD6497680}"/>
                </a:ext>
              </a:extLst>
            </p:cNvPr>
            <p:cNvSpPr>
              <a:spLocks noChangeAspect="1"/>
            </p:cNvSpPr>
            <p:nvPr/>
          </p:nvSpPr>
          <p:spPr bwMode="auto">
            <a:xfrm>
              <a:off x="2230878" y="262020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8" name="Rectangle 157">
              <a:extLst>
                <a:ext uri="{FF2B5EF4-FFF2-40B4-BE49-F238E27FC236}">
                  <a16:creationId xmlns:a16="http://schemas.microsoft.com/office/drawing/2014/main" id="{77DFEBA1-3E5A-46E0-AC35-BFB5155FCABA}"/>
                </a:ext>
              </a:extLst>
            </p:cNvPr>
            <p:cNvSpPr>
              <a:spLocks noChangeAspect="1"/>
            </p:cNvSpPr>
            <p:nvPr/>
          </p:nvSpPr>
          <p:spPr bwMode="auto">
            <a:xfrm>
              <a:off x="864893" y="262020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4" name="Rectangle 193">
              <a:extLst>
                <a:ext uri="{FF2B5EF4-FFF2-40B4-BE49-F238E27FC236}">
                  <a16:creationId xmlns:a16="http://schemas.microsoft.com/office/drawing/2014/main" id="{FE48DE8C-42AC-4337-8E2A-07F10B06313A}"/>
                </a:ext>
              </a:extLst>
            </p:cNvPr>
            <p:cNvSpPr>
              <a:spLocks noChangeAspect="1"/>
            </p:cNvSpPr>
            <p:nvPr/>
          </p:nvSpPr>
          <p:spPr bwMode="auto">
            <a:xfrm>
              <a:off x="2307039" y="2620205"/>
              <a:ext cx="61066"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18" name="Group 217">
              <a:extLst>
                <a:ext uri="{FF2B5EF4-FFF2-40B4-BE49-F238E27FC236}">
                  <a16:creationId xmlns:a16="http://schemas.microsoft.com/office/drawing/2014/main" id="{397455D3-787A-497A-AC36-7E698FCE6FE8}"/>
                </a:ext>
              </a:extLst>
            </p:cNvPr>
            <p:cNvGrpSpPr>
              <a:grpSpLocks noChangeAspect="1"/>
            </p:cNvGrpSpPr>
            <p:nvPr/>
          </p:nvGrpSpPr>
          <p:grpSpPr>
            <a:xfrm>
              <a:off x="2392401" y="2647205"/>
              <a:ext cx="36000" cy="36000"/>
              <a:chOff x="10763125" y="4133725"/>
              <a:chExt cx="133350" cy="133350"/>
            </a:xfrm>
          </p:grpSpPr>
          <p:cxnSp>
            <p:nvCxnSpPr>
              <p:cNvPr id="219" name="Straight Connector 218">
                <a:extLst>
                  <a:ext uri="{FF2B5EF4-FFF2-40B4-BE49-F238E27FC236}">
                    <a16:creationId xmlns:a16="http://schemas.microsoft.com/office/drawing/2014/main" id="{C46091D1-573B-437F-89EE-6DE50BBE90CE}"/>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47FC0702-A066-4991-8284-8E451E28B9CC}"/>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7" name="Oval 226">
              <a:extLst>
                <a:ext uri="{FF2B5EF4-FFF2-40B4-BE49-F238E27FC236}">
                  <a16:creationId xmlns:a16="http://schemas.microsoft.com/office/drawing/2014/main" id="{5039A334-E9DE-400F-BCE4-A9D0E307B2A6}"/>
                </a:ext>
              </a:extLst>
            </p:cNvPr>
            <p:cNvSpPr>
              <a:spLocks noChangeAspect="1"/>
            </p:cNvSpPr>
            <p:nvPr/>
          </p:nvSpPr>
          <p:spPr>
            <a:xfrm>
              <a:off x="882479" y="264720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5447E61E-5E7D-4F11-856B-59C2C0EE9BC6}"/>
                </a:ext>
              </a:extLst>
            </p:cNvPr>
            <p:cNvSpPr>
              <a:spLocks noChangeAspect="1"/>
            </p:cNvSpPr>
            <p:nvPr/>
          </p:nvSpPr>
          <p:spPr>
            <a:xfrm>
              <a:off x="2251613" y="264720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08" name="Straight Connector 307">
              <a:extLst>
                <a:ext uri="{FF2B5EF4-FFF2-40B4-BE49-F238E27FC236}">
                  <a16:creationId xmlns:a16="http://schemas.microsoft.com/office/drawing/2014/main" id="{A86CA783-6881-4AA3-B168-35B7CBA58B11}"/>
                </a:ext>
              </a:extLst>
            </p:cNvPr>
            <p:cNvCxnSpPr>
              <a:cxnSpLocks/>
              <a:stCxn id="158" idx="3"/>
              <a:endCxn id="154" idx="1"/>
            </p:cNvCxnSpPr>
            <p:nvPr/>
          </p:nvCxnSpPr>
          <p:spPr>
            <a:xfrm>
              <a:off x="941054" y="2665205"/>
              <a:ext cx="1289824"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a:extLst>
                <a:ext uri="{FF2B5EF4-FFF2-40B4-BE49-F238E27FC236}">
                  <a16:creationId xmlns:a16="http://schemas.microsoft.com/office/drawing/2014/main" id="{8F3323B0-190E-4E7A-A9D0-8F47281C6365}"/>
                </a:ext>
              </a:extLst>
            </p:cNvPr>
            <p:cNvCxnSpPr>
              <a:cxnSpLocks/>
            </p:cNvCxnSpPr>
            <p:nvPr/>
          </p:nvCxnSpPr>
          <p:spPr>
            <a:xfrm>
              <a:off x="2294942" y="2665205"/>
              <a:ext cx="7560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27" name="Group 326">
            <a:extLst>
              <a:ext uri="{FF2B5EF4-FFF2-40B4-BE49-F238E27FC236}">
                <a16:creationId xmlns:a16="http://schemas.microsoft.com/office/drawing/2014/main" id="{8B84A875-BFBD-4A68-8D1B-6DBFF9B0A2EC}"/>
              </a:ext>
            </a:extLst>
          </p:cNvPr>
          <p:cNvGrpSpPr/>
          <p:nvPr/>
        </p:nvGrpSpPr>
        <p:grpSpPr>
          <a:xfrm>
            <a:off x="667994" y="2544175"/>
            <a:ext cx="1572688" cy="72000"/>
            <a:chOff x="667994" y="2699783"/>
            <a:chExt cx="1572688" cy="90000"/>
          </a:xfrm>
        </p:grpSpPr>
        <p:sp>
          <p:nvSpPr>
            <p:cNvPr id="109" name="Rectangle 108">
              <a:extLst>
                <a:ext uri="{FF2B5EF4-FFF2-40B4-BE49-F238E27FC236}">
                  <a16:creationId xmlns:a16="http://schemas.microsoft.com/office/drawing/2014/main" id="{4FBA6F33-BCD7-4B64-BFC9-D36AAAFD9924}"/>
                </a:ext>
              </a:extLst>
            </p:cNvPr>
            <p:cNvSpPr>
              <a:spLocks noChangeAspect="1"/>
            </p:cNvSpPr>
            <p:nvPr/>
          </p:nvSpPr>
          <p:spPr bwMode="auto">
            <a:xfrm>
              <a:off x="906274" y="2699783"/>
              <a:ext cx="12740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18" name="Rectangle 117">
              <a:extLst>
                <a:ext uri="{FF2B5EF4-FFF2-40B4-BE49-F238E27FC236}">
                  <a16:creationId xmlns:a16="http://schemas.microsoft.com/office/drawing/2014/main" id="{B41AF663-0ED1-4B8E-AB7F-9C2CA5612499}"/>
                </a:ext>
              </a:extLst>
            </p:cNvPr>
            <p:cNvSpPr>
              <a:spLocks noChangeAspect="1"/>
            </p:cNvSpPr>
            <p:nvPr/>
          </p:nvSpPr>
          <p:spPr bwMode="auto">
            <a:xfrm>
              <a:off x="667994" y="2699783"/>
              <a:ext cx="18571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9" name="Rectangle 158">
              <a:extLst>
                <a:ext uri="{FF2B5EF4-FFF2-40B4-BE49-F238E27FC236}">
                  <a16:creationId xmlns:a16="http://schemas.microsoft.com/office/drawing/2014/main" id="{B27F6BDA-DC07-4D95-A398-C250057F7296}"/>
                </a:ext>
              </a:extLst>
            </p:cNvPr>
            <p:cNvSpPr>
              <a:spLocks noChangeAspect="1"/>
            </p:cNvSpPr>
            <p:nvPr/>
          </p:nvSpPr>
          <p:spPr bwMode="auto">
            <a:xfrm>
              <a:off x="836362" y="2699783"/>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21" name="Group 220">
              <a:extLst>
                <a:ext uri="{FF2B5EF4-FFF2-40B4-BE49-F238E27FC236}">
                  <a16:creationId xmlns:a16="http://schemas.microsoft.com/office/drawing/2014/main" id="{ECD3FA7A-F881-47BD-BD60-42AC5A9E1822}"/>
                </a:ext>
              </a:extLst>
            </p:cNvPr>
            <p:cNvGrpSpPr>
              <a:grpSpLocks noChangeAspect="1"/>
            </p:cNvGrpSpPr>
            <p:nvPr/>
          </p:nvGrpSpPr>
          <p:grpSpPr>
            <a:xfrm>
              <a:off x="2204682" y="2726783"/>
              <a:ext cx="36000" cy="36000"/>
              <a:chOff x="10763125" y="4133725"/>
              <a:chExt cx="133350" cy="133350"/>
            </a:xfrm>
          </p:grpSpPr>
          <p:cxnSp>
            <p:nvCxnSpPr>
              <p:cNvPr id="222" name="Straight Connector 221">
                <a:extLst>
                  <a:ext uri="{FF2B5EF4-FFF2-40B4-BE49-F238E27FC236}">
                    <a16:creationId xmlns:a16="http://schemas.microsoft.com/office/drawing/2014/main" id="{D330F8C6-0363-4CCC-AC29-77211482B4F6}"/>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20AC7868-ACA6-4D1B-AF36-AE53C0467E08}"/>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22" name="Straight Connector 321">
              <a:extLst>
                <a:ext uri="{FF2B5EF4-FFF2-40B4-BE49-F238E27FC236}">
                  <a16:creationId xmlns:a16="http://schemas.microsoft.com/office/drawing/2014/main" id="{A5779587-0D66-4C23-B951-509EABBE0522}"/>
                </a:ext>
              </a:extLst>
            </p:cNvPr>
            <p:cNvCxnSpPr>
              <a:cxnSpLocks/>
            </p:cNvCxnSpPr>
            <p:nvPr/>
          </p:nvCxnSpPr>
          <p:spPr>
            <a:xfrm>
              <a:off x="896746" y="2744783"/>
              <a:ext cx="1283285"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19" name="Group 318">
            <a:extLst>
              <a:ext uri="{FF2B5EF4-FFF2-40B4-BE49-F238E27FC236}">
                <a16:creationId xmlns:a16="http://schemas.microsoft.com/office/drawing/2014/main" id="{546FA2AC-7800-44FE-8C99-282CBCC320E2}"/>
              </a:ext>
            </a:extLst>
          </p:cNvPr>
          <p:cNvGrpSpPr/>
          <p:nvPr/>
        </p:nvGrpSpPr>
        <p:grpSpPr>
          <a:xfrm>
            <a:off x="675586" y="2829028"/>
            <a:ext cx="1366293" cy="72000"/>
            <a:chOff x="675586" y="2928461"/>
            <a:chExt cx="1366293" cy="90000"/>
          </a:xfrm>
        </p:grpSpPr>
        <p:sp>
          <p:nvSpPr>
            <p:cNvPr id="113" name="Rectangle 112">
              <a:extLst>
                <a:ext uri="{FF2B5EF4-FFF2-40B4-BE49-F238E27FC236}">
                  <a16:creationId xmlns:a16="http://schemas.microsoft.com/office/drawing/2014/main" id="{0C107A8B-1FC1-487B-AFE8-51946DDA435E}"/>
                </a:ext>
              </a:extLst>
            </p:cNvPr>
            <p:cNvSpPr>
              <a:spLocks noChangeAspect="1"/>
            </p:cNvSpPr>
            <p:nvPr/>
          </p:nvSpPr>
          <p:spPr bwMode="auto">
            <a:xfrm>
              <a:off x="675586" y="2928461"/>
              <a:ext cx="946584"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15" name="Rectangle 114">
              <a:extLst>
                <a:ext uri="{FF2B5EF4-FFF2-40B4-BE49-F238E27FC236}">
                  <a16:creationId xmlns:a16="http://schemas.microsoft.com/office/drawing/2014/main" id="{1AFDAD2B-39BF-4AFD-B658-861C5DF32505}"/>
                </a:ext>
              </a:extLst>
            </p:cNvPr>
            <p:cNvSpPr>
              <a:spLocks noChangeAspect="1"/>
            </p:cNvSpPr>
            <p:nvPr/>
          </p:nvSpPr>
          <p:spPr bwMode="auto">
            <a:xfrm>
              <a:off x="1679503" y="2928461"/>
              <a:ext cx="36237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7" name="Rectangle 156">
              <a:extLst>
                <a:ext uri="{FF2B5EF4-FFF2-40B4-BE49-F238E27FC236}">
                  <a16:creationId xmlns:a16="http://schemas.microsoft.com/office/drawing/2014/main" id="{43F3C951-E3D7-41E4-8649-06C72DD2B0AE}"/>
                </a:ext>
              </a:extLst>
            </p:cNvPr>
            <p:cNvSpPr>
              <a:spLocks noChangeAspect="1"/>
            </p:cNvSpPr>
            <p:nvPr/>
          </p:nvSpPr>
          <p:spPr bwMode="auto">
            <a:xfrm>
              <a:off x="1609728" y="2928461"/>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cxnSp>
          <p:nvCxnSpPr>
            <p:cNvPr id="324" name="Straight Connector 323">
              <a:extLst>
                <a:ext uri="{FF2B5EF4-FFF2-40B4-BE49-F238E27FC236}">
                  <a16:creationId xmlns:a16="http://schemas.microsoft.com/office/drawing/2014/main" id="{6E30D5EF-8C56-4C70-B235-2D8FE6A7E48B}"/>
                </a:ext>
              </a:extLst>
            </p:cNvPr>
            <p:cNvCxnSpPr>
              <a:cxnSpLocks/>
            </p:cNvCxnSpPr>
            <p:nvPr/>
          </p:nvCxnSpPr>
          <p:spPr>
            <a:xfrm>
              <a:off x="1663916" y="2973461"/>
              <a:ext cx="377963"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05" name="Group 304">
            <a:extLst>
              <a:ext uri="{FF2B5EF4-FFF2-40B4-BE49-F238E27FC236}">
                <a16:creationId xmlns:a16="http://schemas.microsoft.com/office/drawing/2014/main" id="{71A03427-DFF6-456F-9155-AE10BDCB0C08}"/>
              </a:ext>
            </a:extLst>
          </p:cNvPr>
          <p:cNvGrpSpPr/>
          <p:nvPr/>
        </p:nvGrpSpPr>
        <p:grpSpPr>
          <a:xfrm>
            <a:off x="678816" y="3407515"/>
            <a:ext cx="735478" cy="72000"/>
            <a:chOff x="684259" y="3390801"/>
            <a:chExt cx="735478" cy="90000"/>
          </a:xfrm>
        </p:grpSpPr>
        <p:sp>
          <p:nvSpPr>
            <p:cNvPr id="151" name="Rectangle 150">
              <a:extLst>
                <a:ext uri="{FF2B5EF4-FFF2-40B4-BE49-F238E27FC236}">
                  <a16:creationId xmlns:a16="http://schemas.microsoft.com/office/drawing/2014/main" id="{BBED70B8-36E6-4CBB-9FFF-A152C6F355D4}"/>
                </a:ext>
              </a:extLst>
            </p:cNvPr>
            <p:cNvSpPr>
              <a:spLocks noChangeAspect="1"/>
            </p:cNvSpPr>
            <p:nvPr/>
          </p:nvSpPr>
          <p:spPr bwMode="auto">
            <a:xfrm>
              <a:off x="1166572" y="3390801"/>
              <a:ext cx="25264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2" name="Rectangle 151">
              <a:extLst>
                <a:ext uri="{FF2B5EF4-FFF2-40B4-BE49-F238E27FC236}">
                  <a16:creationId xmlns:a16="http://schemas.microsoft.com/office/drawing/2014/main" id="{BF76F03D-7F38-4AB0-87A8-5B65B311BE16}"/>
                </a:ext>
              </a:extLst>
            </p:cNvPr>
            <p:cNvSpPr>
              <a:spLocks noChangeAspect="1"/>
            </p:cNvSpPr>
            <p:nvPr/>
          </p:nvSpPr>
          <p:spPr bwMode="auto">
            <a:xfrm>
              <a:off x="684259" y="3390801"/>
              <a:ext cx="42599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7" name="Rectangle 166">
              <a:extLst>
                <a:ext uri="{FF2B5EF4-FFF2-40B4-BE49-F238E27FC236}">
                  <a16:creationId xmlns:a16="http://schemas.microsoft.com/office/drawing/2014/main" id="{03F6A18A-8E31-43C7-8C62-131B1D2558A2}"/>
                </a:ext>
              </a:extLst>
            </p:cNvPr>
            <p:cNvSpPr>
              <a:spLocks noChangeAspect="1"/>
            </p:cNvSpPr>
            <p:nvPr/>
          </p:nvSpPr>
          <p:spPr bwMode="auto">
            <a:xfrm>
              <a:off x="1100660" y="3390801"/>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53" name="Oval 252">
              <a:extLst>
                <a:ext uri="{FF2B5EF4-FFF2-40B4-BE49-F238E27FC236}">
                  <a16:creationId xmlns:a16="http://schemas.microsoft.com/office/drawing/2014/main" id="{DFCA626B-7132-4F95-B7FE-55FFA34DB304}"/>
                </a:ext>
              </a:extLst>
            </p:cNvPr>
            <p:cNvSpPr>
              <a:spLocks noChangeAspect="1"/>
            </p:cNvSpPr>
            <p:nvPr/>
          </p:nvSpPr>
          <p:spPr>
            <a:xfrm>
              <a:off x="1115891" y="3417801"/>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26" name="Straight Connector 325">
              <a:extLst>
                <a:ext uri="{FF2B5EF4-FFF2-40B4-BE49-F238E27FC236}">
                  <a16:creationId xmlns:a16="http://schemas.microsoft.com/office/drawing/2014/main" id="{B8767F36-6B80-412E-AB6C-C407F199DA17}"/>
                </a:ext>
              </a:extLst>
            </p:cNvPr>
            <p:cNvCxnSpPr>
              <a:cxnSpLocks/>
            </p:cNvCxnSpPr>
            <p:nvPr/>
          </p:nvCxnSpPr>
          <p:spPr>
            <a:xfrm>
              <a:off x="1160537" y="3435801"/>
              <a:ext cx="25920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32" name="Group 12331">
            <a:extLst>
              <a:ext uri="{FF2B5EF4-FFF2-40B4-BE49-F238E27FC236}">
                <a16:creationId xmlns:a16="http://schemas.microsoft.com/office/drawing/2014/main" id="{1B496F56-7020-427A-BF9C-A89C6CD43B1C}"/>
              </a:ext>
            </a:extLst>
          </p:cNvPr>
          <p:cNvGrpSpPr/>
          <p:nvPr/>
        </p:nvGrpSpPr>
        <p:grpSpPr>
          <a:xfrm>
            <a:off x="667995" y="4831780"/>
            <a:ext cx="229242" cy="72000"/>
            <a:chOff x="667995" y="4540789"/>
            <a:chExt cx="229242" cy="90000"/>
          </a:xfrm>
        </p:grpSpPr>
        <p:sp>
          <p:nvSpPr>
            <p:cNvPr id="137" name="Rectangle 136">
              <a:extLst>
                <a:ext uri="{FF2B5EF4-FFF2-40B4-BE49-F238E27FC236}">
                  <a16:creationId xmlns:a16="http://schemas.microsoft.com/office/drawing/2014/main" id="{BFE6FD31-5E4B-4EEE-A0FD-868A0BFAB683}"/>
                </a:ext>
              </a:extLst>
            </p:cNvPr>
            <p:cNvSpPr>
              <a:spLocks noChangeAspect="1"/>
            </p:cNvSpPr>
            <p:nvPr/>
          </p:nvSpPr>
          <p:spPr bwMode="auto">
            <a:xfrm>
              <a:off x="667995" y="4540789"/>
              <a:ext cx="18188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3" name="Rectangle 182">
              <a:extLst>
                <a:ext uri="{FF2B5EF4-FFF2-40B4-BE49-F238E27FC236}">
                  <a16:creationId xmlns:a16="http://schemas.microsoft.com/office/drawing/2014/main" id="{C2E7CF8B-FD99-4D5D-94EC-265B9EACD2DC}"/>
                </a:ext>
              </a:extLst>
            </p:cNvPr>
            <p:cNvSpPr>
              <a:spLocks noChangeAspect="1"/>
            </p:cNvSpPr>
            <p:nvPr/>
          </p:nvSpPr>
          <p:spPr bwMode="auto">
            <a:xfrm>
              <a:off x="756633" y="4540789"/>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94" name="Group 293">
              <a:extLst>
                <a:ext uri="{FF2B5EF4-FFF2-40B4-BE49-F238E27FC236}">
                  <a16:creationId xmlns:a16="http://schemas.microsoft.com/office/drawing/2014/main" id="{54713028-9F61-4512-A7BB-5C7C9F8A64DC}"/>
                </a:ext>
              </a:extLst>
            </p:cNvPr>
            <p:cNvGrpSpPr>
              <a:grpSpLocks noChangeAspect="1"/>
            </p:cNvGrpSpPr>
            <p:nvPr/>
          </p:nvGrpSpPr>
          <p:grpSpPr>
            <a:xfrm>
              <a:off x="861237" y="4567789"/>
              <a:ext cx="36000" cy="36000"/>
              <a:chOff x="10763125" y="4133725"/>
              <a:chExt cx="133350" cy="133350"/>
            </a:xfrm>
          </p:grpSpPr>
          <p:cxnSp>
            <p:nvCxnSpPr>
              <p:cNvPr id="295" name="Straight Connector 294">
                <a:extLst>
                  <a:ext uri="{FF2B5EF4-FFF2-40B4-BE49-F238E27FC236}">
                    <a16:creationId xmlns:a16="http://schemas.microsoft.com/office/drawing/2014/main" id="{6144CFED-8EBF-4963-8560-74F447321AC1}"/>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9D3E0532-54C8-4B1E-913E-4B375F12D039}"/>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28" name="Straight Connector 327">
              <a:extLst>
                <a:ext uri="{FF2B5EF4-FFF2-40B4-BE49-F238E27FC236}">
                  <a16:creationId xmlns:a16="http://schemas.microsoft.com/office/drawing/2014/main" id="{19E982E9-733B-4080-801B-693E375459CC}"/>
                </a:ext>
              </a:extLst>
            </p:cNvPr>
            <p:cNvCxnSpPr>
              <a:cxnSpLocks/>
            </p:cNvCxnSpPr>
            <p:nvPr/>
          </p:nvCxnSpPr>
          <p:spPr>
            <a:xfrm>
              <a:off x="797823" y="4585789"/>
              <a:ext cx="43076"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a:extLst>
                <a:ext uri="{FF2B5EF4-FFF2-40B4-BE49-F238E27FC236}">
                  <a16:creationId xmlns:a16="http://schemas.microsoft.com/office/drawing/2014/main" id="{8ADBC0EF-4F1E-4EF5-8E00-D8CD2AD84795}"/>
                </a:ext>
              </a:extLst>
            </p:cNvPr>
            <p:cNvCxnSpPr>
              <a:cxnSpLocks/>
            </p:cNvCxnSpPr>
            <p:nvPr/>
          </p:nvCxnSpPr>
          <p:spPr>
            <a:xfrm>
              <a:off x="806475" y="4585789"/>
              <a:ext cx="43076"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34" name="Group 12333">
            <a:extLst>
              <a:ext uri="{FF2B5EF4-FFF2-40B4-BE49-F238E27FC236}">
                <a16:creationId xmlns:a16="http://schemas.microsoft.com/office/drawing/2014/main" id="{AFFF3684-0AE4-438E-9C15-5AEB38C73747}"/>
              </a:ext>
            </a:extLst>
          </p:cNvPr>
          <p:cNvGrpSpPr/>
          <p:nvPr/>
        </p:nvGrpSpPr>
        <p:grpSpPr>
          <a:xfrm>
            <a:off x="672402" y="4641878"/>
            <a:ext cx="254518" cy="72000"/>
            <a:chOff x="672402" y="4394846"/>
            <a:chExt cx="254518" cy="90000"/>
          </a:xfrm>
        </p:grpSpPr>
        <p:sp>
          <p:nvSpPr>
            <p:cNvPr id="135" name="Rectangle 134">
              <a:extLst>
                <a:ext uri="{FF2B5EF4-FFF2-40B4-BE49-F238E27FC236}">
                  <a16:creationId xmlns:a16="http://schemas.microsoft.com/office/drawing/2014/main" id="{38214DA3-3C54-46FB-BDC4-C3D997A47F22}"/>
                </a:ext>
              </a:extLst>
            </p:cNvPr>
            <p:cNvSpPr>
              <a:spLocks noChangeAspect="1"/>
            </p:cNvSpPr>
            <p:nvPr/>
          </p:nvSpPr>
          <p:spPr bwMode="auto">
            <a:xfrm>
              <a:off x="672402" y="4394846"/>
              <a:ext cx="6630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39" name="Rectangle 138">
              <a:extLst>
                <a:ext uri="{FF2B5EF4-FFF2-40B4-BE49-F238E27FC236}">
                  <a16:creationId xmlns:a16="http://schemas.microsoft.com/office/drawing/2014/main" id="{7FDC5348-91EA-412A-9384-62532D857852}"/>
                </a:ext>
              </a:extLst>
            </p:cNvPr>
            <p:cNvSpPr>
              <a:spLocks noChangeAspect="1"/>
            </p:cNvSpPr>
            <p:nvPr/>
          </p:nvSpPr>
          <p:spPr bwMode="auto">
            <a:xfrm>
              <a:off x="796580" y="4394846"/>
              <a:ext cx="8134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1" name="Rectangle 180">
              <a:extLst>
                <a:ext uri="{FF2B5EF4-FFF2-40B4-BE49-F238E27FC236}">
                  <a16:creationId xmlns:a16="http://schemas.microsoft.com/office/drawing/2014/main" id="{C01A24EE-0E31-4871-B16F-CF46D12DD849}"/>
                </a:ext>
              </a:extLst>
            </p:cNvPr>
            <p:cNvSpPr>
              <a:spLocks noChangeAspect="1"/>
            </p:cNvSpPr>
            <p:nvPr/>
          </p:nvSpPr>
          <p:spPr bwMode="auto">
            <a:xfrm>
              <a:off x="728094" y="4394846"/>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74" name="Oval 273">
              <a:extLst>
                <a:ext uri="{FF2B5EF4-FFF2-40B4-BE49-F238E27FC236}">
                  <a16:creationId xmlns:a16="http://schemas.microsoft.com/office/drawing/2014/main" id="{E75739FE-55E8-4CAB-9F3F-8A3A6BB763E1}"/>
                </a:ext>
              </a:extLst>
            </p:cNvPr>
            <p:cNvSpPr>
              <a:spLocks noChangeAspect="1"/>
            </p:cNvSpPr>
            <p:nvPr/>
          </p:nvSpPr>
          <p:spPr>
            <a:xfrm>
              <a:off x="750896" y="4421846"/>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85" name="Group 284">
              <a:extLst>
                <a:ext uri="{FF2B5EF4-FFF2-40B4-BE49-F238E27FC236}">
                  <a16:creationId xmlns:a16="http://schemas.microsoft.com/office/drawing/2014/main" id="{5DDFE8A2-C7D0-4FD0-B1EE-960A11FF647D}"/>
                </a:ext>
              </a:extLst>
            </p:cNvPr>
            <p:cNvGrpSpPr>
              <a:grpSpLocks noChangeAspect="1"/>
            </p:cNvGrpSpPr>
            <p:nvPr/>
          </p:nvGrpSpPr>
          <p:grpSpPr>
            <a:xfrm>
              <a:off x="890920" y="4421846"/>
              <a:ext cx="36000" cy="36000"/>
              <a:chOff x="10763125" y="4133725"/>
              <a:chExt cx="133350" cy="133350"/>
            </a:xfrm>
          </p:grpSpPr>
          <p:cxnSp>
            <p:nvCxnSpPr>
              <p:cNvPr id="286" name="Straight Connector 285">
                <a:extLst>
                  <a:ext uri="{FF2B5EF4-FFF2-40B4-BE49-F238E27FC236}">
                    <a16:creationId xmlns:a16="http://schemas.microsoft.com/office/drawing/2014/main" id="{F8F09601-F08E-4685-9A29-75A98CB19658}"/>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a:extLst>
                  <a:ext uri="{FF2B5EF4-FFF2-40B4-BE49-F238E27FC236}">
                    <a16:creationId xmlns:a16="http://schemas.microsoft.com/office/drawing/2014/main" id="{2882DCED-15D7-4C5B-ACAC-B34BB1A88050}"/>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31" name="Straight Connector 330">
              <a:extLst>
                <a:ext uri="{FF2B5EF4-FFF2-40B4-BE49-F238E27FC236}">
                  <a16:creationId xmlns:a16="http://schemas.microsoft.com/office/drawing/2014/main" id="{6540CFAF-CE7A-4D19-8AF9-411DBC2B0195}"/>
                </a:ext>
              </a:extLst>
            </p:cNvPr>
            <p:cNvCxnSpPr>
              <a:cxnSpLocks/>
              <a:stCxn id="139" idx="1"/>
            </p:cNvCxnSpPr>
            <p:nvPr/>
          </p:nvCxnSpPr>
          <p:spPr>
            <a:xfrm>
              <a:off x="796580" y="4439846"/>
              <a:ext cx="68313"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35" name="Group 12334">
            <a:extLst>
              <a:ext uri="{FF2B5EF4-FFF2-40B4-BE49-F238E27FC236}">
                <a16:creationId xmlns:a16="http://schemas.microsoft.com/office/drawing/2014/main" id="{CAC46486-EFFF-4C7A-BC3F-0CEFBE2BA5AE}"/>
              </a:ext>
            </a:extLst>
          </p:cNvPr>
          <p:cNvGrpSpPr/>
          <p:nvPr/>
        </p:nvGrpSpPr>
        <p:grpSpPr>
          <a:xfrm>
            <a:off x="669723" y="4546927"/>
            <a:ext cx="270630" cy="72000"/>
            <a:chOff x="669723" y="4320440"/>
            <a:chExt cx="270630" cy="90000"/>
          </a:xfrm>
        </p:grpSpPr>
        <p:sp>
          <p:nvSpPr>
            <p:cNvPr id="134" name="Rectangle 133">
              <a:extLst>
                <a:ext uri="{FF2B5EF4-FFF2-40B4-BE49-F238E27FC236}">
                  <a16:creationId xmlns:a16="http://schemas.microsoft.com/office/drawing/2014/main" id="{55CD2BB8-5632-43FD-A9AB-F440E8AF78A7}"/>
                </a:ext>
              </a:extLst>
            </p:cNvPr>
            <p:cNvSpPr>
              <a:spLocks noChangeAspect="1"/>
            </p:cNvSpPr>
            <p:nvPr/>
          </p:nvSpPr>
          <p:spPr bwMode="auto">
            <a:xfrm>
              <a:off x="669723" y="4320440"/>
              <a:ext cx="6630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0" name="Rectangle 139">
              <a:extLst>
                <a:ext uri="{FF2B5EF4-FFF2-40B4-BE49-F238E27FC236}">
                  <a16:creationId xmlns:a16="http://schemas.microsoft.com/office/drawing/2014/main" id="{A2F7C9B7-CFAB-4E76-A684-353FA6D51B5E}"/>
                </a:ext>
              </a:extLst>
            </p:cNvPr>
            <p:cNvSpPr>
              <a:spLocks noChangeAspect="1"/>
            </p:cNvSpPr>
            <p:nvPr/>
          </p:nvSpPr>
          <p:spPr bwMode="auto">
            <a:xfrm>
              <a:off x="799922" y="4320440"/>
              <a:ext cx="8571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0" name="Rectangle 179">
              <a:extLst>
                <a:ext uri="{FF2B5EF4-FFF2-40B4-BE49-F238E27FC236}">
                  <a16:creationId xmlns:a16="http://schemas.microsoft.com/office/drawing/2014/main" id="{7787059B-3606-4364-9EA0-916F5D62CBBD}"/>
                </a:ext>
              </a:extLst>
            </p:cNvPr>
            <p:cNvSpPr>
              <a:spLocks noChangeAspect="1"/>
            </p:cNvSpPr>
            <p:nvPr/>
          </p:nvSpPr>
          <p:spPr bwMode="auto">
            <a:xfrm>
              <a:off x="727376" y="4320440"/>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73" name="Oval 272">
              <a:extLst>
                <a:ext uri="{FF2B5EF4-FFF2-40B4-BE49-F238E27FC236}">
                  <a16:creationId xmlns:a16="http://schemas.microsoft.com/office/drawing/2014/main" id="{5DD2182C-34C9-4AC3-AB78-FD900F91E370}"/>
                </a:ext>
              </a:extLst>
            </p:cNvPr>
            <p:cNvSpPr>
              <a:spLocks noChangeAspect="1"/>
            </p:cNvSpPr>
            <p:nvPr/>
          </p:nvSpPr>
          <p:spPr>
            <a:xfrm>
              <a:off x="748565" y="4347440"/>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82" name="Group 281">
              <a:extLst>
                <a:ext uri="{FF2B5EF4-FFF2-40B4-BE49-F238E27FC236}">
                  <a16:creationId xmlns:a16="http://schemas.microsoft.com/office/drawing/2014/main" id="{E8D240EC-FD42-4048-9677-69E93A7EDF26}"/>
                </a:ext>
              </a:extLst>
            </p:cNvPr>
            <p:cNvGrpSpPr>
              <a:grpSpLocks noChangeAspect="1"/>
            </p:cNvGrpSpPr>
            <p:nvPr/>
          </p:nvGrpSpPr>
          <p:grpSpPr>
            <a:xfrm>
              <a:off x="904353" y="4347440"/>
              <a:ext cx="36000" cy="36000"/>
              <a:chOff x="10763125" y="4133725"/>
              <a:chExt cx="133350" cy="133350"/>
            </a:xfrm>
          </p:grpSpPr>
          <p:cxnSp>
            <p:nvCxnSpPr>
              <p:cNvPr id="283" name="Straight Connector 282">
                <a:extLst>
                  <a:ext uri="{FF2B5EF4-FFF2-40B4-BE49-F238E27FC236}">
                    <a16:creationId xmlns:a16="http://schemas.microsoft.com/office/drawing/2014/main" id="{F3E1E7FF-211F-471F-AE4D-589E42B96876}"/>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a:extLst>
                  <a:ext uri="{FF2B5EF4-FFF2-40B4-BE49-F238E27FC236}">
                    <a16:creationId xmlns:a16="http://schemas.microsoft.com/office/drawing/2014/main" id="{926D9E3B-1E90-4DD1-ACBB-A46DB4E03F36}"/>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34" name="Straight Connector 333">
              <a:extLst>
                <a:ext uri="{FF2B5EF4-FFF2-40B4-BE49-F238E27FC236}">
                  <a16:creationId xmlns:a16="http://schemas.microsoft.com/office/drawing/2014/main" id="{098273D8-7501-4DEE-90BF-CA9F44FB96D7}"/>
                </a:ext>
              </a:extLst>
            </p:cNvPr>
            <p:cNvCxnSpPr>
              <a:cxnSpLocks/>
            </p:cNvCxnSpPr>
            <p:nvPr/>
          </p:nvCxnSpPr>
          <p:spPr>
            <a:xfrm>
              <a:off x="795342" y="4365440"/>
              <a:ext cx="95578"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37" name="Group 12336">
            <a:extLst>
              <a:ext uri="{FF2B5EF4-FFF2-40B4-BE49-F238E27FC236}">
                <a16:creationId xmlns:a16="http://schemas.microsoft.com/office/drawing/2014/main" id="{7E70159E-995D-4BA4-B1BC-C71EDD6E11CA}"/>
              </a:ext>
            </a:extLst>
          </p:cNvPr>
          <p:cNvGrpSpPr/>
          <p:nvPr/>
        </p:nvGrpSpPr>
        <p:grpSpPr>
          <a:xfrm>
            <a:off x="667044" y="4357025"/>
            <a:ext cx="294274" cy="72000"/>
            <a:chOff x="667044" y="4166835"/>
            <a:chExt cx="294274" cy="90000"/>
          </a:xfrm>
        </p:grpSpPr>
        <p:sp>
          <p:nvSpPr>
            <p:cNvPr id="133" name="Rectangle 132">
              <a:extLst>
                <a:ext uri="{FF2B5EF4-FFF2-40B4-BE49-F238E27FC236}">
                  <a16:creationId xmlns:a16="http://schemas.microsoft.com/office/drawing/2014/main" id="{3ACC4F3F-9830-4054-AC4F-1D17366A1D1E}"/>
                </a:ext>
              </a:extLst>
            </p:cNvPr>
            <p:cNvSpPr>
              <a:spLocks noChangeAspect="1"/>
            </p:cNvSpPr>
            <p:nvPr/>
          </p:nvSpPr>
          <p:spPr bwMode="auto">
            <a:xfrm>
              <a:off x="667044" y="4166835"/>
              <a:ext cx="13954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1" name="Rectangle 140">
              <a:extLst>
                <a:ext uri="{FF2B5EF4-FFF2-40B4-BE49-F238E27FC236}">
                  <a16:creationId xmlns:a16="http://schemas.microsoft.com/office/drawing/2014/main" id="{6092E30B-CCC1-4AD3-9011-9B67FF6A7051}"/>
                </a:ext>
              </a:extLst>
            </p:cNvPr>
            <p:cNvSpPr>
              <a:spLocks noChangeAspect="1"/>
            </p:cNvSpPr>
            <p:nvPr/>
          </p:nvSpPr>
          <p:spPr bwMode="auto">
            <a:xfrm>
              <a:off x="865963" y="4166835"/>
              <a:ext cx="45719"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8" name="Rectangle 177">
              <a:extLst>
                <a:ext uri="{FF2B5EF4-FFF2-40B4-BE49-F238E27FC236}">
                  <a16:creationId xmlns:a16="http://schemas.microsoft.com/office/drawing/2014/main" id="{D8A488F0-F48B-4ADA-8478-275CAC762CC2}"/>
                </a:ext>
              </a:extLst>
            </p:cNvPr>
            <p:cNvSpPr>
              <a:spLocks noChangeAspect="1"/>
            </p:cNvSpPr>
            <p:nvPr/>
          </p:nvSpPr>
          <p:spPr bwMode="auto">
            <a:xfrm>
              <a:off x="797253" y="416683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59" name="Oval 258">
              <a:extLst>
                <a:ext uri="{FF2B5EF4-FFF2-40B4-BE49-F238E27FC236}">
                  <a16:creationId xmlns:a16="http://schemas.microsoft.com/office/drawing/2014/main" id="{3F163A67-9993-4A49-AF29-E0AD73BEC252}"/>
                </a:ext>
              </a:extLst>
            </p:cNvPr>
            <p:cNvSpPr>
              <a:spLocks noChangeAspect="1"/>
            </p:cNvSpPr>
            <p:nvPr/>
          </p:nvSpPr>
          <p:spPr>
            <a:xfrm>
              <a:off x="813881" y="419383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6" name="Group 275">
              <a:extLst>
                <a:ext uri="{FF2B5EF4-FFF2-40B4-BE49-F238E27FC236}">
                  <a16:creationId xmlns:a16="http://schemas.microsoft.com/office/drawing/2014/main" id="{2B60FC0E-B3EF-42FD-9A8C-4C4B1FA29083}"/>
                </a:ext>
              </a:extLst>
            </p:cNvPr>
            <p:cNvGrpSpPr>
              <a:grpSpLocks noChangeAspect="1"/>
            </p:cNvGrpSpPr>
            <p:nvPr/>
          </p:nvGrpSpPr>
          <p:grpSpPr>
            <a:xfrm>
              <a:off x="925318" y="4193835"/>
              <a:ext cx="36000" cy="36000"/>
              <a:chOff x="10763125" y="4133725"/>
              <a:chExt cx="133350" cy="133350"/>
            </a:xfrm>
          </p:grpSpPr>
          <p:cxnSp>
            <p:nvCxnSpPr>
              <p:cNvPr id="277" name="Straight Connector 276">
                <a:extLst>
                  <a:ext uri="{FF2B5EF4-FFF2-40B4-BE49-F238E27FC236}">
                    <a16:creationId xmlns:a16="http://schemas.microsoft.com/office/drawing/2014/main" id="{D654023F-19E6-4A88-82CB-E0382528B79D}"/>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C72FE753-FB83-4236-81B9-03A6A8495A34}"/>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37" name="Straight Connector 336">
              <a:extLst>
                <a:ext uri="{FF2B5EF4-FFF2-40B4-BE49-F238E27FC236}">
                  <a16:creationId xmlns:a16="http://schemas.microsoft.com/office/drawing/2014/main" id="{16D1E25E-4D81-4297-BF9E-BF43D6F0B215}"/>
                </a:ext>
              </a:extLst>
            </p:cNvPr>
            <p:cNvCxnSpPr>
              <a:cxnSpLocks/>
            </p:cNvCxnSpPr>
            <p:nvPr/>
          </p:nvCxnSpPr>
          <p:spPr>
            <a:xfrm>
              <a:off x="861344" y="4211835"/>
              <a:ext cx="43076"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39" name="Group 12338">
            <a:extLst>
              <a:ext uri="{FF2B5EF4-FFF2-40B4-BE49-F238E27FC236}">
                <a16:creationId xmlns:a16="http://schemas.microsoft.com/office/drawing/2014/main" id="{8FC89F86-A7B3-4DDA-AE67-695478C96AD3}"/>
              </a:ext>
            </a:extLst>
          </p:cNvPr>
          <p:cNvGrpSpPr/>
          <p:nvPr/>
        </p:nvGrpSpPr>
        <p:grpSpPr>
          <a:xfrm>
            <a:off x="675586" y="4262074"/>
            <a:ext cx="330892" cy="72000"/>
            <a:chOff x="675586" y="4086564"/>
            <a:chExt cx="330892" cy="90000"/>
          </a:xfrm>
        </p:grpSpPr>
        <p:sp>
          <p:nvSpPr>
            <p:cNvPr id="132" name="Rectangle 131">
              <a:extLst>
                <a:ext uri="{FF2B5EF4-FFF2-40B4-BE49-F238E27FC236}">
                  <a16:creationId xmlns:a16="http://schemas.microsoft.com/office/drawing/2014/main" id="{4ED0EA31-6832-4825-BEC6-1ED823EAECA7}"/>
                </a:ext>
              </a:extLst>
            </p:cNvPr>
            <p:cNvSpPr>
              <a:spLocks noChangeAspect="1"/>
            </p:cNvSpPr>
            <p:nvPr/>
          </p:nvSpPr>
          <p:spPr bwMode="auto">
            <a:xfrm>
              <a:off x="675586" y="4086564"/>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2" name="Rectangle 141">
              <a:extLst>
                <a:ext uri="{FF2B5EF4-FFF2-40B4-BE49-F238E27FC236}">
                  <a16:creationId xmlns:a16="http://schemas.microsoft.com/office/drawing/2014/main" id="{AEAFD3C1-73B6-4FBA-8214-D0B2DBE64005}"/>
                </a:ext>
              </a:extLst>
            </p:cNvPr>
            <p:cNvSpPr>
              <a:spLocks noChangeAspect="1"/>
            </p:cNvSpPr>
            <p:nvPr/>
          </p:nvSpPr>
          <p:spPr bwMode="auto">
            <a:xfrm>
              <a:off x="796580" y="4086564"/>
              <a:ext cx="14138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7" name="Rectangle 176">
              <a:extLst>
                <a:ext uri="{FF2B5EF4-FFF2-40B4-BE49-F238E27FC236}">
                  <a16:creationId xmlns:a16="http://schemas.microsoft.com/office/drawing/2014/main" id="{B6383EFE-08A9-42C7-8285-77BD1A3A652A}"/>
                </a:ext>
              </a:extLst>
            </p:cNvPr>
            <p:cNvSpPr>
              <a:spLocks noChangeAspect="1"/>
            </p:cNvSpPr>
            <p:nvPr/>
          </p:nvSpPr>
          <p:spPr bwMode="auto">
            <a:xfrm>
              <a:off x="729762" y="4086564"/>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64" name="Group 263">
              <a:extLst>
                <a:ext uri="{FF2B5EF4-FFF2-40B4-BE49-F238E27FC236}">
                  <a16:creationId xmlns:a16="http://schemas.microsoft.com/office/drawing/2014/main" id="{3B779331-2872-425D-93AA-B9E3536CD196}"/>
                </a:ext>
              </a:extLst>
            </p:cNvPr>
            <p:cNvGrpSpPr>
              <a:grpSpLocks noChangeAspect="1"/>
            </p:cNvGrpSpPr>
            <p:nvPr/>
          </p:nvGrpSpPr>
          <p:grpSpPr>
            <a:xfrm>
              <a:off x="970478" y="4113564"/>
              <a:ext cx="36000" cy="36000"/>
              <a:chOff x="10763125" y="4133725"/>
              <a:chExt cx="133350" cy="133350"/>
            </a:xfrm>
          </p:grpSpPr>
          <p:cxnSp>
            <p:nvCxnSpPr>
              <p:cNvPr id="265" name="Straight Connector 264">
                <a:extLst>
                  <a:ext uri="{FF2B5EF4-FFF2-40B4-BE49-F238E27FC236}">
                    <a16:creationId xmlns:a16="http://schemas.microsoft.com/office/drawing/2014/main" id="{06560CD9-8C69-467D-8089-B6C052667C12}"/>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AF9D9B13-8F0C-4098-8009-9334F2F68608}"/>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38" name="Straight Connector 337">
              <a:extLst>
                <a:ext uri="{FF2B5EF4-FFF2-40B4-BE49-F238E27FC236}">
                  <a16:creationId xmlns:a16="http://schemas.microsoft.com/office/drawing/2014/main" id="{36A86558-CC87-4DF9-8CC9-DA58C94A25C2}"/>
                </a:ext>
              </a:extLst>
            </p:cNvPr>
            <p:cNvCxnSpPr>
              <a:cxnSpLocks/>
              <a:endCxn id="142" idx="3"/>
            </p:cNvCxnSpPr>
            <p:nvPr/>
          </p:nvCxnSpPr>
          <p:spPr>
            <a:xfrm>
              <a:off x="780908" y="4131564"/>
              <a:ext cx="15706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51" name="Group 12350">
            <a:extLst>
              <a:ext uri="{FF2B5EF4-FFF2-40B4-BE49-F238E27FC236}">
                <a16:creationId xmlns:a16="http://schemas.microsoft.com/office/drawing/2014/main" id="{285BDEDA-E81B-4749-9B09-F55752217C38}"/>
              </a:ext>
            </a:extLst>
          </p:cNvPr>
          <p:cNvGrpSpPr/>
          <p:nvPr/>
        </p:nvGrpSpPr>
        <p:grpSpPr>
          <a:xfrm>
            <a:off x="671736" y="3597417"/>
            <a:ext cx="760579" cy="72000"/>
            <a:chOff x="671736" y="3544405"/>
            <a:chExt cx="760579" cy="90000"/>
          </a:xfrm>
        </p:grpSpPr>
        <p:sp>
          <p:nvSpPr>
            <p:cNvPr id="127" name="Rectangle 126">
              <a:extLst>
                <a:ext uri="{FF2B5EF4-FFF2-40B4-BE49-F238E27FC236}">
                  <a16:creationId xmlns:a16="http://schemas.microsoft.com/office/drawing/2014/main" id="{2FEE3A81-EA14-4275-9084-A9C4B379D35B}"/>
                </a:ext>
              </a:extLst>
            </p:cNvPr>
            <p:cNvSpPr>
              <a:spLocks noChangeAspect="1"/>
            </p:cNvSpPr>
            <p:nvPr/>
          </p:nvSpPr>
          <p:spPr bwMode="auto">
            <a:xfrm>
              <a:off x="671736" y="3544405"/>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8" name="Rectangle 147">
              <a:extLst>
                <a:ext uri="{FF2B5EF4-FFF2-40B4-BE49-F238E27FC236}">
                  <a16:creationId xmlns:a16="http://schemas.microsoft.com/office/drawing/2014/main" id="{9C854F44-0AAD-46FD-B136-935D1ABAB296}"/>
                </a:ext>
              </a:extLst>
            </p:cNvPr>
            <p:cNvSpPr>
              <a:spLocks noChangeAspect="1"/>
            </p:cNvSpPr>
            <p:nvPr/>
          </p:nvSpPr>
          <p:spPr bwMode="auto">
            <a:xfrm>
              <a:off x="802939" y="3544405"/>
              <a:ext cx="55433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0" name="Rectangle 169">
              <a:extLst>
                <a:ext uri="{FF2B5EF4-FFF2-40B4-BE49-F238E27FC236}">
                  <a16:creationId xmlns:a16="http://schemas.microsoft.com/office/drawing/2014/main" id="{E422F1ED-0089-4A53-ADC4-180EF5411643}"/>
                </a:ext>
              </a:extLst>
            </p:cNvPr>
            <p:cNvSpPr>
              <a:spLocks noChangeAspect="1"/>
            </p:cNvSpPr>
            <p:nvPr/>
          </p:nvSpPr>
          <p:spPr bwMode="auto">
            <a:xfrm>
              <a:off x="730425" y="354440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38" name="Oval 237">
              <a:extLst>
                <a:ext uri="{FF2B5EF4-FFF2-40B4-BE49-F238E27FC236}">
                  <a16:creationId xmlns:a16="http://schemas.microsoft.com/office/drawing/2014/main" id="{52616ACB-80AC-4B15-845D-53E0438FAA08}"/>
                </a:ext>
              </a:extLst>
            </p:cNvPr>
            <p:cNvSpPr>
              <a:spLocks noChangeAspect="1"/>
            </p:cNvSpPr>
            <p:nvPr/>
          </p:nvSpPr>
          <p:spPr>
            <a:xfrm>
              <a:off x="747619" y="357140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39" name="Group 238">
              <a:extLst>
                <a:ext uri="{FF2B5EF4-FFF2-40B4-BE49-F238E27FC236}">
                  <a16:creationId xmlns:a16="http://schemas.microsoft.com/office/drawing/2014/main" id="{4572B69D-DE30-4EFA-8DA8-9FDF6E55B64B}"/>
                </a:ext>
              </a:extLst>
            </p:cNvPr>
            <p:cNvGrpSpPr>
              <a:grpSpLocks noChangeAspect="1"/>
            </p:cNvGrpSpPr>
            <p:nvPr/>
          </p:nvGrpSpPr>
          <p:grpSpPr>
            <a:xfrm>
              <a:off x="1396315" y="3571405"/>
              <a:ext cx="36000" cy="36000"/>
              <a:chOff x="10763125" y="4133725"/>
              <a:chExt cx="133350" cy="133350"/>
            </a:xfrm>
          </p:grpSpPr>
          <p:cxnSp>
            <p:nvCxnSpPr>
              <p:cNvPr id="240" name="Straight Connector 239">
                <a:extLst>
                  <a:ext uri="{FF2B5EF4-FFF2-40B4-BE49-F238E27FC236}">
                    <a16:creationId xmlns:a16="http://schemas.microsoft.com/office/drawing/2014/main" id="{3730E6E1-CCFD-462C-8E23-5F6D80720A05}"/>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7EAE71B8-7B44-4AC9-83E4-9518ABEA57B8}"/>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0" name="Straight Connector 339">
              <a:extLst>
                <a:ext uri="{FF2B5EF4-FFF2-40B4-BE49-F238E27FC236}">
                  <a16:creationId xmlns:a16="http://schemas.microsoft.com/office/drawing/2014/main" id="{F045F676-499E-4022-8559-05DA3701F172}"/>
                </a:ext>
              </a:extLst>
            </p:cNvPr>
            <p:cNvCxnSpPr>
              <a:cxnSpLocks/>
            </p:cNvCxnSpPr>
            <p:nvPr/>
          </p:nvCxnSpPr>
          <p:spPr>
            <a:xfrm>
              <a:off x="787411" y="3589405"/>
              <a:ext cx="109176"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15" name="Group 314">
            <a:extLst>
              <a:ext uri="{FF2B5EF4-FFF2-40B4-BE49-F238E27FC236}">
                <a16:creationId xmlns:a16="http://schemas.microsoft.com/office/drawing/2014/main" id="{B08671FD-6ACA-437E-8029-C869687BE00A}"/>
              </a:ext>
            </a:extLst>
          </p:cNvPr>
          <p:cNvGrpSpPr/>
          <p:nvPr/>
        </p:nvGrpSpPr>
        <p:grpSpPr>
          <a:xfrm>
            <a:off x="671661" y="3122662"/>
            <a:ext cx="950509" cy="72000"/>
            <a:chOff x="671661" y="3159426"/>
            <a:chExt cx="950509" cy="90000"/>
          </a:xfrm>
        </p:grpSpPr>
        <p:sp>
          <p:nvSpPr>
            <p:cNvPr id="123" name="Rectangle 122">
              <a:extLst>
                <a:ext uri="{FF2B5EF4-FFF2-40B4-BE49-F238E27FC236}">
                  <a16:creationId xmlns:a16="http://schemas.microsoft.com/office/drawing/2014/main" id="{B322D0AA-8B31-41A0-B9FC-76D300E3B5BD}"/>
                </a:ext>
              </a:extLst>
            </p:cNvPr>
            <p:cNvSpPr>
              <a:spLocks noChangeAspect="1"/>
            </p:cNvSpPr>
            <p:nvPr/>
          </p:nvSpPr>
          <p:spPr bwMode="auto">
            <a:xfrm>
              <a:off x="671661" y="3159426"/>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5" name="Rectangle 164">
              <a:extLst>
                <a:ext uri="{FF2B5EF4-FFF2-40B4-BE49-F238E27FC236}">
                  <a16:creationId xmlns:a16="http://schemas.microsoft.com/office/drawing/2014/main" id="{6BD9DE8A-8F53-4FC2-B6D7-552BD6E4ED11}"/>
                </a:ext>
              </a:extLst>
            </p:cNvPr>
            <p:cNvSpPr>
              <a:spLocks noChangeAspect="1"/>
            </p:cNvSpPr>
            <p:nvPr/>
          </p:nvSpPr>
          <p:spPr bwMode="auto">
            <a:xfrm>
              <a:off x="732280" y="3159426"/>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9" name="Rectangle 188">
              <a:extLst>
                <a:ext uri="{FF2B5EF4-FFF2-40B4-BE49-F238E27FC236}">
                  <a16:creationId xmlns:a16="http://schemas.microsoft.com/office/drawing/2014/main" id="{79778AEF-8788-4BD8-88AC-784CB4D4DAC4}"/>
                </a:ext>
              </a:extLst>
            </p:cNvPr>
            <p:cNvSpPr>
              <a:spLocks noChangeAspect="1"/>
            </p:cNvSpPr>
            <p:nvPr/>
          </p:nvSpPr>
          <p:spPr bwMode="auto">
            <a:xfrm>
              <a:off x="804941" y="3159426"/>
              <a:ext cx="817229"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cxnSp>
          <p:nvCxnSpPr>
            <p:cNvPr id="342" name="Straight Connector 341">
              <a:extLst>
                <a:ext uri="{FF2B5EF4-FFF2-40B4-BE49-F238E27FC236}">
                  <a16:creationId xmlns:a16="http://schemas.microsoft.com/office/drawing/2014/main" id="{0BD74F63-EFE0-4D4A-868E-148815423813}"/>
                </a:ext>
              </a:extLst>
            </p:cNvPr>
            <p:cNvCxnSpPr>
              <a:cxnSpLocks/>
            </p:cNvCxnSpPr>
            <p:nvPr/>
          </p:nvCxnSpPr>
          <p:spPr>
            <a:xfrm>
              <a:off x="789234" y="3204426"/>
              <a:ext cx="832936"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09" name="Group 308">
            <a:extLst>
              <a:ext uri="{FF2B5EF4-FFF2-40B4-BE49-F238E27FC236}">
                <a16:creationId xmlns:a16="http://schemas.microsoft.com/office/drawing/2014/main" id="{E648D4D4-E77D-40A9-805F-004199FEA3CA}"/>
              </a:ext>
            </a:extLst>
          </p:cNvPr>
          <p:cNvGrpSpPr/>
          <p:nvPr/>
        </p:nvGrpSpPr>
        <p:grpSpPr>
          <a:xfrm>
            <a:off x="671735" y="3217613"/>
            <a:ext cx="895856" cy="72000"/>
            <a:chOff x="671735" y="3236471"/>
            <a:chExt cx="895856" cy="90000"/>
          </a:xfrm>
        </p:grpSpPr>
        <p:sp>
          <p:nvSpPr>
            <p:cNvPr id="114" name="Rectangle 113">
              <a:extLst>
                <a:ext uri="{FF2B5EF4-FFF2-40B4-BE49-F238E27FC236}">
                  <a16:creationId xmlns:a16="http://schemas.microsoft.com/office/drawing/2014/main" id="{E76D9CB2-A13F-41FD-AB52-BD74B697B308}"/>
                </a:ext>
              </a:extLst>
            </p:cNvPr>
            <p:cNvSpPr>
              <a:spLocks noChangeAspect="1"/>
            </p:cNvSpPr>
            <p:nvPr/>
          </p:nvSpPr>
          <p:spPr bwMode="auto">
            <a:xfrm>
              <a:off x="671735" y="3236471"/>
              <a:ext cx="70277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6" name="Rectangle 165">
              <a:extLst>
                <a:ext uri="{FF2B5EF4-FFF2-40B4-BE49-F238E27FC236}">
                  <a16:creationId xmlns:a16="http://schemas.microsoft.com/office/drawing/2014/main" id="{4756EA90-C774-4009-B186-204CF6956094}"/>
                </a:ext>
              </a:extLst>
            </p:cNvPr>
            <p:cNvSpPr>
              <a:spLocks noChangeAspect="1"/>
            </p:cNvSpPr>
            <p:nvPr/>
          </p:nvSpPr>
          <p:spPr bwMode="auto">
            <a:xfrm>
              <a:off x="1406201" y="3236471"/>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0" name="Rectangle 189">
              <a:extLst>
                <a:ext uri="{FF2B5EF4-FFF2-40B4-BE49-F238E27FC236}">
                  <a16:creationId xmlns:a16="http://schemas.microsoft.com/office/drawing/2014/main" id="{F78EE87F-72CC-4960-A1B9-3699FBC1E7B0}"/>
                </a:ext>
              </a:extLst>
            </p:cNvPr>
            <p:cNvSpPr>
              <a:spLocks noChangeAspect="1"/>
            </p:cNvSpPr>
            <p:nvPr/>
          </p:nvSpPr>
          <p:spPr bwMode="auto">
            <a:xfrm>
              <a:off x="1360834" y="3236471"/>
              <a:ext cx="45719"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1" name="Rectangle 190">
              <a:extLst>
                <a:ext uri="{FF2B5EF4-FFF2-40B4-BE49-F238E27FC236}">
                  <a16:creationId xmlns:a16="http://schemas.microsoft.com/office/drawing/2014/main" id="{C984F640-7372-4036-9811-501C24B7A8F4}"/>
                </a:ext>
              </a:extLst>
            </p:cNvPr>
            <p:cNvSpPr>
              <a:spLocks noChangeAspect="1"/>
            </p:cNvSpPr>
            <p:nvPr/>
          </p:nvSpPr>
          <p:spPr bwMode="auto">
            <a:xfrm>
              <a:off x="1482362" y="3236471"/>
              <a:ext cx="45719"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24" name="Group 223">
              <a:extLst>
                <a:ext uri="{FF2B5EF4-FFF2-40B4-BE49-F238E27FC236}">
                  <a16:creationId xmlns:a16="http://schemas.microsoft.com/office/drawing/2014/main" id="{BF4754E8-D039-4F21-A37D-CD5CE0279CB4}"/>
                </a:ext>
              </a:extLst>
            </p:cNvPr>
            <p:cNvGrpSpPr>
              <a:grpSpLocks noChangeAspect="1"/>
            </p:cNvGrpSpPr>
            <p:nvPr/>
          </p:nvGrpSpPr>
          <p:grpSpPr>
            <a:xfrm>
              <a:off x="1531591" y="3263471"/>
              <a:ext cx="36000" cy="36000"/>
              <a:chOff x="10763125" y="4133725"/>
              <a:chExt cx="133350" cy="133350"/>
            </a:xfrm>
          </p:grpSpPr>
          <p:cxnSp>
            <p:nvCxnSpPr>
              <p:cNvPr id="225" name="Straight Connector 224">
                <a:extLst>
                  <a:ext uri="{FF2B5EF4-FFF2-40B4-BE49-F238E27FC236}">
                    <a16:creationId xmlns:a16="http://schemas.microsoft.com/office/drawing/2014/main" id="{5606BE3A-D3DD-426B-8A53-115E1A1FFED2}"/>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4E4A5111-A81E-4472-9C56-CD94D671237C}"/>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4" name="Straight Connector 343">
              <a:extLst>
                <a:ext uri="{FF2B5EF4-FFF2-40B4-BE49-F238E27FC236}">
                  <a16:creationId xmlns:a16="http://schemas.microsoft.com/office/drawing/2014/main" id="{4E94AF26-B550-4E7B-9CCF-E6B75FDB534F}"/>
                </a:ext>
              </a:extLst>
            </p:cNvPr>
            <p:cNvCxnSpPr>
              <a:cxnSpLocks/>
            </p:cNvCxnSpPr>
            <p:nvPr/>
          </p:nvCxnSpPr>
          <p:spPr>
            <a:xfrm>
              <a:off x="1450315" y="3281471"/>
              <a:ext cx="71303"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3" name="Oval 232">
              <a:extLst>
                <a:ext uri="{FF2B5EF4-FFF2-40B4-BE49-F238E27FC236}">
                  <a16:creationId xmlns:a16="http://schemas.microsoft.com/office/drawing/2014/main" id="{74F8CB57-EC7D-49B5-ABB7-57BC94420BED}"/>
                </a:ext>
              </a:extLst>
            </p:cNvPr>
            <p:cNvSpPr>
              <a:spLocks noChangeAspect="1"/>
            </p:cNvSpPr>
            <p:nvPr/>
          </p:nvSpPr>
          <p:spPr>
            <a:xfrm>
              <a:off x="1414315" y="3263471"/>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07" name="Group 306">
            <a:extLst>
              <a:ext uri="{FF2B5EF4-FFF2-40B4-BE49-F238E27FC236}">
                <a16:creationId xmlns:a16="http://schemas.microsoft.com/office/drawing/2014/main" id="{D75047B2-08B3-4779-B505-53548E703D6A}"/>
              </a:ext>
            </a:extLst>
          </p:cNvPr>
          <p:cNvGrpSpPr/>
          <p:nvPr/>
        </p:nvGrpSpPr>
        <p:grpSpPr>
          <a:xfrm>
            <a:off x="673374" y="3312564"/>
            <a:ext cx="880990" cy="72000"/>
            <a:chOff x="673374" y="3316643"/>
            <a:chExt cx="880990" cy="90000"/>
          </a:xfrm>
        </p:grpSpPr>
        <p:sp>
          <p:nvSpPr>
            <p:cNvPr id="124" name="Rectangle 123">
              <a:extLst>
                <a:ext uri="{FF2B5EF4-FFF2-40B4-BE49-F238E27FC236}">
                  <a16:creationId xmlns:a16="http://schemas.microsoft.com/office/drawing/2014/main" id="{4DC07CEA-2E15-4776-A7C4-0B0277A8FE82}"/>
                </a:ext>
              </a:extLst>
            </p:cNvPr>
            <p:cNvSpPr>
              <a:spLocks noChangeAspect="1"/>
            </p:cNvSpPr>
            <p:nvPr/>
          </p:nvSpPr>
          <p:spPr bwMode="auto">
            <a:xfrm>
              <a:off x="673374" y="3316643"/>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9" name="Rectangle 148">
              <a:extLst>
                <a:ext uri="{FF2B5EF4-FFF2-40B4-BE49-F238E27FC236}">
                  <a16:creationId xmlns:a16="http://schemas.microsoft.com/office/drawing/2014/main" id="{E12D0358-ED0C-4B1B-86FC-6B852B5995D1}"/>
                </a:ext>
              </a:extLst>
            </p:cNvPr>
            <p:cNvSpPr>
              <a:spLocks noChangeAspect="1"/>
            </p:cNvSpPr>
            <p:nvPr/>
          </p:nvSpPr>
          <p:spPr bwMode="auto">
            <a:xfrm>
              <a:off x="799278" y="3316643"/>
              <a:ext cx="75508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8" name="Rectangle 167">
              <a:extLst>
                <a:ext uri="{FF2B5EF4-FFF2-40B4-BE49-F238E27FC236}">
                  <a16:creationId xmlns:a16="http://schemas.microsoft.com/office/drawing/2014/main" id="{1B491492-6269-4477-BB2B-B942AF73D8EF}"/>
                </a:ext>
              </a:extLst>
            </p:cNvPr>
            <p:cNvSpPr>
              <a:spLocks noChangeAspect="1"/>
            </p:cNvSpPr>
            <p:nvPr/>
          </p:nvSpPr>
          <p:spPr bwMode="auto">
            <a:xfrm>
              <a:off x="730753" y="3316643"/>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37" name="Oval 236">
              <a:extLst>
                <a:ext uri="{FF2B5EF4-FFF2-40B4-BE49-F238E27FC236}">
                  <a16:creationId xmlns:a16="http://schemas.microsoft.com/office/drawing/2014/main" id="{D535060E-CC37-4DD0-BE30-33097D932E24}"/>
                </a:ext>
              </a:extLst>
            </p:cNvPr>
            <p:cNvSpPr>
              <a:spLocks noChangeAspect="1"/>
            </p:cNvSpPr>
            <p:nvPr/>
          </p:nvSpPr>
          <p:spPr>
            <a:xfrm>
              <a:off x="744647" y="3343643"/>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6" name="Straight Connector 345">
              <a:extLst>
                <a:ext uri="{FF2B5EF4-FFF2-40B4-BE49-F238E27FC236}">
                  <a16:creationId xmlns:a16="http://schemas.microsoft.com/office/drawing/2014/main" id="{A69267FC-24ED-4CA4-B265-B6B7E8CF684A}"/>
                </a:ext>
              </a:extLst>
            </p:cNvPr>
            <p:cNvCxnSpPr>
              <a:cxnSpLocks/>
            </p:cNvCxnSpPr>
            <p:nvPr/>
          </p:nvCxnSpPr>
          <p:spPr>
            <a:xfrm>
              <a:off x="803537" y="3361643"/>
              <a:ext cx="750827"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6" name="Group 205">
            <a:extLst>
              <a:ext uri="{FF2B5EF4-FFF2-40B4-BE49-F238E27FC236}">
                <a16:creationId xmlns:a16="http://schemas.microsoft.com/office/drawing/2014/main" id="{A07109E9-7CE9-4639-B66C-AA9175345751}"/>
              </a:ext>
            </a:extLst>
          </p:cNvPr>
          <p:cNvGrpSpPr/>
          <p:nvPr/>
        </p:nvGrpSpPr>
        <p:grpSpPr>
          <a:xfrm>
            <a:off x="670209" y="3502466"/>
            <a:ext cx="774072" cy="72000"/>
            <a:chOff x="670209" y="3463251"/>
            <a:chExt cx="774072" cy="90000"/>
          </a:xfrm>
        </p:grpSpPr>
        <p:sp>
          <p:nvSpPr>
            <p:cNvPr id="125" name="Rectangle 124">
              <a:extLst>
                <a:ext uri="{FF2B5EF4-FFF2-40B4-BE49-F238E27FC236}">
                  <a16:creationId xmlns:a16="http://schemas.microsoft.com/office/drawing/2014/main" id="{159E9491-6047-431B-9C7E-F576FB0FF844}"/>
                </a:ext>
              </a:extLst>
            </p:cNvPr>
            <p:cNvSpPr>
              <a:spLocks noChangeAspect="1"/>
            </p:cNvSpPr>
            <p:nvPr/>
          </p:nvSpPr>
          <p:spPr bwMode="auto">
            <a:xfrm>
              <a:off x="670209" y="3463251"/>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0" name="Rectangle 149">
              <a:extLst>
                <a:ext uri="{FF2B5EF4-FFF2-40B4-BE49-F238E27FC236}">
                  <a16:creationId xmlns:a16="http://schemas.microsoft.com/office/drawing/2014/main" id="{26D249E1-39EE-4F6D-9746-6AD19B89C9C4}"/>
                </a:ext>
              </a:extLst>
            </p:cNvPr>
            <p:cNvSpPr>
              <a:spLocks noChangeAspect="1"/>
            </p:cNvSpPr>
            <p:nvPr/>
          </p:nvSpPr>
          <p:spPr bwMode="auto">
            <a:xfrm>
              <a:off x="802939" y="3463251"/>
              <a:ext cx="58250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9" name="Rectangle 168">
              <a:extLst>
                <a:ext uri="{FF2B5EF4-FFF2-40B4-BE49-F238E27FC236}">
                  <a16:creationId xmlns:a16="http://schemas.microsoft.com/office/drawing/2014/main" id="{AB3F66A4-CDB5-4C18-BC04-9459D7634CE5}"/>
                </a:ext>
              </a:extLst>
            </p:cNvPr>
            <p:cNvSpPr>
              <a:spLocks noChangeAspect="1"/>
            </p:cNvSpPr>
            <p:nvPr/>
          </p:nvSpPr>
          <p:spPr bwMode="auto">
            <a:xfrm>
              <a:off x="734192" y="3463251"/>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34" name="Group 233">
              <a:extLst>
                <a:ext uri="{FF2B5EF4-FFF2-40B4-BE49-F238E27FC236}">
                  <a16:creationId xmlns:a16="http://schemas.microsoft.com/office/drawing/2014/main" id="{7543E350-0772-4BB9-B677-2B76E0B5EEC2}"/>
                </a:ext>
              </a:extLst>
            </p:cNvPr>
            <p:cNvGrpSpPr>
              <a:grpSpLocks noChangeAspect="1"/>
            </p:cNvGrpSpPr>
            <p:nvPr/>
          </p:nvGrpSpPr>
          <p:grpSpPr>
            <a:xfrm>
              <a:off x="1408281" y="3490251"/>
              <a:ext cx="36000" cy="36000"/>
              <a:chOff x="10763125" y="4133725"/>
              <a:chExt cx="133350" cy="133350"/>
            </a:xfrm>
          </p:grpSpPr>
          <p:cxnSp>
            <p:nvCxnSpPr>
              <p:cNvPr id="235" name="Straight Connector 234">
                <a:extLst>
                  <a:ext uri="{FF2B5EF4-FFF2-40B4-BE49-F238E27FC236}">
                    <a16:creationId xmlns:a16="http://schemas.microsoft.com/office/drawing/2014/main" id="{1D6E3B86-9A5A-49BC-B19C-EFE01AC92A7B}"/>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DE9CFF23-9EC5-4B89-9DE5-136D4E0AB376}"/>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8" name="Straight Connector 347">
              <a:extLst>
                <a:ext uri="{FF2B5EF4-FFF2-40B4-BE49-F238E27FC236}">
                  <a16:creationId xmlns:a16="http://schemas.microsoft.com/office/drawing/2014/main" id="{18686D2B-3F5B-42F4-ADC3-B00A107CD955}"/>
                </a:ext>
              </a:extLst>
            </p:cNvPr>
            <p:cNvCxnSpPr>
              <a:cxnSpLocks/>
            </p:cNvCxnSpPr>
            <p:nvPr/>
          </p:nvCxnSpPr>
          <p:spPr>
            <a:xfrm>
              <a:off x="800988" y="3508251"/>
              <a:ext cx="584454"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29" name="Group 328">
            <a:extLst>
              <a:ext uri="{FF2B5EF4-FFF2-40B4-BE49-F238E27FC236}">
                <a16:creationId xmlns:a16="http://schemas.microsoft.com/office/drawing/2014/main" id="{CF5E8630-8980-4485-86DA-CE656D46DE14}"/>
              </a:ext>
            </a:extLst>
          </p:cNvPr>
          <p:cNvGrpSpPr/>
          <p:nvPr/>
        </p:nvGrpSpPr>
        <p:grpSpPr>
          <a:xfrm>
            <a:off x="668527" y="3692368"/>
            <a:ext cx="657209" cy="72000"/>
            <a:chOff x="1330675" y="3630102"/>
            <a:chExt cx="657209" cy="90000"/>
          </a:xfrm>
        </p:grpSpPr>
        <p:sp>
          <p:nvSpPr>
            <p:cNvPr id="126" name="Rectangle 125">
              <a:extLst>
                <a:ext uri="{FF2B5EF4-FFF2-40B4-BE49-F238E27FC236}">
                  <a16:creationId xmlns:a16="http://schemas.microsoft.com/office/drawing/2014/main" id="{AA94B611-05C8-4590-8A88-B0DEC97870E6}"/>
                </a:ext>
              </a:extLst>
            </p:cNvPr>
            <p:cNvSpPr>
              <a:spLocks noChangeAspect="1"/>
            </p:cNvSpPr>
            <p:nvPr/>
          </p:nvSpPr>
          <p:spPr bwMode="auto">
            <a:xfrm>
              <a:off x="1330675" y="3630102"/>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7" name="Rectangle 146">
              <a:extLst>
                <a:ext uri="{FF2B5EF4-FFF2-40B4-BE49-F238E27FC236}">
                  <a16:creationId xmlns:a16="http://schemas.microsoft.com/office/drawing/2014/main" id="{DACA9F4B-4253-4C0F-AB4F-C22936E5B3E8}"/>
                </a:ext>
              </a:extLst>
            </p:cNvPr>
            <p:cNvSpPr>
              <a:spLocks noChangeAspect="1"/>
            </p:cNvSpPr>
            <p:nvPr/>
          </p:nvSpPr>
          <p:spPr bwMode="auto">
            <a:xfrm>
              <a:off x="1465910" y="3630102"/>
              <a:ext cx="46821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12350" name="Group 12349">
              <a:extLst>
                <a:ext uri="{FF2B5EF4-FFF2-40B4-BE49-F238E27FC236}">
                  <a16:creationId xmlns:a16="http://schemas.microsoft.com/office/drawing/2014/main" id="{F4BE05A5-3CE5-43E3-ACB7-11E1D1668387}"/>
                </a:ext>
              </a:extLst>
            </p:cNvPr>
            <p:cNvGrpSpPr/>
            <p:nvPr/>
          </p:nvGrpSpPr>
          <p:grpSpPr>
            <a:xfrm>
              <a:off x="1390289" y="3630102"/>
              <a:ext cx="597595" cy="90000"/>
              <a:chOff x="726658" y="3629981"/>
              <a:chExt cx="597595" cy="90000"/>
            </a:xfrm>
          </p:grpSpPr>
          <p:sp>
            <p:nvSpPr>
              <p:cNvPr id="171" name="Rectangle 170">
                <a:extLst>
                  <a:ext uri="{FF2B5EF4-FFF2-40B4-BE49-F238E27FC236}">
                    <a16:creationId xmlns:a16="http://schemas.microsoft.com/office/drawing/2014/main" id="{ECF1CFF3-21CF-49A5-9598-E805AF214744}"/>
                  </a:ext>
                </a:extLst>
              </p:cNvPr>
              <p:cNvSpPr>
                <a:spLocks noChangeAspect="1"/>
              </p:cNvSpPr>
              <p:nvPr/>
            </p:nvSpPr>
            <p:spPr bwMode="auto">
              <a:xfrm>
                <a:off x="726658" y="3629981"/>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42" name="Group 241">
                <a:extLst>
                  <a:ext uri="{FF2B5EF4-FFF2-40B4-BE49-F238E27FC236}">
                    <a16:creationId xmlns:a16="http://schemas.microsoft.com/office/drawing/2014/main" id="{3A9FCE25-CB36-4801-BAF8-30EDD08F721D}"/>
                  </a:ext>
                </a:extLst>
              </p:cNvPr>
              <p:cNvGrpSpPr>
                <a:grpSpLocks noChangeAspect="1"/>
              </p:cNvGrpSpPr>
              <p:nvPr/>
            </p:nvGrpSpPr>
            <p:grpSpPr>
              <a:xfrm>
                <a:off x="1288253" y="3656981"/>
                <a:ext cx="36000" cy="36000"/>
                <a:chOff x="10763125" y="4133725"/>
                <a:chExt cx="133350" cy="133350"/>
              </a:xfrm>
            </p:grpSpPr>
            <p:cxnSp>
              <p:nvCxnSpPr>
                <p:cNvPr id="244" name="Straight Connector 243">
                  <a:extLst>
                    <a:ext uri="{FF2B5EF4-FFF2-40B4-BE49-F238E27FC236}">
                      <a16:creationId xmlns:a16="http://schemas.microsoft.com/office/drawing/2014/main" id="{623D6FB3-9188-4AB6-B906-6B2B479A9813}"/>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8D50CE7C-E9A1-4153-A509-C6B1DFA7BF8E}"/>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4" name="Oval 253">
                <a:extLst>
                  <a:ext uri="{FF2B5EF4-FFF2-40B4-BE49-F238E27FC236}">
                    <a16:creationId xmlns:a16="http://schemas.microsoft.com/office/drawing/2014/main" id="{3BA63EAA-EDF5-446C-B56E-6A4F9150841E}"/>
                  </a:ext>
                </a:extLst>
              </p:cNvPr>
              <p:cNvSpPr>
                <a:spLocks noChangeAspect="1"/>
              </p:cNvSpPr>
              <p:nvPr/>
            </p:nvSpPr>
            <p:spPr>
              <a:xfrm>
                <a:off x="744908" y="3656981"/>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50" name="Straight Connector 349">
                <a:extLst>
                  <a:ext uri="{FF2B5EF4-FFF2-40B4-BE49-F238E27FC236}">
                    <a16:creationId xmlns:a16="http://schemas.microsoft.com/office/drawing/2014/main" id="{56A2A508-9176-4EC3-A5A5-8B832D69689B}"/>
                  </a:ext>
                </a:extLst>
              </p:cNvPr>
              <p:cNvCxnSpPr>
                <a:cxnSpLocks/>
              </p:cNvCxnSpPr>
              <p:nvPr/>
            </p:nvCxnSpPr>
            <p:spPr>
              <a:xfrm>
                <a:off x="798439" y="3674981"/>
                <a:ext cx="458948"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nvGrpSpPr>
          <p:cNvPr id="332" name="Group 331">
            <a:extLst>
              <a:ext uri="{FF2B5EF4-FFF2-40B4-BE49-F238E27FC236}">
                <a16:creationId xmlns:a16="http://schemas.microsoft.com/office/drawing/2014/main" id="{D3B2CF70-4F6D-4F5F-9C0B-BE5E1162A63A}"/>
              </a:ext>
            </a:extLst>
          </p:cNvPr>
          <p:cNvGrpSpPr/>
          <p:nvPr/>
        </p:nvGrpSpPr>
        <p:grpSpPr>
          <a:xfrm>
            <a:off x="676636" y="3787319"/>
            <a:ext cx="670470" cy="72000"/>
            <a:chOff x="669723" y="3700905"/>
            <a:chExt cx="670470" cy="90000"/>
          </a:xfrm>
        </p:grpSpPr>
        <p:sp>
          <p:nvSpPr>
            <p:cNvPr id="128" name="Rectangle 127">
              <a:extLst>
                <a:ext uri="{FF2B5EF4-FFF2-40B4-BE49-F238E27FC236}">
                  <a16:creationId xmlns:a16="http://schemas.microsoft.com/office/drawing/2014/main" id="{2ED5C378-EF03-4C20-AE03-F455361B9147}"/>
                </a:ext>
              </a:extLst>
            </p:cNvPr>
            <p:cNvSpPr>
              <a:spLocks noChangeAspect="1"/>
            </p:cNvSpPr>
            <p:nvPr/>
          </p:nvSpPr>
          <p:spPr bwMode="auto">
            <a:xfrm>
              <a:off x="669723" y="3700905"/>
              <a:ext cx="6386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6" name="Rectangle 145">
              <a:extLst>
                <a:ext uri="{FF2B5EF4-FFF2-40B4-BE49-F238E27FC236}">
                  <a16:creationId xmlns:a16="http://schemas.microsoft.com/office/drawing/2014/main" id="{6309CA98-C5BB-4FD3-A734-CE47F6B48880}"/>
                </a:ext>
              </a:extLst>
            </p:cNvPr>
            <p:cNvSpPr>
              <a:spLocks noChangeAspect="1"/>
            </p:cNvSpPr>
            <p:nvPr/>
          </p:nvSpPr>
          <p:spPr bwMode="auto">
            <a:xfrm>
              <a:off x="788251" y="3700905"/>
              <a:ext cx="495269"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2" name="Rectangle 171">
              <a:extLst>
                <a:ext uri="{FF2B5EF4-FFF2-40B4-BE49-F238E27FC236}">
                  <a16:creationId xmlns:a16="http://schemas.microsoft.com/office/drawing/2014/main" id="{9864BA2C-669E-4D34-9C52-CA02D47E3488}"/>
                </a:ext>
              </a:extLst>
            </p:cNvPr>
            <p:cNvSpPr>
              <a:spLocks noChangeAspect="1"/>
            </p:cNvSpPr>
            <p:nvPr/>
          </p:nvSpPr>
          <p:spPr bwMode="auto">
            <a:xfrm>
              <a:off x="722891" y="370090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47" name="Group 246">
              <a:extLst>
                <a:ext uri="{FF2B5EF4-FFF2-40B4-BE49-F238E27FC236}">
                  <a16:creationId xmlns:a16="http://schemas.microsoft.com/office/drawing/2014/main" id="{432279B5-CB20-46A4-8C9B-A02F47575573}"/>
                </a:ext>
              </a:extLst>
            </p:cNvPr>
            <p:cNvGrpSpPr>
              <a:grpSpLocks noChangeAspect="1"/>
            </p:cNvGrpSpPr>
            <p:nvPr/>
          </p:nvGrpSpPr>
          <p:grpSpPr>
            <a:xfrm>
              <a:off x="1304193" y="3727905"/>
              <a:ext cx="36000" cy="36000"/>
              <a:chOff x="10763125" y="4133725"/>
              <a:chExt cx="133350" cy="133350"/>
            </a:xfrm>
          </p:grpSpPr>
          <p:cxnSp>
            <p:nvCxnSpPr>
              <p:cNvPr id="248" name="Straight Connector 247">
                <a:extLst>
                  <a:ext uri="{FF2B5EF4-FFF2-40B4-BE49-F238E27FC236}">
                    <a16:creationId xmlns:a16="http://schemas.microsoft.com/office/drawing/2014/main" id="{1F0B34B0-33E6-432A-95CE-CE8885B85F2B}"/>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AC16A557-5AC5-43E1-A7EF-54A7A5DFFA5D}"/>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5" name="Oval 254">
              <a:extLst>
                <a:ext uri="{FF2B5EF4-FFF2-40B4-BE49-F238E27FC236}">
                  <a16:creationId xmlns:a16="http://schemas.microsoft.com/office/drawing/2014/main" id="{99C83AC4-DF89-4675-A0FF-FBEABF9A54D6}"/>
                </a:ext>
              </a:extLst>
            </p:cNvPr>
            <p:cNvSpPr>
              <a:spLocks noChangeAspect="1"/>
            </p:cNvSpPr>
            <p:nvPr/>
          </p:nvSpPr>
          <p:spPr>
            <a:xfrm>
              <a:off x="742197" y="372790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52" name="Straight Connector 351">
              <a:extLst>
                <a:ext uri="{FF2B5EF4-FFF2-40B4-BE49-F238E27FC236}">
                  <a16:creationId xmlns:a16="http://schemas.microsoft.com/office/drawing/2014/main" id="{BAA636F6-B0E2-40AC-832F-56B0AADB04D0}"/>
                </a:ext>
              </a:extLst>
            </p:cNvPr>
            <p:cNvCxnSpPr>
              <a:cxnSpLocks/>
            </p:cNvCxnSpPr>
            <p:nvPr/>
          </p:nvCxnSpPr>
          <p:spPr>
            <a:xfrm>
              <a:off x="789234" y="3745905"/>
              <a:ext cx="494286"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44" name="Group 12343">
            <a:extLst>
              <a:ext uri="{FF2B5EF4-FFF2-40B4-BE49-F238E27FC236}">
                <a16:creationId xmlns:a16="http://schemas.microsoft.com/office/drawing/2014/main" id="{05643F55-D6B4-4915-8966-7F979D60A6BA}"/>
              </a:ext>
            </a:extLst>
          </p:cNvPr>
          <p:cNvGrpSpPr/>
          <p:nvPr/>
        </p:nvGrpSpPr>
        <p:grpSpPr>
          <a:xfrm>
            <a:off x="669839" y="3882270"/>
            <a:ext cx="613658" cy="72000"/>
            <a:chOff x="669839" y="3780096"/>
            <a:chExt cx="613658" cy="90000"/>
          </a:xfrm>
        </p:grpSpPr>
        <p:sp>
          <p:nvSpPr>
            <p:cNvPr id="187" name="Rectangle 186">
              <a:extLst>
                <a:ext uri="{FF2B5EF4-FFF2-40B4-BE49-F238E27FC236}">
                  <a16:creationId xmlns:a16="http://schemas.microsoft.com/office/drawing/2014/main" id="{17ED09F0-537A-403E-99D7-7DDFCE20C83E}"/>
                </a:ext>
              </a:extLst>
            </p:cNvPr>
            <p:cNvSpPr>
              <a:spLocks noChangeAspect="1"/>
            </p:cNvSpPr>
            <p:nvPr/>
          </p:nvSpPr>
          <p:spPr bwMode="auto">
            <a:xfrm>
              <a:off x="669839" y="3780096"/>
              <a:ext cx="78726"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3" name="Rectangle 172">
              <a:extLst>
                <a:ext uri="{FF2B5EF4-FFF2-40B4-BE49-F238E27FC236}">
                  <a16:creationId xmlns:a16="http://schemas.microsoft.com/office/drawing/2014/main" id="{67C563C8-76C3-4874-AAF1-D9077CB70AF6}"/>
                </a:ext>
              </a:extLst>
            </p:cNvPr>
            <p:cNvSpPr>
              <a:spLocks noChangeAspect="1"/>
            </p:cNvSpPr>
            <p:nvPr/>
          </p:nvSpPr>
          <p:spPr bwMode="auto">
            <a:xfrm>
              <a:off x="738227" y="3780096"/>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88" name="Rectangle 187">
              <a:extLst>
                <a:ext uri="{FF2B5EF4-FFF2-40B4-BE49-F238E27FC236}">
                  <a16:creationId xmlns:a16="http://schemas.microsoft.com/office/drawing/2014/main" id="{B56B1C11-8160-4D6C-A5EA-85E980E0CE4E}"/>
                </a:ext>
              </a:extLst>
            </p:cNvPr>
            <p:cNvSpPr>
              <a:spLocks noChangeAspect="1"/>
            </p:cNvSpPr>
            <p:nvPr/>
          </p:nvSpPr>
          <p:spPr bwMode="auto">
            <a:xfrm>
              <a:off x="795165" y="3780096"/>
              <a:ext cx="441256"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250" name="Group 249">
              <a:extLst>
                <a:ext uri="{FF2B5EF4-FFF2-40B4-BE49-F238E27FC236}">
                  <a16:creationId xmlns:a16="http://schemas.microsoft.com/office/drawing/2014/main" id="{653FD729-AECA-4B63-A563-22ACF9F42A91}"/>
                </a:ext>
              </a:extLst>
            </p:cNvPr>
            <p:cNvGrpSpPr>
              <a:grpSpLocks noChangeAspect="1"/>
            </p:cNvGrpSpPr>
            <p:nvPr/>
          </p:nvGrpSpPr>
          <p:grpSpPr>
            <a:xfrm>
              <a:off x="1247497" y="3807096"/>
              <a:ext cx="36000" cy="36000"/>
              <a:chOff x="10763125" y="4133725"/>
              <a:chExt cx="133350" cy="133350"/>
            </a:xfrm>
          </p:grpSpPr>
          <p:cxnSp>
            <p:nvCxnSpPr>
              <p:cNvPr id="251" name="Straight Connector 250">
                <a:extLst>
                  <a:ext uri="{FF2B5EF4-FFF2-40B4-BE49-F238E27FC236}">
                    <a16:creationId xmlns:a16="http://schemas.microsoft.com/office/drawing/2014/main" id="{AA8BD732-832E-46C3-A28F-AB2E76D2226C}"/>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2" name="Straight Connector 251">
                <a:extLst>
                  <a:ext uri="{FF2B5EF4-FFF2-40B4-BE49-F238E27FC236}">
                    <a16:creationId xmlns:a16="http://schemas.microsoft.com/office/drawing/2014/main" id="{F07B68B6-A818-4018-8046-FF92FA323B39}"/>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54" name="Straight Connector 353">
              <a:extLst>
                <a:ext uri="{FF2B5EF4-FFF2-40B4-BE49-F238E27FC236}">
                  <a16:creationId xmlns:a16="http://schemas.microsoft.com/office/drawing/2014/main" id="{BC8A7139-0E53-44E7-8EAE-924660146067}"/>
                </a:ext>
              </a:extLst>
            </p:cNvPr>
            <p:cNvCxnSpPr>
              <a:cxnSpLocks/>
              <a:endCxn id="188" idx="3"/>
            </p:cNvCxnSpPr>
            <p:nvPr/>
          </p:nvCxnSpPr>
          <p:spPr>
            <a:xfrm>
              <a:off x="785814" y="3825096"/>
              <a:ext cx="450607"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42" name="Group 12341">
            <a:extLst>
              <a:ext uri="{FF2B5EF4-FFF2-40B4-BE49-F238E27FC236}">
                <a16:creationId xmlns:a16="http://schemas.microsoft.com/office/drawing/2014/main" id="{692EA1E1-2103-4A99-8143-20DF74A81C4B}"/>
              </a:ext>
            </a:extLst>
          </p:cNvPr>
          <p:cNvGrpSpPr/>
          <p:nvPr/>
        </p:nvGrpSpPr>
        <p:grpSpPr>
          <a:xfrm>
            <a:off x="671661" y="3977221"/>
            <a:ext cx="542362" cy="72000"/>
            <a:chOff x="671661" y="3865941"/>
            <a:chExt cx="542362" cy="90000"/>
          </a:xfrm>
        </p:grpSpPr>
        <p:sp>
          <p:nvSpPr>
            <p:cNvPr id="129" name="Rectangle 128">
              <a:extLst>
                <a:ext uri="{FF2B5EF4-FFF2-40B4-BE49-F238E27FC236}">
                  <a16:creationId xmlns:a16="http://schemas.microsoft.com/office/drawing/2014/main" id="{F2B00F2F-21C7-4E1C-A436-B7DEA8205021}"/>
                </a:ext>
              </a:extLst>
            </p:cNvPr>
            <p:cNvSpPr>
              <a:spLocks noChangeAspect="1"/>
            </p:cNvSpPr>
            <p:nvPr/>
          </p:nvSpPr>
          <p:spPr bwMode="auto">
            <a:xfrm>
              <a:off x="671661" y="3865941"/>
              <a:ext cx="10561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45" name="Rectangle 144">
              <a:extLst>
                <a:ext uri="{FF2B5EF4-FFF2-40B4-BE49-F238E27FC236}">
                  <a16:creationId xmlns:a16="http://schemas.microsoft.com/office/drawing/2014/main" id="{8357A28E-F839-446B-8E19-9E7F6D838E17}"/>
                </a:ext>
              </a:extLst>
            </p:cNvPr>
            <p:cNvSpPr>
              <a:spLocks noChangeAspect="1"/>
            </p:cNvSpPr>
            <p:nvPr/>
          </p:nvSpPr>
          <p:spPr bwMode="auto">
            <a:xfrm>
              <a:off x="836147" y="3865941"/>
              <a:ext cx="31689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74" name="Rectangle 173">
              <a:extLst>
                <a:ext uri="{FF2B5EF4-FFF2-40B4-BE49-F238E27FC236}">
                  <a16:creationId xmlns:a16="http://schemas.microsoft.com/office/drawing/2014/main" id="{BD8D1276-9521-4056-A4CD-CE6D806F626E}"/>
                </a:ext>
              </a:extLst>
            </p:cNvPr>
            <p:cNvSpPr>
              <a:spLocks noChangeAspect="1"/>
            </p:cNvSpPr>
            <p:nvPr/>
          </p:nvSpPr>
          <p:spPr bwMode="auto">
            <a:xfrm>
              <a:off x="777271" y="3865941"/>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56" name="Oval 255">
              <a:extLst>
                <a:ext uri="{FF2B5EF4-FFF2-40B4-BE49-F238E27FC236}">
                  <a16:creationId xmlns:a16="http://schemas.microsoft.com/office/drawing/2014/main" id="{63AEE0D4-E96C-4B19-BCF4-1F1C461A2EBC}"/>
                </a:ext>
              </a:extLst>
            </p:cNvPr>
            <p:cNvSpPr>
              <a:spLocks noChangeAspect="1"/>
            </p:cNvSpPr>
            <p:nvPr/>
          </p:nvSpPr>
          <p:spPr>
            <a:xfrm>
              <a:off x="789234" y="3892941"/>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61" name="Group 260">
              <a:extLst>
                <a:ext uri="{FF2B5EF4-FFF2-40B4-BE49-F238E27FC236}">
                  <a16:creationId xmlns:a16="http://schemas.microsoft.com/office/drawing/2014/main" id="{3FE33BDF-FC19-4C32-8C21-75172B35C442}"/>
                </a:ext>
              </a:extLst>
            </p:cNvPr>
            <p:cNvGrpSpPr>
              <a:grpSpLocks noChangeAspect="1"/>
            </p:cNvGrpSpPr>
            <p:nvPr/>
          </p:nvGrpSpPr>
          <p:grpSpPr>
            <a:xfrm>
              <a:off x="1178023" y="3892941"/>
              <a:ext cx="36000" cy="36000"/>
              <a:chOff x="10763125" y="4133725"/>
              <a:chExt cx="133350" cy="133350"/>
            </a:xfrm>
          </p:grpSpPr>
          <p:cxnSp>
            <p:nvCxnSpPr>
              <p:cNvPr id="262" name="Straight Connector 261">
                <a:extLst>
                  <a:ext uri="{FF2B5EF4-FFF2-40B4-BE49-F238E27FC236}">
                    <a16:creationId xmlns:a16="http://schemas.microsoft.com/office/drawing/2014/main" id="{119BFE08-D7E3-4A69-A464-84A1E666733E}"/>
                  </a:ext>
                </a:extLst>
              </p:cNvPr>
              <p:cNvCxnSpPr>
                <a:cxnSpLocks/>
              </p:cNvCxnSpPr>
              <p:nvPr/>
            </p:nvCxnSpPr>
            <p:spPr>
              <a:xfrm>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47A67AE3-D331-429E-94B3-FFD5641C1C87}"/>
                  </a:ext>
                </a:extLst>
              </p:cNvPr>
              <p:cNvCxnSpPr>
                <a:cxnSpLocks/>
              </p:cNvCxnSpPr>
              <p:nvPr/>
            </p:nvCxnSpPr>
            <p:spPr>
              <a:xfrm rot="16200000">
                <a:off x="10763374" y="4133725"/>
                <a:ext cx="132852" cy="133350"/>
              </a:xfrm>
              <a:prstGeom prst="line">
                <a:avLst/>
              </a:prstGeom>
              <a:ln w="19050" cap="rnd">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56" name="Straight Connector 355">
              <a:extLst>
                <a:ext uri="{FF2B5EF4-FFF2-40B4-BE49-F238E27FC236}">
                  <a16:creationId xmlns:a16="http://schemas.microsoft.com/office/drawing/2014/main" id="{C7CCB8C9-7A09-4B7F-A203-5ADD0AA46359}"/>
                </a:ext>
              </a:extLst>
            </p:cNvPr>
            <p:cNvCxnSpPr>
              <a:cxnSpLocks/>
            </p:cNvCxnSpPr>
            <p:nvPr/>
          </p:nvCxnSpPr>
          <p:spPr>
            <a:xfrm>
              <a:off x="825234" y="3910941"/>
              <a:ext cx="32760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346" name="Group 12345">
            <a:extLst>
              <a:ext uri="{FF2B5EF4-FFF2-40B4-BE49-F238E27FC236}">
                <a16:creationId xmlns:a16="http://schemas.microsoft.com/office/drawing/2014/main" id="{85B2C4B7-6CDF-4695-AA75-FF7490236FBC}"/>
              </a:ext>
            </a:extLst>
          </p:cNvPr>
          <p:cNvGrpSpPr/>
          <p:nvPr/>
        </p:nvGrpSpPr>
        <p:grpSpPr>
          <a:xfrm>
            <a:off x="671013" y="2259322"/>
            <a:ext cx="1939490" cy="72000"/>
            <a:chOff x="671013" y="2453523"/>
            <a:chExt cx="1939490" cy="90000"/>
          </a:xfrm>
        </p:grpSpPr>
        <p:sp>
          <p:nvSpPr>
            <p:cNvPr id="105" name="Rectangle 104">
              <a:extLst>
                <a:ext uri="{FF2B5EF4-FFF2-40B4-BE49-F238E27FC236}">
                  <a16:creationId xmlns:a16="http://schemas.microsoft.com/office/drawing/2014/main" id="{9C652818-DBAA-42CB-9AB1-DD463B94A419}"/>
                </a:ext>
              </a:extLst>
            </p:cNvPr>
            <p:cNvSpPr>
              <a:spLocks noChangeAspect="1"/>
            </p:cNvSpPr>
            <p:nvPr/>
          </p:nvSpPr>
          <p:spPr bwMode="auto">
            <a:xfrm>
              <a:off x="671013" y="2453523"/>
              <a:ext cx="113873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07" name="Rectangle 106">
              <a:extLst>
                <a:ext uri="{FF2B5EF4-FFF2-40B4-BE49-F238E27FC236}">
                  <a16:creationId xmlns:a16="http://schemas.microsoft.com/office/drawing/2014/main" id="{0E017898-6C15-4156-ABE9-93C8085FDE2C}"/>
                </a:ext>
              </a:extLst>
            </p:cNvPr>
            <p:cNvSpPr>
              <a:spLocks noChangeAspect="1"/>
            </p:cNvSpPr>
            <p:nvPr/>
          </p:nvSpPr>
          <p:spPr bwMode="auto">
            <a:xfrm>
              <a:off x="1875684" y="2453523"/>
              <a:ext cx="734819"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55" name="Rectangle 154">
              <a:extLst>
                <a:ext uri="{FF2B5EF4-FFF2-40B4-BE49-F238E27FC236}">
                  <a16:creationId xmlns:a16="http://schemas.microsoft.com/office/drawing/2014/main" id="{0A3729A2-E6BF-4296-834A-17C4CB0812C8}"/>
                </a:ext>
              </a:extLst>
            </p:cNvPr>
            <p:cNvSpPr>
              <a:spLocks noChangeAspect="1"/>
            </p:cNvSpPr>
            <p:nvPr/>
          </p:nvSpPr>
          <p:spPr bwMode="auto">
            <a:xfrm>
              <a:off x="1805032" y="2453523"/>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cxnSp>
          <p:nvCxnSpPr>
            <p:cNvPr id="316" name="Straight Connector 315">
              <a:extLst>
                <a:ext uri="{FF2B5EF4-FFF2-40B4-BE49-F238E27FC236}">
                  <a16:creationId xmlns:a16="http://schemas.microsoft.com/office/drawing/2014/main" id="{1FD8C0EB-2E06-4651-A1B6-5E84BBA340B5}"/>
                </a:ext>
              </a:extLst>
            </p:cNvPr>
            <p:cNvCxnSpPr>
              <a:cxnSpLocks/>
            </p:cNvCxnSpPr>
            <p:nvPr/>
          </p:nvCxnSpPr>
          <p:spPr>
            <a:xfrm>
              <a:off x="1856628" y="2498523"/>
              <a:ext cx="751214"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23" name="Group 322">
            <a:extLst>
              <a:ext uri="{FF2B5EF4-FFF2-40B4-BE49-F238E27FC236}">
                <a16:creationId xmlns:a16="http://schemas.microsoft.com/office/drawing/2014/main" id="{D5A31190-E6A7-443F-9215-D2B2188F3407}"/>
              </a:ext>
            </a:extLst>
          </p:cNvPr>
          <p:cNvGrpSpPr/>
          <p:nvPr/>
        </p:nvGrpSpPr>
        <p:grpSpPr>
          <a:xfrm>
            <a:off x="666032" y="2734077"/>
            <a:ext cx="1479756" cy="72000"/>
            <a:chOff x="666032" y="2846775"/>
            <a:chExt cx="1479756" cy="90000"/>
          </a:xfrm>
        </p:grpSpPr>
        <p:sp>
          <p:nvSpPr>
            <p:cNvPr id="121" name="Rectangle 120">
              <a:extLst>
                <a:ext uri="{FF2B5EF4-FFF2-40B4-BE49-F238E27FC236}">
                  <a16:creationId xmlns:a16="http://schemas.microsoft.com/office/drawing/2014/main" id="{CFC76307-9BE1-4094-88F7-B1EA7B8127D3}"/>
                </a:ext>
              </a:extLst>
            </p:cNvPr>
            <p:cNvSpPr>
              <a:spLocks noChangeAspect="1"/>
            </p:cNvSpPr>
            <p:nvPr/>
          </p:nvSpPr>
          <p:spPr bwMode="auto">
            <a:xfrm>
              <a:off x="666032" y="2846775"/>
              <a:ext cx="6803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1" name="Rectangle 160">
              <a:extLst>
                <a:ext uri="{FF2B5EF4-FFF2-40B4-BE49-F238E27FC236}">
                  <a16:creationId xmlns:a16="http://schemas.microsoft.com/office/drawing/2014/main" id="{B9664520-FABB-4139-B8EA-AAA970500BB3}"/>
                </a:ext>
              </a:extLst>
            </p:cNvPr>
            <p:cNvSpPr>
              <a:spLocks noChangeAspect="1"/>
            </p:cNvSpPr>
            <p:nvPr/>
          </p:nvSpPr>
          <p:spPr bwMode="auto">
            <a:xfrm>
              <a:off x="728780" y="284677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62" name="Rectangle 161">
              <a:extLst>
                <a:ext uri="{FF2B5EF4-FFF2-40B4-BE49-F238E27FC236}">
                  <a16:creationId xmlns:a16="http://schemas.microsoft.com/office/drawing/2014/main" id="{DBA42899-590B-45C2-9ABA-44AD75595B93}"/>
                </a:ext>
              </a:extLst>
            </p:cNvPr>
            <p:cNvSpPr>
              <a:spLocks noChangeAspect="1"/>
            </p:cNvSpPr>
            <p:nvPr/>
          </p:nvSpPr>
          <p:spPr bwMode="auto">
            <a:xfrm>
              <a:off x="857197" y="2846775"/>
              <a:ext cx="76161" cy="90000"/>
            </a:xfrm>
            <a:prstGeom prst="rect">
              <a:avLst/>
            </a:pr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2" name="Rectangle 191">
              <a:extLst>
                <a:ext uri="{FF2B5EF4-FFF2-40B4-BE49-F238E27FC236}">
                  <a16:creationId xmlns:a16="http://schemas.microsoft.com/office/drawing/2014/main" id="{D8BCEA2B-44BA-46A3-AE7A-A64C43DDCE65}"/>
                </a:ext>
              </a:extLst>
            </p:cNvPr>
            <p:cNvSpPr>
              <a:spLocks noChangeAspect="1"/>
            </p:cNvSpPr>
            <p:nvPr/>
          </p:nvSpPr>
          <p:spPr bwMode="auto">
            <a:xfrm>
              <a:off x="798247" y="2846775"/>
              <a:ext cx="61066"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193" name="Rectangle 192">
              <a:extLst>
                <a:ext uri="{FF2B5EF4-FFF2-40B4-BE49-F238E27FC236}">
                  <a16:creationId xmlns:a16="http://schemas.microsoft.com/office/drawing/2014/main" id="{336676C2-5845-4A2D-B4CC-21B9C035CF8E}"/>
                </a:ext>
              </a:extLst>
            </p:cNvPr>
            <p:cNvSpPr>
              <a:spLocks noChangeAspect="1"/>
            </p:cNvSpPr>
            <p:nvPr/>
          </p:nvSpPr>
          <p:spPr bwMode="auto">
            <a:xfrm>
              <a:off x="932259" y="2846775"/>
              <a:ext cx="1213529"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28" name="Oval 227">
              <a:extLst>
                <a:ext uri="{FF2B5EF4-FFF2-40B4-BE49-F238E27FC236}">
                  <a16:creationId xmlns:a16="http://schemas.microsoft.com/office/drawing/2014/main" id="{8DD1673F-0E1A-42A6-8B71-DD230D5BB918}"/>
                </a:ext>
              </a:extLst>
            </p:cNvPr>
            <p:cNvSpPr>
              <a:spLocks noChangeAspect="1"/>
            </p:cNvSpPr>
            <p:nvPr/>
          </p:nvSpPr>
          <p:spPr>
            <a:xfrm>
              <a:off x="746738" y="287377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9" name="Oval 228">
              <a:extLst>
                <a:ext uri="{FF2B5EF4-FFF2-40B4-BE49-F238E27FC236}">
                  <a16:creationId xmlns:a16="http://schemas.microsoft.com/office/drawing/2014/main" id="{5238E2C5-DEA6-487E-8AD2-404C0878C014}"/>
                </a:ext>
              </a:extLst>
            </p:cNvPr>
            <p:cNvSpPr>
              <a:spLocks noChangeAspect="1"/>
            </p:cNvSpPr>
            <p:nvPr/>
          </p:nvSpPr>
          <p:spPr>
            <a:xfrm>
              <a:off x="882479" y="2873775"/>
              <a:ext cx="36000" cy="36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10" name="Straight Connector 309">
              <a:extLst>
                <a:ext uri="{FF2B5EF4-FFF2-40B4-BE49-F238E27FC236}">
                  <a16:creationId xmlns:a16="http://schemas.microsoft.com/office/drawing/2014/main" id="{6F60BB65-6D71-4C33-9FF8-A4E2864C2CEE}"/>
                </a:ext>
              </a:extLst>
            </p:cNvPr>
            <p:cNvCxnSpPr>
              <a:cxnSpLocks/>
            </p:cNvCxnSpPr>
            <p:nvPr/>
          </p:nvCxnSpPr>
          <p:spPr>
            <a:xfrm>
              <a:off x="925318" y="2891775"/>
              <a:ext cx="122047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B066F535-E982-4A8A-9D9A-E51DDE5B693E}"/>
                </a:ext>
              </a:extLst>
            </p:cNvPr>
            <p:cNvCxnSpPr>
              <a:cxnSpLocks/>
            </p:cNvCxnSpPr>
            <p:nvPr/>
          </p:nvCxnSpPr>
          <p:spPr>
            <a:xfrm flipV="1">
              <a:off x="786896" y="2890467"/>
              <a:ext cx="54000" cy="0"/>
            </a:xfrm>
            <a:prstGeom prst="line">
              <a:avLst/>
            </a:prstGeom>
            <a:ln w="317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1D5584D7-2CE9-4DE1-9FC4-4F0D2545293D}"/>
              </a:ext>
            </a:extLst>
          </p:cNvPr>
          <p:cNvGrpSpPr/>
          <p:nvPr/>
        </p:nvGrpSpPr>
        <p:grpSpPr>
          <a:xfrm>
            <a:off x="428587" y="5097008"/>
            <a:ext cx="3814093" cy="276999"/>
            <a:chOff x="428587" y="4821335"/>
            <a:chExt cx="3814093" cy="276999"/>
          </a:xfrm>
        </p:grpSpPr>
        <p:sp>
          <p:nvSpPr>
            <p:cNvPr id="60" name="TextBox 59">
              <a:extLst>
                <a:ext uri="{FF2B5EF4-FFF2-40B4-BE49-F238E27FC236}">
                  <a16:creationId xmlns:a16="http://schemas.microsoft.com/office/drawing/2014/main" id="{146849E3-AD37-4E75-91E1-408889BF54FC}"/>
                </a:ext>
              </a:extLst>
            </p:cNvPr>
            <p:cNvSpPr txBox="1"/>
            <p:nvPr/>
          </p:nvSpPr>
          <p:spPr>
            <a:xfrm>
              <a:off x="3774680"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48</a:t>
              </a:r>
            </a:p>
          </p:txBody>
        </p:sp>
        <p:sp>
          <p:nvSpPr>
            <p:cNvPr id="53" name="TextBox 52">
              <a:extLst>
                <a:ext uri="{FF2B5EF4-FFF2-40B4-BE49-F238E27FC236}">
                  <a16:creationId xmlns:a16="http://schemas.microsoft.com/office/drawing/2014/main" id="{51B95C44-D0F6-4666-9749-D4AB6495BAB4}"/>
                </a:ext>
              </a:extLst>
            </p:cNvPr>
            <p:cNvSpPr txBox="1"/>
            <p:nvPr/>
          </p:nvSpPr>
          <p:spPr>
            <a:xfrm>
              <a:off x="428587"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0</a:t>
              </a:r>
            </a:p>
          </p:txBody>
        </p:sp>
        <p:sp>
          <p:nvSpPr>
            <p:cNvPr id="54" name="TextBox 53">
              <a:extLst>
                <a:ext uri="{FF2B5EF4-FFF2-40B4-BE49-F238E27FC236}">
                  <a16:creationId xmlns:a16="http://schemas.microsoft.com/office/drawing/2014/main" id="{3A1C4F24-DEAE-4F25-AB1C-A402FBDC703B}"/>
                </a:ext>
              </a:extLst>
            </p:cNvPr>
            <p:cNvSpPr txBox="1"/>
            <p:nvPr/>
          </p:nvSpPr>
          <p:spPr>
            <a:xfrm>
              <a:off x="737234"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3</a:t>
              </a:r>
            </a:p>
          </p:txBody>
        </p:sp>
        <p:sp>
          <p:nvSpPr>
            <p:cNvPr id="55" name="TextBox 54">
              <a:extLst>
                <a:ext uri="{FF2B5EF4-FFF2-40B4-BE49-F238E27FC236}">
                  <a16:creationId xmlns:a16="http://schemas.microsoft.com/office/drawing/2014/main" id="{6A723968-BBA1-4ED9-A157-D4B739C4B2F3}"/>
                </a:ext>
              </a:extLst>
            </p:cNvPr>
            <p:cNvSpPr txBox="1"/>
            <p:nvPr/>
          </p:nvSpPr>
          <p:spPr>
            <a:xfrm>
              <a:off x="1002056"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6</a:t>
              </a:r>
            </a:p>
          </p:txBody>
        </p:sp>
        <p:sp>
          <p:nvSpPr>
            <p:cNvPr id="56" name="TextBox 55">
              <a:extLst>
                <a:ext uri="{FF2B5EF4-FFF2-40B4-BE49-F238E27FC236}">
                  <a16:creationId xmlns:a16="http://schemas.microsoft.com/office/drawing/2014/main" id="{B9C086BA-0A53-4AEE-8460-37A335AE0D5D}"/>
                </a:ext>
              </a:extLst>
            </p:cNvPr>
            <p:cNvSpPr txBox="1"/>
            <p:nvPr/>
          </p:nvSpPr>
          <p:spPr>
            <a:xfrm>
              <a:off x="1270490"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9</a:t>
              </a:r>
            </a:p>
          </p:txBody>
        </p:sp>
        <p:sp>
          <p:nvSpPr>
            <p:cNvPr id="57" name="TextBox 56">
              <a:extLst>
                <a:ext uri="{FF2B5EF4-FFF2-40B4-BE49-F238E27FC236}">
                  <a16:creationId xmlns:a16="http://schemas.microsoft.com/office/drawing/2014/main" id="{953F6CF3-253A-49D0-A569-EC6738464F16}"/>
                </a:ext>
              </a:extLst>
            </p:cNvPr>
            <p:cNvSpPr txBox="1"/>
            <p:nvPr/>
          </p:nvSpPr>
          <p:spPr>
            <a:xfrm>
              <a:off x="1554364"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12</a:t>
              </a:r>
            </a:p>
          </p:txBody>
        </p:sp>
        <p:sp>
          <p:nvSpPr>
            <p:cNvPr id="58" name="TextBox 57">
              <a:extLst>
                <a:ext uri="{FF2B5EF4-FFF2-40B4-BE49-F238E27FC236}">
                  <a16:creationId xmlns:a16="http://schemas.microsoft.com/office/drawing/2014/main" id="{2ECA4A28-8EB1-4668-9594-352DE105AC12}"/>
                </a:ext>
              </a:extLst>
            </p:cNvPr>
            <p:cNvSpPr txBox="1"/>
            <p:nvPr/>
          </p:nvSpPr>
          <p:spPr>
            <a:xfrm>
              <a:off x="1826942"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15</a:t>
              </a:r>
            </a:p>
          </p:txBody>
        </p:sp>
        <p:sp>
          <p:nvSpPr>
            <p:cNvPr id="59" name="TextBox 58">
              <a:extLst>
                <a:ext uri="{FF2B5EF4-FFF2-40B4-BE49-F238E27FC236}">
                  <a16:creationId xmlns:a16="http://schemas.microsoft.com/office/drawing/2014/main" id="{A6BC24E0-3DED-4F5C-A621-31EE1521FFE2}"/>
                </a:ext>
              </a:extLst>
            </p:cNvPr>
            <p:cNvSpPr txBox="1"/>
            <p:nvPr/>
          </p:nvSpPr>
          <p:spPr>
            <a:xfrm>
              <a:off x="2090610"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18</a:t>
              </a:r>
            </a:p>
          </p:txBody>
        </p:sp>
        <p:sp>
          <p:nvSpPr>
            <p:cNvPr id="61" name="TextBox 60">
              <a:extLst>
                <a:ext uri="{FF2B5EF4-FFF2-40B4-BE49-F238E27FC236}">
                  <a16:creationId xmlns:a16="http://schemas.microsoft.com/office/drawing/2014/main" id="{9E8D25D7-5775-4FC9-9A63-78CF23CAA8A0}"/>
                </a:ext>
              </a:extLst>
            </p:cNvPr>
            <p:cNvSpPr txBox="1"/>
            <p:nvPr/>
          </p:nvSpPr>
          <p:spPr>
            <a:xfrm>
              <a:off x="2360422"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21</a:t>
              </a:r>
            </a:p>
          </p:txBody>
        </p:sp>
        <p:sp>
          <p:nvSpPr>
            <p:cNvPr id="62" name="TextBox 61">
              <a:extLst>
                <a:ext uri="{FF2B5EF4-FFF2-40B4-BE49-F238E27FC236}">
                  <a16:creationId xmlns:a16="http://schemas.microsoft.com/office/drawing/2014/main" id="{275D702A-7DAE-4772-851A-E8B6BCBA42D0}"/>
                </a:ext>
              </a:extLst>
            </p:cNvPr>
            <p:cNvSpPr txBox="1"/>
            <p:nvPr/>
          </p:nvSpPr>
          <p:spPr>
            <a:xfrm>
              <a:off x="2907082"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27</a:t>
              </a:r>
            </a:p>
          </p:txBody>
        </p:sp>
        <p:sp>
          <p:nvSpPr>
            <p:cNvPr id="63" name="TextBox 62">
              <a:extLst>
                <a:ext uri="{FF2B5EF4-FFF2-40B4-BE49-F238E27FC236}">
                  <a16:creationId xmlns:a16="http://schemas.microsoft.com/office/drawing/2014/main" id="{08B860D1-6008-4FC8-8D85-0C606BF0DBF4}"/>
                </a:ext>
              </a:extLst>
            </p:cNvPr>
            <p:cNvSpPr txBox="1"/>
            <p:nvPr/>
          </p:nvSpPr>
          <p:spPr>
            <a:xfrm>
              <a:off x="3178798"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30</a:t>
              </a:r>
            </a:p>
          </p:txBody>
        </p:sp>
        <p:sp>
          <p:nvSpPr>
            <p:cNvPr id="64" name="TextBox 63">
              <a:extLst>
                <a:ext uri="{FF2B5EF4-FFF2-40B4-BE49-F238E27FC236}">
                  <a16:creationId xmlns:a16="http://schemas.microsoft.com/office/drawing/2014/main" id="{68CA0563-9310-45DA-95EB-ED7C20BB3CF5}"/>
                </a:ext>
              </a:extLst>
            </p:cNvPr>
            <p:cNvSpPr txBox="1"/>
            <p:nvPr/>
          </p:nvSpPr>
          <p:spPr>
            <a:xfrm>
              <a:off x="2639331" y="4821335"/>
              <a:ext cx="46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24</a:t>
              </a:r>
            </a:p>
          </p:txBody>
        </p:sp>
      </p:grpSp>
      <p:grpSp>
        <p:nvGrpSpPr>
          <p:cNvPr id="2" name="Group 1">
            <a:extLst>
              <a:ext uri="{FF2B5EF4-FFF2-40B4-BE49-F238E27FC236}">
                <a16:creationId xmlns:a16="http://schemas.microsoft.com/office/drawing/2014/main" id="{F9CE0860-C439-4001-83C0-64A9FC3222A2}"/>
              </a:ext>
            </a:extLst>
          </p:cNvPr>
          <p:cNvGrpSpPr/>
          <p:nvPr/>
        </p:nvGrpSpPr>
        <p:grpSpPr>
          <a:xfrm>
            <a:off x="673206" y="4999602"/>
            <a:ext cx="3333443" cy="107242"/>
            <a:chOff x="673206" y="4997221"/>
            <a:chExt cx="3333443" cy="107242"/>
          </a:xfrm>
        </p:grpSpPr>
        <p:cxnSp>
          <p:nvCxnSpPr>
            <p:cNvPr id="38" name="Straight Connector 37">
              <a:extLst>
                <a:ext uri="{FF2B5EF4-FFF2-40B4-BE49-F238E27FC236}">
                  <a16:creationId xmlns:a16="http://schemas.microsoft.com/office/drawing/2014/main" id="{C0DDD373-0B46-4CC7-AB1E-F982821545D1}"/>
                </a:ext>
              </a:extLst>
            </p:cNvPr>
            <p:cNvCxnSpPr>
              <a:cxnSpLocks/>
            </p:cNvCxnSpPr>
            <p:nvPr/>
          </p:nvCxnSpPr>
          <p:spPr>
            <a:xfrm rot="16200000" flipH="1">
              <a:off x="2022778"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8179126-AB0F-4C03-86C5-59ECBC3010F8}"/>
                </a:ext>
              </a:extLst>
            </p:cNvPr>
            <p:cNvCxnSpPr>
              <a:cxnSpLocks/>
            </p:cNvCxnSpPr>
            <p:nvPr/>
          </p:nvCxnSpPr>
          <p:spPr>
            <a:xfrm rot="16200000" flipH="1">
              <a:off x="1748390"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450A987-69EA-4812-931D-D93484807281}"/>
                </a:ext>
              </a:extLst>
            </p:cNvPr>
            <p:cNvCxnSpPr>
              <a:cxnSpLocks/>
            </p:cNvCxnSpPr>
            <p:nvPr/>
          </p:nvCxnSpPr>
          <p:spPr>
            <a:xfrm rot="16200000" flipH="1">
              <a:off x="1466809"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3C96E89-1711-4EDE-A105-C251C715DB26}"/>
                </a:ext>
              </a:extLst>
            </p:cNvPr>
            <p:cNvCxnSpPr>
              <a:cxnSpLocks/>
            </p:cNvCxnSpPr>
            <p:nvPr/>
          </p:nvCxnSpPr>
          <p:spPr>
            <a:xfrm rot="16200000" flipH="1">
              <a:off x="1198904"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ACA97EE-7BD2-4021-920F-5FBCAAC7C163}"/>
                </a:ext>
              </a:extLst>
            </p:cNvPr>
            <p:cNvCxnSpPr>
              <a:cxnSpLocks/>
            </p:cNvCxnSpPr>
            <p:nvPr/>
          </p:nvCxnSpPr>
          <p:spPr>
            <a:xfrm rot="16200000" flipH="1">
              <a:off x="931951"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08B32F2-1062-4360-824E-9826BC810D65}"/>
                </a:ext>
              </a:extLst>
            </p:cNvPr>
            <p:cNvCxnSpPr>
              <a:cxnSpLocks/>
            </p:cNvCxnSpPr>
            <p:nvPr/>
          </p:nvCxnSpPr>
          <p:spPr>
            <a:xfrm rot="16200000" flipH="1">
              <a:off x="635686"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57B7D7D-8BE5-4750-B3C5-A159CA596DF0}"/>
                </a:ext>
              </a:extLst>
            </p:cNvPr>
            <p:cNvCxnSpPr>
              <a:cxnSpLocks/>
            </p:cNvCxnSpPr>
            <p:nvPr/>
          </p:nvCxnSpPr>
          <p:spPr>
            <a:xfrm rot="16200000" flipH="1">
              <a:off x="2292049"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56AED21-7595-4DF7-B079-1576EE87098C}"/>
                </a:ext>
              </a:extLst>
            </p:cNvPr>
            <p:cNvCxnSpPr>
              <a:cxnSpLocks/>
            </p:cNvCxnSpPr>
            <p:nvPr/>
          </p:nvCxnSpPr>
          <p:spPr>
            <a:xfrm rot="16200000" flipH="1">
              <a:off x="2565453"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AA59D43-77DD-4310-B17E-F8A548A8E708}"/>
                </a:ext>
              </a:extLst>
            </p:cNvPr>
            <p:cNvCxnSpPr>
              <a:cxnSpLocks/>
            </p:cNvCxnSpPr>
            <p:nvPr/>
          </p:nvCxnSpPr>
          <p:spPr>
            <a:xfrm rot="16200000" flipH="1">
              <a:off x="3376624"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E594701-5352-4E57-BD53-74E8C045D451}"/>
                </a:ext>
              </a:extLst>
            </p:cNvPr>
            <p:cNvCxnSpPr>
              <a:cxnSpLocks/>
            </p:cNvCxnSpPr>
            <p:nvPr/>
          </p:nvCxnSpPr>
          <p:spPr>
            <a:xfrm rot="16200000" flipH="1">
              <a:off x="3969129"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6434AB7-663C-4273-9487-AB7F87132151}"/>
                </a:ext>
              </a:extLst>
            </p:cNvPr>
            <p:cNvCxnSpPr>
              <a:cxnSpLocks/>
            </p:cNvCxnSpPr>
            <p:nvPr/>
          </p:nvCxnSpPr>
          <p:spPr>
            <a:xfrm flipH="1">
              <a:off x="3575147" y="4997221"/>
              <a:ext cx="19617" cy="7504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F166161-DFF8-4110-BEAA-662732958705}"/>
                </a:ext>
              </a:extLst>
            </p:cNvPr>
            <p:cNvCxnSpPr>
              <a:cxnSpLocks/>
            </p:cNvCxnSpPr>
            <p:nvPr/>
          </p:nvCxnSpPr>
          <p:spPr>
            <a:xfrm rot="16200000" flipH="1">
              <a:off x="3107809"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4AB0727-2042-4AC7-B302-F33CA05A28BC}"/>
                </a:ext>
              </a:extLst>
            </p:cNvPr>
            <p:cNvCxnSpPr>
              <a:cxnSpLocks/>
            </p:cNvCxnSpPr>
            <p:nvPr/>
          </p:nvCxnSpPr>
          <p:spPr>
            <a:xfrm flipH="1">
              <a:off x="3598136" y="4997221"/>
              <a:ext cx="19617" cy="7504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E87C3E4-4A48-496F-A27D-8E524C5FB189}"/>
                </a:ext>
              </a:extLst>
            </p:cNvPr>
            <p:cNvCxnSpPr>
              <a:cxnSpLocks/>
            </p:cNvCxnSpPr>
            <p:nvPr/>
          </p:nvCxnSpPr>
          <p:spPr>
            <a:xfrm rot="16200000" flipH="1">
              <a:off x="2835807" y="5066944"/>
              <a:ext cx="75039"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8D025B00-894A-4205-BB52-B038A4FE1F35}"/>
              </a:ext>
            </a:extLst>
          </p:cNvPr>
          <p:cNvGrpSpPr/>
          <p:nvPr/>
        </p:nvGrpSpPr>
        <p:grpSpPr>
          <a:xfrm>
            <a:off x="673623" y="1278011"/>
            <a:ext cx="3338783" cy="3772212"/>
            <a:chOff x="1377006" y="953247"/>
            <a:chExt cx="5873137" cy="3772212"/>
          </a:xfrm>
        </p:grpSpPr>
        <p:cxnSp>
          <p:nvCxnSpPr>
            <p:cNvPr id="66" name="Straight Connector 65">
              <a:extLst>
                <a:ext uri="{FF2B5EF4-FFF2-40B4-BE49-F238E27FC236}">
                  <a16:creationId xmlns:a16="http://schemas.microsoft.com/office/drawing/2014/main" id="{BB815A8C-4F5A-49B3-8AC6-B3FF92B3BD4D}"/>
                </a:ext>
              </a:extLst>
            </p:cNvPr>
            <p:cNvCxnSpPr>
              <a:cxnSpLocks/>
            </p:cNvCxnSpPr>
            <p:nvPr/>
          </p:nvCxnSpPr>
          <p:spPr>
            <a:xfrm>
              <a:off x="1377006" y="953247"/>
              <a:ext cx="0" cy="3772212"/>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67" name="Group 66">
              <a:extLst>
                <a:ext uri="{FF2B5EF4-FFF2-40B4-BE49-F238E27FC236}">
                  <a16:creationId xmlns:a16="http://schemas.microsoft.com/office/drawing/2014/main" id="{13F74A43-9CE9-4304-98AA-41B2650E0004}"/>
                </a:ext>
              </a:extLst>
            </p:cNvPr>
            <p:cNvGrpSpPr/>
            <p:nvPr/>
          </p:nvGrpSpPr>
          <p:grpSpPr>
            <a:xfrm>
              <a:off x="1377007" y="4707788"/>
              <a:ext cx="5873136" cy="8363"/>
              <a:chOff x="1377007" y="4707788"/>
              <a:chExt cx="5873136" cy="8363"/>
            </a:xfrm>
          </p:grpSpPr>
          <p:cxnSp>
            <p:nvCxnSpPr>
              <p:cNvPr id="68" name="Straight Connector 67">
                <a:extLst>
                  <a:ext uri="{FF2B5EF4-FFF2-40B4-BE49-F238E27FC236}">
                    <a16:creationId xmlns:a16="http://schemas.microsoft.com/office/drawing/2014/main" id="{B403ECE8-1554-4D19-A24D-4A1AE0B80899}"/>
                  </a:ext>
                </a:extLst>
              </p:cNvPr>
              <p:cNvCxnSpPr>
                <a:cxnSpLocks/>
              </p:cNvCxnSpPr>
              <p:nvPr/>
            </p:nvCxnSpPr>
            <p:spPr>
              <a:xfrm flipH="1">
                <a:off x="1377007" y="4707788"/>
                <a:ext cx="5136276" cy="8363"/>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7F03FB71-433D-402D-A0FE-B09D24D15238}"/>
                  </a:ext>
                </a:extLst>
              </p:cNvPr>
              <p:cNvCxnSpPr>
                <a:cxnSpLocks/>
              </p:cNvCxnSpPr>
              <p:nvPr/>
            </p:nvCxnSpPr>
            <p:spPr>
              <a:xfrm flipH="1">
                <a:off x="6549261" y="4716151"/>
                <a:ext cx="700882"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51" name="Content Placeholder 9">
            <a:extLst>
              <a:ext uri="{FF2B5EF4-FFF2-40B4-BE49-F238E27FC236}">
                <a16:creationId xmlns:a16="http://schemas.microsoft.com/office/drawing/2014/main" id="{F285A9C9-50C7-EF4E-8308-9FF8E933AC46}"/>
              </a:ext>
            </a:extLst>
          </p:cNvPr>
          <p:cNvSpPr txBox="1">
            <a:spLocks/>
          </p:cNvSpPr>
          <p:nvPr/>
        </p:nvSpPr>
        <p:spPr>
          <a:xfrm>
            <a:off x="695400" y="6309320"/>
            <a:ext cx="10354314" cy="423309"/>
          </a:xfrm>
          <a:prstGeom prst="rect">
            <a:avLst/>
          </a:prstGeom>
        </p:spPr>
        <p:txBody>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CE6ED"/>
              </a:buClr>
              <a:buSzTx/>
              <a:buFont typeface="Arial"/>
              <a:buNone/>
              <a:tabLst/>
              <a:defRPr/>
            </a:pP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Each</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bar </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represents</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 single patient. Pie chart shows the </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frequency</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distribution of the </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categories</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of </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dizziness</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that</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patients </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experienced</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
                <a:srgbClr val="ECE6ED"/>
              </a:buClr>
              <a:buSzTx/>
              <a:buFont typeface="Arial"/>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mn-ea"/>
              </a:rPr>
              <a:t>TKI, tyrosine kinase inhibitor</a:t>
            </a:r>
          </a:p>
        </p:txBody>
      </p:sp>
      <p:sp>
        <p:nvSpPr>
          <p:cNvPr id="353" name="TextBox 51">
            <a:extLst>
              <a:ext uri="{FF2B5EF4-FFF2-40B4-BE49-F238E27FC236}">
                <a16:creationId xmlns:a16="http://schemas.microsoft.com/office/drawing/2014/main" id="{10BF5C07-9084-B844-B153-7BF6266C2B21}"/>
              </a:ext>
            </a:extLst>
          </p:cNvPr>
          <p:cNvSpPr txBox="1"/>
          <p:nvPr/>
        </p:nvSpPr>
        <p:spPr bwMode="auto">
          <a:xfrm>
            <a:off x="1919536" y="5241088"/>
            <a:ext cx="92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Calibri" panose="020F0502020204030204" pitchFamily="34" charset="0"/>
                <a:ea typeface="+mn-ea"/>
                <a:cs typeface="Arial" panose="020B0604020202020204" pitchFamily="34" charset="0"/>
              </a:rPr>
              <a:t>Months</a:t>
            </a:r>
          </a:p>
        </p:txBody>
      </p:sp>
      <p:sp>
        <p:nvSpPr>
          <p:cNvPr id="3" name="Rectangle 2">
            <a:extLst>
              <a:ext uri="{FF2B5EF4-FFF2-40B4-BE49-F238E27FC236}">
                <a16:creationId xmlns:a16="http://schemas.microsoft.com/office/drawing/2014/main" id="{02221341-C1F1-1D44-B9B6-F63D6917A83F}"/>
              </a:ext>
            </a:extLst>
          </p:cNvPr>
          <p:cNvSpPr/>
          <p:nvPr/>
        </p:nvSpPr>
        <p:spPr>
          <a:xfrm>
            <a:off x="623392" y="756665"/>
            <a:ext cx="331236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Time to </a:t>
            </a:r>
            <a:r>
              <a:rPr kumimoji="0" lang="fr-FR" sz="16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treatment</a:t>
            </a: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discontinuation in patients </a:t>
            </a:r>
            <a:r>
              <a:rPr kumimoji="0" lang="fr-FR" sz="16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who</a:t>
            </a: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fr-FR" sz="16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developed</a:t>
            </a: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fr-FR" sz="16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dizziness</a:t>
            </a: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1749741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noProof="0" dirty="0">
                <a:cs typeface="Calibri" panose="020F0502020204030204" pitchFamily="34" charset="0"/>
              </a:rPr>
              <a:t>Withdrawal PAIN management</a:t>
            </a:r>
            <a:endParaRPr lang="en-GB" noProof="0" dirty="0">
              <a:latin typeface="Calibri" panose="020F0502020204030204" pitchFamily="34" charset="0"/>
              <a:cs typeface="Calibri" panose="020F0502020204030204" pitchFamily="34" charset="0"/>
            </a:endParaRPr>
          </a:p>
        </p:txBody>
      </p:sp>
      <p:sp>
        <p:nvSpPr>
          <p:cNvPr id="169" name="Content Placeholder 1">
            <a:extLst>
              <a:ext uri="{FF2B5EF4-FFF2-40B4-BE49-F238E27FC236}">
                <a16:creationId xmlns:a16="http://schemas.microsoft.com/office/drawing/2014/main" id="{4F9B085C-CC92-3B4C-A342-8352EB66505E}"/>
              </a:ext>
            </a:extLst>
          </p:cNvPr>
          <p:cNvSpPr txBox="1">
            <a:spLocks/>
          </p:cNvSpPr>
          <p:nvPr/>
        </p:nvSpPr>
        <p:spPr>
          <a:xfrm>
            <a:off x="619071" y="5378527"/>
            <a:ext cx="11165561" cy="740098"/>
          </a:xfrm>
          <a:prstGeom prst="rect">
            <a:avLst/>
          </a:prstGeom>
        </p:spPr>
        <p:txBody>
          <a:bodyPr vert="horz" lIns="0" tIns="0" rIns="0" bIns="0" rtlCol="0">
            <a:normAutofit fontScale="92500"/>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900"/>
              </a:lnSpc>
              <a:spcBef>
                <a:spcPts val="1200"/>
              </a:spcBef>
              <a:spcAft>
                <a:spcPts val="0"/>
              </a:spcAft>
              <a:buClr>
                <a:srgbClr val="ECE6ED"/>
              </a:buClr>
              <a:buSzTx/>
              <a:buFont typeface="Arial"/>
              <a:buNone/>
              <a:tabLst/>
              <a:defRPr/>
            </a:pPr>
            <a:r>
              <a:rPr kumimoji="0" lang="en-US" sz="2400" b="0" i="0" u="none" strike="noStrike" kern="1200" cap="none" spc="-50" normalizeH="0" baseline="0" noProof="0" dirty="0">
                <a:ln>
                  <a:noFill/>
                </a:ln>
                <a:solidFill>
                  <a:srgbClr val="56378D"/>
                </a:solidFill>
                <a:effectLst/>
                <a:uLnTx/>
                <a:uFillTx/>
                <a:latin typeface="Calibri" panose="020F0502020204030204"/>
                <a:ea typeface="+mn-ea"/>
                <a:sym typeface="Wingdings" pitchFamily="2" charset="2"/>
              </a:rPr>
              <a:t></a:t>
            </a:r>
            <a:r>
              <a:rPr kumimoji="0" lang="en-US" sz="2400" b="0" i="0" u="none" strike="noStrike" kern="1200" cap="none" spc="0" normalizeH="0" baseline="0" noProof="0" dirty="0">
                <a:ln>
                  <a:noFill/>
                </a:ln>
                <a:solidFill>
                  <a:srgbClr val="5D8298"/>
                </a:solidFill>
                <a:effectLst/>
                <a:uLnTx/>
                <a:uFillTx/>
                <a:latin typeface="Calibri" panose="020F0502020204030204"/>
                <a:ea typeface="+mn-ea"/>
                <a:sym typeface="Wingdings" pitchFamily="2" charset="2"/>
              </a:rPr>
              <a:t> Authors highlight that withdrawal pain can occur with temporary or permanent TKI treatment  </a:t>
            </a:r>
          </a:p>
          <a:p>
            <a:pPr marL="0" marR="0" lvl="0" indent="0" algn="l" defTabSz="457200" rtl="0" eaLnBrk="1" fontAlgn="auto" latinLnBrk="0" hangingPunct="1">
              <a:lnSpc>
                <a:spcPts val="1900"/>
              </a:lnSpc>
              <a:spcBef>
                <a:spcPts val="1200"/>
              </a:spcBef>
              <a:spcAft>
                <a:spcPts val="0"/>
              </a:spcAft>
              <a:buClr>
                <a:srgbClr val="ECE6ED"/>
              </a:buClr>
              <a:buSzTx/>
              <a:buFont typeface="Arial"/>
              <a:buNone/>
              <a:tabLst/>
              <a:defRPr/>
            </a:pPr>
            <a:r>
              <a:rPr kumimoji="0" lang="en-US" sz="2400" b="0" i="0" u="none" strike="noStrike" kern="1200" cap="none" spc="0" normalizeH="0" baseline="0" noProof="0" dirty="0">
                <a:ln>
                  <a:noFill/>
                </a:ln>
                <a:solidFill>
                  <a:srgbClr val="5D8298"/>
                </a:solidFill>
                <a:effectLst/>
                <a:uLnTx/>
                <a:uFillTx/>
                <a:latin typeface="Calibri" panose="020F0502020204030204"/>
                <a:ea typeface="+mn-ea"/>
                <a:sym typeface="Wingdings" pitchFamily="2" charset="2"/>
              </a:rPr>
              <a:t>     with anti-TRK activity discontinuation</a:t>
            </a:r>
            <a:endParaRPr kumimoji="0" lang="en-US" sz="2400" b="0" i="0" u="none" strike="noStrike" kern="1200" cap="none" spc="0" normalizeH="0" baseline="0" noProof="0" dirty="0">
              <a:ln>
                <a:noFill/>
              </a:ln>
              <a:solidFill>
                <a:srgbClr val="5D8298"/>
              </a:solidFill>
              <a:effectLst/>
              <a:uLnTx/>
              <a:uFillTx/>
              <a:latin typeface="Calibri" panose="020F0502020204030204"/>
              <a:ea typeface="+mn-ea"/>
            </a:endParaRPr>
          </a:p>
        </p:txBody>
      </p:sp>
      <p:sp>
        <p:nvSpPr>
          <p:cNvPr id="49" name="TextBox 48">
            <a:extLst>
              <a:ext uri="{FF2B5EF4-FFF2-40B4-BE49-F238E27FC236}">
                <a16:creationId xmlns:a16="http://schemas.microsoft.com/office/drawing/2014/main" id="{0D10A00C-C344-47E9-8E49-BF6964358566}"/>
              </a:ext>
            </a:extLst>
          </p:cNvPr>
          <p:cNvSpPr txBox="1"/>
          <p:nvPr/>
        </p:nvSpPr>
        <p:spPr>
          <a:xfrm>
            <a:off x="1378896" y="4881355"/>
            <a:ext cx="871760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Months</a:t>
            </a:r>
          </a:p>
        </p:txBody>
      </p:sp>
      <p:grpSp>
        <p:nvGrpSpPr>
          <p:cNvPr id="12310" name="Group 12309">
            <a:extLst>
              <a:ext uri="{FF2B5EF4-FFF2-40B4-BE49-F238E27FC236}">
                <a16:creationId xmlns:a16="http://schemas.microsoft.com/office/drawing/2014/main" id="{88C2BE9D-F593-4B7A-9C6A-E9203D46B2D2}"/>
              </a:ext>
            </a:extLst>
          </p:cNvPr>
          <p:cNvGrpSpPr/>
          <p:nvPr/>
        </p:nvGrpSpPr>
        <p:grpSpPr>
          <a:xfrm>
            <a:off x="1131970" y="1179515"/>
            <a:ext cx="10436143" cy="3800136"/>
            <a:chOff x="1131970" y="1074740"/>
            <a:chExt cx="10436143" cy="3800136"/>
          </a:xfrm>
        </p:grpSpPr>
        <p:grpSp>
          <p:nvGrpSpPr>
            <p:cNvPr id="12296" name="Group 12295">
              <a:extLst>
                <a:ext uri="{FF2B5EF4-FFF2-40B4-BE49-F238E27FC236}">
                  <a16:creationId xmlns:a16="http://schemas.microsoft.com/office/drawing/2014/main" id="{E3E0E294-8A5C-4CB4-BA43-D769F502A6CF}"/>
                </a:ext>
              </a:extLst>
            </p:cNvPr>
            <p:cNvGrpSpPr/>
            <p:nvPr/>
          </p:nvGrpSpPr>
          <p:grpSpPr>
            <a:xfrm>
              <a:off x="1380787" y="3995026"/>
              <a:ext cx="1193393" cy="90000"/>
              <a:chOff x="1380787" y="3963806"/>
              <a:chExt cx="1193393" cy="90000"/>
            </a:xfrm>
          </p:grpSpPr>
          <p:sp>
            <p:nvSpPr>
              <p:cNvPr id="146" name="Rectangle 145">
                <a:extLst>
                  <a:ext uri="{FF2B5EF4-FFF2-40B4-BE49-F238E27FC236}">
                    <a16:creationId xmlns:a16="http://schemas.microsoft.com/office/drawing/2014/main" id="{83BD09E2-A494-4A3C-9C87-ED709D133599}"/>
                  </a:ext>
                </a:extLst>
              </p:cNvPr>
              <p:cNvSpPr/>
              <p:nvPr/>
            </p:nvSpPr>
            <p:spPr bwMode="auto">
              <a:xfrm>
                <a:off x="1811151" y="3963806"/>
                <a:ext cx="319760"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7" name="Rectangle 146">
                <a:extLst>
                  <a:ext uri="{FF2B5EF4-FFF2-40B4-BE49-F238E27FC236}">
                    <a16:creationId xmlns:a16="http://schemas.microsoft.com/office/drawing/2014/main" id="{76CB0955-1F1A-447F-ABFF-2EC851037A44}"/>
                  </a:ext>
                </a:extLst>
              </p:cNvPr>
              <p:cNvSpPr/>
              <p:nvPr/>
            </p:nvSpPr>
            <p:spPr bwMode="auto">
              <a:xfrm>
                <a:off x="2236813" y="3963806"/>
                <a:ext cx="337367"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7" name="Rectangle 226">
                <a:extLst>
                  <a:ext uri="{FF2B5EF4-FFF2-40B4-BE49-F238E27FC236}">
                    <a16:creationId xmlns:a16="http://schemas.microsoft.com/office/drawing/2014/main" id="{5499DE56-1364-4EED-B3D1-1A45CE748A51}"/>
                  </a:ext>
                </a:extLst>
              </p:cNvPr>
              <p:cNvSpPr/>
              <p:nvPr/>
            </p:nvSpPr>
            <p:spPr bwMode="auto">
              <a:xfrm>
                <a:off x="2126126" y="3963806"/>
                <a:ext cx="10977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5" name="Rectangle 234">
                <a:extLst>
                  <a:ext uri="{FF2B5EF4-FFF2-40B4-BE49-F238E27FC236}">
                    <a16:creationId xmlns:a16="http://schemas.microsoft.com/office/drawing/2014/main" id="{CB5461CD-B805-48CB-BF7C-C716DBA1380C}"/>
                  </a:ext>
                </a:extLst>
              </p:cNvPr>
              <p:cNvSpPr/>
              <p:nvPr/>
            </p:nvSpPr>
            <p:spPr bwMode="auto">
              <a:xfrm>
                <a:off x="1380787" y="3963806"/>
                <a:ext cx="430364"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1" name="Group 12300">
              <a:extLst>
                <a:ext uri="{FF2B5EF4-FFF2-40B4-BE49-F238E27FC236}">
                  <a16:creationId xmlns:a16="http://schemas.microsoft.com/office/drawing/2014/main" id="{A95D684D-4CAC-4D51-BC7D-BD584CFEFD2A}"/>
                </a:ext>
              </a:extLst>
            </p:cNvPr>
            <p:cNvGrpSpPr/>
            <p:nvPr/>
          </p:nvGrpSpPr>
          <p:grpSpPr>
            <a:xfrm>
              <a:off x="1377005" y="3400716"/>
              <a:ext cx="2159718" cy="90000"/>
              <a:chOff x="1377005" y="3375129"/>
              <a:chExt cx="2159718" cy="90000"/>
            </a:xfrm>
          </p:grpSpPr>
          <p:sp>
            <p:nvSpPr>
              <p:cNvPr id="125" name="Rectangle 124">
                <a:extLst>
                  <a:ext uri="{FF2B5EF4-FFF2-40B4-BE49-F238E27FC236}">
                    <a16:creationId xmlns:a16="http://schemas.microsoft.com/office/drawing/2014/main" id="{B501E2B4-C012-4BFC-AE87-BFF33E2A7E5B}"/>
                  </a:ext>
                </a:extLst>
              </p:cNvPr>
              <p:cNvSpPr/>
              <p:nvPr/>
            </p:nvSpPr>
            <p:spPr bwMode="auto">
              <a:xfrm>
                <a:off x="3216963" y="3375129"/>
                <a:ext cx="319760"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6" name="Rectangle 125">
                <a:extLst>
                  <a:ext uri="{FF2B5EF4-FFF2-40B4-BE49-F238E27FC236}">
                    <a16:creationId xmlns:a16="http://schemas.microsoft.com/office/drawing/2014/main" id="{A5FC6E8C-55CF-4C68-B207-35A42B5D6B5A}"/>
                  </a:ext>
                </a:extLst>
              </p:cNvPr>
              <p:cNvSpPr/>
              <p:nvPr/>
            </p:nvSpPr>
            <p:spPr bwMode="auto">
              <a:xfrm>
                <a:off x="2462876" y="3375129"/>
                <a:ext cx="319760"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8" name="Rectangle 217">
                <a:extLst>
                  <a:ext uri="{FF2B5EF4-FFF2-40B4-BE49-F238E27FC236}">
                    <a16:creationId xmlns:a16="http://schemas.microsoft.com/office/drawing/2014/main" id="{8FA1FA4F-EAD1-40AD-AFA3-B8C3749CBC7F}"/>
                  </a:ext>
                </a:extLst>
              </p:cNvPr>
              <p:cNvSpPr/>
              <p:nvPr/>
            </p:nvSpPr>
            <p:spPr bwMode="auto">
              <a:xfrm>
                <a:off x="2778239" y="3375129"/>
                <a:ext cx="449572"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2" name="Rectangle 221">
                <a:extLst>
                  <a:ext uri="{FF2B5EF4-FFF2-40B4-BE49-F238E27FC236}">
                    <a16:creationId xmlns:a16="http://schemas.microsoft.com/office/drawing/2014/main" id="{D4ACEE80-C2D7-4B64-B54D-B0F2CFE29B7D}"/>
                  </a:ext>
                </a:extLst>
              </p:cNvPr>
              <p:cNvSpPr/>
              <p:nvPr/>
            </p:nvSpPr>
            <p:spPr bwMode="auto">
              <a:xfrm>
                <a:off x="1377005" y="3375129"/>
                <a:ext cx="109232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3" name="Group 12302">
              <a:extLst>
                <a:ext uri="{FF2B5EF4-FFF2-40B4-BE49-F238E27FC236}">
                  <a16:creationId xmlns:a16="http://schemas.microsoft.com/office/drawing/2014/main" id="{2D457FF9-F014-4D22-8B43-CE7772F1BFCE}"/>
                </a:ext>
              </a:extLst>
            </p:cNvPr>
            <p:cNvGrpSpPr/>
            <p:nvPr/>
          </p:nvGrpSpPr>
          <p:grpSpPr>
            <a:xfrm>
              <a:off x="1385389" y="2687544"/>
              <a:ext cx="2368763" cy="90000"/>
              <a:chOff x="1385389" y="2656970"/>
              <a:chExt cx="2368763" cy="90000"/>
            </a:xfrm>
          </p:grpSpPr>
          <p:sp>
            <p:nvSpPr>
              <p:cNvPr id="121" name="Rectangle 120">
                <a:extLst>
                  <a:ext uri="{FF2B5EF4-FFF2-40B4-BE49-F238E27FC236}">
                    <a16:creationId xmlns:a16="http://schemas.microsoft.com/office/drawing/2014/main" id="{D5E1548B-A266-4071-A819-402425A263F4}"/>
                  </a:ext>
                </a:extLst>
              </p:cNvPr>
              <p:cNvSpPr/>
              <p:nvPr/>
            </p:nvSpPr>
            <p:spPr bwMode="auto">
              <a:xfrm>
                <a:off x="3434392" y="2656970"/>
                <a:ext cx="319760"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2" name="Rectangle 161">
                <a:extLst>
                  <a:ext uri="{FF2B5EF4-FFF2-40B4-BE49-F238E27FC236}">
                    <a16:creationId xmlns:a16="http://schemas.microsoft.com/office/drawing/2014/main" id="{8BB9F87E-20D6-44C3-BDA0-D25BDEA95A90}"/>
                  </a:ext>
                </a:extLst>
              </p:cNvPr>
              <p:cNvSpPr/>
              <p:nvPr/>
            </p:nvSpPr>
            <p:spPr bwMode="auto">
              <a:xfrm>
                <a:off x="2575106" y="2656970"/>
                <a:ext cx="311261" cy="90000"/>
              </a:xfrm>
              <a:prstGeom prst="rect">
                <a:avLst/>
              </a:prstGeom>
              <a:solidFill>
                <a:srgbClr val="B9B7B9"/>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291" name="Rectangle 12290">
                <a:extLst>
                  <a:ext uri="{FF2B5EF4-FFF2-40B4-BE49-F238E27FC236}">
                    <a16:creationId xmlns:a16="http://schemas.microsoft.com/office/drawing/2014/main" id="{184554EC-92DB-4C4E-9EB9-12237F3A5E60}"/>
                  </a:ext>
                </a:extLst>
              </p:cNvPr>
              <p:cNvSpPr/>
              <p:nvPr/>
            </p:nvSpPr>
            <p:spPr bwMode="auto">
              <a:xfrm>
                <a:off x="2871706" y="2656970"/>
                <a:ext cx="562686"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292" name="Rectangle 12291">
                <a:extLst>
                  <a:ext uri="{FF2B5EF4-FFF2-40B4-BE49-F238E27FC236}">
                    <a16:creationId xmlns:a16="http://schemas.microsoft.com/office/drawing/2014/main" id="{92A1D9FD-8275-49E7-BEA6-0DB12364D72A}"/>
                  </a:ext>
                </a:extLst>
              </p:cNvPr>
              <p:cNvSpPr/>
              <p:nvPr/>
            </p:nvSpPr>
            <p:spPr bwMode="auto">
              <a:xfrm>
                <a:off x="1385389" y="2656970"/>
                <a:ext cx="118971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4" name="Group 12303">
              <a:extLst>
                <a:ext uri="{FF2B5EF4-FFF2-40B4-BE49-F238E27FC236}">
                  <a16:creationId xmlns:a16="http://schemas.microsoft.com/office/drawing/2014/main" id="{72CEB467-66D8-40EB-A8C6-A24E0ED0934A}"/>
                </a:ext>
              </a:extLst>
            </p:cNvPr>
            <p:cNvGrpSpPr/>
            <p:nvPr/>
          </p:nvGrpSpPr>
          <p:grpSpPr>
            <a:xfrm>
              <a:off x="1378973" y="2806406"/>
              <a:ext cx="2375179" cy="90000"/>
              <a:chOff x="1378973" y="2783501"/>
              <a:chExt cx="2375179" cy="90000"/>
            </a:xfrm>
          </p:grpSpPr>
          <p:sp>
            <p:nvSpPr>
              <p:cNvPr id="122" name="Rectangle 121">
                <a:extLst>
                  <a:ext uri="{FF2B5EF4-FFF2-40B4-BE49-F238E27FC236}">
                    <a16:creationId xmlns:a16="http://schemas.microsoft.com/office/drawing/2014/main" id="{78BF22AE-A58F-4A21-BEAD-A077E631D06A}"/>
                  </a:ext>
                </a:extLst>
              </p:cNvPr>
              <p:cNvSpPr/>
              <p:nvPr/>
            </p:nvSpPr>
            <p:spPr bwMode="auto">
              <a:xfrm>
                <a:off x="3434392" y="2783501"/>
                <a:ext cx="319760"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3" name="Rectangle 122">
                <a:extLst>
                  <a:ext uri="{FF2B5EF4-FFF2-40B4-BE49-F238E27FC236}">
                    <a16:creationId xmlns:a16="http://schemas.microsoft.com/office/drawing/2014/main" id="{1F1EC5D9-5863-4742-8DCC-6F770A31D4A8}"/>
                  </a:ext>
                </a:extLst>
              </p:cNvPr>
              <p:cNvSpPr/>
              <p:nvPr/>
            </p:nvSpPr>
            <p:spPr bwMode="auto">
              <a:xfrm>
                <a:off x="1608070" y="2783501"/>
                <a:ext cx="325431"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4" name="Rectangle 203">
                <a:extLst>
                  <a:ext uri="{FF2B5EF4-FFF2-40B4-BE49-F238E27FC236}">
                    <a16:creationId xmlns:a16="http://schemas.microsoft.com/office/drawing/2014/main" id="{F0CA210C-E0B7-4705-8367-97B138296A3D}"/>
                  </a:ext>
                </a:extLst>
              </p:cNvPr>
              <p:cNvSpPr/>
              <p:nvPr/>
            </p:nvSpPr>
            <p:spPr bwMode="auto">
              <a:xfrm>
                <a:off x="1933502" y="2783501"/>
                <a:ext cx="150089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8" name="Rectangle 207">
                <a:extLst>
                  <a:ext uri="{FF2B5EF4-FFF2-40B4-BE49-F238E27FC236}">
                    <a16:creationId xmlns:a16="http://schemas.microsoft.com/office/drawing/2014/main" id="{F3E704CA-4879-4BF2-BAF7-FCB333D776F9}"/>
                  </a:ext>
                </a:extLst>
              </p:cNvPr>
              <p:cNvSpPr/>
              <p:nvPr/>
            </p:nvSpPr>
            <p:spPr bwMode="auto">
              <a:xfrm>
                <a:off x="1378973" y="2783501"/>
                <a:ext cx="230774"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89" name="Group 12288">
              <a:extLst>
                <a:ext uri="{FF2B5EF4-FFF2-40B4-BE49-F238E27FC236}">
                  <a16:creationId xmlns:a16="http://schemas.microsoft.com/office/drawing/2014/main" id="{1E4C6C9A-E7EF-4610-8558-3DB08A3CA60B}"/>
                </a:ext>
              </a:extLst>
            </p:cNvPr>
            <p:cNvGrpSpPr/>
            <p:nvPr/>
          </p:nvGrpSpPr>
          <p:grpSpPr>
            <a:xfrm>
              <a:off x="1372098" y="2330958"/>
              <a:ext cx="3127429" cy="90000"/>
              <a:chOff x="1372098" y="2310232"/>
              <a:chExt cx="3127429" cy="90000"/>
            </a:xfrm>
          </p:grpSpPr>
          <p:sp>
            <p:nvSpPr>
              <p:cNvPr id="84" name="Rectangle 83">
                <a:extLst>
                  <a:ext uri="{FF2B5EF4-FFF2-40B4-BE49-F238E27FC236}">
                    <a16:creationId xmlns:a16="http://schemas.microsoft.com/office/drawing/2014/main" id="{494CFC21-787D-4F80-80F7-B79703B43F02}"/>
                  </a:ext>
                </a:extLst>
              </p:cNvPr>
              <p:cNvSpPr/>
              <p:nvPr/>
            </p:nvSpPr>
            <p:spPr bwMode="auto">
              <a:xfrm>
                <a:off x="1372098" y="2310232"/>
                <a:ext cx="1733596"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3" name="Rectangle 132">
                <a:extLst>
                  <a:ext uri="{FF2B5EF4-FFF2-40B4-BE49-F238E27FC236}">
                    <a16:creationId xmlns:a16="http://schemas.microsoft.com/office/drawing/2014/main" id="{2D516472-7501-4D78-A34B-9536A09D972D}"/>
                  </a:ext>
                </a:extLst>
              </p:cNvPr>
              <p:cNvSpPr/>
              <p:nvPr/>
            </p:nvSpPr>
            <p:spPr bwMode="auto">
              <a:xfrm>
                <a:off x="3098263" y="2310232"/>
                <a:ext cx="332099"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1" name="Rectangle 160">
                <a:extLst>
                  <a:ext uri="{FF2B5EF4-FFF2-40B4-BE49-F238E27FC236}">
                    <a16:creationId xmlns:a16="http://schemas.microsoft.com/office/drawing/2014/main" id="{84AACA0D-912C-4EB7-A188-EB56CB35143A}"/>
                  </a:ext>
                </a:extLst>
              </p:cNvPr>
              <p:cNvSpPr/>
              <p:nvPr/>
            </p:nvSpPr>
            <p:spPr bwMode="auto">
              <a:xfrm>
                <a:off x="4080090" y="2310232"/>
                <a:ext cx="311261" cy="90000"/>
              </a:xfrm>
              <a:prstGeom prst="rect">
                <a:avLst/>
              </a:prstGeom>
              <a:solidFill>
                <a:srgbClr val="B9B7B9"/>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C7AB45AA-54E9-4A17-BB78-C1431AF0C4CE}"/>
                  </a:ext>
                </a:extLst>
              </p:cNvPr>
              <p:cNvSpPr/>
              <p:nvPr/>
            </p:nvSpPr>
            <p:spPr bwMode="auto">
              <a:xfrm>
                <a:off x="3428516" y="2310232"/>
                <a:ext cx="653778"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4" name="Rectangle 193">
                <a:extLst>
                  <a:ext uri="{FF2B5EF4-FFF2-40B4-BE49-F238E27FC236}">
                    <a16:creationId xmlns:a16="http://schemas.microsoft.com/office/drawing/2014/main" id="{7FC3D680-55E5-4139-AE9E-71D8D9ECFA90}"/>
                  </a:ext>
                </a:extLst>
              </p:cNvPr>
              <p:cNvSpPr/>
              <p:nvPr/>
            </p:nvSpPr>
            <p:spPr bwMode="auto">
              <a:xfrm>
                <a:off x="4389750" y="2310232"/>
                <a:ext cx="109777" cy="90000"/>
              </a:xfrm>
              <a:prstGeom prst="rect">
                <a:avLst/>
              </a:prstGeom>
              <a:solidFill>
                <a:schemeClr val="tx2">
                  <a:lumMod val="75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14" name="Group 113">
              <a:extLst>
                <a:ext uri="{FF2B5EF4-FFF2-40B4-BE49-F238E27FC236}">
                  <a16:creationId xmlns:a16="http://schemas.microsoft.com/office/drawing/2014/main" id="{610CFE8A-5E73-46F8-A919-FA7E7647BB8C}"/>
                </a:ext>
              </a:extLst>
            </p:cNvPr>
            <p:cNvGrpSpPr/>
            <p:nvPr/>
          </p:nvGrpSpPr>
          <p:grpSpPr>
            <a:xfrm>
              <a:off x="1378970" y="1498924"/>
              <a:ext cx="4195665" cy="90000"/>
              <a:chOff x="1378970" y="1471395"/>
              <a:chExt cx="4195665" cy="90000"/>
            </a:xfrm>
          </p:grpSpPr>
          <p:sp>
            <p:nvSpPr>
              <p:cNvPr id="77" name="Rectangle 76">
                <a:extLst>
                  <a:ext uri="{FF2B5EF4-FFF2-40B4-BE49-F238E27FC236}">
                    <a16:creationId xmlns:a16="http://schemas.microsoft.com/office/drawing/2014/main" id="{4DCA7DB1-6E13-4454-95FD-9C7E1E469827}"/>
                  </a:ext>
                </a:extLst>
              </p:cNvPr>
              <p:cNvSpPr/>
              <p:nvPr/>
            </p:nvSpPr>
            <p:spPr bwMode="auto">
              <a:xfrm>
                <a:off x="1378970" y="1471395"/>
                <a:ext cx="108407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0" name="Rectangle 89">
                <a:extLst>
                  <a:ext uri="{FF2B5EF4-FFF2-40B4-BE49-F238E27FC236}">
                    <a16:creationId xmlns:a16="http://schemas.microsoft.com/office/drawing/2014/main" id="{31B5BAF7-E426-47E7-8A2D-D514DD344334}"/>
                  </a:ext>
                </a:extLst>
              </p:cNvPr>
              <p:cNvSpPr/>
              <p:nvPr/>
            </p:nvSpPr>
            <p:spPr bwMode="auto">
              <a:xfrm>
                <a:off x="5263374" y="1471395"/>
                <a:ext cx="311261"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1" name="Rectangle 110">
                <a:extLst>
                  <a:ext uri="{FF2B5EF4-FFF2-40B4-BE49-F238E27FC236}">
                    <a16:creationId xmlns:a16="http://schemas.microsoft.com/office/drawing/2014/main" id="{6D33E3EB-0EE2-4720-9937-F4DAFD73136A}"/>
                  </a:ext>
                </a:extLst>
              </p:cNvPr>
              <p:cNvSpPr/>
              <p:nvPr/>
            </p:nvSpPr>
            <p:spPr bwMode="auto">
              <a:xfrm>
                <a:off x="2463045" y="1471395"/>
                <a:ext cx="319760"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8" name="Rectangle 127">
                <a:extLst>
                  <a:ext uri="{FF2B5EF4-FFF2-40B4-BE49-F238E27FC236}">
                    <a16:creationId xmlns:a16="http://schemas.microsoft.com/office/drawing/2014/main" id="{57287019-84EF-47D3-8012-DAE8CA40A287}"/>
                  </a:ext>
                </a:extLst>
              </p:cNvPr>
              <p:cNvSpPr/>
              <p:nvPr/>
            </p:nvSpPr>
            <p:spPr bwMode="auto">
              <a:xfrm>
                <a:off x="2783441" y="1471395"/>
                <a:ext cx="247979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A0AB1A9E-093D-4024-8195-BDD7F8D384AD}"/>
                </a:ext>
              </a:extLst>
            </p:cNvPr>
            <p:cNvGrpSpPr/>
            <p:nvPr/>
          </p:nvGrpSpPr>
          <p:grpSpPr>
            <a:xfrm>
              <a:off x="9088642" y="2266940"/>
              <a:ext cx="2479471" cy="2062103"/>
              <a:chOff x="9712529" y="1320064"/>
              <a:chExt cx="2479471" cy="2062103"/>
            </a:xfrm>
          </p:grpSpPr>
          <p:grpSp>
            <p:nvGrpSpPr>
              <p:cNvPr id="6" name="Group 5">
                <a:extLst>
                  <a:ext uri="{FF2B5EF4-FFF2-40B4-BE49-F238E27FC236}">
                    <a16:creationId xmlns:a16="http://schemas.microsoft.com/office/drawing/2014/main" id="{4960FB58-CBD8-46F5-9AA1-58B7697C9BA9}"/>
                  </a:ext>
                </a:extLst>
              </p:cNvPr>
              <p:cNvGrpSpPr/>
              <p:nvPr/>
            </p:nvGrpSpPr>
            <p:grpSpPr>
              <a:xfrm>
                <a:off x="9712529" y="1320064"/>
                <a:ext cx="2479471" cy="2062103"/>
                <a:chOff x="9492535" y="1590593"/>
                <a:chExt cx="2479471" cy="2062103"/>
              </a:xfrm>
            </p:grpSpPr>
            <p:sp>
              <p:nvSpPr>
                <p:cNvPr id="7" name="TextBox 6">
                  <a:extLst>
                    <a:ext uri="{FF2B5EF4-FFF2-40B4-BE49-F238E27FC236}">
                      <a16:creationId xmlns:a16="http://schemas.microsoft.com/office/drawing/2014/main" id="{68F74687-A808-4AB3-996F-93D27CCDE4DC}"/>
                    </a:ext>
                  </a:extLst>
                </p:cNvPr>
                <p:cNvSpPr txBox="1"/>
                <p:nvPr/>
              </p:nvSpPr>
              <p:spPr>
                <a:xfrm>
                  <a:off x="9646459" y="1590593"/>
                  <a:ext cx="2325547"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First TKI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Second TKI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Third TKI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Grade 1 withdrawal pain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Grade 2 withdrawal pain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Grade 3 withdrawal pain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No withdrawal pain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Discontinued treatment</a:t>
                  </a:r>
                </a:p>
              </p:txBody>
            </p:sp>
            <p:sp>
              <p:nvSpPr>
                <p:cNvPr id="8" name="Rectangle 7">
                  <a:extLst>
                    <a:ext uri="{FF2B5EF4-FFF2-40B4-BE49-F238E27FC236}">
                      <a16:creationId xmlns:a16="http://schemas.microsoft.com/office/drawing/2014/main" id="{2DF483D2-D007-42E4-885C-3B2E575EA525}"/>
                    </a:ext>
                  </a:extLst>
                </p:cNvPr>
                <p:cNvSpPr/>
                <p:nvPr/>
              </p:nvSpPr>
              <p:spPr bwMode="auto">
                <a:xfrm>
                  <a:off x="9492535" y="2430602"/>
                  <a:ext cx="137160" cy="137160"/>
                </a:xfrm>
                <a:prstGeom prst="rect">
                  <a:avLst/>
                </a:prstGeom>
                <a:solidFill>
                  <a:schemeClr val="accent1">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3BE45823-122B-4855-B01A-E9CEB5E4C916}"/>
                    </a:ext>
                  </a:extLst>
                </p:cNvPr>
                <p:cNvSpPr/>
                <p:nvPr/>
              </p:nvSpPr>
              <p:spPr bwMode="auto">
                <a:xfrm>
                  <a:off x="9492535" y="2667010"/>
                  <a:ext cx="137160" cy="137160"/>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6061EC87-C880-431F-ACB8-4CA7B019CD6B}"/>
                    </a:ext>
                  </a:extLst>
                </p:cNvPr>
                <p:cNvSpPr/>
                <p:nvPr/>
              </p:nvSpPr>
              <p:spPr bwMode="auto">
                <a:xfrm>
                  <a:off x="9495339" y="2914929"/>
                  <a:ext cx="137160" cy="137160"/>
                </a:xfrm>
                <a:prstGeom prst="rect">
                  <a:avLst/>
                </a:prstGeom>
                <a:solidFill>
                  <a:schemeClr val="accent1">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E3AB332F-F7D3-429D-9D3D-895AE7EB30B3}"/>
                    </a:ext>
                  </a:extLst>
                </p:cNvPr>
                <p:cNvSpPr/>
                <p:nvPr/>
              </p:nvSpPr>
              <p:spPr bwMode="auto">
                <a:xfrm>
                  <a:off x="9492535" y="1719348"/>
                  <a:ext cx="137160" cy="137160"/>
                </a:xfrm>
                <a:prstGeom prst="rect">
                  <a:avLst/>
                </a:prstGeom>
                <a:solidFill>
                  <a:schemeClr val="bg2">
                    <a:lumMod val="5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CABA3CCA-5212-4BF8-BCC6-B0710F2C1707}"/>
                    </a:ext>
                  </a:extLst>
                </p:cNvPr>
                <p:cNvSpPr/>
                <p:nvPr/>
              </p:nvSpPr>
              <p:spPr bwMode="auto">
                <a:xfrm>
                  <a:off x="9492535" y="1955756"/>
                  <a:ext cx="137160" cy="137160"/>
                </a:xfrm>
                <a:prstGeom prst="rect">
                  <a:avLst/>
                </a:prstGeom>
                <a:solidFill>
                  <a:schemeClr val="accent2">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6083CA64-06B2-45AA-B600-7AC6D420C2C1}"/>
                    </a:ext>
                  </a:extLst>
                </p:cNvPr>
                <p:cNvSpPr/>
                <p:nvPr/>
              </p:nvSpPr>
              <p:spPr bwMode="auto">
                <a:xfrm>
                  <a:off x="9492535" y="2192164"/>
                  <a:ext cx="137160" cy="13716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90D5C291-ECBF-48B1-9B39-65B9D6D245AF}"/>
                    </a:ext>
                  </a:extLst>
                </p:cNvPr>
                <p:cNvSpPr/>
                <p:nvPr/>
              </p:nvSpPr>
              <p:spPr bwMode="auto">
                <a:xfrm>
                  <a:off x="9500917" y="3159468"/>
                  <a:ext cx="137160" cy="137160"/>
                </a:xfrm>
                <a:prstGeom prst="rect">
                  <a:avLst/>
                </a:prstGeom>
                <a:solidFill>
                  <a:schemeClr val="accent6">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EF81A877-D6C7-4B75-BAB6-E3494AF47F10}"/>
                  </a:ext>
                </a:extLst>
              </p:cNvPr>
              <p:cNvGrpSpPr/>
              <p:nvPr/>
            </p:nvGrpSpPr>
            <p:grpSpPr>
              <a:xfrm>
                <a:off x="9724721" y="3122158"/>
                <a:ext cx="133350" cy="133350"/>
                <a:chOff x="10763125" y="4133725"/>
                <a:chExt cx="133350" cy="133350"/>
              </a:xfrm>
            </p:grpSpPr>
            <p:cxnSp>
              <p:nvCxnSpPr>
                <p:cNvPr id="3" name="Straight Connector 2">
                  <a:extLst>
                    <a:ext uri="{FF2B5EF4-FFF2-40B4-BE49-F238E27FC236}">
                      <a16:creationId xmlns:a16="http://schemas.microsoft.com/office/drawing/2014/main" id="{75EAC906-FC30-4675-83FB-2C7D3E89DE72}"/>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04FC35F-69EE-456F-85B2-7556D34467FF}"/>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5" name="Group 44">
              <a:extLst>
                <a:ext uri="{FF2B5EF4-FFF2-40B4-BE49-F238E27FC236}">
                  <a16:creationId xmlns:a16="http://schemas.microsoft.com/office/drawing/2014/main" id="{72058ED3-8549-4511-A43F-D0E72ECC1EC4}"/>
                </a:ext>
              </a:extLst>
            </p:cNvPr>
            <p:cNvGrpSpPr/>
            <p:nvPr/>
          </p:nvGrpSpPr>
          <p:grpSpPr>
            <a:xfrm>
              <a:off x="1378970" y="4393650"/>
              <a:ext cx="8709312" cy="155439"/>
              <a:chOff x="1378970" y="4355552"/>
              <a:chExt cx="8709312" cy="155439"/>
            </a:xfrm>
          </p:grpSpPr>
          <p:cxnSp>
            <p:nvCxnSpPr>
              <p:cNvPr id="29" name="Straight Connector 28">
                <a:extLst>
                  <a:ext uri="{FF2B5EF4-FFF2-40B4-BE49-F238E27FC236}">
                    <a16:creationId xmlns:a16="http://schemas.microsoft.com/office/drawing/2014/main" id="{D13EB279-B6E3-4F2F-918E-BAB451446516}"/>
                  </a:ext>
                </a:extLst>
              </p:cNvPr>
              <p:cNvCxnSpPr>
                <a:cxnSpLocks/>
              </p:cNvCxnSpPr>
              <p:nvPr/>
            </p:nvCxnSpPr>
            <p:spPr>
              <a:xfrm rot="16200000" flipH="1">
                <a:off x="4564078" y="445590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6E33675-7B8E-4B2B-9EB0-120086DE890D}"/>
                  </a:ext>
                </a:extLst>
              </p:cNvPr>
              <p:cNvCxnSpPr>
                <a:cxnSpLocks/>
              </p:cNvCxnSpPr>
              <p:nvPr/>
            </p:nvCxnSpPr>
            <p:spPr>
              <a:xfrm rot="16200000" flipH="1">
                <a:off x="3911513" y="445590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FC04081-AA0A-4BD7-9C78-792D87966044}"/>
                  </a:ext>
                </a:extLst>
              </p:cNvPr>
              <p:cNvCxnSpPr>
                <a:cxnSpLocks/>
              </p:cNvCxnSpPr>
              <p:nvPr/>
            </p:nvCxnSpPr>
            <p:spPr>
              <a:xfrm rot="16200000" flipH="1">
                <a:off x="3271479" y="4455901"/>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CCF2E21-87FB-48DB-B5E1-5347634DAA6E}"/>
                  </a:ext>
                </a:extLst>
              </p:cNvPr>
              <p:cNvCxnSpPr>
                <a:cxnSpLocks/>
              </p:cNvCxnSpPr>
              <p:nvPr/>
            </p:nvCxnSpPr>
            <p:spPr>
              <a:xfrm rot="16200000" flipH="1">
                <a:off x="2621959" y="4455901"/>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1E96427-E7C3-4D1C-9768-1954432BD12B}"/>
                  </a:ext>
                </a:extLst>
              </p:cNvPr>
              <p:cNvCxnSpPr>
                <a:cxnSpLocks/>
              </p:cNvCxnSpPr>
              <p:nvPr/>
            </p:nvCxnSpPr>
            <p:spPr>
              <a:xfrm rot="16200000" flipH="1">
                <a:off x="1986723" y="4455901"/>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A95C500-F4A5-4BD5-9DCB-3279AC082287}"/>
                  </a:ext>
                </a:extLst>
              </p:cNvPr>
              <p:cNvCxnSpPr>
                <a:cxnSpLocks/>
              </p:cNvCxnSpPr>
              <p:nvPr/>
            </p:nvCxnSpPr>
            <p:spPr>
              <a:xfrm rot="16200000" flipH="1">
                <a:off x="1324970" y="4455901"/>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2935C70-C556-4BD8-AE30-DF8FEC6760C4}"/>
                  </a:ext>
                </a:extLst>
              </p:cNvPr>
              <p:cNvCxnSpPr>
                <a:cxnSpLocks/>
              </p:cNvCxnSpPr>
              <p:nvPr/>
            </p:nvCxnSpPr>
            <p:spPr>
              <a:xfrm rot="16200000" flipH="1">
                <a:off x="5211806" y="445590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894C312-BDB1-41F4-9AF8-DD072B9CA1DF}"/>
                  </a:ext>
                </a:extLst>
              </p:cNvPr>
              <p:cNvCxnSpPr>
                <a:cxnSpLocks/>
              </p:cNvCxnSpPr>
              <p:nvPr/>
            </p:nvCxnSpPr>
            <p:spPr>
              <a:xfrm rot="16200000" flipH="1">
                <a:off x="5850019" y="445590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6E7173C-8FFD-4CC7-9620-4139E365B129}"/>
                  </a:ext>
                </a:extLst>
              </p:cNvPr>
              <p:cNvCxnSpPr>
                <a:cxnSpLocks/>
              </p:cNvCxnSpPr>
              <p:nvPr/>
            </p:nvCxnSpPr>
            <p:spPr>
              <a:xfrm rot="16200000" flipH="1">
                <a:off x="6500143" y="445590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FC18579-AF47-4481-A392-B8235B7E1949}"/>
                  </a:ext>
                </a:extLst>
              </p:cNvPr>
              <p:cNvCxnSpPr>
                <a:cxnSpLocks/>
              </p:cNvCxnSpPr>
              <p:nvPr/>
            </p:nvCxnSpPr>
            <p:spPr>
              <a:xfrm rot="16200000" flipH="1">
                <a:off x="7138368" y="4455902"/>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C018E909-BD15-4E76-82BD-2EB11E30F863}"/>
                  </a:ext>
                </a:extLst>
              </p:cNvPr>
              <p:cNvCxnSpPr>
                <a:cxnSpLocks/>
              </p:cNvCxnSpPr>
              <p:nvPr/>
            </p:nvCxnSpPr>
            <p:spPr>
              <a:xfrm flipH="1">
                <a:off x="8187832" y="4355552"/>
                <a:ext cx="34632" cy="108001"/>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2CC39F6-D6A5-42B9-9070-7225C20C6363}"/>
                  </a:ext>
                </a:extLst>
              </p:cNvPr>
              <p:cNvCxnSpPr>
                <a:cxnSpLocks/>
              </p:cNvCxnSpPr>
              <p:nvPr/>
            </p:nvCxnSpPr>
            <p:spPr>
              <a:xfrm rot="16200000" flipH="1">
                <a:off x="10034282" y="4455901"/>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007C498-B5DE-4693-B439-6CDF944FB4FC}"/>
                  </a:ext>
                </a:extLst>
              </p:cNvPr>
              <p:cNvCxnSpPr>
                <a:cxnSpLocks/>
              </p:cNvCxnSpPr>
              <p:nvPr/>
            </p:nvCxnSpPr>
            <p:spPr>
              <a:xfrm flipH="1">
                <a:off x="8228417" y="4355552"/>
                <a:ext cx="34632" cy="108001"/>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28512EF8-1E65-4E68-85DD-10A9B1C75F8E}"/>
                  </a:ext>
                </a:extLst>
              </p:cNvPr>
              <p:cNvCxnSpPr>
                <a:cxnSpLocks/>
              </p:cNvCxnSpPr>
              <p:nvPr/>
            </p:nvCxnSpPr>
            <p:spPr>
              <a:xfrm rot="16200000" flipH="1">
                <a:off x="7786072" y="4456991"/>
                <a:ext cx="108000"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6572E9DE-74FF-4844-BCBE-31FC4235C542}"/>
                </a:ext>
              </a:extLst>
            </p:cNvPr>
            <p:cNvGrpSpPr/>
            <p:nvPr/>
          </p:nvGrpSpPr>
          <p:grpSpPr>
            <a:xfrm>
              <a:off x="1131970" y="4505544"/>
              <a:ext cx="9200936" cy="369332"/>
              <a:chOff x="1131970" y="4505544"/>
              <a:chExt cx="9200936" cy="369332"/>
            </a:xfrm>
          </p:grpSpPr>
          <p:sp>
            <p:nvSpPr>
              <p:cNvPr id="41" name="TextBox 40">
                <a:extLst>
                  <a:ext uri="{FF2B5EF4-FFF2-40B4-BE49-F238E27FC236}">
                    <a16:creationId xmlns:a16="http://schemas.microsoft.com/office/drawing/2014/main" id="{D8638B3E-AD07-4A3C-AEC9-E1172C4648B1}"/>
                  </a:ext>
                </a:extLst>
              </p:cNvPr>
              <p:cNvSpPr txBox="1"/>
              <p:nvPr/>
            </p:nvSpPr>
            <p:spPr>
              <a:xfrm>
                <a:off x="1131970"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0</a:t>
                </a:r>
              </a:p>
            </p:txBody>
          </p:sp>
          <p:sp>
            <p:nvSpPr>
              <p:cNvPr id="59" name="TextBox 58">
                <a:extLst>
                  <a:ext uri="{FF2B5EF4-FFF2-40B4-BE49-F238E27FC236}">
                    <a16:creationId xmlns:a16="http://schemas.microsoft.com/office/drawing/2014/main" id="{DD7EF71E-0BAB-4E2B-A945-569B7F573E80}"/>
                  </a:ext>
                </a:extLst>
              </p:cNvPr>
              <p:cNvSpPr txBox="1"/>
              <p:nvPr/>
            </p:nvSpPr>
            <p:spPr>
              <a:xfrm>
                <a:off x="1789304"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6</a:t>
                </a:r>
              </a:p>
            </p:txBody>
          </p:sp>
          <p:sp>
            <p:nvSpPr>
              <p:cNvPr id="60" name="TextBox 59">
                <a:extLst>
                  <a:ext uri="{FF2B5EF4-FFF2-40B4-BE49-F238E27FC236}">
                    <a16:creationId xmlns:a16="http://schemas.microsoft.com/office/drawing/2014/main" id="{C5557D17-AC57-4C98-9644-A256AA407773}"/>
                  </a:ext>
                </a:extLst>
              </p:cNvPr>
              <p:cNvSpPr txBox="1"/>
              <p:nvPr/>
            </p:nvSpPr>
            <p:spPr>
              <a:xfrm>
                <a:off x="2429971"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12</a:t>
                </a:r>
              </a:p>
            </p:txBody>
          </p:sp>
          <p:sp>
            <p:nvSpPr>
              <p:cNvPr id="61" name="TextBox 60">
                <a:extLst>
                  <a:ext uri="{FF2B5EF4-FFF2-40B4-BE49-F238E27FC236}">
                    <a16:creationId xmlns:a16="http://schemas.microsoft.com/office/drawing/2014/main" id="{C8636149-DE4F-4291-8016-65668E4265F9}"/>
                  </a:ext>
                </a:extLst>
              </p:cNvPr>
              <p:cNvSpPr txBox="1"/>
              <p:nvPr/>
            </p:nvSpPr>
            <p:spPr>
              <a:xfrm>
                <a:off x="3080162"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18</a:t>
                </a:r>
              </a:p>
            </p:txBody>
          </p:sp>
          <p:sp>
            <p:nvSpPr>
              <p:cNvPr id="62" name="TextBox 61">
                <a:extLst>
                  <a:ext uri="{FF2B5EF4-FFF2-40B4-BE49-F238E27FC236}">
                    <a16:creationId xmlns:a16="http://schemas.microsoft.com/office/drawing/2014/main" id="{7273C4C8-3641-418F-A1E5-2095DD2D8C46}"/>
                  </a:ext>
                </a:extLst>
              </p:cNvPr>
              <p:cNvSpPr txBox="1"/>
              <p:nvPr/>
            </p:nvSpPr>
            <p:spPr>
              <a:xfrm>
                <a:off x="3720829"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24</a:t>
                </a:r>
              </a:p>
            </p:txBody>
          </p:sp>
          <p:sp>
            <p:nvSpPr>
              <p:cNvPr id="63" name="TextBox 62">
                <a:extLst>
                  <a:ext uri="{FF2B5EF4-FFF2-40B4-BE49-F238E27FC236}">
                    <a16:creationId xmlns:a16="http://schemas.microsoft.com/office/drawing/2014/main" id="{8A5C8550-5AD2-4687-B122-42CEA9FFD120}"/>
                  </a:ext>
                </a:extLst>
              </p:cNvPr>
              <p:cNvSpPr txBox="1"/>
              <p:nvPr/>
            </p:nvSpPr>
            <p:spPr>
              <a:xfrm>
                <a:off x="4366258"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30</a:t>
                </a:r>
              </a:p>
            </p:txBody>
          </p:sp>
          <p:sp>
            <p:nvSpPr>
              <p:cNvPr id="64" name="TextBox 63">
                <a:extLst>
                  <a:ext uri="{FF2B5EF4-FFF2-40B4-BE49-F238E27FC236}">
                    <a16:creationId xmlns:a16="http://schemas.microsoft.com/office/drawing/2014/main" id="{72D9536E-05DD-4F81-9699-8DC5DB5C80C2}"/>
                  </a:ext>
                </a:extLst>
              </p:cNvPr>
              <p:cNvSpPr txBox="1"/>
              <p:nvPr/>
            </p:nvSpPr>
            <p:spPr>
              <a:xfrm>
                <a:off x="5016449"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36</a:t>
                </a:r>
              </a:p>
            </p:txBody>
          </p:sp>
          <p:sp>
            <p:nvSpPr>
              <p:cNvPr id="65" name="TextBox 64">
                <a:extLst>
                  <a:ext uri="{FF2B5EF4-FFF2-40B4-BE49-F238E27FC236}">
                    <a16:creationId xmlns:a16="http://schemas.microsoft.com/office/drawing/2014/main" id="{177246E7-D218-4C87-9A31-9885B9D2B838}"/>
                  </a:ext>
                </a:extLst>
              </p:cNvPr>
              <p:cNvSpPr txBox="1"/>
              <p:nvPr/>
            </p:nvSpPr>
            <p:spPr>
              <a:xfrm>
                <a:off x="5657116"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42</a:t>
                </a:r>
              </a:p>
            </p:txBody>
          </p:sp>
          <p:sp>
            <p:nvSpPr>
              <p:cNvPr id="66" name="TextBox 65">
                <a:extLst>
                  <a:ext uri="{FF2B5EF4-FFF2-40B4-BE49-F238E27FC236}">
                    <a16:creationId xmlns:a16="http://schemas.microsoft.com/office/drawing/2014/main" id="{D3FFA9A4-3F45-456A-8540-457F98565355}"/>
                  </a:ext>
                </a:extLst>
              </p:cNvPr>
              <p:cNvSpPr txBox="1"/>
              <p:nvPr/>
            </p:nvSpPr>
            <p:spPr>
              <a:xfrm>
                <a:off x="6304926"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48</a:t>
                </a:r>
              </a:p>
            </p:txBody>
          </p:sp>
          <p:sp>
            <p:nvSpPr>
              <p:cNvPr id="68" name="TextBox 67">
                <a:extLst>
                  <a:ext uri="{FF2B5EF4-FFF2-40B4-BE49-F238E27FC236}">
                    <a16:creationId xmlns:a16="http://schemas.microsoft.com/office/drawing/2014/main" id="{4E0B6197-8944-4AA3-BA1A-FED5B4E64CA5}"/>
                  </a:ext>
                </a:extLst>
              </p:cNvPr>
              <p:cNvSpPr txBox="1"/>
              <p:nvPr/>
            </p:nvSpPr>
            <p:spPr>
              <a:xfrm>
                <a:off x="7598165"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60</a:t>
                </a:r>
              </a:p>
            </p:txBody>
          </p:sp>
          <p:sp>
            <p:nvSpPr>
              <p:cNvPr id="69" name="TextBox 68">
                <a:extLst>
                  <a:ext uri="{FF2B5EF4-FFF2-40B4-BE49-F238E27FC236}">
                    <a16:creationId xmlns:a16="http://schemas.microsoft.com/office/drawing/2014/main" id="{9A89C1DD-4FC5-4938-BB3C-B8F8ED412E7E}"/>
                  </a:ext>
                </a:extLst>
              </p:cNvPr>
              <p:cNvSpPr txBox="1"/>
              <p:nvPr/>
            </p:nvSpPr>
            <p:spPr>
              <a:xfrm>
                <a:off x="9839056"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96</a:t>
                </a:r>
              </a:p>
            </p:txBody>
          </p:sp>
          <p:sp>
            <p:nvSpPr>
              <p:cNvPr id="73" name="TextBox 72">
                <a:extLst>
                  <a:ext uri="{FF2B5EF4-FFF2-40B4-BE49-F238E27FC236}">
                    <a16:creationId xmlns:a16="http://schemas.microsoft.com/office/drawing/2014/main" id="{8F0F2481-4052-41DD-8ED6-12F2B6501863}"/>
                  </a:ext>
                </a:extLst>
              </p:cNvPr>
              <p:cNvSpPr txBox="1"/>
              <p:nvPr/>
            </p:nvSpPr>
            <p:spPr>
              <a:xfrm>
                <a:off x="6918763" y="4505544"/>
                <a:ext cx="4938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D8298"/>
                    </a:solidFill>
                    <a:effectLst/>
                    <a:uLnTx/>
                    <a:uFillTx/>
                    <a:latin typeface="Calibri" panose="020F0502020204030204"/>
                    <a:ea typeface="Aileron" charset="0"/>
                    <a:cs typeface="Aileron" charset="0"/>
                  </a:rPr>
                  <a:t>54</a:t>
                </a:r>
              </a:p>
            </p:txBody>
          </p:sp>
        </p:grpSp>
        <p:grpSp>
          <p:nvGrpSpPr>
            <p:cNvPr id="70" name="Group 69">
              <a:extLst>
                <a:ext uri="{FF2B5EF4-FFF2-40B4-BE49-F238E27FC236}">
                  <a16:creationId xmlns:a16="http://schemas.microsoft.com/office/drawing/2014/main" id="{6F9B59DE-E594-4888-BF1B-2428C10AAC9B}"/>
                </a:ext>
              </a:extLst>
            </p:cNvPr>
            <p:cNvGrpSpPr/>
            <p:nvPr/>
          </p:nvGrpSpPr>
          <p:grpSpPr>
            <a:xfrm>
              <a:off x="1378896" y="1142338"/>
              <a:ext cx="8585497" cy="90000"/>
              <a:chOff x="1378896" y="1122250"/>
              <a:chExt cx="8585497" cy="90000"/>
            </a:xfrm>
          </p:grpSpPr>
          <p:sp>
            <p:nvSpPr>
              <p:cNvPr id="40" name="Rectangle 39">
                <a:extLst>
                  <a:ext uri="{FF2B5EF4-FFF2-40B4-BE49-F238E27FC236}">
                    <a16:creationId xmlns:a16="http://schemas.microsoft.com/office/drawing/2014/main" id="{FB83CF40-A502-4A6C-97F8-62A75EFE82FD}"/>
                  </a:ext>
                </a:extLst>
              </p:cNvPr>
              <p:cNvSpPr/>
              <p:nvPr/>
            </p:nvSpPr>
            <p:spPr bwMode="auto">
              <a:xfrm>
                <a:off x="1378896" y="1122250"/>
                <a:ext cx="323917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7" name="Rectangle 86">
                <a:extLst>
                  <a:ext uri="{FF2B5EF4-FFF2-40B4-BE49-F238E27FC236}">
                    <a16:creationId xmlns:a16="http://schemas.microsoft.com/office/drawing/2014/main" id="{928AF59C-E39A-4550-9811-319AF88BDE8D}"/>
                  </a:ext>
                </a:extLst>
              </p:cNvPr>
              <p:cNvSpPr/>
              <p:nvPr/>
            </p:nvSpPr>
            <p:spPr bwMode="auto">
              <a:xfrm>
                <a:off x="4618071" y="1122250"/>
                <a:ext cx="311261"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8" name="Rectangle 107">
                <a:extLst>
                  <a:ext uri="{FF2B5EF4-FFF2-40B4-BE49-F238E27FC236}">
                    <a16:creationId xmlns:a16="http://schemas.microsoft.com/office/drawing/2014/main" id="{F1853EFF-D004-4255-AB10-E773EE1BD5A6}"/>
                  </a:ext>
                </a:extLst>
              </p:cNvPr>
              <p:cNvSpPr/>
              <p:nvPr/>
            </p:nvSpPr>
            <p:spPr bwMode="auto">
              <a:xfrm>
                <a:off x="4929332" y="1122250"/>
                <a:ext cx="503506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71" name="Group 70">
              <a:extLst>
                <a:ext uri="{FF2B5EF4-FFF2-40B4-BE49-F238E27FC236}">
                  <a16:creationId xmlns:a16="http://schemas.microsoft.com/office/drawing/2014/main" id="{01A083BA-B2E6-42A5-A82C-152EB3F0B99D}"/>
                </a:ext>
              </a:extLst>
            </p:cNvPr>
            <p:cNvGrpSpPr/>
            <p:nvPr/>
          </p:nvGrpSpPr>
          <p:grpSpPr>
            <a:xfrm>
              <a:off x="1378896" y="1261200"/>
              <a:ext cx="5715540" cy="90000"/>
              <a:chOff x="1378896" y="1239519"/>
              <a:chExt cx="5715540" cy="90000"/>
            </a:xfrm>
          </p:grpSpPr>
          <p:sp>
            <p:nvSpPr>
              <p:cNvPr id="75" name="Rectangle 74">
                <a:extLst>
                  <a:ext uri="{FF2B5EF4-FFF2-40B4-BE49-F238E27FC236}">
                    <a16:creationId xmlns:a16="http://schemas.microsoft.com/office/drawing/2014/main" id="{19E24F96-381F-45B0-8532-8FDDB26086CB}"/>
                  </a:ext>
                </a:extLst>
              </p:cNvPr>
              <p:cNvSpPr/>
              <p:nvPr/>
            </p:nvSpPr>
            <p:spPr bwMode="auto">
              <a:xfrm>
                <a:off x="1378896" y="1239519"/>
                <a:ext cx="248444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8" name="Rectangle 87">
                <a:extLst>
                  <a:ext uri="{FF2B5EF4-FFF2-40B4-BE49-F238E27FC236}">
                    <a16:creationId xmlns:a16="http://schemas.microsoft.com/office/drawing/2014/main" id="{7368CCCF-8C93-4E1E-93DE-48EDEF540F4D}"/>
                  </a:ext>
                </a:extLst>
              </p:cNvPr>
              <p:cNvSpPr/>
              <p:nvPr/>
            </p:nvSpPr>
            <p:spPr bwMode="auto">
              <a:xfrm>
                <a:off x="4288779" y="1239519"/>
                <a:ext cx="319760"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6" name="Rectangle 105">
                <a:extLst>
                  <a:ext uri="{FF2B5EF4-FFF2-40B4-BE49-F238E27FC236}">
                    <a16:creationId xmlns:a16="http://schemas.microsoft.com/office/drawing/2014/main" id="{B1F66AFE-5A7C-445C-9574-5B5A305F8A19}"/>
                  </a:ext>
                </a:extLst>
              </p:cNvPr>
              <p:cNvSpPr/>
              <p:nvPr/>
            </p:nvSpPr>
            <p:spPr bwMode="auto">
              <a:xfrm>
                <a:off x="3863340" y="1239519"/>
                <a:ext cx="323302" cy="90000"/>
              </a:xfrm>
              <a:prstGeom prst="rect">
                <a:avLst/>
              </a:prstGeom>
              <a:solidFill>
                <a:srgbClr val="B9B7B9"/>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7" name="Rectangle 106">
                <a:extLst>
                  <a:ext uri="{FF2B5EF4-FFF2-40B4-BE49-F238E27FC236}">
                    <a16:creationId xmlns:a16="http://schemas.microsoft.com/office/drawing/2014/main" id="{BADAE061-BEB9-400B-8ED6-0615AA7A07CF}"/>
                  </a:ext>
                </a:extLst>
              </p:cNvPr>
              <p:cNvSpPr/>
              <p:nvPr/>
            </p:nvSpPr>
            <p:spPr bwMode="auto">
              <a:xfrm>
                <a:off x="4182664" y="1239519"/>
                <a:ext cx="10611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0" name="Rectangle 109">
                <a:extLst>
                  <a:ext uri="{FF2B5EF4-FFF2-40B4-BE49-F238E27FC236}">
                    <a16:creationId xmlns:a16="http://schemas.microsoft.com/office/drawing/2014/main" id="{86A4868D-7D9C-431E-82BA-5532DB2EC822}"/>
                  </a:ext>
                </a:extLst>
              </p:cNvPr>
              <p:cNvSpPr/>
              <p:nvPr/>
            </p:nvSpPr>
            <p:spPr bwMode="auto">
              <a:xfrm>
                <a:off x="4608104" y="1239519"/>
                <a:ext cx="248633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09" name="Group 108">
              <a:extLst>
                <a:ext uri="{FF2B5EF4-FFF2-40B4-BE49-F238E27FC236}">
                  <a16:creationId xmlns:a16="http://schemas.microsoft.com/office/drawing/2014/main" id="{E6B51C85-DF16-4B7A-897C-FC0530DF4616}"/>
                </a:ext>
              </a:extLst>
            </p:cNvPr>
            <p:cNvGrpSpPr/>
            <p:nvPr/>
          </p:nvGrpSpPr>
          <p:grpSpPr>
            <a:xfrm>
              <a:off x="1378969" y="1380062"/>
              <a:ext cx="4975869" cy="90000"/>
              <a:chOff x="1378969" y="1354829"/>
              <a:chExt cx="4975869" cy="90000"/>
            </a:xfrm>
          </p:grpSpPr>
          <p:sp>
            <p:nvSpPr>
              <p:cNvPr id="76" name="Rectangle 75">
                <a:extLst>
                  <a:ext uri="{FF2B5EF4-FFF2-40B4-BE49-F238E27FC236}">
                    <a16:creationId xmlns:a16="http://schemas.microsoft.com/office/drawing/2014/main" id="{A9E1186F-BC08-4CF1-B8A2-BB41B385E097}"/>
                  </a:ext>
                </a:extLst>
              </p:cNvPr>
              <p:cNvSpPr/>
              <p:nvPr/>
            </p:nvSpPr>
            <p:spPr bwMode="auto">
              <a:xfrm>
                <a:off x="1378969" y="1354829"/>
                <a:ext cx="334478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671B6CAE-DBE9-4EEB-8557-F9D5D5E3407E}"/>
                  </a:ext>
                </a:extLst>
              </p:cNvPr>
              <p:cNvSpPr/>
              <p:nvPr/>
            </p:nvSpPr>
            <p:spPr bwMode="auto">
              <a:xfrm>
                <a:off x="4723753" y="1354829"/>
                <a:ext cx="311261"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E733E0B8-3CCF-40A8-97A9-61545E69ABC0}"/>
                  </a:ext>
                </a:extLst>
              </p:cNvPr>
              <p:cNvSpPr/>
              <p:nvPr/>
            </p:nvSpPr>
            <p:spPr bwMode="auto">
              <a:xfrm>
                <a:off x="5035014" y="1354829"/>
                <a:ext cx="1319824"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16" name="Group 115">
              <a:extLst>
                <a:ext uri="{FF2B5EF4-FFF2-40B4-BE49-F238E27FC236}">
                  <a16:creationId xmlns:a16="http://schemas.microsoft.com/office/drawing/2014/main" id="{C9AA7668-636C-40F5-A2EF-A88C3C3F7BA6}"/>
                </a:ext>
              </a:extLst>
            </p:cNvPr>
            <p:cNvGrpSpPr/>
            <p:nvPr/>
          </p:nvGrpSpPr>
          <p:grpSpPr>
            <a:xfrm>
              <a:off x="1378970" y="1617786"/>
              <a:ext cx="3788253" cy="90000"/>
              <a:chOff x="1378970" y="1589293"/>
              <a:chExt cx="3788253" cy="90000"/>
            </a:xfrm>
          </p:grpSpPr>
          <p:sp>
            <p:nvSpPr>
              <p:cNvPr id="78" name="Rectangle 77">
                <a:extLst>
                  <a:ext uri="{FF2B5EF4-FFF2-40B4-BE49-F238E27FC236}">
                    <a16:creationId xmlns:a16="http://schemas.microsoft.com/office/drawing/2014/main" id="{30AD1243-8240-4DD8-B724-BB1F4740A6A5}"/>
                  </a:ext>
                </a:extLst>
              </p:cNvPr>
              <p:cNvSpPr/>
              <p:nvPr/>
            </p:nvSpPr>
            <p:spPr bwMode="auto">
              <a:xfrm>
                <a:off x="1378970" y="1589293"/>
                <a:ext cx="280767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3" name="Rectangle 112">
                <a:extLst>
                  <a:ext uri="{FF2B5EF4-FFF2-40B4-BE49-F238E27FC236}">
                    <a16:creationId xmlns:a16="http://schemas.microsoft.com/office/drawing/2014/main" id="{C534656E-4152-4933-B1A1-E3BDDADCE58E}"/>
                  </a:ext>
                </a:extLst>
              </p:cNvPr>
              <p:cNvSpPr/>
              <p:nvPr/>
            </p:nvSpPr>
            <p:spPr bwMode="auto">
              <a:xfrm>
                <a:off x="4179766" y="1589293"/>
                <a:ext cx="334145"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0" name="Rectangle 129">
                <a:extLst>
                  <a:ext uri="{FF2B5EF4-FFF2-40B4-BE49-F238E27FC236}">
                    <a16:creationId xmlns:a16="http://schemas.microsoft.com/office/drawing/2014/main" id="{BE5D9380-6B25-4581-9161-A917FEA2E180}"/>
                  </a:ext>
                </a:extLst>
              </p:cNvPr>
              <p:cNvSpPr/>
              <p:nvPr/>
            </p:nvSpPr>
            <p:spPr bwMode="auto">
              <a:xfrm>
                <a:off x="4513912" y="1589293"/>
                <a:ext cx="653311"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76" name="Group 175">
              <a:extLst>
                <a:ext uri="{FF2B5EF4-FFF2-40B4-BE49-F238E27FC236}">
                  <a16:creationId xmlns:a16="http://schemas.microsoft.com/office/drawing/2014/main" id="{E5D45395-0273-435A-BDB9-7445269E9596}"/>
                </a:ext>
              </a:extLst>
            </p:cNvPr>
            <p:cNvGrpSpPr/>
            <p:nvPr/>
          </p:nvGrpSpPr>
          <p:grpSpPr>
            <a:xfrm>
              <a:off x="1372098" y="2212096"/>
              <a:ext cx="3130326" cy="90000"/>
              <a:chOff x="1372098" y="2190789"/>
              <a:chExt cx="3130326" cy="90000"/>
            </a:xfrm>
          </p:grpSpPr>
          <p:sp>
            <p:nvSpPr>
              <p:cNvPr id="83" name="Rectangle 82">
                <a:extLst>
                  <a:ext uri="{FF2B5EF4-FFF2-40B4-BE49-F238E27FC236}">
                    <a16:creationId xmlns:a16="http://schemas.microsoft.com/office/drawing/2014/main" id="{51E305B6-23A3-466D-A3E3-0ADE0B1838D6}"/>
                  </a:ext>
                </a:extLst>
              </p:cNvPr>
              <p:cNvSpPr/>
              <p:nvPr/>
            </p:nvSpPr>
            <p:spPr bwMode="auto">
              <a:xfrm>
                <a:off x="1372098" y="2190789"/>
                <a:ext cx="2807669"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1" name="Rectangle 130">
                <a:extLst>
                  <a:ext uri="{FF2B5EF4-FFF2-40B4-BE49-F238E27FC236}">
                    <a16:creationId xmlns:a16="http://schemas.microsoft.com/office/drawing/2014/main" id="{E587FB8C-FD36-4244-8B2A-8AB5F9B43DD2}"/>
                  </a:ext>
                </a:extLst>
              </p:cNvPr>
              <p:cNvSpPr/>
              <p:nvPr/>
            </p:nvSpPr>
            <p:spPr bwMode="auto">
              <a:xfrm>
                <a:off x="4163855" y="2190789"/>
                <a:ext cx="338569"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41" name="Group 140">
              <a:extLst>
                <a:ext uri="{FF2B5EF4-FFF2-40B4-BE49-F238E27FC236}">
                  <a16:creationId xmlns:a16="http://schemas.microsoft.com/office/drawing/2014/main" id="{2ACEE810-083B-4EFB-9450-B7F665331464}"/>
                </a:ext>
              </a:extLst>
            </p:cNvPr>
            <p:cNvGrpSpPr/>
            <p:nvPr/>
          </p:nvGrpSpPr>
          <p:grpSpPr>
            <a:xfrm>
              <a:off x="1378970" y="1736648"/>
              <a:ext cx="3656041" cy="90000"/>
              <a:chOff x="1378970" y="1706742"/>
              <a:chExt cx="3656041" cy="90000"/>
            </a:xfrm>
          </p:grpSpPr>
          <p:sp>
            <p:nvSpPr>
              <p:cNvPr id="79" name="Rectangle 78">
                <a:extLst>
                  <a:ext uri="{FF2B5EF4-FFF2-40B4-BE49-F238E27FC236}">
                    <a16:creationId xmlns:a16="http://schemas.microsoft.com/office/drawing/2014/main" id="{8A1AABD2-71E0-4528-9277-86323D84D0E8}"/>
                  </a:ext>
                </a:extLst>
              </p:cNvPr>
              <p:cNvSpPr/>
              <p:nvPr/>
            </p:nvSpPr>
            <p:spPr bwMode="auto">
              <a:xfrm>
                <a:off x="1378970" y="1706742"/>
                <a:ext cx="100227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AADB8A72-551E-4486-8646-0CE4631583CC}"/>
                  </a:ext>
                </a:extLst>
              </p:cNvPr>
              <p:cNvSpPr/>
              <p:nvPr/>
            </p:nvSpPr>
            <p:spPr bwMode="auto">
              <a:xfrm>
                <a:off x="2363619" y="1706742"/>
                <a:ext cx="319760"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5" name="Rectangle 164">
                <a:extLst>
                  <a:ext uri="{FF2B5EF4-FFF2-40B4-BE49-F238E27FC236}">
                    <a16:creationId xmlns:a16="http://schemas.microsoft.com/office/drawing/2014/main" id="{EEDA1E90-FECE-400C-A7A5-375C34C901EC}"/>
                  </a:ext>
                </a:extLst>
              </p:cNvPr>
              <p:cNvSpPr/>
              <p:nvPr/>
            </p:nvSpPr>
            <p:spPr bwMode="auto">
              <a:xfrm>
                <a:off x="2683378" y="1706742"/>
                <a:ext cx="2351633"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67" name="Group 166">
              <a:extLst>
                <a:ext uri="{FF2B5EF4-FFF2-40B4-BE49-F238E27FC236}">
                  <a16:creationId xmlns:a16="http://schemas.microsoft.com/office/drawing/2014/main" id="{E1E790A6-66B0-4196-965F-0324FEE1B981}"/>
                </a:ext>
              </a:extLst>
            </p:cNvPr>
            <p:cNvGrpSpPr/>
            <p:nvPr/>
          </p:nvGrpSpPr>
          <p:grpSpPr>
            <a:xfrm>
              <a:off x="1378972" y="2093234"/>
              <a:ext cx="3344781" cy="90000"/>
              <a:chOff x="1378972" y="2061152"/>
              <a:chExt cx="3344781" cy="90000"/>
            </a:xfrm>
          </p:grpSpPr>
          <p:sp>
            <p:nvSpPr>
              <p:cNvPr id="82" name="Rectangle 81">
                <a:extLst>
                  <a:ext uri="{FF2B5EF4-FFF2-40B4-BE49-F238E27FC236}">
                    <a16:creationId xmlns:a16="http://schemas.microsoft.com/office/drawing/2014/main" id="{4818609A-455D-4A36-8A3D-6B4F546C2376}"/>
                  </a:ext>
                </a:extLst>
              </p:cNvPr>
              <p:cNvSpPr/>
              <p:nvPr/>
            </p:nvSpPr>
            <p:spPr bwMode="auto">
              <a:xfrm>
                <a:off x="1378972" y="2061152"/>
                <a:ext cx="194650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9" name="Rectangle 118">
                <a:extLst>
                  <a:ext uri="{FF2B5EF4-FFF2-40B4-BE49-F238E27FC236}">
                    <a16:creationId xmlns:a16="http://schemas.microsoft.com/office/drawing/2014/main" id="{7CC248B2-B7F3-4E1D-B4E9-C5DBCD7E8619}"/>
                  </a:ext>
                </a:extLst>
              </p:cNvPr>
              <p:cNvSpPr/>
              <p:nvPr/>
            </p:nvSpPr>
            <p:spPr bwMode="auto">
              <a:xfrm>
                <a:off x="4378417" y="2061152"/>
                <a:ext cx="345336"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0" name="Rectangle 159">
                <a:extLst>
                  <a:ext uri="{FF2B5EF4-FFF2-40B4-BE49-F238E27FC236}">
                    <a16:creationId xmlns:a16="http://schemas.microsoft.com/office/drawing/2014/main" id="{060C41CD-D44C-4380-8FC2-C693EE0C67A7}"/>
                  </a:ext>
                </a:extLst>
              </p:cNvPr>
              <p:cNvSpPr/>
              <p:nvPr/>
            </p:nvSpPr>
            <p:spPr bwMode="auto">
              <a:xfrm>
                <a:off x="3320118" y="2061152"/>
                <a:ext cx="330421" cy="90000"/>
              </a:xfrm>
              <a:prstGeom prst="rect">
                <a:avLst/>
              </a:prstGeom>
              <a:solidFill>
                <a:srgbClr val="B9B7B9"/>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6" name="Rectangle 165">
                <a:extLst>
                  <a:ext uri="{FF2B5EF4-FFF2-40B4-BE49-F238E27FC236}">
                    <a16:creationId xmlns:a16="http://schemas.microsoft.com/office/drawing/2014/main" id="{4D01FC71-D1FF-422F-8CBD-69DBD3BC97BD}"/>
                  </a:ext>
                </a:extLst>
              </p:cNvPr>
              <p:cNvSpPr/>
              <p:nvPr/>
            </p:nvSpPr>
            <p:spPr bwMode="auto">
              <a:xfrm>
                <a:off x="3650539" y="2061152"/>
                <a:ext cx="745189"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43" name="Group 142">
              <a:extLst>
                <a:ext uri="{FF2B5EF4-FFF2-40B4-BE49-F238E27FC236}">
                  <a16:creationId xmlns:a16="http://schemas.microsoft.com/office/drawing/2014/main" id="{8205A0F7-F22B-4862-B204-BDBC0F413FDF}"/>
                </a:ext>
              </a:extLst>
            </p:cNvPr>
            <p:cNvGrpSpPr/>
            <p:nvPr/>
          </p:nvGrpSpPr>
          <p:grpSpPr>
            <a:xfrm>
              <a:off x="1378972" y="1855510"/>
              <a:ext cx="3550358" cy="90000"/>
              <a:chOff x="1378972" y="1824449"/>
              <a:chExt cx="3550358" cy="90000"/>
            </a:xfrm>
          </p:grpSpPr>
          <p:sp>
            <p:nvSpPr>
              <p:cNvPr id="80" name="Rectangle 79">
                <a:extLst>
                  <a:ext uri="{FF2B5EF4-FFF2-40B4-BE49-F238E27FC236}">
                    <a16:creationId xmlns:a16="http://schemas.microsoft.com/office/drawing/2014/main" id="{C2434E78-3277-49F8-8101-0E44C615E2E3}"/>
                  </a:ext>
                </a:extLst>
              </p:cNvPr>
              <p:cNvSpPr/>
              <p:nvPr/>
            </p:nvSpPr>
            <p:spPr bwMode="auto">
              <a:xfrm>
                <a:off x="1378972" y="1824449"/>
                <a:ext cx="55432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9" name="Rectangle 148">
                <a:extLst>
                  <a:ext uri="{FF2B5EF4-FFF2-40B4-BE49-F238E27FC236}">
                    <a16:creationId xmlns:a16="http://schemas.microsoft.com/office/drawing/2014/main" id="{CBFAF013-C0E8-46D5-B915-31746BE96982}"/>
                  </a:ext>
                </a:extLst>
              </p:cNvPr>
              <p:cNvSpPr/>
              <p:nvPr/>
            </p:nvSpPr>
            <p:spPr bwMode="auto">
              <a:xfrm>
                <a:off x="1927831" y="1824449"/>
                <a:ext cx="319760"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8" name="Rectangle 167">
                <a:extLst>
                  <a:ext uri="{FF2B5EF4-FFF2-40B4-BE49-F238E27FC236}">
                    <a16:creationId xmlns:a16="http://schemas.microsoft.com/office/drawing/2014/main" id="{A4852A8E-A66E-4AF1-B4C8-C7579C12B873}"/>
                  </a:ext>
                </a:extLst>
              </p:cNvPr>
              <p:cNvSpPr/>
              <p:nvPr/>
            </p:nvSpPr>
            <p:spPr bwMode="auto">
              <a:xfrm>
                <a:off x="2247590" y="1824449"/>
                <a:ext cx="268174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59" name="Group 158">
              <a:extLst>
                <a:ext uri="{FF2B5EF4-FFF2-40B4-BE49-F238E27FC236}">
                  <a16:creationId xmlns:a16="http://schemas.microsoft.com/office/drawing/2014/main" id="{23FEE436-8CA3-4845-B1C7-D30F5707A3E3}"/>
                </a:ext>
              </a:extLst>
            </p:cNvPr>
            <p:cNvGrpSpPr/>
            <p:nvPr/>
          </p:nvGrpSpPr>
          <p:grpSpPr>
            <a:xfrm>
              <a:off x="1378972" y="1974372"/>
              <a:ext cx="3456265" cy="90000"/>
              <a:chOff x="1378972" y="1945042"/>
              <a:chExt cx="3456265" cy="90000"/>
            </a:xfrm>
          </p:grpSpPr>
          <p:sp>
            <p:nvSpPr>
              <p:cNvPr id="81" name="Rectangle 80">
                <a:extLst>
                  <a:ext uri="{FF2B5EF4-FFF2-40B4-BE49-F238E27FC236}">
                    <a16:creationId xmlns:a16="http://schemas.microsoft.com/office/drawing/2014/main" id="{F29A2756-3E32-4BC8-AF11-E06F4D8512CA}"/>
                  </a:ext>
                </a:extLst>
              </p:cNvPr>
              <p:cNvSpPr/>
              <p:nvPr/>
            </p:nvSpPr>
            <p:spPr bwMode="auto">
              <a:xfrm>
                <a:off x="1378972" y="1945042"/>
                <a:ext cx="75353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9" name="Rectangle 128">
                <a:extLst>
                  <a:ext uri="{FF2B5EF4-FFF2-40B4-BE49-F238E27FC236}">
                    <a16:creationId xmlns:a16="http://schemas.microsoft.com/office/drawing/2014/main" id="{6BE72198-A6B3-4844-9A99-4120EAD48546}"/>
                  </a:ext>
                </a:extLst>
              </p:cNvPr>
              <p:cNvSpPr/>
              <p:nvPr/>
            </p:nvSpPr>
            <p:spPr bwMode="auto">
              <a:xfrm>
                <a:off x="3103474" y="1945042"/>
                <a:ext cx="319760"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9" name="Rectangle 138">
                <a:extLst>
                  <a:ext uri="{FF2B5EF4-FFF2-40B4-BE49-F238E27FC236}">
                    <a16:creationId xmlns:a16="http://schemas.microsoft.com/office/drawing/2014/main" id="{E8FC03A2-CDAB-4C5E-AB5D-7B460611F997}"/>
                  </a:ext>
                </a:extLst>
              </p:cNvPr>
              <p:cNvSpPr/>
              <p:nvPr/>
            </p:nvSpPr>
            <p:spPr bwMode="auto">
              <a:xfrm>
                <a:off x="2130912" y="1945042"/>
                <a:ext cx="332744" cy="90000"/>
              </a:xfrm>
              <a:prstGeom prst="rect">
                <a:avLst/>
              </a:prstGeom>
              <a:solidFill>
                <a:srgbClr val="B9B7B9"/>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1" name="Rectangle 170">
                <a:extLst>
                  <a:ext uri="{FF2B5EF4-FFF2-40B4-BE49-F238E27FC236}">
                    <a16:creationId xmlns:a16="http://schemas.microsoft.com/office/drawing/2014/main" id="{5BEB0C63-B4E7-452A-A3B2-3D4D497BEC71}"/>
                  </a:ext>
                </a:extLst>
              </p:cNvPr>
              <p:cNvSpPr/>
              <p:nvPr/>
            </p:nvSpPr>
            <p:spPr bwMode="auto">
              <a:xfrm>
                <a:off x="2463045" y="1945042"/>
                <a:ext cx="642649"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2" name="Rectangle 171">
                <a:extLst>
                  <a:ext uri="{FF2B5EF4-FFF2-40B4-BE49-F238E27FC236}">
                    <a16:creationId xmlns:a16="http://schemas.microsoft.com/office/drawing/2014/main" id="{7B37F6AF-F4B3-448C-AF2F-186E78B558AB}"/>
                  </a:ext>
                </a:extLst>
              </p:cNvPr>
              <p:cNvSpPr/>
              <p:nvPr/>
            </p:nvSpPr>
            <p:spPr bwMode="auto">
              <a:xfrm>
                <a:off x="3423235" y="1945042"/>
                <a:ext cx="141200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88" name="Group 12287">
              <a:extLst>
                <a:ext uri="{FF2B5EF4-FFF2-40B4-BE49-F238E27FC236}">
                  <a16:creationId xmlns:a16="http://schemas.microsoft.com/office/drawing/2014/main" id="{43C0EFB3-515F-4927-9E4D-10281320FDEC}"/>
                </a:ext>
              </a:extLst>
            </p:cNvPr>
            <p:cNvGrpSpPr/>
            <p:nvPr/>
          </p:nvGrpSpPr>
          <p:grpSpPr>
            <a:xfrm>
              <a:off x="1372098" y="2449820"/>
              <a:ext cx="3138377" cy="90000"/>
              <a:chOff x="1372098" y="2431250"/>
              <a:chExt cx="3138377" cy="90000"/>
            </a:xfrm>
          </p:grpSpPr>
          <p:sp>
            <p:nvSpPr>
              <p:cNvPr id="85" name="Rectangle 84">
                <a:extLst>
                  <a:ext uri="{FF2B5EF4-FFF2-40B4-BE49-F238E27FC236}">
                    <a16:creationId xmlns:a16="http://schemas.microsoft.com/office/drawing/2014/main" id="{50B4E607-CBEE-45DE-9C4E-F3F74A29FA23}"/>
                  </a:ext>
                </a:extLst>
              </p:cNvPr>
              <p:cNvSpPr/>
              <p:nvPr/>
            </p:nvSpPr>
            <p:spPr bwMode="auto">
              <a:xfrm>
                <a:off x="1372098" y="2431250"/>
                <a:ext cx="228550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0" name="Rectangle 149">
                <a:extLst>
                  <a:ext uri="{FF2B5EF4-FFF2-40B4-BE49-F238E27FC236}">
                    <a16:creationId xmlns:a16="http://schemas.microsoft.com/office/drawing/2014/main" id="{0D09E0BA-2D52-4402-825A-FCF004870BFB}"/>
                  </a:ext>
                </a:extLst>
              </p:cNvPr>
              <p:cNvSpPr/>
              <p:nvPr/>
            </p:nvSpPr>
            <p:spPr bwMode="auto">
              <a:xfrm>
                <a:off x="3645814" y="2431250"/>
                <a:ext cx="336523"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8" name="Rectangle 187">
                <a:extLst>
                  <a:ext uri="{FF2B5EF4-FFF2-40B4-BE49-F238E27FC236}">
                    <a16:creationId xmlns:a16="http://schemas.microsoft.com/office/drawing/2014/main" id="{541713F8-E281-49AB-B1D3-6646998CA22B}"/>
                  </a:ext>
                </a:extLst>
              </p:cNvPr>
              <p:cNvSpPr/>
              <p:nvPr/>
            </p:nvSpPr>
            <p:spPr bwMode="auto">
              <a:xfrm>
                <a:off x="3973956" y="2431250"/>
                <a:ext cx="536519" cy="90000"/>
              </a:xfrm>
              <a:prstGeom prst="rect">
                <a:avLst/>
              </a:prstGeom>
              <a:solidFill>
                <a:schemeClr val="accent2">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90" name="Group 189">
              <a:extLst>
                <a:ext uri="{FF2B5EF4-FFF2-40B4-BE49-F238E27FC236}">
                  <a16:creationId xmlns:a16="http://schemas.microsoft.com/office/drawing/2014/main" id="{46CB5252-547A-4222-A42E-C6FBA12FB96B}"/>
                </a:ext>
              </a:extLst>
            </p:cNvPr>
            <p:cNvGrpSpPr/>
            <p:nvPr/>
          </p:nvGrpSpPr>
          <p:grpSpPr>
            <a:xfrm>
              <a:off x="1372097" y="2568682"/>
              <a:ext cx="2819974" cy="90000"/>
              <a:chOff x="1372097" y="2547393"/>
              <a:chExt cx="2819974" cy="90000"/>
            </a:xfrm>
          </p:grpSpPr>
          <p:sp>
            <p:nvSpPr>
              <p:cNvPr id="86" name="Rectangle 85">
                <a:extLst>
                  <a:ext uri="{FF2B5EF4-FFF2-40B4-BE49-F238E27FC236}">
                    <a16:creationId xmlns:a16="http://schemas.microsoft.com/office/drawing/2014/main" id="{93ACA38F-D7E5-4390-AF49-DD12282DD885}"/>
                  </a:ext>
                </a:extLst>
              </p:cNvPr>
              <p:cNvSpPr/>
              <p:nvPr/>
            </p:nvSpPr>
            <p:spPr bwMode="auto">
              <a:xfrm>
                <a:off x="1372097" y="2547393"/>
                <a:ext cx="2373673"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0" name="Rectangle 119">
                <a:extLst>
                  <a:ext uri="{FF2B5EF4-FFF2-40B4-BE49-F238E27FC236}">
                    <a16:creationId xmlns:a16="http://schemas.microsoft.com/office/drawing/2014/main" id="{E565E856-4F12-40D7-B544-2AD09BBA9858}"/>
                  </a:ext>
                </a:extLst>
              </p:cNvPr>
              <p:cNvSpPr/>
              <p:nvPr/>
            </p:nvSpPr>
            <p:spPr bwMode="auto">
              <a:xfrm>
                <a:off x="3745770" y="2547393"/>
                <a:ext cx="336524"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4" name="Rectangle 183">
                <a:extLst>
                  <a:ext uri="{FF2B5EF4-FFF2-40B4-BE49-F238E27FC236}">
                    <a16:creationId xmlns:a16="http://schemas.microsoft.com/office/drawing/2014/main" id="{5E255F40-A36F-4AF6-9A5B-3A076FC7D5C3}"/>
                  </a:ext>
                </a:extLst>
              </p:cNvPr>
              <p:cNvSpPr/>
              <p:nvPr/>
            </p:nvSpPr>
            <p:spPr bwMode="auto">
              <a:xfrm>
                <a:off x="4082294" y="2547393"/>
                <a:ext cx="10977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6" name="Group 12305">
              <a:extLst>
                <a:ext uri="{FF2B5EF4-FFF2-40B4-BE49-F238E27FC236}">
                  <a16:creationId xmlns:a16="http://schemas.microsoft.com/office/drawing/2014/main" id="{D772071D-3B4A-4A17-8404-C8C7F1BB3E20}"/>
                </a:ext>
              </a:extLst>
            </p:cNvPr>
            <p:cNvGrpSpPr/>
            <p:nvPr/>
          </p:nvGrpSpPr>
          <p:grpSpPr>
            <a:xfrm>
              <a:off x="1378973" y="3044130"/>
              <a:ext cx="2379200" cy="90000"/>
              <a:chOff x="1378973" y="3021640"/>
              <a:chExt cx="2379200" cy="90000"/>
            </a:xfrm>
          </p:grpSpPr>
          <p:sp>
            <p:nvSpPr>
              <p:cNvPr id="151" name="Rectangle 150">
                <a:extLst>
                  <a:ext uri="{FF2B5EF4-FFF2-40B4-BE49-F238E27FC236}">
                    <a16:creationId xmlns:a16="http://schemas.microsoft.com/office/drawing/2014/main" id="{9BB4172F-02F9-4D52-8452-E8A88B707ADA}"/>
                  </a:ext>
                </a:extLst>
              </p:cNvPr>
              <p:cNvSpPr/>
              <p:nvPr/>
            </p:nvSpPr>
            <p:spPr bwMode="auto">
              <a:xfrm>
                <a:off x="3326054" y="3021640"/>
                <a:ext cx="331545"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1" name="Rectangle 190">
                <a:extLst>
                  <a:ext uri="{FF2B5EF4-FFF2-40B4-BE49-F238E27FC236}">
                    <a16:creationId xmlns:a16="http://schemas.microsoft.com/office/drawing/2014/main" id="{D8DC0C69-AD89-4D12-8494-9AA1DC5396C1}"/>
                  </a:ext>
                </a:extLst>
              </p:cNvPr>
              <p:cNvSpPr/>
              <p:nvPr/>
            </p:nvSpPr>
            <p:spPr bwMode="auto">
              <a:xfrm>
                <a:off x="3648396" y="3021640"/>
                <a:ext cx="10977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2" name="Rectangle 211">
                <a:extLst>
                  <a:ext uri="{FF2B5EF4-FFF2-40B4-BE49-F238E27FC236}">
                    <a16:creationId xmlns:a16="http://schemas.microsoft.com/office/drawing/2014/main" id="{A9903756-3C1D-4956-8900-AA96360EFAA3}"/>
                  </a:ext>
                </a:extLst>
              </p:cNvPr>
              <p:cNvSpPr/>
              <p:nvPr/>
            </p:nvSpPr>
            <p:spPr bwMode="auto">
              <a:xfrm>
                <a:off x="1378973" y="3021640"/>
                <a:ext cx="194708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8" name="Group 12307">
              <a:extLst>
                <a:ext uri="{FF2B5EF4-FFF2-40B4-BE49-F238E27FC236}">
                  <a16:creationId xmlns:a16="http://schemas.microsoft.com/office/drawing/2014/main" id="{749039C5-9A4C-4268-A5A9-1808BAE0B37C}"/>
                </a:ext>
              </a:extLst>
            </p:cNvPr>
            <p:cNvGrpSpPr/>
            <p:nvPr/>
          </p:nvGrpSpPr>
          <p:grpSpPr>
            <a:xfrm>
              <a:off x="1372097" y="3281854"/>
              <a:ext cx="2175473" cy="90000"/>
              <a:chOff x="1388382" y="3255404"/>
              <a:chExt cx="2159188" cy="90000"/>
            </a:xfrm>
          </p:grpSpPr>
          <p:sp>
            <p:nvSpPr>
              <p:cNvPr id="124" name="Rectangle 123">
                <a:extLst>
                  <a:ext uri="{FF2B5EF4-FFF2-40B4-BE49-F238E27FC236}">
                    <a16:creationId xmlns:a16="http://schemas.microsoft.com/office/drawing/2014/main" id="{ED0CC202-32B7-48C2-961B-AC3190BB04B4}"/>
                  </a:ext>
                </a:extLst>
              </p:cNvPr>
              <p:cNvSpPr/>
              <p:nvPr/>
            </p:nvSpPr>
            <p:spPr bwMode="auto">
              <a:xfrm>
                <a:off x="3227810" y="3255404"/>
                <a:ext cx="319760"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3" name="Rectangle 212">
                <a:extLst>
                  <a:ext uri="{FF2B5EF4-FFF2-40B4-BE49-F238E27FC236}">
                    <a16:creationId xmlns:a16="http://schemas.microsoft.com/office/drawing/2014/main" id="{72C87BEC-0B8E-4597-B39C-46FAB2E203A4}"/>
                  </a:ext>
                </a:extLst>
              </p:cNvPr>
              <p:cNvSpPr/>
              <p:nvPr/>
            </p:nvSpPr>
            <p:spPr bwMode="auto">
              <a:xfrm>
                <a:off x="1388382" y="3255404"/>
                <a:ext cx="1839428"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7" name="Group 12306">
              <a:extLst>
                <a:ext uri="{FF2B5EF4-FFF2-40B4-BE49-F238E27FC236}">
                  <a16:creationId xmlns:a16="http://schemas.microsoft.com/office/drawing/2014/main" id="{6F02058D-9903-4CD4-BCE4-CB2081269A57}"/>
                </a:ext>
              </a:extLst>
            </p:cNvPr>
            <p:cNvGrpSpPr/>
            <p:nvPr/>
          </p:nvGrpSpPr>
          <p:grpSpPr>
            <a:xfrm>
              <a:off x="1372097" y="3162992"/>
              <a:ext cx="2282238" cy="90000"/>
              <a:chOff x="1372097" y="3138731"/>
              <a:chExt cx="2282238" cy="90000"/>
            </a:xfrm>
          </p:grpSpPr>
          <p:sp>
            <p:nvSpPr>
              <p:cNvPr id="152" name="Rectangle 151">
                <a:extLst>
                  <a:ext uri="{FF2B5EF4-FFF2-40B4-BE49-F238E27FC236}">
                    <a16:creationId xmlns:a16="http://schemas.microsoft.com/office/drawing/2014/main" id="{709B960F-E218-47B8-8436-0AD44AEF038B}"/>
                  </a:ext>
                </a:extLst>
              </p:cNvPr>
              <p:cNvSpPr/>
              <p:nvPr/>
            </p:nvSpPr>
            <p:spPr bwMode="auto">
              <a:xfrm>
                <a:off x="2361923" y="3138731"/>
                <a:ext cx="319760"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0" name="Rectangle 209">
                <a:extLst>
                  <a:ext uri="{FF2B5EF4-FFF2-40B4-BE49-F238E27FC236}">
                    <a16:creationId xmlns:a16="http://schemas.microsoft.com/office/drawing/2014/main" id="{A33CA36A-572F-4AFC-AF64-D7E5893B49A2}"/>
                  </a:ext>
                </a:extLst>
              </p:cNvPr>
              <p:cNvSpPr/>
              <p:nvPr/>
            </p:nvSpPr>
            <p:spPr bwMode="auto">
              <a:xfrm>
                <a:off x="1372097" y="3138731"/>
                <a:ext cx="9915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7" name="Rectangle 216">
                <a:extLst>
                  <a:ext uri="{FF2B5EF4-FFF2-40B4-BE49-F238E27FC236}">
                    <a16:creationId xmlns:a16="http://schemas.microsoft.com/office/drawing/2014/main" id="{2E34A005-C9C0-4ADA-905F-1F069798BDE0}"/>
                  </a:ext>
                </a:extLst>
              </p:cNvPr>
              <p:cNvSpPr/>
              <p:nvPr/>
            </p:nvSpPr>
            <p:spPr bwMode="auto">
              <a:xfrm>
                <a:off x="2681683" y="3138731"/>
                <a:ext cx="97265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0" name="Group 12299">
              <a:extLst>
                <a:ext uri="{FF2B5EF4-FFF2-40B4-BE49-F238E27FC236}">
                  <a16:creationId xmlns:a16="http://schemas.microsoft.com/office/drawing/2014/main" id="{647E48AE-A88D-48D6-AE24-5845AB7B5E6D}"/>
                </a:ext>
              </a:extLst>
            </p:cNvPr>
            <p:cNvGrpSpPr/>
            <p:nvPr/>
          </p:nvGrpSpPr>
          <p:grpSpPr>
            <a:xfrm>
              <a:off x="1383773" y="3519578"/>
              <a:ext cx="1621347" cy="90000"/>
              <a:chOff x="1383773" y="3497522"/>
              <a:chExt cx="1621347" cy="90000"/>
            </a:xfrm>
          </p:grpSpPr>
          <p:sp>
            <p:nvSpPr>
              <p:cNvPr id="153" name="Rectangle 152">
                <a:extLst>
                  <a:ext uri="{FF2B5EF4-FFF2-40B4-BE49-F238E27FC236}">
                    <a16:creationId xmlns:a16="http://schemas.microsoft.com/office/drawing/2014/main" id="{0BFD0373-AAEC-4FED-8DB3-BDCE8BAF4FE1}"/>
                  </a:ext>
                </a:extLst>
              </p:cNvPr>
              <p:cNvSpPr/>
              <p:nvPr/>
            </p:nvSpPr>
            <p:spPr bwMode="auto">
              <a:xfrm>
                <a:off x="2685360" y="3497522"/>
                <a:ext cx="319760"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3" name="Rectangle 222">
                <a:extLst>
                  <a:ext uri="{FF2B5EF4-FFF2-40B4-BE49-F238E27FC236}">
                    <a16:creationId xmlns:a16="http://schemas.microsoft.com/office/drawing/2014/main" id="{1FA2575F-831F-4735-AD4A-81802EE1C541}"/>
                  </a:ext>
                </a:extLst>
              </p:cNvPr>
              <p:cNvSpPr/>
              <p:nvPr/>
            </p:nvSpPr>
            <p:spPr bwMode="auto">
              <a:xfrm>
                <a:off x="1383773" y="3497522"/>
                <a:ext cx="130158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97" name="Group 12296">
              <a:extLst>
                <a:ext uri="{FF2B5EF4-FFF2-40B4-BE49-F238E27FC236}">
                  <a16:creationId xmlns:a16="http://schemas.microsoft.com/office/drawing/2014/main" id="{CDE14347-10B6-4401-B375-9CE9DC1ABBA8}"/>
                </a:ext>
              </a:extLst>
            </p:cNvPr>
            <p:cNvGrpSpPr/>
            <p:nvPr/>
          </p:nvGrpSpPr>
          <p:grpSpPr>
            <a:xfrm>
              <a:off x="1372097" y="3876164"/>
              <a:ext cx="1202084" cy="90000"/>
              <a:chOff x="1372097" y="3845784"/>
              <a:chExt cx="1202084" cy="90000"/>
            </a:xfrm>
          </p:grpSpPr>
          <p:sp>
            <p:nvSpPr>
              <p:cNvPr id="155" name="Rectangle 154">
                <a:extLst>
                  <a:ext uri="{FF2B5EF4-FFF2-40B4-BE49-F238E27FC236}">
                    <a16:creationId xmlns:a16="http://schemas.microsoft.com/office/drawing/2014/main" id="{E040A130-6141-4C99-8CC0-CAE695F74C61}"/>
                  </a:ext>
                </a:extLst>
              </p:cNvPr>
              <p:cNvSpPr/>
              <p:nvPr/>
            </p:nvSpPr>
            <p:spPr bwMode="auto">
              <a:xfrm>
                <a:off x="2134099" y="3845784"/>
                <a:ext cx="319760"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1" name="Rectangle 230">
                <a:extLst>
                  <a:ext uri="{FF2B5EF4-FFF2-40B4-BE49-F238E27FC236}">
                    <a16:creationId xmlns:a16="http://schemas.microsoft.com/office/drawing/2014/main" id="{2457E778-D3BB-4365-8109-FA76D6CCE6C2}"/>
                  </a:ext>
                </a:extLst>
              </p:cNvPr>
              <p:cNvSpPr/>
              <p:nvPr/>
            </p:nvSpPr>
            <p:spPr bwMode="auto">
              <a:xfrm>
                <a:off x="2453859" y="3845784"/>
                <a:ext cx="1203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6" name="Rectangle 235">
                <a:extLst>
                  <a:ext uri="{FF2B5EF4-FFF2-40B4-BE49-F238E27FC236}">
                    <a16:creationId xmlns:a16="http://schemas.microsoft.com/office/drawing/2014/main" id="{2B7C6828-FE62-4182-A1B0-A00EB8AF7F78}"/>
                  </a:ext>
                </a:extLst>
              </p:cNvPr>
              <p:cNvSpPr/>
              <p:nvPr/>
            </p:nvSpPr>
            <p:spPr bwMode="auto">
              <a:xfrm>
                <a:off x="1372097" y="3845784"/>
                <a:ext cx="76200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98" name="Group 12297">
              <a:extLst>
                <a:ext uri="{FF2B5EF4-FFF2-40B4-BE49-F238E27FC236}">
                  <a16:creationId xmlns:a16="http://schemas.microsoft.com/office/drawing/2014/main" id="{D98BB5E3-E9CB-4DF1-9EEB-5565BE07F544}"/>
                </a:ext>
              </a:extLst>
            </p:cNvPr>
            <p:cNvGrpSpPr/>
            <p:nvPr/>
          </p:nvGrpSpPr>
          <p:grpSpPr>
            <a:xfrm>
              <a:off x="1374833" y="3757302"/>
              <a:ext cx="1309646" cy="90000"/>
              <a:chOff x="1374833" y="3730682"/>
              <a:chExt cx="1309646" cy="90000"/>
            </a:xfrm>
          </p:grpSpPr>
          <p:sp>
            <p:nvSpPr>
              <p:cNvPr id="154" name="Rectangle 153">
                <a:extLst>
                  <a:ext uri="{FF2B5EF4-FFF2-40B4-BE49-F238E27FC236}">
                    <a16:creationId xmlns:a16="http://schemas.microsoft.com/office/drawing/2014/main" id="{4CC2809B-3075-4E26-B1D7-E9AC35BA271C}"/>
                  </a:ext>
                </a:extLst>
              </p:cNvPr>
              <p:cNvSpPr/>
              <p:nvPr/>
            </p:nvSpPr>
            <p:spPr bwMode="auto">
              <a:xfrm>
                <a:off x="1492539" y="3730682"/>
                <a:ext cx="319760"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3" name="Rectangle 232">
                <a:extLst>
                  <a:ext uri="{FF2B5EF4-FFF2-40B4-BE49-F238E27FC236}">
                    <a16:creationId xmlns:a16="http://schemas.microsoft.com/office/drawing/2014/main" id="{6BD02B91-C5F5-4BFD-9797-E55A78D91164}"/>
                  </a:ext>
                </a:extLst>
              </p:cNvPr>
              <p:cNvSpPr/>
              <p:nvPr/>
            </p:nvSpPr>
            <p:spPr bwMode="auto">
              <a:xfrm>
                <a:off x="1374833" y="3730682"/>
                <a:ext cx="1203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7" name="Rectangle 236">
                <a:extLst>
                  <a:ext uri="{FF2B5EF4-FFF2-40B4-BE49-F238E27FC236}">
                    <a16:creationId xmlns:a16="http://schemas.microsoft.com/office/drawing/2014/main" id="{62B28FA3-3D40-4A9A-B511-0DD2A4FA1925}"/>
                  </a:ext>
                </a:extLst>
              </p:cNvPr>
              <p:cNvSpPr/>
              <p:nvPr/>
            </p:nvSpPr>
            <p:spPr bwMode="auto">
              <a:xfrm>
                <a:off x="1807975" y="3730682"/>
                <a:ext cx="876504"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99" name="Group 12298">
              <a:extLst>
                <a:ext uri="{FF2B5EF4-FFF2-40B4-BE49-F238E27FC236}">
                  <a16:creationId xmlns:a16="http://schemas.microsoft.com/office/drawing/2014/main" id="{D46B4473-AC55-4DDC-BC8E-AE4C2846C6BC}"/>
                </a:ext>
              </a:extLst>
            </p:cNvPr>
            <p:cNvGrpSpPr/>
            <p:nvPr/>
          </p:nvGrpSpPr>
          <p:grpSpPr>
            <a:xfrm>
              <a:off x="1380787" y="3638440"/>
              <a:ext cx="1402018" cy="90000"/>
              <a:chOff x="1380787" y="3609969"/>
              <a:chExt cx="1402018" cy="90000"/>
            </a:xfrm>
          </p:grpSpPr>
          <p:sp>
            <p:nvSpPr>
              <p:cNvPr id="145" name="Rectangle 144">
                <a:extLst>
                  <a:ext uri="{FF2B5EF4-FFF2-40B4-BE49-F238E27FC236}">
                    <a16:creationId xmlns:a16="http://schemas.microsoft.com/office/drawing/2014/main" id="{45C5D314-9DFE-4361-894E-6BB3B3C42BAA}"/>
                  </a:ext>
                </a:extLst>
              </p:cNvPr>
              <p:cNvSpPr/>
              <p:nvPr/>
            </p:nvSpPr>
            <p:spPr bwMode="auto">
              <a:xfrm>
                <a:off x="2463045" y="3609969"/>
                <a:ext cx="319760"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3" name="Rectangle 162">
                <a:extLst>
                  <a:ext uri="{FF2B5EF4-FFF2-40B4-BE49-F238E27FC236}">
                    <a16:creationId xmlns:a16="http://schemas.microsoft.com/office/drawing/2014/main" id="{27DEC768-02B6-4FE4-A5BC-1A23CE04540C}"/>
                  </a:ext>
                </a:extLst>
              </p:cNvPr>
              <p:cNvSpPr/>
              <p:nvPr/>
            </p:nvSpPr>
            <p:spPr bwMode="auto">
              <a:xfrm>
                <a:off x="1496788" y="3609969"/>
                <a:ext cx="311261" cy="90000"/>
              </a:xfrm>
              <a:prstGeom prst="rect">
                <a:avLst/>
              </a:prstGeom>
              <a:solidFill>
                <a:srgbClr val="B9B7B9"/>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2" name="Rectangle 231">
                <a:extLst>
                  <a:ext uri="{FF2B5EF4-FFF2-40B4-BE49-F238E27FC236}">
                    <a16:creationId xmlns:a16="http://schemas.microsoft.com/office/drawing/2014/main" id="{53708AE0-0F9D-41A4-B59D-D95BEEECD205}"/>
                  </a:ext>
                </a:extLst>
              </p:cNvPr>
              <p:cNvSpPr/>
              <p:nvPr/>
            </p:nvSpPr>
            <p:spPr bwMode="auto">
              <a:xfrm>
                <a:off x="1380787" y="3609969"/>
                <a:ext cx="1203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8" name="Rectangle 237">
                <a:extLst>
                  <a:ext uri="{FF2B5EF4-FFF2-40B4-BE49-F238E27FC236}">
                    <a16:creationId xmlns:a16="http://schemas.microsoft.com/office/drawing/2014/main" id="{CE0A6808-0801-455C-92B1-505CF3777032}"/>
                  </a:ext>
                </a:extLst>
              </p:cNvPr>
              <p:cNvSpPr/>
              <p:nvPr/>
            </p:nvSpPr>
            <p:spPr bwMode="auto">
              <a:xfrm>
                <a:off x="1797651" y="3609969"/>
                <a:ext cx="67167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95" name="Group 12294">
              <a:extLst>
                <a:ext uri="{FF2B5EF4-FFF2-40B4-BE49-F238E27FC236}">
                  <a16:creationId xmlns:a16="http://schemas.microsoft.com/office/drawing/2014/main" id="{62641BBC-816B-457D-828F-6BA3D0F0D39B}"/>
                </a:ext>
              </a:extLst>
            </p:cNvPr>
            <p:cNvGrpSpPr/>
            <p:nvPr/>
          </p:nvGrpSpPr>
          <p:grpSpPr>
            <a:xfrm>
              <a:off x="1377005" y="4113888"/>
              <a:ext cx="983478" cy="90000"/>
              <a:chOff x="1377005" y="4091642"/>
              <a:chExt cx="983478" cy="90000"/>
            </a:xfrm>
          </p:grpSpPr>
          <p:sp>
            <p:nvSpPr>
              <p:cNvPr id="156" name="Rectangle 155">
                <a:extLst>
                  <a:ext uri="{FF2B5EF4-FFF2-40B4-BE49-F238E27FC236}">
                    <a16:creationId xmlns:a16="http://schemas.microsoft.com/office/drawing/2014/main" id="{292CFACD-F324-43C4-A5CA-A5C74C624FD3}"/>
                  </a:ext>
                </a:extLst>
              </p:cNvPr>
              <p:cNvSpPr/>
              <p:nvPr/>
            </p:nvSpPr>
            <p:spPr bwMode="auto">
              <a:xfrm>
                <a:off x="2040723" y="4091642"/>
                <a:ext cx="319760" cy="90000"/>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2" name="Rectangle 241">
                <a:extLst>
                  <a:ext uri="{FF2B5EF4-FFF2-40B4-BE49-F238E27FC236}">
                    <a16:creationId xmlns:a16="http://schemas.microsoft.com/office/drawing/2014/main" id="{AA877241-6B81-40CA-828A-5DDE2FDBBB62}"/>
                  </a:ext>
                </a:extLst>
              </p:cNvPr>
              <p:cNvSpPr/>
              <p:nvPr/>
            </p:nvSpPr>
            <p:spPr bwMode="auto">
              <a:xfrm>
                <a:off x="1377005" y="4091642"/>
                <a:ext cx="67167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94" name="Group 12293">
              <a:extLst>
                <a:ext uri="{FF2B5EF4-FFF2-40B4-BE49-F238E27FC236}">
                  <a16:creationId xmlns:a16="http://schemas.microsoft.com/office/drawing/2014/main" id="{DF9BCFE3-7D07-40C2-BA3F-855A31625AAE}"/>
                </a:ext>
              </a:extLst>
            </p:cNvPr>
            <p:cNvGrpSpPr/>
            <p:nvPr/>
          </p:nvGrpSpPr>
          <p:grpSpPr>
            <a:xfrm>
              <a:off x="1386847" y="4232750"/>
              <a:ext cx="969142" cy="90000"/>
              <a:chOff x="1386847" y="4206170"/>
              <a:chExt cx="969142" cy="90000"/>
            </a:xfrm>
          </p:grpSpPr>
          <p:sp>
            <p:nvSpPr>
              <p:cNvPr id="148" name="Rectangle 147">
                <a:extLst>
                  <a:ext uri="{FF2B5EF4-FFF2-40B4-BE49-F238E27FC236}">
                    <a16:creationId xmlns:a16="http://schemas.microsoft.com/office/drawing/2014/main" id="{DF177175-09C6-4198-875C-0093B8AB6BA1}"/>
                  </a:ext>
                </a:extLst>
              </p:cNvPr>
              <p:cNvSpPr/>
              <p:nvPr/>
            </p:nvSpPr>
            <p:spPr bwMode="auto">
              <a:xfrm>
                <a:off x="2036229" y="4206170"/>
                <a:ext cx="319760"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4" name="Rectangle 163">
                <a:extLst>
                  <a:ext uri="{FF2B5EF4-FFF2-40B4-BE49-F238E27FC236}">
                    <a16:creationId xmlns:a16="http://schemas.microsoft.com/office/drawing/2014/main" id="{2EC46E59-5003-4BC2-90AC-E00A9281788F}"/>
                  </a:ext>
                </a:extLst>
              </p:cNvPr>
              <p:cNvSpPr/>
              <p:nvPr/>
            </p:nvSpPr>
            <p:spPr bwMode="auto">
              <a:xfrm>
                <a:off x="1609746" y="4206170"/>
                <a:ext cx="323756" cy="90000"/>
              </a:xfrm>
              <a:prstGeom prst="rect">
                <a:avLst/>
              </a:prstGeom>
              <a:solidFill>
                <a:srgbClr val="B9B7B9"/>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4" name="Rectangle 233">
                <a:extLst>
                  <a:ext uri="{FF2B5EF4-FFF2-40B4-BE49-F238E27FC236}">
                    <a16:creationId xmlns:a16="http://schemas.microsoft.com/office/drawing/2014/main" id="{1304CA6A-F5DA-49DC-BB2D-0ED652AB3FCF}"/>
                  </a:ext>
                </a:extLst>
              </p:cNvPr>
              <p:cNvSpPr/>
              <p:nvPr/>
            </p:nvSpPr>
            <p:spPr bwMode="auto">
              <a:xfrm>
                <a:off x="1386847" y="4206170"/>
                <a:ext cx="222900"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6" name="Rectangle 245">
                <a:extLst>
                  <a:ext uri="{FF2B5EF4-FFF2-40B4-BE49-F238E27FC236}">
                    <a16:creationId xmlns:a16="http://schemas.microsoft.com/office/drawing/2014/main" id="{F1796A41-B77A-4F72-A896-101B992EF53C}"/>
                  </a:ext>
                </a:extLst>
              </p:cNvPr>
              <p:cNvSpPr/>
              <p:nvPr/>
            </p:nvSpPr>
            <p:spPr bwMode="auto">
              <a:xfrm>
                <a:off x="1933300" y="4206170"/>
                <a:ext cx="1203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93" name="Group 12292">
              <a:extLst>
                <a:ext uri="{FF2B5EF4-FFF2-40B4-BE49-F238E27FC236}">
                  <a16:creationId xmlns:a16="http://schemas.microsoft.com/office/drawing/2014/main" id="{7C1482C9-89D3-4803-A9C6-AABE4867040A}"/>
                </a:ext>
              </a:extLst>
            </p:cNvPr>
            <p:cNvGrpSpPr/>
            <p:nvPr/>
          </p:nvGrpSpPr>
          <p:grpSpPr>
            <a:xfrm>
              <a:off x="1377490" y="4351619"/>
              <a:ext cx="438526" cy="90000"/>
              <a:chOff x="1377490" y="4331531"/>
              <a:chExt cx="438526" cy="90000"/>
            </a:xfrm>
          </p:grpSpPr>
          <p:sp>
            <p:nvSpPr>
              <p:cNvPr id="127" name="Rectangle 126">
                <a:extLst>
                  <a:ext uri="{FF2B5EF4-FFF2-40B4-BE49-F238E27FC236}">
                    <a16:creationId xmlns:a16="http://schemas.microsoft.com/office/drawing/2014/main" id="{AA26EBE0-20C0-4AA2-A38C-5BB19E2D9EFE}"/>
                  </a:ext>
                </a:extLst>
              </p:cNvPr>
              <p:cNvSpPr/>
              <p:nvPr/>
            </p:nvSpPr>
            <p:spPr bwMode="auto">
              <a:xfrm>
                <a:off x="1496256" y="4331531"/>
                <a:ext cx="319760" cy="90000"/>
              </a:xfrm>
              <a:prstGeom prst="rect">
                <a:avLst/>
              </a:prstGeom>
              <a:solidFill>
                <a:schemeClr val="accent1">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0" name="Rectangle 249">
                <a:extLst>
                  <a:ext uri="{FF2B5EF4-FFF2-40B4-BE49-F238E27FC236}">
                    <a16:creationId xmlns:a16="http://schemas.microsoft.com/office/drawing/2014/main" id="{F9FECFF6-0672-4CB5-8E90-8D7EBDD1177E}"/>
                  </a:ext>
                </a:extLst>
              </p:cNvPr>
              <p:cNvSpPr/>
              <p:nvPr/>
            </p:nvSpPr>
            <p:spPr bwMode="auto">
              <a:xfrm>
                <a:off x="1377490" y="4331531"/>
                <a:ext cx="120322"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305" name="Group 12304">
              <a:extLst>
                <a:ext uri="{FF2B5EF4-FFF2-40B4-BE49-F238E27FC236}">
                  <a16:creationId xmlns:a16="http://schemas.microsoft.com/office/drawing/2014/main" id="{69E540F9-7A1A-49AD-A992-E5926B7109D9}"/>
                </a:ext>
              </a:extLst>
            </p:cNvPr>
            <p:cNvGrpSpPr/>
            <p:nvPr/>
          </p:nvGrpSpPr>
          <p:grpSpPr>
            <a:xfrm>
              <a:off x="1383773" y="2925268"/>
              <a:ext cx="2374400" cy="90000"/>
              <a:chOff x="1383773" y="2902346"/>
              <a:chExt cx="2374400" cy="90000"/>
            </a:xfrm>
          </p:grpSpPr>
          <p:sp>
            <p:nvSpPr>
              <p:cNvPr id="135" name="Rectangle 134">
                <a:extLst>
                  <a:ext uri="{FF2B5EF4-FFF2-40B4-BE49-F238E27FC236}">
                    <a16:creationId xmlns:a16="http://schemas.microsoft.com/office/drawing/2014/main" id="{0002176A-C7A5-4C03-96B3-F231B635B95D}"/>
                  </a:ext>
                </a:extLst>
              </p:cNvPr>
              <p:cNvSpPr/>
              <p:nvPr/>
            </p:nvSpPr>
            <p:spPr bwMode="auto">
              <a:xfrm>
                <a:off x="1719059" y="2902346"/>
                <a:ext cx="319760"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4" name="Rectangle 143">
                <a:extLst>
                  <a:ext uri="{FF2B5EF4-FFF2-40B4-BE49-F238E27FC236}">
                    <a16:creationId xmlns:a16="http://schemas.microsoft.com/office/drawing/2014/main" id="{E2D78DAC-8D67-4A39-BD94-AAB41AA88E46}"/>
                  </a:ext>
                </a:extLst>
              </p:cNvPr>
              <p:cNvSpPr/>
              <p:nvPr/>
            </p:nvSpPr>
            <p:spPr bwMode="auto">
              <a:xfrm>
                <a:off x="3204576" y="2902346"/>
                <a:ext cx="346756" cy="90000"/>
              </a:xfrm>
              <a:prstGeom prst="rect">
                <a:avLst/>
              </a:prstGeom>
              <a:solidFill>
                <a:schemeClr val="accent1">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9" name="Rectangle 208">
                <a:extLst>
                  <a:ext uri="{FF2B5EF4-FFF2-40B4-BE49-F238E27FC236}">
                    <a16:creationId xmlns:a16="http://schemas.microsoft.com/office/drawing/2014/main" id="{1E3BAB16-B640-452C-B7E0-C8D883F3681B}"/>
                  </a:ext>
                </a:extLst>
              </p:cNvPr>
              <p:cNvSpPr/>
              <p:nvPr/>
            </p:nvSpPr>
            <p:spPr bwMode="auto">
              <a:xfrm>
                <a:off x="1383773" y="2902346"/>
                <a:ext cx="335285"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1" name="Rectangle 210">
                <a:extLst>
                  <a:ext uri="{FF2B5EF4-FFF2-40B4-BE49-F238E27FC236}">
                    <a16:creationId xmlns:a16="http://schemas.microsoft.com/office/drawing/2014/main" id="{918639A1-6F83-44FE-9274-587178D64995}"/>
                  </a:ext>
                </a:extLst>
              </p:cNvPr>
              <p:cNvSpPr/>
              <p:nvPr/>
            </p:nvSpPr>
            <p:spPr bwMode="auto">
              <a:xfrm>
                <a:off x="2036228" y="2902346"/>
                <a:ext cx="1168347" cy="90000"/>
              </a:xfrm>
              <a:prstGeom prst="rect">
                <a:avLst/>
              </a:prstGeom>
              <a:solidFill>
                <a:schemeClr val="bg2">
                  <a:lumMod val="5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302" name="Rectangle 12301">
                <a:extLst>
                  <a:ext uri="{FF2B5EF4-FFF2-40B4-BE49-F238E27FC236}">
                    <a16:creationId xmlns:a16="http://schemas.microsoft.com/office/drawing/2014/main" id="{0EA18F24-BFC0-43B2-A740-664A82C50108}"/>
                  </a:ext>
                </a:extLst>
              </p:cNvPr>
              <p:cNvSpPr/>
              <p:nvPr/>
            </p:nvSpPr>
            <p:spPr bwMode="auto">
              <a:xfrm>
                <a:off x="3551332" y="2902346"/>
                <a:ext cx="206841" cy="90000"/>
              </a:xfrm>
              <a:prstGeom prst="rect">
                <a:avLst/>
              </a:prstGeom>
              <a:solidFill>
                <a:schemeClr val="tx2">
                  <a:lumMod val="75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2AA5B4F4-9286-4BD0-98D0-62A5BA73A163}"/>
                </a:ext>
              </a:extLst>
            </p:cNvPr>
            <p:cNvGrpSpPr/>
            <p:nvPr/>
          </p:nvGrpSpPr>
          <p:grpSpPr>
            <a:xfrm>
              <a:off x="1377006" y="1074740"/>
              <a:ext cx="8719494" cy="3384019"/>
              <a:chOff x="1377006" y="1341440"/>
              <a:chExt cx="8719494" cy="3384019"/>
            </a:xfrm>
          </p:grpSpPr>
          <p:cxnSp>
            <p:nvCxnSpPr>
              <p:cNvPr id="26" name="Straight Connector 25">
                <a:extLst>
                  <a:ext uri="{FF2B5EF4-FFF2-40B4-BE49-F238E27FC236}">
                    <a16:creationId xmlns:a16="http://schemas.microsoft.com/office/drawing/2014/main" id="{1B466DB1-1FC2-46C6-AB07-97AC4A6C7A69}"/>
                  </a:ext>
                </a:extLst>
              </p:cNvPr>
              <p:cNvCxnSpPr>
                <a:cxnSpLocks/>
              </p:cNvCxnSpPr>
              <p:nvPr/>
            </p:nvCxnSpPr>
            <p:spPr>
              <a:xfrm>
                <a:off x="1377006" y="1341440"/>
                <a:ext cx="0" cy="3384019"/>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9F1F4F92-82A0-451E-A7A8-469897A4CCF8}"/>
                  </a:ext>
                </a:extLst>
              </p:cNvPr>
              <p:cNvGrpSpPr/>
              <p:nvPr/>
            </p:nvGrpSpPr>
            <p:grpSpPr>
              <a:xfrm>
                <a:off x="1377007" y="4716151"/>
                <a:ext cx="8719493" cy="0"/>
                <a:chOff x="1377007" y="4716151"/>
                <a:chExt cx="8719493" cy="0"/>
              </a:xfrm>
            </p:grpSpPr>
            <p:cxnSp>
              <p:nvCxnSpPr>
                <p:cNvPr id="28" name="Straight Connector 27">
                  <a:extLst>
                    <a:ext uri="{FF2B5EF4-FFF2-40B4-BE49-F238E27FC236}">
                      <a16:creationId xmlns:a16="http://schemas.microsoft.com/office/drawing/2014/main" id="{1B677405-439F-4458-93C9-C5B74E5FA444}"/>
                    </a:ext>
                  </a:extLst>
                </p:cNvPr>
                <p:cNvCxnSpPr>
                  <a:cxnSpLocks/>
                </p:cNvCxnSpPr>
                <p:nvPr/>
              </p:nvCxnSpPr>
              <p:spPr>
                <a:xfrm flipH="1">
                  <a:off x="1377007" y="4716151"/>
                  <a:ext cx="6828141"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8D22B8E-CD89-4601-B4A2-A4728449E1F0}"/>
                    </a:ext>
                  </a:extLst>
                </p:cNvPr>
                <p:cNvCxnSpPr>
                  <a:cxnSpLocks/>
                </p:cNvCxnSpPr>
                <p:nvPr/>
              </p:nvCxnSpPr>
              <p:spPr>
                <a:xfrm flipH="1">
                  <a:off x="8245733" y="4716151"/>
                  <a:ext cx="1850767" cy="0"/>
                </a:xfrm>
                <a:prstGeom prst="line">
                  <a:avLst/>
                </a:prstGeom>
                <a:ln w="1905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2309" name="Group 12308">
              <a:extLst>
                <a:ext uri="{FF2B5EF4-FFF2-40B4-BE49-F238E27FC236}">
                  <a16:creationId xmlns:a16="http://schemas.microsoft.com/office/drawing/2014/main" id="{BA0D869E-B06B-404C-9858-6AF1223359CF}"/>
                </a:ext>
              </a:extLst>
            </p:cNvPr>
            <p:cNvGrpSpPr/>
            <p:nvPr/>
          </p:nvGrpSpPr>
          <p:grpSpPr>
            <a:xfrm>
              <a:off x="1440033" y="1394055"/>
              <a:ext cx="5009826" cy="3043682"/>
              <a:chOff x="1440033" y="1394055"/>
              <a:chExt cx="5009826" cy="3043682"/>
            </a:xfrm>
          </p:grpSpPr>
          <p:grpSp>
            <p:nvGrpSpPr>
              <p:cNvPr id="21" name="Group 20">
                <a:extLst>
                  <a:ext uri="{FF2B5EF4-FFF2-40B4-BE49-F238E27FC236}">
                    <a16:creationId xmlns:a16="http://schemas.microsoft.com/office/drawing/2014/main" id="{63DFE445-F03F-48FC-8422-668AD37CB720}"/>
                  </a:ext>
                </a:extLst>
              </p:cNvPr>
              <p:cNvGrpSpPr>
                <a:grpSpLocks noChangeAspect="1"/>
              </p:cNvGrpSpPr>
              <p:nvPr/>
            </p:nvGrpSpPr>
            <p:grpSpPr>
              <a:xfrm>
                <a:off x="6377859" y="1394055"/>
                <a:ext cx="72000" cy="72000"/>
                <a:chOff x="10763125" y="4133725"/>
                <a:chExt cx="133350" cy="133350"/>
              </a:xfrm>
            </p:grpSpPr>
            <p:cxnSp>
              <p:nvCxnSpPr>
                <p:cNvPr id="22" name="Straight Connector 21">
                  <a:extLst>
                    <a:ext uri="{FF2B5EF4-FFF2-40B4-BE49-F238E27FC236}">
                      <a16:creationId xmlns:a16="http://schemas.microsoft.com/office/drawing/2014/main" id="{74E8FF29-95E7-401A-8093-644260C8A17B}"/>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1A9E76D-9A81-4D47-9529-7D914D6C8D7A}"/>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7E6A2C9B-4786-4465-9A4B-5FC8C05030FF}"/>
                  </a:ext>
                </a:extLst>
              </p:cNvPr>
              <p:cNvGrpSpPr>
                <a:grpSpLocks noChangeAspect="1"/>
              </p:cNvGrpSpPr>
              <p:nvPr/>
            </p:nvGrpSpPr>
            <p:grpSpPr>
              <a:xfrm>
                <a:off x="5227374" y="1504087"/>
                <a:ext cx="72000" cy="72000"/>
                <a:chOff x="10763125" y="4133725"/>
                <a:chExt cx="133350" cy="133350"/>
              </a:xfrm>
            </p:grpSpPr>
            <p:cxnSp>
              <p:nvCxnSpPr>
                <p:cNvPr id="92" name="Straight Connector 91">
                  <a:extLst>
                    <a:ext uri="{FF2B5EF4-FFF2-40B4-BE49-F238E27FC236}">
                      <a16:creationId xmlns:a16="http://schemas.microsoft.com/office/drawing/2014/main" id="{4EEDB956-8817-4DE4-B464-01E1AA7FFBE4}"/>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C734CEE4-23AB-4085-949F-55DC444C3A6C}"/>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C9151FCD-7109-4A50-A4C6-A73FFB52A9CA}"/>
                  </a:ext>
                </a:extLst>
              </p:cNvPr>
              <p:cNvGrpSpPr>
                <a:grpSpLocks noChangeAspect="1"/>
              </p:cNvGrpSpPr>
              <p:nvPr/>
            </p:nvGrpSpPr>
            <p:grpSpPr>
              <a:xfrm>
                <a:off x="4536539" y="2458930"/>
                <a:ext cx="72000" cy="72000"/>
                <a:chOff x="10763125" y="4133725"/>
                <a:chExt cx="133350" cy="133350"/>
              </a:xfrm>
            </p:grpSpPr>
            <p:cxnSp>
              <p:nvCxnSpPr>
                <p:cNvPr id="98" name="Straight Connector 97">
                  <a:extLst>
                    <a:ext uri="{FF2B5EF4-FFF2-40B4-BE49-F238E27FC236}">
                      <a16:creationId xmlns:a16="http://schemas.microsoft.com/office/drawing/2014/main" id="{E35DCB6B-14D7-4FD2-8069-29AFABA2A185}"/>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B91FA4E3-5368-43D1-B8B6-E7E70D417F16}"/>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0" name="Group 99">
                <a:extLst>
                  <a:ext uri="{FF2B5EF4-FFF2-40B4-BE49-F238E27FC236}">
                    <a16:creationId xmlns:a16="http://schemas.microsoft.com/office/drawing/2014/main" id="{D63FA35B-F3F8-4B7F-9C18-07308DFF6791}"/>
                  </a:ext>
                </a:extLst>
              </p:cNvPr>
              <p:cNvGrpSpPr>
                <a:grpSpLocks noChangeAspect="1"/>
              </p:cNvGrpSpPr>
              <p:nvPr/>
            </p:nvGrpSpPr>
            <p:grpSpPr>
              <a:xfrm>
                <a:off x="2612614" y="3897092"/>
                <a:ext cx="72000" cy="72000"/>
                <a:chOff x="10763125" y="4133725"/>
                <a:chExt cx="133350" cy="133350"/>
              </a:xfrm>
            </p:grpSpPr>
            <p:cxnSp>
              <p:nvCxnSpPr>
                <p:cNvPr id="101" name="Straight Connector 100">
                  <a:extLst>
                    <a:ext uri="{FF2B5EF4-FFF2-40B4-BE49-F238E27FC236}">
                      <a16:creationId xmlns:a16="http://schemas.microsoft.com/office/drawing/2014/main" id="{4514A593-076D-46D0-B54E-40B11DAB16C7}"/>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B0151F2-7C1D-43F6-81AE-C7CDE3E51BB5}"/>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3" name="Group 172">
                <a:extLst>
                  <a:ext uri="{FF2B5EF4-FFF2-40B4-BE49-F238E27FC236}">
                    <a16:creationId xmlns:a16="http://schemas.microsoft.com/office/drawing/2014/main" id="{B67D2711-AA8D-4B3E-B56A-B23FCB9CB72A}"/>
                  </a:ext>
                </a:extLst>
              </p:cNvPr>
              <p:cNvGrpSpPr>
                <a:grpSpLocks noChangeAspect="1"/>
              </p:cNvGrpSpPr>
              <p:nvPr/>
            </p:nvGrpSpPr>
            <p:grpSpPr>
              <a:xfrm>
                <a:off x="4367993" y="2105746"/>
                <a:ext cx="72000" cy="72000"/>
                <a:chOff x="10763125" y="4133725"/>
                <a:chExt cx="133350" cy="133350"/>
              </a:xfrm>
            </p:grpSpPr>
            <p:cxnSp>
              <p:nvCxnSpPr>
                <p:cNvPr id="174" name="Straight Connector 173">
                  <a:extLst>
                    <a:ext uri="{FF2B5EF4-FFF2-40B4-BE49-F238E27FC236}">
                      <a16:creationId xmlns:a16="http://schemas.microsoft.com/office/drawing/2014/main" id="{D436D859-3BA0-42AB-B578-BD2C6B7F2C2C}"/>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0B99DF8C-0C2B-4756-912B-1F1CEF1E4BA7}"/>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7" name="Group 176">
                <a:extLst>
                  <a:ext uri="{FF2B5EF4-FFF2-40B4-BE49-F238E27FC236}">
                    <a16:creationId xmlns:a16="http://schemas.microsoft.com/office/drawing/2014/main" id="{45D7E5E8-416D-4D51-A870-60CED10CC676}"/>
                  </a:ext>
                </a:extLst>
              </p:cNvPr>
              <p:cNvGrpSpPr>
                <a:grpSpLocks noChangeAspect="1"/>
              </p:cNvGrpSpPr>
              <p:nvPr/>
            </p:nvGrpSpPr>
            <p:grpSpPr>
              <a:xfrm>
                <a:off x="4163721" y="2223284"/>
                <a:ext cx="72000" cy="72000"/>
                <a:chOff x="10763125" y="4133725"/>
                <a:chExt cx="133350" cy="133350"/>
              </a:xfrm>
            </p:grpSpPr>
            <p:cxnSp>
              <p:nvCxnSpPr>
                <p:cNvPr id="178" name="Straight Connector 177">
                  <a:extLst>
                    <a:ext uri="{FF2B5EF4-FFF2-40B4-BE49-F238E27FC236}">
                      <a16:creationId xmlns:a16="http://schemas.microsoft.com/office/drawing/2014/main" id="{8C8AEB8F-D214-40C3-AB3B-2666F68DD7EA}"/>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4E82CA35-45C8-49FC-B9C6-E16B33BC59D8}"/>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5" name="Group 184">
                <a:extLst>
                  <a:ext uri="{FF2B5EF4-FFF2-40B4-BE49-F238E27FC236}">
                    <a16:creationId xmlns:a16="http://schemas.microsoft.com/office/drawing/2014/main" id="{07BDC30A-9700-429B-938E-E04F8FD89998}"/>
                  </a:ext>
                </a:extLst>
              </p:cNvPr>
              <p:cNvGrpSpPr>
                <a:grpSpLocks noChangeAspect="1"/>
              </p:cNvGrpSpPr>
              <p:nvPr/>
            </p:nvGrpSpPr>
            <p:grpSpPr>
              <a:xfrm>
                <a:off x="4044090" y="2341819"/>
                <a:ext cx="72000" cy="72000"/>
                <a:chOff x="10763125" y="4133725"/>
                <a:chExt cx="133350" cy="133350"/>
              </a:xfrm>
            </p:grpSpPr>
            <p:cxnSp>
              <p:nvCxnSpPr>
                <p:cNvPr id="186" name="Straight Connector 185">
                  <a:extLst>
                    <a:ext uri="{FF2B5EF4-FFF2-40B4-BE49-F238E27FC236}">
                      <a16:creationId xmlns:a16="http://schemas.microsoft.com/office/drawing/2014/main" id="{F0BEC9D9-F149-4939-89D2-E9F96BD6CE36}"/>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EE8667D4-10B8-47DE-9D0D-440F797ADB92}"/>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9" name="Group 198">
                <a:extLst>
                  <a:ext uri="{FF2B5EF4-FFF2-40B4-BE49-F238E27FC236}">
                    <a16:creationId xmlns:a16="http://schemas.microsoft.com/office/drawing/2014/main" id="{A6739D5B-FD5F-439E-B4BA-24DB42530FD8}"/>
                  </a:ext>
                </a:extLst>
              </p:cNvPr>
              <p:cNvGrpSpPr>
                <a:grpSpLocks noChangeAspect="1"/>
              </p:cNvGrpSpPr>
              <p:nvPr/>
            </p:nvGrpSpPr>
            <p:grpSpPr>
              <a:xfrm>
                <a:off x="3394617" y="2691422"/>
                <a:ext cx="72000" cy="72000"/>
                <a:chOff x="10763125" y="4133725"/>
                <a:chExt cx="133350" cy="133350"/>
              </a:xfrm>
            </p:grpSpPr>
            <p:cxnSp>
              <p:nvCxnSpPr>
                <p:cNvPr id="200" name="Straight Connector 199">
                  <a:extLst>
                    <a:ext uri="{FF2B5EF4-FFF2-40B4-BE49-F238E27FC236}">
                      <a16:creationId xmlns:a16="http://schemas.microsoft.com/office/drawing/2014/main" id="{806B3AE9-F03A-423F-882A-A88DF52CFD9C}"/>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1807B5D1-A9CF-4091-8565-6B9B94EC5106}"/>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5" name="Group 204">
                <a:extLst>
                  <a:ext uri="{FF2B5EF4-FFF2-40B4-BE49-F238E27FC236}">
                    <a16:creationId xmlns:a16="http://schemas.microsoft.com/office/drawing/2014/main" id="{3A6E655A-A495-4D69-B441-29FE73736658}"/>
                  </a:ext>
                </a:extLst>
              </p:cNvPr>
              <p:cNvGrpSpPr>
                <a:grpSpLocks noChangeAspect="1"/>
              </p:cNvGrpSpPr>
              <p:nvPr/>
            </p:nvGrpSpPr>
            <p:grpSpPr>
              <a:xfrm>
                <a:off x="3398392" y="2813842"/>
                <a:ext cx="72000" cy="72000"/>
                <a:chOff x="10763125" y="4133725"/>
                <a:chExt cx="133350" cy="133350"/>
              </a:xfrm>
            </p:grpSpPr>
            <p:cxnSp>
              <p:nvCxnSpPr>
                <p:cNvPr id="206" name="Straight Connector 205">
                  <a:extLst>
                    <a:ext uri="{FF2B5EF4-FFF2-40B4-BE49-F238E27FC236}">
                      <a16:creationId xmlns:a16="http://schemas.microsoft.com/office/drawing/2014/main" id="{7CF4C894-B3C5-4238-BDE1-9CDE0577CDE0}"/>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2A8935BB-EAA8-4F0B-B0A4-107A2A6C2DEC}"/>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a:extLst>
                  <a:ext uri="{FF2B5EF4-FFF2-40B4-BE49-F238E27FC236}">
                    <a16:creationId xmlns:a16="http://schemas.microsoft.com/office/drawing/2014/main" id="{60472633-1FD9-4005-95AE-F7AEFB12B311}"/>
                  </a:ext>
                </a:extLst>
              </p:cNvPr>
              <p:cNvGrpSpPr>
                <a:grpSpLocks noChangeAspect="1"/>
              </p:cNvGrpSpPr>
              <p:nvPr/>
            </p:nvGrpSpPr>
            <p:grpSpPr>
              <a:xfrm>
                <a:off x="3164183" y="3292955"/>
                <a:ext cx="72000" cy="72000"/>
                <a:chOff x="10763125" y="4133725"/>
                <a:chExt cx="133350" cy="133350"/>
              </a:xfrm>
            </p:grpSpPr>
            <p:cxnSp>
              <p:nvCxnSpPr>
                <p:cNvPr id="215" name="Straight Connector 214">
                  <a:extLst>
                    <a:ext uri="{FF2B5EF4-FFF2-40B4-BE49-F238E27FC236}">
                      <a16:creationId xmlns:a16="http://schemas.microsoft.com/office/drawing/2014/main" id="{366170F8-A4C3-46AE-BCC0-1C59E5E0C99D}"/>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FA80A4E5-36D4-4B01-8C37-C36E6C181541}"/>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9" name="Group 218">
                <a:extLst>
                  <a:ext uri="{FF2B5EF4-FFF2-40B4-BE49-F238E27FC236}">
                    <a16:creationId xmlns:a16="http://schemas.microsoft.com/office/drawing/2014/main" id="{C1BE960C-E468-483B-96EB-2C5B0874FFD2}"/>
                  </a:ext>
                </a:extLst>
              </p:cNvPr>
              <p:cNvGrpSpPr>
                <a:grpSpLocks noChangeAspect="1"/>
              </p:cNvGrpSpPr>
              <p:nvPr/>
            </p:nvGrpSpPr>
            <p:grpSpPr>
              <a:xfrm>
                <a:off x="3191811" y="3416552"/>
                <a:ext cx="72000" cy="72000"/>
                <a:chOff x="10763125" y="4133725"/>
                <a:chExt cx="133350" cy="133350"/>
              </a:xfrm>
            </p:grpSpPr>
            <p:cxnSp>
              <p:nvCxnSpPr>
                <p:cNvPr id="220" name="Straight Connector 219">
                  <a:extLst>
                    <a:ext uri="{FF2B5EF4-FFF2-40B4-BE49-F238E27FC236}">
                      <a16:creationId xmlns:a16="http://schemas.microsoft.com/office/drawing/2014/main" id="{B02CEF50-510D-4380-935D-5D76B4F0C8BB}"/>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93C1034B-EBAB-42E6-B322-B92CAB87FD6C}"/>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4" name="Group 223">
                <a:extLst>
                  <a:ext uri="{FF2B5EF4-FFF2-40B4-BE49-F238E27FC236}">
                    <a16:creationId xmlns:a16="http://schemas.microsoft.com/office/drawing/2014/main" id="{4655DC00-2006-4BB3-A1A7-D9929E70AC86}"/>
                  </a:ext>
                </a:extLst>
              </p:cNvPr>
              <p:cNvGrpSpPr>
                <a:grpSpLocks noChangeAspect="1"/>
              </p:cNvGrpSpPr>
              <p:nvPr/>
            </p:nvGrpSpPr>
            <p:grpSpPr>
              <a:xfrm>
                <a:off x="2645683" y="3529818"/>
                <a:ext cx="72000" cy="72000"/>
                <a:chOff x="10763125" y="4133725"/>
                <a:chExt cx="133350" cy="133350"/>
              </a:xfrm>
            </p:grpSpPr>
            <p:cxnSp>
              <p:nvCxnSpPr>
                <p:cNvPr id="225" name="Straight Connector 224">
                  <a:extLst>
                    <a:ext uri="{FF2B5EF4-FFF2-40B4-BE49-F238E27FC236}">
                      <a16:creationId xmlns:a16="http://schemas.microsoft.com/office/drawing/2014/main" id="{054B127E-6CBB-4EF5-9BF8-E9D22CCA1A69}"/>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3C875362-B43C-4E2F-A850-142B1AFA0B9A}"/>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8" name="Group 227">
                <a:extLst>
                  <a:ext uri="{FF2B5EF4-FFF2-40B4-BE49-F238E27FC236}">
                    <a16:creationId xmlns:a16="http://schemas.microsoft.com/office/drawing/2014/main" id="{36EE3AF1-96B5-45FC-A241-2A8EC1657228}"/>
                  </a:ext>
                </a:extLst>
              </p:cNvPr>
              <p:cNvGrpSpPr>
                <a:grpSpLocks noChangeAspect="1"/>
              </p:cNvGrpSpPr>
              <p:nvPr/>
            </p:nvGrpSpPr>
            <p:grpSpPr>
              <a:xfrm>
                <a:off x="2200814" y="4001796"/>
                <a:ext cx="72000" cy="72000"/>
                <a:chOff x="10763125" y="4133725"/>
                <a:chExt cx="133350" cy="133350"/>
              </a:xfrm>
            </p:grpSpPr>
            <p:cxnSp>
              <p:nvCxnSpPr>
                <p:cNvPr id="229" name="Straight Connector 228">
                  <a:extLst>
                    <a:ext uri="{FF2B5EF4-FFF2-40B4-BE49-F238E27FC236}">
                      <a16:creationId xmlns:a16="http://schemas.microsoft.com/office/drawing/2014/main" id="{8709B344-6C13-4CE9-976E-87E8083F738C}"/>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a:extLst>
                    <a:ext uri="{FF2B5EF4-FFF2-40B4-BE49-F238E27FC236}">
                      <a16:creationId xmlns:a16="http://schemas.microsoft.com/office/drawing/2014/main" id="{D58EB395-9C0D-4A3E-AEE1-DF29E5E5CD07}"/>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9" name="Group 238">
                <a:extLst>
                  <a:ext uri="{FF2B5EF4-FFF2-40B4-BE49-F238E27FC236}">
                    <a16:creationId xmlns:a16="http://schemas.microsoft.com/office/drawing/2014/main" id="{8A316CD6-CB24-4030-8B4F-961C8DB24D02}"/>
                  </a:ext>
                </a:extLst>
              </p:cNvPr>
              <p:cNvGrpSpPr>
                <a:grpSpLocks noChangeAspect="1"/>
              </p:cNvGrpSpPr>
              <p:nvPr/>
            </p:nvGrpSpPr>
            <p:grpSpPr>
              <a:xfrm>
                <a:off x="2429971" y="3645178"/>
                <a:ext cx="72000" cy="72000"/>
                <a:chOff x="10763125" y="4133725"/>
                <a:chExt cx="133350" cy="133350"/>
              </a:xfrm>
            </p:grpSpPr>
            <p:cxnSp>
              <p:nvCxnSpPr>
                <p:cNvPr id="240" name="Straight Connector 239">
                  <a:extLst>
                    <a:ext uri="{FF2B5EF4-FFF2-40B4-BE49-F238E27FC236}">
                      <a16:creationId xmlns:a16="http://schemas.microsoft.com/office/drawing/2014/main" id="{8BD43AB9-140E-45A5-953D-B0F84CE9BDBD}"/>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53044A40-B5AF-415E-B2E5-BFDD9D368473}"/>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3" name="Group 242">
                <a:extLst>
                  <a:ext uri="{FF2B5EF4-FFF2-40B4-BE49-F238E27FC236}">
                    <a16:creationId xmlns:a16="http://schemas.microsoft.com/office/drawing/2014/main" id="{66CAE054-7C7A-4846-B2F1-4E2C0D163A7B}"/>
                  </a:ext>
                </a:extLst>
              </p:cNvPr>
              <p:cNvGrpSpPr>
                <a:grpSpLocks noChangeAspect="1"/>
              </p:cNvGrpSpPr>
              <p:nvPr/>
            </p:nvGrpSpPr>
            <p:grpSpPr>
              <a:xfrm>
                <a:off x="2023960" y="4118408"/>
                <a:ext cx="72000" cy="72000"/>
                <a:chOff x="10763125" y="4133725"/>
                <a:chExt cx="133350" cy="133350"/>
              </a:xfrm>
            </p:grpSpPr>
            <p:cxnSp>
              <p:nvCxnSpPr>
                <p:cNvPr id="244" name="Straight Connector 243">
                  <a:extLst>
                    <a:ext uri="{FF2B5EF4-FFF2-40B4-BE49-F238E27FC236}">
                      <a16:creationId xmlns:a16="http://schemas.microsoft.com/office/drawing/2014/main" id="{A22A7352-CC24-49DF-9D06-CD5404C5AF81}"/>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64EB158A-B168-496E-B274-612FF4AEB03A}"/>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7" name="Group 246">
                <a:extLst>
                  <a:ext uri="{FF2B5EF4-FFF2-40B4-BE49-F238E27FC236}">
                    <a16:creationId xmlns:a16="http://schemas.microsoft.com/office/drawing/2014/main" id="{D0B90411-3005-47A2-B515-F2AD1E2E1806}"/>
                  </a:ext>
                </a:extLst>
              </p:cNvPr>
              <p:cNvGrpSpPr>
                <a:grpSpLocks noChangeAspect="1"/>
              </p:cNvGrpSpPr>
              <p:nvPr/>
            </p:nvGrpSpPr>
            <p:grpSpPr>
              <a:xfrm>
                <a:off x="1995582" y="4246226"/>
                <a:ext cx="72000" cy="72000"/>
                <a:chOff x="10763125" y="4133725"/>
                <a:chExt cx="133350" cy="133350"/>
              </a:xfrm>
            </p:grpSpPr>
            <p:cxnSp>
              <p:nvCxnSpPr>
                <p:cNvPr id="248" name="Straight Connector 247">
                  <a:extLst>
                    <a:ext uri="{FF2B5EF4-FFF2-40B4-BE49-F238E27FC236}">
                      <a16:creationId xmlns:a16="http://schemas.microsoft.com/office/drawing/2014/main" id="{B869D3E6-0E97-411A-9D02-350E009781BF}"/>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AF0A11D7-1AF7-4D25-B21A-6F37D8CF9C41}"/>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1" name="Group 250">
                <a:extLst>
                  <a:ext uri="{FF2B5EF4-FFF2-40B4-BE49-F238E27FC236}">
                    <a16:creationId xmlns:a16="http://schemas.microsoft.com/office/drawing/2014/main" id="{972AA7FA-A633-411F-8ABC-0E131431B565}"/>
                  </a:ext>
                </a:extLst>
              </p:cNvPr>
              <p:cNvGrpSpPr>
                <a:grpSpLocks noChangeAspect="1"/>
              </p:cNvGrpSpPr>
              <p:nvPr/>
            </p:nvGrpSpPr>
            <p:grpSpPr>
              <a:xfrm>
                <a:off x="1440033" y="4365737"/>
                <a:ext cx="72000" cy="72000"/>
                <a:chOff x="10763125" y="4133725"/>
                <a:chExt cx="133350" cy="133350"/>
              </a:xfrm>
            </p:grpSpPr>
            <p:cxnSp>
              <p:nvCxnSpPr>
                <p:cNvPr id="252" name="Straight Connector 251">
                  <a:extLst>
                    <a:ext uri="{FF2B5EF4-FFF2-40B4-BE49-F238E27FC236}">
                      <a16:creationId xmlns:a16="http://schemas.microsoft.com/office/drawing/2014/main" id="{110D0529-31AC-4A8A-8F65-C0DE805AC07C}"/>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CF16C723-1D5C-4C49-894D-A4591EA38F73}"/>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4" name="Group 93">
                <a:extLst>
                  <a:ext uri="{FF2B5EF4-FFF2-40B4-BE49-F238E27FC236}">
                    <a16:creationId xmlns:a16="http://schemas.microsoft.com/office/drawing/2014/main" id="{0227A8E7-0980-484B-A7E0-0FB7F6470457}"/>
                  </a:ext>
                </a:extLst>
              </p:cNvPr>
              <p:cNvGrpSpPr>
                <a:grpSpLocks noChangeAspect="1"/>
              </p:cNvGrpSpPr>
              <p:nvPr/>
            </p:nvGrpSpPr>
            <p:grpSpPr>
              <a:xfrm>
                <a:off x="5191170" y="1630257"/>
                <a:ext cx="72000" cy="72000"/>
                <a:chOff x="10763125" y="4133725"/>
                <a:chExt cx="133350" cy="133350"/>
              </a:xfrm>
            </p:grpSpPr>
            <p:cxnSp>
              <p:nvCxnSpPr>
                <p:cNvPr id="95" name="Straight Connector 94">
                  <a:extLst>
                    <a:ext uri="{FF2B5EF4-FFF2-40B4-BE49-F238E27FC236}">
                      <a16:creationId xmlns:a16="http://schemas.microsoft.com/office/drawing/2014/main" id="{784D7AF9-90D3-4B87-8EEF-BA5C9E1E8198}"/>
                    </a:ext>
                  </a:extLst>
                </p:cNvPr>
                <p:cNvCxnSpPr>
                  <a:cxnSpLocks/>
                </p:cNvCxnSpPr>
                <p:nvPr/>
              </p:nvCxnSpPr>
              <p:spPr>
                <a:xfrm>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6CC81585-13E7-4A8E-A78A-A928C4BE7B1A}"/>
                    </a:ext>
                  </a:extLst>
                </p:cNvPr>
                <p:cNvCxnSpPr>
                  <a:cxnSpLocks/>
                </p:cNvCxnSpPr>
                <p:nvPr/>
              </p:nvCxnSpPr>
              <p:spPr>
                <a:xfrm rot="16200000">
                  <a:off x="10763374" y="4133725"/>
                  <a:ext cx="132852" cy="13335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sp>
        <p:nvSpPr>
          <p:cNvPr id="254" name="Content Placeholder 9">
            <a:extLst>
              <a:ext uri="{FF2B5EF4-FFF2-40B4-BE49-F238E27FC236}">
                <a16:creationId xmlns:a16="http://schemas.microsoft.com/office/drawing/2014/main" id="{33EFCDEB-DFB2-194A-8941-47D74FCEFD5C}"/>
              </a:ext>
            </a:extLst>
          </p:cNvPr>
          <p:cNvSpPr txBox="1">
            <a:spLocks/>
          </p:cNvSpPr>
          <p:nvPr/>
        </p:nvSpPr>
        <p:spPr>
          <a:xfrm>
            <a:off x="695400" y="6309320"/>
            <a:ext cx="10354314" cy="201049"/>
          </a:xfrm>
          <a:prstGeom prst="rect">
            <a:avLst/>
          </a:prstGeom>
        </p:spPr>
        <p:txBody>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CE6ED"/>
              </a:buClr>
              <a:buSzTx/>
              <a:buFont typeface="Arial"/>
              <a:buNone/>
              <a:tabLst/>
              <a:defRPr/>
            </a:pP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Each</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bar </a:t>
            </a:r>
            <a:r>
              <a:rPr kumimoji="0" lang="fr-FR" sz="12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represents</a:t>
            </a:r>
            <a:r>
              <a:rPr kumimoji="0" lang="fr-FR" sz="12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 single patient</a:t>
            </a:r>
            <a:endParaRPr kumimoji="0" lang="en-GB" sz="1200" b="0" i="0" u="none" strike="noStrike" kern="1200" cap="none" spc="0" normalizeH="0" baseline="0" noProof="0" dirty="0">
              <a:ln>
                <a:noFill/>
              </a:ln>
              <a:solidFill>
                <a:srgbClr val="5D8298"/>
              </a:solidFill>
              <a:effectLst/>
              <a:uLnTx/>
              <a:uFillTx/>
              <a:latin typeface="Calibri" panose="020F0502020204030204"/>
              <a:ea typeface="+mn-ea"/>
            </a:endParaRPr>
          </a:p>
          <a:p>
            <a:pPr marL="0" marR="0" lvl="0" indent="0" algn="l" defTabSz="457200" rtl="0" eaLnBrk="1" fontAlgn="auto" latinLnBrk="0" hangingPunct="1">
              <a:lnSpc>
                <a:spcPct val="100000"/>
              </a:lnSpc>
              <a:spcBef>
                <a:spcPts val="0"/>
              </a:spcBef>
              <a:spcAft>
                <a:spcPts val="0"/>
              </a:spcAft>
              <a:buClr>
                <a:srgbClr val="ECE6ED"/>
              </a:buClr>
              <a:buSzTx/>
              <a:buFont typeface="Arial"/>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mn-ea"/>
              </a:rPr>
              <a:t>TKI, tyrosine kinase inhibitor; TRK, tropomyosin receptor kinase</a:t>
            </a:r>
          </a:p>
        </p:txBody>
      </p:sp>
      <p:sp>
        <p:nvSpPr>
          <p:cNvPr id="255" name="Rectangle 254">
            <a:extLst>
              <a:ext uri="{FF2B5EF4-FFF2-40B4-BE49-F238E27FC236}">
                <a16:creationId xmlns:a16="http://schemas.microsoft.com/office/drawing/2014/main" id="{AD7C5ED8-9725-2948-9D46-5D00BE2F1015}"/>
              </a:ext>
            </a:extLst>
          </p:cNvPr>
          <p:cNvSpPr/>
          <p:nvPr/>
        </p:nvSpPr>
        <p:spPr>
          <a:xfrm>
            <a:off x="1843751" y="842885"/>
            <a:ext cx="749643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Time to discontinuation discontinuation in patients </a:t>
            </a:r>
            <a:r>
              <a:rPr kumimoji="0" lang="fr-FR" sz="16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who</a:t>
            </a: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fr-FR" sz="16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developed</a:t>
            </a: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a:t>
            </a:r>
            <a:r>
              <a:rPr kumimoji="0" lang="fr-FR" sz="1600" b="0" i="0" u="none" strike="noStrike" kern="1200" cap="none" spc="0" normalizeH="0" baseline="0" noProof="0" dirty="0" err="1">
                <a:ln>
                  <a:noFill/>
                </a:ln>
                <a:solidFill>
                  <a:srgbClr val="5D8298"/>
                </a:solidFill>
                <a:effectLst/>
                <a:uLnTx/>
                <a:uFillTx/>
                <a:latin typeface="Calibri" panose="020F0502020204030204" pitchFamily="34" charset="0"/>
                <a:ea typeface="+mn-ea"/>
                <a:cs typeface="Calibri" panose="020F0502020204030204" pitchFamily="34" charset="0"/>
              </a:rPr>
              <a:t>withdrawal</a:t>
            </a:r>
            <a:r>
              <a:rPr kumimoji="0" lang="fr-FR" sz="1600" b="0" i="0" u="none" strike="noStrike" kern="1200" cap="none" spc="0" normalizeH="0" baseline="0" noProof="0" dirty="0">
                <a:ln>
                  <a:noFill/>
                </a:ln>
                <a:solidFill>
                  <a:srgbClr val="5D8298"/>
                </a:solidFill>
                <a:effectLst/>
                <a:uLnTx/>
                <a:uFillTx/>
                <a:latin typeface="Calibri" panose="020F0502020204030204" pitchFamily="34" charset="0"/>
                <a:ea typeface="+mn-ea"/>
                <a:cs typeface="Calibri" panose="020F0502020204030204" pitchFamily="34" charset="0"/>
              </a:rPr>
              <a:t> pain*</a:t>
            </a:r>
          </a:p>
        </p:txBody>
      </p:sp>
    </p:spTree>
    <p:extLst>
      <p:ext uri="{BB962C8B-B14F-4D97-AF65-F5344CB8AC3E}">
        <p14:creationId xmlns:p14="http://schemas.microsoft.com/office/powerpoint/2010/main" val="15964542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4A09B-8521-459A-90F5-7AFEEE8D3295}"/>
              </a:ext>
            </a:extLst>
          </p:cNvPr>
          <p:cNvSpPr>
            <a:spLocks noGrp="1"/>
          </p:cNvSpPr>
          <p:nvPr>
            <p:ph type="title"/>
          </p:nvPr>
        </p:nvSpPr>
        <p:spPr>
          <a:xfrm>
            <a:off x="619200" y="246566"/>
            <a:ext cx="8740800" cy="807285"/>
          </a:xfrm>
        </p:spPr>
        <p:txBody>
          <a:bodyPr anchor="t">
            <a:normAutofit/>
          </a:bodyPr>
          <a:lstStyle/>
          <a:p>
            <a:r>
              <a:rPr lang="en-GB" noProof="0" dirty="0"/>
              <a:t>Conclusion</a:t>
            </a:r>
          </a:p>
        </p:txBody>
      </p:sp>
      <p:sp>
        <p:nvSpPr>
          <p:cNvPr id="5" name="Slide Number Placeholder 4"/>
          <p:cNvSpPr>
            <a:spLocks noGrp="1"/>
          </p:cNvSpPr>
          <p:nvPr>
            <p:ph type="sldNum" sz="quarter" idx="4"/>
          </p:nvPr>
        </p:nvSpPr>
        <p:spPr>
          <a:xfrm>
            <a:off x="10800523" y="6428359"/>
            <a:ext cx="781877"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73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7" name="Espace réservé du contenu 6">
            <a:extLst>
              <a:ext uri="{FF2B5EF4-FFF2-40B4-BE49-F238E27FC236}">
                <a16:creationId xmlns:a16="http://schemas.microsoft.com/office/drawing/2014/main" id="{7298123C-F10E-0F4B-B389-8DA764372E56}"/>
              </a:ext>
            </a:extLst>
          </p:cNvPr>
          <p:cNvSpPr txBox="1">
            <a:spLocks/>
          </p:cNvSpPr>
          <p:nvPr/>
        </p:nvSpPr>
        <p:spPr>
          <a:xfrm>
            <a:off x="618859" y="1143960"/>
            <a:ext cx="11336580" cy="2285039"/>
          </a:xfrm>
          <a:prstGeom prst="rect">
            <a:avLst/>
          </a:prstGeom>
        </p:spPr>
        <p:txBody>
          <a:bodyPr vert="horz" lIns="0" tIns="0" rIns="0" bIns="0" rtlCol="0">
            <a:noAutofit/>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000" marR="0" lvl="0" indent="-288000" algn="l" defTabSz="457200" rtl="0" eaLnBrk="1" fontAlgn="auto" latinLnBrk="0" hangingPunct="1">
              <a:lnSpc>
                <a:spcPct val="100000"/>
              </a:lnSpc>
              <a:spcBef>
                <a:spcPts val="600"/>
              </a:spcBef>
              <a:spcAft>
                <a:spcPts val="0"/>
              </a:spcAft>
              <a:buClr>
                <a:srgbClr val="56378D"/>
              </a:buClr>
              <a:buSzTx/>
              <a:buFont typeface="Arial"/>
              <a:buChar char="•"/>
              <a:tabLst/>
              <a:defRPr/>
            </a:pPr>
            <a:r>
              <a:rPr kumimoji="0" lang="en-GB" sz="2000" b="0" i="0" u="none" strike="noStrike" kern="1200" cap="none" spc="0" normalizeH="0" baseline="0" noProof="0" dirty="0">
                <a:ln>
                  <a:noFill/>
                </a:ln>
                <a:solidFill>
                  <a:srgbClr val="5D8298"/>
                </a:solidFill>
                <a:effectLst/>
                <a:uLnTx/>
                <a:uFillTx/>
                <a:latin typeface="Calibri" panose="020F0502020204030204"/>
                <a:ea typeface="+mn-ea"/>
                <a:sym typeface="Wingdings" pitchFamily="2" charset="2"/>
              </a:rPr>
              <a:t>Identifying AEs related to TRK inhibitors are important in order to manage them during treatment approaches</a:t>
            </a:r>
          </a:p>
          <a:p>
            <a:pPr marL="288000" marR="0" lvl="0" indent="-288000" algn="l" defTabSz="457200" rtl="0" eaLnBrk="1" fontAlgn="auto" latinLnBrk="0" hangingPunct="1">
              <a:lnSpc>
                <a:spcPct val="100000"/>
              </a:lnSpc>
              <a:spcBef>
                <a:spcPts val="600"/>
              </a:spcBef>
              <a:spcAft>
                <a:spcPts val="0"/>
              </a:spcAft>
              <a:buClr>
                <a:srgbClr val="56378D"/>
              </a:buClr>
              <a:buSzTx/>
              <a:buFont typeface="Arial"/>
              <a:buChar char="•"/>
              <a:tabLst/>
              <a:defRPr/>
            </a:pPr>
            <a:r>
              <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On-target AEs with TRK inhibition can occur </a:t>
            </a:r>
            <a:r>
              <a:rPr kumimoji="0" lang="en-GB" sz="2000" b="0" i="0" u="none" strike="noStrike" kern="1200" cap="none" spc="0" normalizeH="0" baseline="0" noProof="0" dirty="0">
                <a:ln>
                  <a:noFill/>
                </a:ln>
                <a:solidFill>
                  <a:srgbClr val="5D8298"/>
                </a:solidFill>
                <a:effectLst/>
                <a:uLnTx/>
                <a:uFillTx/>
                <a:latin typeface="Calibri" panose="020F0502020204030204"/>
                <a:ea typeface="+mn-ea"/>
                <a:sym typeface="Wingdings" pitchFamily="2" charset="2"/>
              </a:rPr>
              <a:t>as shown in the retrospective study analysing patients with advanced or unresectable solid tumours treated with at least one dose of a TKI with potent anti-TRK activity</a:t>
            </a:r>
            <a:endPar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endParaRPr>
          </a:p>
          <a:p>
            <a:pPr marL="288000" marR="0" lvl="0" indent="-288000" algn="l" defTabSz="457200" rtl="0" eaLnBrk="1" fontAlgn="auto" latinLnBrk="0" hangingPunct="1">
              <a:lnSpc>
                <a:spcPct val="100000"/>
              </a:lnSpc>
              <a:spcBef>
                <a:spcPts val="600"/>
              </a:spcBef>
              <a:spcAft>
                <a:spcPts val="0"/>
              </a:spcAft>
              <a:buClr>
                <a:srgbClr val="56378D"/>
              </a:buClr>
              <a:buSzTx/>
              <a:buFont typeface="Arial"/>
              <a:buChar char="•"/>
              <a:tabLst/>
              <a:defRPr/>
            </a:pPr>
            <a:r>
              <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Dizziness, weight gain and withdrawal pain are the three identified on-target AEs</a:t>
            </a:r>
          </a:p>
          <a:p>
            <a:pPr marL="288000" marR="0" lvl="0" indent="-288000" algn="l" defTabSz="457200" rtl="0" eaLnBrk="1" fontAlgn="auto" latinLnBrk="0" hangingPunct="1">
              <a:lnSpc>
                <a:spcPct val="100000"/>
              </a:lnSpc>
              <a:spcBef>
                <a:spcPts val="600"/>
              </a:spcBef>
              <a:spcAft>
                <a:spcPts val="0"/>
              </a:spcAft>
              <a:buClr>
                <a:srgbClr val="56378D"/>
              </a:buClr>
              <a:buSzTx/>
              <a:buFont typeface="Arial"/>
              <a:buChar char="•"/>
              <a:tabLst/>
              <a:defRPr/>
            </a:pPr>
            <a:r>
              <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On-target AE profile is consistent with the known physiological mechanism of the TRK signalling pathway</a:t>
            </a:r>
          </a:p>
          <a:p>
            <a:pPr marL="576000" marR="0" lvl="1" indent="-288000" algn="l" defTabSz="457200" rtl="0" eaLnBrk="1" fontAlgn="auto" latinLnBrk="0" hangingPunct="1">
              <a:lnSpc>
                <a:spcPct val="100000"/>
              </a:lnSpc>
              <a:spcBef>
                <a:spcPts val="600"/>
              </a:spcBef>
              <a:spcAft>
                <a:spcPts val="0"/>
              </a:spcAft>
              <a:buClr>
                <a:srgbClr val="56378D"/>
              </a:buClr>
              <a:buSzTx/>
              <a:buFont typeface="Lucida Grande"/>
              <a:buChar char="–"/>
              <a:tabLst/>
              <a:defRPr/>
            </a:pPr>
            <a:endParaRPr kumimoji="0" lang="en-GB" sz="18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endParaRPr>
          </a:p>
        </p:txBody>
      </p:sp>
      <p:sp>
        <p:nvSpPr>
          <p:cNvPr id="13" name="Espace réservé du contenu 6">
            <a:extLst>
              <a:ext uri="{FF2B5EF4-FFF2-40B4-BE49-F238E27FC236}">
                <a16:creationId xmlns:a16="http://schemas.microsoft.com/office/drawing/2014/main" id="{140EAD1E-E5E4-D048-B6CC-CDF539248E35}"/>
              </a:ext>
            </a:extLst>
          </p:cNvPr>
          <p:cNvSpPr txBox="1">
            <a:spLocks/>
          </p:cNvSpPr>
          <p:nvPr/>
        </p:nvSpPr>
        <p:spPr>
          <a:xfrm>
            <a:off x="618859" y="3883620"/>
            <a:ext cx="11336580" cy="1985493"/>
          </a:xfrm>
          <a:prstGeom prst="rect">
            <a:avLst/>
          </a:prstGeom>
        </p:spPr>
        <p:txBody>
          <a:bodyPr vert="horz" lIns="0" tIns="0" rIns="0" bIns="0" rtlCol="0">
            <a:noAutofit/>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000" marR="0" lvl="0" indent="-288000" algn="l" defTabSz="457200" rtl="0" eaLnBrk="1" fontAlgn="auto" latinLnBrk="0" hangingPunct="1">
              <a:lnSpc>
                <a:spcPct val="100000"/>
              </a:lnSpc>
              <a:spcBef>
                <a:spcPts val="600"/>
              </a:spcBef>
              <a:spcAft>
                <a:spcPts val="0"/>
              </a:spcAft>
              <a:buClr>
                <a:srgbClr val="56378D"/>
              </a:buClr>
              <a:buSzTx/>
              <a:buFont typeface="Arial"/>
              <a:buChar char="•"/>
              <a:tabLst/>
              <a:defRPr/>
            </a:pPr>
            <a:r>
              <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Limitations: </a:t>
            </a:r>
          </a:p>
          <a:p>
            <a:pPr marL="576000" marR="0" lvl="1" indent="-288000" algn="l" defTabSz="457200" rtl="0" eaLnBrk="1" fontAlgn="auto" latinLnBrk="0" hangingPunct="1">
              <a:lnSpc>
                <a:spcPct val="100000"/>
              </a:lnSpc>
              <a:spcBef>
                <a:spcPts val="600"/>
              </a:spcBef>
              <a:spcAft>
                <a:spcPts val="0"/>
              </a:spcAft>
              <a:buClr>
                <a:srgbClr val="56378D"/>
              </a:buClr>
              <a:buSzTx/>
              <a:buFont typeface="Lucida Grande"/>
              <a:buChar char="–"/>
              <a:tabLst/>
              <a:defRPr/>
            </a:pPr>
            <a:r>
              <a:rPr kumimoji="0" lang="en-GB" sz="2000" b="0" i="0" u="none" strike="noStrike" kern="1200" cap="none" spc="0" normalizeH="0" baseline="0" noProof="0" dirty="0">
                <a:ln>
                  <a:noFill/>
                </a:ln>
                <a:solidFill>
                  <a:srgbClr val="5D8298"/>
                </a:solidFill>
                <a:effectLst/>
                <a:uLnTx/>
                <a:uFillTx/>
                <a:latin typeface="Calibri" panose="020F0502020204030204"/>
                <a:ea typeface="+mn-ea"/>
                <a:sym typeface="Wingdings" pitchFamily="2" charset="2"/>
              </a:rPr>
              <a:t>The inhibitory actions of TKIs </a:t>
            </a:r>
            <a:r>
              <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are not only specific to TRKs</a:t>
            </a:r>
          </a:p>
          <a:p>
            <a:pPr marL="576000" marR="0" lvl="1" indent="-288000" algn="l" defTabSz="457200" rtl="0" eaLnBrk="1" fontAlgn="auto" latinLnBrk="0" hangingPunct="1">
              <a:lnSpc>
                <a:spcPct val="100000"/>
              </a:lnSpc>
              <a:spcBef>
                <a:spcPts val="600"/>
              </a:spcBef>
              <a:spcAft>
                <a:spcPts val="0"/>
              </a:spcAft>
              <a:buClr>
                <a:srgbClr val="56378D"/>
              </a:buClr>
              <a:buSzTx/>
              <a:buFont typeface="Lucida Grande"/>
              <a:buChar char="–"/>
              <a:tabLst/>
              <a:defRPr/>
            </a:pPr>
            <a:r>
              <a:rPr kumimoji="0" lang="en-GB" sz="2000" b="0" i="0" u="none" strike="noStrike" kern="1200" cap="none" spc="0" normalizeH="0" baseline="0" noProof="0" dirty="0">
                <a:ln>
                  <a:noFill/>
                </a:ln>
                <a:solidFill>
                  <a:srgbClr val="5D8298"/>
                </a:solidFill>
                <a:effectLst/>
                <a:uLnTx/>
                <a:uFillTx/>
                <a:latin typeface="Calibri" panose="020F0502020204030204"/>
                <a:ea typeface="+mn-ea"/>
                <a:sym typeface="Wingdings" pitchFamily="2" charset="2"/>
              </a:rPr>
              <a:t>In the retrospective study, </a:t>
            </a:r>
            <a:r>
              <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only 41% harboured an </a:t>
            </a:r>
            <a:r>
              <a:rPr kumimoji="0" lang="en-GB" sz="2000" b="1" i="1"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NTRK</a:t>
            </a:r>
            <a:r>
              <a:rPr kumimoji="0" lang="en-GB" sz="20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-positive solid tumour</a:t>
            </a:r>
          </a:p>
          <a:p>
            <a:pPr marL="288000" marR="0" lvl="0" indent="-288000" algn="l" defTabSz="457200" rtl="0" eaLnBrk="1" fontAlgn="auto" latinLnBrk="0" hangingPunct="1">
              <a:lnSpc>
                <a:spcPct val="100000"/>
              </a:lnSpc>
              <a:spcBef>
                <a:spcPts val="1200"/>
              </a:spcBef>
              <a:spcAft>
                <a:spcPts val="0"/>
              </a:spcAft>
              <a:buClr>
                <a:srgbClr val="56378D"/>
              </a:buClr>
              <a:buSzTx/>
              <a:buFont typeface="Arial"/>
              <a:buChar char="•"/>
              <a:tabLst/>
              <a:defRPr/>
            </a:pPr>
            <a:r>
              <a:rPr kumimoji="0" lang="en-GB" sz="2200" b="1" i="0" u="none" strike="noStrike" kern="1200" cap="none" spc="0" normalizeH="0" baseline="0" noProof="0" dirty="0">
                <a:ln>
                  <a:noFill/>
                </a:ln>
                <a:solidFill>
                  <a:srgbClr val="56378D"/>
                </a:solidFill>
                <a:effectLst/>
                <a:uLnTx/>
                <a:uFillTx/>
                <a:latin typeface="Calibri" panose="020F0502020204030204"/>
                <a:ea typeface="+mn-ea"/>
                <a:sym typeface="Wingdings" pitchFamily="2" charset="2"/>
              </a:rPr>
              <a:t>Due to the small size of the study, more detailed assessment of no-target AEs is needed, especially with the TRK-specific inhibitors such as larotrectinib  </a:t>
            </a:r>
          </a:p>
        </p:txBody>
      </p:sp>
      <p:sp>
        <p:nvSpPr>
          <p:cNvPr id="15" name="Content Placeholder 9">
            <a:extLst>
              <a:ext uri="{FF2B5EF4-FFF2-40B4-BE49-F238E27FC236}">
                <a16:creationId xmlns:a16="http://schemas.microsoft.com/office/drawing/2014/main" id="{3B3EB576-90A3-1748-B9C1-F8EB3E8D86D1}"/>
              </a:ext>
            </a:extLst>
          </p:cNvPr>
          <p:cNvSpPr txBox="1">
            <a:spLocks/>
          </p:cNvSpPr>
          <p:nvPr/>
        </p:nvSpPr>
        <p:spPr>
          <a:xfrm>
            <a:off x="695400" y="6309320"/>
            <a:ext cx="10354314" cy="201049"/>
          </a:xfrm>
          <a:prstGeom prst="rect">
            <a:avLst/>
          </a:prstGeom>
        </p:spPr>
        <p:txBody>
          <a:bodyPr/>
          <a:lstStyle>
            <a:lvl1pPr marL="288000" indent="-288000" algn="l" defTabSz="457200" rtl="0" eaLnBrk="1" latinLnBrk="0" hangingPunct="1">
              <a:spcBef>
                <a:spcPts val="1200"/>
              </a:spcBef>
              <a:buClr>
                <a:schemeClr val="accent5"/>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5"/>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5"/>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5"/>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CE6ED"/>
              </a:buClr>
              <a:buSzTx/>
              <a:buFont typeface="Arial"/>
              <a:buNone/>
              <a:tabLst/>
              <a:defRPr/>
            </a:pPr>
            <a:r>
              <a:rPr kumimoji="0" lang="en-GB" sz="1200" b="0" i="0" u="none" strike="noStrike" kern="1200" cap="none" spc="0" normalizeH="0" baseline="0" noProof="0" dirty="0">
                <a:ln>
                  <a:noFill/>
                </a:ln>
                <a:solidFill>
                  <a:srgbClr val="5D8298"/>
                </a:solidFill>
                <a:effectLst/>
                <a:uLnTx/>
                <a:uFillTx/>
                <a:latin typeface="Calibri" panose="020F0502020204030204"/>
                <a:ea typeface="+mn-ea"/>
              </a:rPr>
              <a:t>AE, adverse event; NTRK, neurotrophic tyrosine receptor kinase; TKI, tyrosine kinase inhibitor; TRK, tropomyosin receptor kinase</a:t>
            </a:r>
          </a:p>
        </p:txBody>
      </p:sp>
    </p:spTree>
    <p:extLst>
      <p:ext uri="{BB962C8B-B14F-4D97-AF65-F5344CB8AC3E}">
        <p14:creationId xmlns:p14="http://schemas.microsoft.com/office/powerpoint/2010/main" val="3233601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br>
              <a:rPr lang="en-GB" dirty="0"/>
            </a:br>
            <a:r>
              <a:rPr lang="en-GB" sz="3200" dirty="0"/>
              <a:t>Treating </a:t>
            </a:r>
            <a:r>
              <a:rPr lang="en-GB" sz="3200" i="1" dirty="0"/>
              <a:t>NTRK </a:t>
            </a:r>
            <a:r>
              <a:rPr lang="en-GB" sz="3200" dirty="0"/>
              <a:t>Fusion Cancers </a:t>
            </a:r>
            <a:br>
              <a:rPr lang="en-GB" sz="3200" dirty="0"/>
            </a:br>
            <a:r>
              <a:rPr lang="en-GB" sz="3200" dirty="0"/>
              <a:t>Tomorrow-Next steps?</a:t>
            </a:r>
            <a:br>
              <a:rPr lang="en-GB" sz="3200" dirty="0"/>
            </a:br>
            <a:br>
              <a:rPr lang="en-GB" sz="3200" dirty="0"/>
            </a:br>
            <a:r>
              <a:rPr lang="en-GB" sz="2800" cap="none" dirty="0"/>
              <a:t>David S. Hong, MD</a:t>
            </a:r>
            <a:br>
              <a:rPr lang="en-GB" sz="2800" cap="none" dirty="0"/>
            </a:br>
            <a:br>
              <a:rPr lang="en-GB" sz="2800" cap="none" dirty="0"/>
            </a:br>
            <a: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t>The University of Texas MD Anderson Cancer </a:t>
            </a:r>
            <a:r>
              <a:rPr kumimoji="0" lang="en-GB" sz="2200" b="0" i="0" u="none" strike="noStrike" kern="1200" cap="none" spc="100" normalizeH="0" baseline="0" noProof="0" dirty="0" err="1">
                <a:ln>
                  <a:noFill/>
                </a:ln>
                <a:solidFill>
                  <a:srgbClr val="56378D"/>
                </a:solidFill>
                <a:effectLst/>
                <a:uLnTx/>
                <a:uFillTx/>
                <a:latin typeface="Calibri" panose="020F0502020204030204"/>
                <a:ea typeface="Verdana" panose="020B0604030504040204" pitchFamily="34" charset="0"/>
              </a:rPr>
              <a:t>Center</a:t>
            </a:r>
            <a: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t>. </a:t>
            </a:r>
            <a:b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br>
            <a: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t>Professor</a:t>
            </a:r>
            <a:b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br>
            <a: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t>Deputy Chairman in the Dept of Investigational Cancer Therapeutics</a:t>
            </a:r>
            <a:b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br>
            <a: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t>(Phase 1 Program)</a:t>
            </a:r>
            <a:b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br>
            <a:r>
              <a:rPr kumimoji="0" lang="en-GB" sz="2200" b="0" i="0" u="none" strike="noStrike" kern="1200" cap="none" spc="100" normalizeH="0" baseline="0" noProof="0" dirty="0">
                <a:ln>
                  <a:noFill/>
                </a:ln>
                <a:solidFill>
                  <a:srgbClr val="56378D"/>
                </a:solidFill>
                <a:effectLst/>
                <a:uLnTx/>
                <a:uFillTx/>
                <a:latin typeface="Calibri" panose="020F0502020204030204"/>
                <a:ea typeface="Verdana" panose="020B0604030504040204" pitchFamily="34" charset="0"/>
              </a:rPr>
              <a:t>Associate Vice President of Clinical Research</a:t>
            </a:r>
            <a:br>
              <a:rPr lang="en-GB" sz="3200" dirty="0"/>
            </a:br>
            <a:r>
              <a:rPr lang="en-GB" sz="3200" dirty="0"/>
              <a:t>	</a:t>
            </a:r>
            <a:br>
              <a:rPr lang="en-GB" sz="3200" dirty="0"/>
            </a:br>
            <a:endParaRPr lang="en-GB" sz="2200" dirty="0"/>
          </a:p>
        </p:txBody>
      </p:sp>
      <p:sp>
        <p:nvSpPr>
          <p:cNvPr id="3" name="Slide Number Placeholder 2">
            <a:extLst>
              <a:ext uri="{FF2B5EF4-FFF2-40B4-BE49-F238E27FC236}">
                <a16:creationId xmlns:a16="http://schemas.microsoft.com/office/drawing/2014/main" id="{BCB42A48-A655-AF4E-A39B-25F52C7B4677}"/>
              </a:ext>
            </a:extLst>
          </p:cNvPr>
          <p:cNvSpPr>
            <a:spLocks noGrp="1"/>
          </p:cNvSpPr>
          <p:nvPr>
            <p:ph type="sldNum" sz="quarter" idx="4294967295"/>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411719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9ECD2-149C-4345-B79C-CE0C19F83BD1}"/>
              </a:ext>
            </a:extLst>
          </p:cNvPr>
          <p:cNvSpPr>
            <a:spLocks noGrp="1"/>
          </p:cNvSpPr>
          <p:nvPr>
            <p:ph type="title"/>
          </p:nvPr>
        </p:nvSpPr>
        <p:spPr/>
        <p:txBody>
          <a:bodyPr/>
          <a:lstStyle/>
          <a:p>
            <a:r>
              <a:rPr lang="en-GB" dirty="0"/>
              <a:t>Resistance mechanisms</a:t>
            </a:r>
          </a:p>
        </p:txBody>
      </p:sp>
      <p:sp>
        <p:nvSpPr>
          <p:cNvPr id="2" name="Slide Number Placeholder 1">
            <a:extLst>
              <a:ext uri="{FF2B5EF4-FFF2-40B4-BE49-F238E27FC236}">
                <a16:creationId xmlns:a16="http://schemas.microsoft.com/office/drawing/2014/main" id="{D7413CB8-EFEE-B845-B25C-4105610FA7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191196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5705318" cy="4525200"/>
          </a:xfrm>
        </p:spPr>
        <p:txBody>
          <a:bodyPr/>
          <a:lstStyle/>
          <a:p>
            <a:r>
              <a:rPr lang="en-GB" dirty="0"/>
              <a:t>Mutations that limit drug binding are the most common form of acquired resistance; often, the oncogene-addicted tumour remains addicted to the same oncogene</a:t>
            </a:r>
          </a:p>
          <a:p>
            <a:r>
              <a:rPr lang="en-GB" dirty="0"/>
              <a:t>Early lines of evidence offer a molecular understanding of potential mechanisms of resistance to larotrectinib in patients with </a:t>
            </a:r>
            <a:br>
              <a:rPr lang="en-GB" dirty="0"/>
            </a:br>
            <a:r>
              <a:rPr lang="en-GB" dirty="0"/>
              <a:t>NTRK gene fusions:</a:t>
            </a:r>
          </a:p>
          <a:p>
            <a:pPr lvl="1"/>
            <a:r>
              <a:rPr lang="en-GB" dirty="0"/>
              <a:t>Preclinical modelling</a:t>
            </a:r>
          </a:p>
          <a:p>
            <a:pPr lvl="1"/>
            <a:r>
              <a:rPr lang="en-GB" dirty="0"/>
              <a:t>Precedent paralogous targets (e.g. ALK, ROS1)</a:t>
            </a:r>
          </a:p>
          <a:p>
            <a:pPr lvl="1"/>
            <a:r>
              <a:rPr lang="en-GB" dirty="0"/>
              <a:t>Clinical case reports</a:t>
            </a:r>
            <a:r>
              <a:rPr lang="en-GB" baseline="30000" dirty="0"/>
              <a:t>1,2</a:t>
            </a:r>
          </a:p>
        </p:txBody>
      </p:sp>
      <p:sp>
        <p:nvSpPr>
          <p:cNvPr id="15" name="Title 1"/>
          <p:cNvSpPr>
            <a:spLocks noGrp="1"/>
          </p:cNvSpPr>
          <p:nvPr>
            <p:ph type="title"/>
          </p:nvPr>
        </p:nvSpPr>
        <p:spPr/>
        <p:txBody>
          <a:bodyPr/>
          <a:lstStyle/>
          <a:p>
            <a:r>
              <a:rPr lang="en-GB" dirty="0"/>
              <a:t>Mechanism of resistance to first generation of TRK inhibitors</a:t>
            </a:r>
          </a:p>
        </p:txBody>
      </p:sp>
      <p:sp>
        <p:nvSpPr>
          <p:cNvPr id="2" name="Text Placeholder 1">
            <a:extLst>
              <a:ext uri="{FF2B5EF4-FFF2-40B4-BE49-F238E27FC236}">
                <a16:creationId xmlns:a16="http://schemas.microsoft.com/office/drawing/2014/main" id="{F7107FCE-E70D-460F-B0CF-2FAE9F1567EC}"/>
              </a:ext>
            </a:extLst>
          </p:cNvPr>
          <p:cNvSpPr>
            <a:spLocks noGrp="1"/>
          </p:cNvSpPr>
          <p:nvPr>
            <p:ph sz="quarter" idx="15"/>
          </p:nvPr>
        </p:nvSpPr>
        <p:spPr>
          <a:xfrm>
            <a:off x="620183" y="6271684"/>
            <a:ext cx="9292241" cy="365125"/>
          </a:xfrm>
        </p:spPr>
        <p:txBody>
          <a:bodyPr/>
          <a:lstStyle/>
          <a:p>
            <a:pPr>
              <a:spcBef>
                <a:spcPts val="0"/>
              </a:spcBef>
              <a:spcAft>
                <a:spcPts val="300"/>
              </a:spcAft>
            </a:pP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ALK, anaplastic lymphoma kinase; ATP, adenosine triphosphate; </a:t>
            </a: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ROS1, proto-oncogene tyrosine-protein 1; TRK, tropomyosin receptor kinase</a:t>
            </a:r>
            <a:endParaRPr lang="en-GB" dirty="0">
              <a:solidFill>
                <a:schemeClr val="tx2"/>
              </a:solidFill>
            </a:endParaRPr>
          </a:p>
          <a:p>
            <a:pPr>
              <a:spcBef>
                <a:spcPts val="0"/>
              </a:spcBef>
              <a:spcAft>
                <a:spcPts val="300"/>
              </a:spcAft>
            </a:pPr>
            <a:r>
              <a:rPr lang="en-GB" dirty="0">
                <a:solidFill>
                  <a:schemeClr val="tx2"/>
                </a:solidFill>
              </a:rPr>
              <a:t>1. Russo M, et al. Cancer Discov. 2016;6:36-44; 2. Drilon A, et al. Ann Oncol. 2016;27:920-6</a:t>
            </a:r>
          </a:p>
        </p:txBody>
      </p:sp>
      <p:sp>
        <p:nvSpPr>
          <p:cNvPr id="18" name="Rectangle 17"/>
          <p:cNvSpPr/>
          <p:nvPr/>
        </p:nvSpPr>
        <p:spPr>
          <a:xfrm>
            <a:off x="6705147" y="1772816"/>
            <a:ext cx="4866216" cy="3578211"/>
          </a:xfrm>
          <a:prstGeom prst="rect">
            <a:avLst/>
          </a:prstGeom>
          <a:solidFill>
            <a:schemeClr val="tx2">
              <a:lumMod val="20000"/>
              <a:lumOff val="80000"/>
            </a:schemeClr>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152" tIns="45577" rIns="91152" bIns="45577" rtlCol="0" anchor="ctr"/>
          <a:lstStyle/>
          <a:p>
            <a:pPr marL="0" marR="0" lvl="0" indent="0" algn="ctr" defTabSz="9114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6972071" y="2512350"/>
            <a:ext cx="4329730" cy="2050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152" tIns="45577" rIns="91152" bIns="45577" rtlCol="0" anchor="ctr"/>
          <a:lstStyle/>
          <a:p>
            <a:pPr marL="0" marR="0" lvl="0" indent="0" algn="ctr" defTabSz="91148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2071" y="2512350"/>
            <a:ext cx="4329730" cy="2050336"/>
          </a:xfrm>
          <a:prstGeom prst="rect">
            <a:avLst/>
          </a:prstGeom>
          <a:solidFill>
            <a:schemeClr val="bg1"/>
          </a:solidFill>
          <a:ln w="12700">
            <a:solidFill>
              <a:schemeClr val="bg1"/>
            </a:solidFill>
          </a:ln>
          <a:effectLst>
            <a:outerShdw blurRad="292100" dist="139700" dir="2700000" algn="tl" rotWithShape="0">
              <a:srgbClr val="333333">
                <a:alpha val="65000"/>
              </a:srgbClr>
            </a:outerShdw>
          </a:effectLst>
        </p:spPr>
      </p:pic>
      <p:sp>
        <p:nvSpPr>
          <p:cNvPr id="12" name="TextBox 11"/>
          <p:cNvSpPr txBox="1"/>
          <p:nvPr/>
        </p:nvSpPr>
        <p:spPr>
          <a:xfrm>
            <a:off x="9691073" y="4216216"/>
            <a:ext cx="876940" cy="396074"/>
          </a:xfrm>
          <a:prstGeom prst="rect">
            <a:avLst/>
          </a:prstGeom>
          <a:noFill/>
        </p:spPr>
        <p:txBody>
          <a:bodyPr wrap="square" lIns="91152" tIns="45577" rIns="91152" bIns="45577" rtlCol="0">
            <a:spAutoFit/>
          </a:bodyPr>
          <a:lstStyle/>
          <a:p>
            <a:pPr marL="0" marR="0" lvl="0" indent="0" algn="ctr" defTabSz="9114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anose="020F0502020204030204"/>
                <a:ea typeface="Tahoma" charset="0"/>
                <a:cs typeface="Tahoma" charset="0"/>
              </a:rPr>
              <a:t>667C</a:t>
            </a:r>
          </a:p>
        </p:txBody>
      </p:sp>
      <p:sp>
        <p:nvSpPr>
          <p:cNvPr id="13" name="TextBox 12"/>
          <p:cNvSpPr txBox="1"/>
          <p:nvPr/>
        </p:nvSpPr>
        <p:spPr>
          <a:xfrm>
            <a:off x="7933962" y="3972964"/>
            <a:ext cx="876940" cy="396074"/>
          </a:xfrm>
          <a:prstGeom prst="rect">
            <a:avLst/>
          </a:prstGeom>
          <a:noFill/>
        </p:spPr>
        <p:txBody>
          <a:bodyPr wrap="square" lIns="91152" tIns="45577" rIns="91152" bIns="45577" rtlCol="0">
            <a:spAutoFit/>
          </a:bodyPr>
          <a:lstStyle/>
          <a:p>
            <a:pPr marL="0" marR="0" lvl="0" indent="0" algn="ctr" defTabSz="9114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anose="020F0502020204030204"/>
                <a:ea typeface="Tahoma" charset="0"/>
                <a:cs typeface="Tahoma" charset="0"/>
              </a:rPr>
              <a:t>595R</a:t>
            </a:r>
          </a:p>
        </p:txBody>
      </p:sp>
      <p:sp>
        <p:nvSpPr>
          <p:cNvPr id="14" name="TextBox 13"/>
          <p:cNvSpPr txBox="1"/>
          <p:nvPr/>
        </p:nvSpPr>
        <p:spPr>
          <a:xfrm>
            <a:off x="8405752" y="3758577"/>
            <a:ext cx="1471811" cy="276710"/>
          </a:xfrm>
          <a:prstGeom prst="rect">
            <a:avLst/>
          </a:prstGeom>
          <a:noFill/>
        </p:spPr>
        <p:txBody>
          <a:bodyPr wrap="square" lIns="91152" tIns="45577" rIns="91152" bIns="45577" rtlCol="0">
            <a:spAutoFit/>
          </a:bodyPr>
          <a:lstStyle/>
          <a:p>
            <a:pPr marL="0" marR="0" lvl="0" indent="0" algn="ctr" defTabSz="9114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504D"/>
                </a:solidFill>
                <a:effectLst/>
                <a:uLnTx/>
                <a:uFillTx/>
                <a:latin typeface="Calibri" panose="020F0502020204030204"/>
                <a:ea typeface="Tahoma" charset="0"/>
                <a:cs typeface="Tahoma" charset="0"/>
              </a:rPr>
              <a:t>larotrectinib</a:t>
            </a:r>
          </a:p>
        </p:txBody>
      </p:sp>
      <p:cxnSp>
        <p:nvCxnSpPr>
          <p:cNvPr id="8" name="Straight Arrow Connector 7"/>
          <p:cNvCxnSpPr/>
          <p:nvPr/>
        </p:nvCxnSpPr>
        <p:spPr>
          <a:xfrm flipV="1">
            <a:off x="8074321" y="4237083"/>
            <a:ext cx="212609" cy="63411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835032" y="4474308"/>
            <a:ext cx="212609" cy="63411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20870" y="4844514"/>
            <a:ext cx="1668984" cy="396074"/>
          </a:xfrm>
          <a:prstGeom prst="rect">
            <a:avLst/>
          </a:prstGeom>
          <a:noFill/>
        </p:spPr>
        <p:txBody>
          <a:bodyPr wrap="square" lIns="91152" tIns="45577" rIns="91152" bIns="45577" rtlCol="0">
            <a:spAutoFit/>
          </a:bodyPr>
          <a:lstStyle/>
          <a:p>
            <a:pPr marL="0" marR="0" lvl="0" indent="0" algn="l" defTabSz="9114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Tahoma" charset="0"/>
                <a:cs typeface="Tahoma" charset="0"/>
              </a:rPr>
              <a:t>Solvent front</a:t>
            </a:r>
          </a:p>
        </p:txBody>
      </p:sp>
      <p:sp>
        <p:nvSpPr>
          <p:cNvPr id="17" name="TextBox 16"/>
          <p:cNvSpPr txBox="1"/>
          <p:nvPr/>
        </p:nvSpPr>
        <p:spPr>
          <a:xfrm>
            <a:off x="8545288" y="4855894"/>
            <a:ext cx="1668984" cy="390838"/>
          </a:xfrm>
          <a:prstGeom prst="rect">
            <a:avLst/>
          </a:prstGeom>
          <a:noFill/>
        </p:spPr>
        <p:txBody>
          <a:bodyPr wrap="square" lIns="91152" tIns="45577" rIns="91152" bIns="45577" rtlCol="0">
            <a:spAutoFit/>
          </a:bodyPr>
          <a:lstStyle/>
          <a:p>
            <a:pPr marL="0" marR="0" lvl="0" indent="0" algn="l" defTabSz="9114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Tahoma" charset="0"/>
                <a:cs typeface="Tahoma" charset="0"/>
              </a:rPr>
              <a:t>Activation loop</a:t>
            </a:r>
          </a:p>
        </p:txBody>
      </p:sp>
      <p:sp>
        <p:nvSpPr>
          <p:cNvPr id="4" name="TextBox 3"/>
          <p:cNvSpPr txBox="1"/>
          <p:nvPr/>
        </p:nvSpPr>
        <p:spPr>
          <a:xfrm>
            <a:off x="6624752" y="1892309"/>
            <a:ext cx="5024372" cy="522931"/>
          </a:xfrm>
          <a:prstGeom prst="rect">
            <a:avLst/>
          </a:prstGeom>
          <a:noFill/>
        </p:spPr>
        <p:txBody>
          <a:bodyPr wrap="square" lIns="91152" tIns="45577" rIns="91152" bIns="45577" rtlCol="0">
            <a:spAutoFit/>
          </a:bodyPr>
          <a:lstStyle/>
          <a:p>
            <a:pPr marL="0" marR="0" lvl="0" indent="0" algn="ctr" defTabSz="9114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larotrectinib bound to ATP-binding pocket of TRKA: </a:t>
            </a:r>
            <a:br>
              <a:rPr kumimoji="0" lang="en-US" sz="1400" b="1"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br>
            <a:r>
              <a:rPr kumimoji="0" lang="en-US" sz="1400" b="1"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steric hindrance caused by G595R or G667C</a:t>
            </a:r>
          </a:p>
        </p:txBody>
      </p:sp>
      <p:sp>
        <p:nvSpPr>
          <p:cNvPr id="33" name="Slide Number Placeholder 32">
            <a:extLst>
              <a:ext uri="{FF2B5EF4-FFF2-40B4-BE49-F238E27FC236}">
                <a16:creationId xmlns:a16="http://schemas.microsoft.com/office/drawing/2014/main" id="{6B24596E-5352-AB41-B370-8A90F8389F6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2226210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2C25C-A3F1-4130-B535-50370A7EE06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905509-6B9D-44F8-A856-EA975E5E2BB5}"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3" name="Title 2">
            <a:extLst>
              <a:ext uri="{FF2B5EF4-FFF2-40B4-BE49-F238E27FC236}">
                <a16:creationId xmlns:a16="http://schemas.microsoft.com/office/drawing/2014/main" id="{52882085-55A8-45F1-85ED-B1B6236B9723}"/>
              </a:ext>
            </a:extLst>
          </p:cNvPr>
          <p:cNvSpPr>
            <a:spLocks noGrp="1"/>
          </p:cNvSpPr>
          <p:nvPr>
            <p:ph type="title"/>
          </p:nvPr>
        </p:nvSpPr>
        <p:spPr/>
        <p:txBody>
          <a:bodyPr/>
          <a:lstStyle/>
          <a:p>
            <a:r>
              <a:rPr lang="en-GB" dirty="0"/>
              <a:t>On-target resistance to TRK inhibitors</a:t>
            </a:r>
            <a:endParaRPr lang="en-GB" noProof="0" dirty="0"/>
          </a:p>
        </p:txBody>
      </p:sp>
      <p:sp>
        <p:nvSpPr>
          <p:cNvPr id="4" name="Text Placeholder 3">
            <a:extLst>
              <a:ext uri="{FF2B5EF4-FFF2-40B4-BE49-F238E27FC236}">
                <a16:creationId xmlns:a16="http://schemas.microsoft.com/office/drawing/2014/main" id="{B6B7396C-EEEC-4982-97F5-F9A0B041994D}"/>
              </a:ext>
            </a:extLst>
          </p:cNvPr>
          <p:cNvSpPr>
            <a:spLocks noGrp="1"/>
          </p:cNvSpPr>
          <p:nvPr>
            <p:ph sz="quarter" idx="15"/>
          </p:nvPr>
        </p:nvSpPr>
        <p:spPr>
          <a:xfrm>
            <a:off x="620183" y="6309320"/>
            <a:ext cx="10180339" cy="365125"/>
          </a:xfrm>
        </p:spPr>
        <p:txBody>
          <a:bodyPr/>
          <a:lstStyle/>
          <a:p>
            <a:pPr>
              <a:spcBef>
                <a:spcPts val="300"/>
              </a:spcBef>
            </a:pP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TRK, tropomyosin receptor kinase; xDFG, xDFG motif</a:t>
            </a:r>
            <a:endParaRPr lang="en-GB" dirty="0">
              <a:solidFill>
                <a:schemeClr val="tx2"/>
              </a:solidFill>
            </a:endParaRPr>
          </a:p>
          <a:p>
            <a:pPr>
              <a:spcBef>
                <a:spcPts val="300"/>
              </a:spcBef>
            </a:pPr>
            <a:r>
              <a:rPr lang="en-GB" dirty="0">
                <a:solidFill>
                  <a:schemeClr val="tx2"/>
                </a:solidFill>
              </a:rPr>
              <a:t>Cocco E, et al. Nat Rev Clin Oncol. 2018;15:731-47</a:t>
            </a:r>
          </a:p>
        </p:txBody>
      </p:sp>
      <p:pic>
        <p:nvPicPr>
          <p:cNvPr id="8" name="Picture 7" descr="A picture containing metalware&#10;&#10;Description automatically generated">
            <a:extLst>
              <a:ext uri="{FF2B5EF4-FFF2-40B4-BE49-F238E27FC236}">
                <a16:creationId xmlns:a16="http://schemas.microsoft.com/office/drawing/2014/main" id="{45018882-1FEB-42A7-91C4-C39E0BEB3E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28"/>
          <a:stretch/>
        </p:blipFill>
        <p:spPr>
          <a:xfrm>
            <a:off x="2711624" y="1885764"/>
            <a:ext cx="6718403" cy="2308906"/>
          </a:xfrm>
          <a:prstGeom prst="rect">
            <a:avLst/>
          </a:prstGeom>
        </p:spPr>
      </p:pic>
      <p:sp>
        <p:nvSpPr>
          <p:cNvPr id="5" name="Rectangle 4">
            <a:extLst>
              <a:ext uri="{FF2B5EF4-FFF2-40B4-BE49-F238E27FC236}">
                <a16:creationId xmlns:a16="http://schemas.microsoft.com/office/drawing/2014/main" id="{2B27C498-F388-874B-922E-D557A4C0E56A}"/>
              </a:ext>
            </a:extLst>
          </p:cNvPr>
          <p:cNvSpPr/>
          <p:nvPr/>
        </p:nvSpPr>
        <p:spPr>
          <a:xfrm>
            <a:off x="3965025" y="4557299"/>
            <a:ext cx="203480" cy="203480"/>
          </a:xfrm>
          <a:prstGeom prst="rect">
            <a:avLst/>
          </a:prstGeom>
          <a:solidFill>
            <a:srgbClr val="80CF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30D9014-3EE8-A24C-8F97-F0AEE0BAA3E0}"/>
              </a:ext>
            </a:extLst>
          </p:cNvPr>
          <p:cNvSpPr/>
          <p:nvPr/>
        </p:nvSpPr>
        <p:spPr>
          <a:xfrm>
            <a:off x="6691645" y="4577756"/>
            <a:ext cx="203480" cy="2034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9E47F50-F3B2-4F4F-8E9B-1DE4B5103C03}"/>
              </a:ext>
            </a:extLst>
          </p:cNvPr>
          <p:cNvSpPr/>
          <p:nvPr/>
        </p:nvSpPr>
        <p:spPr>
          <a:xfrm>
            <a:off x="5744379" y="4564835"/>
            <a:ext cx="203480" cy="203480"/>
          </a:xfrm>
          <a:prstGeom prst="rect">
            <a:avLst/>
          </a:prstGeom>
          <a:solidFill>
            <a:srgbClr val="F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67F6B9E-E46E-D640-A52E-F70D2CE88EF4}"/>
              </a:ext>
            </a:extLst>
          </p:cNvPr>
          <p:cNvSpPr txBox="1"/>
          <p:nvPr/>
        </p:nvSpPr>
        <p:spPr>
          <a:xfrm>
            <a:off x="4183959" y="4497591"/>
            <a:ext cx="14687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Solvent Front (SF)</a:t>
            </a:r>
          </a:p>
        </p:txBody>
      </p:sp>
      <p:sp>
        <p:nvSpPr>
          <p:cNvPr id="15" name="TextBox 14">
            <a:extLst>
              <a:ext uri="{FF2B5EF4-FFF2-40B4-BE49-F238E27FC236}">
                <a16:creationId xmlns:a16="http://schemas.microsoft.com/office/drawing/2014/main" id="{61EECF31-9264-7C42-BAED-CEDA386309BA}"/>
              </a:ext>
            </a:extLst>
          </p:cNvPr>
          <p:cNvSpPr txBox="1"/>
          <p:nvPr/>
        </p:nvSpPr>
        <p:spPr>
          <a:xfrm>
            <a:off x="5952122" y="4488513"/>
            <a:ext cx="56778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xDFG</a:t>
            </a:r>
          </a:p>
        </p:txBody>
      </p:sp>
      <p:sp>
        <p:nvSpPr>
          <p:cNvPr id="18" name="TextBox 17">
            <a:extLst>
              <a:ext uri="{FF2B5EF4-FFF2-40B4-BE49-F238E27FC236}">
                <a16:creationId xmlns:a16="http://schemas.microsoft.com/office/drawing/2014/main" id="{2E80FB68-6677-784D-AA20-03D63F7C70C8}"/>
              </a:ext>
            </a:extLst>
          </p:cNvPr>
          <p:cNvSpPr txBox="1"/>
          <p:nvPr/>
        </p:nvSpPr>
        <p:spPr>
          <a:xfrm>
            <a:off x="6895124" y="4498188"/>
            <a:ext cx="13903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Gatekeeper (GK)</a:t>
            </a:r>
          </a:p>
        </p:txBody>
      </p:sp>
      <p:sp>
        <p:nvSpPr>
          <p:cNvPr id="7" name="TextBox 6">
            <a:extLst>
              <a:ext uri="{FF2B5EF4-FFF2-40B4-BE49-F238E27FC236}">
                <a16:creationId xmlns:a16="http://schemas.microsoft.com/office/drawing/2014/main" id="{DE6CB41B-94D3-4D4E-9A65-C7FA66E97BD3}"/>
              </a:ext>
            </a:extLst>
          </p:cNvPr>
          <p:cNvSpPr txBox="1"/>
          <p:nvPr/>
        </p:nvSpPr>
        <p:spPr>
          <a:xfrm>
            <a:off x="7656728" y="4787988"/>
            <a:ext cx="0" cy="0"/>
          </a:xfrm>
          <a:prstGeom prst="rect">
            <a:avLst/>
          </a:prstGeom>
          <a:noFill/>
        </p:spPr>
        <p:txBody>
          <a:bodyPr wrap="non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F37B9CD-1BD9-2144-8EA6-D6959D2DC70C}"/>
              </a:ext>
            </a:extLst>
          </p:cNvPr>
          <p:cNvSpPr txBox="1"/>
          <p:nvPr/>
        </p:nvSpPr>
        <p:spPr>
          <a:xfrm>
            <a:off x="3553139" y="1608215"/>
            <a:ext cx="63831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6378D"/>
                </a:solidFill>
                <a:effectLst/>
                <a:uLnTx/>
                <a:uFillTx/>
                <a:latin typeface="Calibri" panose="020F0502020204030204"/>
                <a:ea typeface="+mn-ea"/>
                <a:cs typeface="+mn-cs"/>
              </a:rPr>
              <a:t>TRKA</a:t>
            </a:r>
          </a:p>
        </p:txBody>
      </p:sp>
      <p:sp>
        <p:nvSpPr>
          <p:cNvPr id="21" name="TextBox 20">
            <a:extLst>
              <a:ext uri="{FF2B5EF4-FFF2-40B4-BE49-F238E27FC236}">
                <a16:creationId xmlns:a16="http://schemas.microsoft.com/office/drawing/2014/main" id="{F17A73C0-6369-1247-8516-A23FBF1C0654}"/>
              </a:ext>
            </a:extLst>
          </p:cNvPr>
          <p:cNvSpPr txBox="1"/>
          <p:nvPr/>
        </p:nvSpPr>
        <p:spPr>
          <a:xfrm>
            <a:off x="6070824" y="1606120"/>
            <a:ext cx="62869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6378D"/>
                </a:solidFill>
                <a:effectLst/>
                <a:uLnTx/>
                <a:uFillTx/>
                <a:latin typeface="Calibri" panose="020F0502020204030204"/>
                <a:ea typeface="+mn-ea"/>
                <a:cs typeface="+mn-cs"/>
              </a:rPr>
              <a:t>TRKB</a:t>
            </a:r>
          </a:p>
        </p:txBody>
      </p:sp>
      <p:sp>
        <p:nvSpPr>
          <p:cNvPr id="22" name="TextBox 21">
            <a:extLst>
              <a:ext uri="{FF2B5EF4-FFF2-40B4-BE49-F238E27FC236}">
                <a16:creationId xmlns:a16="http://schemas.microsoft.com/office/drawing/2014/main" id="{A5254904-0576-FE44-8D56-44E5C8CCA5D3}"/>
              </a:ext>
            </a:extLst>
          </p:cNvPr>
          <p:cNvSpPr txBox="1"/>
          <p:nvPr/>
        </p:nvSpPr>
        <p:spPr>
          <a:xfrm>
            <a:off x="8267891" y="1606120"/>
            <a:ext cx="6147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6378D"/>
                </a:solidFill>
                <a:effectLst/>
                <a:uLnTx/>
                <a:uFillTx/>
                <a:latin typeface="Calibri" panose="020F0502020204030204"/>
                <a:ea typeface="+mn-ea"/>
                <a:cs typeface="+mn-cs"/>
              </a:rPr>
              <a:t>TRKC</a:t>
            </a:r>
          </a:p>
        </p:txBody>
      </p:sp>
      <p:sp>
        <p:nvSpPr>
          <p:cNvPr id="23" name="Rectangle: Rounded Corners 15">
            <a:extLst>
              <a:ext uri="{FF2B5EF4-FFF2-40B4-BE49-F238E27FC236}">
                <a16:creationId xmlns:a16="http://schemas.microsoft.com/office/drawing/2014/main" id="{87DB778D-4173-8B4D-A079-4B40C0E8C780}"/>
              </a:ext>
            </a:extLst>
          </p:cNvPr>
          <p:cNvSpPr/>
          <p:nvPr/>
        </p:nvSpPr>
        <p:spPr>
          <a:xfrm>
            <a:off x="1475487" y="5047834"/>
            <a:ext cx="9241026" cy="617730"/>
          </a:xfrm>
          <a:prstGeom prst="round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Acquired TRK kinase domain mutations in three recurrent motifs result in </a:t>
            </a:r>
            <a:b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on-target resistance to current generation of inhibitors </a:t>
            </a:r>
          </a:p>
        </p:txBody>
      </p:sp>
    </p:spTree>
    <p:extLst>
      <p:ext uri="{BB962C8B-B14F-4D97-AF65-F5344CB8AC3E}">
        <p14:creationId xmlns:p14="http://schemas.microsoft.com/office/powerpoint/2010/main" val="1985212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E4A4A0-AD4E-D740-9748-8B433A1083C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905509-6B9D-44F8-A856-EA975E5E2BB5}"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5" name="Title 4">
            <a:extLst>
              <a:ext uri="{FF2B5EF4-FFF2-40B4-BE49-F238E27FC236}">
                <a16:creationId xmlns:a16="http://schemas.microsoft.com/office/drawing/2014/main" id="{4BBE1D20-3248-1344-8EC6-556B79D9E94A}"/>
              </a:ext>
            </a:extLst>
          </p:cNvPr>
          <p:cNvSpPr>
            <a:spLocks noGrp="1"/>
          </p:cNvSpPr>
          <p:nvPr>
            <p:ph type="title"/>
          </p:nvPr>
        </p:nvSpPr>
        <p:spPr/>
        <p:txBody>
          <a:bodyPr/>
          <a:lstStyle/>
          <a:p>
            <a:r>
              <a:rPr lang="en-GB" dirty="0"/>
              <a:t>On-target and off-target resistance to TRK inhibitors</a:t>
            </a:r>
            <a:endParaRPr lang="en-GB" dirty="0">
              <a:solidFill>
                <a:schemeClr val="accent2"/>
              </a:solidFill>
            </a:endParaRPr>
          </a:p>
        </p:txBody>
      </p:sp>
      <p:sp>
        <p:nvSpPr>
          <p:cNvPr id="6" name="Content Placeholder 5">
            <a:extLst>
              <a:ext uri="{FF2B5EF4-FFF2-40B4-BE49-F238E27FC236}">
                <a16:creationId xmlns:a16="http://schemas.microsoft.com/office/drawing/2014/main" id="{3E03CA49-6180-CD42-AAF5-5A035D8EB1D0}"/>
              </a:ext>
            </a:extLst>
          </p:cNvPr>
          <p:cNvSpPr>
            <a:spLocks noGrp="1"/>
          </p:cNvSpPr>
          <p:nvPr>
            <p:ph sz="quarter" idx="15"/>
          </p:nvPr>
        </p:nvSpPr>
        <p:spPr>
          <a:xfrm>
            <a:off x="620183" y="6356352"/>
            <a:ext cx="10180339" cy="365124"/>
          </a:xfrm>
        </p:spPr>
        <p:txBody>
          <a:bodyPr/>
          <a:lstStyle/>
          <a:p>
            <a:pPr>
              <a:spcBef>
                <a:spcPts val="0"/>
              </a:spcBef>
            </a:pP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BRAF, v-raf murine sarcoma viral oncogene homolog B1; IGF1R, insulin-like growth factor 1 receptor; MET, c-MET proto-oncogene; KRAS, Ki-ras2 Kirsten rat sarcoma viral oncogene homolog; TKI, tyrosine kinase inhibitor; TRK, tropomyosin receptor kinase; xDFG, </a:t>
            </a:r>
            <a:r>
              <a:rPr kumimoji="0" lang="en-GB" sz="1200" b="0" i="0" u="none" strike="noStrike" kern="1200" cap="none" spc="-10" normalizeH="0" noProof="0" dirty="0" err="1">
                <a:ln>
                  <a:noFill/>
                </a:ln>
                <a:solidFill>
                  <a:schemeClr val="tx2"/>
                </a:solidFill>
                <a:effectLst/>
                <a:uLnTx/>
                <a:uFillTx/>
                <a:latin typeface="Calibri" panose="020F0502020204030204" pitchFamily="34" charset="0"/>
                <a:ea typeface="+mn-ea"/>
                <a:cs typeface="Calibri" panose="020F0502020204030204" pitchFamily="34" charset="0"/>
              </a:rPr>
              <a:t>xDFG</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 motif</a:t>
            </a:r>
          </a:p>
          <a:p>
            <a:pPr>
              <a:spcBef>
                <a:spcPts val="0"/>
              </a:spcBef>
            </a:pPr>
            <a:r>
              <a:rPr lang="en-GB" spc="-10" dirty="0" err="1">
                <a:solidFill>
                  <a:schemeClr val="tx2"/>
                </a:solidFill>
              </a:rPr>
              <a:t>Drilon</a:t>
            </a:r>
            <a:r>
              <a:rPr lang="en-GB" spc="-10" dirty="0">
                <a:solidFill>
                  <a:schemeClr val="tx2"/>
                </a:solidFill>
              </a:rPr>
              <a:t> A., Ann Oncol. 2019;30(Suppl_8):viii23-viii30</a:t>
            </a:r>
            <a:endParaRPr lang="en-GB" dirty="0">
              <a:solidFill>
                <a:schemeClr val="tx2"/>
              </a:solidFill>
            </a:endParaRPr>
          </a:p>
        </p:txBody>
      </p:sp>
      <p:pic>
        <p:nvPicPr>
          <p:cNvPr id="4" name="Picture 3">
            <a:extLst>
              <a:ext uri="{FF2B5EF4-FFF2-40B4-BE49-F238E27FC236}">
                <a16:creationId xmlns:a16="http://schemas.microsoft.com/office/drawing/2014/main" id="{38DC0BEE-714C-F44C-8690-B0C44601CE5B}"/>
              </a:ext>
            </a:extLst>
          </p:cNvPr>
          <p:cNvPicPr>
            <a:picLocks noChangeAspect="1"/>
          </p:cNvPicPr>
          <p:nvPr/>
        </p:nvPicPr>
        <p:blipFill>
          <a:blip r:embed="rId2"/>
          <a:stretch>
            <a:fillRect/>
          </a:stretch>
        </p:blipFill>
        <p:spPr>
          <a:xfrm>
            <a:off x="480607" y="1412776"/>
            <a:ext cx="10943631" cy="4392488"/>
          </a:xfrm>
          <a:prstGeom prst="rect">
            <a:avLst/>
          </a:prstGeom>
        </p:spPr>
      </p:pic>
    </p:spTree>
    <p:extLst>
      <p:ext uri="{BB962C8B-B14F-4D97-AF65-F5344CB8AC3E}">
        <p14:creationId xmlns:p14="http://schemas.microsoft.com/office/powerpoint/2010/main" val="1652866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9ECD2-149C-4345-B79C-CE0C19F83BD1}"/>
              </a:ext>
            </a:extLst>
          </p:cNvPr>
          <p:cNvSpPr>
            <a:spLocks noGrp="1"/>
          </p:cNvSpPr>
          <p:nvPr>
            <p:ph type="title"/>
          </p:nvPr>
        </p:nvSpPr>
        <p:spPr/>
        <p:txBody>
          <a:bodyPr/>
          <a:lstStyle/>
          <a:p>
            <a:r>
              <a:rPr lang="en-GB" dirty="0"/>
              <a:t>Next-generation TRK INHIBITORS</a:t>
            </a:r>
          </a:p>
        </p:txBody>
      </p:sp>
      <p:sp>
        <p:nvSpPr>
          <p:cNvPr id="2" name="Slide Number Placeholder 1">
            <a:extLst>
              <a:ext uri="{FF2B5EF4-FFF2-40B4-BE49-F238E27FC236}">
                <a16:creationId xmlns:a16="http://schemas.microsoft.com/office/drawing/2014/main" id="{D7413CB8-EFEE-B845-B25C-4105610FA7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E829A9-D964-4000-A27A-2E87204FEDA2}" type="slidenum">
              <a:rPr kumimoji="0" lang="en-US" sz="1100" b="0" i="0" u="none" strike="noStrike" kern="1200" cap="none" spc="0" normalizeH="0" baseline="0" noProof="0" smtClean="0">
                <a:ln>
                  <a:noFill/>
                </a:ln>
                <a:solidFill>
                  <a:srgbClr val="FFFFFF"/>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1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endParaRPr>
          </a:p>
        </p:txBody>
      </p:sp>
      <p:sp>
        <p:nvSpPr>
          <p:cNvPr id="4" name="Content Placeholder 5">
            <a:extLst>
              <a:ext uri="{FF2B5EF4-FFF2-40B4-BE49-F238E27FC236}">
                <a16:creationId xmlns:a16="http://schemas.microsoft.com/office/drawing/2014/main" id="{2A700BC8-7F4B-40DD-AEAF-FBB50F78D1F1}"/>
              </a:ext>
            </a:extLst>
          </p:cNvPr>
          <p:cNvSpPr txBox="1">
            <a:spLocks/>
          </p:cNvSpPr>
          <p:nvPr/>
        </p:nvSpPr>
        <p:spPr>
          <a:xfrm>
            <a:off x="620183" y="6356351"/>
            <a:ext cx="10180339"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000" marR="0" lvl="0" indent="-288000" algn="l" defTabSz="457200" rtl="0" eaLnBrk="1" fontAlgn="auto" latinLnBrk="0" hangingPunct="1">
              <a:lnSpc>
                <a:spcPct val="100000"/>
              </a:lnSpc>
              <a:spcBef>
                <a:spcPts val="1200"/>
              </a:spcBef>
              <a:spcAft>
                <a:spcPts val="0"/>
              </a:spcAft>
              <a:buClr>
                <a:srgbClr val="56378D"/>
              </a:buClr>
              <a:buSzTx/>
              <a:buFont typeface="Arial"/>
              <a:buChar char="•"/>
              <a:tabLst/>
              <a:defRPr/>
            </a:pPr>
            <a:r>
              <a:rPr kumimoji="0" lang="en-US" sz="1200" b="0" i="0" u="none" strike="noStrike" kern="1200" cap="none" spc="-1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TRK, tropomyosin receptor kinase</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endParaRPr>
          </a:p>
        </p:txBody>
      </p:sp>
    </p:spTree>
    <p:extLst>
      <p:ext uri="{BB962C8B-B14F-4D97-AF65-F5344CB8AC3E}">
        <p14:creationId xmlns:p14="http://schemas.microsoft.com/office/powerpoint/2010/main" val="1690392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br>
              <a:rPr lang="en-GB" dirty="0"/>
            </a:br>
            <a:r>
              <a:rPr lang="en-GB" sz="3200" dirty="0"/>
              <a:t>Treating </a:t>
            </a:r>
            <a:r>
              <a:rPr lang="en-GB" sz="3200" i="1" dirty="0"/>
              <a:t>NTRK </a:t>
            </a:r>
            <a:r>
              <a:rPr lang="en-GB" sz="3200" dirty="0"/>
              <a:t>Fusion CancerS today</a:t>
            </a:r>
            <a:br>
              <a:rPr lang="en-GB" sz="3200" dirty="0"/>
            </a:br>
            <a:r>
              <a:rPr lang="en-GB" sz="3200" dirty="0"/>
              <a:t>	</a:t>
            </a:r>
            <a:br>
              <a:rPr lang="en-GB" sz="3200" dirty="0"/>
            </a:br>
            <a:r>
              <a:rPr lang="en-GB" sz="3200" cap="none" dirty="0"/>
              <a:t>David S. Hong, MD</a:t>
            </a:r>
            <a:br>
              <a:rPr lang="en-GB" sz="3200" cap="none" dirty="0"/>
            </a:br>
            <a:r>
              <a:rPr lang="en-GB" sz="2200" b="0" cap="none" dirty="0"/>
              <a:t>The University of Texas MD Anderson Cancer Center. </a:t>
            </a:r>
            <a:br>
              <a:rPr lang="en-GB" sz="2200" b="0" cap="none" dirty="0"/>
            </a:br>
            <a:r>
              <a:rPr lang="en-GB" sz="2200" b="0" cap="none" dirty="0"/>
              <a:t>Professor</a:t>
            </a:r>
            <a:br>
              <a:rPr lang="en-GB" sz="2200" b="0" cap="none" dirty="0"/>
            </a:br>
            <a:r>
              <a:rPr lang="en-GB" sz="2200" b="0" cap="none" dirty="0"/>
              <a:t>Deputy Chairman in the Dept of Investigational Cancer Therapeutics</a:t>
            </a:r>
            <a:br>
              <a:rPr lang="en-GB" sz="2200" b="0" cap="none" dirty="0"/>
            </a:br>
            <a:r>
              <a:rPr lang="en-GB" sz="2200" b="0" cap="none" dirty="0"/>
              <a:t>(Phase 1 Program)</a:t>
            </a:r>
            <a:br>
              <a:rPr lang="en-GB" sz="2200" b="0" cap="none" dirty="0"/>
            </a:br>
            <a:r>
              <a:rPr lang="en-GB" sz="2200" b="0" cap="none" dirty="0"/>
              <a:t>Associate Vice President of Clinical Research</a:t>
            </a:r>
            <a:endParaRPr lang="en-GB" sz="2200" b="0" dirty="0"/>
          </a:p>
        </p:txBody>
      </p:sp>
      <p:sp>
        <p:nvSpPr>
          <p:cNvPr id="3" name="Slide Number Placeholder 2">
            <a:extLst>
              <a:ext uri="{FF2B5EF4-FFF2-40B4-BE49-F238E27FC236}">
                <a16:creationId xmlns:a16="http://schemas.microsoft.com/office/drawing/2014/main" id="{BCB42A48-A655-AF4E-A39B-25F52C7B4677}"/>
              </a:ext>
            </a:extLst>
          </p:cNvPr>
          <p:cNvSpPr>
            <a:spLocks noGrp="1"/>
          </p:cNvSpPr>
          <p:nvPr>
            <p:ph type="sldNum" sz="quarter" idx="4294967295"/>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2083778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19200" y="246566"/>
            <a:ext cx="8740800" cy="807285"/>
          </a:xfrm>
        </p:spPr>
        <p:txBody>
          <a:bodyPr/>
          <a:lstStyle/>
          <a:p>
            <a:r>
              <a:rPr lang="en-GB" dirty="0"/>
              <a:t>MAIN Next-generation TRK Inhibitors and Clinical Development status</a:t>
            </a:r>
          </a:p>
        </p:txBody>
      </p:sp>
      <p:graphicFrame>
        <p:nvGraphicFramePr>
          <p:cNvPr id="11" name="Table 10">
            <a:extLst>
              <a:ext uri="{FF2B5EF4-FFF2-40B4-BE49-F238E27FC236}">
                <a16:creationId xmlns:a16="http://schemas.microsoft.com/office/drawing/2014/main" id="{40929CC7-9395-4539-9123-C51C26E20A4A}"/>
              </a:ext>
            </a:extLst>
          </p:cNvPr>
          <p:cNvGraphicFramePr>
            <a:graphicFrameLocks noGrp="1"/>
          </p:cNvGraphicFramePr>
          <p:nvPr/>
        </p:nvGraphicFramePr>
        <p:xfrm>
          <a:off x="619200" y="1426043"/>
          <a:ext cx="10949409" cy="2216640"/>
        </p:xfrm>
        <a:graphic>
          <a:graphicData uri="http://schemas.openxmlformats.org/drawingml/2006/table">
            <a:tbl>
              <a:tblPr firstRow="1" firstCol="1" bandRow="1">
                <a:tableStyleId>{5C22544A-7EE6-4342-B048-85BDC9FD1C3A}</a:tableStyleId>
              </a:tblPr>
              <a:tblGrid>
                <a:gridCol w="2164432">
                  <a:extLst>
                    <a:ext uri="{9D8B030D-6E8A-4147-A177-3AD203B41FA5}">
                      <a16:colId xmlns:a16="http://schemas.microsoft.com/office/drawing/2014/main" val="1422503088"/>
                    </a:ext>
                  </a:extLst>
                </a:gridCol>
                <a:gridCol w="2160240">
                  <a:extLst>
                    <a:ext uri="{9D8B030D-6E8A-4147-A177-3AD203B41FA5}">
                      <a16:colId xmlns:a16="http://schemas.microsoft.com/office/drawing/2014/main" val="3287412130"/>
                    </a:ext>
                  </a:extLst>
                </a:gridCol>
                <a:gridCol w="6624737">
                  <a:extLst>
                    <a:ext uri="{9D8B030D-6E8A-4147-A177-3AD203B41FA5}">
                      <a16:colId xmlns:a16="http://schemas.microsoft.com/office/drawing/2014/main" val="2147273571"/>
                    </a:ext>
                  </a:extLst>
                </a:gridCol>
              </a:tblGrid>
              <a:tr h="0">
                <a:tc>
                  <a:txBody>
                    <a:bodyPr/>
                    <a:lstStyle/>
                    <a:p>
                      <a:pPr marL="0" marR="0">
                        <a:lnSpc>
                          <a:spcPct val="100000"/>
                        </a:lnSpc>
                        <a:spcBef>
                          <a:spcPts val="300"/>
                        </a:spcBef>
                        <a:spcAft>
                          <a:spcPts val="600"/>
                        </a:spcAft>
                      </a:pPr>
                      <a:r>
                        <a:rPr lang="en-US" sz="1400" dirty="0">
                          <a:effectLst/>
                        </a:rPr>
                        <a:t>Drug Name (Sponsor)</a:t>
                      </a:r>
                      <a:endParaRPr lang="en-US" sz="1400" dirty="0">
                        <a:solidFill>
                          <a:schemeClr val="bg1"/>
                        </a:solidFill>
                        <a:effectLst/>
                        <a:latin typeface="+mn-lt"/>
                        <a:ea typeface="Arial" panose="020B0604020202020204" pitchFamily="34" charset="0"/>
                      </a:endParaRPr>
                    </a:p>
                  </a:txBody>
                  <a:tcPr marL="104580" marR="68580" marT="36000" marB="36000" anchor="ctr"/>
                </a:tc>
                <a:tc>
                  <a:txBody>
                    <a:bodyPr/>
                    <a:lstStyle/>
                    <a:p>
                      <a:pPr marL="0" marR="0" algn="ctr">
                        <a:lnSpc>
                          <a:spcPct val="100000"/>
                        </a:lnSpc>
                        <a:spcBef>
                          <a:spcPts val="300"/>
                        </a:spcBef>
                        <a:spcAft>
                          <a:spcPts val="600"/>
                        </a:spcAft>
                      </a:pPr>
                      <a:r>
                        <a:rPr lang="en-US" sz="1400" dirty="0">
                          <a:effectLst/>
                        </a:rPr>
                        <a:t>Molecular Targets</a:t>
                      </a:r>
                      <a:endParaRPr lang="en-US" sz="1400" dirty="0">
                        <a:solidFill>
                          <a:schemeClr val="bg1"/>
                        </a:solidFill>
                        <a:effectLst/>
                        <a:latin typeface="+mn-lt"/>
                        <a:ea typeface="Arial" panose="020B0604020202020204" pitchFamily="34" charset="0"/>
                      </a:endParaRPr>
                    </a:p>
                  </a:txBody>
                  <a:tcPr marL="68580" marR="68580" marT="36000" marB="36000" anchor="ctr"/>
                </a:tc>
                <a:tc>
                  <a:txBody>
                    <a:bodyPr/>
                    <a:lstStyle/>
                    <a:p>
                      <a:pPr marL="0" marR="0">
                        <a:lnSpc>
                          <a:spcPct val="100000"/>
                        </a:lnSpc>
                        <a:spcBef>
                          <a:spcPts val="300"/>
                        </a:spcBef>
                        <a:spcAft>
                          <a:spcPts val="600"/>
                        </a:spcAft>
                      </a:pPr>
                      <a:r>
                        <a:rPr lang="en-US" sz="1400" dirty="0">
                          <a:effectLst/>
                        </a:rPr>
                        <a:t>Development Stage and </a:t>
                      </a:r>
                      <a:r>
                        <a:rPr lang="en-US" sz="1400" dirty="0" err="1">
                          <a:effectLst/>
                        </a:rPr>
                        <a:t>tumour</a:t>
                      </a:r>
                      <a:r>
                        <a:rPr lang="en-US" sz="1400" dirty="0">
                          <a:effectLst/>
                        </a:rPr>
                        <a:t> Types</a:t>
                      </a:r>
                      <a:endParaRPr lang="en-US" sz="1400" dirty="0">
                        <a:solidFill>
                          <a:schemeClr val="bg1"/>
                        </a:solidFill>
                        <a:effectLst/>
                        <a:latin typeface="+mn-lt"/>
                        <a:ea typeface="Arial" panose="020B0604020202020204" pitchFamily="34" charset="0"/>
                      </a:endParaRPr>
                    </a:p>
                  </a:txBody>
                  <a:tcPr marL="68580" marR="68580" marT="36000" marB="36000" anchor="ctr"/>
                </a:tc>
                <a:extLst>
                  <a:ext uri="{0D108BD9-81ED-4DB2-BD59-A6C34878D82A}">
                    <a16:rowId xmlns:a16="http://schemas.microsoft.com/office/drawing/2014/main" val="501330109"/>
                  </a:ext>
                </a:extLst>
              </a:tr>
              <a:tr h="137422">
                <a:tc>
                  <a:txBody>
                    <a:bodyPr/>
                    <a:lstStyle/>
                    <a:p>
                      <a:r>
                        <a:rPr lang="fr-FR" sz="1400" b="0" dirty="0">
                          <a:solidFill>
                            <a:schemeClr val="bg1"/>
                          </a:solidFill>
                        </a:rPr>
                        <a:t>selitrectinib, </a:t>
                      </a:r>
                      <a:r>
                        <a:rPr lang="fr-FR" sz="1400" b="0" kern="1200" dirty="0">
                          <a:solidFill>
                            <a:schemeClr val="bg1"/>
                          </a:solidFill>
                          <a:latin typeface="+mn-lt"/>
                          <a:ea typeface="+mn-ea"/>
                          <a:cs typeface="+mn-cs"/>
                        </a:rPr>
                        <a:t>LOXO-195, BAY2731954 (Bayer)</a:t>
                      </a:r>
                    </a:p>
                    <a:p>
                      <a:endParaRPr lang="fr-FR" sz="1400" b="0" kern="1200" dirty="0">
                        <a:solidFill>
                          <a:schemeClr val="bg1"/>
                        </a:solidFill>
                        <a:latin typeface="+mn-lt"/>
                        <a:ea typeface="+mn-ea"/>
                        <a:cs typeface="+mn-cs"/>
                      </a:endParaRPr>
                    </a:p>
                    <a:p>
                      <a:endParaRPr lang="fr-FR" sz="1400" b="0" kern="1200" dirty="0">
                        <a:solidFill>
                          <a:schemeClr val="bg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i="1" kern="1200" dirty="0">
                          <a:solidFill>
                            <a:schemeClr val="accent1"/>
                          </a:solidFill>
                          <a:latin typeface="+mn-lt"/>
                          <a:ea typeface="+mn-ea"/>
                          <a:cs typeface="+mn-cs"/>
                        </a:rPr>
                        <a:t>NTRK1/3</a:t>
                      </a:r>
                      <a:r>
                        <a:rPr lang="fr-FR" sz="1400" i="1" dirty="0">
                          <a:solidFill>
                            <a:schemeClr val="accent1"/>
                          </a:solidFill>
                        </a:rPr>
                        <a:t> </a:t>
                      </a:r>
                      <a:r>
                        <a:rPr lang="fr-FR" sz="1400" i="0" dirty="0">
                          <a:solidFill>
                            <a:schemeClr val="tx2"/>
                          </a:solidFill>
                        </a:rPr>
                        <a:t>(solvent front, XDFG, gatekeeper mutations)</a:t>
                      </a:r>
                    </a:p>
                  </a:txBody>
                  <a:tcPr/>
                </a:tc>
                <a:tc>
                  <a:txBody>
                    <a:bodyPr/>
                    <a:lstStyle/>
                    <a:p>
                      <a:r>
                        <a:rPr lang="fr-FR" sz="1400" dirty="0">
                          <a:solidFill>
                            <a:schemeClr val="tx2"/>
                          </a:solidFill>
                        </a:rPr>
                        <a:t>Phase 1/2, recruiting (NCT04275960; NCT03215511)</a:t>
                      </a:r>
                    </a:p>
                  </a:txBody>
                  <a:tcPr/>
                </a:tc>
                <a:extLst>
                  <a:ext uri="{0D108BD9-81ED-4DB2-BD59-A6C34878D82A}">
                    <a16:rowId xmlns:a16="http://schemas.microsoft.com/office/drawing/2014/main" val="1881658888"/>
                  </a:ext>
                </a:extLst>
              </a:tr>
              <a:tr h="137422">
                <a:tc>
                  <a:txBody>
                    <a:bodyPr/>
                    <a:lstStyle/>
                    <a:p>
                      <a:r>
                        <a:rPr lang="fr-FR" sz="1400" b="0" dirty="0">
                          <a:solidFill>
                            <a:schemeClr val="bg1"/>
                          </a:solidFill>
                        </a:rPr>
                        <a:t>repotrectinib, TPX-0005 (Turning Point)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i="1" kern="1200" dirty="0">
                          <a:solidFill>
                            <a:schemeClr val="accent1"/>
                          </a:solidFill>
                          <a:latin typeface="+mn-lt"/>
                          <a:ea typeface="+mn-ea"/>
                          <a:cs typeface="+mn-cs"/>
                        </a:rPr>
                        <a:t>NTRK1/2/3 </a:t>
                      </a:r>
                      <a:r>
                        <a:rPr lang="fr-FR" sz="1400" i="0" dirty="0">
                          <a:solidFill>
                            <a:schemeClr val="tx2"/>
                          </a:solidFill>
                        </a:rPr>
                        <a:t>(solvent front, XDFG, gatekeeper mutations)</a:t>
                      </a:r>
                      <a:r>
                        <a:rPr lang="fr-FR" sz="1400" b="0" i="1" kern="1200" dirty="0">
                          <a:solidFill>
                            <a:schemeClr val="tx2"/>
                          </a:solidFill>
                          <a:latin typeface="+mn-lt"/>
                          <a:ea typeface="+mn-ea"/>
                          <a:cs typeface="+mn-cs"/>
                        </a:rPr>
                        <a:t>,</a:t>
                      </a:r>
                      <a:r>
                        <a:rPr lang="fr-FR" sz="1400" i="1" dirty="0">
                          <a:solidFill>
                            <a:schemeClr val="accent1"/>
                          </a:solidFill>
                        </a:rPr>
                        <a:t> </a:t>
                      </a:r>
                      <a:r>
                        <a:rPr lang="fr-FR" sz="1400" i="1" dirty="0">
                          <a:solidFill>
                            <a:schemeClr val="tx2"/>
                          </a:solidFill>
                        </a:rPr>
                        <a:t>ALK, ROS</a:t>
                      </a:r>
                      <a:endParaRPr lang="fr-FR" sz="1400" i="0" dirty="0">
                        <a:solidFill>
                          <a:schemeClr val="tx2"/>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tx2"/>
                          </a:solidFill>
                        </a:rPr>
                        <a:t>Phase 1/2, recruiting (NCT04094610; NCT03093116)</a:t>
                      </a:r>
                    </a:p>
                  </a:txBody>
                  <a:tcPr/>
                </a:tc>
                <a:extLst>
                  <a:ext uri="{0D108BD9-81ED-4DB2-BD59-A6C34878D82A}">
                    <a16:rowId xmlns:a16="http://schemas.microsoft.com/office/drawing/2014/main" val="1867944969"/>
                  </a:ext>
                </a:extLst>
              </a:tr>
              <a:tr h="0">
                <a:tc gridSpan="3">
                  <a:txBody>
                    <a:bodyPr/>
                    <a:lstStyle/>
                    <a:p>
                      <a:pPr marL="0" marR="0">
                        <a:lnSpc>
                          <a:spcPct val="100000"/>
                        </a:lnSpc>
                        <a:spcBef>
                          <a:spcPts val="0"/>
                        </a:spcBef>
                        <a:spcAft>
                          <a:spcPts val="300"/>
                        </a:spcAft>
                        <a:tabLst>
                          <a:tab pos="259080" algn="l"/>
                        </a:tabLst>
                      </a:pPr>
                      <a:endParaRPr lang="en-US" sz="1200" b="0" dirty="0">
                        <a:solidFill>
                          <a:schemeClr val="tx1"/>
                        </a:solidFill>
                        <a:effectLst/>
                      </a:endParaRPr>
                    </a:p>
                  </a:txBody>
                  <a:tcPr marL="68580" marR="68580" marT="36000" marB="36000">
                    <a:noFill/>
                  </a:tcPr>
                </a:tc>
                <a:tc hMerge="1">
                  <a:txBody>
                    <a:bodyPr/>
                    <a:lstStyle/>
                    <a:p>
                      <a:pPr marL="0" marR="0" algn="ctr">
                        <a:lnSpc>
                          <a:spcPct val="200000"/>
                        </a:lnSpc>
                        <a:spcBef>
                          <a:spcPts val="0"/>
                        </a:spcBef>
                        <a:spcAft>
                          <a:spcPts val="600"/>
                        </a:spcAft>
                      </a:pPr>
                      <a:endParaRPr lang="en-US" sz="11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365429239"/>
                  </a:ext>
                </a:extLst>
              </a:tr>
            </a:tbl>
          </a:graphicData>
        </a:graphic>
      </p:graphicFrame>
      <p:sp>
        <p:nvSpPr>
          <p:cNvPr id="6" name="Espace réservé du contenu 5">
            <a:extLst>
              <a:ext uri="{FF2B5EF4-FFF2-40B4-BE49-F238E27FC236}">
                <a16:creationId xmlns:a16="http://schemas.microsoft.com/office/drawing/2014/main" id="{2A21D7C1-1B2B-C24B-8B25-52158F3701EB}"/>
              </a:ext>
            </a:extLst>
          </p:cNvPr>
          <p:cNvSpPr>
            <a:spLocks noGrp="1"/>
          </p:cNvSpPr>
          <p:nvPr>
            <p:ph sz="quarter" idx="15"/>
          </p:nvPr>
        </p:nvSpPr>
        <p:spPr>
          <a:xfrm>
            <a:off x="620183" y="6356351"/>
            <a:ext cx="10660393" cy="365125"/>
          </a:xfrm>
        </p:spPr>
        <p:txBody>
          <a:bodyPr/>
          <a:lstStyle/>
          <a:p>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ALK, anaplastic lymphoma kinase; </a:t>
            </a:r>
            <a:r>
              <a:rPr kumimoji="0" lang="en-GB" sz="1200" b="0" i="0" u="none" strike="noStrike" kern="1200" cap="none" spc="-2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NTRK, neurotrophic tyrosine receptor kinase;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ROS, proto-oncogene tyrosine-protein; TRK, tropomyosin receptor kinase; xDFG, xDFG motif </a:t>
            </a:r>
            <a:endParaRPr lang="en-GB" dirty="0">
              <a:solidFill>
                <a:schemeClr val="tx2"/>
              </a:solidFill>
            </a:endParaRPr>
          </a:p>
        </p:txBody>
      </p:sp>
    </p:spTree>
    <p:extLst>
      <p:ext uri="{BB962C8B-B14F-4D97-AF65-F5344CB8AC3E}">
        <p14:creationId xmlns:p14="http://schemas.microsoft.com/office/powerpoint/2010/main" val="128659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7841D5F-7D17-45E7-98DA-D39F0D1022AC}"/>
              </a:ext>
            </a:extLst>
          </p:cNvPr>
          <p:cNvSpPr>
            <a:spLocks noGrp="1"/>
          </p:cNvSpPr>
          <p:nvPr>
            <p:ph sz="quarter" idx="12"/>
          </p:nvPr>
        </p:nvSpPr>
        <p:spPr>
          <a:xfrm>
            <a:off x="391707" y="1425600"/>
            <a:ext cx="9270096" cy="4525200"/>
          </a:xfrm>
        </p:spPr>
        <p:txBody>
          <a:bodyPr/>
          <a:lstStyle/>
          <a:p>
            <a:r>
              <a:rPr lang="en-GB" noProof="0" dirty="0"/>
              <a:t>Potent second-generation inhibitor of all three TRK tyrosine kinases with IC</a:t>
            </a:r>
            <a:r>
              <a:rPr lang="en-GB" baseline="-25000" noProof="0" dirty="0"/>
              <a:t>50</a:t>
            </a:r>
            <a:r>
              <a:rPr lang="en-GB" noProof="0" dirty="0"/>
              <a:t> between 2.0 and 9.2 </a:t>
            </a:r>
            <a:r>
              <a:rPr lang="en-GB" noProof="0" dirty="0" err="1"/>
              <a:t>nM</a:t>
            </a:r>
            <a:r>
              <a:rPr lang="en-GB" noProof="0" dirty="0"/>
              <a:t> for the 3 on-target resistance mutations</a:t>
            </a:r>
          </a:p>
          <a:p>
            <a:r>
              <a:rPr lang="en-GB" noProof="0" dirty="0"/>
              <a:t>Selective: &gt;1,000x more selective for TRK over 98% of 226 non-TRK kinases </a:t>
            </a:r>
          </a:p>
          <a:p>
            <a:r>
              <a:rPr lang="en-GB" noProof="0" dirty="0"/>
              <a:t>Activity against acquired </a:t>
            </a:r>
            <a:r>
              <a:rPr lang="en-GB" b="1" noProof="0" dirty="0">
                <a:solidFill>
                  <a:srgbClr val="6BB402"/>
                </a:solidFill>
              </a:rPr>
              <a:t>solvent front</a:t>
            </a:r>
            <a:r>
              <a:rPr lang="en-GB" noProof="0" dirty="0"/>
              <a:t>, </a:t>
            </a:r>
            <a:r>
              <a:rPr lang="en-GB" b="1" dirty="0">
                <a:solidFill>
                  <a:schemeClr val="accent2"/>
                </a:solidFill>
              </a:rPr>
              <a:t>xDFG</a:t>
            </a:r>
            <a:r>
              <a:rPr lang="en-GB" dirty="0"/>
              <a:t>, </a:t>
            </a:r>
            <a:r>
              <a:rPr lang="en-GB" b="1" noProof="0" dirty="0">
                <a:solidFill>
                  <a:srgbClr val="FFC000"/>
                </a:solidFill>
              </a:rPr>
              <a:t>gatekeeper</a:t>
            </a:r>
            <a:r>
              <a:rPr lang="en-GB" noProof="0" dirty="0"/>
              <a:t>, and TRK mutations demonstrated in enzyme- and cell-based assays and </a:t>
            </a:r>
            <a:r>
              <a:rPr lang="en-GB" i="1" noProof="0" dirty="0"/>
              <a:t>in vivo </a:t>
            </a:r>
            <a:r>
              <a:rPr lang="en-GB" noProof="0" dirty="0"/>
              <a:t>tumour models</a:t>
            </a:r>
          </a:p>
          <a:p>
            <a:r>
              <a:rPr lang="en-GB" noProof="0" dirty="0"/>
              <a:t>Excellent drug properties: orally dosed, high exposure</a:t>
            </a:r>
          </a:p>
        </p:txBody>
      </p:sp>
      <p:sp>
        <p:nvSpPr>
          <p:cNvPr id="4" name="Title 3">
            <a:extLst>
              <a:ext uri="{FF2B5EF4-FFF2-40B4-BE49-F238E27FC236}">
                <a16:creationId xmlns:a16="http://schemas.microsoft.com/office/drawing/2014/main" id="{3AE5CB61-4537-4147-A67A-ABADC7FD79FB}"/>
              </a:ext>
            </a:extLst>
          </p:cNvPr>
          <p:cNvSpPr>
            <a:spLocks noGrp="1"/>
          </p:cNvSpPr>
          <p:nvPr>
            <p:ph type="title"/>
          </p:nvPr>
        </p:nvSpPr>
        <p:spPr/>
        <p:txBody>
          <a:bodyPr/>
          <a:lstStyle/>
          <a:p>
            <a:r>
              <a:rPr lang="en-GB" dirty="0"/>
              <a:t>Selitrectinib (</a:t>
            </a:r>
            <a:r>
              <a:rPr lang="en-GB" noProof="0" dirty="0"/>
              <a:t>LOXO-195/BAY 2731954)</a:t>
            </a:r>
          </a:p>
        </p:txBody>
      </p:sp>
      <p:sp>
        <p:nvSpPr>
          <p:cNvPr id="2" name="Slide Number Placeholder 1">
            <a:extLst>
              <a:ext uri="{FF2B5EF4-FFF2-40B4-BE49-F238E27FC236}">
                <a16:creationId xmlns:a16="http://schemas.microsoft.com/office/drawing/2014/main" id="{38365F02-92A7-4405-A77C-2B216CB809A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905509-6B9D-44F8-A856-EA975E5E2BB5}" type="slidenum">
              <a:rPr kumimoji="0" lang="en-US"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
        <p:nvSpPr>
          <p:cNvPr id="14" name="Text Placeholder 3">
            <a:extLst>
              <a:ext uri="{FF2B5EF4-FFF2-40B4-BE49-F238E27FC236}">
                <a16:creationId xmlns:a16="http://schemas.microsoft.com/office/drawing/2014/main" id="{8C81213B-1E40-4A8C-AB4D-D1183942EBF1}"/>
              </a:ext>
            </a:extLst>
          </p:cNvPr>
          <p:cNvSpPr>
            <a:spLocks noGrp="1"/>
          </p:cNvSpPr>
          <p:nvPr>
            <p:ph sz="quarter" idx="15"/>
          </p:nvPr>
        </p:nvSpPr>
        <p:spPr>
          <a:xfrm>
            <a:off x="620183" y="6309320"/>
            <a:ext cx="10180339" cy="365125"/>
          </a:xfrm>
        </p:spPr>
        <p:txBody>
          <a:bodyPr/>
          <a:lstStyle/>
          <a:p>
            <a:r>
              <a:rPr lang="en-GB" dirty="0">
                <a:solidFill>
                  <a:schemeClr val="tx2"/>
                </a:solidFill>
              </a:rPr>
              <a:t>IC</a:t>
            </a:r>
            <a:r>
              <a:rPr lang="en-GB" baseline="-25000" dirty="0">
                <a:solidFill>
                  <a:schemeClr val="tx2"/>
                </a:solidFill>
              </a:rPr>
              <a:t>50</a:t>
            </a:r>
            <a:r>
              <a:rPr lang="en-GB" dirty="0">
                <a:solidFill>
                  <a:schemeClr val="tx2"/>
                </a:solidFill>
              </a:rPr>
              <a:t>, half maximal inhibitory concentration; </a:t>
            </a:r>
            <a:r>
              <a:rPr kumimoji="0" lang="en-GB" sz="1200" b="0" i="0" u="none" strike="noStrike" kern="1200" cap="none" spc="-10" normalizeH="0" noProof="0" dirty="0">
                <a:ln>
                  <a:noFill/>
                </a:ln>
                <a:solidFill>
                  <a:schemeClr val="tx2"/>
                </a:solidFill>
                <a:effectLst/>
                <a:uLnTx/>
                <a:uFillTx/>
                <a:latin typeface="Calibri" panose="020F0502020204030204" pitchFamily="34" charset="0"/>
                <a:ea typeface="+mn-ea"/>
                <a:cs typeface="Calibri" panose="020F0502020204030204" pitchFamily="34" charset="0"/>
              </a:rPr>
              <a:t>TRK, tropomyosin receptor kinase; xDFG, xDFG motif</a:t>
            </a:r>
            <a:br>
              <a:rPr lang="en-GB" dirty="0">
                <a:solidFill>
                  <a:schemeClr val="tx2"/>
                </a:solidFill>
              </a:rPr>
            </a:br>
            <a:r>
              <a:rPr lang="en-GB" dirty="0">
                <a:solidFill>
                  <a:schemeClr val="tx2"/>
                </a:solidFill>
              </a:rPr>
              <a:t>Drilon A, et al. Cancer Discov. 2017;7:963-72</a:t>
            </a:r>
          </a:p>
        </p:txBody>
      </p:sp>
      <p:graphicFrame>
        <p:nvGraphicFramePr>
          <p:cNvPr id="18" name="Object 17">
            <a:extLst>
              <a:ext uri="{FF2B5EF4-FFF2-40B4-BE49-F238E27FC236}">
                <a16:creationId xmlns:a16="http://schemas.microsoft.com/office/drawing/2014/main" id="{AB3A6B51-1826-4EAD-9893-C1E910FDECAF}"/>
              </a:ext>
            </a:extLst>
          </p:cNvPr>
          <p:cNvGraphicFramePr>
            <a:graphicFrameLocks noChangeAspect="1"/>
          </p:cNvGraphicFramePr>
          <p:nvPr/>
        </p:nvGraphicFramePr>
        <p:xfrm>
          <a:off x="2711624" y="3740745"/>
          <a:ext cx="3195453" cy="2234514"/>
        </p:xfrm>
        <a:graphic>
          <a:graphicData uri="http://schemas.openxmlformats.org/presentationml/2006/ole">
            <mc:AlternateContent xmlns:mc="http://schemas.openxmlformats.org/markup-compatibility/2006">
              <mc:Choice xmlns:v="urn:schemas-microsoft-com:vml" Requires="v">
                <p:oleObj name="CS ChemDraw Drawing" r:id="rId3" imgW="1541266" imgH="1077908" progId="ChemDraw.Document.6.0">
                  <p:embed/>
                </p:oleObj>
              </mc:Choice>
              <mc:Fallback>
                <p:oleObj name="CS ChemDraw Drawing" r:id="rId3" imgW="1541266" imgH="1077908" progId="ChemDraw.Document.6.0">
                  <p:embed/>
                  <p:pic>
                    <p:nvPicPr>
                      <p:cNvPr id="18" name="Object 17">
                        <a:extLst>
                          <a:ext uri="{FF2B5EF4-FFF2-40B4-BE49-F238E27FC236}">
                            <a16:creationId xmlns:a16="http://schemas.microsoft.com/office/drawing/2014/main" id="{AB3A6B51-1826-4EAD-9893-C1E910FDECAF}"/>
                          </a:ext>
                        </a:extLst>
                      </p:cNvPr>
                      <p:cNvPicPr/>
                      <p:nvPr/>
                    </p:nvPicPr>
                    <p:blipFill>
                      <a:blip r:embed="rId4"/>
                      <a:stretch>
                        <a:fillRect/>
                      </a:stretch>
                    </p:blipFill>
                    <p:spPr>
                      <a:xfrm>
                        <a:off x="2711624" y="3740745"/>
                        <a:ext cx="3195453" cy="2234514"/>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B7076854-690C-4568-A714-9704784E273A}"/>
              </a:ext>
            </a:extLst>
          </p:cNvPr>
          <p:cNvSpPr txBox="1"/>
          <p:nvPr/>
        </p:nvSpPr>
        <p:spPr>
          <a:xfrm rot="16200000">
            <a:off x="8906602" y="2630299"/>
            <a:ext cx="1306549" cy="2462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larotrectinib</a:t>
            </a:r>
          </a:p>
        </p:txBody>
      </p:sp>
      <p:sp>
        <p:nvSpPr>
          <p:cNvPr id="13" name="TextBox 12">
            <a:extLst>
              <a:ext uri="{FF2B5EF4-FFF2-40B4-BE49-F238E27FC236}">
                <a16:creationId xmlns:a16="http://schemas.microsoft.com/office/drawing/2014/main" id="{95BB7D43-A937-4E2B-8CF5-54FAFC799A6C}"/>
              </a:ext>
            </a:extLst>
          </p:cNvPr>
          <p:cNvSpPr txBox="1"/>
          <p:nvPr/>
        </p:nvSpPr>
        <p:spPr>
          <a:xfrm rot="16200000">
            <a:off x="8885418" y="4941937"/>
            <a:ext cx="1306549" cy="2462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selitrectinib</a:t>
            </a:r>
          </a:p>
        </p:txBody>
      </p:sp>
      <p:pic>
        <p:nvPicPr>
          <p:cNvPr id="15" name="Picture 14">
            <a:extLst>
              <a:ext uri="{FF2B5EF4-FFF2-40B4-BE49-F238E27FC236}">
                <a16:creationId xmlns:a16="http://schemas.microsoft.com/office/drawing/2014/main" id="{310C75CB-E4C9-4195-B271-7DF709FE8D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92" t="19637" r="35496"/>
          <a:stretch/>
        </p:blipFill>
        <p:spPr>
          <a:xfrm>
            <a:off x="9737751" y="1774249"/>
            <a:ext cx="1839052" cy="1839050"/>
          </a:xfrm>
          <a:prstGeom prst="rect">
            <a:avLst/>
          </a:prstGeom>
          <a:ln w="9525" cap="sq">
            <a:solidFill>
              <a:srgbClr val="000000"/>
            </a:solidFill>
            <a:prstDash val="solid"/>
            <a:miter lim="800000"/>
          </a:ln>
          <a:effectLst/>
        </p:spPr>
      </p:pic>
      <p:pic>
        <p:nvPicPr>
          <p:cNvPr id="16" name="Picture 15">
            <a:extLst>
              <a:ext uri="{FF2B5EF4-FFF2-40B4-BE49-F238E27FC236}">
                <a16:creationId xmlns:a16="http://schemas.microsoft.com/office/drawing/2014/main" id="{F0EF4837-38C0-4A64-BED3-682C53AAC7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4" t="21554" r="36268"/>
          <a:stretch/>
        </p:blipFill>
        <p:spPr>
          <a:xfrm>
            <a:off x="9714998" y="3981467"/>
            <a:ext cx="1866707" cy="1846709"/>
          </a:xfrm>
          <a:prstGeom prst="rect">
            <a:avLst/>
          </a:prstGeom>
          <a:ln w="9525" cap="sq">
            <a:solidFill>
              <a:srgbClr val="000000"/>
            </a:solidFill>
            <a:prstDash val="solid"/>
            <a:miter lim="800000"/>
          </a:ln>
          <a:effectLst/>
        </p:spPr>
      </p:pic>
      <p:sp>
        <p:nvSpPr>
          <p:cNvPr id="17" name="Rectangle 16">
            <a:extLst>
              <a:ext uri="{FF2B5EF4-FFF2-40B4-BE49-F238E27FC236}">
                <a16:creationId xmlns:a16="http://schemas.microsoft.com/office/drawing/2014/main" id="{4BC61F60-49F0-4626-BFA2-5B943C21BF19}"/>
              </a:ext>
            </a:extLst>
          </p:cNvPr>
          <p:cNvSpPr/>
          <p:nvPr/>
        </p:nvSpPr>
        <p:spPr>
          <a:xfrm>
            <a:off x="9750493" y="3688429"/>
            <a:ext cx="226617" cy="220010"/>
          </a:xfrm>
          <a:prstGeom prst="rect">
            <a:avLst/>
          </a:prstGeom>
          <a:solidFill>
            <a:srgbClr val="6BB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C768790-F013-484F-9033-928F134003EE}"/>
              </a:ext>
            </a:extLst>
          </p:cNvPr>
          <p:cNvSpPr txBox="1"/>
          <p:nvPr/>
        </p:nvSpPr>
        <p:spPr>
          <a:xfrm>
            <a:off x="10019229" y="3665181"/>
            <a:ext cx="1781065"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Solvent front mutation</a:t>
            </a:r>
          </a:p>
        </p:txBody>
      </p:sp>
      <p:sp>
        <p:nvSpPr>
          <p:cNvPr id="21" name="Oval 20">
            <a:extLst>
              <a:ext uri="{FF2B5EF4-FFF2-40B4-BE49-F238E27FC236}">
                <a16:creationId xmlns:a16="http://schemas.microsoft.com/office/drawing/2014/main" id="{02F94B74-83AA-4E97-B73D-1E2A91731747}"/>
              </a:ext>
            </a:extLst>
          </p:cNvPr>
          <p:cNvSpPr/>
          <p:nvPr/>
        </p:nvSpPr>
        <p:spPr>
          <a:xfrm>
            <a:off x="9977110" y="2428208"/>
            <a:ext cx="778013" cy="7955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E7A7360-0AA8-41C4-B3B7-C3844F69A250}"/>
              </a:ext>
            </a:extLst>
          </p:cNvPr>
          <p:cNvSpPr/>
          <p:nvPr/>
        </p:nvSpPr>
        <p:spPr>
          <a:xfrm>
            <a:off x="9977110" y="4507056"/>
            <a:ext cx="778013" cy="7955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8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lstStyle/>
          <a:p>
            <a:endParaRPr lang="en-GB"/>
          </a:p>
        </p:txBody>
      </p:sp>
      <p:sp>
        <p:nvSpPr>
          <p:cNvPr id="4" name="Title 3"/>
          <p:cNvSpPr>
            <a:spLocks noGrp="1"/>
          </p:cNvSpPr>
          <p:nvPr>
            <p:ph type="title"/>
          </p:nvPr>
        </p:nvSpPr>
        <p:spPr/>
        <p:txBody>
          <a:bodyPr/>
          <a:lstStyle/>
          <a:p>
            <a:r>
              <a:rPr lang="en-GB" dirty="0"/>
              <a:t>Thank you!</a:t>
            </a:r>
          </a:p>
        </p:txBody>
      </p:sp>
      <p:sp>
        <p:nvSpPr>
          <p:cNvPr id="9" name="Content Placeholder 8"/>
          <p:cNvSpPr>
            <a:spLocks noGrp="1"/>
          </p:cNvSpPr>
          <p:nvPr>
            <p:ph sz="quarter" idx="14"/>
          </p:nvPr>
        </p:nvSpPr>
        <p:spPr>
          <a:xfrm>
            <a:off x="613503" y="1814928"/>
            <a:ext cx="7876489" cy="3198247"/>
          </a:xfrm>
        </p:spPr>
        <p:txBody>
          <a:bodyPr>
            <a:normAutofit/>
          </a:bodyPr>
          <a:lstStyle/>
          <a:p>
            <a:pPr>
              <a:buClr>
                <a:schemeClr val="accent1"/>
              </a:buClr>
              <a:buFont typeface="Arial" panose="020B0604020202020204" pitchFamily="34" charset="0"/>
              <a:buChar char="•"/>
            </a:pPr>
            <a:r>
              <a:rPr lang="en-GB" sz="2400" b="1" dirty="0">
                <a:solidFill>
                  <a:schemeClr val="accent1"/>
                </a:solidFill>
              </a:rPr>
              <a:t>Thank you </a:t>
            </a:r>
            <a:r>
              <a:rPr lang="en-GB" sz="2400" dirty="0"/>
              <a:t>for your participation and input during this meeting, slides will be made available for download.</a:t>
            </a:r>
          </a:p>
          <a:p>
            <a:pPr>
              <a:buClr>
                <a:schemeClr val="accent1"/>
              </a:buClr>
              <a:buFont typeface="Arial" panose="020B0604020202020204" pitchFamily="34" charset="0"/>
              <a:buChar char="•"/>
            </a:pPr>
            <a:endParaRPr lang="en-GB" sz="2400" dirty="0"/>
          </a:p>
          <a:p>
            <a:pPr>
              <a:buClr>
                <a:schemeClr val="accent1"/>
              </a:buClr>
              <a:buFont typeface="Arial" panose="020B0604020202020204" pitchFamily="34" charset="0"/>
              <a:buChar char="•"/>
            </a:pPr>
            <a:r>
              <a:rPr lang="en-GB" sz="2400" dirty="0"/>
              <a:t>Please complete the </a:t>
            </a:r>
            <a:r>
              <a:rPr lang="en-GB" sz="2400" b="1" dirty="0">
                <a:solidFill>
                  <a:schemeClr val="accent1"/>
                </a:solidFill>
              </a:rPr>
              <a:t>post-meeting survey</a:t>
            </a:r>
          </a:p>
          <a:p>
            <a:pPr>
              <a:buClr>
                <a:schemeClr val="accent1"/>
              </a:buClr>
              <a:buFont typeface="Arial" panose="020B0604020202020204" pitchFamily="34" charset="0"/>
              <a:buChar char="•"/>
            </a:pPr>
            <a:endParaRPr lang="en-GB" sz="2400" b="1" dirty="0">
              <a:solidFill>
                <a:schemeClr val="accent1"/>
              </a:solidFill>
            </a:endParaRPr>
          </a:p>
          <a:p>
            <a:pPr>
              <a:buClr>
                <a:schemeClr val="accent1"/>
              </a:buClr>
              <a:buFont typeface="Arial" panose="020B0604020202020204" pitchFamily="34" charset="0"/>
              <a:buChar char="•"/>
            </a:pPr>
            <a:r>
              <a:rPr lang="en-GB" sz="2400" b="1" dirty="0">
                <a:solidFill>
                  <a:schemeClr val="accent1"/>
                </a:solidFill>
              </a:rPr>
              <a:t>Honorarium forms</a:t>
            </a:r>
            <a:r>
              <a:rPr lang="en-GB" sz="2400" dirty="0"/>
              <a:t> can be submitted via the COR2ED Engage meeting page</a:t>
            </a:r>
          </a:p>
        </p:txBody>
      </p:sp>
      <p:pic>
        <p:nvPicPr>
          <p:cNvPr id="6" name="Shape 2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089430" y="1833155"/>
            <a:ext cx="2233612" cy="2073274"/>
          </a:xfrm>
          <a:prstGeom prst="rect">
            <a:avLst/>
          </a:prstGeom>
          <a:noFill/>
          <a:ln>
            <a:noFill/>
          </a:ln>
        </p:spPr>
      </p:pic>
    </p:spTree>
    <p:extLst>
      <p:ext uri="{BB962C8B-B14F-4D97-AF65-F5344CB8AC3E}">
        <p14:creationId xmlns:p14="http://schemas.microsoft.com/office/powerpoint/2010/main" val="4273657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95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64226-1C4E-48A3-8436-7C59FE9E3E9A}"/>
              </a:ext>
            </a:extLst>
          </p:cNvPr>
          <p:cNvSpPr>
            <a:spLocks noGrp="1"/>
          </p:cNvSpPr>
          <p:nvPr>
            <p:ph sz="quarter" idx="12"/>
          </p:nvPr>
        </p:nvSpPr>
        <p:spPr>
          <a:xfrm>
            <a:off x="620184" y="1196752"/>
            <a:ext cx="10963200" cy="4525200"/>
          </a:xfrm>
        </p:spPr>
        <p:txBody>
          <a:bodyPr/>
          <a:lstStyle/>
          <a:p>
            <a:pPr marL="0" indent="0">
              <a:buNone/>
            </a:pPr>
            <a:r>
              <a:rPr lang="en-GB" b="1" dirty="0"/>
              <a:t>Research/Grant Funding: </a:t>
            </a:r>
            <a:r>
              <a:rPr lang="en-GB" dirty="0"/>
              <a:t>AbbVie, Adaptimmune, Aldi-Norte, Amgen, AstraZeneca, Bayer, BMS, </a:t>
            </a:r>
            <a:br>
              <a:rPr lang="en-GB" dirty="0"/>
            </a:br>
            <a:r>
              <a:rPr lang="en-GB" dirty="0"/>
              <a:t>Daiichi-Sankyo, Eisai, Fate Therapeutics, Genentech, Genmab, Ignyta, Infinity, Kite, Kyowa, Lilly, LOXO, Merck, MedImmune, Mirati, miRNA, Molecular Templates, Mologen, NCI-CTEP, Novartis, Numab, Pfizer, Seattle Genetics, Takeda, Turning Point Therapeutics, Verstatem</a:t>
            </a:r>
          </a:p>
          <a:p>
            <a:pPr marL="0" indent="0">
              <a:buNone/>
            </a:pPr>
            <a:endParaRPr lang="en-GB" sz="1200" dirty="0"/>
          </a:p>
          <a:p>
            <a:pPr marL="0" lvl="0" indent="0">
              <a:buNone/>
            </a:pPr>
            <a:r>
              <a:rPr lang="en-GB" b="1" dirty="0"/>
              <a:t>Travel, Accommodations, Expenses: </a:t>
            </a:r>
            <a:r>
              <a:rPr lang="en-GB" dirty="0"/>
              <a:t>Bayer, LOXO, miRNA, Genmab, AACR, ASCO, SITC</a:t>
            </a:r>
          </a:p>
          <a:p>
            <a:pPr marL="0" lvl="0" indent="0">
              <a:buNone/>
            </a:pPr>
            <a:endParaRPr lang="en-GB" sz="1100" dirty="0"/>
          </a:p>
          <a:p>
            <a:pPr marL="0" lvl="0" indent="0">
              <a:buNone/>
            </a:pPr>
            <a:r>
              <a:rPr lang="en-GB" b="1" dirty="0"/>
              <a:t>Consulting, Speaker or Advisory Role: </a:t>
            </a:r>
            <a:r>
              <a:rPr lang="en-GB" dirty="0"/>
              <a:t>Alpha Insights, Acuta, Amgen, Axiom, Adaptimmune, Baxter, Bayer, Boxer Capital, COG, Ecor1, Genentech, GLG, Group H, Guidepoint, HCW Precision,  Infinity, Janssen, Merrimack, Medscape, Numab, Pfizer, Prime Oncology, Seattle Genetics, ST Cube, Takeda, Tavistock, </a:t>
            </a:r>
            <a:br>
              <a:rPr lang="en-GB" dirty="0"/>
            </a:br>
            <a:r>
              <a:rPr lang="en-GB" dirty="0"/>
              <a:t>Trieza Therapeutics, WebMD</a:t>
            </a:r>
          </a:p>
          <a:p>
            <a:pPr marL="0" lvl="0" indent="0">
              <a:buNone/>
            </a:pPr>
            <a:endParaRPr lang="en-GB" sz="1200" dirty="0"/>
          </a:p>
          <a:p>
            <a:pPr marL="0" lvl="0" indent="0">
              <a:buNone/>
            </a:pPr>
            <a:r>
              <a:rPr lang="en-GB" b="1" dirty="0"/>
              <a:t>Other ownership interests: </a:t>
            </a:r>
            <a:r>
              <a:rPr lang="en-GB" dirty="0"/>
              <a:t>Molecular Match (Advisor), OncoResponse (Founder), Presagia Inc (Advisor)</a:t>
            </a:r>
          </a:p>
          <a:p>
            <a:pPr marL="0" indent="0">
              <a:buNone/>
            </a:pPr>
            <a:endParaRPr lang="en-GB" dirty="0"/>
          </a:p>
        </p:txBody>
      </p:sp>
      <p:sp>
        <p:nvSpPr>
          <p:cNvPr id="2" name="Title 1">
            <a:extLst>
              <a:ext uri="{FF2B5EF4-FFF2-40B4-BE49-F238E27FC236}">
                <a16:creationId xmlns:a16="http://schemas.microsoft.com/office/drawing/2014/main" id="{8CAC96D1-EE60-45B7-B2CA-F22CEFD19C70}"/>
              </a:ext>
            </a:extLst>
          </p:cNvPr>
          <p:cNvSpPr>
            <a:spLocks noGrp="1"/>
          </p:cNvSpPr>
          <p:nvPr>
            <p:ph type="title"/>
          </p:nvPr>
        </p:nvSpPr>
        <p:spPr/>
        <p:txBody>
          <a:bodyPr/>
          <a:lstStyle/>
          <a:p>
            <a:r>
              <a:rPr lang="en-GB" dirty="0"/>
              <a:t>Disclosures (last 36 months)</a:t>
            </a:r>
          </a:p>
        </p:txBody>
      </p:sp>
      <p:sp>
        <p:nvSpPr>
          <p:cNvPr id="8" name="Slide Number Placeholder 7">
            <a:extLst>
              <a:ext uri="{FF2B5EF4-FFF2-40B4-BE49-F238E27FC236}">
                <a16:creationId xmlns:a16="http://schemas.microsoft.com/office/drawing/2014/main" id="{E5139655-1C34-0B4A-98F5-C982679FCCC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862976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1_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2_Thème Office">
  <a:themeElements>
    <a:clrScheme name="Cor2Ed - NTRK Connect Colour Palette">
      <a:dk1>
        <a:srgbClr val="000000"/>
      </a:dk1>
      <a:lt1>
        <a:srgbClr val="FFFFFF"/>
      </a:lt1>
      <a:dk2>
        <a:srgbClr val="5D8298"/>
      </a:dk2>
      <a:lt2>
        <a:srgbClr val="EEECE1"/>
      </a:lt2>
      <a:accent1>
        <a:srgbClr val="56378D"/>
      </a:accent1>
      <a:accent2>
        <a:srgbClr val="C0504D"/>
      </a:accent2>
      <a:accent3>
        <a:srgbClr val="E9D0CD"/>
      </a:accent3>
      <a:accent4>
        <a:srgbClr val="F3EAE7"/>
      </a:accent4>
      <a:accent5>
        <a:srgbClr val="ECE6ED"/>
      </a:accent5>
      <a:accent6>
        <a:srgbClr val="8B878B"/>
      </a:accent6>
      <a:hlink>
        <a:srgbClr val="56378D"/>
      </a:hlink>
      <a:folHlink>
        <a:srgbClr val="5637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3">
    <a:dk1>
      <a:sysClr val="windowText" lastClr="000000"/>
    </a:dk1>
    <a:lt1>
      <a:sysClr val="window" lastClr="FFFFFF"/>
    </a:lt1>
    <a:dk2>
      <a:srgbClr val="002C4A"/>
    </a:dk2>
    <a:lt2>
      <a:srgbClr val="E7E6E6"/>
    </a:lt2>
    <a:accent1>
      <a:srgbClr val="00BFF3"/>
    </a:accent1>
    <a:accent2>
      <a:srgbClr val="002C4A"/>
    </a:accent2>
    <a:accent3>
      <a:srgbClr val="AECA36"/>
    </a:accent3>
    <a:accent4>
      <a:srgbClr val="ED1556"/>
    </a:accent4>
    <a:accent5>
      <a:srgbClr val="A3A6A7"/>
    </a:accent5>
    <a:accent6>
      <a:srgbClr val="F47F30"/>
    </a:accent6>
    <a:hlink>
      <a:srgbClr val="ED1556"/>
    </a:hlink>
    <a:folHlink>
      <a:srgbClr val="ED15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GUCONNECT_template_v2-good</Template>
  <TotalTime>5537</TotalTime>
  <Words>11462</Words>
  <Application>Microsoft Office PowerPoint</Application>
  <PresentationFormat>Widescreen</PresentationFormat>
  <Paragraphs>2033</Paragraphs>
  <Slides>83</Slides>
  <Notes>30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83</vt:i4>
      </vt:variant>
    </vt:vector>
  </HeadingPairs>
  <TitlesOfParts>
    <vt:vector size="99" baseType="lpstr">
      <vt:lpstr>Aileron</vt:lpstr>
      <vt:lpstr>Arial</vt:lpstr>
      <vt:lpstr>Arial Narrow</vt:lpstr>
      <vt:lpstr>Calibri</vt:lpstr>
      <vt:lpstr>Gill Sans</vt:lpstr>
      <vt:lpstr>Imago</vt:lpstr>
      <vt:lpstr>Imago Book</vt:lpstr>
      <vt:lpstr>Karla</vt:lpstr>
      <vt:lpstr>Lucida Grande</vt:lpstr>
      <vt:lpstr>PT Sans Narrow</vt:lpstr>
      <vt:lpstr>System Font Regular</vt:lpstr>
      <vt:lpstr>Times</vt:lpstr>
      <vt:lpstr>Thème Office</vt:lpstr>
      <vt:lpstr>1_Thème Office</vt:lpstr>
      <vt:lpstr>2_Thème Office</vt:lpstr>
      <vt:lpstr>CS ChemDraw Drawing</vt:lpstr>
      <vt:lpstr>PowerPoint Presentation</vt:lpstr>
      <vt:lpstr>Experts knowledge share  Current opinions on how to identify, test and treat NTRK fusion positive cancer  </vt:lpstr>
      <vt:lpstr>EXPERTS KNOWLEDGE SHARE</vt:lpstr>
      <vt:lpstr>EXPERTS KNOWLEDGE SHARE  Educational objectives</vt:lpstr>
      <vt:lpstr>Introducing the scientific committee</vt:lpstr>
      <vt:lpstr>Disclaimer</vt:lpstr>
      <vt:lpstr>Experts knowledge share agenda</vt:lpstr>
      <vt:lpstr> Treating NTRK Fusion CancerS today   David S. Hong, MD The University of Texas MD Anderson Cancer Center.  Professor Deputy Chairman in the Dept of Investigational Cancer Therapeutics (Phase 1 Program) Associate Vice President of Clinical Research</vt:lpstr>
      <vt:lpstr>Disclosures (last 36 months)</vt:lpstr>
      <vt:lpstr>TRK Biology </vt:lpstr>
      <vt:lpstr>TRK Receptors Mediate Neurotrophin Signalling</vt:lpstr>
      <vt:lpstr>Biology of TRK Fusion Proteins</vt:lpstr>
      <vt:lpstr>There are Numerous NTRK Gene Fusion Types Across Multiple TumoUr Types</vt:lpstr>
      <vt:lpstr>TRK Cancer Epidemiology</vt:lpstr>
      <vt:lpstr>NTRK Gene Fusions Are Found in Many Cancers With High Unmet Need</vt:lpstr>
      <vt:lpstr>TRK INHIBITORS</vt:lpstr>
      <vt:lpstr>TRK Inhibitors and Clinical Development status</vt:lpstr>
      <vt:lpstr>larotrectinib</vt:lpstr>
      <vt:lpstr>Larotrectinib Is a Highly Selective TRK Inhibitor</vt:lpstr>
      <vt:lpstr>Larotrectinib clinical data: Integrated analysis Study design</vt:lpstr>
      <vt:lpstr>Larotrectinib clinical data: Integrated analysis Baseline characteristics </vt:lpstr>
      <vt:lpstr>Larotrectinib clinical data: Integrated analysis Best response by tumour type</vt:lpstr>
      <vt:lpstr>Larotrectinib clinical data: Integrated analysis DoR, PFS, and OS</vt:lpstr>
      <vt:lpstr>Larotrectinib In intracranial disease: Characteristics of first prospective analysis</vt:lpstr>
      <vt:lpstr>Larotrectinib in intracranial disease:  Baseline characteristics in patients with non-primary CNS solid tumours</vt:lpstr>
      <vt:lpstr>Larotrectinib in intracranial disease:  Response in patients with non-primary CNS solid tumours</vt:lpstr>
      <vt:lpstr>Larotrectinib in intracranial disease: responsE/treatment duration in patients with non-primary CNS solid tumours</vt:lpstr>
      <vt:lpstr>entrectinib</vt:lpstr>
      <vt:lpstr>Integrated efficacy and safety analysis of entrectinib: study design</vt:lpstr>
      <vt:lpstr>Integrated efficacy and safety analysis of entrectinib: Baseline characteristics</vt:lpstr>
      <vt:lpstr>Integrated efficacy and safety analysis of entrectinib: Individual ORR by tumour type* (BICR)</vt:lpstr>
      <vt:lpstr>Integrated efficacy and safety analysis of entrectinib: Individual ORR by CNS tumour involvement* (BICR)</vt:lpstr>
      <vt:lpstr>Integrated efficacy and safety analysis of entrectinib: DoR, PFS and OS (BICR)</vt:lpstr>
      <vt:lpstr>Integrated efficacy and safety analysis of entrectinib: Intracranial ORR in patients with CNS disease at baseline (BICR)</vt:lpstr>
      <vt:lpstr>Summary of main clinical data: Larotrectinib vs Entrectinib</vt:lpstr>
      <vt:lpstr>Final thoughts</vt:lpstr>
      <vt:lpstr> Testing methodologies  and tumour-specific algorithms   Prof. Frédérique Penault-Llorca University of Clermont-Ferrand, France</vt:lpstr>
      <vt:lpstr>Disclosures</vt:lpstr>
      <vt:lpstr>NTRK gene fusion characteristics to consider for detection1-5</vt:lpstr>
      <vt:lpstr>Diagnostic testing overview</vt:lpstr>
      <vt:lpstr>Immunohistochemistry (IHC)</vt:lpstr>
      <vt:lpstr>Immunohistochemistry</vt:lpstr>
      <vt:lpstr>Immunohistochemistry </vt:lpstr>
      <vt:lpstr>Fluorescence in situ hybridisation (FISH)</vt:lpstr>
      <vt:lpstr>Break-apart FISH is particularly useful for detecting gene translocations</vt:lpstr>
      <vt:lpstr>Fluorescence in situ hybridisation (FISH)</vt:lpstr>
      <vt:lpstr>RT-PCR or RNA targeted  fusion panels (non NGS)</vt:lpstr>
      <vt:lpstr>DETECTION of FUSION transcripts by RT-PcR</vt:lpstr>
      <vt:lpstr>Next generation sequencing (NGS)</vt:lpstr>
      <vt:lpstr>The challenge: Detecting fusions in NTRK1-3 genes</vt:lpstr>
      <vt:lpstr>Advantages of NGS in detecting NTRK fusions</vt:lpstr>
      <vt:lpstr>Advantages of RNA NGS in detecting NTRK fusions</vt:lpstr>
      <vt:lpstr>Conclusion - Detecting NTRK Fusions</vt:lpstr>
      <vt:lpstr>Testing strategies for NTRK fusions</vt:lpstr>
      <vt:lpstr>Distribution and frequency of NTRK fusions in adult and paediatric tumours</vt:lpstr>
      <vt:lpstr>Testing algorithm for NTRK fusion cancer</vt:lpstr>
      <vt:lpstr>Testing guidance: Ideal and alternate testing behaviours</vt:lpstr>
      <vt:lpstr>Routine pan-cancer screening:  Tumour agnostic biomarker</vt:lpstr>
      <vt:lpstr>  Adverse events associated with Trk inhibitors  Prof. Ezra Cohen, MD, FRCPSC, FASCO UC San Diego Health – Moores Cancer Center La Jolla, California, USA </vt:lpstr>
      <vt:lpstr>disclosures</vt:lpstr>
      <vt:lpstr>Background: List of TRK inhibitors and current development stage (ongoing)</vt:lpstr>
      <vt:lpstr>Safety profile of the current approved trk inhibitors  larotrectinib (specific TRK inhibitor) entrectinib (TRK, ROS1, ALK inhibitor) </vt:lpstr>
      <vt:lpstr>Pooled analysis of Aes with larotrectinib</vt:lpstr>
      <vt:lpstr>Expanded pooled analysis of Aes with larotrectinib</vt:lpstr>
      <vt:lpstr>Integrated safety data for entrectinib</vt:lpstr>
      <vt:lpstr>Characterisation of On-Target Adverse Events Caused by TRK Inhibitor Therapy  Liu D, et al. Ann Oncol. 2020;31:1207-15 </vt:lpstr>
      <vt:lpstr>DEFINITION &amp; retrospective STUDY DESIGN</vt:lpstr>
      <vt:lpstr>Demographics and baseline characteristics</vt:lpstr>
      <vt:lpstr>Safety profile of on-target Aes with TRK inhibition</vt:lpstr>
      <vt:lpstr>Weight gain management</vt:lpstr>
      <vt:lpstr>Dizziness management</vt:lpstr>
      <vt:lpstr>Withdrawal PAIN management</vt:lpstr>
      <vt:lpstr>Conclusion</vt:lpstr>
      <vt:lpstr> Treating NTRK Fusion Cancers  Tomorrow-Next steps?  David S. Hong, MD  The University of Texas MD Anderson Cancer Center.  Professor Deputy Chairman in the Dept of Investigational Cancer Therapeutics (Phase 1 Program) Associate Vice President of Clinical Research   </vt:lpstr>
      <vt:lpstr>Resistance mechanisms</vt:lpstr>
      <vt:lpstr>Mechanism of resistance to first generation of TRK inhibitors</vt:lpstr>
      <vt:lpstr>On-target resistance to TRK inhibitors</vt:lpstr>
      <vt:lpstr>On-target and off-target resistance to TRK inhibitors</vt:lpstr>
      <vt:lpstr>Next-generation TRK INHIBITORS</vt:lpstr>
      <vt:lpstr>MAIN Next-generation TRK Inhibitors and Clinical Development status</vt:lpstr>
      <vt:lpstr>Selitrectinib (LOXO-195/BAY 2731954)</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Iain Murdoch</cp:lastModifiedBy>
  <cp:revision>426</cp:revision>
  <cp:lastPrinted>2021-01-20T10:36:54Z</cp:lastPrinted>
  <dcterms:created xsi:type="dcterms:W3CDTF">2016-10-14T09:38:18Z</dcterms:created>
  <dcterms:modified xsi:type="dcterms:W3CDTF">2021-01-25T15:19:15Z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c76c141-ac86-40e5-abf2-c6f60e474cee_Enabled">
    <vt:lpwstr>True</vt:lpwstr>
  </property>
  <property fmtid="{D5CDD505-2E9C-101B-9397-08002B2CF9AE}" pid="3" name="MSIP_Label_2c76c141-ac86-40e5-abf2-c6f60e474cee_SiteId">
    <vt:lpwstr>fcb2b37b-5da0-466b-9b83-0014b67a7c78</vt:lpwstr>
  </property>
  <property fmtid="{D5CDD505-2E9C-101B-9397-08002B2CF9AE}" pid="4" name="MSIP_Label_2c76c141-ac86-40e5-abf2-c6f60e474cee_Owner">
    <vt:lpwstr>kristina.bundra@bayer.com</vt:lpwstr>
  </property>
  <property fmtid="{D5CDD505-2E9C-101B-9397-08002B2CF9AE}" pid="5" name="MSIP_Label_2c76c141-ac86-40e5-abf2-c6f60e474cee_SetDate">
    <vt:lpwstr>2021-01-20T00:49:13.5048455Z</vt:lpwstr>
  </property>
  <property fmtid="{D5CDD505-2E9C-101B-9397-08002B2CF9AE}" pid="6" name="MSIP_Label_2c76c141-ac86-40e5-abf2-c6f60e474cee_Name">
    <vt:lpwstr>RESTRICTED</vt:lpwstr>
  </property>
  <property fmtid="{D5CDD505-2E9C-101B-9397-08002B2CF9AE}" pid="7" name="MSIP_Label_2c76c141-ac86-40e5-abf2-c6f60e474cee_Application">
    <vt:lpwstr>Microsoft Azure Information Protection</vt:lpwstr>
  </property>
  <property fmtid="{D5CDD505-2E9C-101B-9397-08002B2CF9AE}" pid="8" name="MSIP_Label_2c76c141-ac86-40e5-abf2-c6f60e474cee_Extended_MSFT_Method">
    <vt:lpwstr>Automatic</vt:lpwstr>
  </property>
  <property fmtid="{D5CDD505-2E9C-101B-9397-08002B2CF9AE}" pid="9" name="Sensitivity">
    <vt:lpwstr>RESTRICTED</vt:lpwstr>
  </property>
</Properties>
</file>