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5" r:id="rId3"/>
    <p:sldId id="2311" r:id="rId4"/>
    <p:sldId id="2316" r:id="rId5"/>
    <p:sldId id="258" r:id="rId6"/>
    <p:sldId id="3559" r:id="rId7"/>
    <p:sldId id="346" r:id="rId8"/>
    <p:sldId id="3557" r:id="rId9"/>
    <p:sldId id="260" r:id="rId10"/>
    <p:sldId id="2313" r:id="rId11"/>
    <p:sldId id="262" r:id="rId12"/>
    <p:sldId id="267" r:id="rId13"/>
    <p:sldId id="261" r:id="rId14"/>
    <p:sldId id="1377" r:id="rId15"/>
    <p:sldId id="3560" r:id="rId16"/>
    <p:sldId id="268" r:id="rId17"/>
    <p:sldId id="3558" r:id="rId18"/>
    <p:sldId id="2315" r:id="rId19"/>
    <p:sldId id="278" r:id="rId20"/>
    <p:sldId id="280" r:id="rId21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  <p15:guide id="3" pos="513" userDrawn="1">
          <p15:clr>
            <a:srgbClr val="A4A3A4"/>
          </p15:clr>
        </p15:guide>
        <p15:guide id="4" orient="horz" pos="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5E9"/>
    <a:srgbClr val="CBEBD0"/>
    <a:srgbClr val="2E7B8E"/>
    <a:srgbClr val="FFA402"/>
    <a:srgbClr val="03C750"/>
    <a:srgbClr val="C7573C"/>
    <a:srgbClr val="5D8298"/>
    <a:srgbClr val="505050"/>
    <a:srgbClr val="FF3F0D"/>
    <a:srgbClr val="34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294" autoAdjust="0"/>
    <p:restoredTop sz="95394" autoAdjust="0"/>
  </p:normalViewPr>
  <p:slideViewPr>
    <p:cSldViewPr snapToObjects="1">
      <p:cViewPr varScale="1">
        <p:scale>
          <a:sx n="125" d="100"/>
          <a:sy n="125" d="100"/>
        </p:scale>
        <p:origin x="528" y="77"/>
      </p:cViewPr>
      <p:guideLst>
        <p:guide orient="horz" pos="2160"/>
        <p:guide pos="3838"/>
        <p:guide pos="513"/>
        <p:guide orient="horz" pos="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80" d="100"/>
          <a:sy n="80" d="100"/>
        </p:scale>
        <p:origin x="391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Apalutamide (N=803)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67D6D2F-3A70-F149-B93C-EA956492B0A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D7A-6A46-8EBE-A33FB10549A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0F6E964-B405-A748-BE5A-6AC837F876A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D7A-6A46-8EBE-A33FB10549A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0669A6E-AAF5-3345-A5B5-0E182A3592D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D7A-6A46-8EBE-A33FB10549A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F18D7C3-EF05-314A-AFF7-EBF7E2B8E2E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D7A-6A46-8EBE-A33FB10549A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D2501F8-0295-6B43-94A7-1651A80E72C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D7A-6A46-8EBE-A33FB10549A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E39A9C4-790D-1A4E-ABBC-67662C6EE03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D7A-6A46-8EBE-A33FB10549A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39C7A4D-8092-8246-9A6C-336632CB1D16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597-5849-9801-B50948A29F1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8F5ADEC-B0B1-4F75-850C-5C72493EAE9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129-434F-8CA6-F22A36295BC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E5D2352-3AA0-7A47-AA50-37BAB1C560A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D7A-6A46-8EBE-A33FB10549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Hot flush</c:v>
                </c:pt>
                <c:pt idx="1">
                  <c:v>Back pain</c:v>
                </c:pt>
                <c:pt idx="2">
                  <c:v>Weight decreased</c:v>
                </c:pt>
                <c:pt idx="3">
                  <c:v>Arthralgia</c:v>
                </c:pt>
                <c:pt idx="4">
                  <c:v>Nausea</c:v>
                </c:pt>
                <c:pt idx="5">
                  <c:v>Fall</c:v>
                </c:pt>
                <c:pt idx="6">
                  <c:v>Diarrhoea</c:v>
                </c:pt>
                <c:pt idx="7">
                  <c:v>Hypertension</c:v>
                </c:pt>
                <c:pt idx="8">
                  <c:v>Fatigue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</c:v>
                </c:pt>
                <c:pt idx="1">
                  <c:v>18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22</c:v>
                </c:pt>
                <c:pt idx="6">
                  <c:v>23</c:v>
                </c:pt>
                <c:pt idx="7">
                  <c:v>28</c:v>
                </c:pt>
                <c:pt idx="8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71-A148-A5A5-04A1E88E9F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(N=398)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1084AB87-E0F4-CB40-BCD5-EE4112AF5651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597-5849-9801-B50948A29F1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EB0C5B1-741E-BF48-81B7-0BB1924D727C}" type="VALUE">
                      <a:rPr lang="en-US" smtClean="0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D7A-6A46-8EBE-A33FB10549A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6A3A1C0-4ECA-1A4B-8485-673D271B30AD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597-5849-9801-B50948A29F1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29840A9-D66F-F540-9DD0-0849CA6DB8C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D7A-6A46-8EBE-A33FB10549A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9A13FB5-D300-B641-AE5B-0AAED011D3E7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597-5849-9801-B50948A29F1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21.0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D7A-6A46-8EBE-A33FB10549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Hot flush</c:v>
                </c:pt>
                <c:pt idx="1">
                  <c:v>Back pain</c:v>
                </c:pt>
                <c:pt idx="2">
                  <c:v>Weight decreased</c:v>
                </c:pt>
                <c:pt idx="3">
                  <c:v>Arthralgia</c:v>
                </c:pt>
                <c:pt idx="4">
                  <c:v>Nausea</c:v>
                </c:pt>
                <c:pt idx="5">
                  <c:v>Fall</c:v>
                </c:pt>
                <c:pt idx="6">
                  <c:v>Diarrhoea</c:v>
                </c:pt>
                <c:pt idx="7">
                  <c:v>Hypertension</c:v>
                </c:pt>
                <c:pt idx="8">
                  <c:v>Fatigue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8.5</c:v>
                </c:pt>
                <c:pt idx="1">
                  <c:v>15</c:v>
                </c:pt>
                <c:pt idx="2">
                  <c:v>6.5</c:v>
                </c:pt>
                <c:pt idx="3">
                  <c:v>8.3000000000000007</c:v>
                </c:pt>
                <c:pt idx="4">
                  <c:v>16</c:v>
                </c:pt>
                <c:pt idx="5">
                  <c:v>9.5</c:v>
                </c:pt>
                <c:pt idx="6">
                  <c:v>15</c:v>
                </c:pt>
                <c:pt idx="7">
                  <c:v>21</c:v>
                </c:pt>
                <c:pt idx="8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71-A148-A5A5-04A1E88E9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1677660624"/>
        <c:axId val="1677661712"/>
      </c:barChart>
      <c:catAx>
        <c:axId val="1677660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7661712"/>
        <c:crosses val="autoZero"/>
        <c:auto val="1"/>
        <c:lblAlgn val="ctr"/>
        <c:lblOffset val="100"/>
        <c:noMultiLvlLbl val="0"/>
      </c:catAx>
      <c:valAx>
        <c:axId val="1677661712"/>
        <c:scaling>
          <c:orientation val="minMax"/>
          <c:max val="5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766062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Darolutamide (N=954)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65A-44D4-9C7E-5CCEC0F95F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65A-44D4-9C7E-5CCEC0F95F5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60A1E60-10BE-47C7-BD17-3DD95413B649}" type="VALUE">
                      <a:rPr lang="en-US" smtClean="0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218-4CA0-ABEA-E644FE07AB1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65A-44D4-9C7E-5CCEC0F95F5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4.0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65A-44D4-9C7E-5CCEC0F95F5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1A7BEEB4-DC61-4C6A-9DF7-A27311A56601}" type="VALUE">
                      <a:rPr lang="en-US" smtClean="0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218-4CA0-ABEA-E644FE07AB1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78CB7BA3-ED54-476F-8EDE-4E117A5E3992}" type="VALUE">
                      <a:rPr lang="en-US" smtClean="0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218-4CA0-ABEA-E644FE07AB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Heart failure</c:v>
                </c:pt>
                <c:pt idx="1">
                  <c:v>Coronary artery disorders</c:v>
                </c:pt>
                <c:pt idx="2">
                  <c:v>Cardiac arrhythmias</c:v>
                </c:pt>
                <c:pt idx="3">
                  <c:v>Hot flush</c:v>
                </c:pt>
                <c:pt idx="4">
                  <c:v>Hypertension</c:v>
                </c:pt>
                <c:pt idx="5">
                  <c:v>Depressed mood disorders</c:v>
                </c:pt>
                <c:pt idx="6">
                  <c:v>Mental impairment disorder</c:v>
                </c:pt>
                <c:pt idx="7">
                  <c:v>Seizure, any event</c:v>
                </c:pt>
                <c:pt idx="8">
                  <c:v>Rash</c:v>
                </c:pt>
                <c:pt idx="9">
                  <c:v>Asthenic conditions</c:v>
                </c:pt>
                <c:pt idx="10">
                  <c:v>Weight decreased any event</c:v>
                </c:pt>
                <c:pt idx="11">
                  <c:v>Falls, including accident</c:v>
                </c:pt>
                <c:pt idx="12">
                  <c:v>Bone fracture</c:v>
                </c:pt>
                <c:pt idx="13">
                  <c:v>Fatigue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1.9</c:v>
                </c:pt>
                <c:pt idx="1">
                  <c:v>4</c:v>
                </c:pt>
                <c:pt idx="2">
                  <c:v>7.3</c:v>
                </c:pt>
                <c:pt idx="3">
                  <c:v>6</c:v>
                </c:pt>
                <c:pt idx="4">
                  <c:v>7.8</c:v>
                </c:pt>
                <c:pt idx="5">
                  <c:v>2.2000000000000002</c:v>
                </c:pt>
                <c:pt idx="6">
                  <c:v>2</c:v>
                </c:pt>
                <c:pt idx="7">
                  <c:v>0.2</c:v>
                </c:pt>
                <c:pt idx="8">
                  <c:v>3.1</c:v>
                </c:pt>
                <c:pt idx="9">
                  <c:v>4</c:v>
                </c:pt>
                <c:pt idx="10">
                  <c:v>4.2</c:v>
                </c:pt>
                <c:pt idx="11">
                  <c:v>5.2</c:v>
                </c:pt>
                <c:pt idx="12">
                  <c:v>5.5</c:v>
                </c:pt>
                <c:pt idx="13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B8-B54A-A1C2-01D67F5632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(N=554)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Heart failure</c:v>
                </c:pt>
                <c:pt idx="1">
                  <c:v>Coronary artery disorders</c:v>
                </c:pt>
                <c:pt idx="2">
                  <c:v>Cardiac arrhythmias</c:v>
                </c:pt>
                <c:pt idx="3">
                  <c:v>Hot flush</c:v>
                </c:pt>
                <c:pt idx="4">
                  <c:v>Hypertension</c:v>
                </c:pt>
                <c:pt idx="5">
                  <c:v>Depressed mood disorders</c:v>
                </c:pt>
                <c:pt idx="6">
                  <c:v>Mental impairment disorder</c:v>
                </c:pt>
                <c:pt idx="7">
                  <c:v>Seizure, any event</c:v>
                </c:pt>
                <c:pt idx="8">
                  <c:v>Rash</c:v>
                </c:pt>
                <c:pt idx="9">
                  <c:v>Asthenic conditions</c:v>
                </c:pt>
                <c:pt idx="10">
                  <c:v>Weight decreased any event</c:v>
                </c:pt>
                <c:pt idx="11">
                  <c:v>Falls, including accident</c:v>
                </c:pt>
                <c:pt idx="12">
                  <c:v>Bone fracture</c:v>
                </c:pt>
                <c:pt idx="13">
                  <c:v>Fatigue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0.9</c:v>
                </c:pt>
                <c:pt idx="1">
                  <c:v>2.7</c:v>
                </c:pt>
                <c:pt idx="2">
                  <c:v>4.3</c:v>
                </c:pt>
                <c:pt idx="3">
                  <c:v>4.5</c:v>
                </c:pt>
                <c:pt idx="4">
                  <c:v>6.5</c:v>
                </c:pt>
                <c:pt idx="5">
                  <c:v>1.8</c:v>
                </c:pt>
                <c:pt idx="6">
                  <c:v>1.8</c:v>
                </c:pt>
                <c:pt idx="7">
                  <c:v>0.2</c:v>
                </c:pt>
                <c:pt idx="8">
                  <c:v>1.1000000000000001</c:v>
                </c:pt>
                <c:pt idx="9">
                  <c:v>3.1</c:v>
                </c:pt>
                <c:pt idx="10">
                  <c:v>2.5</c:v>
                </c:pt>
                <c:pt idx="11">
                  <c:v>4.9000000000000004</c:v>
                </c:pt>
                <c:pt idx="12">
                  <c:v>3.6</c:v>
                </c:pt>
                <c:pt idx="13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B8-B54A-A1C2-01D67F563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1677674768"/>
        <c:axId val="1677669872"/>
      </c:barChart>
      <c:catAx>
        <c:axId val="1677674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7669872"/>
        <c:crosses val="autoZero"/>
        <c:auto val="1"/>
        <c:lblAlgn val="ctr"/>
        <c:lblOffset val="100"/>
        <c:noMultiLvlLbl val="0"/>
      </c:catAx>
      <c:valAx>
        <c:axId val="1677669872"/>
        <c:scaling>
          <c:orientation val="minMax"/>
          <c:max val="5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767476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Enzalutamide (N=930)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18.0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D98-4958-AAB2-D942ADADA7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0"/>
                <c:pt idx="0">
                  <c:v>Category 1</c:v>
                </c:pt>
                <c:pt idx="1">
                  <c:v>Seizure</c:v>
                </c:pt>
                <c:pt idx="2">
                  <c:v>Category 3</c:v>
                </c:pt>
                <c:pt idx="3">
                  <c:v>Neutropenia</c:v>
                </c:pt>
                <c:pt idx="4">
                  <c:v>Throm</c:v>
                </c:pt>
                <c:pt idx="5">
                  <c:v>Angio</c:v>
                </c:pt>
                <c:pt idx="6">
                  <c:v>Hepatic</c:v>
                </c:pt>
                <c:pt idx="7">
                  <c:v>Renal</c:v>
                </c:pt>
                <c:pt idx="8">
                  <c:v>Rash</c:v>
                </c:pt>
                <c:pt idx="9">
                  <c:v>Loss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0</c:v>
                </c:pt>
                <c:pt idx="1">
                  <c:v>0.3</c:v>
                </c:pt>
                <c:pt idx="2">
                  <c:v>0.1</c:v>
                </c:pt>
                <c:pt idx="3">
                  <c:v>1.3</c:v>
                </c:pt>
                <c:pt idx="4">
                  <c:v>1.3</c:v>
                </c:pt>
                <c:pt idx="5">
                  <c:v>2.2000000000000002</c:v>
                </c:pt>
                <c:pt idx="6">
                  <c:v>1.7</c:v>
                </c:pt>
                <c:pt idx="7">
                  <c:v>1.5</c:v>
                </c:pt>
                <c:pt idx="8">
                  <c:v>4.0999999999999996</c:v>
                </c:pt>
                <c:pt idx="9">
                  <c:v>0.9</c:v>
                </c:pt>
                <c:pt idx="10">
                  <c:v>5.2</c:v>
                </c:pt>
                <c:pt idx="11">
                  <c:v>6.5</c:v>
                </c:pt>
                <c:pt idx="12">
                  <c:v>6.5</c:v>
                </c:pt>
                <c:pt idx="13">
                  <c:v>7.8</c:v>
                </c:pt>
                <c:pt idx="14">
                  <c:v>17.600000000000001</c:v>
                </c:pt>
                <c:pt idx="15">
                  <c:v>18</c:v>
                </c:pt>
                <c:pt idx="16">
                  <c:v>18.100000000000001</c:v>
                </c:pt>
                <c:pt idx="17">
                  <c:v>33.9</c:v>
                </c:pt>
                <c:pt idx="18">
                  <c:v>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25-9C4C-BF59-38DA3A89FB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(N=465)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6.2989032964590949E-3"/>
                  <c:y val="-4.10161144885710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98-4958-AAB2-D942ADADA729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6.0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D98-4958-AAB2-D942ADADA729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/>
                      <a:t>23.0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D98-4958-AAB2-D942ADADA7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0"/>
                <c:pt idx="0">
                  <c:v>Category 1</c:v>
                </c:pt>
                <c:pt idx="1">
                  <c:v>Seizure</c:v>
                </c:pt>
                <c:pt idx="2">
                  <c:v>Category 3</c:v>
                </c:pt>
                <c:pt idx="3">
                  <c:v>Neutropenia</c:v>
                </c:pt>
                <c:pt idx="4">
                  <c:v>Throm</c:v>
                </c:pt>
                <c:pt idx="5">
                  <c:v>Angio</c:v>
                </c:pt>
                <c:pt idx="6">
                  <c:v>Hepatic</c:v>
                </c:pt>
                <c:pt idx="7">
                  <c:v>Renal</c:v>
                </c:pt>
                <c:pt idx="8">
                  <c:v>Rash</c:v>
                </c:pt>
                <c:pt idx="9">
                  <c:v>Loss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</c:v>
                </c:pt>
                <c:pt idx="4">
                  <c:v>0.9</c:v>
                </c:pt>
                <c:pt idx="5">
                  <c:v>0.9</c:v>
                </c:pt>
                <c:pt idx="6">
                  <c:v>3.2</c:v>
                </c:pt>
                <c:pt idx="7">
                  <c:v>1.7</c:v>
                </c:pt>
                <c:pt idx="8">
                  <c:v>2.8</c:v>
                </c:pt>
                <c:pt idx="9">
                  <c:v>3.7</c:v>
                </c:pt>
                <c:pt idx="10">
                  <c:v>1.5</c:v>
                </c:pt>
                <c:pt idx="11">
                  <c:v>1.7</c:v>
                </c:pt>
                <c:pt idx="12">
                  <c:v>2.4</c:v>
                </c:pt>
                <c:pt idx="13">
                  <c:v>2.2000000000000002</c:v>
                </c:pt>
                <c:pt idx="14">
                  <c:v>5.4</c:v>
                </c:pt>
                <c:pt idx="15">
                  <c:v>6</c:v>
                </c:pt>
                <c:pt idx="16">
                  <c:v>6.2</c:v>
                </c:pt>
                <c:pt idx="17">
                  <c:v>23</c:v>
                </c:pt>
                <c:pt idx="18">
                  <c:v>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25-9C4C-BF59-38DA3A89F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axId val="1677662800"/>
        <c:axId val="1677672592"/>
      </c:barChart>
      <c:catAx>
        <c:axId val="1677662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7672592"/>
        <c:crosses val="autoZero"/>
        <c:auto val="1"/>
        <c:lblAlgn val="ctr"/>
        <c:lblOffset val="100"/>
        <c:noMultiLvlLbl val="0"/>
      </c:catAx>
      <c:valAx>
        <c:axId val="1677672592"/>
        <c:scaling>
          <c:orientation val="minMax"/>
          <c:max val="5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766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11/3/2021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11/3/2021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823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10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66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827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923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40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mailto:antoine.lacombe@cor2ed.com" TargetMode="External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hyperlink" Target="mailto:froukje.sosef@cor2ed.com" TargetMode="External"/><Relationship Id="rId12" Type="http://schemas.openxmlformats.org/officeDocument/2006/relationships/hyperlink" Target="https://vimeo.com/channels/guconnect" TargetMode="External"/><Relationship Id="rId17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hyperlink" Target="https://twitter.com/guconnectinfo" TargetMode="External"/><Relationship Id="rId5" Type="http://schemas.openxmlformats.org/officeDocument/2006/relationships/image" Target="../media/image5.png"/><Relationship Id="rId15" Type="http://schemas.openxmlformats.org/officeDocument/2006/relationships/image" Target="../media/image9.svg"/><Relationship Id="rId10" Type="http://schemas.openxmlformats.org/officeDocument/2006/relationships/hyperlink" Target="https://guconnect.info/" TargetMode="External"/><Relationship Id="rId19" Type="http://schemas.openxmlformats.org/officeDocument/2006/relationships/image" Target="../media/image12.png"/><Relationship Id="rId4" Type="http://schemas.openxmlformats.org/officeDocument/2006/relationships/image" Target="../media/image4.svg"/><Relationship Id="rId9" Type="http://schemas.openxmlformats.org/officeDocument/2006/relationships/hyperlink" Target="https://www.linkedin.com/company/23742475" TargetMode="External"/><Relationship Id="rId1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B9E8BA-49BF-4B45-85D7-A2C9BA5D65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195" y="2010629"/>
            <a:ext cx="7041609" cy="283674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B1FAC36-8967-D04C-8BC9-B8599B8B9C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8650831-B8DB-DB46-ACE2-EAE3A90998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C132D6C-7DB9-7A41-BB64-913C2A55D9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C089CE13-1BFE-1D4A-A6B8-B7B211100877}"/>
              </a:ext>
            </a:extLst>
          </p:cNvPr>
          <p:cNvSpPr txBox="1">
            <a:spLocks/>
          </p:cNvSpPr>
          <p:nvPr userDrawn="1"/>
        </p:nvSpPr>
        <p:spPr>
          <a:xfrm>
            <a:off x="5087888" y="6322958"/>
            <a:ext cx="6959903" cy="12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Heading to the heart of Independent Medical Education Since 2012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3B0EC65-483A-0B43-B211-F3D3B4C95A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8" y="586300"/>
            <a:ext cx="2578909" cy="1038924"/>
          </a:xfrm>
          <a:prstGeom prst="rect">
            <a:avLst/>
          </a:prstGeom>
        </p:spPr>
      </p:pic>
      <p:sp>
        <p:nvSpPr>
          <p:cNvPr id="33" name="Titre 1">
            <a:extLst>
              <a:ext uri="{FF2B5EF4-FFF2-40B4-BE49-F238E27FC236}">
                <a16:creationId xmlns:a16="http://schemas.microsoft.com/office/drawing/2014/main" id="{30D9B83E-3D49-9A43-848F-2C7088C16D3D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Antoine Lacombe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211C4F2C-FAB1-F340-95E4-EA2A11675848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A0C21822-41B9-CA49-B06D-38EC2CB48436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GU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Bodenackerstrasse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SWITZERLAND</a:t>
            </a: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7238A4CF-B8D0-844F-9DEF-25CDF8B224F6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Froukje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Sosef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45B4609-3133-6145-B894-54903F34A6B6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48C88F5-BADD-6544-9BE2-3DE731661BDB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E9B20A3-5A45-944C-9336-BE3E37336B56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41" name="Graphic 40" descr="Speaker Phone">
              <a:extLst>
                <a:ext uri="{FF2B5EF4-FFF2-40B4-BE49-F238E27FC236}">
                  <a16:creationId xmlns:a16="http://schemas.microsoft.com/office/drawing/2014/main" id="{06B8A188-B275-1749-B220-6BFC84E14D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D6C6D3B7-EFD6-4F4E-8BF7-846A4E2ED40F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43" name="Graphic 42" descr="Envelope">
            <a:extLst>
              <a:ext uri="{FF2B5EF4-FFF2-40B4-BE49-F238E27FC236}">
                <a16:creationId xmlns:a16="http://schemas.microsoft.com/office/drawing/2014/main" id="{203BF032-9D76-8446-90A2-81167A6F9E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F688AFCF-7F8E-FB44-9041-B6F892F9DED9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64BC49A-DF7C-7A4A-9FC5-6671D04F56E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46" name="Graphic 45" descr="Speaker Phone">
              <a:extLst>
                <a:ext uri="{FF2B5EF4-FFF2-40B4-BE49-F238E27FC236}">
                  <a16:creationId xmlns:a16="http://schemas.microsoft.com/office/drawing/2014/main" id="{09189DD2-B0C0-D841-85CC-7369BEA6F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1AAE6246-96AE-DC49-8DE7-D838CD625CFC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48" name="Graphic 47" descr="Envelope">
            <a:extLst>
              <a:ext uri="{FF2B5EF4-FFF2-40B4-BE49-F238E27FC236}">
                <a16:creationId xmlns:a16="http://schemas.microsoft.com/office/drawing/2014/main" id="{55462033-D5C5-2249-9B36-25F0C401F3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49" name="Titre 1">
            <a:extLst>
              <a:ext uri="{FF2B5EF4-FFF2-40B4-BE49-F238E27FC236}">
                <a16:creationId xmlns:a16="http://schemas.microsoft.com/office/drawing/2014/main" id="{E8583C5A-FD0A-BD46-BBC5-BD13714A25BB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CFC48485-78A5-8A42-80FC-22461B1B7983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6DCF7B01-6C44-C043-BFD8-FFEF8F4FFBF8}"/>
              </a:ext>
            </a:extLst>
          </p:cNvPr>
          <p:cNvSpPr/>
          <p:nvPr userDrawn="1"/>
        </p:nvSpPr>
        <p:spPr>
          <a:xfrm>
            <a:off x="418160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7C634CE-E48A-2A4D-AB27-2406D835CDEF}"/>
              </a:ext>
            </a:extLst>
          </p:cNvPr>
          <p:cNvSpPr/>
          <p:nvPr userDrawn="1"/>
        </p:nvSpPr>
        <p:spPr>
          <a:xfrm>
            <a:off x="2812231" y="6036410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545D23-3443-4B4E-B16A-53F679FD88AC}"/>
              </a:ext>
            </a:extLst>
          </p:cNvPr>
          <p:cNvSpPr txBox="1"/>
          <p:nvPr userDrawn="1"/>
        </p:nvSpPr>
        <p:spPr>
          <a:xfrm>
            <a:off x="787049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Connect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LinkedIn @GU CONNECT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BF9290-E004-3540-868B-E4C5A9318280}"/>
              </a:ext>
            </a:extLst>
          </p:cNvPr>
          <p:cNvSpPr txBox="1"/>
          <p:nvPr userDrawn="1"/>
        </p:nvSpPr>
        <p:spPr>
          <a:xfrm>
            <a:off x="3233205" y="5497848"/>
            <a:ext cx="263493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Vimeo @GU CONNECT</a:t>
            </a:r>
          </a:p>
        </p:txBody>
      </p:sp>
      <p:sp>
        <p:nvSpPr>
          <p:cNvPr id="56" name="Rectangle 55">
            <a:hlinkClick r:id="rId7"/>
            <a:extLst>
              <a:ext uri="{FF2B5EF4-FFF2-40B4-BE49-F238E27FC236}">
                <a16:creationId xmlns:a16="http://schemas.microsoft.com/office/drawing/2014/main" id="{ECC34AA8-766A-EB43-8FE2-E8FB6E9C3D2A}"/>
              </a:ext>
            </a:extLst>
          </p:cNvPr>
          <p:cNvSpPr/>
          <p:nvPr userDrawn="1"/>
        </p:nvSpPr>
        <p:spPr>
          <a:xfrm>
            <a:off x="787049" y="3551583"/>
            <a:ext cx="2141681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hlinkClick r:id="rId8"/>
            <a:extLst>
              <a:ext uri="{FF2B5EF4-FFF2-40B4-BE49-F238E27FC236}">
                <a16:creationId xmlns:a16="http://schemas.microsoft.com/office/drawing/2014/main" id="{4E7802E3-ED32-404A-8126-A4B56AFCEABE}"/>
              </a:ext>
            </a:extLst>
          </p:cNvPr>
          <p:cNvSpPr/>
          <p:nvPr userDrawn="1"/>
        </p:nvSpPr>
        <p:spPr>
          <a:xfrm>
            <a:off x="832866" y="4884954"/>
            <a:ext cx="2360908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hlinkClick r:id="rId9"/>
            <a:extLst>
              <a:ext uri="{FF2B5EF4-FFF2-40B4-BE49-F238E27FC236}">
                <a16:creationId xmlns:a16="http://schemas.microsoft.com/office/drawing/2014/main" id="{341CA860-02BB-924D-9BBB-24243CD225F6}"/>
              </a:ext>
            </a:extLst>
          </p:cNvPr>
          <p:cNvSpPr/>
          <p:nvPr userDrawn="1"/>
        </p:nvSpPr>
        <p:spPr>
          <a:xfrm>
            <a:off x="403163" y="5500414"/>
            <a:ext cx="2224621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44A6321E-3861-F043-A0C0-E5004BE12DEF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588CC85-387A-AD4E-8865-A2F68822E936}"/>
              </a:ext>
            </a:extLst>
          </p:cNvPr>
          <p:cNvSpPr txBox="1"/>
          <p:nvPr userDrawn="1"/>
        </p:nvSpPr>
        <p:spPr>
          <a:xfrm>
            <a:off x="805458" y="6013567"/>
            <a:ext cx="1382329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Visit us at</a:t>
            </a:r>
          </a:p>
          <a:p>
            <a:pPr>
              <a:lnSpc>
                <a:spcPct val="90000"/>
              </a:lnSpc>
            </a:pPr>
            <a:r>
              <a:rPr lang="en-GB" sz="1400" dirty="0" err="1">
                <a:solidFill>
                  <a:schemeClr val="tx2"/>
                </a:solidFill>
                <a:ea typeface="Aileron" charset="0"/>
                <a:cs typeface="PT Sans Narrow"/>
              </a:rPr>
              <a:t>guconnect.info</a:t>
            </a:r>
            <a:endParaRPr lang="en-GB" sz="14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61" name="Rectangle 60">
            <a:hlinkClick r:id="rId10"/>
            <a:extLst>
              <a:ext uri="{FF2B5EF4-FFF2-40B4-BE49-F238E27FC236}">
                <a16:creationId xmlns:a16="http://schemas.microsoft.com/office/drawing/2014/main" id="{0094C2BB-7685-5B42-AEF5-B7618D606169}"/>
              </a:ext>
            </a:extLst>
          </p:cNvPr>
          <p:cNvSpPr/>
          <p:nvPr userDrawn="1"/>
        </p:nvSpPr>
        <p:spPr>
          <a:xfrm>
            <a:off x="391317" y="6023566"/>
            <a:ext cx="1619246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F811B57-F314-D249-B405-4E201720F927}"/>
              </a:ext>
            </a:extLst>
          </p:cNvPr>
          <p:cNvSpPr txBox="1"/>
          <p:nvPr userDrawn="1"/>
        </p:nvSpPr>
        <p:spPr>
          <a:xfrm>
            <a:off x="3233018" y="6013567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Follow us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Twitter @</a:t>
            </a:r>
            <a:r>
              <a:rPr lang="en-GB" sz="1400" dirty="0" err="1">
                <a:solidFill>
                  <a:schemeClr val="tx2"/>
                </a:solidFill>
                <a:ea typeface="Aileron" charset="0"/>
                <a:cs typeface="PT Sans Narrow"/>
              </a:rPr>
              <a:t>guconnectinfo</a:t>
            </a:r>
            <a:endParaRPr lang="en-GB" sz="14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63" name="Rectangle 62">
            <a:hlinkClick r:id="rId11"/>
            <a:extLst>
              <a:ext uri="{FF2B5EF4-FFF2-40B4-BE49-F238E27FC236}">
                <a16:creationId xmlns:a16="http://schemas.microsoft.com/office/drawing/2014/main" id="{20D601F6-C3B3-7D44-8BD5-D679D7FD4EEB}"/>
              </a:ext>
            </a:extLst>
          </p:cNvPr>
          <p:cNvSpPr/>
          <p:nvPr userDrawn="1"/>
        </p:nvSpPr>
        <p:spPr>
          <a:xfrm>
            <a:off x="2792506" y="6033097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103F255-4F6A-CA42-85A6-9FFB2A5D902D}"/>
              </a:ext>
            </a:extLst>
          </p:cNvPr>
          <p:cNvSpPr/>
          <p:nvPr userDrawn="1"/>
        </p:nvSpPr>
        <p:spPr>
          <a:xfrm>
            <a:off x="2816661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hlinkClick r:id="rId12"/>
            <a:extLst>
              <a:ext uri="{FF2B5EF4-FFF2-40B4-BE49-F238E27FC236}">
                <a16:creationId xmlns:a16="http://schemas.microsoft.com/office/drawing/2014/main" id="{813F0D47-5A38-8F45-9EEC-88942D676D03}"/>
              </a:ext>
            </a:extLst>
          </p:cNvPr>
          <p:cNvSpPr/>
          <p:nvPr userDrawn="1"/>
        </p:nvSpPr>
        <p:spPr>
          <a:xfrm>
            <a:off x="2772680" y="5507360"/>
            <a:ext cx="2362295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6" name="Picture 2" descr="Linkedin logo logo website icon - Popular Social Media Flat">
            <a:extLst>
              <a:ext uri="{FF2B5EF4-FFF2-40B4-BE49-F238E27FC236}">
                <a16:creationId xmlns:a16="http://schemas.microsoft.com/office/drawing/2014/main" id="{22CE719D-BF7E-6348-A086-82D4B96325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5424935"/>
            <a:ext cx="526472" cy="5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Graphic 66" descr="World">
            <a:extLst>
              <a:ext uri="{FF2B5EF4-FFF2-40B4-BE49-F238E27FC236}">
                <a16:creationId xmlns:a16="http://schemas.microsoft.com/office/drawing/2014/main" id="{4BB1D94F-DD59-E548-9CEB-1FCCF091023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pic>
        <p:nvPicPr>
          <p:cNvPr id="68" name="Picture 4" descr="Vimeo Icon Logo - Free vector graphic on Pixabay">
            <a:extLst>
              <a:ext uri="{FF2B5EF4-FFF2-40B4-BE49-F238E27FC236}">
                <a16:creationId xmlns:a16="http://schemas.microsoft.com/office/drawing/2014/main" id="{4A49D902-C062-0342-8928-6BF39FAB34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biLevel thresh="2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827" y="5424935"/>
            <a:ext cx="563578" cy="5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ree White Twitter Icon - Download White Twitter Icon">
            <a:extLst>
              <a:ext uri="{FF2B5EF4-FFF2-40B4-BE49-F238E27FC236}">
                <a16:creationId xmlns:a16="http://schemas.microsoft.com/office/drawing/2014/main" id="{D0331001-11A8-BB4B-AB85-368EF2DF68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47" y="6086443"/>
            <a:ext cx="278977" cy="2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5670CB4-DD5D-FD43-8046-615C790BB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t="14145" r="9848" b="7550"/>
          <a:stretch/>
        </p:blipFill>
        <p:spPr>
          <a:xfrm>
            <a:off x="6080149" y="-1"/>
            <a:ext cx="6111851" cy="685800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C1C7F-E75B-464C-9802-55FFFA0E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561993-078F-479D-85BA-786D68C2E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6D06E5-D773-4EED-A96E-66232BE6E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E89A0F-3DEC-4B70-ADD8-5DA2033D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33D08D-D6F2-4270-AF46-8604A4E0E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F1E3-55CD-4D22-B104-8D43BF92E61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180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CFC416F-D710-3A45-87DD-2DE1FCF77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D033C0A-B3FE-7E4D-9435-7FC5A8EE39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88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D972486-CB4A-8C43-B144-BABC948315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98DCE08-41C6-754C-8B94-1E817D13B56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671EB7F-1F36-3C4C-BEFF-8B7AD564F5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46CDA0-4C68-CD4C-95C1-0D0553F810F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460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F55CE1-A0F5-A040-81E6-287EE6A8F26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579" y="271381"/>
            <a:ext cx="1785308" cy="7192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  <p:sldLayoutId id="2147483679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2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elaine.wills@cor2ed.com?subject=GU%20connect" TargetMode="External"/><Relationship Id="rId3" Type="http://schemas.openxmlformats.org/officeDocument/2006/relationships/hyperlink" Target="https://twitter.com/guconnectinfo" TargetMode="External"/><Relationship Id="rId7" Type="http://schemas.openxmlformats.org/officeDocument/2006/relationships/hyperlink" Target="http://www.guconnect.inf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channels/guconnect" TargetMode="External"/><Relationship Id="rId5" Type="http://schemas.openxmlformats.org/officeDocument/2006/relationships/hyperlink" Target="mailto:sam.brightwell@cor2ed.com" TargetMode="External"/><Relationship Id="rId4" Type="http://schemas.openxmlformats.org/officeDocument/2006/relationships/hyperlink" Target="https://www.linkedin.com/company/23742475" TargetMode="Externa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pubchem.ncbi.nlm.nih.gov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6FC6458D-5126-4CA0-B489-A2F865DC98F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6051880" cy="4528800"/>
          </a:xfrm>
        </p:spPr>
        <p:txBody>
          <a:bodyPr>
            <a:normAutofit/>
          </a:bodyPr>
          <a:lstStyle/>
          <a:p>
            <a:pPr algn="l"/>
            <a:r>
              <a:rPr lang="en-US" sz="1800" b="1" i="0" u="none" strike="noStrike" baseline="0" dirty="0">
                <a:solidFill>
                  <a:schemeClr val="accent1"/>
                </a:solidFill>
                <a:latin typeface="+mn-lt"/>
              </a:rPr>
              <a:t>Prostate cancer and cardiovascular disease (CVD) share several risk factors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+mn-lt"/>
              </a:rPr>
              <a:t>, with the incidence of both rising with increasing age </a:t>
            </a:r>
          </a:p>
          <a:p>
            <a:r>
              <a:rPr lang="en-US" sz="1800" dirty="0">
                <a:solidFill>
                  <a:schemeClr val="tx2"/>
                </a:solidFill>
                <a:latin typeface="+mn-lt"/>
              </a:rPr>
              <a:t>ARIs are associated with an increased risk of hypertension and major adverse CV </a:t>
            </a:r>
            <a:r>
              <a:rPr lang="en-GB" sz="1800" dirty="0">
                <a:solidFill>
                  <a:schemeClr val="tx2"/>
                </a:solidFill>
                <a:latin typeface="+mn-lt"/>
              </a:rPr>
              <a:t>events </a:t>
            </a:r>
          </a:p>
          <a:p>
            <a:r>
              <a:rPr lang="en-US" sz="1800" b="0" i="0" u="none" strike="noStrike" baseline="0" dirty="0">
                <a:solidFill>
                  <a:schemeClr val="tx2"/>
                </a:solidFill>
                <a:latin typeface="+mn-lt"/>
              </a:rPr>
              <a:t>It is important to </a:t>
            </a:r>
            <a:r>
              <a:rPr lang="en-US" sz="1800" b="1" i="0" u="none" strike="noStrike" baseline="0" dirty="0">
                <a:solidFill>
                  <a:schemeClr val="accent1"/>
                </a:solidFill>
                <a:latin typeface="+mn-lt"/>
              </a:rPr>
              <a:t>try to mitigate CV risk for nmCRPC patients </a:t>
            </a:r>
            <a:r>
              <a:rPr lang="en-US" sz="1800" b="1" dirty="0">
                <a:solidFill>
                  <a:schemeClr val="accent1"/>
                </a:solidFill>
                <a:latin typeface="+mn-lt"/>
              </a:rPr>
              <a:t>where possible by</a:t>
            </a:r>
            <a:r>
              <a:rPr lang="en-US" sz="1800" b="1" i="0" u="none" strike="noStrike" baseline="0" dirty="0">
                <a:solidFill>
                  <a:schemeClr val="accent1"/>
                </a:solidFill>
                <a:latin typeface="+mn-lt"/>
              </a:rPr>
              <a:t> considering </a:t>
            </a:r>
            <a:r>
              <a:rPr lang="en-US" sz="1800" b="1" dirty="0">
                <a:solidFill>
                  <a:schemeClr val="accent1"/>
                </a:solidFill>
                <a:latin typeface="+mn-lt"/>
              </a:rPr>
              <a:t>drug–drug </a:t>
            </a:r>
            <a:r>
              <a:rPr lang="en-US" sz="1800" b="1" i="0" u="none" strike="noStrike" baseline="0" dirty="0">
                <a:solidFill>
                  <a:schemeClr val="accent1"/>
                </a:solidFill>
                <a:latin typeface="+mn-lt"/>
              </a:rPr>
              <a:t>interactions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+mn-lt"/>
              </a:rPr>
              <a:t> when prescribing ARIs, especially for men with CV comorbidities 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2"/>
                </a:solidFill>
                <a:latin typeface="+mn-lt"/>
              </a:rPr>
              <a:t>Apalutamide and enzalutamide are substrates of CYP2C8, CYP2C9, and CYP3A4, and this should be noted when prescribing vitamin K antagonists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2"/>
                </a:solidFill>
                <a:latin typeface="+mn-lt"/>
              </a:rPr>
              <a:t>The potential for ARI interaction with statins or anti-hypertensives should be considered</a:t>
            </a:r>
            <a:endParaRPr lang="es-ES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60A0AD-5CCE-4E45-89D6-A4907097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Cardiovascular Risk</a:t>
            </a:r>
            <a:endParaRPr lang="es-C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F3280-7BD6-C641-A77E-2B89762252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588384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ARI, androgen receptor inhibitor; CV, cardiovascular; CVD, cardiovascular disease; CYP, </a:t>
            </a:r>
            <a:r>
              <a:rPr lang="en-US" dirty="0"/>
              <a:t>cytochrome P450; </a:t>
            </a:r>
            <a:r>
              <a:rPr lang="en-GB" dirty="0" err="1">
                <a:solidFill>
                  <a:schemeClr val="tx2"/>
                </a:solidFill>
              </a:rPr>
              <a:t>nmCRPC</a:t>
            </a:r>
            <a:r>
              <a:rPr lang="en-GB" dirty="0">
                <a:solidFill>
                  <a:schemeClr val="tx2"/>
                </a:solidFill>
              </a:rPr>
              <a:t>, non-metastatic castration-resistant prostate cancer</a:t>
            </a:r>
          </a:p>
          <a:p>
            <a:pPr>
              <a:spcBef>
                <a:spcPts val="0"/>
              </a:spcBef>
            </a:pPr>
            <a:r>
              <a:rPr lang="en-GB" dirty="0" err="1">
                <a:solidFill>
                  <a:schemeClr val="tx2"/>
                </a:solidFill>
              </a:rPr>
              <a:t>Morgans</a:t>
            </a:r>
            <a:r>
              <a:rPr lang="en-GB" dirty="0">
                <a:solidFill>
                  <a:schemeClr val="tx2"/>
                </a:solidFill>
              </a:rPr>
              <a:t> AK, et al. </a:t>
            </a:r>
            <a:r>
              <a:rPr lang="en-GB" dirty="0" err="1">
                <a:solidFill>
                  <a:schemeClr val="tx2"/>
                </a:solidFill>
              </a:rPr>
              <a:t>Urol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Oncol</a:t>
            </a:r>
            <a:r>
              <a:rPr lang="en-GB" dirty="0">
                <a:solidFill>
                  <a:schemeClr val="tx2"/>
                </a:solidFill>
              </a:rPr>
              <a:t>. 2021;39(1):52-62</a:t>
            </a:r>
            <a:endParaRPr lang="es-CO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1F0F2B-B87C-4B29-962B-9A059183B6BD}"/>
              </a:ext>
            </a:extLst>
          </p:cNvPr>
          <p:cNvSpPr txBox="1"/>
          <p:nvPr/>
        </p:nvSpPr>
        <p:spPr>
          <a:xfrm>
            <a:off x="7503716" y="1223192"/>
            <a:ext cx="4136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u="none" strike="noStrike" cap="all" dirty="0">
                <a:solidFill>
                  <a:schemeClr val="accent1"/>
                </a:solidFill>
              </a:rPr>
              <a:t>The ABCDE algorithm for managing CVD in </a:t>
            </a:r>
            <a:r>
              <a:rPr lang="en-GB" sz="1600" b="1" i="0" u="none" strike="noStrike" cap="all" dirty="0">
                <a:solidFill>
                  <a:schemeClr val="accent1"/>
                </a:solidFill>
              </a:rPr>
              <a:t>patients with Prostate cancer</a:t>
            </a:r>
            <a:endParaRPr lang="en-GB" sz="1600" b="1" cap="all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534F4-CFC7-8A4F-B065-8C7FBB893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35802B9-D38A-ED41-8331-3199E17B0E1A}"/>
              </a:ext>
            </a:extLst>
          </p:cNvPr>
          <p:cNvSpPr/>
          <p:nvPr/>
        </p:nvSpPr>
        <p:spPr>
          <a:xfrm>
            <a:off x="7839045" y="2014171"/>
            <a:ext cx="3718204" cy="450232"/>
          </a:xfrm>
          <a:prstGeom prst="roundRect">
            <a:avLst>
              <a:gd name="adj" fmla="val 24052"/>
            </a:avLst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Awareness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19CB681-2BAC-8442-8D35-72DD1C1CC141}"/>
              </a:ext>
            </a:extLst>
          </p:cNvPr>
          <p:cNvSpPr/>
          <p:nvPr/>
        </p:nvSpPr>
        <p:spPr>
          <a:xfrm>
            <a:off x="7839045" y="2868303"/>
            <a:ext cx="3718204" cy="450232"/>
          </a:xfrm>
          <a:prstGeom prst="roundRect">
            <a:avLst>
              <a:gd name="adj" fmla="val 24052"/>
            </a:avLst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Blood pressure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CD43FEE-D687-C248-9A77-7C5491F4E68A}"/>
              </a:ext>
            </a:extLst>
          </p:cNvPr>
          <p:cNvSpPr/>
          <p:nvPr/>
        </p:nvSpPr>
        <p:spPr>
          <a:xfrm>
            <a:off x="7839045" y="3722435"/>
            <a:ext cx="3718204" cy="450232"/>
          </a:xfrm>
          <a:prstGeom prst="roundRect">
            <a:avLst>
              <a:gd name="adj" fmla="val 24052"/>
            </a:avLst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Cholesterol, cigarettes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D139307-D672-1D4D-A0B7-93CFA6C49879}"/>
              </a:ext>
            </a:extLst>
          </p:cNvPr>
          <p:cNvSpPr/>
          <p:nvPr/>
        </p:nvSpPr>
        <p:spPr>
          <a:xfrm>
            <a:off x="7839045" y="4576568"/>
            <a:ext cx="3718204" cy="450232"/>
          </a:xfrm>
          <a:prstGeom prst="roundRect">
            <a:avLst>
              <a:gd name="adj" fmla="val 24052"/>
            </a:avLst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Diet, diabetes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DACECC4-1CE6-504B-B32A-971E5BA35926}"/>
              </a:ext>
            </a:extLst>
          </p:cNvPr>
          <p:cNvSpPr/>
          <p:nvPr/>
        </p:nvSpPr>
        <p:spPr>
          <a:xfrm>
            <a:off x="7839045" y="5430701"/>
            <a:ext cx="3718204" cy="450232"/>
          </a:xfrm>
          <a:prstGeom prst="roundRect">
            <a:avLst>
              <a:gd name="adj" fmla="val 24052"/>
            </a:avLst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Exercise</a:t>
            </a:r>
          </a:p>
        </p:txBody>
      </p:sp>
      <p:grpSp>
        <p:nvGrpSpPr>
          <p:cNvPr id="17" name="Graphic 15" descr="Heart organ">
            <a:extLst>
              <a:ext uri="{FF2B5EF4-FFF2-40B4-BE49-F238E27FC236}">
                <a16:creationId xmlns:a16="http://schemas.microsoft.com/office/drawing/2014/main" id="{9AFCACEC-2AA2-A14A-B68D-4E4BE088EA52}"/>
              </a:ext>
            </a:extLst>
          </p:cNvPr>
          <p:cNvGrpSpPr/>
          <p:nvPr/>
        </p:nvGrpSpPr>
        <p:grpSpPr>
          <a:xfrm>
            <a:off x="6877397" y="1806067"/>
            <a:ext cx="914400" cy="914400"/>
            <a:chOff x="6096000" y="1772816"/>
            <a:chExt cx="914400" cy="9144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5E8D615-96B2-B945-B952-E0B122AF592B}"/>
                </a:ext>
              </a:extLst>
            </p:cNvPr>
            <p:cNvSpPr/>
            <p:nvPr/>
          </p:nvSpPr>
          <p:spPr>
            <a:xfrm>
              <a:off x="6266440" y="1941819"/>
              <a:ext cx="161925" cy="190500"/>
            </a:xfrm>
            <a:custGeom>
              <a:avLst/>
              <a:gdLst>
                <a:gd name="connsiteX0" fmla="*/ 25965 w 161925"/>
                <a:gd name="connsiteY0" fmla="*/ 109222 h 190500"/>
                <a:gd name="connsiteX1" fmla="*/ 45491 w 161925"/>
                <a:gd name="connsiteY1" fmla="*/ 161991 h 190500"/>
                <a:gd name="connsiteX2" fmla="*/ 45491 w 161925"/>
                <a:gd name="connsiteY2" fmla="*/ 161991 h 190500"/>
                <a:gd name="connsiteX3" fmla="*/ 50444 w 161925"/>
                <a:gd name="connsiteY3" fmla="*/ 188756 h 190500"/>
                <a:gd name="connsiteX4" fmla="*/ 123882 w 161925"/>
                <a:gd name="connsiteY4" fmla="*/ 159419 h 190500"/>
                <a:gd name="connsiteX5" fmla="*/ 133407 w 161925"/>
                <a:gd name="connsiteY5" fmla="*/ 158181 h 190500"/>
                <a:gd name="connsiteX6" fmla="*/ 143123 w 161925"/>
                <a:gd name="connsiteY6" fmla="*/ 78647 h 190500"/>
                <a:gd name="connsiteX7" fmla="*/ 160077 w 161925"/>
                <a:gd name="connsiteY7" fmla="*/ 34546 h 190500"/>
                <a:gd name="connsiteX8" fmla="*/ 121507 w 161925"/>
                <a:gd name="connsiteY8" fmla="*/ 7668 h 190500"/>
                <a:gd name="connsiteX9" fmla="*/ 101498 w 161925"/>
                <a:gd name="connsiteY9" fmla="*/ 19497 h 190500"/>
                <a:gd name="connsiteX10" fmla="*/ 85877 w 161925"/>
                <a:gd name="connsiteY10" fmla="*/ 64836 h 190500"/>
                <a:gd name="connsiteX11" fmla="*/ 83591 w 161925"/>
                <a:gd name="connsiteY11" fmla="*/ 75123 h 190500"/>
                <a:gd name="connsiteX12" fmla="*/ 61398 w 161925"/>
                <a:gd name="connsiteY12" fmla="*/ 39118 h 190500"/>
                <a:gd name="connsiteX13" fmla="*/ 14522 w 161925"/>
                <a:gd name="connsiteY13" fmla="*/ 44161 h 190500"/>
                <a:gd name="connsiteX14" fmla="*/ 13773 w 161925"/>
                <a:gd name="connsiteY14" fmla="*/ 85029 h 190500"/>
                <a:gd name="connsiteX15" fmla="*/ 25965 w 161925"/>
                <a:gd name="connsiteY15" fmla="*/ 10922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1925" h="190500">
                  <a:moveTo>
                    <a:pt x="25965" y="109222"/>
                  </a:moveTo>
                  <a:cubicBezTo>
                    <a:pt x="33870" y="126263"/>
                    <a:pt x="40399" y="143909"/>
                    <a:pt x="45491" y="161991"/>
                  </a:cubicBezTo>
                  <a:cubicBezTo>
                    <a:pt x="45491" y="161991"/>
                    <a:pt x="45491" y="161991"/>
                    <a:pt x="45491" y="161991"/>
                  </a:cubicBezTo>
                  <a:cubicBezTo>
                    <a:pt x="46063" y="165610"/>
                    <a:pt x="47587" y="175421"/>
                    <a:pt x="50444" y="188756"/>
                  </a:cubicBezTo>
                  <a:cubicBezTo>
                    <a:pt x="71544" y="172033"/>
                    <a:pt x="97068" y="161836"/>
                    <a:pt x="123882" y="159419"/>
                  </a:cubicBezTo>
                  <a:lnTo>
                    <a:pt x="133407" y="158181"/>
                  </a:lnTo>
                  <a:cubicBezTo>
                    <a:pt x="133239" y="131363"/>
                    <a:pt x="136505" y="104635"/>
                    <a:pt x="143123" y="78647"/>
                  </a:cubicBezTo>
                  <a:cubicBezTo>
                    <a:pt x="147298" y="63421"/>
                    <a:pt x="152977" y="48648"/>
                    <a:pt x="160077" y="34546"/>
                  </a:cubicBezTo>
                  <a:cubicBezTo>
                    <a:pt x="156849" y="16473"/>
                    <a:pt x="139580" y="4439"/>
                    <a:pt x="121507" y="7668"/>
                  </a:cubicBezTo>
                  <a:cubicBezTo>
                    <a:pt x="113631" y="9074"/>
                    <a:pt x="106528" y="13274"/>
                    <a:pt x="101498" y="19497"/>
                  </a:cubicBezTo>
                  <a:cubicBezTo>
                    <a:pt x="97117" y="24831"/>
                    <a:pt x="94545" y="29022"/>
                    <a:pt x="85877" y="64836"/>
                  </a:cubicBezTo>
                  <a:cubicBezTo>
                    <a:pt x="84989" y="68265"/>
                    <a:pt x="84227" y="71694"/>
                    <a:pt x="83591" y="75123"/>
                  </a:cubicBezTo>
                  <a:cubicBezTo>
                    <a:pt x="69685" y="46548"/>
                    <a:pt x="66446" y="43309"/>
                    <a:pt x="61398" y="39118"/>
                  </a:cubicBezTo>
                  <a:cubicBezTo>
                    <a:pt x="47061" y="27566"/>
                    <a:pt x="26074" y="29824"/>
                    <a:pt x="14522" y="44161"/>
                  </a:cubicBezTo>
                  <a:cubicBezTo>
                    <a:pt x="4971" y="56015"/>
                    <a:pt x="4662" y="72833"/>
                    <a:pt x="13773" y="85029"/>
                  </a:cubicBezTo>
                  <a:cubicBezTo>
                    <a:pt x="14726" y="86743"/>
                    <a:pt x="18155" y="92839"/>
                    <a:pt x="25965" y="10922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626AB47-31CA-FA4F-BA54-EE3F652C5709}"/>
                </a:ext>
              </a:extLst>
            </p:cNvPr>
            <p:cNvSpPr/>
            <p:nvPr/>
          </p:nvSpPr>
          <p:spPr>
            <a:xfrm>
              <a:off x="6272138" y="1841323"/>
              <a:ext cx="561975" cy="771525"/>
            </a:xfrm>
            <a:custGeom>
              <a:avLst/>
              <a:gdLst>
                <a:gd name="connsiteX0" fmla="*/ 540809 w 561975"/>
                <a:gd name="connsiteY0" fmla="*/ 425935 h 771525"/>
                <a:gd name="connsiteX1" fmla="*/ 459846 w 561975"/>
                <a:gd name="connsiteY1" fmla="*/ 275917 h 771525"/>
                <a:gd name="connsiteX2" fmla="*/ 429176 w 561975"/>
                <a:gd name="connsiteY2" fmla="*/ 253723 h 771525"/>
                <a:gd name="connsiteX3" fmla="*/ 419651 w 561975"/>
                <a:gd name="connsiteY3" fmla="*/ 261915 h 771525"/>
                <a:gd name="connsiteX4" fmla="*/ 392790 w 561975"/>
                <a:gd name="connsiteY4" fmla="*/ 324304 h 771525"/>
                <a:gd name="connsiteX5" fmla="*/ 374312 w 561975"/>
                <a:gd name="connsiteY5" fmla="*/ 339067 h 771525"/>
                <a:gd name="connsiteX6" fmla="*/ 369930 w 561975"/>
                <a:gd name="connsiteY6" fmla="*/ 339067 h 771525"/>
                <a:gd name="connsiteX7" fmla="*/ 355723 w 561975"/>
                <a:gd name="connsiteY7" fmla="*/ 316178 h 771525"/>
                <a:gd name="connsiteX8" fmla="*/ 355738 w 561975"/>
                <a:gd name="connsiteY8" fmla="*/ 316112 h 771525"/>
                <a:gd name="connsiteX9" fmla="*/ 393838 w 561975"/>
                <a:gd name="connsiteY9" fmla="*/ 233911 h 771525"/>
                <a:gd name="connsiteX10" fmla="*/ 476991 w 561975"/>
                <a:gd name="connsiteY10" fmla="*/ 184381 h 771525"/>
                <a:gd name="connsiteX11" fmla="*/ 498899 w 561975"/>
                <a:gd name="connsiteY11" fmla="*/ 165331 h 771525"/>
                <a:gd name="connsiteX12" fmla="*/ 482657 w 561975"/>
                <a:gd name="connsiteY12" fmla="*/ 113956 h 771525"/>
                <a:gd name="connsiteX13" fmla="*/ 452512 w 561975"/>
                <a:gd name="connsiteY13" fmla="*/ 111801 h 771525"/>
                <a:gd name="connsiteX14" fmla="*/ 343260 w 561975"/>
                <a:gd name="connsiteY14" fmla="*/ 176571 h 771525"/>
                <a:gd name="connsiteX15" fmla="*/ 279157 w 561975"/>
                <a:gd name="connsiteY15" fmla="*/ 307349 h 771525"/>
                <a:gd name="connsiteX16" fmla="*/ 256630 w 561975"/>
                <a:gd name="connsiteY16" fmla="*/ 322161 h 771525"/>
                <a:gd name="connsiteX17" fmla="*/ 241819 w 561975"/>
                <a:gd name="connsiteY17" fmla="*/ 299634 h 771525"/>
                <a:gd name="connsiteX18" fmla="*/ 318019 w 561975"/>
                <a:gd name="connsiteY18" fmla="*/ 148091 h 771525"/>
                <a:gd name="connsiteX19" fmla="*/ 379170 w 561975"/>
                <a:gd name="connsiteY19" fmla="*/ 103514 h 771525"/>
                <a:gd name="connsiteX20" fmla="*/ 358786 w 561975"/>
                <a:gd name="connsiteY20" fmla="*/ 84464 h 771525"/>
                <a:gd name="connsiteX21" fmla="*/ 362596 w 561975"/>
                <a:gd name="connsiteY21" fmla="*/ 70558 h 771525"/>
                <a:gd name="connsiteX22" fmla="*/ 371454 w 561975"/>
                <a:gd name="connsiteY22" fmla="*/ 43411 h 771525"/>
                <a:gd name="connsiteX23" fmla="*/ 362226 w 561975"/>
                <a:gd name="connsiteY23" fmla="*/ 11025 h 771525"/>
                <a:gd name="connsiteX24" fmla="*/ 332878 w 561975"/>
                <a:gd name="connsiteY24" fmla="*/ 15979 h 771525"/>
                <a:gd name="connsiteX25" fmla="*/ 316971 w 561975"/>
                <a:gd name="connsiteY25" fmla="*/ 56842 h 771525"/>
                <a:gd name="connsiteX26" fmla="*/ 313828 w 561975"/>
                <a:gd name="connsiteY26" fmla="*/ 68272 h 771525"/>
                <a:gd name="connsiteX27" fmla="*/ 311733 w 561975"/>
                <a:gd name="connsiteY27" fmla="*/ 68272 h 771525"/>
                <a:gd name="connsiteX28" fmla="*/ 311733 w 561975"/>
                <a:gd name="connsiteY28" fmla="*/ 64843 h 771525"/>
                <a:gd name="connsiteX29" fmla="*/ 312590 w 561975"/>
                <a:gd name="connsiteY29" fmla="*/ 36268 h 771525"/>
                <a:gd name="connsiteX30" fmla="*/ 294686 w 561975"/>
                <a:gd name="connsiteY30" fmla="*/ 7746 h 771525"/>
                <a:gd name="connsiteX31" fmla="*/ 267822 w 561975"/>
                <a:gd name="connsiteY31" fmla="*/ 20837 h 771525"/>
                <a:gd name="connsiteX32" fmla="*/ 264108 w 561975"/>
                <a:gd name="connsiteY32" fmla="*/ 64462 h 771525"/>
                <a:gd name="connsiteX33" fmla="*/ 264108 w 561975"/>
                <a:gd name="connsiteY33" fmla="*/ 77130 h 771525"/>
                <a:gd name="connsiteX34" fmla="*/ 260107 w 561975"/>
                <a:gd name="connsiteY34" fmla="*/ 78844 h 771525"/>
                <a:gd name="connsiteX35" fmla="*/ 254964 w 561975"/>
                <a:gd name="connsiteY35" fmla="*/ 51698 h 771525"/>
                <a:gd name="connsiteX36" fmla="*/ 230742 w 561975"/>
                <a:gd name="connsiteY36" fmla="*/ 28303 h 771525"/>
                <a:gd name="connsiteX37" fmla="*/ 208196 w 561975"/>
                <a:gd name="connsiteY37" fmla="*/ 45793 h 771525"/>
                <a:gd name="connsiteX38" fmla="*/ 213911 w 561975"/>
                <a:gd name="connsiteY38" fmla="*/ 89227 h 771525"/>
                <a:gd name="connsiteX39" fmla="*/ 218769 w 561975"/>
                <a:gd name="connsiteY39" fmla="*/ 108277 h 771525"/>
                <a:gd name="connsiteX40" fmla="*/ 174192 w 561975"/>
                <a:gd name="connsiteY40" fmla="*/ 188382 h 771525"/>
                <a:gd name="connsiteX41" fmla="*/ 164667 w 561975"/>
                <a:gd name="connsiteY41" fmla="*/ 293157 h 771525"/>
                <a:gd name="connsiteX42" fmla="*/ 161523 w 561975"/>
                <a:gd name="connsiteY42" fmla="*/ 294014 h 771525"/>
                <a:gd name="connsiteX43" fmla="*/ 123423 w 561975"/>
                <a:gd name="connsiteY43" fmla="*/ 297348 h 771525"/>
                <a:gd name="connsiteX44" fmla="*/ 53415 w 561975"/>
                <a:gd name="connsiteY44" fmla="*/ 334591 h 771525"/>
                <a:gd name="connsiteX45" fmla="*/ 7409 w 561975"/>
                <a:gd name="connsiteY45" fmla="*/ 460035 h 771525"/>
                <a:gd name="connsiteX46" fmla="*/ 42937 w 561975"/>
                <a:gd name="connsiteY46" fmla="*/ 582622 h 771525"/>
                <a:gd name="connsiteX47" fmla="*/ 98087 w 561975"/>
                <a:gd name="connsiteY47" fmla="*/ 650535 h 771525"/>
                <a:gd name="connsiteX48" fmla="*/ 98087 w 561975"/>
                <a:gd name="connsiteY48" fmla="*/ 650535 h 771525"/>
                <a:gd name="connsiteX49" fmla="*/ 140473 w 561975"/>
                <a:gd name="connsiteY49" fmla="*/ 685492 h 771525"/>
                <a:gd name="connsiteX50" fmla="*/ 315733 w 561975"/>
                <a:gd name="connsiteY50" fmla="*/ 764740 h 771525"/>
                <a:gd name="connsiteX51" fmla="*/ 494613 w 561975"/>
                <a:gd name="connsiteY51" fmla="*/ 747404 h 771525"/>
                <a:gd name="connsiteX52" fmla="*/ 556525 w 561975"/>
                <a:gd name="connsiteY52" fmla="*/ 621960 h 771525"/>
                <a:gd name="connsiteX53" fmla="*/ 540809 w 561975"/>
                <a:gd name="connsiteY53" fmla="*/ 425935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1975" h="771525">
                  <a:moveTo>
                    <a:pt x="540809" y="425935"/>
                  </a:moveTo>
                  <a:cubicBezTo>
                    <a:pt x="516901" y="348592"/>
                    <a:pt x="475753" y="291728"/>
                    <a:pt x="459846" y="275917"/>
                  </a:cubicBezTo>
                  <a:cubicBezTo>
                    <a:pt x="450491" y="267388"/>
                    <a:pt x="440202" y="259943"/>
                    <a:pt x="429176" y="253723"/>
                  </a:cubicBezTo>
                  <a:cubicBezTo>
                    <a:pt x="425937" y="256295"/>
                    <a:pt x="422699" y="259057"/>
                    <a:pt x="419651" y="261915"/>
                  </a:cubicBezTo>
                  <a:cubicBezTo>
                    <a:pt x="410126" y="270487"/>
                    <a:pt x="399744" y="294395"/>
                    <a:pt x="392790" y="324304"/>
                  </a:cubicBezTo>
                  <a:cubicBezTo>
                    <a:pt x="390802" y="332916"/>
                    <a:pt x="383150" y="339029"/>
                    <a:pt x="374312" y="339067"/>
                  </a:cubicBezTo>
                  <a:cubicBezTo>
                    <a:pt x="372855" y="339207"/>
                    <a:pt x="371388" y="339207"/>
                    <a:pt x="369930" y="339067"/>
                  </a:cubicBezTo>
                  <a:cubicBezTo>
                    <a:pt x="359686" y="336670"/>
                    <a:pt x="353325" y="326422"/>
                    <a:pt x="355723" y="316178"/>
                  </a:cubicBezTo>
                  <a:cubicBezTo>
                    <a:pt x="355728" y="316156"/>
                    <a:pt x="355733" y="316134"/>
                    <a:pt x="355738" y="316112"/>
                  </a:cubicBezTo>
                  <a:cubicBezTo>
                    <a:pt x="362025" y="288680"/>
                    <a:pt x="373931" y="252104"/>
                    <a:pt x="393838" y="233911"/>
                  </a:cubicBezTo>
                  <a:cubicBezTo>
                    <a:pt x="417818" y="211811"/>
                    <a:pt x="446137" y="194943"/>
                    <a:pt x="476991" y="184381"/>
                  </a:cubicBezTo>
                  <a:cubicBezTo>
                    <a:pt x="486522" y="181172"/>
                    <a:pt x="494396" y="174324"/>
                    <a:pt x="498899" y="165331"/>
                  </a:cubicBezTo>
                  <a:cubicBezTo>
                    <a:pt x="508601" y="146660"/>
                    <a:pt x="501329" y="123658"/>
                    <a:pt x="482657" y="113956"/>
                  </a:cubicBezTo>
                  <a:cubicBezTo>
                    <a:pt x="473336" y="109113"/>
                    <a:pt x="462428" y="108333"/>
                    <a:pt x="452512" y="111801"/>
                  </a:cubicBezTo>
                  <a:cubicBezTo>
                    <a:pt x="412025" y="125641"/>
                    <a:pt x="374831" y="147691"/>
                    <a:pt x="343260" y="176571"/>
                  </a:cubicBezTo>
                  <a:cubicBezTo>
                    <a:pt x="303827" y="211718"/>
                    <a:pt x="286110" y="273631"/>
                    <a:pt x="279157" y="307349"/>
                  </a:cubicBezTo>
                  <a:cubicBezTo>
                    <a:pt x="277026" y="317660"/>
                    <a:pt x="266941" y="324291"/>
                    <a:pt x="256630" y="322161"/>
                  </a:cubicBezTo>
                  <a:cubicBezTo>
                    <a:pt x="246320" y="320030"/>
                    <a:pt x="239688" y="309945"/>
                    <a:pt x="241819" y="299634"/>
                  </a:cubicBezTo>
                  <a:cubicBezTo>
                    <a:pt x="251344" y="252771"/>
                    <a:pt x="272680" y="188382"/>
                    <a:pt x="318019" y="148091"/>
                  </a:cubicBezTo>
                  <a:cubicBezTo>
                    <a:pt x="336818" y="131172"/>
                    <a:pt x="357310" y="116234"/>
                    <a:pt x="379170" y="103514"/>
                  </a:cubicBezTo>
                  <a:cubicBezTo>
                    <a:pt x="373255" y="96284"/>
                    <a:pt x="366399" y="89877"/>
                    <a:pt x="358786" y="84464"/>
                  </a:cubicBezTo>
                  <a:cubicBezTo>
                    <a:pt x="359929" y="79892"/>
                    <a:pt x="361167" y="74939"/>
                    <a:pt x="362596" y="70558"/>
                  </a:cubicBezTo>
                  <a:cubicBezTo>
                    <a:pt x="368311" y="51508"/>
                    <a:pt x="370788" y="45031"/>
                    <a:pt x="371454" y="43411"/>
                  </a:cubicBezTo>
                  <a:cubicBezTo>
                    <a:pt x="377849" y="31920"/>
                    <a:pt x="373717" y="17420"/>
                    <a:pt x="362226" y="11025"/>
                  </a:cubicBezTo>
                  <a:cubicBezTo>
                    <a:pt x="352489" y="5606"/>
                    <a:pt x="340296" y="7665"/>
                    <a:pt x="332878" y="15979"/>
                  </a:cubicBezTo>
                  <a:cubicBezTo>
                    <a:pt x="329735" y="19504"/>
                    <a:pt x="327449" y="22075"/>
                    <a:pt x="316971" y="56842"/>
                  </a:cubicBezTo>
                  <a:cubicBezTo>
                    <a:pt x="315828" y="60652"/>
                    <a:pt x="314781" y="64462"/>
                    <a:pt x="313828" y="68272"/>
                  </a:cubicBezTo>
                  <a:lnTo>
                    <a:pt x="311733" y="68272"/>
                  </a:lnTo>
                  <a:lnTo>
                    <a:pt x="311733" y="64843"/>
                  </a:lnTo>
                  <a:cubicBezTo>
                    <a:pt x="311733" y="44840"/>
                    <a:pt x="312399" y="37982"/>
                    <a:pt x="312590" y="36268"/>
                  </a:cubicBezTo>
                  <a:cubicBezTo>
                    <a:pt x="315522" y="23447"/>
                    <a:pt x="307506" y="10678"/>
                    <a:pt x="294686" y="7746"/>
                  </a:cubicBezTo>
                  <a:cubicBezTo>
                    <a:pt x="283767" y="5248"/>
                    <a:pt x="272583" y="10698"/>
                    <a:pt x="267822" y="20837"/>
                  </a:cubicBezTo>
                  <a:cubicBezTo>
                    <a:pt x="265822" y="25123"/>
                    <a:pt x="264298" y="28171"/>
                    <a:pt x="264108" y="64462"/>
                  </a:cubicBezTo>
                  <a:cubicBezTo>
                    <a:pt x="264108" y="68748"/>
                    <a:pt x="264108" y="73034"/>
                    <a:pt x="264108" y="77130"/>
                  </a:cubicBezTo>
                  <a:lnTo>
                    <a:pt x="260107" y="78844"/>
                  </a:lnTo>
                  <a:cubicBezTo>
                    <a:pt x="256107" y="59794"/>
                    <a:pt x="255154" y="53413"/>
                    <a:pt x="254964" y="51698"/>
                  </a:cubicBezTo>
                  <a:cubicBezTo>
                    <a:pt x="254735" y="38549"/>
                    <a:pt x="243891" y="28074"/>
                    <a:pt x="230742" y="28303"/>
                  </a:cubicBezTo>
                  <a:cubicBezTo>
                    <a:pt x="220178" y="28486"/>
                    <a:pt x="210999" y="35607"/>
                    <a:pt x="208196" y="45793"/>
                  </a:cubicBezTo>
                  <a:cubicBezTo>
                    <a:pt x="207148" y="50460"/>
                    <a:pt x="206386" y="53698"/>
                    <a:pt x="213911" y="89227"/>
                  </a:cubicBezTo>
                  <a:cubicBezTo>
                    <a:pt x="215308" y="95577"/>
                    <a:pt x="216927" y="101926"/>
                    <a:pt x="218769" y="108277"/>
                  </a:cubicBezTo>
                  <a:cubicBezTo>
                    <a:pt x="197470" y="130849"/>
                    <a:pt x="182147" y="158384"/>
                    <a:pt x="174192" y="188382"/>
                  </a:cubicBezTo>
                  <a:cubicBezTo>
                    <a:pt x="164000" y="225720"/>
                    <a:pt x="165714" y="257057"/>
                    <a:pt x="164667" y="293157"/>
                  </a:cubicBezTo>
                  <a:cubicBezTo>
                    <a:pt x="164667" y="294967"/>
                    <a:pt x="161523" y="294014"/>
                    <a:pt x="161523" y="294014"/>
                  </a:cubicBezTo>
                  <a:cubicBezTo>
                    <a:pt x="148761" y="294229"/>
                    <a:pt x="136030" y="295344"/>
                    <a:pt x="123423" y="297348"/>
                  </a:cubicBezTo>
                  <a:cubicBezTo>
                    <a:pt x="89514" y="302968"/>
                    <a:pt x="72465" y="312493"/>
                    <a:pt x="53415" y="334591"/>
                  </a:cubicBezTo>
                  <a:cubicBezTo>
                    <a:pt x="34365" y="356689"/>
                    <a:pt x="10171" y="393360"/>
                    <a:pt x="7409" y="460035"/>
                  </a:cubicBezTo>
                  <a:cubicBezTo>
                    <a:pt x="5126" y="503730"/>
                    <a:pt x="17643" y="546919"/>
                    <a:pt x="42937" y="582622"/>
                  </a:cubicBezTo>
                  <a:cubicBezTo>
                    <a:pt x="59740" y="606498"/>
                    <a:pt x="78167" y="629189"/>
                    <a:pt x="98087" y="650535"/>
                  </a:cubicBezTo>
                  <a:lnTo>
                    <a:pt x="98087" y="650535"/>
                  </a:lnTo>
                  <a:cubicBezTo>
                    <a:pt x="111592" y="662923"/>
                    <a:pt x="125741" y="674591"/>
                    <a:pt x="140473" y="685492"/>
                  </a:cubicBezTo>
                  <a:cubicBezTo>
                    <a:pt x="193010" y="723355"/>
                    <a:pt x="252604" y="750301"/>
                    <a:pt x="315733" y="764740"/>
                  </a:cubicBezTo>
                  <a:cubicBezTo>
                    <a:pt x="377360" y="776741"/>
                    <a:pt x="464418" y="767978"/>
                    <a:pt x="494613" y="747404"/>
                  </a:cubicBezTo>
                  <a:cubicBezTo>
                    <a:pt x="524807" y="726830"/>
                    <a:pt x="551001" y="664441"/>
                    <a:pt x="556525" y="621960"/>
                  </a:cubicBezTo>
                  <a:cubicBezTo>
                    <a:pt x="565362" y="556246"/>
                    <a:pt x="560003" y="489402"/>
                    <a:pt x="540809" y="4259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aphic 15" descr="Heart organ">
            <a:extLst>
              <a:ext uri="{FF2B5EF4-FFF2-40B4-BE49-F238E27FC236}">
                <a16:creationId xmlns:a16="http://schemas.microsoft.com/office/drawing/2014/main" id="{6623B188-0E36-304F-9E19-75D375FC1520}"/>
              </a:ext>
            </a:extLst>
          </p:cNvPr>
          <p:cNvGrpSpPr/>
          <p:nvPr/>
        </p:nvGrpSpPr>
        <p:grpSpPr>
          <a:xfrm>
            <a:off x="6877397" y="5106220"/>
            <a:ext cx="914400" cy="914400"/>
            <a:chOff x="6096000" y="1772816"/>
            <a:chExt cx="914400" cy="914400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97C9831-C15A-414E-BD5F-AE584E868B63}"/>
                </a:ext>
              </a:extLst>
            </p:cNvPr>
            <p:cNvSpPr/>
            <p:nvPr/>
          </p:nvSpPr>
          <p:spPr>
            <a:xfrm>
              <a:off x="6266440" y="1941819"/>
              <a:ext cx="161925" cy="190500"/>
            </a:xfrm>
            <a:custGeom>
              <a:avLst/>
              <a:gdLst>
                <a:gd name="connsiteX0" fmla="*/ 25965 w 161925"/>
                <a:gd name="connsiteY0" fmla="*/ 109222 h 190500"/>
                <a:gd name="connsiteX1" fmla="*/ 45491 w 161925"/>
                <a:gd name="connsiteY1" fmla="*/ 161991 h 190500"/>
                <a:gd name="connsiteX2" fmla="*/ 45491 w 161925"/>
                <a:gd name="connsiteY2" fmla="*/ 161991 h 190500"/>
                <a:gd name="connsiteX3" fmla="*/ 50444 w 161925"/>
                <a:gd name="connsiteY3" fmla="*/ 188756 h 190500"/>
                <a:gd name="connsiteX4" fmla="*/ 123882 w 161925"/>
                <a:gd name="connsiteY4" fmla="*/ 159419 h 190500"/>
                <a:gd name="connsiteX5" fmla="*/ 133407 w 161925"/>
                <a:gd name="connsiteY5" fmla="*/ 158181 h 190500"/>
                <a:gd name="connsiteX6" fmla="*/ 143123 w 161925"/>
                <a:gd name="connsiteY6" fmla="*/ 78647 h 190500"/>
                <a:gd name="connsiteX7" fmla="*/ 160077 w 161925"/>
                <a:gd name="connsiteY7" fmla="*/ 34546 h 190500"/>
                <a:gd name="connsiteX8" fmla="*/ 121507 w 161925"/>
                <a:gd name="connsiteY8" fmla="*/ 7668 h 190500"/>
                <a:gd name="connsiteX9" fmla="*/ 101498 w 161925"/>
                <a:gd name="connsiteY9" fmla="*/ 19497 h 190500"/>
                <a:gd name="connsiteX10" fmla="*/ 85877 w 161925"/>
                <a:gd name="connsiteY10" fmla="*/ 64836 h 190500"/>
                <a:gd name="connsiteX11" fmla="*/ 83591 w 161925"/>
                <a:gd name="connsiteY11" fmla="*/ 75123 h 190500"/>
                <a:gd name="connsiteX12" fmla="*/ 61398 w 161925"/>
                <a:gd name="connsiteY12" fmla="*/ 39118 h 190500"/>
                <a:gd name="connsiteX13" fmla="*/ 14522 w 161925"/>
                <a:gd name="connsiteY13" fmla="*/ 44161 h 190500"/>
                <a:gd name="connsiteX14" fmla="*/ 13773 w 161925"/>
                <a:gd name="connsiteY14" fmla="*/ 85029 h 190500"/>
                <a:gd name="connsiteX15" fmla="*/ 25965 w 161925"/>
                <a:gd name="connsiteY15" fmla="*/ 10922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1925" h="190500">
                  <a:moveTo>
                    <a:pt x="25965" y="109222"/>
                  </a:moveTo>
                  <a:cubicBezTo>
                    <a:pt x="33870" y="126263"/>
                    <a:pt x="40399" y="143909"/>
                    <a:pt x="45491" y="161991"/>
                  </a:cubicBezTo>
                  <a:cubicBezTo>
                    <a:pt x="45491" y="161991"/>
                    <a:pt x="45491" y="161991"/>
                    <a:pt x="45491" y="161991"/>
                  </a:cubicBezTo>
                  <a:cubicBezTo>
                    <a:pt x="46063" y="165610"/>
                    <a:pt x="47587" y="175421"/>
                    <a:pt x="50444" y="188756"/>
                  </a:cubicBezTo>
                  <a:cubicBezTo>
                    <a:pt x="71544" y="172033"/>
                    <a:pt x="97068" y="161836"/>
                    <a:pt x="123882" y="159419"/>
                  </a:cubicBezTo>
                  <a:lnTo>
                    <a:pt x="133407" y="158181"/>
                  </a:lnTo>
                  <a:cubicBezTo>
                    <a:pt x="133239" y="131363"/>
                    <a:pt x="136505" y="104635"/>
                    <a:pt x="143123" y="78647"/>
                  </a:cubicBezTo>
                  <a:cubicBezTo>
                    <a:pt x="147298" y="63421"/>
                    <a:pt x="152977" y="48648"/>
                    <a:pt x="160077" y="34546"/>
                  </a:cubicBezTo>
                  <a:cubicBezTo>
                    <a:pt x="156849" y="16473"/>
                    <a:pt x="139580" y="4439"/>
                    <a:pt x="121507" y="7668"/>
                  </a:cubicBezTo>
                  <a:cubicBezTo>
                    <a:pt x="113631" y="9074"/>
                    <a:pt x="106528" y="13274"/>
                    <a:pt x="101498" y="19497"/>
                  </a:cubicBezTo>
                  <a:cubicBezTo>
                    <a:pt x="97117" y="24831"/>
                    <a:pt x="94545" y="29022"/>
                    <a:pt x="85877" y="64836"/>
                  </a:cubicBezTo>
                  <a:cubicBezTo>
                    <a:pt x="84989" y="68265"/>
                    <a:pt x="84227" y="71694"/>
                    <a:pt x="83591" y="75123"/>
                  </a:cubicBezTo>
                  <a:cubicBezTo>
                    <a:pt x="69685" y="46548"/>
                    <a:pt x="66446" y="43309"/>
                    <a:pt x="61398" y="39118"/>
                  </a:cubicBezTo>
                  <a:cubicBezTo>
                    <a:pt x="47061" y="27566"/>
                    <a:pt x="26074" y="29824"/>
                    <a:pt x="14522" y="44161"/>
                  </a:cubicBezTo>
                  <a:cubicBezTo>
                    <a:pt x="4971" y="56015"/>
                    <a:pt x="4662" y="72833"/>
                    <a:pt x="13773" y="85029"/>
                  </a:cubicBezTo>
                  <a:cubicBezTo>
                    <a:pt x="14726" y="86743"/>
                    <a:pt x="18155" y="92839"/>
                    <a:pt x="25965" y="10922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431B90B-E5EA-DB4B-8797-D74B15795F03}"/>
                </a:ext>
              </a:extLst>
            </p:cNvPr>
            <p:cNvSpPr/>
            <p:nvPr/>
          </p:nvSpPr>
          <p:spPr>
            <a:xfrm>
              <a:off x="6272138" y="1841323"/>
              <a:ext cx="561975" cy="771525"/>
            </a:xfrm>
            <a:custGeom>
              <a:avLst/>
              <a:gdLst>
                <a:gd name="connsiteX0" fmla="*/ 540809 w 561975"/>
                <a:gd name="connsiteY0" fmla="*/ 425935 h 771525"/>
                <a:gd name="connsiteX1" fmla="*/ 459846 w 561975"/>
                <a:gd name="connsiteY1" fmla="*/ 275917 h 771525"/>
                <a:gd name="connsiteX2" fmla="*/ 429176 w 561975"/>
                <a:gd name="connsiteY2" fmla="*/ 253723 h 771525"/>
                <a:gd name="connsiteX3" fmla="*/ 419651 w 561975"/>
                <a:gd name="connsiteY3" fmla="*/ 261915 h 771525"/>
                <a:gd name="connsiteX4" fmla="*/ 392790 w 561975"/>
                <a:gd name="connsiteY4" fmla="*/ 324304 h 771525"/>
                <a:gd name="connsiteX5" fmla="*/ 374312 w 561975"/>
                <a:gd name="connsiteY5" fmla="*/ 339067 h 771525"/>
                <a:gd name="connsiteX6" fmla="*/ 369930 w 561975"/>
                <a:gd name="connsiteY6" fmla="*/ 339067 h 771525"/>
                <a:gd name="connsiteX7" fmla="*/ 355723 w 561975"/>
                <a:gd name="connsiteY7" fmla="*/ 316178 h 771525"/>
                <a:gd name="connsiteX8" fmla="*/ 355738 w 561975"/>
                <a:gd name="connsiteY8" fmla="*/ 316112 h 771525"/>
                <a:gd name="connsiteX9" fmla="*/ 393838 w 561975"/>
                <a:gd name="connsiteY9" fmla="*/ 233911 h 771525"/>
                <a:gd name="connsiteX10" fmla="*/ 476991 w 561975"/>
                <a:gd name="connsiteY10" fmla="*/ 184381 h 771525"/>
                <a:gd name="connsiteX11" fmla="*/ 498899 w 561975"/>
                <a:gd name="connsiteY11" fmla="*/ 165331 h 771525"/>
                <a:gd name="connsiteX12" fmla="*/ 482657 w 561975"/>
                <a:gd name="connsiteY12" fmla="*/ 113956 h 771525"/>
                <a:gd name="connsiteX13" fmla="*/ 452512 w 561975"/>
                <a:gd name="connsiteY13" fmla="*/ 111801 h 771525"/>
                <a:gd name="connsiteX14" fmla="*/ 343260 w 561975"/>
                <a:gd name="connsiteY14" fmla="*/ 176571 h 771525"/>
                <a:gd name="connsiteX15" fmla="*/ 279157 w 561975"/>
                <a:gd name="connsiteY15" fmla="*/ 307349 h 771525"/>
                <a:gd name="connsiteX16" fmla="*/ 256630 w 561975"/>
                <a:gd name="connsiteY16" fmla="*/ 322161 h 771525"/>
                <a:gd name="connsiteX17" fmla="*/ 241819 w 561975"/>
                <a:gd name="connsiteY17" fmla="*/ 299634 h 771525"/>
                <a:gd name="connsiteX18" fmla="*/ 318019 w 561975"/>
                <a:gd name="connsiteY18" fmla="*/ 148091 h 771525"/>
                <a:gd name="connsiteX19" fmla="*/ 379170 w 561975"/>
                <a:gd name="connsiteY19" fmla="*/ 103514 h 771525"/>
                <a:gd name="connsiteX20" fmla="*/ 358786 w 561975"/>
                <a:gd name="connsiteY20" fmla="*/ 84464 h 771525"/>
                <a:gd name="connsiteX21" fmla="*/ 362596 w 561975"/>
                <a:gd name="connsiteY21" fmla="*/ 70558 h 771525"/>
                <a:gd name="connsiteX22" fmla="*/ 371454 w 561975"/>
                <a:gd name="connsiteY22" fmla="*/ 43411 h 771525"/>
                <a:gd name="connsiteX23" fmla="*/ 362226 w 561975"/>
                <a:gd name="connsiteY23" fmla="*/ 11025 h 771525"/>
                <a:gd name="connsiteX24" fmla="*/ 332878 w 561975"/>
                <a:gd name="connsiteY24" fmla="*/ 15979 h 771525"/>
                <a:gd name="connsiteX25" fmla="*/ 316971 w 561975"/>
                <a:gd name="connsiteY25" fmla="*/ 56842 h 771525"/>
                <a:gd name="connsiteX26" fmla="*/ 313828 w 561975"/>
                <a:gd name="connsiteY26" fmla="*/ 68272 h 771525"/>
                <a:gd name="connsiteX27" fmla="*/ 311733 w 561975"/>
                <a:gd name="connsiteY27" fmla="*/ 68272 h 771525"/>
                <a:gd name="connsiteX28" fmla="*/ 311733 w 561975"/>
                <a:gd name="connsiteY28" fmla="*/ 64843 h 771525"/>
                <a:gd name="connsiteX29" fmla="*/ 312590 w 561975"/>
                <a:gd name="connsiteY29" fmla="*/ 36268 h 771525"/>
                <a:gd name="connsiteX30" fmla="*/ 294686 w 561975"/>
                <a:gd name="connsiteY30" fmla="*/ 7746 h 771525"/>
                <a:gd name="connsiteX31" fmla="*/ 267822 w 561975"/>
                <a:gd name="connsiteY31" fmla="*/ 20837 h 771525"/>
                <a:gd name="connsiteX32" fmla="*/ 264108 w 561975"/>
                <a:gd name="connsiteY32" fmla="*/ 64462 h 771525"/>
                <a:gd name="connsiteX33" fmla="*/ 264108 w 561975"/>
                <a:gd name="connsiteY33" fmla="*/ 77130 h 771525"/>
                <a:gd name="connsiteX34" fmla="*/ 260107 w 561975"/>
                <a:gd name="connsiteY34" fmla="*/ 78844 h 771525"/>
                <a:gd name="connsiteX35" fmla="*/ 254964 w 561975"/>
                <a:gd name="connsiteY35" fmla="*/ 51698 h 771525"/>
                <a:gd name="connsiteX36" fmla="*/ 230742 w 561975"/>
                <a:gd name="connsiteY36" fmla="*/ 28303 h 771525"/>
                <a:gd name="connsiteX37" fmla="*/ 208196 w 561975"/>
                <a:gd name="connsiteY37" fmla="*/ 45793 h 771525"/>
                <a:gd name="connsiteX38" fmla="*/ 213911 w 561975"/>
                <a:gd name="connsiteY38" fmla="*/ 89227 h 771525"/>
                <a:gd name="connsiteX39" fmla="*/ 218769 w 561975"/>
                <a:gd name="connsiteY39" fmla="*/ 108277 h 771525"/>
                <a:gd name="connsiteX40" fmla="*/ 174192 w 561975"/>
                <a:gd name="connsiteY40" fmla="*/ 188382 h 771525"/>
                <a:gd name="connsiteX41" fmla="*/ 164667 w 561975"/>
                <a:gd name="connsiteY41" fmla="*/ 293157 h 771525"/>
                <a:gd name="connsiteX42" fmla="*/ 161523 w 561975"/>
                <a:gd name="connsiteY42" fmla="*/ 294014 h 771525"/>
                <a:gd name="connsiteX43" fmla="*/ 123423 w 561975"/>
                <a:gd name="connsiteY43" fmla="*/ 297348 h 771525"/>
                <a:gd name="connsiteX44" fmla="*/ 53415 w 561975"/>
                <a:gd name="connsiteY44" fmla="*/ 334591 h 771525"/>
                <a:gd name="connsiteX45" fmla="*/ 7409 w 561975"/>
                <a:gd name="connsiteY45" fmla="*/ 460035 h 771525"/>
                <a:gd name="connsiteX46" fmla="*/ 42937 w 561975"/>
                <a:gd name="connsiteY46" fmla="*/ 582622 h 771525"/>
                <a:gd name="connsiteX47" fmla="*/ 98087 w 561975"/>
                <a:gd name="connsiteY47" fmla="*/ 650535 h 771525"/>
                <a:gd name="connsiteX48" fmla="*/ 98087 w 561975"/>
                <a:gd name="connsiteY48" fmla="*/ 650535 h 771525"/>
                <a:gd name="connsiteX49" fmla="*/ 140473 w 561975"/>
                <a:gd name="connsiteY49" fmla="*/ 685492 h 771525"/>
                <a:gd name="connsiteX50" fmla="*/ 315733 w 561975"/>
                <a:gd name="connsiteY50" fmla="*/ 764740 h 771525"/>
                <a:gd name="connsiteX51" fmla="*/ 494613 w 561975"/>
                <a:gd name="connsiteY51" fmla="*/ 747404 h 771525"/>
                <a:gd name="connsiteX52" fmla="*/ 556525 w 561975"/>
                <a:gd name="connsiteY52" fmla="*/ 621960 h 771525"/>
                <a:gd name="connsiteX53" fmla="*/ 540809 w 561975"/>
                <a:gd name="connsiteY53" fmla="*/ 425935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1975" h="771525">
                  <a:moveTo>
                    <a:pt x="540809" y="425935"/>
                  </a:moveTo>
                  <a:cubicBezTo>
                    <a:pt x="516901" y="348592"/>
                    <a:pt x="475753" y="291728"/>
                    <a:pt x="459846" y="275917"/>
                  </a:cubicBezTo>
                  <a:cubicBezTo>
                    <a:pt x="450491" y="267388"/>
                    <a:pt x="440202" y="259943"/>
                    <a:pt x="429176" y="253723"/>
                  </a:cubicBezTo>
                  <a:cubicBezTo>
                    <a:pt x="425937" y="256295"/>
                    <a:pt x="422699" y="259057"/>
                    <a:pt x="419651" y="261915"/>
                  </a:cubicBezTo>
                  <a:cubicBezTo>
                    <a:pt x="410126" y="270487"/>
                    <a:pt x="399744" y="294395"/>
                    <a:pt x="392790" y="324304"/>
                  </a:cubicBezTo>
                  <a:cubicBezTo>
                    <a:pt x="390802" y="332916"/>
                    <a:pt x="383150" y="339029"/>
                    <a:pt x="374312" y="339067"/>
                  </a:cubicBezTo>
                  <a:cubicBezTo>
                    <a:pt x="372855" y="339207"/>
                    <a:pt x="371388" y="339207"/>
                    <a:pt x="369930" y="339067"/>
                  </a:cubicBezTo>
                  <a:cubicBezTo>
                    <a:pt x="359686" y="336670"/>
                    <a:pt x="353325" y="326422"/>
                    <a:pt x="355723" y="316178"/>
                  </a:cubicBezTo>
                  <a:cubicBezTo>
                    <a:pt x="355728" y="316156"/>
                    <a:pt x="355733" y="316134"/>
                    <a:pt x="355738" y="316112"/>
                  </a:cubicBezTo>
                  <a:cubicBezTo>
                    <a:pt x="362025" y="288680"/>
                    <a:pt x="373931" y="252104"/>
                    <a:pt x="393838" y="233911"/>
                  </a:cubicBezTo>
                  <a:cubicBezTo>
                    <a:pt x="417818" y="211811"/>
                    <a:pt x="446137" y="194943"/>
                    <a:pt x="476991" y="184381"/>
                  </a:cubicBezTo>
                  <a:cubicBezTo>
                    <a:pt x="486522" y="181172"/>
                    <a:pt x="494396" y="174324"/>
                    <a:pt x="498899" y="165331"/>
                  </a:cubicBezTo>
                  <a:cubicBezTo>
                    <a:pt x="508601" y="146660"/>
                    <a:pt x="501329" y="123658"/>
                    <a:pt x="482657" y="113956"/>
                  </a:cubicBezTo>
                  <a:cubicBezTo>
                    <a:pt x="473336" y="109113"/>
                    <a:pt x="462428" y="108333"/>
                    <a:pt x="452512" y="111801"/>
                  </a:cubicBezTo>
                  <a:cubicBezTo>
                    <a:pt x="412025" y="125641"/>
                    <a:pt x="374831" y="147691"/>
                    <a:pt x="343260" y="176571"/>
                  </a:cubicBezTo>
                  <a:cubicBezTo>
                    <a:pt x="303827" y="211718"/>
                    <a:pt x="286110" y="273631"/>
                    <a:pt x="279157" y="307349"/>
                  </a:cubicBezTo>
                  <a:cubicBezTo>
                    <a:pt x="277026" y="317660"/>
                    <a:pt x="266941" y="324291"/>
                    <a:pt x="256630" y="322161"/>
                  </a:cubicBezTo>
                  <a:cubicBezTo>
                    <a:pt x="246320" y="320030"/>
                    <a:pt x="239688" y="309945"/>
                    <a:pt x="241819" y="299634"/>
                  </a:cubicBezTo>
                  <a:cubicBezTo>
                    <a:pt x="251344" y="252771"/>
                    <a:pt x="272680" y="188382"/>
                    <a:pt x="318019" y="148091"/>
                  </a:cubicBezTo>
                  <a:cubicBezTo>
                    <a:pt x="336818" y="131172"/>
                    <a:pt x="357310" y="116234"/>
                    <a:pt x="379170" y="103514"/>
                  </a:cubicBezTo>
                  <a:cubicBezTo>
                    <a:pt x="373255" y="96284"/>
                    <a:pt x="366399" y="89877"/>
                    <a:pt x="358786" y="84464"/>
                  </a:cubicBezTo>
                  <a:cubicBezTo>
                    <a:pt x="359929" y="79892"/>
                    <a:pt x="361167" y="74939"/>
                    <a:pt x="362596" y="70558"/>
                  </a:cubicBezTo>
                  <a:cubicBezTo>
                    <a:pt x="368311" y="51508"/>
                    <a:pt x="370788" y="45031"/>
                    <a:pt x="371454" y="43411"/>
                  </a:cubicBezTo>
                  <a:cubicBezTo>
                    <a:pt x="377849" y="31920"/>
                    <a:pt x="373717" y="17420"/>
                    <a:pt x="362226" y="11025"/>
                  </a:cubicBezTo>
                  <a:cubicBezTo>
                    <a:pt x="352489" y="5606"/>
                    <a:pt x="340296" y="7665"/>
                    <a:pt x="332878" y="15979"/>
                  </a:cubicBezTo>
                  <a:cubicBezTo>
                    <a:pt x="329735" y="19504"/>
                    <a:pt x="327449" y="22075"/>
                    <a:pt x="316971" y="56842"/>
                  </a:cubicBezTo>
                  <a:cubicBezTo>
                    <a:pt x="315828" y="60652"/>
                    <a:pt x="314781" y="64462"/>
                    <a:pt x="313828" y="68272"/>
                  </a:cubicBezTo>
                  <a:lnTo>
                    <a:pt x="311733" y="68272"/>
                  </a:lnTo>
                  <a:lnTo>
                    <a:pt x="311733" y="64843"/>
                  </a:lnTo>
                  <a:cubicBezTo>
                    <a:pt x="311733" y="44840"/>
                    <a:pt x="312399" y="37982"/>
                    <a:pt x="312590" y="36268"/>
                  </a:cubicBezTo>
                  <a:cubicBezTo>
                    <a:pt x="315522" y="23447"/>
                    <a:pt x="307506" y="10678"/>
                    <a:pt x="294686" y="7746"/>
                  </a:cubicBezTo>
                  <a:cubicBezTo>
                    <a:pt x="283767" y="5248"/>
                    <a:pt x="272583" y="10698"/>
                    <a:pt x="267822" y="20837"/>
                  </a:cubicBezTo>
                  <a:cubicBezTo>
                    <a:pt x="265822" y="25123"/>
                    <a:pt x="264298" y="28171"/>
                    <a:pt x="264108" y="64462"/>
                  </a:cubicBezTo>
                  <a:cubicBezTo>
                    <a:pt x="264108" y="68748"/>
                    <a:pt x="264108" y="73034"/>
                    <a:pt x="264108" y="77130"/>
                  </a:cubicBezTo>
                  <a:lnTo>
                    <a:pt x="260107" y="78844"/>
                  </a:lnTo>
                  <a:cubicBezTo>
                    <a:pt x="256107" y="59794"/>
                    <a:pt x="255154" y="53413"/>
                    <a:pt x="254964" y="51698"/>
                  </a:cubicBezTo>
                  <a:cubicBezTo>
                    <a:pt x="254735" y="38549"/>
                    <a:pt x="243891" y="28074"/>
                    <a:pt x="230742" y="28303"/>
                  </a:cubicBezTo>
                  <a:cubicBezTo>
                    <a:pt x="220178" y="28486"/>
                    <a:pt x="210999" y="35607"/>
                    <a:pt x="208196" y="45793"/>
                  </a:cubicBezTo>
                  <a:cubicBezTo>
                    <a:pt x="207148" y="50460"/>
                    <a:pt x="206386" y="53698"/>
                    <a:pt x="213911" y="89227"/>
                  </a:cubicBezTo>
                  <a:cubicBezTo>
                    <a:pt x="215308" y="95577"/>
                    <a:pt x="216927" y="101926"/>
                    <a:pt x="218769" y="108277"/>
                  </a:cubicBezTo>
                  <a:cubicBezTo>
                    <a:pt x="197470" y="130849"/>
                    <a:pt x="182147" y="158384"/>
                    <a:pt x="174192" y="188382"/>
                  </a:cubicBezTo>
                  <a:cubicBezTo>
                    <a:pt x="164000" y="225720"/>
                    <a:pt x="165714" y="257057"/>
                    <a:pt x="164667" y="293157"/>
                  </a:cubicBezTo>
                  <a:cubicBezTo>
                    <a:pt x="164667" y="294967"/>
                    <a:pt x="161523" y="294014"/>
                    <a:pt x="161523" y="294014"/>
                  </a:cubicBezTo>
                  <a:cubicBezTo>
                    <a:pt x="148761" y="294229"/>
                    <a:pt x="136030" y="295344"/>
                    <a:pt x="123423" y="297348"/>
                  </a:cubicBezTo>
                  <a:cubicBezTo>
                    <a:pt x="89514" y="302968"/>
                    <a:pt x="72465" y="312493"/>
                    <a:pt x="53415" y="334591"/>
                  </a:cubicBezTo>
                  <a:cubicBezTo>
                    <a:pt x="34365" y="356689"/>
                    <a:pt x="10171" y="393360"/>
                    <a:pt x="7409" y="460035"/>
                  </a:cubicBezTo>
                  <a:cubicBezTo>
                    <a:pt x="5126" y="503730"/>
                    <a:pt x="17643" y="546919"/>
                    <a:pt x="42937" y="582622"/>
                  </a:cubicBezTo>
                  <a:cubicBezTo>
                    <a:pt x="59740" y="606498"/>
                    <a:pt x="78167" y="629189"/>
                    <a:pt x="98087" y="650535"/>
                  </a:cubicBezTo>
                  <a:lnTo>
                    <a:pt x="98087" y="650535"/>
                  </a:lnTo>
                  <a:cubicBezTo>
                    <a:pt x="111592" y="662923"/>
                    <a:pt x="125741" y="674591"/>
                    <a:pt x="140473" y="685492"/>
                  </a:cubicBezTo>
                  <a:cubicBezTo>
                    <a:pt x="193010" y="723355"/>
                    <a:pt x="252604" y="750301"/>
                    <a:pt x="315733" y="764740"/>
                  </a:cubicBezTo>
                  <a:cubicBezTo>
                    <a:pt x="377360" y="776741"/>
                    <a:pt x="464418" y="767978"/>
                    <a:pt x="494613" y="747404"/>
                  </a:cubicBezTo>
                  <a:cubicBezTo>
                    <a:pt x="524807" y="726830"/>
                    <a:pt x="551001" y="664441"/>
                    <a:pt x="556525" y="621960"/>
                  </a:cubicBezTo>
                  <a:cubicBezTo>
                    <a:pt x="565362" y="556246"/>
                    <a:pt x="560003" y="489402"/>
                    <a:pt x="540809" y="4259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aphic 15" descr="Heart organ">
            <a:extLst>
              <a:ext uri="{FF2B5EF4-FFF2-40B4-BE49-F238E27FC236}">
                <a16:creationId xmlns:a16="http://schemas.microsoft.com/office/drawing/2014/main" id="{B064C599-CBCC-C64E-BB8E-F4973F54A12D}"/>
              </a:ext>
            </a:extLst>
          </p:cNvPr>
          <p:cNvGrpSpPr/>
          <p:nvPr/>
        </p:nvGrpSpPr>
        <p:grpSpPr>
          <a:xfrm>
            <a:off x="6877397" y="4281181"/>
            <a:ext cx="914400" cy="914400"/>
            <a:chOff x="6096000" y="1772816"/>
            <a:chExt cx="914400" cy="914400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9EE7589-1D09-9E4A-8DA7-AF8FD4F92994}"/>
                </a:ext>
              </a:extLst>
            </p:cNvPr>
            <p:cNvSpPr/>
            <p:nvPr/>
          </p:nvSpPr>
          <p:spPr>
            <a:xfrm>
              <a:off x="6266440" y="1941819"/>
              <a:ext cx="161925" cy="190500"/>
            </a:xfrm>
            <a:custGeom>
              <a:avLst/>
              <a:gdLst>
                <a:gd name="connsiteX0" fmla="*/ 25965 w 161925"/>
                <a:gd name="connsiteY0" fmla="*/ 109222 h 190500"/>
                <a:gd name="connsiteX1" fmla="*/ 45491 w 161925"/>
                <a:gd name="connsiteY1" fmla="*/ 161991 h 190500"/>
                <a:gd name="connsiteX2" fmla="*/ 45491 w 161925"/>
                <a:gd name="connsiteY2" fmla="*/ 161991 h 190500"/>
                <a:gd name="connsiteX3" fmla="*/ 50444 w 161925"/>
                <a:gd name="connsiteY3" fmla="*/ 188756 h 190500"/>
                <a:gd name="connsiteX4" fmla="*/ 123882 w 161925"/>
                <a:gd name="connsiteY4" fmla="*/ 159419 h 190500"/>
                <a:gd name="connsiteX5" fmla="*/ 133407 w 161925"/>
                <a:gd name="connsiteY5" fmla="*/ 158181 h 190500"/>
                <a:gd name="connsiteX6" fmla="*/ 143123 w 161925"/>
                <a:gd name="connsiteY6" fmla="*/ 78647 h 190500"/>
                <a:gd name="connsiteX7" fmla="*/ 160077 w 161925"/>
                <a:gd name="connsiteY7" fmla="*/ 34546 h 190500"/>
                <a:gd name="connsiteX8" fmla="*/ 121507 w 161925"/>
                <a:gd name="connsiteY8" fmla="*/ 7668 h 190500"/>
                <a:gd name="connsiteX9" fmla="*/ 101498 w 161925"/>
                <a:gd name="connsiteY9" fmla="*/ 19497 h 190500"/>
                <a:gd name="connsiteX10" fmla="*/ 85877 w 161925"/>
                <a:gd name="connsiteY10" fmla="*/ 64836 h 190500"/>
                <a:gd name="connsiteX11" fmla="*/ 83591 w 161925"/>
                <a:gd name="connsiteY11" fmla="*/ 75123 h 190500"/>
                <a:gd name="connsiteX12" fmla="*/ 61398 w 161925"/>
                <a:gd name="connsiteY12" fmla="*/ 39118 h 190500"/>
                <a:gd name="connsiteX13" fmla="*/ 14522 w 161925"/>
                <a:gd name="connsiteY13" fmla="*/ 44161 h 190500"/>
                <a:gd name="connsiteX14" fmla="*/ 13773 w 161925"/>
                <a:gd name="connsiteY14" fmla="*/ 85029 h 190500"/>
                <a:gd name="connsiteX15" fmla="*/ 25965 w 161925"/>
                <a:gd name="connsiteY15" fmla="*/ 10922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1925" h="190500">
                  <a:moveTo>
                    <a:pt x="25965" y="109222"/>
                  </a:moveTo>
                  <a:cubicBezTo>
                    <a:pt x="33870" y="126263"/>
                    <a:pt x="40399" y="143909"/>
                    <a:pt x="45491" y="161991"/>
                  </a:cubicBezTo>
                  <a:cubicBezTo>
                    <a:pt x="45491" y="161991"/>
                    <a:pt x="45491" y="161991"/>
                    <a:pt x="45491" y="161991"/>
                  </a:cubicBezTo>
                  <a:cubicBezTo>
                    <a:pt x="46063" y="165610"/>
                    <a:pt x="47587" y="175421"/>
                    <a:pt x="50444" y="188756"/>
                  </a:cubicBezTo>
                  <a:cubicBezTo>
                    <a:pt x="71544" y="172033"/>
                    <a:pt x="97068" y="161836"/>
                    <a:pt x="123882" y="159419"/>
                  </a:cubicBezTo>
                  <a:lnTo>
                    <a:pt x="133407" y="158181"/>
                  </a:lnTo>
                  <a:cubicBezTo>
                    <a:pt x="133239" y="131363"/>
                    <a:pt x="136505" y="104635"/>
                    <a:pt x="143123" y="78647"/>
                  </a:cubicBezTo>
                  <a:cubicBezTo>
                    <a:pt x="147298" y="63421"/>
                    <a:pt x="152977" y="48648"/>
                    <a:pt x="160077" y="34546"/>
                  </a:cubicBezTo>
                  <a:cubicBezTo>
                    <a:pt x="156849" y="16473"/>
                    <a:pt x="139580" y="4439"/>
                    <a:pt x="121507" y="7668"/>
                  </a:cubicBezTo>
                  <a:cubicBezTo>
                    <a:pt x="113631" y="9074"/>
                    <a:pt x="106528" y="13274"/>
                    <a:pt x="101498" y="19497"/>
                  </a:cubicBezTo>
                  <a:cubicBezTo>
                    <a:pt x="97117" y="24831"/>
                    <a:pt x="94545" y="29022"/>
                    <a:pt x="85877" y="64836"/>
                  </a:cubicBezTo>
                  <a:cubicBezTo>
                    <a:pt x="84989" y="68265"/>
                    <a:pt x="84227" y="71694"/>
                    <a:pt x="83591" y="75123"/>
                  </a:cubicBezTo>
                  <a:cubicBezTo>
                    <a:pt x="69685" y="46548"/>
                    <a:pt x="66446" y="43309"/>
                    <a:pt x="61398" y="39118"/>
                  </a:cubicBezTo>
                  <a:cubicBezTo>
                    <a:pt x="47061" y="27566"/>
                    <a:pt x="26074" y="29824"/>
                    <a:pt x="14522" y="44161"/>
                  </a:cubicBezTo>
                  <a:cubicBezTo>
                    <a:pt x="4971" y="56015"/>
                    <a:pt x="4662" y="72833"/>
                    <a:pt x="13773" y="85029"/>
                  </a:cubicBezTo>
                  <a:cubicBezTo>
                    <a:pt x="14726" y="86743"/>
                    <a:pt x="18155" y="92839"/>
                    <a:pt x="25965" y="10922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C88EEB5-7AAA-7947-93F8-9AEB56E8F40F}"/>
                </a:ext>
              </a:extLst>
            </p:cNvPr>
            <p:cNvSpPr/>
            <p:nvPr/>
          </p:nvSpPr>
          <p:spPr>
            <a:xfrm>
              <a:off x="6272138" y="1841323"/>
              <a:ext cx="561975" cy="771525"/>
            </a:xfrm>
            <a:custGeom>
              <a:avLst/>
              <a:gdLst>
                <a:gd name="connsiteX0" fmla="*/ 540809 w 561975"/>
                <a:gd name="connsiteY0" fmla="*/ 425935 h 771525"/>
                <a:gd name="connsiteX1" fmla="*/ 459846 w 561975"/>
                <a:gd name="connsiteY1" fmla="*/ 275917 h 771525"/>
                <a:gd name="connsiteX2" fmla="*/ 429176 w 561975"/>
                <a:gd name="connsiteY2" fmla="*/ 253723 h 771525"/>
                <a:gd name="connsiteX3" fmla="*/ 419651 w 561975"/>
                <a:gd name="connsiteY3" fmla="*/ 261915 h 771525"/>
                <a:gd name="connsiteX4" fmla="*/ 392790 w 561975"/>
                <a:gd name="connsiteY4" fmla="*/ 324304 h 771525"/>
                <a:gd name="connsiteX5" fmla="*/ 374312 w 561975"/>
                <a:gd name="connsiteY5" fmla="*/ 339067 h 771525"/>
                <a:gd name="connsiteX6" fmla="*/ 369930 w 561975"/>
                <a:gd name="connsiteY6" fmla="*/ 339067 h 771525"/>
                <a:gd name="connsiteX7" fmla="*/ 355723 w 561975"/>
                <a:gd name="connsiteY7" fmla="*/ 316178 h 771525"/>
                <a:gd name="connsiteX8" fmla="*/ 355738 w 561975"/>
                <a:gd name="connsiteY8" fmla="*/ 316112 h 771525"/>
                <a:gd name="connsiteX9" fmla="*/ 393838 w 561975"/>
                <a:gd name="connsiteY9" fmla="*/ 233911 h 771525"/>
                <a:gd name="connsiteX10" fmla="*/ 476991 w 561975"/>
                <a:gd name="connsiteY10" fmla="*/ 184381 h 771525"/>
                <a:gd name="connsiteX11" fmla="*/ 498899 w 561975"/>
                <a:gd name="connsiteY11" fmla="*/ 165331 h 771525"/>
                <a:gd name="connsiteX12" fmla="*/ 482657 w 561975"/>
                <a:gd name="connsiteY12" fmla="*/ 113956 h 771525"/>
                <a:gd name="connsiteX13" fmla="*/ 452512 w 561975"/>
                <a:gd name="connsiteY13" fmla="*/ 111801 h 771525"/>
                <a:gd name="connsiteX14" fmla="*/ 343260 w 561975"/>
                <a:gd name="connsiteY14" fmla="*/ 176571 h 771525"/>
                <a:gd name="connsiteX15" fmla="*/ 279157 w 561975"/>
                <a:gd name="connsiteY15" fmla="*/ 307349 h 771525"/>
                <a:gd name="connsiteX16" fmla="*/ 256630 w 561975"/>
                <a:gd name="connsiteY16" fmla="*/ 322161 h 771525"/>
                <a:gd name="connsiteX17" fmla="*/ 241819 w 561975"/>
                <a:gd name="connsiteY17" fmla="*/ 299634 h 771525"/>
                <a:gd name="connsiteX18" fmla="*/ 318019 w 561975"/>
                <a:gd name="connsiteY18" fmla="*/ 148091 h 771525"/>
                <a:gd name="connsiteX19" fmla="*/ 379170 w 561975"/>
                <a:gd name="connsiteY19" fmla="*/ 103514 h 771525"/>
                <a:gd name="connsiteX20" fmla="*/ 358786 w 561975"/>
                <a:gd name="connsiteY20" fmla="*/ 84464 h 771525"/>
                <a:gd name="connsiteX21" fmla="*/ 362596 w 561975"/>
                <a:gd name="connsiteY21" fmla="*/ 70558 h 771525"/>
                <a:gd name="connsiteX22" fmla="*/ 371454 w 561975"/>
                <a:gd name="connsiteY22" fmla="*/ 43411 h 771525"/>
                <a:gd name="connsiteX23" fmla="*/ 362226 w 561975"/>
                <a:gd name="connsiteY23" fmla="*/ 11025 h 771525"/>
                <a:gd name="connsiteX24" fmla="*/ 332878 w 561975"/>
                <a:gd name="connsiteY24" fmla="*/ 15979 h 771525"/>
                <a:gd name="connsiteX25" fmla="*/ 316971 w 561975"/>
                <a:gd name="connsiteY25" fmla="*/ 56842 h 771525"/>
                <a:gd name="connsiteX26" fmla="*/ 313828 w 561975"/>
                <a:gd name="connsiteY26" fmla="*/ 68272 h 771525"/>
                <a:gd name="connsiteX27" fmla="*/ 311733 w 561975"/>
                <a:gd name="connsiteY27" fmla="*/ 68272 h 771525"/>
                <a:gd name="connsiteX28" fmla="*/ 311733 w 561975"/>
                <a:gd name="connsiteY28" fmla="*/ 64843 h 771525"/>
                <a:gd name="connsiteX29" fmla="*/ 312590 w 561975"/>
                <a:gd name="connsiteY29" fmla="*/ 36268 h 771525"/>
                <a:gd name="connsiteX30" fmla="*/ 294686 w 561975"/>
                <a:gd name="connsiteY30" fmla="*/ 7746 h 771525"/>
                <a:gd name="connsiteX31" fmla="*/ 267822 w 561975"/>
                <a:gd name="connsiteY31" fmla="*/ 20837 h 771525"/>
                <a:gd name="connsiteX32" fmla="*/ 264108 w 561975"/>
                <a:gd name="connsiteY32" fmla="*/ 64462 h 771525"/>
                <a:gd name="connsiteX33" fmla="*/ 264108 w 561975"/>
                <a:gd name="connsiteY33" fmla="*/ 77130 h 771525"/>
                <a:gd name="connsiteX34" fmla="*/ 260107 w 561975"/>
                <a:gd name="connsiteY34" fmla="*/ 78844 h 771525"/>
                <a:gd name="connsiteX35" fmla="*/ 254964 w 561975"/>
                <a:gd name="connsiteY35" fmla="*/ 51698 h 771525"/>
                <a:gd name="connsiteX36" fmla="*/ 230742 w 561975"/>
                <a:gd name="connsiteY36" fmla="*/ 28303 h 771525"/>
                <a:gd name="connsiteX37" fmla="*/ 208196 w 561975"/>
                <a:gd name="connsiteY37" fmla="*/ 45793 h 771525"/>
                <a:gd name="connsiteX38" fmla="*/ 213911 w 561975"/>
                <a:gd name="connsiteY38" fmla="*/ 89227 h 771525"/>
                <a:gd name="connsiteX39" fmla="*/ 218769 w 561975"/>
                <a:gd name="connsiteY39" fmla="*/ 108277 h 771525"/>
                <a:gd name="connsiteX40" fmla="*/ 174192 w 561975"/>
                <a:gd name="connsiteY40" fmla="*/ 188382 h 771525"/>
                <a:gd name="connsiteX41" fmla="*/ 164667 w 561975"/>
                <a:gd name="connsiteY41" fmla="*/ 293157 h 771525"/>
                <a:gd name="connsiteX42" fmla="*/ 161523 w 561975"/>
                <a:gd name="connsiteY42" fmla="*/ 294014 h 771525"/>
                <a:gd name="connsiteX43" fmla="*/ 123423 w 561975"/>
                <a:gd name="connsiteY43" fmla="*/ 297348 h 771525"/>
                <a:gd name="connsiteX44" fmla="*/ 53415 w 561975"/>
                <a:gd name="connsiteY44" fmla="*/ 334591 h 771525"/>
                <a:gd name="connsiteX45" fmla="*/ 7409 w 561975"/>
                <a:gd name="connsiteY45" fmla="*/ 460035 h 771525"/>
                <a:gd name="connsiteX46" fmla="*/ 42937 w 561975"/>
                <a:gd name="connsiteY46" fmla="*/ 582622 h 771525"/>
                <a:gd name="connsiteX47" fmla="*/ 98087 w 561975"/>
                <a:gd name="connsiteY47" fmla="*/ 650535 h 771525"/>
                <a:gd name="connsiteX48" fmla="*/ 98087 w 561975"/>
                <a:gd name="connsiteY48" fmla="*/ 650535 h 771525"/>
                <a:gd name="connsiteX49" fmla="*/ 140473 w 561975"/>
                <a:gd name="connsiteY49" fmla="*/ 685492 h 771525"/>
                <a:gd name="connsiteX50" fmla="*/ 315733 w 561975"/>
                <a:gd name="connsiteY50" fmla="*/ 764740 h 771525"/>
                <a:gd name="connsiteX51" fmla="*/ 494613 w 561975"/>
                <a:gd name="connsiteY51" fmla="*/ 747404 h 771525"/>
                <a:gd name="connsiteX52" fmla="*/ 556525 w 561975"/>
                <a:gd name="connsiteY52" fmla="*/ 621960 h 771525"/>
                <a:gd name="connsiteX53" fmla="*/ 540809 w 561975"/>
                <a:gd name="connsiteY53" fmla="*/ 425935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1975" h="771525">
                  <a:moveTo>
                    <a:pt x="540809" y="425935"/>
                  </a:moveTo>
                  <a:cubicBezTo>
                    <a:pt x="516901" y="348592"/>
                    <a:pt x="475753" y="291728"/>
                    <a:pt x="459846" y="275917"/>
                  </a:cubicBezTo>
                  <a:cubicBezTo>
                    <a:pt x="450491" y="267388"/>
                    <a:pt x="440202" y="259943"/>
                    <a:pt x="429176" y="253723"/>
                  </a:cubicBezTo>
                  <a:cubicBezTo>
                    <a:pt x="425937" y="256295"/>
                    <a:pt x="422699" y="259057"/>
                    <a:pt x="419651" y="261915"/>
                  </a:cubicBezTo>
                  <a:cubicBezTo>
                    <a:pt x="410126" y="270487"/>
                    <a:pt x="399744" y="294395"/>
                    <a:pt x="392790" y="324304"/>
                  </a:cubicBezTo>
                  <a:cubicBezTo>
                    <a:pt x="390802" y="332916"/>
                    <a:pt x="383150" y="339029"/>
                    <a:pt x="374312" y="339067"/>
                  </a:cubicBezTo>
                  <a:cubicBezTo>
                    <a:pt x="372855" y="339207"/>
                    <a:pt x="371388" y="339207"/>
                    <a:pt x="369930" y="339067"/>
                  </a:cubicBezTo>
                  <a:cubicBezTo>
                    <a:pt x="359686" y="336670"/>
                    <a:pt x="353325" y="326422"/>
                    <a:pt x="355723" y="316178"/>
                  </a:cubicBezTo>
                  <a:cubicBezTo>
                    <a:pt x="355728" y="316156"/>
                    <a:pt x="355733" y="316134"/>
                    <a:pt x="355738" y="316112"/>
                  </a:cubicBezTo>
                  <a:cubicBezTo>
                    <a:pt x="362025" y="288680"/>
                    <a:pt x="373931" y="252104"/>
                    <a:pt x="393838" y="233911"/>
                  </a:cubicBezTo>
                  <a:cubicBezTo>
                    <a:pt x="417818" y="211811"/>
                    <a:pt x="446137" y="194943"/>
                    <a:pt x="476991" y="184381"/>
                  </a:cubicBezTo>
                  <a:cubicBezTo>
                    <a:pt x="486522" y="181172"/>
                    <a:pt x="494396" y="174324"/>
                    <a:pt x="498899" y="165331"/>
                  </a:cubicBezTo>
                  <a:cubicBezTo>
                    <a:pt x="508601" y="146660"/>
                    <a:pt x="501329" y="123658"/>
                    <a:pt x="482657" y="113956"/>
                  </a:cubicBezTo>
                  <a:cubicBezTo>
                    <a:pt x="473336" y="109113"/>
                    <a:pt x="462428" y="108333"/>
                    <a:pt x="452512" y="111801"/>
                  </a:cubicBezTo>
                  <a:cubicBezTo>
                    <a:pt x="412025" y="125641"/>
                    <a:pt x="374831" y="147691"/>
                    <a:pt x="343260" y="176571"/>
                  </a:cubicBezTo>
                  <a:cubicBezTo>
                    <a:pt x="303827" y="211718"/>
                    <a:pt x="286110" y="273631"/>
                    <a:pt x="279157" y="307349"/>
                  </a:cubicBezTo>
                  <a:cubicBezTo>
                    <a:pt x="277026" y="317660"/>
                    <a:pt x="266941" y="324291"/>
                    <a:pt x="256630" y="322161"/>
                  </a:cubicBezTo>
                  <a:cubicBezTo>
                    <a:pt x="246320" y="320030"/>
                    <a:pt x="239688" y="309945"/>
                    <a:pt x="241819" y="299634"/>
                  </a:cubicBezTo>
                  <a:cubicBezTo>
                    <a:pt x="251344" y="252771"/>
                    <a:pt x="272680" y="188382"/>
                    <a:pt x="318019" y="148091"/>
                  </a:cubicBezTo>
                  <a:cubicBezTo>
                    <a:pt x="336818" y="131172"/>
                    <a:pt x="357310" y="116234"/>
                    <a:pt x="379170" y="103514"/>
                  </a:cubicBezTo>
                  <a:cubicBezTo>
                    <a:pt x="373255" y="96284"/>
                    <a:pt x="366399" y="89877"/>
                    <a:pt x="358786" y="84464"/>
                  </a:cubicBezTo>
                  <a:cubicBezTo>
                    <a:pt x="359929" y="79892"/>
                    <a:pt x="361167" y="74939"/>
                    <a:pt x="362596" y="70558"/>
                  </a:cubicBezTo>
                  <a:cubicBezTo>
                    <a:pt x="368311" y="51508"/>
                    <a:pt x="370788" y="45031"/>
                    <a:pt x="371454" y="43411"/>
                  </a:cubicBezTo>
                  <a:cubicBezTo>
                    <a:pt x="377849" y="31920"/>
                    <a:pt x="373717" y="17420"/>
                    <a:pt x="362226" y="11025"/>
                  </a:cubicBezTo>
                  <a:cubicBezTo>
                    <a:pt x="352489" y="5606"/>
                    <a:pt x="340296" y="7665"/>
                    <a:pt x="332878" y="15979"/>
                  </a:cubicBezTo>
                  <a:cubicBezTo>
                    <a:pt x="329735" y="19504"/>
                    <a:pt x="327449" y="22075"/>
                    <a:pt x="316971" y="56842"/>
                  </a:cubicBezTo>
                  <a:cubicBezTo>
                    <a:pt x="315828" y="60652"/>
                    <a:pt x="314781" y="64462"/>
                    <a:pt x="313828" y="68272"/>
                  </a:cubicBezTo>
                  <a:lnTo>
                    <a:pt x="311733" y="68272"/>
                  </a:lnTo>
                  <a:lnTo>
                    <a:pt x="311733" y="64843"/>
                  </a:lnTo>
                  <a:cubicBezTo>
                    <a:pt x="311733" y="44840"/>
                    <a:pt x="312399" y="37982"/>
                    <a:pt x="312590" y="36268"/>
                  </a:cubicBezTo>
                  <a:cubicBezTo>
                    <a:pt x="315522" y="23447"/>
                    <a:pt x="307506" y="10678"/>
                    <a:pt x="294686" y="7746"/>
                  </a:cubicBezTo>
                  <a:cubicBezTo>
                    <a:pt x="283767" y="5248"/>
                    <a:pt x="272583" y="10698"/>
                    <a:pt x="267822" y="20837"/>
                  </a:cubicBezTo>
                  <a:cubicBezTo>
                    <a:pt x="265822" y="25123"/>
                    <a:pt x="264298" y="28171"/>
                    <a:pt x="264108" y="64462"/>
                  </a:cubicBezTo>
                  <a:cubicBezTo>
                    <a:pt x="264108" y="68748"/>
                    <a:pt x="264108" y="73034"/>
                    <a:pt x="264108" y="77130"/>
                  </a:cubicBezTo>
                  <a:lnTo>
                    <a:pt x="260107" y="78844"/>
                  </a:lnTo>
                  <a:cubicBezTo>
                    <a:pt x="256107" y="59794"/>
                    <a:pt x="255154" y="53413"/>
                    <a:pt x="254964" y="51698"/>
                  </a:cubicBezTo>
                  <a:cubicBezTo>
                    <a:pt x="254735" y="38549"/>
                    <a:pt x="243891" y="28074"/>
                    <a:pt x="230742" y="28303"/>
                  </a:cubicBezTo>
                  <a:cubicBezTo>
                    <a:pt x="220178" y="28486"/>
                    <a:pt x="210999" y="35607"/>
                    <a:pt x="208196" y="45793"/>
                  </a:cubicBezTo>
                  <a:cubicBezTo>
                    <a:pt x="207148" y="50460"/>
                    <a:pt x="206386" y="53698"/>
                    <a:pt x="213911" y="89227"/>
                  </a:cubicBezTo>
                  <a:cubicBezTo>
                    <a:pt x="215308" y="95577"/>
                    <a:pt x="216927" y="101926"/>
                    <a:pt x="218769" y="108277"/>
                  </a:cubicBezTo>
                  <a:cubicBezTo>
                    <a:pt x="197470" y="130849"/>
                    <a:pt x="182147" y="158384"/>
                    <a:pt x="174192" y="188382"/>
                  </a:cubicBezTo>
                  <a:cubicBezTo>
                    <a:pt x="164000" y="225720"/>
                    <a:pt x="165714" y="257057"/>
                    <a:pt x="164667" y="293157"/>
                  </a:cubicBezTo>
                  <a:cubicBezTo>
                    <a:pt x="164667" y="294967"/>
                    <a:pt x="161523" y="294014"/>
                    <a:pt x="161523" y="294014"/>
                  </a:cubicBezTo>
                  <a:cubicBezTo>
                    <a:pt x="148761" y="294229"/>
                    <a:pt x="136030" y="295344"/>
                    <a:pt x="123423" y="297348"/>
                  </a:cubicBezTo>
                  <a:cubicBezTo>
                    <a:pt x="89514" y="302968"/>
                    <a:pt x="72465" y="312493"/>
                    <a:pt x="53415" y="334591"/>
                  </a:cubicBezTo>
                  <a:cubicBezTo>
                    <a:pt x="34365" y="356689"/>
                    <a:pt x="10171" y="393360"/>
                    <a:pt x="7409" y="460035"/>
                  </a:cubicBezTo>
                  <a:cubicBezTo>
                    <a:pt x="5126" y="503730"/>
                    <a:pt x="17643" y="546919"/>
                    <a:pt x="42937" y="582622"/>
                  </a:cubicBezTo>
                  <a:cubicBezTo>
                    <a:pt x="59740" y="606498"/>
                    <a:pt x="78167" y="629189"/>
                    <a:pt x="98087" y="650535"/>
                  </a:cubicBezTo>
                  <a:lnTo>
                    <a:pt x="98087" y="650535"/>
                  </a:lnTo>
                  <a:cubicBezTo>
                    <a:pt x="111592" y="662923"/>
                    <a:pt x="125741" y="674591"/>
                    <a:pt x="140473" y="685492"/>
                  </a:cubicBezTo>
                  <a:cubicBezTo>
                    <a:pt x="193010" y="723355"/>
                    <a:pt x="252604" y="750301"/>
                    <a:pt x="315733" y="764740"/>
                  </a:cubicBezTo>
                  <a:cubicBezTo>
                    <a:pt x="377360" y="776741"/>
                    <a:pt x="464418" y="767978"/>
                    <a:pt x="494613" y="747404"/>
                  </a:cubicBezTo>
                  <a:cubicBezTo>
                    <a:pt x="524807" y="726830"/>
                    <a:pt x="551001" y="664441"/>
                    <a:pt x="556525" y="621960"/>
                  </a:cubicBezTo>
                  <a:cubicBezTo>
                    <a:pt x="565362" y="556246"/>
                    <a:pt x="560003" y="489402"/>
                    <a:pt x="540809" y="4259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aphic 15" descr="Heart organ">
            <a:extLst>
              <a:ext uri="{FF2B5EF4-FFF2-40B4-BE49-F238E27FC236}">
                <a16:creationId xmlns:a16="http://schemas.microsoft.com/office/drawing/2014/main" id="{19E01480-A8AA-A64B-85E7-E9E30713BF2B}"/>
              </a:ext>
            </a:extLst>
          </p:cNvPr>
          <p:cNvGrpSpPr/>
          <p:nvPr/>
        </p:nvGrpSpPr>
        <p:grpSpPr>
          <a:xfrm>
            <a:off x="6877397" y="3456143"/>
            <a:ext cx="914400" cy="914400"/>
            <a:chOff x="6096000" y="1772816"/>
            <a:chExt cx="914400" cy="914400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D4CBAA1-971C-1F47-A227-86A6E4230670}"/>
                </a:ext>
              </a:extLst>
            </p:cNvPr>
            <p:cNvSpPr/>
            <p:nvPr/>
          </p:nvSpPr>
          <p:spPr>
            <a:xfrm>
              <a:off x="6266440" y="1941819"/>
              <a:ext cx="161925" cy="190500"/>
            </a:xfrm>
            <a:custGeom>
              <a:avLst/>
              <a:gdLst>
                <a:gd name="connsiteX0" fmla="*/ 25965 w 161925"/>
                <a:gd name="connsiteY0" fmla="*/ 109222 h 190500"/>
                <a:gd name="connsiteX1" fmla="*/ 45491 w 161925"/>
                <a:gd name="connsiteY1" fmla="*/ 161991 h 190500"/>
                <a:gd name="connsiteX2" fmla="*/ 45491 w 161925"/>
                <a:gd name="connsiteY2" fmla="*/ 161991 h 190500"/>
                <a:gd name="connsiteX3" fmla="*/ 50444 w 161925"/>
                <a:gd name="connsiteY3" fmla="*/ 188756 h 190500"/>
                <a:gd name="connsiteX4" fmla="*/ 123882 w 161925"/>
                <a:gd name="connsiteY4" fmla="*/ 159419 h 190500"/>
                <a:gd name="connsiteX5" fmla="*/ 133407 w 161925"/>
                <a:gd name="connsiteY5" fmla="*/ 158181 h 190500"/>
                <a:gd name="connsiteX6" fmla="*/ 143123 w 161925"/>
                <a:gd name="connsiteY6" fmla="*/ 78647 h 190500"/>
                <a:gd name="connsiteX7" fmla="*/ 160077 w 161925"/>
                <a:gd name="connsiteY7" fmla="*/ 34546 h 190500"/>
                <a:gd name="connsiteX8" fmla="*/ 121507 w 161925"/>
                <a:gd name="connsiteY8" fmla="*/ 7668 h 190500"/>
                <a:gd name="connsiteX9" fmla="*/ 101498 w 161925"/>
                <a:gd name="connsiteY9" fmla="*/ 19497 h 190500"/>
                <a:gd name="connsiteX10" fmla="*/ 85877 w 161925"/>
                <a:gd name="connsiteY10" fmla="*/ 64836 h 190500"/>
                <a:gd name="connsiteX11" fmla="*/ 83591 w 161925"/>
                <a:gd name="connsiteY11" fmla="*/ 75123 h 190500"/>
                <a:gd name="connsiteX12" fmla="*/ 61398 w 161925"/>
                <a:gd name="connsiteY12" fmla="*/ 39118 h 190500"/>
                <a:gd name="connsiteX13" fmla="*/ 14522 w 161925"/>
                <a:gd name="connsiteY13" fmla="*/ 44161 h 190500"/>
                <a:gd name="connsiteX14" fmla="*/ 13773 w 161925"/>
                <a:gd name="connsiteY14" fmla="*/ 85029 h 190500"/>
                <a:gd name="connsiteX15" fmla="*/ 25965 w 161925"/>
                <a:gd name="connsiteY15" fmla="*/ 10922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1925" h="190500">
                  <a:moveTo>
                    <a:pt x="25965" y="109222"/>
                  </a:moveTo>
                  <a:cubicBezTo>
                    <a:pt x="33870" y="126263"/>
                    <a:pt x="40399" y="143909"/>
                    <a:pt x="45491" y="161991"/>
                  </a:cubicBezTo>
                  <a:cubicBezTo>
                    <a:pt x="45491" y="161991"/>
                    <a:pt x="45491" y="161991"/>
                    <a:pt x="45491" y="161991"/>
                  </a:cubicBezTo>
                  <a:cubicBezTo>
                    <a:pt x="46063" y="165610"/>
                    <a:pt x="47587" y="175421"/>
                    <a:pt x="50444" y="188756"/>
                  </a:cubicBezTo>
                  <a:cubicBezTo>
                    <a:pt x="71544" y="172033"/>
                    <a:pt x="97068" y="161836"/>
                    <a:pt x="123882" y="159419"/>
                  </a:cubicBezTo>
                  <a:lnTo>
                    <a:pt x="133407" y="158181"/>
                  </a:lnTo>
                  <a:cubicBezTo>
                    <a:pt x="133239" y="131363"/>
                    <a:pt x="136505" y="104635"/>
                    <a:pt x="143123" y="78647"/>
                  </a:cubicBezTo>
                  <a:cubicBezTo>
                    <a:pt x="147298" y="63421"/>
                    <a:pt x="152977" y="48648"/>
                    <a:pt x="160077" y="34546"/>
                  </a:cubicBezTo>
                  <a:cubicBezTo>
                    <a:pt x="156849" y="16473"/>
                    <a:pt x="139580" y="4439"/>
                    <a:pt x="121507" y="7668"/>
                  </a:cubicBezTo>
                  <a:cubicBezTo>
                    <a:pt x="113631" y="9074"/>
                    <a:pt x="106528" y="13274"/>
                    <a:pt x="101498" y="19497"/>
                  </a:cubicBezTo>
                  <a:cubicBezTo>
                    <a:pt x="97117" y="24831"/>
                    <a:pt x="94545" y="29022"/>
                    <a:pt x="85877" y="64836"/>
                  </a:cubicBezTo>
                  <a:cubicBezTo>
                    <a:pt x="84989" y="68265"/>
                    <a:pt x="84227" y="71694"/>
                    <a:pt x="83591" y="75123"/>
                  </a:cubicBezTo>
                  <a:cubicBezTo>
                    <a:pt x="69685" y="46548"/>
                    <a:pt x="66446" y="43309"/>
                    <a:pt x="61398" y="39118"/>
                  </a:cubicBezTo>
                  <a:cubicBezTo>
                    <a:pt x="47061" y="27566"/>
                    <a:pt x="26074" y="29824"/>
                    <a:pt x="14522" y="44161"/>
                  </a:cubicBezTo>
                  <a:cubicBezTo>
                    <a:pt x="4971" y="56015"/>
                    <a:pt x="4662" y="72833"/>
                    <a:pt x="13773" y="85029"/>
                  </a:cubicBezTo>
                  <a:cubicBezTo>
                    <a:pt x="14726" y="86743"/>
                    <a:pt x="18155" y="92839"/>
                    <a:pt x="25965" y="10922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2C88291-123E-AD4C-8C44-183F7748E5FA}"/>
                </a:ext>
              </a:extLst>
            </p:cNvPr>
            <p:cNvSpPr/>
            <p:nvPr/>
          </p:nvSpPr>
          <p:spPr>
            <a:xfrm>
              <a:off x="6272138" y="1841323"/>
              <a:ext cx="561975" cy="771525"/>
            </a:xfrm>
            <a:custGeom>
              <a:avLst/>
              <a:gdLst>
                <a:gd name="connsiteX0" fmla="*/ 540809 w 561975"/>
                <a:gd name="connsiteY0" fmla="*/ 425935 h 771525"/>
                <a:gd name="connsiteX1" fmla="*/ 459846 w 561975"/>
                <a:gd name="connsiteY1" fmla="*/ 275917 h 771525"/>
                <a:gd name="connsiteX2" fmla="*/ 429176 w 561975"/>
                <a:gd name="connsiteY2" fmla="*/ 253723 h 771525"/>
                <a:gd name="connsiteX3" fmla="*/ 419651 w 561975"/>
                <a:gd name="connsiteY3" fmla="*/ 261915 h 771525"/>
                <a:gd name="connsiteX4" fmla="*/ 392790 w 561975"/>
                <a:gd name="connsiteY4" fmla="*/ 324304 h 771525"/>
                <a:gd name="connsiteX5" fmla="*/ 374312 w 561975"/>
                <a:gd name="connsiteY5" fmla="*/ 339067 h 771525"/>
                <a:gd name="connsiteX6" fmla="*/ 369930 w 561975"/>
                <a:gd name="connsiteY6" fmla="*/ 339067 h 771525"/>
                <a:gd name="connsiteX7" fmla="*/ 355723 w 561975"/>
                <a:gd name="connsiteY7" fmla="*/ 316178 h 771525"/>
                <a:gd name="connsiteX8" fmla="*/ 355738 w 561975"/>
                <a:gd name="connsiteY8" fmla="*/ 316112 h 771525"/>
                <a:gd name="connsiteX9" fmla="*/ 393838 w 561975"/>
                <a:gd name="connsiteY9" fmla="*/ 233911 h 771525"/>
                <a:gd name="connsiteX10" fmla="*/ 476991 w 561975"/>
                <a:gd name="connsiteY10" fmla="*/ 184381 h 771525"/>
                <a:gd name="connsiteX11" fmla="*/ 498899 w 561975"/>
                <a:gd name="connsiteY11" fmla="*/ 165331 h 771525"/>
                <a:gd name="connsiteX12" fmla="*/ 482657 w 561975"/>
                <a:gd name="connsiteY12" fmla="*/ 113956 h 771525"/>
                <a:gd name="connsiteX13" fmla="*/ 452512 w 561975"/>
                <a:gd name="connsiteY13" fmla="*/ 111801 h 771525"/>
                <a:gd name="connsiteX14" fmla="*/ 343260 w 561975"/>
                <a:gd name="connsiteY14" fmla="*/ 176571 h 771525"/>
                <a:gd name="connsiteX15" fmla="*/ 279157 w 561975"/>
                <a:gd name="connsiteY15" fmla="*/ 307349 h 771525"/>
                <a:gd name="connsiteX16" fmla="*/ 256630 w 561975"/>
                <a:gd name="connsiteY16" fmla="*/ 322161 h 771525"/>
                <a:gd name="connsiteX17" fmla="*/ 241819 w 561975"/>
                <a:gd name="connsiteY17" fmla="*/ 299634 h 771525"/>
                <a:gd name="connsiteX18" fmla="*/ 318019 w 561975"/>
                <a:gd name="connsiteY18" fmla="*/ 148091 h 771525"/>
                <a:gd name="connsiteX19" fmla="*/ 379170 w 561975"/>
                <a:gd name="connsiteY19" fmla="*/ 103514 h 771525"/>
                <a:gd name="connsiteX20" fmla="*/ 358786 w 561975"/>
                <a:gd name="connsiteY20" fmla="*/ 84464 h 771525"/>
                <a:gd name="connsiteX21" fmla="*/ 362596 w 561975"/>
                <a:gd name="connsiteY21" fmla="*/ 70558 h 771525"/>
                <a:gd name="connsiteX22" fmla="*/ 371454 w 561975"/>
                <a:gd name="connsiteY22" fmla="*/ 43411 h 771525"/>
                <a:gd name="connsiteX23" fmla="*/ 362226 w 561975"/>
                <a:gd name="connsiteY23" fmla="*/ 11025 h 771525"/>
                <a:gd name="connsiteX24" fmla="*/ 332878 w 561975"/>
                <a:gd name="connsiteY24" fmla="*/ 15979 h 771525"/>
                <a:gd name="connsiteX25" fmla="*/ 316971 w 561975"/>
                <a:gd name="connsiteY25" fmla="*/ 56842 h 771525"/>
                <a:gd name="connsiteX26" fmla="*/ 313828 w 561975"/>
                <a:gd name="connsiteY26" fmla="*/ 68272 h 771525"/>
                <a:gd name="connsiteX27" fmla="*/ 311733 w 561975"/>
                <a:gd name="connsiteY27" fmla="*/ 68272 h 771525"/>
                <a:gd name="connsiteX28" fmla="*/ 311733 w 561975"/>
                <a:gd name="connsiteY28" fmla="*/ 64843 h 771525"/>
                <a:gd name="connsiteX29" fmla="*/ 312590 w 561975"/>
                <a:gd name="connsiteY29" fmla="*/ 36268 h 771525"/>
                <a:gd name="connsiteX30" fmla="*/ 294686 w 561975"/>
                <a:gd name="connsiteY30" fmla="*/ 7746 h 771525"/>
                <a:gd name="connsiteX31" fmla="*/ 267822 w 561975"/>
                <a:gd name="connsiteY31" fmla="*/ 20837 h 771525"/>
                <a:gd name="connsiteX32" fmla="*/ 264108 w 561975"/>
                <a:gd name="connsiteY32" fmla="*/ 64462 h 771525"/>
                <a:gd name="connsiteX33" fmla="*/ 264108 w 561975"/>
                <a:gd name="connsiteY33" fmla="*/ 77130 h 771525"/>
                <a:gd name="connsiteX34" fmla="*/ 260107 w 561975"/>
                <a:gd name="connsiteY34" fmla="*/ 78844 h 771525"/>
                <a:gd name="connsiteX35" fmla="*/ 254964 w 561975"/>
                <a:gd name="connsiteY35" fmla="*/ 51698 h 771525"/>
                <a:gd name="connsiteX36" fmla="*/ 230742 w 561975"/>
                <a:gd name="connsiteY36" fmla="*/ 28303 h 771525"/>
                <a:gd name="connsiteX37" fmla="*/ 208196 w 561975"/>
                <a:gd name="connsiteY37" fmla="*/ 45793 h 771525"/>
                <a:gd name="connsiteX38" fmla="*/ 213911 w 561975"/>
                <a:gd name="connsiteY38" fmla="*/ 89227 h 771525"/>
                <a:gd name="connsiteX39" fmla="*/ 218769 w 561975"/>
                <a:gd name="connsiteY39" fmla="*/ 108277 h 771525"/>
                <a:gd name="connsiteX40" fmla="*/ 174192 w 561975"/>
                <a:gd name="connsiteY40" fmla="*/ 188382 h 771525"/>
                <a:gd name="connsiteX41" fmla="*/ 164667 w 561975"/>
                <a:gd name="connsiteY41" fmla="*/ 293157 h 771525"/>
                <a:gd name="connsiteX42" fmla="*/ 161523 w 561975"/>
                <a:gd name="connsiteY42" fmla="*/ 294014 h 771525"/>
                <a:gd name="connsiteX43" fmla="*/ 123423 w 561975"/>
                <a:gd name="connsiteY43" fmla="*/ 297348 h 771525"/>
                <a:gd name="connsiteX44" fmla="*/ 53415 w 561975"/>
                <a:gd name="connsiteY44" fmla="*/ 334591 h 771525"/>
                <a:gd name="connsiteX45" fmla="*/ 7409 w 561975"/>
                <a:gd name="connsiteY45" fmla="*/ 460035 h 771525"/>
                <a:gd name="connsiteX46" fmla="*/ 42937 w 561975"/>
                <a:gd name="connsiteY46" fmla="*/ 582622 h 771525"/>
                <a:gd name="connsiteX47" fmla="*/ 98087 w 561975"/>
                <a:gd name="connsiteY47" fmla="*/ 650535 h 771525"/>
                <a:gd name="connsiteX48" fmla="*/ 98087 w 561975"/>
                <a:gd name="connsiteY48" fmla="*/ 650535 h 771525"/>
                <a:gd name="connsiteX49" fmla="*/ 140473 w 561975"/>
                <a:gd name="connsiteY49" fmla="*/ 685492 h 771525"/>
                <a:gd name="connsiteX50" fmla="*/ 315733 w 561975"/>
                <a:gd name="connsiteY50" fmla="*/ 764740 h 771525"/>
                <a:gd name="connsiteX51" fmla="*/ 494613 w 561975"/>
                <a:gd name="connsiteY51" fmla="*/ 747404 h 771525"/>
                <a:gd name="connsiteX52" fmla="*/ 556525 w 561975"/>
                <a:gd name="connsiteY52" fmla="*/ 621960 h 771525"/>
                <a:gd name="connsiteX53" fmla="*/ 540809 w 561975"/>
                <a:gd name="connsiteY53" fmla="*/ 425935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1975" h="771525">
                  <a:moveTo>
                    <a:pt x="540809" y="425935"/>
                  </a:moveTo>
                  <a:cubicBezTo>
                    <a:pt x="516901" y="348592"/>
                    <a:pt x="475753" y="291728"/>
                    <a:pt x="459846" y="275917"/>
                  </a:cubicBezTo>
                  <a:cubicBezTo>
                    <a:pt x="450491" y="267388"/>
                    <a:pt x="440202" y="259943"/>
                    <a:pt x="429176" y="253723"/>
                  </a:cubicBezTo>
                  <a:cubicBezTo>
                    <a:pt x="425937" y="256295"/>
                    <a:pt x="422699" y="259057"/>
                    <a:pt x="419651" y="261915"/>
                  </a:cubicBezTo>
                  <a:cubicBezTo>
                    <a:pt x="410126" y="270487"/>
                    <a:pt x="399744" y="294395"/>
                    <a:pt x="392790" y="324304"/>
                  </a:cubicBezTo>
                  <a:cubicBezTo>
                    <a:pt x="390802" y="332916"/>
                    <a:pt x="383150" y="339029"/>
                    <a:pt x="374312" y="339067"/>
                  </a:cubicBezTo>
                  <a:cubicBezTo>
                    <a:pt x="372855" y="339207"/>
                    <a:pt x="371388" y="339207"/>
                    <a:pt x="369930" y="339067"/>
                  </a:cubicBezTo>
                  <a:cubicBezTo>
                    <a:pt x="359686" y="336670"/>
                    <a:pt x="353325" y="326422"/>
                    <a:pt x="355723" y="316178"/>
                  </a:cubicBezTo>
                  <a:cubicBezTo>
                    <a:pt x="355728" y="316156"/>
                    <a:pt x="355733" y="316134"/>
                    <a:pt x="355738" y="316112"/>
                  </a:cubicBezTo>
                  <a:cubicBezTo>
                    <a:pt x="362025" y="288680"/>
                    <a:pt x="373931" y="252104"/>
                    <a:pt x="393838" y="233911"/>
                  </a:cubicBezTo>
                  <a:cubicBezTo>
                    <a:pt x="417818" y="211811"/>
                    <a:pt x="446137" y="194943"/>
                    <a:pt x="476991" y="184381"/>
                  </a:cubicBezTo>
                  <a:cubicBezTo>
                    <a:pt x="486522" y="181172"/>
                    <a:pt x="494396" y="174324"/>
                    <a:pt x="498899" y="165331"/>
                  </a:cubicBezTo>
                  <a:cubicBezTo>
                    <a:pt x="508601" y="146660"/>
                    <a:pt x="501329" y="123658"/>
                    <a:pt x="482657" y="113956"/>
                  </a:cubicBezTo>
                  <a:cubicBezTo>
                    <a:pt x="473336" y="109113"/>
                    <a:pt x="462428" y="108333"/>
                    <a:pt x="452512" y="111801"/>
                  </a:cubicBezTo>
                  <a:cubicBezTo>
                    <a:pt x="412025" y="125641"/>
                    <a:pt x="374831" y="147691"/>
                    <a:pt x="343260" y="176571"/>
                  </a:cubicBezTo>
                  <a:cubicBezTo>
                    <a:pt x="303827" y="211718"/>
                    <a:pt x="286110" y="273631"/>
                    <a:pt x="279157" y="307349"/>
                  </a:cubicBezTo>
                  <a:cubicBezTo>
                    <a:pt x="277026" y="317660"/>
                    <a:pt x="266941" y="324291"/>
                    <a:pt x="256630" y="322161"/>
                  </a:cubicBezTo>
                  <a:cubicBezTo>
                    <a:pt x="246320" y="320030"/>
                    <a:pt x="239688" y="309945"/>
                    <a:pt x="241819" y="299634"/>
                  </a:cubicBezTo>
                  <a:cubicBezTo>
                    <a:pt x="251344" y="252771"/>
                    <a:pt x="272680" y="188382"/>
                    <a:pt x="318019" y="148091"/>
                  </a:cubicBezTo>
                  <a:cubicBezTo>
                    <a:pt x="336818" y="131172"/>
                    <a:pt x="357310" y="116234"/>
                    <a:pt x="379170" y="103514"/>
                  </a:cubicBezTo>
                  <a:cubicBezTo>
                    <a:pt x="373255" y="96284"/>
                    <a:pt x="366399" y="89877"/>
                    <a:pt x="358786" y="84464"/>
                  </a:cubicBezTo>
                  <a:cubicBezTo>
                    <a:pt x="359929" y="79892"/>
                    <a:pt x="361167" y="74939"/>
                    <a:pt x="362596" y="70558"/>
                  </a:cubicBezTo>
                  <a:cubicBezTo>
                    <a:pt x="368311" y="51508"/>
                    <a:pt x="370788" y="45031"/>
                    <a:pt x="371454" y="43411"/>
                  </a:cubicBezTo>
                  <a:cubicBezTo>
                    <a:pt x="377849" y="31920"/>
                    <a:pt x="373717" y="17420"/>
                    <a:pt x="362226" y="11025"/>
                  </a:cubicBezTo>
                  <a:cubicBezTo>
                    <a:pt x="352489" y="5606"/>
                    <a:pt x="340296" y="7665"/>
                    <a:pt x="332878" y="15979"/>
                  </a:cubicBezTo>
                  <a:cubicBezTo>
                    <a:pt x="329735" y="19504"/>
                    <a:pt x="327449" y="22075"/>
                    <a:pt x="316971" y="56842"/>
                  </a:cubicBezTo>
                  <a:cubicBezTo>
                    <a:pt x="315828" y="60652"/>
                    <a:pt x="314781" y="64462"/>
                    <a:pt x="313828" y="68272"/>
                  </a:cubicBezTo>
                  <a:lnTo>
                    <a:pt x="311733" y="68272"/>
                  </a:lnTo>
                  <a:lnTo>
                    <a:pt x="311733" y="64843"/>
                  </a:lnTo>
                  <a:cubicBezTo>
                    <a:pt x="311733" y="44840"/>
                    <a:pt x="312399" y="37982"/>
                    <a:pt x="312590" y="36268"/>
                  </a:cubicBezTo>
                  <a:cubicBezTo>
                    <a:pt x="315522" y="23447"/>
                    <a:pt x="307506" y="10678"/>
                    <a:pt x="294686" y="7746"/>
                  </a:cubicBezTo>
                  <a:cubicBezTo>
                    <a:pt x="283767" y="5248"/>
                    <a:pt x="272583" y="10698"/>
                    <a:pt x="267822" y="20837"/>
                  </a:cubicBezTo>
                  <a:cubicBezTo>
                    <a:pt x="265822" y="25123"/>
                    <a:pt x="264298" y="28171"/>
                    <a:pt x="264108" y="64462"/>
                  </a:cubicBezTo>
                  <a:cubicBezTo>
                    <a:pt x="264108" y="68748"/>
                    <a:pt x="264108" y="73034"/>
                    <a:pt x="264108" y="77130"/>
                  </a:cubicBezTo>
                  <a:lnTo>
                    <a:pt x="260107" y="78844"/>
                  </a:lnTo>
                  <a:cubicBezTo>
                    <a:pt x="256107" y="59794"/>
                    <a:pt x="255154" y="53413"/>
                    <a:pt x="254964" y="51698"/>
                  </a:cubicBezTo>
                  <a:cubicBezTo>
                    <a:pt x="254735" y="38549"/>
                    <a:pt x="243891" y="28074"/>
                    <a:pt x="230742" y="28303"/>
                  </a:cubicBezTo>
                  <a:cubicBezTo>
                    <a:pt x="220178" y="28486"/>
                    <a:pt x="210999" y="35607"/>
                    <a:pt x="208196" y="45793"/>
                  </a:cubicBezTo>
                  <a:cubicBezTo>
                    <a:pt x="207148" y="50460"/>
                    <a:pt x="206386" y="53698"/>
                    <a:pt x="213911" y="89227"/>
                  </a:cubicBezTo>
                  <a:cubicBezTo>
                    <a:pt x="215308" y="95577"/>
                    <a:pt x="216927" y="101926"/>
                    <a:pt x="218769" y="108277"/>
                  </a:cubicBezTo>
                  <a:cubicBezTo>
                    <a:pt x="197470" y="130849"/>
                    <a:pt x="182147" y="158384"/>
                    <a:pt x="174192" y="188382"/>
                  </a:cubicBezTo>
                  <a:cubicBezTo>
                    <a:pt x="164000" y="225720"/>
                    <a:pt x="165714" y="257057"/>
                    <a:pt x="164667" y="293157"/>
                  </a:cubicBezTo>
                  <a:cubicBezTo>
                    <a:pt x="164667" y="294967"/>
                    <a:pt x="161523" y="294014"/>
                    <a:pt x="161523" y="294014"/>
                  </a:cubicBezTo>
                  <a:cubicBezTo>
                    <a:pt x="148761" y="294229"/>
                    <a:pt x="136030" y="295344"/>
                    <a:pt x="123423" y="297348"/>
                  </a:cubicBezTo>
                  <a:cubicBezTo>
                    <a:pt x="89514" y="302968"/>
                    <a:pt x="72465" y="312493"/>
                    <a:pt x="53415" y="334591"/>
                  </a:cubicBezTo>
                  <a:cubicBezTo>
                    <a:pt x="34365" y="356689"/>
                    <a:pt x="10171" y="393360"/>
                    <a:pt x="7409" y="460035"/>
                  </a:cubicBezTo>
                  <a:cubicBezTo>
                    <a:pt x="5126" y="503730"/>
                    <a:pt x="17643" y="546919"/>
                    <a:pt x="42937" y="582622"/>
                  </a:cubicBezTo>
                  <a:cubicBezTo>
                    <a:pt x="59740" y="606498"/>
                    <a:pt x="78167" y="629189"/>
                    <a:pt x="98087" y="650535"/>
                  </a:cubicBezTo>
                  <a:lnTo>
                    <a:pt x="98087" y="650535"/>
                  </a:lnTo>
                  <a:cubicBezTo>
                    <a:pt x="111592" y="662923"/>
                    <a:pt x="125741" y="674591"/>
                    <a:pt x="140473" y="685492"/>
                  </a:cubicBezTo>
                  <a:cubicBezTo>
                    <a:pt x="193010" y="723355"/>
                    <a:pt x="252604" y="750301"/>
                    <a:pt x="315733" y="764740"/>
                  </a:cubicBezTo>
                  <a:cubicBezTo>
                    <a:pt x="377360" y="776741"/>
                    <a:pt x="464418" y="767978"/>
                    <a:pt x="494613" y="747404"/>
                  </a:cubicBezTo>
                  <a:cubicBezTo>
                    <a:pt x="524807" y="726830"/>
                    <a:pt x="551001" y="664441"/>
                    <a:pt x="556525" y="621960"/>
                  </a:cubicBezTo>
                  <a:cubicBezTo>
                    <a:pt x="565362" y="556246"/>
                    <a:pt x="560003" y="489402"/>
                    <a:pt x="540809" y="4259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aphic 15" descr="Heart organ">
            <a:extLst>
              <a:ext uri="{FF2B5EF4-FFF2-40B4-BE49-F238E27FC236}">
                <a16:creationId xmlns:a16="http://schemas.microsoft.com/office/drawing/2014/main" id="{B0210D9E-93D1-EA45-AA6A-3C8C1420ADDC}"/>
              </a:ext>
            </a:extLst>
          </p:cNvPr>
          <p:cNvGrpSpPr/>
          <p:nvPr/>
        </p:nvGrpSpPr>
        <p:grpSpPr>
          <a:xfrm>
            <a:off x="6877397" y="2631105"/>
            <a:ext cx="914400" cy="914400"/>
            <a:chOff x="6096000" y="1772816"/>
            <a:chExt cx="914400" cy="914400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FE79D8A-5EA2-6A45-B4B6-D3B65395435A}"/>
                </a:ext>
              </a:extLst>
            </p:cNvPr>
            <p:cNvSpPr/>
            <p:nvPr/>
          </p:nvSpPr>
          <p:spPr>
            <a:xfrm>
              <a:off x="6266440" y="1941819"/>
              <a:ext cx="161925" cy="190500"/>
            </a:xfrm>
            <a:custGeom>
              <a:avLst/>
              <a:gdLst>
                <a:gd name="connsiteX0" fmla="*/ 25965 w 161925"/>
                <a:gd name="connsiteY0" fmla="*/ 109222 h 190500"/>
                <a:gd name="connsiteX1" fmla="*/ 45491 w 161925"/>
                <a:gd name="connsiteY1" fmla="*/ 161991 h 190500"/>
                <a:gd name="connsiteX2" fmla="*/ 45491 w 161925"/>
                <a:gd name="connsiteY2" fmla="*/ 161991 h 190500"/>
                <a:gd name="connsiteX3" fmla="*/ 50444 w 161925"/>
                <a:gd name="connsiteY3" fmla="*/ 188756 h 190500"/>
                <a:gd name="connsiteX4" fmla="*/ 123882 w 161925"/>
                <a:gd name="connsiteY4" fmla="*/ 159419 h 190500"/>
                <a:gd name="connsiteX5" fmla="*/ 133407 w 161925"/>
                <a:gd name="connsiteY5" fmla="*/ 158181 h 190500"/>
                <a:gd name="connsiteX6" fmla="*/ 143123 w 161925"/>
                <a:gd name="connsiteY6" fmla="*/ 78647 h 190500"/>
                <a:gd name="connsiteX7" fmla="*/ 160077 w 161925"/>
                <a:gd name="connsiteY7" fmla="*/ 34546 h 190500"/>
                <a:gd name="connsiteX8" fmla="*/ 121507 w 161925"/>
                <a:gd name="connsiteY8" fmla="*/ 7668 h 190500"/>
                <a:gd name="connsiteX9" fmla="*/ 101498 w 161925"/>
                <a:gd name="connsiteY9" fmla="*/ 19497 h 190500"/>
                <a:gd name="connsiteX10" fmla="*/ 85877 w 161925"/>
                <a:gd name="connsiteY10" fmla="*/ 64836 h 190500"/>
                <a:gd name="connsiteX11" fmla="*/ 83591 w 161925"/>
                <a:gd name="connsiteY11" fmla="*/ 75123 h 190500"/>
                <a:gd name="connsiteX12" fmla="*/ 61398 w 161925"/>
                <a:gd name="connsiteY12" fmla="*/ 39118 h 190500"/>
                <a:gd name="connsiteX13" fmla="*/ 14522 w 161925"/>
                <a:gd name="connsiteY13" fmla="*/ 44161 h 190500"/>
                <a:gd name="connsiteX14" fmla="*/ 13773 w 161925"/>
                <a:gd name="connsiteY14" fmla="*/ 85029 h 190500"/>
                <a:gd name="connsiteX15" fmla="*/ 25965 w 161925"/>
                <a:gd name="connsiteY15" fmla="*/ 10922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1925" h="190500">
                  <a:moveTo>
                    <a:pt x="25965" y="109222"/>
                  </a:moveTo>
                  <a:cubicBezTo>
                    <a:pt x="33870" y="126263"/>
                    <a:pt x="40399" y="143909"/>
                    <a:pt x="45491" y="161991"/>
                  </a:cubicBezTo>
                  <a:cubicBezTo>
                    <a:pt x="45491" y="161991"/>
                    <a:pt x="45491" y="161991"/>
                    <a:pt x="45491" y="161991"/>
                  </a:cubicBezTo>
                  <a:cubicBezTo>
                    <a:pt x="46063" y="165610"/>
                    <a:pt x="47587" y="175421"/>
                    <a:pt x="50444" y="188756"/>
                  </a:cubicBezTo>
                  <a:cubicBezTo>
                    <a:pt x="71544" y="172033"/>
                    <a:pt x="97068" y="161836"/>
                    <a:pt x="123882" y="159419"/>
                  </a:cubicBezTo>
                  <a:lnTo>
                    <a:pt x="133407" y="158181"/>
                  </a:lnTo>
                  <a:cubicBezTo>
                    <a:pt x="133239" y="131363"/>
                    <a:pt x="136505" y="104635"/>
                    <a:pt x="143123" y="78647"/>
                  </a:cubicBezTo>
                  <a:cubicBezTo>
                    <a:pt x="147298" y="63421"/>
                    <a:pt x="152977" y="48648"/>
                    <a:pt x="160077" y="34546"/>
                  </a:cubicBezTo>
                  <a:cubicBezTo>
                    <a:pt x="156849" y="16473"/>
                    <a:pt x="139580" y="4439"/>
                    <a:pt x="121507" y="7668"/>
                  </a:cubicBezTo>
                  <a:cubicBezTo>
                    <a:pt x="113631" y="9074"/>
                    <a:pt x="106528" y="13274"/>
                    <a:pt x="101498" y="19497"/>
                  </a:cubicBezTo>
                  <a:cubicBezTo>
                    <a:pt x="97117" y="24831"/>
                    <a:pt x="94545" y="29022"/>
                    <a:pt x="85877" y="64836"/>
                  </a:cubicBezTo>
                  <a:cubicBezTo>
                    <a:pt x="84989" y="68265"/>
                    <a:pt x="84227" y="71694"/>
                    <a:pt x="83591" y="75123"/>
                  </a:cubicBezTo>
                  <a:cubicBezTo>
                    <a:pt x="69685" y="46548"/>
                    <a:pt x="66446" y="43309"/>
                    <a:pt x="61398" y="39118"/>
                  </a:cubicBezTo>
                  <a:cubicBezTo>
                    <a:pt x="47061" y="27566"/>
                    <a:pt x="26074" y="29824"/>
                    <a:pt x="14522" y="44161"/>
                  </a:cubicBezTo>
                  <a:cubicBezTo>
                    <a:pt x="4971" y="56015"/>
                    <a:pt x="4662" y="72833"/>
                    <a:pt x="13773" y="85029"/>
                  </a:cubicBezTo>
                  <a:cubicBezTo>
                    <a:pt x="14726" y="86743"/>
                    <a:pt x="18155" y="92839"/>
                    <a:pt x="25965" y="10922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83008B8-CB2A-9B4E-A837-EDB9B319CD6C}"/>
                </a:ext>
              </a:extLst>
            </p:cNvPr>
            <p:cNvSpPr/>
            <p:nvPr/>
          </p:nvSpPr>
          <p:spPr>
            <a:xfrm>
              <a:off x="6272138" y="1841323"/>
              <a:ext cx="561975" cy="771525"/>
            </a:xfrm>
            <a:custGeom>
              <a:avLst/>
              <a:gdLst>
                <a:gd name="connsiteX0" fmla="*/ 540809 w 561975"/>
                <a:gd name="connsiteY0" fmla="*/ 425935 h 771525"/>
                <a:gd name="connsiteX1" fmla="*/ 459846 w 561975"/>
                <a:gd name="connsiteY1" fmla="*/ 275917 h 771525"/>
                <a:gd name="connsiteX2" fmla="*/ 429176 w 561975"/>
                <a:gd name="connsiteY2" fmla="*/ 253723 h 771525"/>
                <a:gd name="connsiteX3" fmla="*/ 419651 w 561975"/>
                <a:gd name="connsiteY3" fmla="*/ 261915 h 771525"/>
                <a:gd name="connsiteX4" fmla="*/ 392790 w 561975"/>
                <a:gd name="connsiteY4" fmla="*/ 324304 h 771525"/>
                <a:gd name="connsiteX5" fmla="*/ 374312 w 561975"/>
                <a:gd name="connsiteY5" fmla="*/ 339067 h 771525"/>
                <a:gd name="connsiteX6" fmla="*/ 369930 w 561975"/>
                <a:gd name="connsiteY6" fmla="*/ 339067 h 771525"/>
                <a:gd name="connsiteX7" fmla="*/ 355723 w 561975"/>
                <a:gd name="connsiteY7" fmla="*/ 316178 h 771525"/>
                <a:gd name="connsiteX8" fmla="*/ 355738 w 561975"/>
                <a:gd name="connsiteY8" fmla="*/ 316112 h 771525"/>
                <a:gd name="connsiteX9" fmla="*/ 393838 w 561975"/>
                <a:gd name="connsiteY9" fmla="*/ 233911 h 771525"/>
                <a:gd name="connsiteX10" fmla="*/ 476991 w 561975"/>
                <a:gd name="connsiteY10" fmla="*/ 184381 h 771525"/>
                <a:gd name="connsiteX11" fmla="*/ 498899 w 561975"/>
                <a:gd name="connsiteY11" fmla="*/ 165331 h 771525"/>
                <a:gd name="connsiteX12" fmla="*/ 482657 w 561975"/>
                <a:gd name="connsiteY12" fmla="*/ 113956 h 771525"/>
                <a:gd name="connsiteX13" fmla="*/ 452512 w 561975"/>
                <a:gd name="connsiteY13" fmla="*/ 111801 h 771525"/>
                <a:gd name="connsiteX14" fmla="*/ 343260 w 561975"/>
                <a:gd name="connsiteY14" fmla="*/ 176571 h 771525"/>
                <a:gd name="connsiteX15" fmla="*/ 279157 w 561975"/>
                <a:gd name="connsiteY15" fmla="*/ 307349 h 771525"/>
                <a:gd name="connsiteX16" fmla="*/ 256630 w 561975"/>
                <a:gd name="connsiteY16" fmla="*/ 322161 h 771525"/>
                <a:gd name="connsiteX17" fmla="*/ 241819 w 561975"/>
                <a:gd name="connsiteY17" fmla="*/ 299634 h 771525"/>
                <a:gd name="connsiteX18" fmla="*/ 318019 w 561975"/>
                <a:gd name="connsiteY18" fmla="*/ 148091 h 771525"/>
                <a:gd name="connsiteX19" fmla="*/ 379170 w 561975"/>
                <a:gd name="connsiteY19" fmla="*/ 103514 h 771525"/>
                <a:gd name="connsiteX20" fmla="*/ 358786 w 561975"/>
                <a:gd name="connsiteY20" fmla="*/ 84464 h 771525"/>
                <a:gd name="connsiteX21" fmla="*/ 362596 w 561975"/>
                <a:gd name="connsiteY21" fmla="*/ 70558 h 771525"/>
                <a:gd name="connsiteX22" fmla="*/ 371454 w 561975"/>
                <a:gd name="connsiteY22" fmla="*/ 43411 h 771525"/>
                <a:gd name="connsiteX23" fmla="*/ 362226 w 561975"/>
                <a:gd name="connsiteY23" fmla="*/ 11025 h 771525"/>
                <a:gd name="connsiteX24" fmla="*/ 332878 w 561975"/>
                <a:gd name="connsiteY24" fmla="*/ 15979 h 771525"/>
                <a:gd name="connsiteX25" fmla="*/ 316971 w 561975"/>
                <a:gd name="connsiteY25" fmla="*/ 56842 h 771525"/>
                <a:gd name="connsiteX26" fmla="*/ 313828 w 561975"/>
                <a:gd name="connsiteY26" fmla="*/ 68272 h 771525"/>
                <a:gd name="connsiteX27" fmla="*/ 311733 w 561975"/>
                <a:gd name="connsiteY27" fmla="*/ 68272 h 771525"/>
                <a:gd name="connsiteX28" fmla="*/ 311733 w 561975"/>
                <a:gd name="connsiteY28" fmla="*/ 64843 h 771525"/>
                <a:gd name="connsiteX29" fmla="*/ 312590 w 561975"/>
                <a:gd name="connsiteY29" fmla="*/ 36268 h 771525"/>
                <a:gd name="connsiteX30" fmla="*/ 294686 w 561975"/>
                <a:gd name="connsiteY30" fmla="*/ 7746 h 771525"/>
                <a:gd name="connsiteX31" fmla="*/ 267822 w 561975"/>
                <a:gd name="connsiteY31" fmla="*/ 20837 h 771525"/>
                <a:gd name="connsiteX32" fmla="*/ 264108 w 561975"/>
                <a:gd name="connsiteY32" fmla="*/ 64462 h 771525"/>
                <a:gd name="connsiteX33" fmla="*/ 264108 w 561975"/>
                <a:gd name="connsiteY33" fmla="*/ 77130 h 771525"/>
                <a:gd name="connsiteX34" fmla="*/ 260107 w 561975"/>
                <a:gd name="connsiteY34" fmla="*/ 78844 h 771525"/>
                <a:gd name="connsiteX35" fmla="*/ 254964 w 561975"/>
                <a:gd name="connsiteY35" fmla="*/ 51698 h 771525"/>
                <a:gd name="connsiteX36" fmla="*/ 230742 w 561975"/>
                <a:gd name="connsiteY36" fmla="*/ 28303 h 771525"/>
                <a:gd name="connsiteX37" fmla="*/ 208196 w 561975"/>
                <a:gd name="connsiteY37" fmla="*/ 45793 h 771525"/>
                <a:gd name="connsiteX38" fmla="*/ 213911 w 561975"/>
                <a:gd name="connsiteY38" fmla="*/ 89227 h 771525"/>
                <a:gd name="connsiteX39" fmla="*/ 218769 w 561975"/>
                <a:gd name="connsiteY39" fmla="*/ 108277 h 771525"/>
                <a:gd name="connsiteX40" fmla="*/ 174192 w 561975"/>
                <a:gd name="connsiteY40" fmla="*/ 188382 h 771525"/>
                <a:gd name="connsiteX41" fmla="*/ 164667 w 561975"/>
                <a:gd name="connsiteY41" fmla="*/ 293157 h 771525"/>
                <a:gd name="connsiteX42" fmla="*/ 161523 w 561975"/>
                <a:gd name="connsiteY42" fmla="*/ 294014 h 771525"/>
                <a:gd name="connsiteX43" fmla="*/ 123423 w 561975"/>
                <a:gd name="connsiteY43" fmla="*/ 297348 h 771525"/>
                <a:gd name="connsiteX44" fmla="*/ 53415 w 561975"/>
                <a:gd name="connsiteY44" fmla="*/ 334591 h 771525"/>
                <a:gd name="connsiteX45" fmla="*/ 7409 w 561975"/>
                <a:gd name="connsiteY45" fmla="*/ 460035 h 771525"/>
                <a:gd name="connsiteX46" fmla="*/ 42937 w 561975"/>
                <a:gd name="connsiteY46" fmla="*/ 582622 h 771525"/>
                <a:gd name="connsiteX47" fmla="*/ 98087 w 561975"/>
                <a:gd name="connsiteY47" fmla="*/ 650535 h 771525"/>
                <a:gd name="connsiteX48" fmla="*/ 98087 w 561975"/>
                <a:gd name="connsiteY48" fmla="*/ 650535 h 771525"/>
                <a:gd name="connsiteX49" fmla="*/ 140473 w 561975"/>
                <a:gd name="connsiteY49" fmla="*/ 685492 h 771525"/>
                <a:gd name="connsiteX50" fmla="*/ 315733 w 561975"/>
                <a:gd name="connsiteY50" fmla="*/ 764740 h 771525"/>
                <a:gd name="connsiteX51" fmla="*/ 494613 w 561975"/>
                <a:gd name="connsiteY51" fmla="*/ 747404 h 771525"/>
                <a:gd name="connsiteX52" fmla="*/ 556525 w 561975"/>
                <a:gd name="connsiteY52" fmla="*/ 621960 h 771525"/>
                <a:gd name="connsiteX53" fmla="*/ 540809 w 561975"/>
                <a:gd name="connsiteY53" fmla="*/ 425935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1975" h="771525">
                  <a:moveTo>
                    <a:pt x="540809" y="425935"/>
                  </a:moveTo>
                  <a:cubicBezTo>
                    <a:pt x="516901" y="348592"/>
                    <a:pt x="475753" y="291728"/>
                    <a:pt x="459846" y="275917"/>
                  </a:cubicBezTo>
                  <a:cubicBezTo>
                    <a:pt x="450491" y="267388"/>
                    <a:pt x="440202" y="259943"/>
                    <a:pt x="429176" y="253723"/>
                  </a:cubicBezTo>
                  <a:cubicBezTo>
                    <a:pt x="425937" y="256295"/>
                    <a:pt x="422699" y="259057"/>
                    <a:pt x="419651" y="261915"/>
                  </a:cubicBezTo>
                  <a:cubicBezTo>
                    <a:pt x="410126" y="270487"/>
                    <a:pt x="399744" y="294395"/>
                    <a:pt x="392790" y="324304"/>
                  </a:cubicBezTo>
                  <a:cubicBezTo>
                    <a:pt x="390802" y="332916"/>
                    <a:pt x="383150" y="339029"/>
                    <a:pt x="374312" y="339067"/>
                  </a:cubicBezTo>
                  <a:cubicBezTo>
                    <a:pt x="372855" y="339207"/>
                    <a:pt x="371388" y="339207"/>
                    <a:pt x="369930" y="339067"/>
                  </a:cubicBezTo>
                  <a:cubicBezTo>
                    <a:pt x="359686" y="336670"/>
                    <a:pt x="353325" y="326422"/>
                    <a:pt x="355723" y="316178"/>
                  </a:cubicBezTo>
                  <a:cubicBezTo>
                    <a:pt x="355728" y="316156"/>
                    <a:pt x="355733" y="316134"/>
                    <a:pt x="355738" y="316112"/>
                  </a:cubicBezTo>
                  <a:cubicBezTo>
                    <a:pt x="362025" y="288680"/>
                    <a:pt x="373931" y="252104"/>
                    <a:pt x="393838" y="233911"/>
                  </a:cubicBezTo>
                  <a:cubicBezTo>
                    <a:pt x="417818" y="211811"/>
                    <a:pt x="446137" y="194943"/>
                    <a:pt x="476991" y="184381"/>
                  </a:cubicBezTo>
                  <a:cubicBezTo>
                    <a:pt x="486522" y="181172"/>
                    <a:pt x="494396" y="174324"/>
                    <a:pt x="498899" y="165331"/>
                  </a:cubicBezTo>
                  <a:cubicBezTo>
                    <a:pt x="508601" y="146660"/>
                    <a:pt x="501329" y="123658"/>
                    <a:pt x="482657" y="113956"/>
                  </a:cubicBezTo>
                  <a:cubicBezTo>
                    <a:pt x="473336" y="109113"/>
                    <a:pt x="462428" y="108333"/>
                    <a:pt x="452512" y="111801"/>
                  </a:cubicBezTo>
                  <a:cubicBezTo>
                    <a:pt x="412025" y="125641"/>
                    <a:pt x="374831" y="147691"/>
                    <a:pt x="343260" y="176571"/>
                  </a:cubicBezTo>
                  <a:cubicBezTo>
                    <a:pt x="303827" y="211718"/>
                    <a:pt x="286110" y="273631"/>
                    <a:pt x="279157" y="307349"/>
                  </a:cubicBezTo>
                  <a:cubicBezTo>
                    <a:pt x="277026" y="317660"/>
                    <a:pt x="266941" y="324291"/>
                    <a:pt x="256630" y="322161"/>
                  </a:cubicBezTo>
                  <a:cubicBezTo>
                    <a:pt x="246320" y="320030"/>
                    <a:pt x="239688" y="309945"/>
                    <a:pt x="241819" y="299634"/>
                  </a:cubicBezTo>
                  <a:cubicBezTo>
                    <a:pt x="251344" y="252771"/>
                    <a:pt x="272680" y="188382"/>
                    <a:pt x="318019" y="148091"/>
                  </a:cubicBezTo>
                  <a:cubicBezTo>
                    <a:pt x="336818" y="131172"/>
                    <a:pt x="357310" y="116234"/>
                    <a:pt x="379170" y="103514"/>
                  </a:cubicBezTo>
                  <a:cubicBezTo>
                    <a:pt x="373255" y="96284"/>
                    <a:pt x="366399" y="89877"/>
                    <a:pt x="358786" y="84464"/>
                  </a:cubicBezTo>
                  <a:cubicBezTo>
                    <a:pt x="359929" y="79892"/>
                    <a:pt x="361167" y="74939"/>
                    <a:pt x="362596" y="70558"/>
                  </a:cubicBezTo>
                  <a:cubicBezTo>
                    <a:pt x="368311" y="51508"/>
                    <a:pt x="370788" y="45031"/>
                    <a:pt x="371454" y="43411"/>
                  </a:cubicBezTo>
                  <a:cubicBezTo>
                    <a:pt x="377849" y="31920"/>
                    <a:pt x="373717" y="17420"/>
                    <a:pt x="362226" y="11025"/>
                  </a:cubicBezTo>
                  <a:cubicBezTo>
                    <a:pt x="352489" y="5606"/>
                    <a:pt x="340296" y="7665"/>
                    <a:pt x="332878" y="15979"/>
                  </a:cubicBezTo>
                  <a:cubicBezTo>
                    <a:pt x="329735" y="19504"/>
                    <a:pt x="327449" y="22075"/>
                    <a:pt x="316971" y="56842"/>
                  </a:cubicBezTo>
                  <a:cubicBezTo>
                    <a:pt x="315828" y="60652"/>
                    <a:pt x="314781" y="64462"/>
                    <a:pt x="313828" y="68272"/>
                  </a:cubicBezTo>
                  <a:lnTo>
                    <a:pt x="311733" y="68272"/>
                  </a:lnTo>
                  <a:lnTo>
                    <a:pt x="311733" y="64843"/>
                  </a:lnTo>
                  <a:cubicBezTo>
                    <a:pt x="311733" y="44840"/>
                    <a:pt x="312399" y="37982"/>
                    <a:pt x="312590" y="36268"/>
                  </a:cubicBezTo>
                  <a:cubicBezTo>
                    <a:pt x="315522" y="23447"/>
                    <a:pt x="307506" y="10678"/>
                    <a:pt x="294686" y="7746"/>
                  </a:cubicBezTo>
                  <a:cubicBezTo>
                    <a:pt x="283767" y="5248"/>
                    <a:pt x="272583" y="10698"/>
                    <a:pt x="267822" y="20837"/>
                  </a:cubicBezTo>
                  <a:cubicBezTo>
                    <a:pt x="265822" y="25123"/>
                    <a:pt x="264298" y="28171"/>
                    <a:pt x="264108" y="64462"/>
                  </a:cubicBezTo>
                  <a:cubicBezTo>
                    <a:pt x="264108" y="68748"/>
                    <a:pt x="264108" y="73034"/>
                    <a:pt x="264108" y="77130"/>
                  </a:cubicBezTo>
                  <a:lnTo>
                    <a:pt x="260107" y="78844"/>
                  </a:lnTo>
                  <a:cubicBezTo>
                    <a:pt x="256107" y="59794"/>
                    <a:pt x="255154" y="53413"/>
                    <a:pt x="254964" y="51698"/>
                  </a:cubicBezTo>
                  <a:cubicBezTo>
                    <a:pt x="254735" y="38549"/>
                    <a:pt x="243891" y="28074"/>
                    <a:pt x="230742" y="28303"/>
                  </a:cubicBezTo>
                  <a:cubicBezTo>
                    <a:pt x="220178" y="28486"/>
                    <a:pt x="210999" y="35607"/>
                    <a:pt x="208196" y="45793"/>
                  </a:cubicBezTo>
                  <a:cubicBezTo>
                    <a:pt x="207148" y="50460"/>
                    <a:pt x="206386" y="53698"/>
                    <a:pt x="213911" y="89227"/>
                  </a:cubicBezTo>
                  <a:cubicBezTo>
                    <a:pt x="215308" y="95577"/>
                    <a:pt x="216927" y="101926"/>
                    <a:pt x="218769" y="108277"/>
                  </a:cubicBezTo>
                  <a:cubicBezTo>
                    <a:pt x="197470" y="130849"/>
                    <a:pt x="182147" y="158384"/>
                    <a:pt x="174192" y="188382"/>
                  </a:cubicBezTo>
                  <a:cubicBezTo>
                    <a:pt x="164000" y="225720"/>
                    <a:pt x="165714" y="257057"/>
                    <a:pt x="164667" y="293157"/>
                  </a:cubicBezTo>
                  <a:cubicBezTo>
                    <a:pt x="164667" y="294967"/>
                    <a:pt x="161523" y="294014"/>
                    <a:pt x="161523" y="294014"/>
                  </a:cubicBezTo>
                  <a:cubicBezTo>
                    <a:pt x="148761" y="294229"/>
                    <a:pt x="136030" y="295344"/>
                    <a:pt x="123423" y="297348"/>
                  </a:cubicBezTo>
                  <a:cubicBezTo>
                    <a:pt x="89514" y="302968"/>
                    <a:pt x="72465" y="312493"/>
                    <a:pt x="53415" y="334591"/>
                  </a:cubicBezTo>
                  <a:cubicBezTo>
                    <a:pt x="34365" y="356689"/>
                    <a:pt x="10171" y="393360"/>
                    <a:pt x="7409" y="460035"/>
                  </a:cubicBezTo>
                  <a:cubicBezTo>
                    <a:pt x="5126" y="503730"/>
                    <a:pt x="17643" y="546919"/>
                    <a:pt x="42937" y="582622"/>
                  </a:cubicBezTo>
                  <a:cubicBezTo>
                    <a:pt x="59740" y="606498"/>
                    <a:pt x="78167" y="629189"/>
                    <a:pt x="98087" y="650535"/>
                  </a:cubicBezTo>
                  <a:lnTo>
                    <a:pt x="98087" y="650535"/>
                  </a:lnTo>
                  <a:cubicBezTo>
                    <a:pt x="111592" y="662923"/>
                    <a:pt x="125741" y="674591"/>
                    <a:pt x="140473" y="685492"/>
                  </a:cubicBezTo>
                  <a:cubicBezTo>
                    <a:pt x="193010" y="723355"/>
                    <a:pt x="252604" y="750301"/>
                    <a:pt x="315733" y="764740"/>
                  </a:cubicBezTo>
                  <a:cubicBezTo>
                    <a:pt x="377360" y="776741"/>
                    <a:pt x="464418" y="767978"/>
                    <a:pt x="494613" y="747404"/>
                  </a:cubicBezTo>
                  <a:cubicBezTo>
                    <a:pt x="524807" y="726830"/>
                    <a:pt x="551001" y="664441"/>
                    <a:pt x="556525" y="621960"/>
                  </a:cubicBezTo>
                  <a:cubicBezTo>
                    <a:pt x="565362" y="556246"/>
                    <a:pt x="560003" y="489402"/>
                    <a:pt x="540809" y="4259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55A3CD6-4FF6-F04E-8A9A-1AF0AEA8F888}"/>
              </a:ext>
            </a:extLst>
          </p:cNvPr>
          <p:cNvSpPr txBox="1"/>
          <p:nvPr/>
        </p:nvSpPr>
        <p:spPr>
          <a:xfrm>
            <a:off x="7275873" y="2229802"/>
            <a:ext cx="15549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F11884-3BE0-6740-BE78-8091F45FFEE7}"/>
              </a:ext>
            </a:extLst>
          </p:cNvPr>
          <p:cNvSpPr txBox="1"/>
          <p:nvPr/>
        </p:nvSpPr>
        <p:spPr>
          <a:xfrm>
            <a:off x="7275873" y="3044448"/>
            <a:ext cx="1442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1178AB-9D6D-BB44-BB93-3A23B3C9E835}"/>
              </a:ext>
            </a:extLst>
          </p:cNvPr>
          <p:cNvSpPr txBox="1"/>
          <p:nvPr/>
        </p:nvSpPr>
        <p:spPr>
          <a:xfrm>
            <a:off x="7275873" y="3867409"/>
            <a:ext cx="13625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6CCF59-1346-FC42-9646-5511F45D47F8}"/>
              </a:ext>
            </a:extLst>
          </p:cNvPr>
          <p:cNvSpPr txBox="1"/>
          <p:nvPr/>
        </p:nvSpPr>
        <p:spPr>
          <a:xfrm>
            <a:off x="7275873" y="4706995"/>
            <a:ext cx="16190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72E728-25B6-4441-9503-AB4876FE7A8A}"/>
              </a:ext>
            </a:extLst>
          </p:cNvPr>
          <p:cNvSpPr txBox="1"/>
          <p:nvPr/>
        </p:nvSpPr>
        <p:spPr>
          <a:xfrm>
            <a:off x="7275873" y="5529954"/>
            <a:ext cx="12503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48415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2D1FE5-BD23-41FF-9DC5-1E9E8C575E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Prostate cancer is mainly a disease of older men</a:t>
            </a:r>
            <a:r>
              <a:rPr lang="en-GB" dirty="0"/>
              <a:t>, with a median age of 66 years at diagnosis. The risk of neurocognitive decline generally increases over 60 years of age in people without cancer </a:t>
            </a:r>
          </a:p>
          <a:p>
            <a:pPr algn="l"/>
            <a:r>
              <a:rPr lang="en-GB" b="1" dirty="0">
                <a:solidFill>
                  <a:schemeClr val="accent1"/>
                </a:solidFill>
              </a:rPr>
              <a:t>Cognitive decline may further increase in prostate cancer patients due to exposure to androgen deprivation therapy and other hormonal therapies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This is particularly an issue on CRPC patients as they receive continuous, long-term androgen deprivation therapy combined with a second-generation androgen receptor inhibitor </a:t>
            </a:r>
          </a:p>
          <a:p>
            <a:r>
              <a:rPr lang="en-GB" b="1" dirty="0">
                <a:solidFill>
                  <a:schemeClr val="accent1"/>
                </a:solidFill>
              </a:rPr>
              <a:t>Second-generation anti-androgens </a:t>
            </a:r>
            <a:r>
              <a:rPr lang="en-GB" dirty="0"/>
              <a:t>are well tolerated</a:t>
            </a:r>
            <a:endParaRPr lang="en-GB" b="1" dirty="0">
              <a:solidFill>
                <a:schemeClr val="accent1"/>
              </a:solidFill>
            </a:endParaRPr>
          </a:p>
          <a:p>
            <a:r>
              <a:rPr lang="en-GB" b="1" dirty="0">
                <a:solidFill>
                  <a:schemeClr val="accent1"/>
                </a:solidFill>
              </a:rPr>
              <a:t>Signs of cognitive decline should be proactively evaluated during treatment</a:t>
            </a:r>
          </a:p>
          <a:p>
            <a:r>
              <a:rPr lang="en-GB" dirty="0"/>
              <a:t>The inclusion of specific questions for monitoring of cognitive function may be useful to </a:t>
            </a:r>
            <a:br>
              <a:rPr lang="en-GB" dirty="0"/>
            </a:br>
            <a:r>
              <a:rPr lang="en-GB" dirty="0"/>
              <a:t>enhance safety   </a:t>
            </a:r>
          </a:p>
          <a:p>
            <a:endParaRPr lang="en-GB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4BDC89-45B2-411D-9BEA-56B95C17E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Cognitive dysfunction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A26397-9739-5D42-A921-2C924A7974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CRPC, castration-resistant prostate cancer</a:t>
            </a:r>
          </a:p>
          <a:p>
            <a:pPr>
              <a:spcBef>
                <a:spcPts val="0"/>
              </a:spcBef>
            </a:pPr>
            <a:r>
              <a:rPr lang="en-GB" dirty="0" err="1">
                <a:solidFill>
                  <a:schemeClr val="tx2"/>
                </a:solidFill>
              </a:rPr>
              <a:t>Morgans</a:t>
            </a:r>
            <a:r>
              <a:rPr lang="en-GB" dirty="0">
                <a:solidFill>
                  <a:schemeClr val="tx2"/>
                </a:solidFill>
              </a:rPr>
              <a:t> AK, et al. </a:t>
            </a:r>
            <a:r>
              <a:rPr lang="it-IT" dirty="0">
                <a:solidFill>
                  <a:schemeClr val="tx2"/>
                </a:solidFill>
              </a:rPr>
              <a:t>Clin Genitourin Cancer. 2021;19(5):467.e1-467.e11</a:t>
            </a:r>
            <a:r>
              <a:rPr lang="en-GB" dirty="0">
                <a:solidFill>
                  <a:schemeClr val="tx2"/>
                </a:solidFill>
              </a:rPr>
              <a:t>; </a:t>
            </a:r>
            <a:r>
              <a:rPr lang="en-GB" dirty="0" err="1">
                <a:solidFill>
                  <a:schemeClr val="tx2"/>
                </a:solidFill>
              </a:rPr>
              <a:t>Manneh</a:t>
            </a:r>
            <a:r>
              <a:rPr lang="en-GB" dirty="0">
                <a:solidFill>
                  <a:schemeClr val="tx2"/>
                </a:solidFill>
              </a:rPr>
              <a:t> R, et al. Manuscript awaiting publication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97B75-1D2B-1445-B4DE-D4EDC09DC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3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EF1A-DB13-4DCB-8D97-F303D6145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Assessing On-Treatment Cognitive Function in Patients With Prostate Cancer 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1D09B-814E-4CAB-82C9-999204C77FE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r>
              <a:rPr lang="en-US" baseline="30000" dirty="0">
                <a:solidFill>
                  <a:schemeClr val="tx2"/>
                </a:solidFill>
              </a:rPr>
              <a:t>a</a:t>
            </a:r>
            <a:r>
              <a:rPr lang="en-US" dirty="0">
                <a:solidFill>
                  <a:schemeClr val="tx2"/>
                </a:solidFill>
              </a:rPr>
              <a:t> In the absence of organic complications</a:t>
            </a:r>
            <a:endParaRPr lang="en-GB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 err="1">
                <a:solidFill>
                  <a:schemeClr val="tx2"/>
                </a:solidFill>
              </a:rPr>
              <a:t>Morgans</a:t>
            </a:r>
            <a:r>
              <a:rPr lang="en-GB" dirty="0">
                <a:solidFill>
                  <a:schemeClr val="tx2"/>
                </a:solidFill>
              </a:rPr>
              <a:t> AK, et al. </a:t>
            </a:r>
            <a:r>
              <a:rPr lang="it-IT" dirty="0">
                <a:solidFill>
                  <a:schemeClr val="tx2"/>
                </a:solidFill>
              </a:rPr>
              <a:t>Clin Genitourin Cancer. 2021;19(5):467.e1-467.e11</a:t>
            </a:r>
            <a:endParaRPr lang="en-GB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E16B0BB-D088-374E-AD59-51DEE28F96BE}"/>
              </a:ext>
            </a:extLst>
          </p:cNvPr>
          <p:cNvSpPr/>
          <p:nvPr/>
        </p:nvSpPr>
        <p:spPr>
          <a:xfrm>
            <a:off x="2809844" y="2407640"/>
            <a:ext cx="6598524" cy="10643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Establish baseline </a:t>
            </a:r>
            <a:r>
              <a:rPr lang="en-US" sz="1600" dirty="0">
                <a:solidFill>
                  <a:schemeClr val="tx1"/>
                </a:solidFill>
              </a:rPr>
              <a:t>cognitive function via open dialog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with patient and caregiver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273409F-6294-3D41-9DAF-8C5DD8D38826}"/>
              </a:ext>
            </a:extLst>
          </p:cNvPr>
          <p:cNvSpPr/>
          <p:nvPr/>
        </p:nvSpPr>
        <p:spPr>
          <a:xfrm>
            <a:off x="2809844" y="1188440"/>
            <a:ext cx="6598524" cy="10643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Before initiating treatment, </a:t>
            </a:r>
            <a:r>
              <a:rPr lang="en-US" sz="1600" b="1" dirty="0">
                <a:solidFill>
                  <a:schemeClr val="accent1"/>
                </a:solidFill>
              </a:rPr>
              <a:t>evaluate vulnerability </a:t>
            </a:r>
            <a:r>
              <a:rPr lang="en-US" sz="1600" dirty="0">
                <a:solidFill>
                  <a:schemeClr val="tx1"/>
                </a:solidFill>
              </a:rPr>
              <a:t>to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cognitive deterioration: patient factors, comorbidities,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concomitant medications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794B4C9-EF7C-D747-BAD6-E078E802611F}"/>
              </a:ext>
            </a:extLst>
          </p:cNvPr>
          <p:cNvSpPr/>
          <p:nvPr/>
        </p:nvSpPr>
        <p:spPr>
          <a:xfrm>
            <a:off x="4898076" y="3626840"/>
            <a:ext cx="4510292" cy="10643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Symptoms that may affect cognitive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function reported: </a:t>
            </a:r>
            <a:r>
              <a:rPr lang="en-US" sz="1600" b="1" dirty="0">
                <a:solidFill>
                  <a:schemeClr val="accent1"/>
                </a:solidFill>
              </a:rPr>
              <a:t>explore further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4FAD4D2-907A-4649-86FF-7485BBD66CD9}"/>
              </a:ext>
            </a:extLst>
          </p:cNvPr>
          <p:cNvSpPr/>
          <p:nvPr/>
        </p:nvSpPr>
        <p:spPr>
          <a:xfrm>
            <a:off x="4898076" y="4846041"/>
            <a:ext cx="4510292" cy="10643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Possible cognitive impairment </a:t>
            </a:r>
            <a:r>
              <a:rPr lang="en-US" sz="1600" dirty="0" err="1">
                <a:solidFill>
                  <a:schemeClr val="tx1"/>
                </a:solidFill>
              </a:rPr>
              <a:t>identified</a:t>
            </a:r>
            <a:r>
              <a:rPr lang="en-US" sz="1600" baseline="30000" dirty="0" err="1">
                <a:solidFill>
                  <a:schemeClr val="tx1"/>
                </a:solidFill>
              </a:rPr>
              <a:t>a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refer to neuropsychologist for </a:t>
            </a:r>
            <a:r>
              <a:rPr lang="en-US" sz="1600" b="1" dirty="0">
                <a:solidFill>
                  <a:schemeClr val="accent1"/>
                </a:solidFill>
              </a:rPr>
              <a:t>full evaluation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B30D0556-E8AC-024D-ABF0-F037A3B6F13D}"/>
              </a:ext>
            </a:extLst>
          </p:cNvPr>
          <p:cNvSpPr/>
          <p:nvPr/>
        </p:nvSpPr>
        <p:spPr>
          <a:xfrm>
            <a:off x="8591653" y="2064661"/>
            <a:ext cx="509143" cy="531067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C2A1F6E8-E77F-244E-A46E-CA7006B2BF8A}"/>
              </a:ext>
            </a:extLst>
          </p:cNvPr>
          <p:cNvSpPr/>
          <p:nvPr/>
        </p:nvSpPr>
        <p:spPr>
          <a:xfrm>
            <a:off x="8591653" y="3283861"/>
            <a:ext cx="509143" cy="531067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40296C9-5899-634D-84C9-7CEECB2F5520}"/>
              </a:ext>
            </a:extLst>
          </p:cNvPr>
          <p:cNvSpPr/>
          <p:nvPr/>
        </p:nvSpPr>
        <p:spPr>
          <a:xfrm>
            <a:off x="2809844" y="3626840"/>
            <a:ext cx="1901833" cy="1064310"/>
          </a:xfrm>
          <a:prstGeom prst="roundRect">
            <a:avLst/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Individualise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treatment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selection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5F000F6-5921-8D42-A8B1-4D1BAD848920}"/>
              </a:ext>
            </a:extLst>
          </p:cNvPr>
          <p:cNvSpPr/>
          <p:nvPr/>
        </p:nvSpPr>
        <p:spPr>
          <a:xfrm>
            <a:off x="2809844" y="4846041"/>
            <a:ext cx="1901833" cy="1064310"/>
          </a:xfrm>
          <a:prstGeom prst="roundRect">
            <a:avLst/>
          </a:prstGeom>
          <a:solidFill>
            <a:schemeClr val="tx2"/>
          </a:solidFill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Monitor</a:t>
            </a:r>
            <a:r>
              <a:rPr lang="en-US" sz="1600" dirty="0">
                <a:solidFill>
                  <a:schemeClr val="bg1"/>
                </a:solidFill>
              </a:rPr>
              <a:t> for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on-treatment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changes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A22C557C-FB82-C84C-A72A-A6A2E4C447A6}"/>
              </a:ext>
            </a:extLst>
          </p:cNvPr>
          <p:cNvSpPr/>
          <p:nvPr/>
        </p:nvSpPr>
        <p:spPr>
          <a:xfrm>
            <a:off x="3520891" y="4503062"/>
            <a:ext cx="509143" cy="53106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A864AD7D-2936-2743-B86A-DBDE73CD2625}"/>
              </a:ext>
            </a:extLst>
          </p:cNvPr>
          <p:cNvSpPr/>
          <p:nvPr/>
        </p:nvSpPr>
        <p:spPr>
          <a:xfrm>
            <a:off x="8591653" y="4503062"/>
            <a:ext cx="509143" cy="531067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91E9C1B-DE50-9F4D-96B4-FD1A08B78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93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DB482D-66B0-458C-A3DE-8265EFD1D49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800" dirty="0"/>
              <a:t>There appears to be </a:t>
            </a:r>
            <a:r>
              <a:rPr lang="en-US" sz="1800" b="1" dirty="0">
                <a:solidFill>
                  <a:schemeClr val="accent1"/>
                </a:solidFill>
              </a:rPr>
              <a:t>increased grade 3–4 toxicity, serious adverse events, falls, and fractures in patients aged ≥ 80 years</a:t>
            </a:r>
            <a:r>
              <a:rPr lang="en-US" sz="1800" dirty="0"/>
              <a:t> compared with patients &lt; 80 years, regardless of </a:t>
            </a:r>
            <a:r>
              <a:rPr lang="en-GB" sz="1800" dirty="0"/>
              <a:t>treatment with second generation ARIs or placebo</a:t>
            </a:r>
          </a:p>
          <a:p>
            <a:r>
              <a:rPr lang="en-GB" sz="1800" dirty="0"/>
              <a:t>Adverse events of special interest associated with ARI treatment, are: </a:t>
            </a:r>
          </a:p>
          <a:p>
            <a:pPr lvl="1"/>
            <a:r>
              <a:rPr lang="en-GB" dirty="0"/>
              <a:t>Fatigue</a:t>
            </a:r>
          </a:p>
          <a:p>
            <a:pPr lvl="1"/>
            <a:r>
              <a:rPr lang="en-GB" dirty="0"/>
              <a:t>Hypertension</a:t>
            </a:r>
          </a:p>
          <a:p>
            <a:pPr lvl="1"/>
            <a:r>
              <a:rPr lang="en-GB" dirty="0"/>
              <a:t>Rash</a:t>
            </a:r>
          </a:p>
          <a:p>
            <a:pPr lvl="1"/>
            <a:r>
              <a:rPr lang="en-GB" dirty="0"/>
              <a:t>Falls</a:t>
            </a:r>
          </a:p>
          <a:p>
            <a:pPr lvl="1"/>
            <a:r>
              <a:rPr lang="en-GB" dirty="0"/>
              <a:t>Fractures</a:t>
            </a:r>
          </a:p>
          <a:p>
            <a:pPr lvl="1"/>
            <a:r>
              <a:rPr lang="en-GB" dirty="0"/>
              <a:t>Mental impairment disorders</a:t>
            </a:r>
          </a:p>
          <a:p>
            <a:r>
              <a:rPr lang="en-GB" sz="1800" b="1" dirty="0">
                <a:solidFill>
                  <a:schemeClr val="accent1"/>
                </a:solidFill>
              </a:rPr>
              <a:t>Enzalutamide, apalutamide and </a:t>
            </a:r>
            <a:r>
              <a:rPr lang="en-GB" sz="1800" b="1" dirty="0" err="1">
                <a:solidFill>
                  <a:schemeClr val="accent1"/>
                </a:solidFill>
              </a:rPr>
              <a:t>darolutamide</a:t>
            </a:r>
            <a:r>
              <a:rPr lang="en-GB" sz="1800" b="1" dirty="0">
                <a:solidFill>
                  <a:schemeClr val="accent1"/>
                </a:solidFill>
              </a:rPr>
              <a:t> have not been directly compared in a clinical trial</a:t>
            </a:r>
            <a:r>
              <a:rPr lang="en-GB" sz="1800" dirty="0"/>
              <a:t>, therefore conclusions should not be drawn by comparing safety data across the trials due to differences in clinical trial design and populations</a:t>
            </a:r>
          </a:p>
          <a:p>
            <a:pPr lvl="1"/>
            <a:r>
              <a:rPr lang="en-GB" sz="1600" b="1" dirty="0">
                <a:solidFill>
                  <a:schemeClr val="accent1"/>
                </a:solidFill>
              </a:rPr>
              <a:t>the individual safety profiles should therefore be considered for each patient</a:t>
            </a:r>
          </a:p>
          <a:p>
            <a:endParaRPr lang="en-GB" sz="1800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B16183-0A97-46D1-9C0F-D0135A804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Toxicity profile</a:t>
            </a:r>
            <a:endParaRPr lang="es-CO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893EE0-0632-4E43-A83F-DDDE154010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804408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ARI, androgen receptor inhibitor; nmCRPC, non-metastatic castration-resistant prostate cancer</a:t>
            </a:r>
          </a:p>
          <a:p>
            <a:pPr>
              <a:spcBef>
                <a:spcPts val="0"/>
              </a:spcBef>
            </a:pPr>
            <a:r>
              <a:rPr lang="en-GB" dirty="0" err="1">
                <a:solidFill>
                  <a:schemeClr val="tx2"/>
                </a:solidFill>
              </a:rPr>
              <a:t>Fallah</a:t>
            </a:r>
            <a:r>
              <a:rPr lang="en-GB" dirty="0">
                <a:solidFill>
                  <a:schemeClr val="tx2"/>
                </a:solidFill>
              </a:rPr>
              <a:t> J, et al. Lancet </a:t>
            </a:r>
            <a:r>
              <a:rPr lang="en-GB" dirty="0" err="1">
                <a:solidFill>
                  <a:schemeClr val="tx2"/>
                </a:solidFill>
              </a:rPr>
              <a:t>Oncol</a:t>
            </a:r>
            <a:r>
              <a:rPr lang="en-GB" dirty="0">
                <a:solidFill>
                  <a:schemeClr val="tx2"/>
                </a:solidFill>
              </a:rPr>
              <a:t>. 2021:22:1230-39; Smith MR, et al. N </a:t>
            </a:r>
            <a:r>
              <a:rPr lang="en-GB" dirty="0" err="1">
                <a:solidFill>
                  <a:schemeClr val="tx2"/>
                </a:solidFill>
              </a:rPr>
              <a:t>Engl</a:t>
            </a:r>
            <a:r>
              <a:rPr lang="en-GB" dirty="0">
                <a:solidFill>
                  <a:schemeClr val="tx2"/>
                </a:solidFill>
              </a:rPr>
              <a:t> J Med. 2018;378:1408-18; Smith MR, et al. Eur Urol. 2021;79:150-8; </a:t>
            </a:r>
            <a:r>
              <a:rPr lang="en-GB" dirty="0">
                <a:solidFill>
                  <a:schemeClr val="tx2"/>
                </a:solidFill>
                <a:sym typeface="Calibri"/>
              </a:rPr>
              <a:t>Sternberg CN, et al. </a:t>
            </a:r>
            <a:r>
              <a:rPr lang="en-GB" dirty="0">
                <a:solidFill>
                  <a:schemeClr val="tx2"/>
                </a:solidFill>
              </a:rPr>
              <a:t>N </a:t>
            </a:r>
            <a:r>
              <a:rPr lang="en-GB" dirty="0" err="1">
                <a:solidFill>
                  <a:schemeClr val="tx2"/>
                </a:solidFill>
              </a:rPr>
              <a:t>Engl</a:t>
            </a:r>
            <a:r>
              <a:rPr lang="en-GB" dirty="0">
                <a:solidFill>
                  <a:schemeClr val="tx2"/>
                </a:solidFill>
              </a:rPr>
              <a:t> J Med</a:t>
            </a:r>
            <a:r>
              <a:rPr lang="en-GB" dirty="0">
                <a:solidFill>
                  <a:schemeClr val="tx2"/>
                </a:solidFill>
                <a:sym typeface="Calibri"/>
              </a:rPr>
              <a:t>. 2020;382:2197-206</a:t>
            </a:r>
            <a:r>
              <a:rPr lang="en-GB" dirty="0">
                <a:solidFill>
                  <a:schemeClr val="tx2"/>
                </a:solidFill>
              </a:rPr>
              <a:t>; </a:t>
            </a:r>
            <a:r>
              <a:rPr lang="en-GB" dirty="0" err="1">
                <a:solidFill>
                  <a:schemeClr val="tx2"/>
                </a:solidFill>
              </a:rPr>
              <a:t>Fizazi</a:t>
            </a:r>
            <a:r>
              <a:rPr lang="en-GB" dirty="0">
                <a:solidFill>
                  <a:schemeClr val="tx2"/>
                </a:solidFill>
              </a:rPr>
              <a:t> K, et al. N </a:t>
            </a:r>
            <a:r>
              <a:rPr lang="en-GB" dirty="0" err="1">
                <a:solidFill>
                  <a:schemeClr val="tx2"/>
                </a:solidFill>
              </a:rPr>
              <a:t>Engl</a:t>
            </a:r>
            <a:r>
              <a:rPr lang="en-GB" dirty="0">
                <a:solidFill>
                  <a:schemeClr val="tx2"/>
                </a:solidFill>
              </a:rPr>
              <a:t> J Med. 2020;383:1040-9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435A5B-E05B-B241-91AF-56CFD2739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69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C44EC4-03EE-4538-BA76-4AAE23AD268B}"/>
              </a:ext>
            </a:extLst>
          </p:cNvPr>
          <p:cNvSpPr txBox="1"/>
          <p:nvPr/>
        </p:nvSpPr>
        <p:spPr>
          <a:xfrm>
            <a:off x="218714" y="674600"/>
            <a:ext cx="3284998" cy="571767"/>
          </a:xfrm>
          <a:prstGeom prst="rect">
            <a:avLst/>
          </a:prstGeom>
          <a:noFill/>
        </p:spPr>
        <p:txBody>
          <a:bodyPr wrap="square" lIns="121864" tIns="60932" rIns="121864" bIns="60932" rtlCol="0" anchor="ctr">
            <a:spAutoFit/>
          </a:bodyPr>
          <a:lstStyle/>
          <a:p>
            <a:pPr defTabSz="121914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SPARTAN:</a:t>
            </a:r>
            <a:r>
              <a:rPr lang="en-GB" b="1" baseline="30000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r>
              <a:rPr lang="en-GB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b="1" dirty="0" err="1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palutamide</a:t>
            </a:r>
            <a:endParaRPr lang="en-GB" b="1" dirty="0">
              <a:solidFill>
                <a:srgbClr val="445369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DB4EC1B-F002-4040-A859-AD1F30FDF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Incidence of adverse events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BA5CA-F009-0F42-AF8B-579DCD0D0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C92BD2-6ED3-4966-AE3A-E110EF501AC0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0207CC0-C9C3-9142-9514-449EA9E0D88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732400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ARI, androgen receptor inhibitor; CI, confidence interval; MedDRA, Medical Dictionary for Regulatory Activities</a:t>
            </a:r>
          </a:p>
          <a:p>
            <a:pPr>
              <a:spcBef>
                <a:spcPts val="0"/>
              </a:spcBef>
            </a:pPr>
            <a:r>
              <a:rPr lang="en-GB" dirty="0"/>
              <a:t>1. </a:t>
            </a:r>
            <a:r>
              <a:rPr lang="en-GB" dirty="0">
                <a:solidFill>
                  <a:schemeClr val="tx2"/>
                </a:solidFill>
              </a:rPr>
              <a:t>Smith MR, et al. N </a:t>
            </a:r>
            <a:r>
              <a:rPr lang="en-GB" dirty="0" err="1">
                <a:solidFill>
                  <a:schemeClr val="tx2"/>
                </a:solidFill>
              </a:rPr>
              <a:t>Engl</a:t>
            </a:r>
            <a:r>
              <a:rPr lang="en-GB" dirty="0">
                <a:solidFill>
                  <a:schemeClr val="tx2"/>
                </a:solidFill>
              </a:rPr>
              <a:t> J Med. 2018;378:1408-18; 2. Smith MR, et al. </a:t>
            </a:r>
            <a:r>
              <a:rPr lang="en-GB" dirty="0" err="1">
                <a:solidFill>
                  <a:schemeClr val="tx2"/>
                </a:solidFill>
              </a:rPr>
              <a:t>Eur</a:t>
            </a:r>
            <a:r>
              <a:rPr lang="en-GB" dirty="0">
                <a:solidFill>
                  <a:schemeClr val="tx2"/>
                </a:solidFill>
              </a:rPr>
              <a:t> Urol. 2021;79:150-8; 3. </a:t>
            </a:r>
            <a:r>
              <a:rPr lang="en-GB" dirty="0">
                <a:solidFill>
                  <a:schemeClr val="tx2"/>
                </a:solidFill>
                <a:sym typeface="Calibri"/>
              </a:rPr>
              <a:t>Sternberg CN, et al. </a:t>
            </a:r>
            <a:r>
              <a:rPr lang="en-GB" dirty="0">
                <a:solidFill>
                  <a:schemeClr val="tx2"/>
                </a:solidFill>
              </a:rPr>
              <a:t>N </a:t>
            </a:r>
            <a:r>
              <a:rPr lang="en-GB" dirty="0" err="1">
                <a:solidFill>
                  <a:schemeClr val="tx2"/>
                </a:solidFill>
              </a:rPr>
              <a:t>Engl</a:t>
            </a:r>
            <a:r>
              <a:rPr lang="en-GB" dirty="0">
                <a:solidFill>
                  <a:schemeClr val="tx2"/>
                </a:solidFill>
              </a:rPr>
              <a:t> J Med</a:t>
            </a:r>
            <a:r>
              <a:rPr lang="en-GB" dirty="0">
                <a:solidFill>
                  <a:schemeClr val="tx2"/>
                </a:solidFill>
                <a:sym typeface="Calibri"/>
              </a:rPr>
              <a:t>. 2020;382:2197-206</a:t>
            </a:r>
            <a:r>
              <a:rPr lang="en-GB" dirty="0">
                <a:solidFill>
                  <a:schemeClr val="tx2"/>
                </a:solidFill>
              </a:rPr>
              <a:t>;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4. </a:t>
            </a:r>
            <a:r>
              <a:rPr lang="en-GB" dirty="0" err="1">
                <a:solidFill>
                  <a:schemeClr val="tx2"/>
                </a:solidFill>
              </a:rPr>
              <a:t>Fizazi</a:t>
            </a:r>
            <a:r>
              <a:rPr lang="en-GB" dirty="0">
                <a:solidFill>
                  <a:schemeClr val="tx2"/>
                </a:solidFill>
              </a:rPr>
              <a:t> K, et al. N </a:t>
            </a:r>
            <a:r>
              <a:rPr lang="en-GB" dirty="0" err="1">
                <a:solidFill>
                  <a:schemeClr val="tx2"/>
                </a:solidFill>
              </a:rPr>
              <a:t>Engl</a:t>
            </a:r>
            <a:r>
              <a:rPr lang="en-GB" dirty="0">
                <a:solidFill>
                  <a:schemeClr val="tx2"/>
                </a:solidFill>
              </a:rPr>
              <a:t> J Med. 2020;383:1040-9; Figure adapted from: </a:t>
            </a:r>
            <a:r>
              <a:rPr lang="en-US" dirty="0">
                <a:solidFill>
                  <a:schemeClr val="tx2"/>
                </a:solidFill>
              </a:rPr>
              <a:t>Saad F, et al. Prostate Cancer Prostatic Dis. 2021;24(2):323-34</a:t>
            </a:r>
            <a:endParaRPr lang="es-CO" dirty="0">
              <a:solidFill>
                <a:schemeClr val="tx2"/>
              </a:solidFill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DB87E8E-535D-FC49-9D9B-79C03C1E98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4063440"/>
              </p:ext>
            </p:extLst>
          </p:nvPr>
        </p:nvGraphicFramePr>
        <p:xfrm>
          <a:off x="1346385" y="836712"/>
          <a:ext cx="4111551" cy="1683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C69A5E45-9244-1F45-878A-7EF114BD93E2}"/>
              </a:ext>
            </a:extLst>
          </p:cNvPr>
          <p:cNvSpPr txBox="1"/>
          <p:nvPr/>
        </p:nvSpPr>
        <p:spPr>
          <a:xfrm>
            <a:off x="3415078" y="2428464"/>
            <a:ext cx="775548" cy="13644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b="1" dirty="0">
                <a:latin typeface="Calibri" panose="020F0502020204030204" pitchFamily="34" charset="0"/>
                <a:cs typeface="Calibri" panose="020F0502020204030204" pitchFamily="34" charset="0"/>
              </a:rPr>
              <a:t>Patients (%)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202548D-4422-DF44-9F3F-13B8D1F16210}"/>
              </a:ext>
            </a:extLst>
          </p:cNvPr>
          <p:cNvSpPr txBox="1"/>
          <p:nvPr/>
        </p:nvSpPr>
        <p:spPr>
          <a:xfrm>
            <a:off x="244390" y="2546088"/>
            <a:ext cx="4195426" cy="571767"/>
          </a:xfrm>
          <a:prstGeom prst="rect">
            <a:avLst/>
          </a:prstGeom>
          <a:noFill/>
        </p:spPr>
        <p:txBody>
          <a:bodyPr wrap="square" lIns="121864" tIns="60932" rIns="121864" bIns="60932" rtlCol="0" anchor="ctr">
            <a:spAutoFit/>
          </a:bodyPr>
          <a:lstStyle/>
          <a:p>
            <a:pPr defTabSz="121914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PROSPER:</a:t>
            </a:r>
            <a:r>
              <a:rPr lang="en-GB" b="1" baseline="30000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enzalut</a:t>
            </a:r>
            <a:r>
              <a:rPr lang="en-GB" b="1" dirty="0">
                <a:solidFill>
                  <a:srgbClr val="44536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amide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4E9238D-581A-1F48-A959-E6CBF99636A1}"/>
              </a:ext>
            </a:extLst>
          </p:cNvPr>
          <p:cNvSpPr txBox="1"/>
          <p:nvPr/>
        </p:nvSpPr>
        <p:spPr>
          <a:xfrm>
            <a:off x="3374156" y="5921428"/>
            <a:ext cx="775548" cy="1529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b="1" dirty="0">
                <a:latin typeface="Calibri" panose="020F0502020204030204" pitchFamily="34" charset="0"/>
                <a:cs typeface="Calibri" panose="020F0502020204030204" pitchFamily="34" charset="0"/>
              </a:rPr>
              <a:t>Patients (%)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44CC176-BE68-4242-83CF-CC0F559F9897}"/>
              </a:ext>
            </a:extLst>
          </p:cNvPr>
          <p:cNvSpPr txBox="1"/>
          <p:nvPr/>
        </p:nvSpPr>
        <p:spPr>
          <a:xfrm>
            <a:off x="5759086" y="674600"/>
            <a:ext cx="3421089" cy="571767"/>
          </a:xfrm>
          <a:prstGeom prst="rect">
            <a:avLst/>
          </a:prstGeom>
          <a:noFill/>
        </p:spPr>
        <p:txBody>
          <a:bodyPr wrap="square" lIns="0" tIns="60932" rIns="121864" bIns="60932" rtlCol="0" anchor="ctr">
            <a:spAutoFit/>
          </a:bodyPr>
          <a:lstStyle/>
          <a:p>
            <a:pPr defTabSz="121914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ARAMIS:</a:t>
            </a:r>
            <a:r>
              <a:rPr lang="en-GB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darolutamide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E051629-B9CD-A043-9C75-C5B2AD185D8A}"/>
              </a:ext>
            </a:extLst>
          </p:cNvPr>
          <p:cNvSpPr txBox="1"/>
          <p:nvPr/>
        </p:nvSpPr>
        <p:spPr>
          <a:xfrm>
            <a:off x="9220401" y="3789040"/>
            <a:ext cx="775548" cy="1529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b="1" dirty="0">
                <a:latin typeface="Calibri" panose="020F0502020204030204" pitchFamily="34" charset="0"/>
                <a:cs typeface="Calibri" panose="020F0502020204030204" pitchFamily="34" charset="0"/>
              </a:rPr>
              <a:t>Patients (%)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701AB3-1947-A445-AC84-7FF72B03E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494241"/>
              </p:ext>
            </p:extLst>
          </p:nvPr>
        </p:nvGraphicFramePr>
        <p:xfrm>
          <a:off x="6470628" y="1052736"/>
          <a:ext cx="4984310" cy="2880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0A309D31-AD82-2A42-9472-A27023300C01}"/>
              </a:ext>
            </a:extLst>
          </p:cNvPr>
          <p:cNvSpPr txBox="1"/>
          <p:nvPr/>
        </p:nvSpPr>
        <p:spPr>
          <a:xfrm>
            <a:off x="6535170" y="1206277"/>
            <a:ext cx="381000" cy="13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Fatigue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28833D-350F-8942-A571-976883F2DD1E}"/>
              </a:ext>
            </a:extLst>
          </p:cNvPr>
          <p:cNvSpPr txBox="1"/>
          <p:nvPr/>
        </p:nvSpPr>
        <p:spPr>
          <a:xfrm>
            <a:off x="6535170" y="1405264"/>
            <a:ext cx="985168" cy="1064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Bone </a:t>
            </a:r>
            <a:r>
              <a:rPr lang="en-GB" sz="900" dirty="0" err="1">
                <a:latin typeface="Calibri" panose="020F0502020204030204" pitchFamily="34" charset="0"/>
                <a:cs typeface="Calibri" panose="020F0502020204030204" pitchFamily="34" charset="0"/>
              </a:rPr>
              <a:t>fracture</a:t>
            </a:r>
            <a:r>
              <a:rPr lang="en-GB" sz="9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en-GB" sz="9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78B3F6-4529-1D4F-9CEE-3B4604D36935}"/>
              </a:ext>
            </a:extLst>
          </p:cNvPr>
          <p:cNvSpPr txBox="1"/>
          <p:nvPr/>
        </p:nvSpPr>
        <p:spPr>
          <a:xfrm>
            <a:off x="6535169" y="2449961"/>
            <a:ext cx="1584175" cy="1064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Mental impairment </a:t>
            </a:r>
            <a:r>
              <a:rPr lang="en-GB" sz="900" dirty="0" err="1">
                <a:latin typeface="Calibri" panose="020F0502020204030204" pitchFamily="34" charset="0"/>
                <a:cs typeface="Calibri" panose="020F0502020204030204" pitchFamily="34" charset="0"/>
              </a:rPr>
              <a:t>disorders</a:t>
            </a:r>
            <a:r>
              <a:rPr lang="en-GB" sz="9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endParaRPr lang="en-GB" sz="9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B9BF2D2-F752-7147-90F0-9463388DD481}"/>
              </a:ext>
            </a:extLst>
          </p:cNvPr>
          <p:cNvSpPr txBox="1"/>
          <p:nvPr/>
        </p:nvSpPr>
        <p:spPr>
          <a:xfrm>
            <a:off x="6535170" y="1559801"/>
            <a:ext cx="1289022" cy="1191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Falls including accident</a:t>
            </a:r>
            <a:endParaRPr lang="en-GB" sz="9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004A151-F238-8742-B116-CF4806B50E94}"/>
              </a:ext>
            </a:extLst>
          </p:cNvPr>
          <p:cNvSpPr txBox="1"/>
          <p:nvPr/>
        </p:nvSpPr>
        <p:spPr>
          <a:xfrm>
            <a:off x="6535170" y="2080562"/>
            <a:ext cx="468337" cy="13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 err="1">
                <a:latin typeface="Calibri" panose="020F0502020204030204" pitchFamily="34" charset="0"/>
                <a:cs typeface="Calibri" panose="020F0502020204030204" pitchFamily="34" charset="0"/>
              </a:rPr>
              <a:t>Rash</a:t>
            </a:r>
            <a:r>
              <a:rPr lang="en-GB" sz="9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en-GB" sz="9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21751DF-74BE-2A4F-A1D5-68703BDE1650}"/>
              </a:ext>
            </a:extLst>
          </p:cNvPr>
          <p:cNvSpPr txBox="1"/>
          <p:nvPr/>
        </p:nvSpPr>
        <p:spPr>
          <a:xfrm>
            <a:off x="6535170" y="2250974"/>
            <a:ext cx="1080119" cy="13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Seizure, any </a:t>
            </a:r>
            <a:r>
              <a:rPr lang="en-GB" sz="900" dirty="0" err="1">
                <a:latin typeface="Calibri" panose="020F0502020204030204" pitchFamily="34" charset="0"/>
                <a:cs typeface="Calibri" panose="020F0502020204030204" pitchFamily="34" charset="0"/>
              </a:rPr>
              <a:t>event</a:t>
            </a:r>
            <a:r>
              <a:rPr lang="en-GB" sz="9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9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FF45288-28EC-A34E-8B57-8B178E80FCDB}"/>
              </a:ext>
            </a:extLst>
          </p:cNvPr>
          <p:cNvSpPr txBox="1"/>
          <p:nvPr/>
        </p:nvSpPr>
        <p:spPr>
          <a:xfrm>
            <a:off x="6535169" y="2784435"/>
            <a:ext cx="789012" cy="13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Hypertension</a:t>
            </a:r>
            <a:endParaRPr lang="en-GB" sz="9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97C5310-0AC3-B540-AC03-7EC09EFF6EF1}"/>
              </a:ext>
            </a:extLst>
          </p:cNvPr>
          <p:cNvSpPr txBox="1"/>
          <p:nvPr/>
        </p:nvSpPr>
        <p:spPr>
          <a:xfrm>
            <a:off x="6535169" y="3150659"/>
            <a:ext cx="1058193" cy="1064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Cardiac </a:t>
            </a:r>
            <a:r>
              <a:rPr lang="en-GB" sz="900" dirty="0" err="1">
                <a:latin typeface="Calibri" panose="020F0502020204030204" pitchFamily="34" charset="0"/>
                <a:cs typeface="Calibri" panose="020F0502020204030204" pitchFamily="34" charset="0"/>
              </a:rPr>
              <a:t>arrhythmias</a:t>
            </a:r>
            <a:r>
              <a:rPr lang="en-GB" sz="9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GB" sz="9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, 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98F812B-3105-E649-97FB-17DACFFC9FAC}"/>
              </a:ext>
            </a:extLst>
          </p:cNvPr>
          <p:cNvSpPr txBox="1"/>
          <p:nvPr/>
        </p:nvSpPr>
        <p:spPr>
          <a:xfrm>
            <a:off x="6535170" y="3327421"/>
            <a:ext cx="1512166" cy="1064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Coronary artery </a:t>
            </a:r>
            <a:r>
              <a:rPr lang="en-GB" sz="900" dirty="0" err="1">
                <a:latin typeface="Calibri" panose="020F0502020204030204" pitchFamily="34" charset="0"/>
                <a:cs typeface="Calibri" panose="020F0502020204030204" pitchFamily="34" charset="0"/>
              </a:rPr>
              <a:t>disorders</a:t>
            </a:r>
            <a:r>
              <a:rPr lang="en-GB" sz="9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endParaRPr lang="en-GB" sz="9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26FA26C-ACDD-2C4B-8EB2-C8F13013C68D}"/>
              </a:ext>
            </a:extLst>
          </p:cNvPr>
          <p:cNvSpPr txBox="1"/>
          <p:nvPr/>
        </p:nvSpPr>
        <p:spPr>
          <a:xfrm>
            <a:off x="6535169" y="2958022"/>
            <a:ext cx="782662" cy="13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Hot flush</a:t>
            </a:r>
            <a:endParaRPr lang="en-GB" sz="9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2EB839F-CA44-0D4D-9A0C-A10BB4457D23}"/>
              </a:ext>
            </a:extLst>
          </p:cNvPr>
          <p:cNvSpPr txBox="1"/>
          <p:nvPr/>
        </p:nvSpPr>
        <p:spPr>
          <a:xfrm>
            <a:off x="6535169" y="1727038"/>
            <a:ext cx="1512167" cy="13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Weight decreased, any event</a:t>
            </a:r>
            <a:endParaRPr lang="en-GB" sz="9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0030BD9-CC64-534A-BF14-1F67BE23A04C}"/>
              </a:ext>
            </a:extLst>
          </p:cNvPr>
          <p:cNvSpPr txBox="1"/>
          <p:nvPr/>
        </p:nvSpPr>
        <p:spPr>
          <a:xfrm>
            <a:off x="6535169" y="3481958"/>
            <a:ext cx="782662" cy="13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Heart </a:t>
            </a:r>
            <a:r>
              <a:rPr lang="en-GB" sz="900" dirty="0" err="1">
                <a:latin typeface="Calibri" panose="020F0502020204030204" pitchFamily="34" charset="0"/>
                <a:cs typeface="Calibri" panose="020F0502020204030204" pitchFamily="34" charset="0"/>
              </a:rPr>
              <a:t>failure</a:t>
            </a:r>
            <a:r>
              <a:rPr lang="en-GB" sz="9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endParaRPr lang="en-GB" sz="9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A613005-94B3-8548-9859-DD39B0FC9897}"/>
              </a:ext>
            </a:extLst>
          </p:cNvPr>
          <p:cNvSpPr txBox="1"/>
          <p:nvPr/>
        </p:nvSpPr>
        <p:spPr>
          <a:xfrm>
            <a:off x="6535169" y="2626723"/>
            <a:ext cx="1512167" cy="1064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Depressed mood </a:t>
            </a:r>
            <a:r>
              <a:rPr lang="en-GB" sz="900" dirty="0" err="1">
                <a:latin typeface="Calibri" panose="020F0502020204030204" pitchFamily="34" charset="0"/>
                <a:cs typeface="Calibri" panose="020F0502020204030204" pitchFamily="34" charset="0"/>
              </a:rPr>
              <a:t>disorders</a:t>
            </a:r>
            <a:r>
              <a:rPr lang="en-GB" sz="9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endParaRPr lang="en-GB" sz="9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557C5D-5A44-4A86-9319-60DD20EF1C96}"/>
              </a:ext>
            </a:extLst>
          </p:cNvPr>
          <p:cNvSpPr txBox="1"/>
          <p:nvPr/>
        </p:nvSpPr>
        <p:spPr>
          <a:xfrm>
            <a:off x="8475292" y="2032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 dirty="0">
              <a:latin typeface="Aileron" charset="0"/>
              <a:ea typeface="Aileron" charset="0"/>
              <a:cs typeface="Aileron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4FF1432-CC8D-E446-9F87-26F47BB42DD3}"/>
              </a:ext>
            </a:extLst>
          </p:cNvPr>
          <p:cNvSpPr txBox="1"/>
          <p:nvPr/>
        </p:nvSpPr>
        <p:spPr>
          <a:xfrm>
            <a:off x="6535170" y="1903800"/>
            <a:ext cx="1058192" cy="138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latin typeface="Calibri" panose="020F0502020204030204" pitchFamily="34" charset="0"/>
                <a:cs typeface="Calibri" panose="020F0502020204030204" pitchFamily="34" charset="0"/>
              </a:rPr>
              <a:t>Asthenic </a:t>
            </a:r>
            <a:r>
              <a:rPr lang="en-GB" sz="900" dirty="0" err="1">
                <a:latin typeface="Calibri" panose="020F0502020204030204" pitchFamily="34" charset="0"/>
                <a:cs typeface="Calibri" panose="020F0502020204030204" pitchFamily="34" charset="0"/>
              </a:rPr>
              <a:t>conditions</a:t>
            </a:r>
            <a:r>
              <a:rPr lang="en-GB" sz="9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GB" sz="9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D2F136D-A423-624F-860F-8E4EEA0C4099}"/>
              </a:ext>
            </a:extLst>
          </p:cNvPr>
          <p:cNvSpPr txBox="1"/>
          <p:nvPr/>
        </p:nvSpPr>
        <p:spPr>
          <a:xfrm>
            <a:off x="5668141" y="4042933"/>
            <a:ext cx="6408712" cy="212365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750" b="0" i="0" u="none" strike="noStrike" baseline="0" dirty="0">
                <a:latin typeface="+mj-lt"/>
              </a:rPr>
              <a:t>Incidence of adverse events associated with ARIs reported in the final analyses of the SPARTAN, PROSPER, and ARAMIS clinical trials. </a:t>
            </a:r>
            <a:endParaRPr lang="en-US" sz="750" dirty="0">
              <a:latin typeface="+mj-lt"/>
            </a:endParaRPr>
          </a:p>
          <a:p>
            <a:pPr algn="l">
              <a:lnSpc>
                <a:spcPct val="80000"/>
              </a:lnSpc>
            </a:pPr>
            <a:r>
              <a:rPr lang="en-GB" sz="750" b="1" i="0" u="none" strike="noStrike" baseline="0" dirty="0">
                <a:latin typeface="+mj-lt"/>
              </a:rPr>
              <a:t>SPARTAN</a:t>
            </a:r>
            <a:r>
              <a:rPr lang="en-US" sz="750" b="0" i="0" u="none" strike="noStrike" baseline="0" dirty="0">
                <a:latin typeface="+mj-lt"/>
              </a:rPr>
              <a:t>: at final analysis, median follow-up was 52.0 months; median treatment duration in apalutamide arm was 32.9 months and in the placebo arm was 11.5 months. </a:t>
            </a:r>
          </a:p>
          <a:p>
            <a:pPr algn="l">
              <a:lnSpc>
                <a:spcPct val="80000"/>
              </a:lnSpc>
            </a:pPr>
            <a:r>
              <a:rPr lang="en-US" sz="750" b="1" i="0" u="none" strike="noStrike" baseline="0" dirty="0">
                <a:latin typeface="+mj-lt"/>
              </a:rPr>
              <a:t>PROSPER</a:t>
            </a:r>
            <a:r>
              <a:rPr lang="en-US" sz="750" b="0" i="0" u="none" strike="noStrike" baseline="0" dirty="0">
                <a:latin typeface="+mj-lt"/>
              </a:rPr>
              <a:t>: at final analysis, median follow-up was 48.0 months; median treatment duration in enzalutamide arm was 33.9 months (95% CI 0.2–68.8) and in the placebo arm was 14.2 months (95% CI 0.1–51.3). </a:t>
            </a:r>
            <a:r>
              <a:rPr lang="en-US" sz="750" b="0" i="0" u="none" strike="noStrike" baseline="30000" dirty="0" err="1">
                <a:latin typeface="+mj-lt"/>
              </a:rPr>
              <a:t>a</a:t>
            </a:r>
            <a:r>
              <a:rPr lang="en-US" sz="750" b="0" i="0" u="none" strike="noStrike" baseline="0" dirty="0" err="1">
                <a:latin typeface="+mj-lt"/>
              </a:rPr>
              <a:t>Fatigue</a:t>
            </a:r>
            <a:r>
              <a:rPr lang="en-US" sz="750" b="0" i="0" u="none" strike="noStrike" baseline="0" dirty="0">
                <a:latin typeface="+mj-lt"/>
              </a:rPr>
              <a:t> events included asthenia. </a:t>
            </a:r>
            <a:r>
              <a:rPr lang="en-US" sz="750" b="0" i="0" u="none" strike="noStrike" baseline="30000" dirty="0" err="1">
                <a:latin typeface="+mj-lt"/>
              </a:rPr>
              <a:t>b</a:t>
            </a:r>
            <a:r>
              <a:rPr lang="en-US" sz="750" b="0" i="0" u="none" strike="noStrike" baseline="0" dirty="0" err="1">
                <a:latin typeface="+mj-lt"/>
              </a:rPr>
              <a:t>Musculoskeletal</a:t>
            </a:r>
            <a:r>
              <a:rPr lang="en-US" sz="750" b="0" i="0" u="none" strike="noStrike" baseline="0" dirty="0">
                <a:latin typeface="+mj-lt"/>
              </a:rPr>
              <a:t> events included back pain, arthralgia, myalgia, </a:t>
            </a:r>
            <a:r>
              <a:rPr lang="en-GB" sz="750" b="0" i="0" u="none" strike="noStrike" baseline="0" dirty="0">
                <a:latin typeface="+mj-lt"/>
              </a:rPr>
              <a:t>musculoskeletal pain, pain in extremity, musculoskeletal stiffness, </a:t>
            </a:r>
            <a:r>
              <a:rPr lang="en-US" sz="750" b="0" i="0" u="none" strike="noStrike" baseline="0" dirty="0">
                <a:latin typeface="+mj-lt"/>
              </a:rPr>
              <a:t>muscular weakness, and muscle spasms. </a:t>
            </a:r>
            <a:r>
              <a:rPr lang="en-US" sz="750" b="0" i="0" u="none" strike="noStrike" baseline="30000" dirty="0" err="1">
                <a:latin typeface="+mj-lt"/>
              </a:rPr>
              <a:t>c</a:t>
            </a:r>
            <a:r>
              <a:rPr lang="en-US" sz="750" b="0" i="0" u="none" strike="noStrike" baseline="0" dirty="0" err="1">
                <a:latin typeface="+mj-lt"/>
              </a:rPr>
              <a:t>Fracture</a:t>
            </a:r>
            <a:r>
              <a:rPr lang="en-US" sz="750" b="0" i="0" u="none" strike="noStrike" baseline="0" dirty="0">
                <a:latin typeface="+mj-lt"/>
              </a:rPr>
              <a:t> events included bone and joint injuries. </a:t>
            </a:r>
            <a:r>
              <a:rPr lang="en-US" sz="750" b="0" i="0" u="none" strike="noStrike" baseline="30000" dirty="0" err="1">
                <a:latin typeface="+mj-lt"/>
              </a:rPr>
              <a:t>d</a:t>
            </a:r>
            <a:r>
              <a:rPr lang="en-US" sz="750" b="0" i="0" u="none" strike="noStrike" baseline="0" dirty="0" err="1">
                <a:latin typeface="+mj-lt"/>
              </a:rPr>
              <a:t>Hypertension</a:t>
            </a:r>
            <a:r>
              <a:rPr lang="en-US" sz="750" b="0" i="0" u="none" strike="noStrike" baseline="0" dirty="0">
                <a:latin typeface="+mj-lt"/>
              </a:rPr>
              <a:t> events included hypertensive retinopathy, increased blood pressure, systolic hypertension, and hypertensive crisis. </a:t>
            </a:r>
            <a:r>
              <a:rPr lang="en-US" sz="750" b="0" i="0" u="none" strike="noStrike" baseline="30000" dirty="0" err="1">
                <a:latin typeface="+mj-lt"/>
              </a:rPr>
              <a:t>e</a:t>
            </a:r>
            <a:r>
              <a:rPr lang="en-US" sz="750" b="0" i="0" u="none" strike="noStrike" baseline="0" dirty="0" err="1">
                <a:latin typeface="+mj-lt"/>
              </a:rPr>
              <a:t>Events</a:t>
            </a:r>
            <a:r>
              <a:rPr lang="en-US" sz="750" b="0" i="0" u="none" strike="noStrike" baseline="0" dirty="0">
                <a:latin typeface="+mj-lt"/>
              </a:rPr>
              <a:t> of cognitive and memory impairment </a:t>
            </a:r>
            <a:r>
              <a:rPr lang="it-IT" sz="750" b="0" i="0" u="none" strike="noStrike" baseline="0" dirty="0">
                <a:latin typeface="+mj-lt"/>
              </a:rPr>
              <a:t>included disturbance in attention, cognitive disorders, amnesia, Alzheimer’s </a:t>
            </a:r>
            <a:r>
              <a:rPr lang="en-GB" sz="750" b="0" i="0" u="none" strike="noStrike" baseline="0" dirty="0">
                <a:latin typeface="+mj-lt"/>
              </a:rPr>
              <a:t>disease, dementia, senile dementia, mental impairment, and </a:t>
            </a:r>
            <a:r>
              <a:rPr lang="en-US" sz="750" b="0" i="0" u="none" strike="noStrike" baseline="0" dirty="0">
                <a:latin typeface="+mj-lt"/>
              </a:rPr>
              <a:t>vascular dementia. </a:t>
            </a:r>
            <a:r>
              <a:rPr lang="en-US" sz="750" b="0" i="0" u="none" strike="noStrike" baseline="30000" dirty="0" err="1">
                <a:latin typeface="+mj-lt"/>
              </a:rPr>
              <a:t>f</a:t>
            </a:r>
            <a:r>
              <a:rPr lang="en-US" sz="750" b="0" i="0" u="none" strike="noStrike" baseline="0" dirty="0" err="1">
                <a:latin typeface="+mj-lt"/>
              </a:rPr>
              <a:t>Cardiovascular</a:t>
            </a:r>
            <a:r>
              <a:rPr lang="en-US" sz="750" b="0" i="0" u="none" strike="noStrike" baseline="0" dirty="0">
                <a:latin typeface="+mj-lt"/>
              </a:rPr>
              <a:t> events included </a:t>
            </a:r>
            <a:r>
              <a:rPr lang="en-US" sz="750" b="0" i="0" u="none" strike="noStrike" baseline="0" dirty="0" err="1">
                <a:latin typeface="+mj-lt"/>
              </a:rPr>
              <a:t>haemorrhagic</a:t>
            </a:r>
            <a:r>
              <a:rPr lang="en-US" sz="750" b="0" i="0" u="none" strike="noStrike" baseline="0" dirty="0">
                <a:latin typeface="+mj-lt"/>
              </a:rPr>
              <a:t> central </a:t>
            </a:r>
            <a:r>
              <a:rPr lang="en-GB" sz="750" b="0" i="0" u="none" strike="noStrike" baseline="0" dirty="0">
                <a:latin typeface="+mj-lt"/>
              </a:rPr>
              <a:t>nervous system vascular conditions, ischaemic central nervous </a:t>
            </a:r>
            <a:r>
              <a:rPr lang="en-US" sz="750" b="0" i="0" u="none" strike="noStrike" baseline="0" dirty="0">
                <a:latin typeface="+mj-lt"/>
              </a:rPr>
              <a:t>system vascular conditions, and cardiac failure. </a:t>
            </a:r>
            <a:r>
              <a:rPr lang="en-US" sz="750" b="0" i="0" u="none" strike="noStrike" baseline="30000" dirty="0" err="1">
                <a:latin typeface="+mj-lt"/>
              </a:rPr>
              <a:t>g</a:t>
            </a:r>
            <a:r>
              <a:rPr lang="en-US" sz="750" b="0" i="0" u="none" strike="noStrike" baseline="0" dirty="0" err="1">
                <a:latin typeface="+mj-lt"/>
              </a:rPr>
              <a:t>Events</a:t>
            </a:r>
            <a:r>
              <a:rPr lang="en-US" sz="750" b="0" i="0" u="none" strike="noStrike" baseline="0" dirty="0">
                <a:latin typeface="+mj-lt"/>
              </a:rPr>
              <a:t> of </a:t>
            </a:r>
            <a:r>
              <a:rPr lang="en-US" sz="750" b="0" i="0" u="none" strike="noStrike" baseline="0" dirty="0" err="1">
                <a:latin typeface="+mj-lt"/>
              </a:rPr>
              <a:t>ischaemic</a:t>
            </a:r>
            <a:r>
              <a:rPr lang="en-US" sz="750" b="0" i="0" u="none" strike="noStrike" baseline="0" dirty="0">
                <a:latin typeface="+mj-lt"/>
              </a:rPr>
              <a:t> heart disease included myocardial infarction and other </a:t>
            </a:r>
            <a:r>
              <a:rPr lang="en-US" sz="750" b="0" i="0" u="none" strike="noStrike" baseline="0" dirty="0" err="1">
                <a:latin typeface="+mj-lt"/>
              </a:rPr>
              <a:t>ischaemic</a:t>
            </a:r>
            <a:r>
              <a:rPr lang="en-US" sz="750" b="0" i="0" u="none" strike="noStrike" baseline="0" dirty="0">
                <a:latin typeface="+mj-lt"/>
              </a:rPr>
              <a:t> heart disease. </a:t>
            </a:r>
            <a:r>
              <a:rPr lang="en-US" sz="750" b="0" i="0" u="none" strike="noStrike" baseline="30000" dirty="0" err="1">
                <a:latin typeface="+mj-lt"/>
              </a:rPr>
              <a:t>h</a:t>
            </a:r>
            <a:r>
              <a:rPr lang="en-US" sz="750" b="0" i="0" u="none" strike="noStrike" baseline="0" dirty="0" err="1">
                <a:latin typeface="+mj-lt"/>
              </a:rPr>
              <a:t>Rash</a:t>
            </a:r>
            <a:r>
              <a:rPr lang="en-US" sz="750" b="0" i="0" u="none" strike="noStrike" baseline="0" dirty="0">
                <a:latin typeface="+mj-lt"/>
              </a:rPr>
              <a:t> events included maculopapular rash, </a:t>
            </a:r>
            <a:r>
              <a:rPr lang="en-US" sz="750" b="0" i="0" u="none" strike="noStrike" baseline="0" dirty="0" err="1">
                <a:latin typeface="+mj-lt"/>
              </a:rPr>
              <a:t>generalised</a:t>
            </a:r>
            <a:r>
              <a:rPr lang="en-US" sz="750" b="0" i="0" u="none" strike="noStrike" baseline="0" dirty="0">
                <a:latin typeface="+mj-lt"/>
              </a:rPr>
              <a:t> rash, macular rash, </a:t>
            </a:r>
            <a:r>
              <a:rPr lang="en-US" sz="750" b="0" i="0" u="none" strike="noStrike" baseline="0" dirty="0" err="1">
                <a:latin typeface="+mj-lt"/>
              </a:rPr>
              <a:t>papular</a:t>
            </a:r>
            <a:r>
              <a:rPr lang="en-US" sz="750" b="0" i="0" u="none" strike="noStrike" baseline="0" dirty="0">
                <a:latin typeface="+mj-lt"/>
              </a:rPr>
              <a:t> rash, and pruritic rash. </a:t>
            </a:r>
            <a:r>
              <a:rPr lang="en-US" sz="750" b="0" i="0" u="none" strike="noStrike" baseline="30000" dirty="0" err="1">
                <a:latin typeface="+mj-lt"/>
              </a:rPr>
              <a:t>i</a:t>
            </a:r>
            <a:r>
              <a:rPr lang="en-US" sz="750" b="0" i="0" u="none" strike="noStrike" baseline="0" dirty="0" err="1">
                <a:latin typeface="+mj-lt"/>
              </a:rPr>
              <a:t>Loss</a:t>
            </a:r>
            <a:r>
              <a:rPr lang="en-US" sz="750" b="0" i="0" u="none" strike="noStrike" baseline="0" dirty="0">
                <a:latin typeface="+mj-lt"/>
              </a:rPr>
              <a:t>-of-consciousness events included syncope and presyncope. </a:t>
            </a:r>
            <a:r>
              <a:rPr lang="en-US" sz="750" b="0" i="0" u="none" strike="noStrike" baseline="30000" dirty="0" err="1">
                <a:latin typeface="+mj-lt"/>
              </a:rPr>
              <a:t>j</a:t>
            </a:r>
            <a:r>
              <a:rPr lang="en-US" sz="750" b="0" i="0" u="none" strike="noStrike" baseline="0" dirty="0" err="1">
                <a:latin typeface="+mj-lt"/>
              </a:rPr>
              <a:t>Angio-oedema</a:t>
            </a:r>
            <a:r>
              <a:rPr lang="en-US" sz="750" b="0" i="0" u="none" strike="noStrike" baseline="0" dirty="0">
                <a:latin typeface="+mj-lt"/>
              </a:rPr>
              <a:t> events included </a:t>
            </a:r>
            <a:r>
              <a:rPr lang="en-GB" sz="750" b="0" i="0" u="none" strike="noStrike" baseline="0" dirty="0">
                <a:latin typeface="+mj-lt"/>
              </a:rPr>
              <a:t>urticaria, eyelid oedema, periorbital oedema, swollen tongue, swollen lip, face oedema, laryngeal oedema, and pharyngeal oedema. </a:t>
            </a:r>
            <a:r>
              <a:rPr lang="en-GB" sz="750" b="0" i="0" u="none" strike="noStrike" baseline="30000" dirty="0" err="1">
                <a:latin typeface="+mj-lt"/>
              </a:rPr>
              <a:t>k</a:t>
            </a:r>
            <a:r>
              <a:rPr lang="en-GB" sz="750" b="0" i="0" u="none" strike="noStrike" baseline="0" dirty="0" err="1">
                <a:latin typeface="+mj-lt"/>
              </a:rPr>
              <a:t>Hepatic</a:t>
            </a:r>
            <a:r>
              <a:rPr lang="en-GB" sz="750" b="0" i="0" u="none" strike="noStrike" baseline="0" dirty="0">
                <a:latin typeface="+mj-lt"/>
              </a:rPr>
              <a:t> </a:t>
            </a:r>
            <a:r>
              <a:rPr lang="en-US" sz="750" b="0" i="0" u="none" strike="noStrike" baseline="0" dirty="0">
                <a:latin typeface="+mj-lt"/>
              </a:rPr>
              <a:t>disorders included hepatic failure, fibrosis, cirrhosis, and other liver damage-related conditions, and hepatitis and liver-related investigations, signs, and symptoms. </a:t>
            </a:r>
            <a:r>
              <a:rPr lang="en-US" sz="750" b="0" i="0" u="none" strike="noStrike" baseline="30000" dirty="0" err="1">
                <a:latin typeface="+mj-lt"/>
              </a:rPr>
              <a:t>l</a:t>
            </a:r>
            <a:r>
              <a:rPr lang="en-US" sz="750" b="0" i="0" u="none" strike="noStrike" baseline="0" dirty="0" err="1">
                <a:latin typeface="+mj-lt"/>
              </a:rPr>
              <a:t>Thrombocytopenia</a:t>
            </a:r>
            <a:r>
              <a:rPr lang="en-US" sz="750" b="0" i="0" u="none" strike="noStrike" baseline="0" dirty="0">
                <a:latin typeface="+mj-lt"/>
              </a:rPr>
              <a:t> events included decreases in platelet count. </a:t>
            </a:r>
          </a:p>
          <a:p>
            <a:pPr algn="l">
              <a:lnSpc>
                <a:spcPct val="80000"/>
              </a:lnSpc>
            </a:pPr>
            <a:r>
              <a:rPr lang="en-US" sz="750" b="1" i="0" u="none" strike="noStrike" baseline="0" dirty="0">
                <a:latin typeface="+mj-lt"/>
              </a:rPr>
              <a:t>ARAMIS:</a:t>
            </a:r>
            <a:r>
              <a:rPr lang="en-US" sz="750" b="0" i="0" u="none" strike="noStrike" baseline="0" dirty="0">
                <a:latin typeface="+mj-lt"/>
              </a:rPr>
              <a:t> at final analysis, median follow-up was 29.0 months; median exposure in </a:t>
            </a:r>
            <a:r>
              <a:rPr lang="en-US" sz="750" b="0" i="0" u="none" strike="noStrike" baseline="0" dirty="0" err="1">
                <a:latin typeface="+mj-lt"/>
              </a:rPr>
              <a:t>darolutamide</a:t>
            </a:r>
            <a:r>
              <a:rPr lang="en-US" sz="750" b="0" i="0" u="none" strike="noStrike" baseline="0" dirty="0">
                <a:latin typeface="+mj-lt"/>
              </a:rPr>
              <a:t> arm was 18.5 months and in the placebo arm was 11.6 months. </a:t>
            </a:r>
            <a:r>
              <a:rPr lang="en-US" sz="750" b="0" i="0" u="none" strike="noStrike" baseline="30000" dirty="0" err="1">
                <a:latin typeface="+mj-lt"/>
              </a:rPr>
              <a:t>m</a:t>
            </a:r>
            <a:r>
              <a:rPr lang="en-US" sz="750" b="0" i="0" u="none" strike="noStrike" baseline="0" dirty="0" err="1">
                <a:latin typeface="+mj-lt"/>
              </a:rPr>
              <a:t>Combined</a:t>
            </a:r>
            <a:r>
              <a:rPr lang="en-US" sz="750" b="0" i="0" u="none" strike="noStrike" baseline="0" dirty="0">
                <a:latin typeface="+mj-lt"/>
              </a:rPr>
              <a:t> term comprising MedDRA terms of any fractures and dislocations, </a:t>
            </a:r>
            <a:r>
              <a:rPr lang="en-GB" sz="750" b="0" i="0" u="none" strike="noStrike" baseline="0" dirty="0">
                <a:latin typeface="+mj-lt"/>
              </a:rPr>
              <a:t>limb fractures and dislocations, skull fractures, facial bone fractures </a:t>
            </a:r>
            <a:r>
              <a:rPr lang="en-US" sz="750" b="0" i="0" u="none" strike="noStrike" baseline="0" dirty="0">
                <a:latin typeface="+mj-lt"/>
              </a:rPr>
              <a:t>and dislocations, spinal fractures and dislocations, and thoracic cage fractures and dislocations. </a:t>
            </a:r>
            <a:r>
              <a:rPr lang="en-US" sz="750" b="0" i="0" u="none" strike="noStrike" baseline="30000" dirty="0" err="1">
                <a:latin typeface="+mj-lt"/>
              </a:rPr>
              <a:t>n</a:t>
            </a:r>
            <a:r>
              <a:rPr lang="en-US" sz="750" b="0" i="0" u="none" strike="noStrike" baseline="0" dirty="0" err="1">
                <a:latin typeface="+mj-lt"/>
              </a:rPr>
              <a:t>Combined</a:t>
            </a:r>
            <a:r>
              <a:rPr lang="en-US" sz="750" b="0" i="0" u="none" strike="noStrike" baseline="0" dirty="0">
                <a:latin typeface="+mj-lt"/>
              </a:rPr>
              <a:t> term comprising MedDRA terms of asthenic conditions, disturbances in consciousness, decreased strength and energy, malaise, lethargy, and asthenia. </a:t>
            </a:r>
            <a:r>
              <a:rPr lang="en-US" sz="750" b="0" i="0" u="none" strike="noStrike" baseline="30000" dirty="0" err="1">
                <a:latin typeface="+mj-lt"/>
              </a:rPr>
              <a:t>o</a:t>
            </a:r>
            <a:r>
              <a:rPr lang="en-US" sz="750" b="0" i="0" u="none" strike="noStrike" baseline="0" dirty="0" err="1">
                <a:latin typeface="+mj-lt"/>
              </a:rPr>
              <a:t>Combined</a:t>
            </a:r>
            <a:r>
              <a:rPr lang="en-US" sz="750" b="0" i="0" u="none" strike="noStrike" baseline="0" dirty="0">
                <a:latin typeface="+mj-lt"/>
              </a:rPr>
              <a:t> term comprising MedDRA terms of rash, macular rash, maculopapular rash, </a:t>
            </a:r>
            <a:r>
              <a:rPr lang="en-US" sz="750" b="0" i="0" u="none" strike="noStrike" baseline="0" dirty="0" err="1">
                <a:latin typeface="+mj-lt"/>
              </a:rPr>
              <a:t>papular</a:t>
            </a:r>
            <a:r>
              <a:rPr lang="en-US" sz="750" b="0" i="0" u="none" strike="noStrike" baseline="0" dirty="0">
                <a:latin typeface="+mj-lt"/>
              </a:rPr>
              <a:t> rash, and pustular rash. </a:t>
            </a:r>
            <a:r>
              <a:rPr lang="en-US" sz="750" b="0" i="0" u="none" strike="noStrike" baseline="30000" dirty="0" err="1">
                <a:latin typeface="+mj-lt"/>
              </a:rPr>
              <a:t>p</a:t>
            </a:r>
            <a:r>
              <a:rPr lang="en-US" sz="750" b="0" i="0" u="none" strike="noStrike" baseline="0" dirty="0" err="1">
                <a:latin typeface="+mj-lt"/>
              </a:rPr>
              <a:t>One</a:t>
            </a:r>
            <a:r>
              <a:rPr lang="en-US" sz="750" b="0" i="0" u="none" strike="noStrike" baseline="0" dirty="0">
                <a:latin typeface="+mj-lt"/>
              </a:rPr>
              <a:t> additional incidence of seizure occurred in the </a:t>
            </a:r>
            <a:r>
              <a:rPr lang="en-US" sz="750" b="0" i="0" u="none" strike="noStrike" baseline="0" dirty="0" err="1">
                <a:latin typeface="+mj-lt"/>
              </a:rPr>
              <a:t>darolutamide</a:t>
            </a:r>
            <a:r>
              <a:rPr lang="en-US" sz="750" b="0" i="0" u="none" strike="noStrike" baseline="0" dirty="0">
                <a:latin typeface="+mj-lt"/>
              </a:rPr>
              <a:t> group during the open-label period, in a patient with a history of epilepsy. </a:t>
            </a:r>
            <a:r>
              <a:rPr lang="en-US" sz="750" b="0" i="0" u="none" strike="noStrike" baseline="30000" dirty="0" err="1">
                <a:latin typeface="+mj-lt"/>
              </a:rPr>
              <a:t>q</a:t>
            </a:r>
            <a:r>
              <a:rPr lang="en-US" sz="750" b="0" i="0" u="none" strike="noStrike" baseline="0" dirty="0" err="1">
                <a:latin typeface="+mj-lt"/>
              </a:rPr>
              <a:t>MedDRA</a:t>
            </a:r>
            <a:r>
              <a:rPr lang="en-US" sz="750" b="0" i="0" u="none" strike="noStrike" baseline="0" dirty="0">
                <a:latin typeface="+mj-lt"/>
              </a:rPr>
              <a:t> High Level Group term. </a:t>
            </a:r>
            <a:r>
              <a:rPr lang="en-US" sz="750" b="0" i="0" u="none" strike="noStrike" baseline="30000" dirty="0" err="1">
                <a:latin typeface="+mj-lt"/>
              </a:rPr>
              <a:t>r</a:t>
            </a:r>
            <a:r>
              <a:rPr lang="en-US" sz="750" b="0" i="0" u="none" strike="noStrike" baseline="0" dirty="0" err="1">
                <a:latin typeface="+mj-lt"/>
              </a:rPr>
              <a:t>Although</a:t>
            </a:r>
            <a:r>
              <a:rPr lang="en-US" sz="750" b="0" i="0" u="none" strike="noStrike" baseline="0" dirty="0">
                <a:latin typeface="+mj-lt"/>
              </a:rPr>
              <a:t> the incidence of cardiac arrhythmia was higher with </a:t>
            </a:r>
            <a:r>
              <a:rPr lang="en-US" sz="750" b="0" i="0" u="none" strike="noStrike" baseline="0" dirty="0" err="1">
                <a:latin typeface="+mj-lt"/>
              </a:rPr>
              <a:t>darolutamide</a:t>
            </a:r>
            <a:r>
              <a:rPr lang="en-US" sz="750" b="0" i="0" u="none" strike="noStrike" baseline="0" dirty="0">
                <a:latin typeface="+mj-lt"/>
              </a:rPr>
              <a:t> than with placebo, both a history of cardiac arrhythmia and electrocardiogram abnormalities were present to a greater extent in the </a:t>
            </a:r>
            <a:r>
              <a:rPr lang="en-US" sz="750" b="0" i="0" u="none" strike="noStrike" baseline="0" dirty="0" err="1">
                <a:latin typeface="+mj-lt"/>
              </a:rPr>
              <a:t>darolutamide</a:t>
            </a:r>
            <a:r>
              <a:rPr lang="en-US" sz="750" b="0" i="0" u="none" strike="noStrike" baseline="0" dirty="0">
                <a:latin typeface="+mj-lt"/>
              </a:rPr>
              <a:t> group at baseline, as observed at primary analysis. </a:t>
            </a:r>
            <a:endParaRPr lang="en-GB" sz="750" strike="sngStrike" dirty="0">
              <a:latin typeface="+mj-lt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662C29A-2994-2A46-A95F-EC6C45A123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1318798"/>
              </p:ext>
            </p:extLst>
          </p:nvPr>
        </p:nvGraphicFramePr>
        <p:xfrm>
          <a:off x="1438147" y="2780928"/>
          <a:ext cx="403244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98AC01B3-0AF7-D645-A5F4-5A344FC21262}"/>
              </a:ext>
            </a:extLst>
          </p:cNvPr>
          <p:cNvSpPr txBox="1"/>
          <p:nvPr/>
        </p:nvSpPr>
        <p:spPr>
          <a:xfrm>
            <a:off x="-108701" y="2933498"/>
            <a:ext cx="2232000" cy="27970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914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Fatigue</a:t>
            </a:r>
            <a:r>
              <a:rPr lang="en-GB" sz="8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GB" sz="8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121914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Musculoskeletal </a:t>
            </a: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event</a:t>
            </a:r>
            <a:r>
              <a:rPr lang="en-GB" sz="8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GB" sz="8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121914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Fall</a:t>
            </a:r>
          </a:p>
          <a:p>
            <a:pPr algn="r" defTabSz="121914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Hypertension</a:t>
            </a:r>
            <a:r>
              <a:rPr lang="en-GB" sz="8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GB" sz="8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121914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Fracture</a:t>
            </a:r>
            <a:r>
              <a:rPr lang="en-GB" sz="8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GB" sz="8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121914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Cognitive and memory </a:t>
            </a: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impairment</a:t>
            </a:r>
            <a:r>
              <a:rPr lang="en-GB" sz="8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GB" sz="8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121914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Cardiovascular </a:t>
            </a: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  <a:r>
              <a:rPr lang="en-GB" sz="8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en-GB" sz="8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121914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Ischaemic heart </a:t>
            </a: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en-GB" sz="8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en-GB" sz="8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121914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Second primary cancer</a:t>
            </a:r>
          </a:p>
          <a:p>
            <a:pPr algn="r" defTabSz="121914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Loss of </a:t>
            </a: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consciousness</a:t>
            </a:r>
            <a:r>
              <a:rPr lang="en-GB" sz="8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GB" sz="8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121914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Rash</a:t>
            </a:r>
            <a:r>
              <a:rPr lang="en-GB" sz="8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en-GB" sz="8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121914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Renal disorder</a:t>
            </a:r>
          </a:p>
          <a:p>
            <a:pPr algn="r" defTabSz="121914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Heptatic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disorder</a:t>
            </a:r>
            <a:r>
              <a:rPr lang="en-GB" sz="8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endParaRPr lang="en-GB" sz="8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121914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Angioedema</a:t>
            </a:r>
            <a:r>
              <a:rPr lang="en-GB" sz="8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endParaRPr lang="en-GB" sz="8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121914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Thrombocytopenia</a:t>
            </a:r>
            <a:r>
              <a:rPr lang="en-GB" sz="8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en-GB" sz="8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121914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Neutropenia</a:t>
            </a:r>
          </a:p>
          <a:p>
            <a:pPr algn="r" defTabSz="121914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Severe cutaneous adverse reaction</a:t>
            </a:r>
          </a:p>
          <a:p>
            <a:pPr algn="r" defTabSz="121914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Seizure</a:t>
            </a:r>
          </a:p>
          <a:p>
            <a:pPr algn="r" defTabSz="121914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Posterior reversible encephalopathy syndrome</a:t>
            </a:r>
          </a:p>
        </p:txBody>
      </p:sp>
    </p:spTree>
    <p:extLst>
      <p:ext uri="{BB962C8B-B14F-4D97-AF65-F5344CB8AC3E}">
        <p14:creationId xmlns:p14="http://schemas.microsoft.com/office/powerpoint/2010/main" val="414531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0FB773-9AFE-4167-A1F2-FBEF2E63021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264328"/>
            <a:ext cx="10963200" cy="1190352"/>
          </a:xfrm>
        </p:spPr>
        <p:txBody>
          <a:bodyPr>
            <a:normAutofit/>
          </a:bodyPr>
          <a:lstStyle/>
          <a:p>
            <a:pPr algn="l"/>
            <a:r>
              <a:rPr lang="en-GB" sz="1800" b="0" i="0" u="none" strike="noStrike" baseline="0" dirty="0">
                <a:latin typeface="+mn-lt"/>
              </a:rPr>
              <a:t>Polypharmacy for age-related comorbidities is common in patients with </a:t>
            </a:r>
            <a:r>
              <a:rPr lang="en-GB" sz="1800" b="0" i="0" u="none" strike="noStrike" baseline="0" dirty="0" err="1">
                <a:latin typeface="+mn-lt"/>
              </a:rPr>
              <a:t>nmCRPC</a:t>
            </a:r>
            <a:r>
              <a:rPr lang="en-GB" sz="1800" b="0" i="0" u="none" strike="noStrike" baseline="0" dirty="0">
                <a:latin typeface="+mn-lt"/>
              </a:rPr>
              <a:t>, and this increases the risk of drug–drug interactions</a:t>
            </a:r>
          </a:p>
          <a:p>
            <a:pPr algn="l"/>
            <a:r>
              <a:rPr lang="en-GB" sz="1800" dirty="0">
                <a:latin typeface="+mn-lt"/>
              </a:rPr>
              <a:t>Comorbidities and DDIs should therefore be considered when selecting treatment for nmCRPC patients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8CD3E6-55F4-4D5E-A26E-95F22D26C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Drug</a:t>
            </a:r>
            <a:r>
              <a:rPr lang="en-GB" b="0" dirty="0"/>
              <a:t>–</a:t>
            </a:r>
            <a:r>
              <a:rPr lang="en-GB" dirty="0"/>
              <a:t>Drug interactions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D1AA8-1DC1-E543-8EFE-6C83C29F4F9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156336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AEs, adverse events; BCRP, </a:t>
            </a:r>
            <a:r>
              <a:rPr lang="en-GB" sz="1200" b="0" i="0" u="none" strike="noStrike" baseline="0" dirty="0">
                <a:solidFill>
                  <a:schemeClr val="tx2"/>
                </a:solidFill>
                <a:latin typeface="AdvTTa9c1b374"/>
              </a:rPr>
              <a:t>breast cancer resistance protein ; </a:t>
            </a:r>
            <a:r>
              <a:rPr lang="en-GB" dirty="0">
                <a:solidFill>
                  <a:schemeClr val="tx2"/>
                </a:solidFill>
              </a:rPr>
              <a:t>CYP, cytochrome; DDIs, drug–drug interactions; nmCRPC, non-metastatic castration-resistant prostate cancer; OATP, </a:t>
            </a:r>
            <a:r>
              <a:rPr lang="en-GB" sz="1200" b="0" i="0" u="none" strike="noStrike" baseline="0" dirty="0">
                <a:solidFill>
                  <a:schemeClr val="tx2"/>
                </a:solidFill>
                <a:latin typeface="AdvTTa9c1b374"/>
              </a:rPr>
              <a:t>organic anion transporter peptide; </a:t>
            </a:r>
            <a:r>
              <a:rPr lang="en-GB" dirty="0">
                <a:solidFill>
                  <a:schemeClr val="tx2"/>
                </a:solidFill>
              </a:rPr>
              <a:t>P-</a:t>
            </a:r>
            <a:r>
              <a:rPr lang="en-GB" dirty="0" err="1">
                <a:solidFill>
                  <a:schemeClr val="tx2"/>
                </a:solidFill>
              </a:rPr>
              <a:t>gp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US" sz="1200" b="0" i="0" u="none" strike="noStrike" baseline="0" dirty="0">
                <a:solidFill>
                  <a:schemeClr val="tx2"/>
                </a:solidFill>
                <a:latin typeface="AdvTTa9c1b374"/>
              </a:rPr>
              <a:t>P-glycoprotein; </a:t>
            </a:r>
            <a:r>
              <a:rPr lang="en-GB" dirty="0">
                <a:solidFill>
                  <a:schemeClr val="tx2"/>
                </a:solidFill>
              </a:rPr>
              <a:t>UGT, </a:t>
            </a:r>
            <a:r>
              <a:rPr lang="en-GB" sz="1200" b="0" i="0" u="none" strike="noStrike" baseline="0" dirty="0">
                <a:solidFill>
                  <a:schemeClr val="tx2"/>
                </a:solidFill>
                <a:latin typeface="AdvTTa9c1b374"/>
              </a:rPr>
              <a:t>uridine 5</a:t>
            </a:r>
            <a:r>
              <a:rPr lang="en-GB" sz="1200" b="0" i="0" u="none" strike="noStrike" baseline="0" dirty="0">
                <a:solidFill>
                  <a:schemeClr val="tx2"/>
                </a:solidFill>
                <a:latin typeface="AdvP4C4E74"/>
              </a:rPr>
              <a:t>0</a:t>
            </a:r>
            <a:r>
              <a:rPr lang="en-GB" sz="1200" b="0" i="0" u="none" strike="noStrike" baseline="0" dirty="0">
                <a:solidFill>
                  <a:schemeClr val="tx2"/>
                </a:solidFill>
                <a:latin typeface="AdvTTa9c1b374"/>
              </a:rPr>
              <a:t>-diphosphoglucuronosyltransferase </a:t>
            </a:r>
            <a:endParaRPr lang="en-GB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apalutamide Prescribing Information (09/2021); enzalutamide Prescribing Information (07/2021); </a:t>
            </a:r>
            <a:r>
              <a:rPr lang="en-US" dirty="0" err="1">
                <a:solidFill>
                  <a:schemeClr val="tx2"/>
                </a:solidFill>
              </a:rPr>
              <a:t>darolutamide</a:t>
            </a:r>
            <a:r>
              <a:rPr lang="en-US" dirty="0">
                <a:solidFill>
                  <a:schemeClr val="tx2"/>
                </a:solidFill>
              </a:rPr>
              <a:t> Prescribing Information (01/2021)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0F1DC-A7A0-B641-B7C6-98FFBFE47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9C948F-4D6B-4E56-91F8-D3FC874A4EFF}"/>
              </a:ext>
            </a:extLst>
          </p:cNvPr>
          <p:cNvSpPr/>
          <p:nvPr/>
        </p:nvSpPr>
        <p:spPr>
          <a:xfrm>
            <a:off x="371364" y="3017800"/>
            <a:ext cx="3782041" cy="289135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b="1" dirty="0">
                <a:solidFill>
                  <a:schemeClr val="bg1"/>
                </a:solidFill>
                <a:latin typeface="+mn-lt"/>
              </a:rPr>
              <a:t>Apalutamide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Concomitant use with medications that are sensitive substrates of </a:t>
            </a:r>
            <a:r>
              <a:rPr lang="en-US" sz="1400" b="1" dirty="0">
                <a:solidFill>
                  <a:schemeClr val="bg1"/>
                </a:solidFill>
              </a:rPr>
              <a:t>CYP3A4, CYP2C19, CYP2C9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b="1" dirty="0">
                <a:solidFill>
                  <a:schemeClr val="bg1"/>
                </a:solidFill>
              </a:rPr>
              <a:t>UGT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b="1" dirty="0">
                <a:solidFill>
                  <a:schemeClr val="bg1"/>
                </a:solidFill>
              </a:rPr>
              <a:t>P-</a:t>
            </a:r>
            <a:r>
              <a:rPr lang="en-US" sz="1400" b="1" dirty="0" err="1">
                <a:solidFill>
                  <a:schemeClr val="bg1"/>
                </a:solidFill>
              </a:rPr>
              <a:t>gp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b="1" dirty="0">
                <a:solidFill>
                  <a:schemeClr val="bg1"/>
                </a:solidFill>
              </a:rPr>
              <a:t>BCRP</a:t>
            </a:r>
            <a:r>
              <a:rPr lang="en-US" sz="1400" dirty="0">
                <a:solidFill>
                  <a:schemeClr val="bg1"/>
                </a:solidFill>
              </a:rPr>
              <a:t>, or </a:t>
            </a:r>
            <a:r>
              <a:rPr lang="en-US" sz="1400" b="1" dirty="0">
                <a:solidFill>
                  <a:schemeClr val="bg1"/>
                </a:solidFill>
              </a:rPr>
              <a:t>OATP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1B1</a:t>
            </a:r>
            <a:r>
              <a:rPr lang="en-US" sz="1400" dirty="0">
                <a:solidFill>
                  <a:schemeClr val="bg1"/>
                </a:solidFill>
              </a:rPr>
              <a:t> may result in loss of activity of these medications</a:t>
            </a:r>
            <a:endParaRPr lang="en-GB" sz="1400" dirty="0">
              <a:solidFill>
                <a:schemeClr val="bg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D44CCC-C0C5-4604-ABAC-D099DFC06A25}"/>
              </a:ext>
            </a:extLst>
          </p:cNvPr>
          <p:cNvSpPr/>
          <p:nvPr/>
        </p:nvSpPr>
        <p:spPr>
          <a:xfrm>
            <a:off x="4187787" y="3017800"/>
            <a:ext cx="3782041" cy="289135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b="1" dirty="0">
                <a:solidFill>
                  <a:schemeClr val="bg1"/>
                </a:solidFill>
                <a:latin typeface="+mn-lt"/>
              </a:rPr>
              <a:t>Enzalutamide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CYP2C8</a:t>
            </a:r>
            <a:r>
              <a:rPr lang="en-US" sz="1400" dirty="0">
                <a:solidFill>
                  <a:schemeClr val="bg1"/>
                </a:solidFill>
              </a:rPr>
              <a:t> inhibitors may increase the plasma exposure of enzalutamide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strong </a:t>
            </a:r>
            <a:r>
              <a:rPr lang="en-US" sz="1400" b="1" dirty="0">
                <a:solidFill>
                  <a:schemeClr val="bg1"/>
                </a:solidFill>
              </a:rPr>
              <a:t>CYP3A4</a:t>
            </a:r>
            <a:r>
              <a:rPr lang="en-US" sz="1400" dirty="0">
                <a:solidFill>
                  <a:schemeClr val="bg1"/>
                </a:solidFill>
              </a:rPr>
              <a:t> inducers may decrease the plasma exposure to enzalutamide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CYP3A4, CYP2C9 and CYP2C19 </a:t>
            </a:r>
            <a:r>
              <a:rPr lang="en-US" sz="1400" dirty="0">
                <a:solidFill>
                  <a:schemeClr val="bg1"/>
                </a:solidFill>
              </a:rPr>
              <a:t>substrates may result in loss of activity of these medications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5D4A73-C8CD-4B45-8151-90F24B74AC74}"/>
              </a:ext>
            </a:extLst>
          </p:cNvPr>
          <p:cNvSpPr/>
          <p:nvPr/>
        </p:nvSpPr>
        <p:spPr>
          <a:xfrm>
            <a:off x="8024121" y="3017800"/>
            <a:ext cx="3782041" cy="287670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 err="1">
                <a:solidFill>
                  <a:schemeClr val="bg1"/>
                </a:solidFill>
                <a:latin typeface="+mn-lt"/>
              </a:rPr>
              <a:t>Darolutamide</a:t>
            </a:r>
            <a:endParaRPr lang="en-GB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Avoid concomitant use with combined </a:t>
            </a:r>
            <a:r>
              <a:rPr lang="en-US" sz="1400" b="1" dirty="0">
                <a:solidFill>
                  <a:schemeClr val="bg1"/>
                </a:solidFill>
              </a:rPr>
              <a:t>P-</a:t>
            </a:r>
            <a:r>
              <a:rPr lang="en-US" sz="1400" b="1" dirty="0" err="1">
                <a:solidFill>
                  <a:schemeClr val="bg1"/>
                </a:solidFill>
              </a:rPr>
              <a:t>gp</a:t>
            </a:r>
            <a:r>
              <a:rPr lang="en-US" sz="1400" dirty="0">
                <a:solidFill>
                  <a:schemeClr val="bg1"/>
                </a:solidFill>
              </a:rPr>
              <a:t> and strong or moderate </a:t>
            </a:r>
            <a:r>
              <a:rPr lang="en-US" sz="1400" b="1" dirty="0">
                <a:solidFill>
                  <a:schemeClr val="bg1"/>
                </a:solidFill>
              </a:rPr>
              <a:t>CYP3A inducers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Monitor patients for AEs with concomitant combined P-</a:t>
            </a:r>
            <a:r>
              <a:rPr lang="en-US" sz="1400" dirty="0" err="1">
                <a:solidFill>
                  <a:schemeClr val="bg1"/>
                </a:solidFill>
              </a:rPr>
              <a:t>gp</a:t>
            </a:r>
            <a:r>
              <a:rPr lang="en-US" sz="1400" dirty="0">
                <a:solidFill>
                  <a:schemeClr val="bg1"/>
                </a:solidFill>
              </a:rPr>
              <a:t> and strong </a:t>
            </a:r>
            <a:r>
              <a:rPr lang="en-US" sz="1400" b="1" dirty="0">
                <a:solidFill>
                  <a:schemeClr val="bg1"/>
                </a:solidFill>
              </a:rPr>
              <a:t>CYP3A inhibitors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Avoid concomitant use with drugs that are </a:t>
            </a:r>
            <a:r>
              <a:rPr lang="en-US" sz="1400" b="1" dirty="0">
                <a:solidFill>
                  <a:schemeClr val="bg1"/>
                </a:solidFill>
              </a:rPr>
              <a:t>BCRP</a:t>
            </a:r>
            <a:r>
              <a:rPr lang="en-US" sz="1400" dirty="0">
                <a:solidFill>
                  <a:schemeClr val="bg1"/>
                </a:solidFill>
              </a:rPr>
              <a:t> substrates where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Concomitant use may increase the plasma concentrations of </a:t>
            </a:r>
            <a:r>
              <a:rPr lang="en-US" sz="1400" b="1" dirty="0">
                <a:solidFill>
                  <a:schemeClr val="bg1"/>
                </a:solidFill>
              </a:rPr>
              <a:t>OATP1B1 or OATP1B3 </a:t>
            </a:r>
            <a:r>
              <a:rPr lang="en-US" sz="1400" dirty="0">
                <a:solidFill>
                  <a:schemeClr val="bg1"/>
                </a:solidFill>
              </a:rPr>
              <a:t>substrates</a:t>
            </a:r>
            <a:endParaRPr lang="en-GB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656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DD83D2-A637-44F9-92D4-884C7EEBA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drug</a:t>
            </a:r>
            <a:r>
              <a:rPr lang="en-GB" b="0" dirty="0"/>
              <a:t>–</a:t>
            </a:r>
            <a:r>
              <a:rPr lang="en-GB" dirty="0"/>
              <a:t>drug Interactions</a:t>
            </a:r>
            <a:endParaRPr lang="en-GB" cap="non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186002-B4D0-0D47-8F6F-9A680E973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96AEAA-1200-4AE0-A0EE-A86471556B51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F16DF-96A0-374F-BB57-B95160D7025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660392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AE, adverse event; AR, </a:t>
            </a:r>
            <a:r>
              <a:rPr lang="en-GB" dirty="0">
                <a:solidFill>
                  <a:schemeClr val="tx2"/>
                </a:solidFill>
              </a:rPr>
              <a:t>androgen receptor; BNF, </a:t>
            </a:r>
            <a:r>
              <a:rPr lang="en-US" dirty="0"/>
              <a:t>British National Formulary; </a:t>
            </a:r>
            <a:r>
              <a:rPr lang="en-GB" dirty="0">
                <a:solidFill>
                  <a:schemeClr val="tx2"/>
                </a:solidFill>
              </a:rPr>
              <a:t>EMA, European Medicines Agency; NICE, </a:t>
            </a:r>
            <a:r>
              <a:rPr lang="en-US" dirty="0">
                <a:solidFill>
                  <a:schemeClr val="tx2"/>
                </a:solidFill>
              </a:rPr>
              <a:t>National Institute for Health and Care Excellence; </a:t>
            </a:r>
            <a:r>
              <a:rPr lang="en-GB" dirty="0">
                <a:solidFill>
                  <a:schemeClr val="tx2"/>
                </a:solidFill>
              </a:rPr>
              <a:t>PI, prescribing information; SGARIs, second-generation androgen receptor inhibitors; SPC, summary of product characteristics</a:t>
            </a: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Olivier KM, et al. </a:t>
            </a:r>
            <a:r>
              <a:rPr lang="en-US" dirty="0" err="1"/>
              <a:t>Int</a:t>
            </a:r>
            <a:r>
              <a:rPr lang="en-US" dirty="0"/>
              <a:t> J </a:t>
            </a:r>
            <a:r>
              <a:rPr lang="en-US" dirty="0" err="1"/>
              <a:t>Urol</a:t>
            </a:r>
            <a:r>
              <a:rPr lang="en-US" dirty="0"/>
              <a:t> </a:t>
            </a:r>
            <a:r>
              <a:rPr lang="en-US" dirty="0" err="1"/>
              <a:t>Nurs</a:t>
            </a:r>
            <a:r>
              <a:rPr lang="en-US" dirty="0"/>
              <a:t>. 2021;15:47-58</a:t>
            </a:r>
            <a:endParaRPr lang="en-GB" dirty="0">
              <a:solidFill>
                <a:schemeClr val="tx2"/>
              </a:solidFill>
            </a:endParaRP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EAEFE9BE-067C-DF46-AD70-5E7E9612CAF0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594688149"/>
              </p:ext>
            </p:extLst>
          </p:nvPr>
        </p:nvGraphicFramePr>
        <p:xfrm>
          <a:off x="620713" y="1051077"/>
          <a:ext cx="10963277" cy="5048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655">
                  <a:extLst>
                    <a:ext uri="{9D8B030D-6E8A-4147-A177-3AD203B41FA5}">
                      <a16:colId xmlns:a16="http://schemas.microsoft.com/office/drawing/2014/main" val="3365636163"/>
                    </a:ext>
                  </a:extLst>
                </a:gridCol>
                <a:gridCol w="2192655">
                  <a:extLst>
                    <a:ext uri="{9D8B030D-6E8A-4147-A177-3AD203B41FA5}">
                      <a16:colId xmlns:a16="http://schemas.microsoft.com/office/drawing/2014/main" val="2533196758"/>
                    </a:ext>
                  </a:extLst>
                </a:gridCol>
                <a:gridCol w="2192655">
                  <a:extLst>
                    <a:ext uri="{9D8B030D-6E8A-4147-A177-3AD203B41FA5}">
                      <a16:colId xmlns:a16="http://schemas.microsoft.com/office/drawing/2014/main" val="2841720852"/>
                    </a:ext>
                  </a:extLst>
                </a:gridCol>
                <a:gridCol w="1096328">
                  <a:extLst>
                    <a:ext uri="{9D8B030D-6E8A-4147-A177-3AD203B41FA5}">
                      <a16:colId xmlns:a16="http://schemas.microsoft.com/office/drawing/2014/main" val="2563880540"/>
                    </a:ext>
                  </a:extLst>
                </a:gridCol>
                <a:gridCol w="1096328">
                  <a:extLst>
                    <a:ext uri="{9D8B030D-6E8A-4147-A177-3AD203B41FA5}">
                      <a16:colId xmlns:a16="http://schemas.microsoft.com/office/drawing/2014/main" val="2720302567"/>
                    </a:ext>
                  </a:extLst>
                </a:gridCol>
                <a:gridCol w="1096328">
                  <a:extLst>
                    <a:ext uri="{9D8B030D-6E8A-4147-A177-3AD203B41FA5}">
                      <a16:colId xmlns:a16="http://schemas.microsoft.com/office/drawing/2014/main" val="902968324"/>
                    </a:ext>
                  </a:extLst>
                </a:gridCol>
                <a:gridCol w="1096328">
                  <a:extLst>
                    <a:ext uri="{9D8B030D-6E8A-4147-A177-3AD203B41FA5}">
                      <a16:colId xmlns:a16="http://schemas.microsoft.com/office/drawing/2014/main" val="3346631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/>
                        <a:t>Interaction</a:t>
                      </a:r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Substrate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AR inhibitor increases plasma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level of comedication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May increase risk of AEs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associated with comedication</a:t>
                      </a:r>
                    </a:p>
                  </a:txBody>
                  <a:tcPr marT="14400" marB="144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Substrate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AR inhibitor decreases plasma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level of comedication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May lead to a decrease in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activity of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comedication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14400" marB="14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Inducer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Comedication decreases plasma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level of AR inhibitor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May lead to a decrease in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activity of AR inhibitor</a:t>
                      </a:r>
                    </a:p>
                  </a:txBody>
                  <a:tcPr marT="14400" marB="1440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Inhibitor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Comedication increases plasma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level of AR inhibitor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May increase risk of AEs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associated with AR inhibitor</a:t>
                      </a:r>
                    </a:p>
                  </a:txBody>
                  <a:tcPr marT="14400" marB="1440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947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Medicinal product</a:t>
                      </a:r>
                    </a:p>
                  </a:txBody>
                  <a:tcPr marT="14400" marB="144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14400" marB="144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</a:rPr>
                        <a:t>Apalutamide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14400" marB="14400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Enzalutamide</a:t>
                      </a:r>
                    </a:p>
                  </a:txBody>
                  <a:tcPr marT="14400" marB="1440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</a:rPr>
                        <a:t>Darolutamide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14400" marB="1440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15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dirty="0" err="1"/>
                        <a:t>Antithrombotics</a:t>
                      </a:r>
                      <a:endParaRPr lang="en-US" sz="1200" b="1" dirty="0"/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 err="1"/>
                        <a:t>Clopidogrel</a:t>
                      </a:r>
                      <a:endParaRPr lang="en-US" sz="1200" dirty="0"/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T="14400" marB="1440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/>
                        <a:t>✘</a:t>
                      </a:r>
                    </a:p>
                  </a:txBody>
                  <a:tcPr marT="14400" marB="1440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T="14400" marB="144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727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1" dirty="0"/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/>
                        <a:t>Dabigatran</a:t>
                      </a:r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/>
                        <a:t>CAUTION</a:t>
                      </a:r>
                    </a:p>
                  </a:txBody>
                  <a:tcPr marT="14400" marB="14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/>
                        <a:t>CAUTION</a:t>
                      </a:r>
                    </a:p>
                  </a:txBody>
                  <a:tcPr marT="14400" marB="1440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T="14400" marB="14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T="14400" marB="144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594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1" dirty="0"/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Rivaroxaban</a:t>
                      </a:r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/>
                        <a:t>✘</a:t>
                      </a:r>
                    </a:p>
                  </a:txBody>
                  <a:tcPr marT="14400" marB="14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✘</a:t>
                      </a:r>
                    </a:p>
                  </a:txBody>
                  <a:tcPr marT="14400" marB="14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T="14400" marB="144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032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1" dirty="0"/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Warfarin</a:t>
                      </a:r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✘</a:t>
                      </a:r>
                    </a:p>
                  </a:txBody>
                  <a:tcPr marT="14400" marB="14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✘</a:t>
                      </a:r>
                    </a:p>
                  </a:txBody>
                  <a:tcPr marT="14400" marB="14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T="14400" marB="144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454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dirty="0"/>
                        <a:t>Calcium channel blockers</a:t>
                      </a:r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Amlodipine</a:t>
                      </a:r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/>
                        <a:t>CAUTION</a:t>
                      </a:r>
                    </a:p>
                  </a:txBody>
                  <a:tcPr marT="14400" marB="14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/>
                        <a:t>CAUTION</a:t>
                      </a:r>
                    </a:p>
                  </a:txBody>
                  <a:tcPr marT="14400" marB="14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T="14400" marB="144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105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1" dirty="0"/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Diltiazem</a:t>
                      </a:r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T="14400" marB="1440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dirty="0"/>
                        <a:t>✓</a:t>
                      </a:r>
                    </a:p>
                  </a:txBody>
                  <a:tcPr marT="14400" marB="14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T="14400" marB="144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281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1" dirty="0"/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Nifedipine, felodipine</a:t>
                      </a:r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✘</a:t>
                      </a:r>
                    </a:p>
                  </a:txBody>
                  <a:tcPr marT="14400" marB="14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✘</a:t>
                      </a:r>
                    </a:p>
                  </a:txBody>
                  <a:tcPr marT="14400" marB="14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T="14400" marB="144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558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1" dirty="0"/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Verapamil</a:t>
                      </a:r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T="14400" marB="1440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dirty="0"/>
                        <a:t>CAUTION</a:t>
                      </a:r>
                    </a:p>
                  </a:txBody>
                  <a:tcPr marT="14400" marB="1440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T="14400" marB="144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374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dirty="0"/>
                        <a:t>Cardiac glycosides</a:t>
                      </a:r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Digoxin</a:t>
                      </a:r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CAUTION</a:t>
                      </a:r>
                    </a:p>
                  </a:txBody>
                  <a:tcPr marT="14400" marB="14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dirty="0"/>
                        <a:t>CAUTION</a:t>
                      </a:r>
                    </a:p>
                  </a:txBody>
                  <a:tcPr marT="14400" marB="1440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dirty="0"/>
                    </a:p>
                  </a:txBody>
                  <a:tcPr marT="14400" marB="14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T="14400" marB="144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207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dirty="0"/>
                        <a:t>Proton pump inhibitor</a:t>
                      </a:r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Omeprazole</a:t>
                      </a:r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/>
                        <a:t>✘</a:t>
                      </a:r>
                    </a:p>
                  </a:txBody>
                  <a:tcPr marT="14400" marB="14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/>
                        <a:t>✘</a:t>
                      </a:r>
                      <a:endParaRPr lang="en-US" sz="1200" b="1" dirty="0"/>
                    </a:p>
                  </a:txBody>
                  <a:tcPr marT="14400" marB="14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T="14400" marB="144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325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dirty="0"/>
                        <a:t>Analgesics</a:t>
                      </a:r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Fentanyl</a:t>
                      </a:r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/>
                        <a:t>CAUTION</a:t>
                      </a:r>
                    </a:p>
                  </a:txBody>
                  <a:tcPr marT="14400" marB="14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/>
                        <a:t>✘</a:t>
                      </a:r>
                      <a:endParaRPr lang="en-US" sz="1200" b="1" dirty="0"/>
                    </a:p>
                  </a:txBody>
                  <a:tcPr marT="14400" marB="14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T="14400" marB="144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278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dirty="0"/>
                        <a:t>Hypnotics</a:t>
                      </a:r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Diazepam</a:t>
                      </a:r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/>
                        <a:t>✘</a:t>
                      </a:r>
                    </a:p>
                  </a:txBody>
                  <a:tcPr marT="14400" marB="14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/>
                        <a:t>✘</a:t>
                      </a:r>
                      <a:endParaRPr lang="en-US" sz="1200" b="1" dirty="0"/>
                    </a:p>
                  </a:txBody>
                  <a:tcPr marT="14400" marB="14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T="14400" marB="144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417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1" dirty="0"/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Midazolam</a:t>
                      </a:r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/>
                        <a:t>✘</a:t>
                      </a:r>
                    </a:p>
                  </a:txBody>
                  <a:tcPr marT="14400" marB="14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/>
                        <a:t>✘</a:t>
                      </a:r>
                      <a:endParaRPr lang="en-US" sz="1200" b="1" dirty="0"/>
                    </a:p>
                  </a:txBody>
                  <a:tcPr marT="14400" marB="14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T="14400" marB="144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87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dirty="0"/>
                        <a:t>Antipsychotics</a:t>
                      </a:r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Haloperidol</a:t>
                      </a:r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/>
                        <a:t>✘</a:t>
                      </a:r>
                    </a:p>
                  </a:txBody>
                  <a:tcPr marT="14400" marB="14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/>
                        <a:t>✘</a:t>
                      </a:r>
                      <a:endParaRPr lang="en-US" sz="1200" b="1" dirty="0"/>
                    </a:p>
                  </a:txBody>
                  <a:tcPr marT="14400" marB="14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T="14400" marB="144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76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dirty="0"/>
                        <a:t>Antibiotics</a:t>
                      </a:r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Clarithromycin</a:t>
                      </a:r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/>
                        <a:t>CAUTION</a:t>
                      </a:r>
                    </a:p>
                  </a:txBody>
                  <a:tcPr marT="14400" marB="14400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1" dirty="0"/>
                    </a:p>
                  </a:txBody>
                  <a:tcPr marT="14400" marB="144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/>
                        <a:t>CAUTION</a:t>
                      </a:r>
                    </a:p>
                  </a:txBody>
                  <a:tcPr marT="14400" marB="1440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T="14400" marB="14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098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1" dirty="0"/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Rifampicin</a:t>
                      </a:r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T="14400" marB="1440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/>
                        <a:t>✘</a:t>
                      </a:r>
                      <a:endParaRPr lang="en-US" sz="1200" b="1" dirty="0"/>
                    </a:p>
                  </a:txBody>
                  <a:tcPr marT="14400" marB="1440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/>
                        <a:t>✘</a:t>
                      </a:r>
                    </a:p>
                  </a:txBody>
                  <a:tcPr marT="14400" marB="1440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132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dirty="0"/>
                        <a:t>Anticonvulsants </a:t>
                      </a:r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Carbamazepine</a:t>
                      </a:r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T="14400" marB="1440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/>
                        <a:t>✘</a:t>
                      </a:r>
                      <a:endParaRPr lang="en-US" sz="1200" b="1" dirty="0"/>
                    </a:p>
                  </a:txBody>
                  <a:tcPr marT="14400" marB="1440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/>
                        <a:t>✘</a:t>
                      </a:r>
                    </a:p>
                  </a:txBody>
                  <a:tcPr marT="14400" marB="1440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217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dirty="0"/>
                        <a:t>Statins</a:t>
                      </a:r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Rosuvastatin</a:t>
                      </a:r>
                    </a:p>
                  </a:txBody>
                  <a:tcPr marT="14400" marB="14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/>
                        <a:t>CAUTION</a:t>
                      </a:r>
                    </a:p>
                  </a:txBody>
                  <a:tcPr marT="14400" marB="144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1" dirty="0"/>
                    </a:p>
                  </a:txBody>
                  <a:tcPr marT="14400" marB="144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/>
                        <a:t>✘</a:t>
                      </a:r>
                    </a:p>
                  </a:txBody>
                  <a:tcPr marT="14400" marB="144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421853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Note: </a:t>
                      </a:r>
                      <a:r>
                        <a:rPr lang="en-US" sz="1200" b="0" dirty="0"/>
                        <a:t>Recommendations provided in the US PI, EMA SPC, and NICE BNF. </a:t>
                      </a:r>
                      <a:r>
                        <a:rPr lang="en-US" sz="1200" b="1" dirty="0"/>
                        <a:t>✓ </a:t>
                      </a:r>
                      <a:r>
                        <a:rPr lang="en-US" sz="1200" b="0" dirty="0"/>
                        <a:t>Comedication can be combined with AR inhibitor. </a:t>
                      </a:r>
                      <a:r>
                        <a:rPr lang="en-US" sz="1200" dirty="0"/>
                        <a:t>✘ </a:t>
                      </a:r>
                      <a:r>
                        <a:rPr lang="en-US" sz="1200" b="0" dirty="0"/>
                        <a:t>Avoidance or substitution of comedication is recommended. CAUTION indicates comedication should be administered with caution and/or dose adjustment based on efficacy/tolerability is recommended.</a:t>
                      </a:r>
                      <a:endParaRPr lang="en-US" sz="1200" b="1" dirty="0"/>
                    </a:p>
                  </a:txBody>
                  <a:tcPr marT="14400" marB="14400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T="14400" marB="1440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T="14400" marB="1440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1" dirty="0"/>
                    </a:p>
                  </a:txBody>
                  <a:tcPr marT="14400" marB="144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T="14400" marB="144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543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31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Is Associated With Maintenance </a:t>
            </a:r>
            <a:br>
              <a:rPr lang="en-US" dirty="0"/>
            </a:br>
            <a:r>
              <a:rPr lang="en-US" dirty="0"/>
              <a:t>of </a:t>
            </a:r>
            <a:r>
              <a:rPr lang="en-US" dirty="0" err="1"/>
              <a:t>HRQ</a:t>
            </a:r>
            <a:r>
              <a:rPr lang="en-US" cap="none" dirty="0" err="1"/>
              <a:t>o</a:t>
            </a:r>
            <a:r>
              <a:rPr lang="en-US" dirty="0" err="1"/>
              <a:t>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C980F87-C7F4-FE4B-9BF5-B5E7C803773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6933" y="6141376"/>
            <a:ext cx="10805651" cy="652108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03C74F"/>
              </a:buClr>
            </a:pPr>
            <a:r>
              <a:rPr lang="en-GB" sz="1100" dirty="0">
                <a:solidFill>
                  <a:schemeClr val="tx2"/>
                </a:solidFill>
              </a:rPr>
              <a:t>ARIs, androgen receptor inhibitors; CI, confidence interval; </a:t>
            </a:r>
            <a:r>
              <a:rPr lang="en-US" sz="1100" dirty="0">
                <a:solidFill>
                  <a:schemeClr val="tx2"/>
                </a:solidFill>
              </a:rPr>
              <a:t>EORTC QLQ-PR25, European </a:t>
            </a:r>
            <a:r>
              <a:rPr lang="en-US" sz="1100" dirty="0" err="1">
                <a:solidFill>
                  <a:schemeClr val="tx2"/>
                </a:solidFill>
              </a:rPr>
              <a:t>Organisation</a:t>
            </a:r>
            <a:r>
              <a:rPr lang="en-US" sz="1100" dirty="0">
                <a:solidFill>
                  <a:schemeClr val="tx2"/>
                </a:solidFill>
              </a:rPr>
              <a:t> for Research and Treatment of Cancer Quality of Life Questionnaire; </a:t>
            </a:r>
            <a:r>
              <a:rPr lang="en-GB" sz="1100" dirty="0">
                <a:solidFill>
                  <a:schemeClr val="tx2"/>
                </a:solidFill>
              </a:rPr>
              <a:t>FACT-P(CS), Functional Assessment of Cancer Therapy–Prostate (Cancer Subscale); </a:t>
            </a:r>
            <a:r>
              <a:rPr lang="en-GB" sz="1100" dirty="0" err="1">
                <a:solidFill>
                  <a:schemeClr val="tx2"/>
                </a:solidFill>
              </a:rPr>
              <a:t>HRQoL</a:t>
            </a:r>
            <a:r>
              <a:rPr lang="en-GB" sz="1100" dirty="0">
                <a:solidFill>
                  <a:schemeClr val="tx2"/>
                </a:solidFill>
              </a:rPr>
              <a:t>, health-related quality of life; NR, not reached; PCS, Prostate Cancer Subscale; QoL, quality of life; 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2"/>
                </a:solidFill>
              </a:rPr>
              <a:t>1. </a:t>
            </a:r>
            <a:r>
              <a:rPr lang="en-US" sz="1100" dirty="0" err="1">
                <a:solidFill>
                  <a:schemeClr val="tx2"/>
                </a:solidFill>
              </a:rPr>
              <a:t>Oudard</a:t>
            </a:r>
            <a:r>
              <a:rPr lang="en-US" sz="1100" dirty="0">
                <a:solidFill>
                  <a:schemeClr val="tx2"/>
                </a:solidFill>
              </a:rPr>
              <a:t> S, et al.  Eur </a:t>
            </a:r>
            <a:r>
              <a:rPr lang="en-US" sz="1100" dirty="0" err="1">
                <a:solidFill>
                  <a:schemeClr val="tx2"/>
                </a:solidFill>
              </a:rPr>
              <a:t>Urol</a:t>
            </a:r>
            <a:r>
              <a:rPr lang="en-US" sz="1100" dirty="0">
                <a:solidFill>
                  <a:schemeClr val="tx2"/>
                </a:solidFill>
              </a:rPr>
              <a:t> Focus 2021: </a:t>
            </a:r>
            <a:r>
              <a:rPr lang="fr-FR" sz="1100" b="0" i="0" dirty="0" err="1">
                <a:solidFill>
                  <a:schemeClr val="tx2"/>
                </a:solidFill>
                <a:effectLst/>
                <a:latin typeface="BlinkMacSystemFont"/>
              </a:rPr>
              <a:t>doi</a:t>
            </a:r>
            <a:r>
              <a:rPr lang="fr-FR" sz="1100" b="0" i="0" dirty="0">
                <a:solidFill>
                  <a:schemeClr val="tx2"/>
                </a:solidFill>
                <a:effectLst/>
                <a:latin typeface="BlinkMacSystemFont"/>
              </a:rPr>
              <a:t>: 10.1016/j.euf.2021.08.005; 2. Tombal B, et al. Lancet </a:t>
            </a:r>
            <a:r>
              <a:rPr lang="fr-FR" sz="1100" b="0" i="0" dirty="0" err="1">
                <a:solidFill>
                  <a:schemeClr val="tx2"/>
                </a:solidFill>
                <a:effectLst/>
                <a:latin typeface="BlinkMacSystemFont"/>
              </a:rPr>
              <a:t>Oncol</a:t>
            </a:r>
            <a:r>
              <a:rPr lang="fr-FR" sz="1100" b="0" i="0" dirty="0">
                <a:solidFill>
                  <a:schemeClr val="tx2"/>
                </a:solidFill>
                <a:effectLst/>
                <a:latin typeface="BlinkMacSystemFont"/>
              </a:rPr>
              <a:t> 2019; 20: 556-569; 3. </a:t>
            </a:r>
            <a:r>
              <a:rPr lang="en-US" sz="1100" dirty="0">
                <a:solidFill>
                  <a:schemeClr val="tx2"/>
                </a:solidFill>
              </a:rPr>
              <a:t>Smith M, et al. European Journal of Cancer 2021; 154: 138-146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98623E-A86A-A84E-AEB0-D1E99208A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FCE43C0F-8A7B-3A4B-9DB5-B3472E36E833}" type="slidenum">
              <a:rPr lang="en-GB">
                <a:latin typeface="Calibri" panose="020F0502020204030204"/>
              </a:rPr>
              <a:pPr defTabSz="457189"/>
              <a:t>17</a:t>
            </a:fld>
            <a:endParaRPr lang="en-GB" dirty="0">
              <a:latin typeface="Calibri" panose="020F0502020204030204"/>
            </a:endParaRPr>
          </a:p>
        </p:txBody>
      </p:sp>
      <p:sp>
        <p:nvSpPr>
          <p:cNvPr id="539" name="Marcador de contenido 2">
            <a:extLst>
              <a:ext uri="{FF2B5EF4-FFF2-40B4-BE49-F238E27FC236}">
                <a16:creationId xmlns:a16="http://schemas.microsoft.com/office/drawing/2014/main" id="{AA85E955-CD6C-4D44-9DCB-2ACA46F06E2B}"/>
              </a:ext>
            </a:extLst>
          </p:cNvPr>
          <p:cNvSpPr txBox="1">
            <a:spLocks/>
          </p:cNvSpPr>
          <p:nvPr/>
        </p:nvSpPr>
        <p:spPr>
          <a:xfrm>
            <a:off x="510840" y="1182208"/>
            <a:ext cx="10963200" cy="1203880"/>
          </a:xfrm>
          <a:prstGeom prst="rect">
            <a:avLst/>
          </a:prstGeom>
        </p:spPr>
        <p:txBody>
          <a:bodyPr/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err="1">
                <a:solidFill>
                  <a:schemeClr val="accent1"/>
                </a:solidFill>
              </a:rPr>
              <a:t>Second</a:t>
            </a:r>
            <a:r>
              <a:rPr lang="es-ES" b="1" dirty="0">
                <a:solidFill>
                  <a:schemeClr val="accent1"/>
                </a:solidFill>
              </a:rPr>
              <a:t> </a:t>
            </a:r>
            <a:r>
              <a:rPr lang="es-ES" b="1" dirty="0" err="1">
                <a:solidFill>
                  <a:schemeClr val="accent1"/>
                </a:solidFill>
              </a:rPr>
              <a:t>generation</a:t>
            </a:r>
            <a:r>
              <a:rPr lang="es-ES" b="1" dirty="0">
                <a:solidFill>
                  <a:schemeClr val="accent1"/>
                </a:solidFill>
              </a:rPr>
              <a:t> </a:t>
            </a:r>
            <a:r>
              <a:rPr lang="es-ES" b="1" dirty="0" err="1">
                <a:solidFill>
                  <a:schemeClr val="accent1"/>
                </a:solidFill>
              </a:rPr>
              <a:t>ARIs</a:t>
            </a:r>
            <a:r>
              <a:rPr lang="es-ES" b="1" dirty="0">
                <a:solidFill>
                  <a:schemeClr val="accent1"/>
                </a:solidFill>
              </a:rPr>
              <a:t> </a:t>
            </a:r>
            <a:r>
              <a:rPr lang="es-ES" b="1" dirty="0" err="1">
                <a:solidFill>
                  <a:schemeClr val="accent1"/>
                </a:solidFill>
              </a:rPr>
              <a:t>prolonged</a:t>
            </a:r>
            <a:r>
              <a:rPr lang="es-ES" b="1" dirty="0">
                <a:solidFill>
                  <a:schemeClr val="accent1"/>
                </a:solidFill>
              </a:rPr>
              <a:t> </a:t>
            </a:r>
            <a:r>
              <a:rPr lang="es-ES" b="1" dirty="0" err="1">
                <a:solidFill>
                  <a:schemeClr val="accent1"/>
                </a:solidFill>
              </a:rPr>
              <a:t>survival</a:t>
            </a:r>
            <a:r>
              <a:rPr lang="es-ES" b="1" dirty="0">
                <a:solidFill>
                  <a:schemeClr val="accent1"/>
                </a:solidFill>
              </a:rPr>
              <a:t> </a:t>
            </a:r>
            <a:r>
              <a:rPr lang="es-ES" b="1" dirty="0" err="1">
                <a:solidFill>
                  <a:schemeClr val="accent1"/>
                </a:solidFill>
              </a:rPr>
              <a:t>while</a:t>
            </a:r>
            <a:r>
              <a:rPr lang="es-ES" b="1" dirty="0">
                <a:solidFill>
                  <a:schemeClr val="accent1"/>
                </a:solidFill>
              </a:rPr>
              <a:t> </a:t>
            </a:r>
            <a:r>
              <a:rPr lang="es-ES" b="1" dirty="0" err="1">
                <a:solidFill>
                  <a:schemeClr val="accent1"/>
                </a:solidFill>
              </a:rPr>
              <a:t>maintaining</a:t>
            </a:r>
            <a:r>
              <a:rPr lang="es-ES" b="1" dirty="0">
                <a:solidFill>
                  <a:schemeClr val="accent1"/>
                </a:solidFill>
              </a:rPr>
              <a:t> </a:t>
            </a:r>
            <a:r>
              <a:rPr lang="es-ES" b="1" dirty="0" err="1">
                <a:solidFill>
                  <a:schemeClr val="accent1"/>
                </a:solidFill>
              </a:rPr>
              <a:t>HRQoL</a:t>
            </a:r>
            <a:endParaRPr lang="es-ES" b="1" dirty="0">
              <a:solidFill>
                <a:schemeClr val="accent1"/>
              </a:solidFill>
            </a:endParaRPr>
          </a:p>
          <a:p>
            <a:r>
              <a:rPr lang="es-ES" dirty="0"/>
              <a:t>No </a:t>
            </a:r>
            <a:r>
              <a:rPr lang="es-ES" dirty="0" err="1"/>
              <a:t>treatment-induced</a:t>
            </a:r>
            <a:r>
              <a:rPr lang="es-ES" dirty="0"/>
              <a:t> </a:t>
            </a:r>
            <a:r>
              <a:rPr lang="es-ES" dirty="0" err="1"/>
              <a:t>deterioration</a:t>
            </a:r>
            <a:r>
              <a:rPr lang="es-ES" dirty="0"/>
              <a:t> in </a:t>
            </a:r>
            <a:r>
              <a:rPr lang="es-ES" dirty="0" err="1"/>
              <a:t>QoL</a:t>
            </a:r>
            <a:r>
              <a:rPr lang="es-ES" dirty="0"/>
              <a:t> </a:t>
            </a:r>
            <a:r>
              <a:rPr lang="es-ES" dirty="0" err="1"/>
              <a:t>occurred</a:t>
            </a:r>
            <a:endParaRPr lang="es-ES" dirty="0"/>
          </a:p>
          <a:p>
            <a:r>
              <a:rPr lang="es-ES" dirty="0" err="1"/>
              <a:t>Improvement</a:t>
            </a:r>
            <a:r>
              <a:rPr lang="es-ES" dirty="0"/>
              <a:t> and </a:t>
            </a:r>
            <a:r>
              <a:rPr lang="es-ES" dirty="0" err="1"/>
              <a:t>delay</a:t>
            </a:r>
            <a:r>
              <a:rPr lang="es-ES" dirty="0"/>
              <a:t> in time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deterioration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also</a:t>
            </a:r>
            <a:r>
              <a:rPr lang="es-ES" dirty="0"/>
              <a:t> </a:t>
            </a:r>
            <a:r>
              <a:rPr lang="es-ES" dirty="0" err="1"/>
              <a:t>observed</a:t>
            </a:r>
            <a:r>
              <a:rPr lang="es-ES" dirty="0"/>
              <a:t> in </a:t>
            </a:r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items</a:t>
            </a:r>
            <a:r>
              <a:rPr lang="es-ES" dirty="0"/>
              <a:t> </a:t>
            </a:r>
            <a:r>
              <a:rPr lang="es-ES" dirty="0" err="1"/>
              <a:t>evaluated</a:t>
            </a:r>
            <a:endParaRPr lang="es-CO" dirty="0"/>
          </a:p>
        </p:txBody>
      </p:sp>
      <p:graphicFrame>
        <p:nvGraphicFramePr>
          <p:cNvPr id="284" name="Table 284">
            <a:extLst>
              <a:ext uri="{FF2B5EF4-FFF2-40B4-BE49-F238E27FC236}">
                <a16:creationId xmlns:a16="http://schemas.microsoft.com/office/drawing/2014/main" id="{61C87A9E-1B3A-4B23-A5B3-417112A74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312922"/>
              </p:ext>
            </p:extLst>
          </p:nvPr>
        </p:nvGraphicFramePr>
        <p:xfrm>
          <a:off x="1928440" y="2578184"/>
          <a:ext cx="8128000" cy="3371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224">
                  <a:extLst>
                    <a:ext uri="{9D8B030D-6E8A-4147-A177-3AD203B41FA5}">
                      <a16:colId xmlns:a16="http://schemas.microsoft.com/office/drawing/2014/main" val="2358367361"/>
                    </a:ext>
                  </a:extLst>
                </a:gridCol>
                <a:gridCol w="2072456">
                  <a:extLst>
                    <a:ext uri="{9D8B030D-6E8A-4147-A177-3AD203B41FA5}">
                      <a16:colId xmlns:a16="http://schemas.microsoft.com/office/drawing/2014/main" val="76916516"/>
                    </a:ext>
                  </a:extLst>
                </a:gridCol>
                <a:gridCol w="1661120">
                  <a:extLst>
                    <a:ext uri="{9D8B030D-6E8A-4147-A177-3AD203B41FA5}">
                      <a16:colId xmlns:a16="http://schemas.microsoft.com/office/drawing/2014/main" val="89816122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6474344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06466233"/>
                    </a:ext>
                  </a:extLst>
                </a:gridCol>
              </a:tblGrid>
              <a:tr h="225675">
                <a:tc rowSpan="2">
                  <a:txBody>
                    <a:bodyPr/>
                    <a:lstStyle/>
                    <a:p>
                      <a:r>
                        <a:rPr lang="en-GB" sz="1100" dirty="0"/>
                        <a:t>Study/SGARI</a:t>
                      </a:r>
                    </a:p>
                    <a:p>
                      <a:r>
                        <a:rPr lang="en-GB" sz="1100" dirty="0"/>
                        <a:t> 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GB" sz="1100" dirty="0"/>
                        <a:t>QoL Instrument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Median time to deterioration, Mo (95% CI)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P-value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2299626"/>
                  </a:ext>
                </a:extLst>
              </a:tr>
              <a:tr h="225675">
                <a:tc vMerge="1">
                  <a:txBody>
                    <a:bodyPr/>
                    <a:lstStyle/>
                    <a:p>
                      <a:r>
                        <a:rPr lang="en-GB" sz="1400" dirty="0"/>
                        <a:t>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SGARI</a:t>
                      </a:r>
                      <a:endParaRPr lang="en-GB" sz="11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</a:rPr>
                        <a:t>Placebo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P-value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046512"/>
                  </a:ext>
                </a:extLst>
              </a:tr>
              <a:tr h="371699">
                <a:tc>
                  <a:txBody>
                    <a:bodyPr/>
                    <a:lstStyle/>
                    <a:p>
                      <a:r>
                        <a:rPr lang="en-GB" sz="1100" dirty="0"/>
                        <a:t>SPARTAN</a:t>
                      </a:r>
                      <a:r>
                        <a:rPr lang="en-GB" sz="1100" baseline="30000" dirty="0"/>
                        <a:t>1</a:t>
                      </a:r>
                    </a:p>
                    <a:p>
                      <a:r>
                        <a:rPr lang="en-GB" sz="1100" dirty="0"/>
                        <a:t>(apalutamide)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FACT-P total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6.6 (5.6-8.3)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8.4 (6.5-12.9)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49324"/>
                  </a:ext>
                </a:extLst>
              </a:tr>
              <a:tr h="225675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FACT-P PCS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3.8 (3.7-4.7)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3.8 (2.9-4.8)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253253"/>
                  </a:ext>
                </a:extLst>
              </a:tr>
              <a:tr h="371699">
                <a:tc>
                  <a:txBody>
                    <a:bodyPr/>
                    <a:lstStyle/>
                    <a:p>
                      <a:r>
                        <a:rPr lang="en-GB" sz="1100" dirty="0"/>
                        <a:t>PROSPER</a:t>
                      </a:r>
                      <a:r>
                        <a:rPr lang="en-GB" sz="1100" baseline="30000" dirty="0"/>
                        <a:t>2</a:t>
                      </a:r>
                      <a:r>
                        <a:rPr lang="en-GB" sz="1100" dirty="0"/>
                        <a:t> </a:t>
                      </a:r>
                    </a:p>
                    <a:p>
                      <a:r>
                        <a:rPr lang="en-GB" sz="1100" dirty="0"/>
                        <a:t>(enzalutamide)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FACT-P total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22.11 (18.63-25.86)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18.43 (14.85-19.35)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0.037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828556"/>
                  </a:ext>
                </a:extLst>
              </a:tr>
              <a:tr h="225675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FACT-P PCS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18.43 (14.85 -18.66)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14.69 (11.07-16.20)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0.0042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056496"/>
                  </a:ext>
                </a:extLst>
              </a:tr>
              <a:tr h="214144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EORTC QLQ-PR25 Urinary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36.86 (33.35-NE)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25.86 (18.53-29.47)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&lt;0.0001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634079"/>
                  </a:ext>
                </a:extLst>
              </a:tr>
              <a:tr h="225675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EORTC QLQ-PR25 Bowel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33.15 (29.50-HR)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25.89 (18.43-29.67)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0.0018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270804"/>
                  </a:ext>
                </a:extLst>
              </a:tr>
              <a:tr h="371699">
                <a:tc>
                  <a:txBody>
                    <a:bodyPr/>
                    <a:lstStyle/>
                    <a:p>
                      <a:r>
                        <a:rPr lang="en-GB" sz="1100" dirty="0"/>
                        <a:t>ARAMIS</a:t>
                      </a:r>
                      <a:r>
                        <a:rPr lang="en-GB" sz="1100" baseline="30000" dirty="0"/>
                        <a:t>3</a:t>
                      </a:r>
                    </a:p>
                    <a:p>
                      <a:r>
                        <a:rPr lang="en-GB" sz="1100" baseline="0" dirty="0"/>
                        <a:t>(</a:t>
                      </a:r>
                      <a:r>
                        <a:rPr lang="en-GB" sz="1100" baseline="0" dirty="0" err="1"/>
                        <a:t>darolutamide</a:t>
                      </a:r>
                      <a:r>
                        <a:rPr lang="en-GB" sz="1100" baseline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FACT-P PCS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11.07 (11.04-11.14)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7.88 (7.46-11.07)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0.0005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880063"/>
                  </a:ext>
                </a:extLst>
              </a:tr>
              <a:tr h="277376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EORTC QLQ-PR25 Urinary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25.8 (22.0-33.1)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14.8 (11.2-15.1)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&lt;0.0001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721711"/>
                  </a:ext>
                </a:extLst>
              </a:tr>
              <a:tr h="225675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EORTC QLQ-PR25 Bowel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18.4 (14.8-18.5)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11.5 (11.1-14.8)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0.0027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581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40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07676E-EDAA-4F6B-A61D-A17C72758D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2"/>
                </a:solidFill>
              </a:rPr>
              <a:t>nmCRPC</a:t>
            </a:r>
            <a:r>
              <a:rPr lang="en-GB" dirty="0">
                <a:solidFill>
                  <a:schemeClr val="tx2"/>
                </a:solidFill>
              </a:rPr>
              <a:t> patients are generally asymptomatic and treatment should be carefully selected according the patient profile</a:t>
            </a:r>
          </a:p>
          <a:p>
            <a:r>
              <a:rPr lang="en-GB" dirty="0">
                <a:solidFill>
                  <a:schemeClr val="tx2"/>
                </a:solidFill>
              </a:rPr>
              <a:t>Risk–benefit analysis usually favours initiating treatment with second generation ARIs even in older patients</a:t>
            </a:r>
          </a:p>
          <a:p>
            <a:r>
              <a:rPr lang="en-GB" dirty="0">
                <a:solidFill>
                  <a:schemeClr val="tx2"/>
                </a:solidFill>
              </a:rPr>
              <a:t>Comorbidities and drug–drug interactions have to be considered</a:t>
            </a:r>
          </a:p>
          <a:p>
            <a:r>
              <a:rPr lang="en-GB" dirty="0">
                <a:solidFill>
                  <a:schemeClr val="tx2"/>
                </a:solidFill>
              </a:rPr>
              <a:t>Cognitive function should be evaluated prior to initiation of treatment as well as continuously monitored during treatment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7D25B2-F27B-4FB5-A357-AAA6C5EA0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FA3977-1523-6F40-84D3-DD9F3806678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ARIs, androgen receptor inhibitors; nmCRPC, non-metastatic castration-resistant prostate cancer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F41A14-43F1-F642-8C29-320337C0A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37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41700" y="5336166"/>
            <a:ext cx="16987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Follow us on Twitter 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sz="1600" b="1" u="sng" dirty="0" err="1">
                <a:solidFill>
                  <a:schemeClr val="accent1"/>
                </a:solidFill>
                <a:ea typeface="Aileron" charset="0"/>
                <a:cs typeface="PT Sans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guconnectinfo</a:t>
            </a:r>
            <a:endParaRPr lang="en-GB" sz="1600" b="1" u="sng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7170" y="5336167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Follow the 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4"/>
              </a:rPr>
              <a:t>GU CONNECT</a:t>
            </a:r>
            <a:b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group on LinkedIn</a:t>
            </a:r>
            <a:endParaRPr lang="en-GB" sz="16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24192" y="5336167"/>
            <a:ext cx="26642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  <a:cs typeface="PT Sans Narrow"/>
              </a:rPr>
              <a:t>Email</a:t>
            </a:r>
            <a:br>
              <a:rPr lang="en-US" sz="1600" dirty="0">
                <a:solidFill>
                  <a:schemeClr val="tx2"/>
                </a:solidFill>
                <a:cs typeface="PT Sans Narrow"/>
              </a:rPr>
            </a:br>
            <a:r>
              <a:rPr lang="en-US" sz="1600" b="1" dirty="0">
                <a:solidFill>
                  <a:schemeClr val="accent1"/>
                </a:solidFill>
                <a:cs typeface="PT Sans Narrow"/>
                <a:hlinkClick r:id="rId5"/>
              </a:rPr>
              <a:t>sam.brightwell@cor2ed.com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5402" y="5336166"/>
            <a:ext cx="20848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Watch us on the</a:t>
            </a:r>
            <a:b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Vimeo Channe</a:t>
            </a:r>
            <a: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  <a:t>l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dirty="0">
                <a:solidFill>
                  <a:schemeClr val="accent1"/>
                </a:solidFill>
                <a:ea typeface="Aileron" charset="0"/>
                <a:cs typeface="PT Sans Narrow"/>
                <a:hlinkClick r:id="rId6"/>
              </a:rPr>
              <a:t>GU CONNECT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656" y="274638"/>
            <a:ext cx="8924840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US" sz="3600" cap="none" dirty="0">
                <a:solidFill>
                  <a:schemeClr val="tx2"/>
                </a:solidFill>
              </a:rPr>
              <a:t>REACH </a:t>
            </a:r>
            <a:r>
              <a:rPr lang="en-US" sz="3600" cap="none" dirty="0"/>
              <a:t>GU CONNECT </a:t>
            </a:r>
            <a:r>
              <a:rPr lang="en-US" sz="3600" cap="none" dirty="0">
                <a:solidFill>
                  <a:schemeClr val="tx2"/>
                </a:solidFill>
              </a:rPr>
              <a:t>VIA 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spc="-50" dirty="0">
                <a:solidFill>
                  <a:schemeClr val="tx2"/>
                </a:solidFill>
              </a:rPr>
              <a:t>TWITTER, LINKEDIN, VIMEO &amp; EMAIL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dirty="0">
                <a:solidFill>
                  <a:schemeClr val="tx2"/>
                </a:solidFill>
              </a:rPr>
              <a:t>OR VISIT THE GROUP’S WEBSITE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u="sng" cap="none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http://www.guconnect.info</a:t>
            </a:r>
            <a:endParaRPr lang="en-US" sz="3600" cap="none" dirty="0"/>
          </a:p>
        </p:txBody>
      </p:sp>
      <p:pic>
        <p:nvPicPr>
          <p:cNvPr id="21" name="Picture 20">
            <a:hlinkClick r:id="rId8"/>
            <a:extLst>
              <a:ext uri="{FF2B5EF4-FFF2-40B4-BE49-F238E27FC236}">
                <a16:creationId xmlns:a16="http://schemas.microsoft.com/office/drawing/2014/main" id="{11F9DF4D-4057-453D-B0D6-F5A87905C6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5" r="-910"/>
          <a:stretch/>
        </p:blipFill>
        <p:spPr>
          <a:xfrm>
            <a:off x="8319300" y="3983179"/>
            <a:ext cx="1449108" cy="1282427"/>
          </a:xfrm>
          <a:prstGeom prst="rect">
            <a:avLst/>
          </a:prstGeom>
        </p:spPr>
      </p:pic>
      <p:pic>
        <p:nvPicPr>
          <p:cNvPr id="22" name="Picture 21">
            <a:hlinkClick r:id="rId6"/>
            <a:extLst>
              <a:ext uri="{FF2B5EF4-FFF2-40B4-BE49-F238E27FC236}">
                <a16:creationId xmlns:a16="http://schemas.microsoft.com/office/drawing/2014/main" id="{DA9C17CD-405F-47F4-A30F-9A803835AC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1" r="26470"/>
          <a:stretch/>
        </p:blipFill>
        <p:spPr>
          <a:xfrm>
            <a:off x="6168008" y="3983179"/>
            <a:ext cx="1561194" cy="1282427"/>
          </a:xfrm>
          <a:prstGeom prst="rect">
            <a:avLst/>
          </a:prstGeom>
        </p:spPr>
      </p:pic>
      <p:pic>
        <p:nvPicPr>
          <p:cNvPr id="24" name="Picture 23">
            <a:hlinkClick r:id="rId4"/>
            <a:extLst>
              <a:ext uri="{FF2B5EF4-FFF2-40B4-BE49-F238E27FC236}">
                <a16:creationId xmlns:a16="http://schemas.microsoft.com/office/drawing/2014/main" id="{6662B954-7662-4746-B326-DDF08DB98D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1" r="53403"/>
          <a:stretch/>
        </p:blipFill>
        <p:spPr>
          <a:xfrm>
            <a:off x="4045377" y="3983179"/>
            <a:ext cx="1698734" cy="1282427"/>
          </a:xfrm>
          <a:prstGeom prst="rect">
            <a:avLst/>
          </a:prstGeom>
        </p:spPr>
      </p:pic>
      <p:pic>
        <p:nvPicPr>
          <p:cNvPr id="26" name="Picture 25">
            <a:hlinkClick r:id="rId3"/>
            <a:extLst>
              <a:ext uri="{FF2B5EF4-FFF2-40B4-BE49-F238E27FC236}">
                <a16:creationId xmlns:a16="http://schemas.microsoft.com/office/drawing/2014/main" id="{2598BD12-CFFC-4FFD-B356-0AE659D065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3" t="-5872" r="82136" b="-5133"/>
          <a:stretch/>
        </p:blipFill>
        <p:spPr>
          <a:xfrm>
            <a:off x="1992531" y="3912616"/>
            <a:ext cx="1567408" cy="14235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4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Individualising treatment </a:t>
            </a:r>
            <a:br>
              <a:rPr lang="en-GB" dirty="0"/>
            </a:br>
            <a:r>
              <a:rPr lang="en-GB" dirty="0"/>
              <a:t>strategies for </a:t>
            </a:r>
            <a:r>
              <a:rPr lang="en-GB" cap="none" dirty="0" err="1"/>
              <a:t>nm</a:t>
            </a:r>
            <a:r>
              <a:rPr lang="en-GB" dirty="0" err="1"/>
              <a:t>CRPC</a:t>
            </a:r>
            <a:br>
              <a:rPr lang="en-GB" dirty="0"/>
            </a:br>
            <a:br>
              <a:rPr lang="en-GB" dirty="0"/>
            </a:br>
            <a:r>
              <a:rPr lang="en-GB" sz="3200" cap="none" dirty="0" err="1"/>
              <a:t>Dr.</a:t>
            </a:r>
            <a:r>
              <a:rPr lang="en-GB" sz="3200" cap="none" dirty="0"/>
              <a:t> Ray A. </a:t>
            </a:r>
            <a:r>
              <a:rPr lang="en-GB" sz="3200" cap="none" dirty="0" err="1"/>
              <a:t>Manneh</a:t>
            </a:r>
            <a:r>
              <a:rPr lang="en-GB" sz="3200" cap="none" dirty="0"/>
              <a:t> Kopp, MD</a:t>
            </a:r>
            <a:br>
              <a:rPr lang="en-GB" sz="3200" cap="none" dirty="0"/>
            </a:br>
            <a:r>
              <a:rPr lang="en-GB" sz="2200" cap="none" dirty="0"/>
              <a:t>Sociedad de </a:t>
            </a:r>
            <a:r>
              <a:rPr lang="en-GB" sz="2200" cap="none" dirty="0" err="1"/>
              <a:t>Oncología</a:t>
            </a:r>
            <a:r>
              <a:rPr lang="en-GB" sz="2200" cap="none" dirty="0"/>
              <a:t> y </a:t>
            </a:r>
            <a:r>
              <a:rPr lang="en-GB" sz="2200" cap="none" dirty="0" err="1"/>
              <a:t>Hematología</a:t>
            </a:r>
            <a:r>
              <a:rPr lang="en-GB" sz="2200" cap="none" dirty="0"/>
              <a:t> del Cesar, Valledupar, Colombia</a:t>
            </a:r>
            <a:br>
              <a:rPr lang="en-GB" cap="none" dirty="0"/>
            </a:br>
            <a:br>
              <a:rPr lang="en-GB" dirty="0"/>
            </a:br>
            <a:r>
              <a:rPr lang="en-GB" sz="2400" dirty="0"/>
              <a:t>November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7E1CA8-DCBC-40C0-8BB3-D2420A70D249}"/>
              </a:ext>
            </a:extLst>
          </p:cNvPr>
          <p:cNvSpPr txBox="1"/>
          <p:nvPr/>
        </p:nvSpPr>
        <p:spPr>
          <a:xfrm>
            <a:off x="619200" y="6428359"/>
            <a:ext cx="3974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  <a:ea typeface="Aileron" charset="0"/>
                <a:cs typeface="Aileron" charset="0"/>
              </a:rPr>
              <a:t>nmCRPC, non-metastatic castration-resistant prostate cancer</a:t>
            </a:r>
          </a:p>
        </p:txBody>
      </p:sp>
    </p:spTree>
    <p:extLst>
      <p:ext uri="{BB962C8B-B14F-4D97-AF65-F5344CB8AC3E}">
        <p14:creationId xmlns:p14="http://schemas.microsoft.com/office/powerpoint/2010/main" val="192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Please note: </a:t>
            </a:r>
            <a:r>
              <a:rPr lang="en-GB" noProof="0" dirty="0"/>
              <a:t>The views expressed within this presentation are the personal opinions of the authors. </a:t>
            </a:r>
            <a:br>
              <a:rPr lang="en-GB" noProof="0" dirty="0"/>
            </a:br>
            <a:r>
              <a:rPr lang="en-GB" noProof="0" dirty="0"/>
              <a:t>They do not necessarily represent the views of the author’s academic institution or the rest of the </a:t>
            </a:r>
            <a:br>
              <a:rPr lang="en-GB" noProof="0" dirty="0"/>
            </a:br>
            <a:r>
              <a:rPr lang="en-GB" noProof="0" dirty="0"/>
              <a:t>GU CONNECT group.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noProof="0" dirty="0"/>
              <a:t>This content is supported by an independent educational grant from Bayer.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b="1" dirty="0" err="1">
                <a:solidFill>
                  <a:schemeClr val="accent1"/>
                </a:solidFill>
              </a:rPr>
              <a:t>Dr.</a:t>
            </a:r>
            <a:r>
              <a:rPr lang="en-GB" b="1" dirty="0">
                <a:solidFill>
                  <a:schemeClr val="accent1"/>
                </a:solidFill>
              </a:rPr>
              <a:t> Ray A. </a:t>
            </a:r>
            <a:r>
              <a:rPr lang="en-GB" b="1" dirty="0" err="1">
                <a:solidFill>
                  <a:schemeClr val="accent1"/>
                </a:solidFill>
              </a:rPr>
              <a:t>Manneh</a:t>
            </a:r>
            <a:r>
              <a:rPr lang="en-GB" b="1" dirty="0">
                <a:solidFill>
                  <a:schemeClr val="accent1"/>
                </a:solidFill>
              </a:rPr>
              <a:t> Kopp </a:t>
            </a:r>
            <a:r>
              <a:rPr lang="en-GB" dirty="0"/>
              <a:t>has received financial support/sponsorship for research support, consultation or speaker fees from the following companies: </a:t>
            </a:r>
          </a:p>
          <a:p>
            <a:r>
              <a:rPr lang="en-GB" dirty="0"/>
              <a:t>Astellas, AstraZeneca, Bayer, BMS, Dr Reddy’s, Janssen, Lilly, MSD, Novartis, Pfizer, Roche, </a:t>
            </a:r>
            <a:r>
              <a:rPr lang="en-GB" dirty="0" err="1"/>
              <a:t>Tecnofarma</a:t>
            </a:r>
            <a:endParaRPr lang="en-GB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Disclaimer and disclosures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44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9F9CBB-38FC-405A-89EC-1C03433898A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l"/>
            <a:r>
              <a:rPr lang="en-US" b="0" i="0" u="none" strike="noStrike" baseline="0" dirty="0">
                <a:latin typeface="+mn-lt"/>
              </a:rPr>
              <a:t>Patients with </a:t>
            </a:r>
            <a:r>
              <a:rPr lang="en-US" b="0" i="0" u="none" strike="noStrike" baseline="0" dirty="0" err="1">
                <a:latin typeface="+mn-lt"/>
              </a:rPr>
              <a:t>nmCRPC</a:t>
            </a:r>
            <a:r>
              <a:rPr lang="en-US" b="0" i="0" u="none" strike="noStrike" baseline="0" dirty="0">
                <a:latin typeface="+mn-lt"/>
              </a:rPr>
              <a:t> progress to metastatic disease and are at risk of developing cancer-related symptoms and morbidity, eventually dying of their disease </a:t>
            </a:r>
          </a:p>
          <a:p>
            <a:pPr algn="l"/>
            <a:r>
              <a:rPr lang="en-US" b="0" i="0" u="none" strike="noStrike" baseline="0" dirty="0">
                <a:latin typeface="+mn-lt"/>
              </a:rPr>
              <a:t>While patients with </a:t>
            </a:r>
            <a:r>
              <a:rPr lang="en-US" b="1" i="0" u="none" strike="noStrike" baseline="0" dirty="0" err="1">
                <a:solidFill>
                  <a:schemeClr val="accent1"/>
                </a:solidFill>
                <a:latin typeface="+mn-lt"/>
              </a:rPr>
              <a:t>nmCRPC</a:t>
            </a:r>
            <a:r>
              <a:rPr lang="en-US" b="1" i="0" u="none" strike="noStrike" baseline="0" dirty="0">
                <a:solidFill>
                  <a:schemeClr val="accent1"/>
                </a:solidFill>
                <a:latin typeface="+mn-lt"/>
              </a:rPr>
              <a:t> are generally asymptomatic from their disease</a:t>
            </a:r>
            <a:r>
              <a:rPr lang="en-US" b="0" i="0" u="none" strike="noStrike" baseline="0" dirty="0">
                <a:latin typeface="+mn-lt"/>
              </a:rPr>
              <a:t>, they are </a:t>
            </a:r>
            <a:r>
              <a:rPr lang="en-US" b="1" i="0" u="none" strike="noStrike" baseline="0" dirty="0">
                <a:solidFill>
                  <a:schemeClr val="accent1"/>
                </a:solidFill>
                <a:latin typeface="+mn-lt"/>
              </a:rPr>
              <a:t>often older </a:t>
            </a:r>
            <a:br>
              <a:rPr lang="en-US" b="1" i="0" u="none" strike="noStrike" baseline="0" dirty="0">
                <a:solidFill>
                  <a:schemeClr val="accent1"/>
                </a:solidFill>
                <a:latin typeface="+mn-lt"/>
              </a:rPr>
            </a:br>
            <a:r>
              <a:rPr lang="en-US" b="1" i="0" u="none" strike="noStrike" baseline="0" dirty="0">
                <a:solidFill>
                  <a:schemeClr val="accent1"/>
                </a:solidFill>
                <a:latin typeface="+mn-lt"/>
              </a:rPr>
              <a:t>and have chronic comorbidities that require long-term concomitant medication</a:t>
            </a:r>
            <a:r>
              <a:rPr lang="en-US" b="0" i="0" u="none" strike="noStrike" baseline="0" dirty="0">
                <a:latin typeface="+mn-lt"/>
              </a:rPr>
              <a:t>. Therefore, careful consideration of the benefit–risk profile of potential treatments is required</a:t>
            </a:r>
          </a:p>
          <a:p>
            <a:pPr algn="l"/>
            <a:endParaRPr lang="en-GB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7ED91-64F7-473C-91CF-D65970BA1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28F58-FA76-45F7-B277-287F72E5D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A8F1E3-55CD-4D22-B104-8D43BF92E618}" type="slidenum">
              <a:rPr lang="es-CO" smtClean="0"/>
              <a:t>4</a:t>
            </a:fld>
            <a:endParaRPr lang="es-C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939728-16CA-4764-AAFE-554F0353E2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372360" cy="31300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CV, cardiovascular disease; </a:t>
            </a:r>
            <a:r>
              <a:rPr lang="en-US" sz="1200" dirty="0" err="1">
                <a:solidFill>
                  <a:schemeClr val="tx2"/>
                </a:solidFill>
                <a:latin typeface="+mn-lt"/>
              </a:rPr>
              <a:t>nmCRPC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, non-metastatic castration-resistant prostate cancer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Saad F, et al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. Prostate Cancer Prostatic Dis. 2021;24(2):323-34</a:t>
            </a:r>
            <a:r>
              <a:rPr lang="es-CO" b="0" i="0" u="none" strike="noStrike" baseline="0" dirty="0">
                <a:solidFill>
                  <a:schemeClr val="tx2"/>
                </a:solidFill>
                <a:latin typeface="+mn-lt"/>
              </a:rPr>
              <a:t>; </a:t>
            </a:r>
            <a:r>
              <a:rPr lang="en-GB" dirty="0" err="1"/>
              <a:t>Morgans</a:t>
            </a:r>
            <a:r>
              <a:rPr lang="en-GB" dirty="0"/>
              <a:t> AK, et al. </a:t>
            </a:r>
            <a:r>
              <a:rPr lang="en-GB" dirty="0" err="1"/>
              <a:t>Urol</a:t>
            </a:r>
            <a:r>
              <a:rPr lang="en-GB" dirty="0"/>
              <a:t> </a:t>
            </a:r>
            <a:r>
              <a:rPr lang="en-GB" dirty="0" err="1"/>
              <a:t>Oncol</a:t>
            </a:r>
            <a:r>
              <a:rPr lang="en-GB" dirty="0"/>
              <a:t>. 2021;39(1):52-62</a:t>
            </a:r>
          </a:p>
        </p:txBody>
      </p:sp>
    </p:spTree>
    <p:extLst>
      <p:ext uri="{BB962C8B-B14F-4D97-AF65-F5344CB8AC3E}">
        <p14:creationId xmlns:p14="http://schemas.microsoft.com/office/powerpoint/2010/main" val="17316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4B2A97-3E2A-488E-AA2D-3ABBA9467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cap="none" dirty="0" err="1"/>
              <a:t>nm</a:t>
            </a:r>
            <a:r>
              <a:rPr lang="es-ES" dirty="0" err="1"/>
              <a:t>CRPC</a:t>
            </a:r>
            <a:r>
              <a:rPr lang="es-ES" dirty="0"/>
              <a:t>?</a:t>
            </a:r>
            <a:endParaRPr lang="es-CO" dirty="0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07FAF0BB-5A73-44CE-8554-B7DF97057B13}"/>
              </a:ext>
            </a:extLst>
          </p:cNvPr>
          <p:cNvSpPr/>
          <p:nvPr/>
        </p:nvSpPr>
        <p:spPr>
          <a:xfrm>
            <a:off x="5444554" y="2020756"/>
            <a:ext cx="1317773" cy="807654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A9134D-5718-4A76-AB63-6726DB2E7323}"/>
              </a:ext>
            </a:extLst>
          </p:cNvPr>
          <p:cNvSpPr txBox="1"/>
          <p:nvPr/>
        </p:nvSpPr>
        <p:spPr>
          <a:xfrm>
            <a:off x="599097" y="6165304"/>
            <a:ext cx="1101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ADT, androgen deprivation therapy; CRPC, castration-resistant prostate cancer; CT, computed tomography; HSPC, hormone-sensitive prostate cancer; M0, non-metastatic; </a:t>
            </a:r>
            <a:br>
              <a:rPr lang="en-GB" sz="1200" dirty="0">
                <a:solidFill>
                  <a:schemeClr val="tx2"/>
                </a:solidFill>
              </a:rPr>
            </a:br>
            <a:r>
              <a:rPr lang="en-GB" sz="1200" dirty="0">
                <a:solidFill>
                  <a:schemeClr val="tx2"/>
                </a:solidFill>
              </a:rPr>
              <a:t>Met, metastatic; MRI, magnetic resonance imaging; PSA, prostate-specific antigen </a:t>
            </a:r>
          </a:p>
          <a:p>
            <a:r>
              <a:rPr lang="en-US" sz="1200" dirty="0" err="1">
                <a:solidFill>
                  <a:schemeClr val="tx2"/>
                </a:solidFill>
              </a:rPr>
              <a:t>Saad</a:t>
            </a:r>
            <a:r>
              <a:rPr lang="en-US" sz="1200" dirty="0">
                <a:solidFill>
                  <a:schemeClr val="tx2"/>
                </a:solidFill>
              </a:rPr>
              <a:t> F, et al. Prostate Cancer Prostatic Dis. 2021;24(2):323-34</a:t>
            </a:r>
            <a:endParaRPr lang="en-GB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508022-9AB2-6346-8FB3-5E4B11D386EE}"/>
              </a:ext>
            </a:extLst>
          </p:cNvPr>
          <p:cNvCxnSpPr/>
          <p:nvPr/>
        </p:nvCxnSpPr>
        <p:spPr>
          <a:xfrm>
            <a:off x="2754656" y="4658133"/>
            <a:ext cx="489453" cy="0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02C3444-9B08-104E-BD89-40522190015B}"/>
              </a:ext>
            </a:extLst>
          </p:cNvPr>
          <p:cNvSpPr/>
          <p:nvPr/>
        </p:nvSpPr>
        <p:spPr>
          <a:xfrm>
            <a:off x="1343472" y="4289592"/>
            <a:ext cx="1512168" cy="73708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Localised/locally advanced prostate cancer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3461A2-B1B9-0E4E-B3C8-E1E5B343D4BA}"/>
              </a:ext>
            </a:extLst>
          </p:cNvPr>
          <p:cNvCxnSpPr>
            <a:cxnSpLocks/>
          </p:cNvCxnSpPr>
          <p:nvPr/>
        </p:nvCxnSpPr>
        <p:spPr>
          <a:xfrm>
            <a:off x="3962566" y="4658133"/>
            <a:ext cx="1065989" cy="0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8CE378F-3EB6-4C4C-AA3F-D704229F8C6D}"/>
              </a:ext>
            </a:extLst>
          </p:cNvPr>
          <p:cNvSpPr/>
          <p:nvPr/>
        </p:nvSpPr>
        <p:spPr>
          <a:xfrm>
            <a:off x="3266285" y="4378402"/>
            <a:ext cx="1187152" cy="55946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Definitive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therapy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891096-7F76-054E-927C-D9123AF31141}"/>
              </a:ext>
            </a:extLst>
          </p:cNvPr>
          <p:cNvCxnSpPr/>
          <p:nvPr/>
        </p:nvCxnSpPr>
        <p:spPr>
          <a:xfrm>
            <a:off x="6178882" y="4658133"/>
            <a:ext cx="489453" cy="0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8B34B06-0010-C347-A134-4B1A84BEEA02}"/>
              </a:ext>
            </a:extLst>
          </p:cNvPr>
          <p:cNvSpPr txBox="1"/>
          <p:nvPr/>
        </p:nvSpPr>
        <p:spPr>
          <a:xfrm>
            <a:off x="4547014" y="4178197"/>
            <a:ext cx="431208" cy="387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Rising</a:t>
            </a:r>
            <a:b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PSA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A0E1FE-89DB-AF47-93C4-5A03D67A58A7}"/>
              </a:ext>
            </a:extLst>
          </p:cNvPr>
          <p:cNvSpPr txBox="1"/>
          <p:nvPr/>
        </p:nvSpPr>
        <p:spPr>
          <a:xfrm>
            <a:off x="6695244" y="4461226"/>
            <a:ext cx="350481" cy="387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Start</a:t>
            </a:r>
            <a:b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062F6A-BF01-314F-A7C1-87ACDCA0C44D}"/>
              </a:ext>
            </a:extLst>
          </p:cNvPr>
          <p:cNvSpPr txBox="1"/>
          <p:nvPr/>
        </p:nvSpPr>
        <p:spPr>
          <a:xfrm>
            <a:off x="6408179" y="3854496"/>
            <a:ext cx="991361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Identification of</a:t>
            </a:r>
            <a:b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metastases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767B74-4621-6648-9BF2-D3AEA111A456}"/>
              </a:ext>
            </a:extLst>
          </p:cNvPr>
          <p:cNvSpPr txBox="1"/>
          <p:nvPr/>
        </p:nvSpPr>
        <p:spPr>
          <a:xfrm>
            <a:off x="6270090" y="5219169"/>
            <a:ext cx="1136913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Rising PSA despite</a:t>
            </a:r>
            <a:b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castrate levels of</a:t>
            </a:r>
            <a:b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testosterone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19E650-D00B-0246-9A19-F0DA458AD574}"/>
              </a:ext>
            </a:extLst>
          </p:cNvPr>
          <p:cNvSpPr txBox="1"/>
          <p:nvPr/>
        </p:nvSpPr>
        <p:spPr>
          <a:xfrm>
            <a:off x="9389934" y="5247464"/>
            <a:ext cx="991361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Identification of</a:t>
            </a:r>
            <a:b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metastases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F4C444-0D92-3E41-A043-A1342D8B6350}"/>
              </a:ext>
            </a:extLst>
          </p:cNvPr>
          <p:cNvSpPr txBox="1"/>
          <p:nvPr/>
        </p:nvSpPr>
        <p:spPr>
          <a:xfrm>
            <a:off x="7984326" y="4463693"/>
            <a:ext cx="906979" cy="387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Both criteria</a:t>
            </a:r>
            <a:b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B6F88B-0F04-1B40-A45E-C2B23916AD06}"/>
              </a:ext>
            </a:extLst>
          </p:cNvPr>
          <p:cNvSpPr txBox="1"/>
          <p:nvPr/>
        </p:nvSpPr>
        <p:spPr>
          <a:xfrm>
            <a:off x="9405176" y="3695169"/>
            <a:ext cx="1136913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Rising PSA despite</a:t>
            </a:r>
            <a:b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castrate levels of</a:t>
            </a:r>
            <a:b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testosterone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8DDCDB47-8128-3E49-A1EB-CEB8A812B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F1E3-55CD-4D22-B104-8D43BF92E618}" type="slidenum">
              <a:rPr lang="es-CO" smtClean="0"/>
              <a:t>5</a:t>
            </a:fld>
            <a:endParaRPr lang="es-CO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2610579-DC42-C646-9453-8D99598DD1A7}"/>
              </a:ext>
            </a:extLst>
          </p:cNvPr>
          <p:cNvSpPr/>
          <p:nvPr/>
        </p:nvSpPr>
        <p:spPr>
          <a:xfrm>
            <a:off x="2045181" y="1543828"/>
            <a:ext cx="3020816" cy="618550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dirty="0"/>
              <a:t>Testosterone in </a:t>
            </a:r>
            <a:br>
              <a:rPr lang="en-GB" dirty="0"/>
            </a:br>
            <a:r>
              <a:rPr lang="en-GB" dirty="0"/>
              <a:t>castration levels 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86FB451-2A71-8949-BCCA-0498FCADC2FC}"/>
              </a:ext>
            </a:extLst>
          </p:cNvPr>
          <p:cNvSpPr/>
          <p:nvPr/>
        </p:nvSpPr>
        <p:spPr>
          <a:xfrm>
            <a:off x="2045181" y="2666434"/>
            <a:ext cx="3020816" cy="618550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dirty="0"/>
              <a:t>Rising PSA levels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51F7CBE-F21E-394A-A14D-28CB6B76D90E}"/>
              </a:ext>
            </a:extLst>
          </p:cNvPr>
          <p:cNvSpPr/>
          <p:nvPr/>
        </p:nvSpPr>
        <p:spPr>
          <a:xfrm>
            <a:off x="7140883" y="1954914"/>
            <a:ext cx="3020816" cy="939338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dirty="0"/>
              <a:t>No evidence of disease w/ conventional imaging </a:t>
            </a:r>
            <a:br>
              <a:rPr lang="en-GB" dirty="0"/>
            </a:br>
            <a:r>
              <a:rPr lang="en-GB" dirty="0"/>
              <a:t>(CT, MRI, bone scan)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082FCB7-241D-8746-925F-F67CF1ED711F}"/>
              </a:ext>
            </a:extLst>
          </p:cNvPr>
          <p:cNvCxnSpPr>
            <a:cxnSpLocks/>
          </p:cNvCxnSpPr>
          <p:nvPr/>
        </p:nvCxnSpPr>
        <p:spPr>
          <a:xfrm>
            <a:off x="7122500" y="4658133"/>
            <a:ext cx="2542518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9780CA8-A021-904E-A1B1-648E2365B510}"/>
              </a:ext>
            </a:extLst>
          </p:cNvPr>
          <p:cNvCxnSpPr>
            <a:cxnSpLocks/>
          </p:cNvCxnSpPr>
          <p:nvPr/>
        </p:nvCxnSpPr>
        <p:spPr>
          <a:xfrm flipV="1">
            <a:off x="7105874" y="3870710"/>
            <a:ext cx="830097" cy="596230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E5C6A50-4222-2743-9C22-A8040C895161}"/>
              </a:ext>
            </a:extLst>
          </p:cNvPr>
          <p:cNvCxnSpPr>
            <a:cxnSpLocks/>
          </p:cNvCxnSpPr>
          <p:nvPr/>
        </p:nvCxnSpPr>
        <p:spPr>
          <a:xfrm>
            <a:off x="7105874" y="4843299"/>
            <a:ext cx="830097" cy="596230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AA48FF12-12B5-FB45-B79C-B9F90F090F72}"/>
              </a:ext>
            </a:extLst>
          </p:cNvPr>
          <p:cNvSpPr/>
          <p:nvPr/>
        </p:nvSpPr>
        <p:spPr>
          <a:xfrm>
            <a:off x="7915328" y="3501008"/>
            <a:ext cx="959982" cy="3281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Met HSPC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0885D93-998A-934B-8CD8-C25253C12EC1}"/>
              </a:ext>
            </a:extLst>
          </p:cNvPr>
          <p:cNvSpPr/>
          <p:nvPr/>
        </p:nvSpPr>
        <p:spPr>
          <a:xfrm>
            <a:off x="7915328" y="5471124"/>
            <a:ext cx="959982" cy="3281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M0 CRPC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4F87736-E61D-B44D-83C6-FDAE1EC5B95D}"/>
              </a:ext>
            </a:extLst>
          </p:cNvPr>
          <p:cNvSpPr/>
          <p:nvPr/>
        </p:nvSpPr>
        <p:spPr>
          <a:xfrm>
            <a:off x="9685939" y="4481910"/>
            <a:ext cx="959982" cy="3281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Met CRPC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DE312AE-C26B-804C-8CC2-2E992FC39290}"/>
              </a:ext>
            </a:extLst>
          </p:cNvPr>
          <p:cNvCxnSpPr>
            <a:cxnSpLocks/>
          </p:cNvCxnSpPr>
          <p:nvPr/>
        </p:nvCxnSpPr>
        <p:spPr>
          <a:xfrm flipV="1">
            <a:off x="8884798" y="4834985"/>
            <a:ext cx="830097" cy="596230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9442BC-9CF3-4E41-B41B-86B6912C792A}"/>
              </a:ext>
            </a:extLst>
          </p:cNvPr>
          <p:cNvCxnSpPr>
            <a:cxnSpLocks/>
          </p:cNvCxnSpPr>
          <p:nvPr/>
        </p:nvCxnSpPr>
        <p:spPr>
          <a:xfrm>
            <a:off x="8884798" y="3862396"/>
            <a:ext cx="830097" cy="596230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Freeform 43">
            <a:extLst>
              <a:ext uri="{FF2B5EF4-FFF2-40B4-BE49-F238E27FC236}">
                <a16:creationId xmlns:a16="http://schemas.microsoft.com/office/drawing/2014/main" id="{01270E0F-E463-604E-BFD4-B1C1D66A88A0}"/>
              </a:ext>
            </a:extLst>
          </p:cNvPr>
          <p:cNvSpPr/>
          <p:nvPr/>
        </p:nvSpPr>
        <p:spPr>
          <a:xfrm>
            <a:off x="5669279" y="3690851"/>
            <a:ext cx="2227811" cy="789709"/>
          </a:xfrm>
          <a:custGeom>
            <a:avLst/>
            <a:gdLst>
              <a:gd name="connsiteX0" fmla="*/ 0 w 2152996"/>
              <a:gd name="connsiteY0" fmla="*/ 814647 h 814647"/>
              <a:gd name="connsiteX1" fmla="*/ 0 w 2152996"/>
              <a:gd name="connsiteY1" fmla="*/ 0 h 814647"/>
              <a:gd name="connsiteX2" fmla="*/ 2152996 w 2152996"/>
              <a:gd name="connsiteY2" fmla="*/ 0 h 81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2996" h="814647">
                <a:moveTo>
                  <a:pt x="0" y="814647"/>
                </a:moveTo>
                <a:lnTo>
                  <a:pt x="0" y="0"/>
                </a:lnTo>
                <a:lnTo>
                  <a:pt x="2152996" y="0"/>
                </a:lnTo>
              </a:path>
            </a:pathLst>
          </a:custGeom>
          <a:noFill/>
          <a:ln w="285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3166D71-DC8E-484A-8289-E98152A25534}"/>
              </a:ext>
            </a:extLst>
          </p:cNvPr>
          <p:cNvSpPr/>
          <p:nvPr/>
        </p:nvSpPr>
        <p:spPr>
          <a:xfrm>
            <a:off x="5066485" y="4378402"/>
            <a:ext cx="1187152" cy="55946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Biochemical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recurrence</a:t>
            </a:r>
          </a:p>
        </p:txBody>
      </p:sp>
    </p:spTree>
    <p:extLst>
      <p:ext uri="{BB962C8B-B14F-4D97-AF65-F5344CB8AC3E}">
        <p14:creationId xmlns:p14="http://schemas.microsoft.com/office/powerpoint/2010/main" val="51408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9F9CBB-38FC-405A-89EC-1C03433898A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i="0" u="none" strike="noStrike" baseline="0" dirty="0">
                <a:solidFill>
                  <a:schemeClr val="accent1"/>
                </a:solidFill>
                <a:latin typeface="+mn-lt"/>
              </a:rPr>
              <a:t>Second-generation androgen receptor inhibitors </a:t>
            </a:r>
            <a:r>
              <a:rPr lang="en-US" i="0" u="none" strike="noStrike" baseline="0" dirty="0">
                <a:solidFill>
                  <a:schemeClr val="tx2"/>
                </a:solidFill>
                <a:latin typeface="+mn-lt"/>
              </a:rPr>
              <a:t>have demonstrated an</a:t>
            </a:r>
            <a:r>
              <a:rPr lang="en-US" b="1" i="0" u="none" strike="noStrike" baseline="0" dirty="0">
                <a:solidFill>
                  <a:schemeClr val="accent1"/>
                </a:solidFill>
                <a:latin typeface="+mn-lt"/>
              </a:rPr>
              <a:t> overall survival benefit in nmCRPC patients:</a:t>
            </a:r>
          </a:p>
          <a:p>
            <a:pPr lvl="1"/>
            <a:r>
              <a:rPr lang="en-US" dirty="0">
                <a:latin typeface="+mn-lt"/>
              </a:rPr>
              <a:t>Apalutamide</a:t>
            </a:r>
          </a:p>
          <a:p>
            <a:pPr lvl="1"/>
            <a:r>
              <a:rPr lang="en-US" dirty="0">
                <a:latin typeface="+mn-lt"/>
              </a:rPr>
              <a:t>Enzalutamide</a:t>
            </a:r>
          </a:p>
          <a:p>
            <a:pPr lvl="1"/>
            <a:r>
              <a:rPr lang="en-US" dirty="0" err="1">
                <a:latin typeface="+mn-lt"/>
              </a:rPr>
              <a:t>Darolutamide</a:t>
            </a:r>
            <a:r>
              <a:rPr lang="en-US" dirty="0">
                <a:latin typeface="+mn-lt"/>
              </a:rPr>
              <a:t> </a:t>
            </a:r>
            <a:endParaRPr lang="en-US" b="0" i="0" u="none" strike="noStrike" baseline="0" dirty="0">
              <a:latin typeface="+mn-lt"/>
            </a:endParaRPr>
          </a:p>
          <a:p>
            <a:r>
              <a:rPr lang="en-US" b="1" i="0" u="none" strike="noStrike" baseline="0" dirty="0">
                <a:solidFill>
                  <a:schemeClr val="accent1"/>
                </a:solidFill>
                <a:latin typeface="+mn-lt"/>
              </a:rPr>
              <a:t>It is important to balance the clinical benefit they offer with potential adverse events</a:t>
            </a:r>
            <a:r>
              <a:rPr lang="en-US" b="0" i="0" u="none" strike="noStrike" baseline="0" dirty="0">
                <a:latin typeface="+mn-lt"/>
              </a:rPr>
              <a:t> and the consequential impact on quality of life, physical capacity, and cognitive function</a:t>
            </a:r>
          </a:p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Management strategies for patients with 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nmCRPC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dirty="0">
                <a:latin typeface="+mn-lt"/>
              </a:rPr>
              <a:t>also treated for comorbidities including CV disease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require appropriate selection of therapy</a:t>
            </a:r>
            <a:r>
              <a:rPr lang="en-US" dirty="0">
                <a:latin typeface="+mn-lt"/>
              </a:rPr>
              <a:t>, diet, and exercise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to meet the needs of the individual patient profile</a:t>
            </a:r>
          </a:p>
          <a:p>
            <a:pPr algn="l"/>
            <a:endParaRPr lang="en-GB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7ED91-64F7-473C-91CF-D65970BA1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Second-generation androgen receptor inhibitors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28F58-FA76-45F7-B277-287F72E5D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A8F1E3-55CD-4D22-B104-8D43BF92E618}" type="slidenum">
              <a:rPr lang="es-CO" smtClean="0"/>
              <a:t>6</a:t>
            </a:fld>
            <a:endParaRPr lang="es-C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939728-16CA-4764-AAFE-554F0353E2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372360" cy="31300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CV, cardiovascular disease; </a:t>
            </a:r>
            <a:r>
              <a:rPr lang="en-US" sz="1200" dirty="0" err="1">
                <a:solidFill>
                  <a:schemeClr val="tx2"/>
                </a:solidFill>
                <a:latin typeface="+mn-lt"/>
              </a:rPr>
              <a:t>nmCRPC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, non-metastatic castration-resistant prostate cancer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Saad F, et al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. Prostate Cancer Prostatic Dis. 2021;24(2):323-34</a:t>
            </a:r>
            <a:r>
              <a:rPr lang="es-CO" b="0" i="0" u="none" strike="noStrike" baseline="0" dirty="0">
                <a:solidFill>
                  <a:schemeClr val="tx2"/>
                </a:solidFill>
                <a:latin typeface="+mn-lt"/>
              </a:rPr>
              <a:t>; </a:t>
            </a:r>
            <a:r>
              <a:rPr lang="en-GB" dirty="0" err="1"/>
              <a:t>Morgans</a:t>
            </a:r>
            <a:r>
              <a:rPr lang="en-GB" dirty="0"/>
              <a:t> AK, et al. </a:t>
            </a:r>
            <a:r>
              <a:rPr lang="en-GB" dirty="0" err="1"/>
              <a:t>Urol</a:t>
            </a:r>
            <a:r>
              <a:rPr lang="en-GB" dirty="0"/>
              <a:t> </a:t>
            </a:r>
            <a:r>
              <a:rPr lang="en-GB" dirty="0" err="1"/>
              <a:t>Oncol</a:t>
            </a:r>
            <a:r>
              <a:rPr lang="en-GB" dirty="0"/>
              <a:t>. 2021;39(1):52-62</a:t>
            </a:r>
          </a:p>
        </p:txBody>
      </p:sp>
    </p:spTree>
    <p:extLst>
      <p:ext uri="{BB962C8B-B14F-4D97-AF65-F5344CB8AC3E}">
        <p14:creationId xmlns:p14="http://schemas.microsoft.com/office/powerpoint/2010/main" val="41990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>
          <a:xfrm>
            <a:off x="620184" y="4049938"/>
            <a:ext cx="10963200" cy="1904461"/>
          </a:xfrm>
        </p:spPr>
        <p:txBody>
          <a:bodyPr/>
          <a:lstStyle/>
          <a:p>
            <a:r>
              <a:rPr lang="en-US" dirty="0" err="1"/>
              <a:t>Darolutamide</a:t>
            </a:r>
            <a:r>
              <a:rPr lang="en-US" dirty="0"/>
              <a:t> is structurally distinct from apalutamide and enzalutamide and is </a:t>
            </a:r>
            <a:r>
              <a:rPr lang="en-US" dirty="0" err="1"/>
              <a:t>charact</a:t>
            </a:r>
            <a:r>
              <a:rPr lang="en-US" dirty="0" err="1">
                <a:solidFill>
                  <a:schemeClr val="tx2"/>
                </a:solidFill>
              </a:rPr>
              <a:t>erised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by low blood–brain barrier penetration</a:t>
            </a:r>
            <a:r>
              <a:rPr lang="en-US" baseline="30000" dirty="0"/>
              <a:t>1,2</a:t>
            </a:r>
          </a:p>
          <a:p>
            <a:pPr lvl="1"/>
            <a:r>
              <a:rPr lang="en-US" dirty="0"/>
              <a:t>This could result in less CNS toxicity and improved tolerability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Second-generation androgen receptor inhibitors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962216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>
                <a:solidFill>
                  <a:schemeClr val="tx2"/>
                </a:solidFill>
                <a:latin typeface="+mn-lt"/>
              </a:rPr>
              <a:t>CNS, central nervous system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+mn-lt"/>
              </a:rPr>
              <a:t>1.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Zurth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C, et al. J Clin Oncol. 2018;36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suppl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6:345; 2.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Zurth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C, et al. J Clin Oncol. 2019;37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suppl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7:156; </a:t>
            </a:r>
            <a:r>
              <a:rPr lang="en-GB" dirty="0" err="1">
                <a:solidFill>
                  <a:schemeClr val="tx2"/>
                </a:solidFill>
                <a:latin typeface="+mn-lt"/>
              </a:rPr>
              <a:t>Fizazi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 K, et al.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J Clin Oncol. 2019;37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suppl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7: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140;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Images from PubChem database: </a:t>
            </a:r>
            <a:r>
              <a:rPr lang="en-US" dirty="0">
                <a:solidFill>
                  <a:schemeClr val="tx2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https://pubchem.ncbi.nlm.nih.gov/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; </a:t>
            </a:r>
            <a:r>
              <a:rPr lang="en-US" dirty="0">
                <a:solidFill>
                  <a:schemeClr val="tx2"/>
                </a:solidFill>
              </a:rPr>
              <a:t>Saad F, et al. Prostate Cancer Prostatic Dis. 2021;24(2):323-34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1" t="29695" r="36613" b="33915"/>
          <a:stretch/>
        </p:blipFill>
        <p:spPr bwMode="auto">
          <a:xfrm>
            <a:off x="4881605" y="1772816"/>
            <a:ext cx="2509770" cy="1871694"/>
          </a:xfrm>
          <a:prstGeom prst="rect">
            <a:avLst/>
          </a:prstGeom>
          <a:noFill/>
          <a:ln w="28575" cmpd="sng">
            <a:solidFill>
              <a:srgbClr val="03C74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29695" r="66710" b="33915"/>
          <a:stretch/>
        </p:blipFill>
        <p:spPr bwMode="auto">
          <a:xfrm>
            <a:off x="2023901" y="1772816"/>
            <a:ext cx="2573481" cy="1871694"/>
          </a:xfrm>
          <a:prstGeom prst="rect">
            <a:avLst/>
          </a:prstGeom>
          <a:noFill/>
          <a:ln w="28575" cmpd="sng">
            <a:solidFill>
              <a:srgbClr val="03C74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8" t="29695" r="5932" b="33915"/>
          <a:stretch/>
        </p:blipFill>
        <p:spPr bwMode="auto">
          <a:xfrm>
            <a:off x="7675600" y="1772816"/>
            <a:ext cx="2523877" cy="1871694"/>
          </a:xfrm>
          <a:prstGeom prst="rect">
            <a:avLst/>
          </a:prstGeom>
          <a:noFill/>
          <a:ln w="28575" cmpd="sng">
            <a:solidFill>
              <a:srgbClr val="03C74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25262" y="1797086"/>
            <a:ext cx="1413951" cy="344128"/>
          </a:xfrm>
          <a:prstGeom prst="rect">
            <a:avLst/>
          </a:prstGeom>
          <a:solidFill>
            <a:schemeClr val="bg1"/>
          </a:solidFill>
        </p:spPr>
        <p:txBody>
          <a:bodyPr wrap="none" lIns="108000" tIns="18000" rIns="108000" bIns="18000" rtlCol="0">
            <a:spAutoFit/>
          </a:bodyPr>
          <a:lstStyle/>
          <a:p>
            <a:pPr algn="ctr"/>
            <a:r>
              <a:rPr lang="en-US" sz="2000" dirty="0">
                <a:solidFill>
                  <a:srgbClr val="505050"/>
                </a:solidFill>
                <a:latin typeface="PT Sans Narrow"/>
                <a:ea typeface="Aileron" charset="0"/>
                <a:cs typeface="PT Sans Narrow"/>
              </a:rPr>
              <a:t>enzalutamide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41255" y="1797086"/>
            <a:ext cx="1390473" cy="344128"/>
          </a:xfrm>
          <a:prstGeom prst="rect">
            <a:avLst/>
          </a:prstGeom>
          <a:solidFill>
            <a:schemeClr val="bg1"/>
          </a:solidFill>
        </p:spPr>
        <p:txBody>
          <a:bodyPr wrap="none" lIns="144000" tIns="18000" rIns="144000" bIns="18000" rtlCol="0">
            <a:spAutoFit/>
          </a:bodyPr>
          <a:lstStyle/>
          <a:p>
            <a:pPr algn="ctr"/>
            <a:r>
              <a:rPr lang="en-US" sz="2000" dirty="0">
                <a:solidFill>
                  <a:srgbClr val="505050"/>
                </a:solidFill>
                <a:latin typeface="PT Sans Narrow"/>
                <a:ea typeface="Aileron" charset="0"/>
                <a:cs typeface="PT Sans Narrow"/>
              </a:rPr>
              <a:t>apalutamide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94776" y="1797086"/>
            <a:ext cx="1685526" cy="344128"/>
          </a:xfrm>
          <a:prstGeom prst="rect">
            <a:avLst/>
          </a:prstGeom>
          <a:solidFill>
            <a:schemeClr val="bg1"/>
          </a:solidFill>
        </p:spPr>
        <p:txBody>
          <a:bodyPr wrap="none" lIns="252000" tIns="18000" rIns="252000" bIns="18000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505050"/>
                </a:solidFill>
                <a:latin typeface="PT Sans Narrow"/>
                <a:ea typeface="Aileron" charset="0"/>
                <a:cs typeface="PT Sans Narrow"/>
              </a:rPr>
              <a:t>darolutamide</a:t>
            </a:r>
            <a:endParaRPr lang="en-US" sz="2000" dirty="0">
              <a:solidFill>
                <a:srgbClr val="505050"/>
              </a:solidFill>
              <a:latin typeface="PT Sans Narrow"/>
              <a:ea typeface="Aileron" charset="0"/>
              <a:cs typeface="PT Sans Narrow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D8B05-4D6E-447C-98BB-E195F394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Which treatment for which patient?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F928C8-2C71-4CDA-AD70-52C7C9E86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48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9CAB77D-C874-7548-BE76-5947289C2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750" y="2769537"/>
            <a:ext cx="4264025" cy="1937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FF594C-A036-974C-A481-2A3AF78E6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287" y="1986346"/>
            <a:ext cx="3905250" cy="17506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76327B7-64EC-4E7B-9836-F701D51AE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/>
              <a:t>Survival outcomes in older men with </a:t>
            </a:r>
            <a:r>
              <a:rPr lang="en-GB" cap="none"/>
              <a:t>nm</a:t>
            </a:r>
            <a:r>
              <a:rPr lang="en-GB"/>
              <a:t>CRPC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5F869-BAAE-044B-A280-ACDE2756F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A8F1E3-55CD-4D22-B104-8D43BF92E618}" type="slidenum">
              <a:rPr lang="es-CO" smtClean="0"/>
              <a:pPr/>
              <a:t>9</a:t>
            </a:fld>
            <a:endParaRPr lang="es-CO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C86665A-6457-7E49-A10B-8ADF1C9986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err="1">
                <a:solidFill>
                  <a:schemeClr val="tx2"/>
                </a:solidFill>
              </a:rPr>
              <a:t>nmCRPC</a:t>
            </a:r>
            <a:r>
              <a:rPr lang="en-GB" dirty="0">
                <a:solidFill>
                  <a:schemeClr val="tx2"/>
                </a:solidFill>
              </a:rPr>
              <a:t>, non-metastatic castration-resistant prostate cancer</a:t>
            </a:r>
          </a:p>
          <a:p>
            <a:pPr>
              <a:spcBef>
                <a:spcPts val="0"/>
              </a:spcBef>
            </a:pPr>
            <a:r>
              <a:rPr lang="en-GB" dirty="0" err="1">
                <a:solidFill>
                  <a:schemeClr val="tx2"/>
                </a:solidFill>
              </a:rPr>
              <a:t>Fallah</a:t>
            </a:r>
            <a:r>
              <a:rPr lang="en-GB" dirty="0">
                <a:solidFill>
                  <a:schemeClr val="tx2"/>
                </a:solidFill>
              </a:rPr>
              <a:t> J, et al. Lancet </a:t>
            </a:r>
            <a:r>
              <a:rPr lang="en-GB" dirty="0" err="1">
                <a:solidFill>
                  <a:schemeClr val="tx2"/>
                </a:solidFill>
              </a:rPr>
              <a:t>Oncol</a:t>
            </a:r>
            <a:r>
              <a:rPr lang="en-GB" dirty="0">
                <a:solidFill>
                  <a:schemeClr val="tx2"/>
                </a:solidFill>
              </a:rPr>
              <a:t>. 2021:22:1230-39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15B3D4-C133-4A81-8E08-30278F4C4EE0}"/>
              </a:ext>
            </a:extLst>
          </p:cNvPr>
          <p:cNvSpPr txBox="1"/>
          <p:nvPr/>
        </p:nvSpPr>
        <p:spPr>
          <a:xfrm>
            <a:off x="619200" y="1560990"/>
            <a:ext cx="2591159" cy="33855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  <a:ea typeface="Aileron" charset="0"/>
                <a:cs typeface="Aileron" charset="0"/>
              </a:rPr>
              <a:t>METASTASIS-FREE SURVIVAL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50EFE5-4D7C-4BFD-BCFB-571CB1529F95}"/>
              </a:ext>
            </a:extLst>
          </p:cNvPr>
          <p:cNvSpPr txBox="1"/>
          <p:nvPr/>
        </p:nvSpPr>
        <p:spPr>
          <a:xfrm>
            <a:off x="8544272" y="2047302"/>
            <a:ext cx="1846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  <a:ea typeface="Aileron" charset="0"/>
                <a:cs typeface="Aileron" charset="0"/>
              </a:rPr>
              <a:t>OVERALL SURVIVAL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4993F-1D49-BB44-A8C9-EBEBC5C64B1F}"/>
              </a:ext>
            </a:extLst>
          </p:cNvPr>
          <p:cNvSpPr txBox="1"/>
          <p:nvPr/>
        </p:nvSpPr>
        <p:spPr>
          <a:xfrm>
            <a:off x="512814" y="4088828"/>
            <a:ext cx="1845056" cy="4847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Number at risk (number censored)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Androgen receptor inhibitor groups, age &lt;80 years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 groups, age &lt;80 years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Androgen receptor inhibitor groups, age ≥80 years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 groups, age ≥80 years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DB7C22-D1CD-5E47-B0E0-6E7D9940A201}"/>
              </a:ext>
            </a:extLst>
          </p:cNvPr>
          <p:cNvSpPr txBox="1"/>
          <p:nvPr/>
        </p:nvSpPr>
        <p:spPr>
          <a:xfrm>
            <a:off x="2438465" y="4185778"/>
            <a:ext cx="322204" cy="3877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2,019 (0)</a:t>
            </a:r>
            <a:b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1,075 (0)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675 (0)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348 (0)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E54E6A-6CD2-8D44-80C1-52A189E632DA}"/>
              </a:ext>
            </a:extLst>
          </p:cNvPr>
          <p:cNvSpPr txBox="1"/>
          <p:nvPr/>
        </p:nvSpPr>
        <p:spPr>
          <a:xfrm>
            <a:off x="2871839" y="3247626"/>
            <a:ext cx="1845056" cy="387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Androgen receptor inhibitor groups, age &lt;80 years</a:t>
            </a:r>
          </a:p>
          <a:p>
            <a:pPr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 groups, age &lt;80 years</a:t>
            </a:r>
          </a:p>
          <a:p>
            <a:pPr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Androgen receptor inhibitor groups, age ≥80 years</a:t>
            </a:r>
          </a:p>
          <a:p>
            <a:pPr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 groups, age ≥80 years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36C4E6-E2E8-5842-A7A3-FA5B475F5D2A}"/>
              </a:ext>
            </a:extLst>
          </p:cNvPr>
          <p:cNvSpPr txBox="1"/>
          <p:nvPr/>
        </p:nvSpPr>
        <p:spPr>
          <a:xfrm>
            <a:off x="2463170" y="3636676"/>
            <a:ext cx="65724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ECDF90-8E89-CB4D-87A8-CEE53662EE20}"/>
              </a:ext>
            </a:extLst>
          </p:cNvPr>
          <p:cNvSpPr txBox="1"/>
          <p:nvPr/>
        </p:nvSpPr>
        <p:spPr>
          <a:xfrm>
            <a:off x="2397447" y="3214401"/>
            <a:ext cx="131447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FFCC1F-789B-834D-BC3B-A83420542DF1}"/>
              </a:ext>
            </a:extLst>
          </p:cNvPr>
          <p:cNvSpPr txBox="1"/>
          <p:nvPr/>
        </p:nvSpPr>
        <p:spPr>
          <a:xfrm>
            <a:off x="2397447" y="2801651"/>
            <a:ext cx="131447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A4233E-0CD8-9542-88EF-557A961F3FCB}"/>
              </a:ext>
            </a:extLst>
          </p:cNvPr>
          <p:cNvSpPr txBox="1"/>
          <p:nvPr/>
        </p:nvSpPr>
        <p:spPr>
          <a:xfrm>
            <a:off x="2397447" y="2379376"/>
            <a:ext cx="131447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BA568F-DF14-8446-874A-09EDD2C2F423}"/>
              </a:ext>
            </a:extLst>
          </p:cNvPr>
          <p:cNvSpPr txBox="1"/>
          <p:nvPr/>
        </p:nvSpPr>
        <p:spPr>
          <a:xfrm>
            <a:off x="2331724" y="1957101"/>
            <a:ext cx="197170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85FCAF-099C-3A4A-8258-891A6047AB00}"/>
              </a:ext>
            </a:extLst>
          </p:cNvPr>
          <p:cNvSpPr txBox="1"/>
          <p:nvPr/>
        </p:nvSpPr>
        <p:spPr>
          <a:xfrm rot="16200000">
            <a:off x="1459519" y="2779163"/>
            <a:ext cx="1473160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Metastasis-free survival (%)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529C4D-4BF1-AE43-A4E5-8BD5F07F1396}"/>
              </a:ext>
            </a:extLst>
          </p:cNvPr>
          <p:cNvSpPr txBox="1"/>
          <p:nvPr/>
        </p:nvSpPr>
        <p:spPr>
          <a:xfrm>
            <a:off x="2888447" y="4185778"/>
            <a:ext cx="411972" cy="3877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1,704 (183)</a:t>
            </a:r>
            <a:b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694 (170)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558 (83)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238 (60)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3AAA2B-1214-894D-AD36-FE86C23350E4}"/>
              </a:ext>
            </a:extLst>
          </p:cNvPr>
          <p:cNvSpPr txBox="1"/>
          <p:nvPr/>
        </p:nvSpPr>
        <p:spPr>
          <a:xfrm>
            <a:off x="3415497" y="4185778"/>
            <a:ext cx="411972" cy="3877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1,183 (580)</a:t>
            </a:r>
            <a:b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342 (374)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361 (233)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141 (117)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90A15D-B860-A648-8780-FEFF551B7686}"/>
              </a:ext>
            </a:extLst>
          </p:cNvPr>
          <p:cNvSpPr txBox="1"/>
          <p:nvPr/>
        </p:nvSpPr>
        <p:spPr>
          <a:xfrm>
            <a:off x="3987648" y="4185778"/>
            <a:ext cx="344646" cy="3877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905 (798)</a:t>
            </a:r>
            <a:b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204 (459)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265 (307)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 (155)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F25BEC-E9D8-524F-BCE0-25EFF4556A9C}"/>
              </a:ext>
            </a:extLst>
          </p:cNvPr>
          <p:cNvSpPr txBox="1"/>
          <p:nvPr/>
        </p:nvSpPr>
        <p:spPr>
          <a:xfrm>
            <a:off x="4485472" y="4185778"/>
            <a:ext cx="411972" cy="3877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479 (1,149)</a:t>
            </a:r>
            <a:b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94 (533)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127 (429)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 (190)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6252E0-39C3-9941-8D70-2B25F49BF0DC}"/>
              </a:ext>
            </a:extLst>
          </p:cNvPr>
          <p:cNvSpPr txBox="1"/>
          <p:nvPr/>
        </p:nvSpPr>
        <p:spPr>
          <a:xfrm>
            <a:off x="5006172" y="4185778"/>
            <a:ext cx="411972" cy="3877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152 (1,434)</a:t>
            </a:r>
            <a:b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 (599)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 (498)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 (211)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F2E407-ED65-9F45-990F-8234820539E2}"/>
              </a:ext>
            </a:extLst>
          </p:cNvPr>
          <p:cNvSpPr txBox="1"/>
          <p:nvPr/>
        </p:nvSpPr>
        <p:spPr>
          <a:xfrm>
            <a:off x="5530481" y="4185778"/>
            <a:ext cx="367088" cy="3877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66 (1,510)</a:t>
            </a:r>
            <a:b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 (611)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 (521)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 (216)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746FC2-6A58-D940-8448-61FE9A3D3AAF}"/>
              </a:ext>
            </a:extLst>
          </p:cNvPr>
          <p:cNvSpPr txBox="1"/>
          <p:nvPr/>
        </p:nvSpPr>
        <p:spPr>
          <a:xfrm>
            <a:off x="6082637" y="4185778"/>
            <a:ext cx="322204" cy="3877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 (1,572)</a:t>
            </a:r>
            <a:b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 (617)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 (540)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 (216)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25F4E0B-B572-BA4F-B88E-B88F840E60B5}"/>
              </a:ext>
            </a:extLst>
          </p:cNvPr>
          <p:cNvSpPr txBox="1"/>
          <p:nvPr/>
        </p:nvSpPr>
        <p:spPr>
          <a:xfrm>
            <a:off x="2561595" y="3757326"/>
            <a:ext cx="65724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EE50F1-C974-D241-9063-78B8A4151E73}"/>
              </a:ext>
            </a:extLst>
          </p:cNvPr>
          <p:cNvSpPr txBox="1"/>
          <p:nvPr/>
        </p:nvSpPr>
        <p:spPr>
          <a:xfrm>
            <a:off x="3075945" y="3757326"/>
            <a:ext cx="65724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10327D7-6B60-DF47-B4B6-5095C4C0C09D}"/>
              </a:ext>
            </a:extLst>
          </p:cNvPr>
          <p:cNvSpPr txBox="1"/>
          <p:nvPr/>
        </p:nvSpPr>
        <p:spPr>
          <a:xfrm>
            <a:off x="3566959" y="3757326"/>
            <a:ext cx="131446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50783C-06B4-424D-8EBA-423DD1BC6FF5}"/>
              </a:ext>
            </a:extLst>
          </p:cNvPr>
          <p:cNvSpPr txBox="1"/>
          <p:nvPr/>
        </p:nvSpPr>
        <p:spPr>
          <a:xfrm>
            <a:off x="4087659" y="3757326"/>
            <a:ext cx="131446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FEC691-2281-2C41-8FE4-D46096331FC4}"/>
              </a:ext>
            </a:extLst>
          </p:cNvPr>
          <p:cNvSpPr txBox="1"/>
          <p:nvPr/>
        </p:nvSpPr>
        <p:spPr>
          <a:xfrm>
            <a:off x="4608359" y="3757326"/>
            <a:ext cx="131446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7C29CF-37BF-594A-B234-8CA18F9A771F}"/>
              </a:ext>
            </a:extLst>
          </p:cNvPr>
          <p:cNvSpPr txBox="1"/>
          <p:nvPr/>
        </p:nvSpPr>
        <p:spPr>
          <a:xfrm>
            <a:off x="5135409" y="3757326"/>
            <a:ext cx="131446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895BFC0-298E-354E-91BD-7D29B296B83A}"/>
              </a:ext>
            </a:extLst>
          </p:cNvPr>
          <p:cNvSpPr txBox="1"/>
          <p:nvPr/>
        </p:nvSpPr>
        <p:spPr>
          <a:xfrm>
            <a:off x="6164109" y="3757326"/>
            <a:ext cx="131446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C64E84-D4DD-D146-9A76-7530D8DFEDC5}"/>
              </a:ext>
            </a:extLst>
          </p:cNvPr>
          <p:cNvSpPr txBox="1"/>
          <p:nvPr/>
        </p:nvSpPr>
        <p:spPr>
          <a:xfrm>
            <a:off x="5649759" y="3757326"/>
            <a:ext cx="131446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C21DEC-EEAB-314D-9E7D-471BE1B7E1A8}"/>
              </a:ext>
            </a:extLst>
          </p:cNvPr>
          <p:cNvSpPr txBox="1"/>
          <p:nvPr/>
        </p:nvSpPr>
        <p:spPr>
          <a:xfrm>
            <a:off x="3460075" y="3954547"/>
            <a:ext cx="1886735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since </a:t>
            </a:r>
            <a:r>
              <a:rPr lang="en-US" sz="1000" b="1" dirty="0" err="1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randomisation</a:t>
            </a:r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 (months)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9BC016-6DBA-A646-9454-D9C54AD2939E}"/>
              </a:ext>
            </a:extLst>
          </p:cNvPr>
          <p:cNvSpPr txBox="1"/>
          <p:nvPr/>
        </p:nvSpPr>
        <p:spPr>
          <a:xfrm>
            <a:off x="5369627" y="5044792"/>
            <a:ext cx="1845056" cy="4847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Number at risk (number censored)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Androgen receptor inhibitor groups, age &lt;80 years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 groups, age &lt;80 years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Androgen receptor inhibitor groups, age ≥80 years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 groups, age ≥80 years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363BE59-9F79-ED48-8070-6EBCD4481B5F}"/>
              </a:ext>
            </a:extLst>
          </p:cNvPr>
          <p:cNvSpPr txBox="1"/>
          <p:nvPr/>
        </p:nvSpPr>
        <p:spPr>
          <a:xfrm>
            <a:off x="7295278" y="5141742"/>
            <a:ext cx="322204" cy="3877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2,019 (0)</a:t>
            </a:r>
            <a:b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1,075 (0)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675 (0)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348 (0)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4BD8B6A-4687-D04B-9F3D-284A63BE2D88}"/>
              </a:ext>
            </a:extLst>
          </p:cNvPr>
          <p:cNvSpPr txBox="1"/>
          <p:nvPr/>
        </p:nvSpPr>
        <p:spPr>
          <a:xfrm>
            <a:off x="7942544" y="5141742"/>
            <a:ext cx="367088" cy="3877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1,916 (65)</a:t>
            </a:r>
            <a:b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974 (79)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602 (38)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303 (27)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8ABF0B-DA61-0E44-AFFE-3756B4B57754}"/>
              </a:ext>
            </a:extLst>
          </p:cNvPr>
          <p:cNvSpPr txBox="1"/>
          <p:nvPr/>
        </p:nvSpPr>
        <p:spPr>
          <a:xfrm>
            <a:off x="8570760" y="5141742"/>
            <a:ext cx="411972" cy="3877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1,707 (173)</a:t>
            </a:r>
            <a:b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800 (167)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486 (95)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242 (56)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81567B-C730-E049-81D4-2589F682F735}"/>
              </a:ext>
            </a:extLst>
          </p:cNvPr>
          <p:cNvSpPr txBox="1"/>
          <p:nvPr/>
        </p:nvSpPr>
        <p:spPr>
          <a:xfrm>
            <a:off x="9237510" y="5141742"/>
            <a:ext cx="411972" cy="3877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1,187 (554)</a:t>
            </a:r>
            <a:b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519 (362)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307 (206)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148 (107)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89EE1A3-E597-B54B-83FD-5BC83A55AAAF}"/>
              </a:ext>
            </a:extLst>
          </p:cNvPr>
          <p:cNvSpPr txBox="1"/>
          <p:nvPr/>
        </p:nvSpPr>
        <p:spPr>
          <a:xfrm>
            <a:off x="9933486" y="5141742"/>
            <a:ext cx="344646" cy="3877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630 (987)</a:t>
            </a:r>
            <a:b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260 (550)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144 (319)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64 (163)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AD3C56C-30C4-5448-A311-5632A63847A1}"/>
              </a:ext>
            </a:extLst>
          </p:cNvPr>
          <p:cNvSpPr txBox="1"/>
          <p:nvPr/>
        </p:nvSpPr>
        <p:spPr>
          <a:xfrm>
            <a:off x="10558310" y="5141742"/>
            <a:ext cx="411972" cy="3877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157 (1,397)</a:t>
            </a:r>
            <a:b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61 (712)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 (412)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 (208)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BA9253-783B-9445-B1CB-F304D0089934}"/>
              </a:ext>
            </a:extLst>
          </p:cNvPr>
          <p:cNvSpPr txBox="1"/>
          <p:nvPr/>
        </p:nvSpPr>
        <p:spPr>
          <a:xfrm>
            <a:off x="11250600" y="5141742"/>
            <a:ext cx="322204" cy="3877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 (1,543)</a:t>
            </a:r>
            <a:b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 (768)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 (438)</a:t>
            </a:r>
          </a:p>
          <a:p>
            <a:pPr algn="r"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 (215)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AE012BC-CC7C-1747-B279-7451574E717C}"/>
              </a:ext>
            </a:extLst>
          </p:cNvPr>
          <p:cNvSpPr txBox="1"/>
          <p:nvPr/>
        </p:nvSpPr>
        <p:spPr>
          <a:xfrm>
            <a:off x="7418408" y="4713290"/>
            <a:ext cx="65724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6FE3577-42F0-174D-8251-CBF5C9267573}"/>
              </a:ext>
            </a:extLst>
          </p:cNvPr>
          <p:cNvSpPr txBox="1"/>
          <p:nvPr/>
        </p:nvSpPr>
        <p:spPr>
          <a:xfrm>
            <a:off x="8045947" y="4713290"/>
            <a:ext cx="131446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0076667-AEBE-2346-88E3-5DF603153FD8}"/>
              </a:ext>
            </a:extLst>
          </p:cNvPr>
          <p:cNvSpPr txBox="1"/>
          <p:nvPr/>
        </p:nvSpPr>
        <p:spPr>
          <a:xfrm>
            <a:off x="8706347" y="4713290"/>
            <a:ext cx="131446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1AE685-3651-AA4F-9F4A-ADB8D9BEBBD3}"/>
              </a:ext>
            </a:extLst>
          </p:cNvPr>
          <p:cNvSpPr txBox="1"/>
          <p:nvPr/>
        </p:nvSpPr>
        <p:spPr>
          <a:xfrm>
            <a:off x="9369922" y="4713290"/>
            <a:ext cx="131446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FFB1224-94EE-674E-997F-35C8C19D091F}"/>
              </a:ext>
            </a:extLst>
          </p:cNvPr>
          <p:cNvSpPr txBox="1"/>
          <p:nvPr/>
        </p:nvSpPr>
        <p:spPr>
          <a:xfrm>
            <a:off x="10039847" y="4713290"/>
            <a:ext cx="131446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9C85E7F-71DD-9D47-8047-0AFDA15FC202}"/>
              </a:ext>
            </a:extLst>
          </p:cNvPr>
          <p:cNvSpPr txBox="1"/>
          <p:nvPr/>
        </p:nvSpPr>
        <p:spPr>
          <a:xfrm>
            <a:off x="11354297" y="4713290"/>
            <a:ext cx="131446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22053B6-D11A-7944-93AD-B580C2DC3D7A}"/>
              </a:ext>
            </a:extLst>
          </p:cNvPr>
          <p:cNvSpPr txBox="1"/>
          <p:nvPr/>
        </p:nvSpPr>
        <p:spPr>
          <a:xfrm>
            <a:off x="10700247" y="4713290"/>
            <a:ext cx="131446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7FA2A33-D686-774C-8029-C734D6A7B516}"/>
              </a:ext>
            </a:extLst>
          </p:cNvPr>
          <p:cNvSpPr txBox="1"/>
          <p:nvPr/>
        </p:nvSpPr>
        <p:spPr>
          <a:xfrm>
            <a:off x="8488139" y="4910511"/>
            <a:ext cx="1886735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since </a:t>
            </a:r>
            <a:r>
              <a:rPr lang="en-US" sz="1000" b="1" dirty="0" err="1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randomisation</a:t>
            </a:r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 (months)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03F74A7-E9E7-264A-A882-10CBC2806767}"/>
              </a:ext>
            </a:extLst>
          </p:cNvPr>
          <p:cNvSpPr txBox="1"/>
          <p:nvPr/>
        </p:nvSpPr>
        <p:spPr>
          <a:xfrm>
            <a:off x="7322697" y="4594199"/>
            <a:ext cx="65724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5ECDE91-DDD5-494D-B2EF-B19564EAE4B4}"/>
              </a:ext>
            </a:extLst>
          </p:cNvPr>
          <p:cNvSpPr txBox="1"/>
          <p:nvPr/>
        </p:nvSpPr>
        <p:spPr>
          <a:xfrm>
            <a:off x="7256974" y="4140174"/>
            <a:ext cx="131447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2FF5E83-2ABD-5F4B-B246-2371022CC94E}"/>
              </a:ext>
            </a:extLst>
          </p:cNvPr>
          <p:cNvSpPr txBox="1"/>
          <p:nvPr/>
        </p:nvSpPr>
        <p:spPr>
          <a:xfrm>
            <a:off x="7256974" y="3682974"/>
            <a:ext cx="131447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AF1C42E-FB86-0246-B3CA-37A868CF553D}"/>
              </a:ext>
            </a:extLst>
          </p:cNvPr>
          <p:cNvSpPr txBox="1"/>
          <p:nvPr/>
        </p:nvSpPr>
        <p:spPr>
          <a:xfrm>
            <a:off x="7256974" y="3219424"/>
            <a:ext cx="131447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79DF840-1455-6D4B-AEB7-71A3889D8FE9}"/>
              </a:ext>
            </a:extLst>
          </p:cNvPr>
          <p:cNvSpPr txBox="1"/>
          <p:nvPr/>
        </p:nvSpPr>
        <p:spPr>
          <a:xfrm>
            <a:off x="7213476" y="2771749"/>
            <a:ext cx="197170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1E4CE79-E797-DE4D-AA4C-155E26844151}"/>
              </a:ext>
            </a:extLst>
          </p:cNvPr>
          <p:cNvSpPr txBox="1"/>
          <p:nvPr/>
        </p:nvSpPr>
        <p:spPr>
          <a:xfrm rot="16200000">
            <a:off x="6541866" y="3593811"/>
            <a:ext cx="1027525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Overall survival (%)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D67FAF-B3F7-1E42-84E3-9A7A5FF3747F}"/>
              </a:ext>
            </a:extLst>
          </p:cNvPr>
          <p:cNvSpPr/>
          <p:nvPr/>
        </p:nvSpPr>
        <p:spPr>
          <a:xfrm>
            <a:off x="2667987" y="3212976"/>
            <a:ext cx="180925" cy="4414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494DDC-895E-6E47-96D4-177EE7663E3E}"/>
              </a:ext>
            </a:extLst>
          </p:cNvPr>
          <p:cNvCxnSpPr>
            <a:cxnSpLocks/>
          </p:cNvCxnSpPr>
          <p:nvPr/>
        </p:nvCxnSpPr>
        <p:spPr>
          <a:xfrm>
            <a:off x="2680935" y="3294261"/>
            <a:ext cx="139402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24AE44A-776C-B24F-AD6D-6A257020A7B2}"/>
              </a:ext>
            </a:extLst>
          </p:cNvPr>
          <p:cNvCxnSpPr>
            <a:cxnSpLocks/>
          </p:cNvCxnSpPr>
          <p:nvPr/>
        </p:nvCxnSpPr>
        <p:spPr>
          <a:xfrm>
            <a:off x="2680935" y="3389511"/>
            <a:ext cx="139402" cy="0"/>
          </a:xfrm>
          <a:prstGeom prst="line">
            <a:avLst/>
          </a:prstGeom>
          <a:ln w="190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0A3D2D8-5ACC-7F46-8E2C-876DD7FE9C3F}"/>
              </a:ext>
            </a:extLst>
          </p:cNvPr>
          <p:cNvCxnSpPr>
            <a:cxnSpLocks/>
          </p:cNvCxnSpPr>
          <p:nvPr/>
        </p:nvCxnSpPr>
        <p:spPr>
          <a:xfrm>
            <a:off x="2680935" y="3484761"/>
            <a:ext cx="139402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B559767-BC0E-DE41-B845-635F8E3AD906}"/>
              </a:ext>
            </a:extLst>
          </p:cNvPr>
          <p:cNvCxnSpPr>
            <a:cxnSpLocks/>
          </p:cNvCxnSpPr>
          <p:nvPr/>
        </p:nvCxnSpPr>
        <p:spPr>
          <a:xfrm>
            <a:off x="2680935" y="3580011"/>
            <a:ext cx="139402" cy="0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9BCBAC3A-01C1-174C-A0BC-319DE0098696}"/>
              </a:ext>
            </a:extLst>
          </p:cNvPr>
          <p:cNvSpPr txBox="1"/>
          <p:nvPr/>
        </p:nvSpPr>
        <p:spPr>
          <a:xfrm>
            <a:off x="7728652" y="4214491"/>
            <a:ext cx="1845056" cy="387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Androgen receptor inhibitor groups, age &lt;80 years</a:t>
            </a:r>
          </a:p>
          <a:p>
            <a:pPr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 groups, age &lt;80 years</a:t>
            </a:r>
          </a:p>
          <a:p>
            <a:pPr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Androgen receptor inhibitor groups, age ≥80 years</a:t>
            </a:r>
          </a:p>
          <a:p>
            <a:pPr>
              <a:lnSpc>
                <a:spcPct val="90000"/>
              </a:lnSpc>
            </a:pPr>
            <a:r>
              <a:rPr lang="en-US" sz="7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 groups, age ≥80 years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FF4092E-F6C9-844C-88BD-30DC54E1CA1D}"/>
              </a:ext>
            </a:extLst>
          </p:cNvPr>
          <p:cNvCxnSpPr>
            <a:cxnSpLocks/>
          </p:cNvCxnSpPr>
          <p:nvPr/>
        </p:nvCxnSpPr>
        <p:spPr>
          <a:xfrm>
            <a:off x="7537748" y="4261126"/>
            <a:ext cx="139402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4644463-0E46-B54A-9027-4190E9B60DF6}"/>
              </a:ext>
            </a:extLst>
          </p:cNvPr>
          <p:cNvCxnSpPr>
            <a:cxnSpLocks/>
          </p:cNvCxnSpPr>
          <p:nvPr/>
        </p:nvCxnSpPr>
        <p:spPr>
          <a:xfrm>
            <a:off x="7537748" y="4356376"/>
            <a:ext cx="139402" cy="0"/>
          </a:xfrm>
          <a:prstGeom prst="line">
            <a:avLst/>
          </a:prstGeom>
          <a:ln w="190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868D579-93CD-8646-B7BB-293DA7A61DB8}"/>
              </a:ext>
            </a:extLst>
          </p:cNvPr>
          <p:cNvCxnSpPr>
            <a:cxnSpLocks/>
          </p:cNvCxnSpPr>
          <p:nvPr/>
        </p:nvCxnSpPr>
        <p:spPr>
          <a:xfrm>
            <a:off x="7537748" y="4451626"/>
            <a:ext cx="139402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919B015-AD94-3344-95E9-251B6B1645F3}"/>
              </a:ext>
            </a:extLst>
          </p:cNvPr>
          <p:cNvCxnSpPr>
            <a:cxnSpLocks/>
          </p:cNvCxnSpPr>
          <p:nvPr/>
        </p:nvCxnSpPr>
        <p:spPr>
          <a:xfrm>
            <a:off x="7537748" y="4546876"/>
            <a:ext cx="139402" cy="0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45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Cor2Ed - GU Connect Palette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03C74F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03C74F"/>
      </a:hlink>
      <a:folHlink>
        <a:srgbClr val="03C74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5898</TotalTime>
  <Words>3359</Words>
  <Application>Microsoft Office PowerPoint</Application>
  <PresentationFormat>Widescreen</PresentationFormat>
  <Paragraphs>450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AdvP4C4E74</vt:lpstr>
      <vt:lpstr>AdvTTa9c1b374</vt:lpstr>
      <vt:lpstr>Aileron</vt:lpstr>
      <vt:lpstr>Arial</vt:lpstr>
      <vt:lpstr>BlinkMacSystemFont</vt:lpstr>
      <vt:lpstr>Calibri</vt:lpstr>
      <vt:lpstr>Lucida Grande</vt:lpstr>
      <vt:lpstr>PT Sans Narrow</vt:lpstr>
      <vt:lpstr>Thème Office</vt:lpstr>
      <vt:lpstr>PowerPoint Presentation</vt:lpstr>
      <vt:lpstr>Individualising treatment  strategies for nmCRPC  Dr. Ray A. Manneh Kopp, MD Sociedad de Oncología y Hematología del Cesar, Valledupar, Colombia  November 2021</vt:lpstr>
      <vt:lpstr>Disclaimer and disclosures</vt:lpstr>
      <vt:lpstr>introduction</vt:lpstr>
      <vt:lpstr>What is nmCRPC?</vt:lpstr>
      <vt:lpstr>Second-generation androgen receptor inhibitors</vt:lpstr>
      <vt:lpstr>Second-generation androgen receptor inhibitors</vt:lpstr>
      <vt:lpstr>Which treatment for which patient?</vt:lpstr>
      <vt:lpstr>Survival outcomes in older men with nmCRPC</vt:lpstr>
      <vt:lpstr>Cardiovascular Risk</vt:lpstr>
      <vt:lpstr>Cognitive dysfunction</vt:lpstr>
      <vt:lpstr>Assessing On-Treatment Cognitive Function in Patients With Prostate Cancer </vt:lpstr>
      <vt:lpstr>Toxicity profile</vt:lpstr>
      <vt:lpstr>Incidence of adverse events </vt:lpstr>
      <vt:lpstr>Potential Drug–Drug interactions</vt:lpstr>
      <vt:lpstr>Potential drug–drug Interactions</vt:lpstr>
      <vt:lpstr>Treatment Is Associated With Maintenance  of HRQoL</vt:lpstr>
      <vt:lpstr>summary</vt:lpstr>
      <vt:lpstr>REACH GU CONNECT VIA  TWITTER, LINKEDIN, VIMEO &amp; EMAIL OR VISIT THE GROUP’S WEBSITE http://www.guconnect.info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Samantha Brightwell</cp:lastModifiedBy>
  <cp:revision>317</cp:revision>
  <cp:lastPrinted>2017-02-15T09:54:46Z</cp:lastPrinted>
  <dcterms:created xsi:type="dcterms:W3CDTF">2016-10-14T09:38:18Z</dcterms:created>
  <dcterms:modified xsi:type="dcterms:W3CDTF">2021-11-03T11:14:07Z</dcterms:modified>
</cp:coreProperties>
</file>