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1721" r:id="rId4"/>
    <p:sldId id="284" r:id="rId5"/>
    <p:sldId id="1722" r:id="rId6"/>
    <p:sldId id="1724" r:id="rId7"/>
    <p:sldId id="1725" r:id="rId8"/>
    <p:sldId id="1727" r:id="rId9"/>
    <p:sldId id="1728" r:id="rId10"/>
    <p:sldId id="1731" r:id="rId11"/>
    <p:sldId id="1732" r:id="rId12"/>
    <p:sldId id="1730" r:id="rId13"/>
    <p:sldId id="1729" r:id="rId14"/>
    <p:sldId id="278" r:id="rId15"/>
    <p:sldId id="280" r:id="rId1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1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  <p:cmAuthor id="2" name="11864335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AE7"/>
    <a:srgbClr val="F4CDCC"/>
    <a:srgbClr val="5D8298"/>
    <a:srgbClr val="E42621"/>
    <a:srgbClr val="F5EAE8"/>
    <a:srgbClr val="EAD1CE"/>
    <a:srgbClr val="E7F5E9"/>
    <a:srgbClr val="CBEBD0"/>
    <a:srgbClr val="2E7B8E"/>
    <a:srgbClr val="FF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2" autoAdjust="0"/>
    <p:restoredTop sz="95226" autoAdjust="0"/>
  </p:normalViewPr>
  <p:slideViewPr>
    <p:cSldViewPr snapToGrid="0" snapToObjects="1">
      <p:cViewPr varScale="1">
        <p:scale>
          <a:sx n="89" d="100"/>
          <a:sy n="89" d="100"/>
        </p:scale>
        <p:origin x="586" y="72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0-10%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0E-47B7-99F6-F56A66ECD7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Mild HA/HB</c:v>
                </c:pt>
                <c:pt idx="1">
                  <c:v>Moderate HA/HB</c:v>
                </c:pt>
                <c:pt idx="2">
                  <c:v>Severe HA/HB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0E-47B7-99F6-F56A66ECD77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11-25%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0E-47B7-99F6-F56A66ECD7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0E-47B7-99F6-F56A66ECD7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Mild HA/HB</c:v>
                </c:pt>
                <c:pt idx="1">
                  <c:v>Moderate HA/HB</c:v>
                </c:pt>
                <c:pt idx="2">
                  <c:v>Severe HA/HB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0E-47B7-99F6-F56A66ECD77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26-50%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0E-47B7-99F6-F56A66ECD7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0E-47B7-99F6-F56A66ECD7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Mild HA/HB</c:v>
                </c:pt>
                <c:pt idx="1">
                  <c:v>Moderate HA/HB</c:v>
                </c:pt>
                <c:pt idx="2">
                  <c:v>Severe HA/HB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B0E-47B7-99F6-F56A66ECD77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51-75%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Mild HA/HB</c:v>
                </c:pt>
                <c:pt idx="1">
                  <c:v>Moderate HA/HB</c:v>
                </c:pt>
                <c:pt idx="2">
                  <c:v>Severe HA/HB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B0E-47B7-99F6-F56A66ECD77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76-100%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0E-47B7-99F6-F56A66ECD7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Mild HA/HB</c:v>
                </c:pt>
                <c:pt idx="1">
                  <c:v>Moderate HA/HB</c:v>
                </c:pt>
                <c:pt idx="2">
                  <c:v>Severe HA/HB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B0E-47B7-99F6-F56A66ECD7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394634840"/>
        <c:axId val="394637584"/>
      </c:barChart>
      <c:catAx>
        <c:axId val="39463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637584"/>
        <c:crosses val="autoZero"/>
        <c:auto val="1"/>
        <c:lblAlgn val="ctr"/>
        <c:lblOffset val="100"/>
        <c:noMultiLvlLbl val="0"/>
      </c:catAx>
      <c:valAx>
        <c:axId val="3946375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634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5D829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300">
          <a:solidFill>
            <a:srgbClr val="5D82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AC4220-6294-4B3C-8EB1-C05FB8C92B95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1D7DFB-4FD3-4EE6-A713-E436CA3B25EC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03D4A4-219B-4160-88B5-3E011F8F4965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2EEE10-EF59-48B9-A3B8-C3C88CCB0FBD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032640-6D57-44F5-8F21-35D03AFFFE1D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C9EDF8-7C65-4083-AE85-C77A173EA815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C725511-D424-4CD4-AB4E-64361407AC16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9052C4-B19B-4C1D-B906-48AD4C887A50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81D5893-FCFB-45B4-AF55-245942BC7B91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67E-4E05-9303-9D6706042B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5D82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Collaboration with patient organisations</c:v>
                </c:pt>
                <c:pt idx="1">
                  <c:v>Access to all registered therapies</c:v>
                </c:pt>
                <c:pt idx="2">
                  <c:v>PK tools</c:v>
                </c:pt>
                <c:pt idx="3">
                  <c:v>Optimal network of treatment centers</c:v>
                </c:pt>
                <c:pt idx="4">
                  <c:v>Adequate staff numbers</c:v>
                </c:pt>
                <c:pt idx="5">
                  <c:v>Adequate infrastructure and personnel for trials</c:v>
                </c:pt>
                <c:pt idx="6">
                  <c:v>Patient e-diaries</c:v>
                </c:pt>
                <c:pt idx="7">
                  <c:v>Online patient-data registry</c:v>
                </c:pt>
                <c:pt idx="8">
                  <c:v>Adequate time for research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53</c:v>
                </c:pt>
                <c:pt idx="7">
                  <c:v>58</c:v>
                </c:pt>
                <c:pt idx="8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67E-4E05-9303-9D6706042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747400"/>
        <c:axId val="474746224"/>
      </c:barChart>
      <c:catAx>
        <c:axId val="474747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4746224"/>
        <c:crosses val="autoZero"/>
        <c:auto val="1"/>
        <c:lblAlgn val="ctr"/>
        <c:lblOffset val="100"/>
        <c:noMultiLvlLbl val="0"/>
      </c:catAx>
      <c:valAx>
        <c:axId val="47474622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474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300" b="0">
          <a:solidFill>
            <a:srgbClr val="5D82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3E0472-BDEE-4797-9721-F940D12D423A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E4A9CD-BF37-4725-AC7C-FBF8AA9896FA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BFFCD6-8391-4CD4-A163-874C62D542C1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1ADB36-E749-4C6D-87F5-F2FD56713942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194A42-DA88-4930-835F-4B9B2F581612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B85B0DF-A9EC-4827-8421-2A432C49A893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92F411-CCE6-4AE3-99BB-197D4BCF3C73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9F539F2-132A-4B7A-AF55-40AE502E61E5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B9-4F33-A6C9-80586FDBBBB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5D82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Blad1!$A$2:$A$9</c:f>
              <c:strCache>
                <c:ptCount val="8"/>
                <c:pt idx="0">
                  <c:v>Lack of adequate supervision on novel sc therapies, prescribed by a GP</c:v>
                </c:pt>
                <c:pt idx="1">
                  <c:v>Lack of young doctors with interest in haemophilia</c:v>
                </c:pt>
                <c:pt idx="2">
                  <c:v>Funding of the centre</c:v>
                </c:pt>
                <c:pt idx="3">
                  <c:v>Laboratory issues with monitoring of novel agents</c:v>
                </c:pt>
                <c:pt idx="4">
                  <c:v>Thrombotic complications or TMA associated with NRT</c:v>
                </c:pt>
                <c:pt idx="5">
                  <c:v>Completely novel mechanisms of actions of novel agents</c:v>
                </c:pt>
                <c:pt idx="6">
                  <c:v>Challenges/risks associated with gene therapy</c:v>
                </c:pt>
                <c:pt idx="7">
                  <c:v>Increasing cost of treatment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53</c:v>
                </c:pt>
                <c:pt idx="1">
                  <c:v>58</c:v>
                </c:pt>
                <c:pt idx="2">
                  <c:v>68</c:v>
                </c:pt>
                <c:pt idx="3">
                  <c:v>79</c:v>
                </c:pt>
                <c:pt idx="4">
                  <c:v>84</c:v>
                </c:pt>
                <c:pt idx="5">
                  <c:v>84</c:v>
                </c:pt>
                <c:pt idx="6">
                  <c:v>95</c:v>
                </c:pt>
                <c:pt idx="7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B9-4F33-A6C9-80586FDBB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741520"/>
        <c:axId val="474742304"/>
      </c:barChart>
      <c:catAx>
        <c:axId val="47474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4742304"/>
        <c:crosses val="autoZero"/>
        <c:auto val="1"/>
        <c:lblAlgn val="ctr"/>
        <c:lblOffset val="100"/>
        <c:noMultiLvlLbl val="0"/>
      </c:catAx>
      <c:valAx>
        <c:axId val="4747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474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noFill/>
      <a:round/>
    </a:ln>
    <a:effectLst/>
  </c:spPr>
  <c:txPr>
    <a:bodyPr anchor="ctr" anchorCtr="0"/>
    <a:lstStyle/>
    <a:p>
      <a:pPr>
        <a:defRPr sz="1300">
          <a:solidFill>
            <a:srgbClr val="5D82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FBA2E-66CD-D848-8B94-345C7271131C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79D9ECD1-BA25-464B-926B-9D867B72B5A7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Track recent changes in the haemophilia treatment landscape</a:t>
          </a:r>
          <a:endParaRPr lang="nl-NL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02CE5-BE49-7449-A0B9-415A03C96845}" type="parTrans" cxnId="{73E86AE8-F76C-494F-A101-DB6A81D76626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79176-E22B-3047-A389-AC1FCFE4C525}" type="sibTrans" cxnId="{73E86AE8-F76C-494F-A101-DB6A81D76626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DCE4D-FEF3-7845-9BBE-68C517A3E473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Determine </a:t>
          </a:r>
          <a:b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the impact </a:t>
          </a:r>
          <a:b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of these changes</a:t>
          </a:r>
          <a:endParaRPr lang="nl-NL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23083-9D48-7148-A255-E4F67A2F20A0}" type="parTrans" cxnId="{6AB44FB4-BAB7-BA47-8011-AB6F5EC0EC6C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94C56-5A62-4947-9BA3-06000978BDDD}" type="sibTrans" cxnId="{6AB44FB4-BAB7-BA47-8011-AB6F5EC0EC6C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8FAE3-E33E-CC4A-AD60-4CE8FDDFE3F0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Anticipate future changes following the advent of novel therapies</a:t>
          </a:r>
          <a:endParaRPr lang="nl-NL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0229A-12CD-F744-B1FC-BC829E5593AA}" type="parTrans" cxnId="{FB4E2619-0856-0940-8CA7-076FD1DB2628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D22BD-2931-7048-B0A1-DC0FD61DAD4F}" type="sibTrans" cxnId="{FB4E2619-0856-0940-8CA7-076FD1DB2628}">
      <dgm:prSet/>
      <dgm:spPr/>
      <dgm:t>
        <a:bodyPr/>
        <a:lstStyle/>
        <a:p>
          <a:endParaRPr lang="nl-NL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399E1-0B22-A04F-9973-0EC08D4F1121}" type="pres">
      <dgm:prSet presAssocID="{C57FBA2E-66CD-D848-8B94-345C727113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E443A3-6326-A24C-A636-D8944CF5BE6B}" type="pres">
      <dgm:prSet presAssocID="{79D9ECD1-BA25-464B-926B-9D867B72B5A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DBC9F-D52E-EF44-B2AD-56572CF11C5D}" type="pres">
      <dgm:prSet presAssocID="{FAD79176-E22B-3047-A389-AC1FCFE4C525}" presName="space" presStyleCnt="0"/>
      <dgm:spPr/>
    </dgm:pt>
    <dgm:pt modelId="{20AEC9EC-5C00-874B-BC20-606B283FE583}" type="pres">
      <dgm:prSet presAssocID="{83DDCE4D-FEF3-7845-9BBE-68C517A3E47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D7F195-54A8-614B-B94F-C8A45314ED6D}" type="pres">
      <dgm:prSet presAssocID="{5B294C56-5A62-4947-9BA3-06000978BDDD}" presName="space" presStyleCnt="0"/>
      <dgm:spPr/>
    </dgm:pt>
    <dgm:pt modelId="{EC7750D9-3990-4749-9F01-11CC100E4E82}" type="pres">
      <dgm:prSet presAssocID="{F868FAE3-E33E-CC4A-AD60-4CE8FDDFE3F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E86AE8-F76C-494F-A101-DB6A81D76626}" srcId="{C57FBA2E-66CD-D848-8B94-345C7271131C}" destId="{79D9ECD1-BA25-464B-926B-9D867B72B5A7}" srcOrd="0" destOrd="0" parTransId="{24A02CE5-BE49-7449-A0B9-415A03C96845}" sibTransId="{FAD79176-E22B-3047-A389-AC1FCFE4C525}"/>
    <dgm:cxn modelId="{6C136E9B-5809-3548-99A0-263DACDB83D4}" type="presOf" srcId="{F868FAE3-E33E-CC4A-AD60-4CE8FDDFE3F0}" destId="{EC7750D9-3990-4749-9F01-11CC100E4E82}" srcOrd="0" destOrd="0" presId="urn:microsoft.com/office/officeart/2005/8/layout/venn3"/>
    <dgm:cxn modelId="{E2091132-3722-5745-B46E-510C9576276D}" type="presOf" srcId="{79D9ECD1-BA25-464B-926B-9D867B72B5A7}" destId="{9DE443A3-6326-A24C-A636-D8944CF5BE6B}" srcOrd="0" destOrd="0" presId="urn:microsoft.com/office/officeart/2005/8/layout/venn3"/>
    <dgm:cxn modelId="{FB4E2619-0856-0940-8CA7-076FD1DB2628}" srcId="{C57FBA2E-66CD-D848-8B94-345C7271131C}" destId="{F868FAE3-E33E-CC4A-AD60-4CE8FDDFE3F0}" srcOrd="2" destOrd="0" parTransId="{B040229A-12CD-F744-B1FC-BC829E5593AA}" sibTransId="{ABBD22BD-2931-7048-B0A1-DC0FD61DAD4F}"/>
    <dgm:cxn modelId="{20ACE4FD-36D0-3041-A0E3-ADD4BD4F12BF}" type="presOf" srcId="{C57FBA2E-66CD-D848-8B94-345C7271131C}" destId="{C49399E1-0B22-A04F-9973-0EC08D4F1121}" srcOrd="0" destOrd="0" presId="urn:microsoft.com/office/officeart/2005/8/layout/venn3"/>
    <dgm:cxn modelId="{6AB44FB4-BAB7-BA47-8011-AB6F5EC0EC6C}" srcId="{C57FBA2E-66CD-D848-8B94-345C7271131C}" destId="{83DDCE4D-FEF3-7845-9BBE-68C517A3E473}" srcOrd="1" destOrd="0" parTransId="{BD623083-9D48-7148-A255-E4F67A2F20A0}" sibTransId="{5B294C56-5A62-4947-9BA3-06000978BDDD}"/>
    <dgm:cxn modelId="{CC62AD4B-CC3C-4B41-A893-4EB801D37B00}" type="presOf" srcId="{83DDCE4D-FEF3-7845-9BBE-68C517A3E473}" destId="{20AEC9EC-5C00-874B-BC20-606B283FE583}" srcOrd="0" destOrd="0" presId="urn:microsoft.com/office/officeart/2005/8/layout/venn3"/>
    <dgm:cxn modelId="{C41BB4D4-540C-E146-BCFF-AF55DA8FA8A5}" type="presParOf" srcId="{C49399E1-0B22-A04F-9973-0EC08D4F1121}" destId="{9DE443A3-6326-A24C-A636-D8944CF5BE6B}" srcOrd="0" destOrd="0" presId="urn:microsoft.com/office/officeart/2005/8/layout/venn3"/>
    <dgm:cxn modelId="{F00C935B-F52B-EE4B-84FC-FFCE85A2FAEE}" type="presParOf" srcId="{C49399E1-0B22-A04F-9973-0EC08D4F1121}" destId="{688DBC9F-D52E-EF44-B2AD-56572CF11C5D}" srcOrd="1" destOrd="0" presId="urn:microsoft.com/office/officeart/2005/8/layout/venn3"/>
    <dgm:cxn modelId="{549587B7-1A24-404A-831C-C041019A4264}" type="presParOf" srcId="{C49399E1-0B22-A04F-9973-0EC08D4F1121}" destId="{20AEC9EC-5C00-874B-BC20-606B283FE583}" srcOrd="2" destOrd="0" presId="urn:microsoft.com/office/officeart/2005/8/layout/venn3"/>
    <dgm:cxn modelId="{469E6A2F-7C9E-544F-A7AC-9072A099C83B}" type="presParOf" srcId="{C49399E1-0B22-A04F-9973-0EC08D4F1121}" destId="{DCD7F195-54A8-614B-B94F-C8A45314ED6D}" srcOrd="3" destOrd="0" presId="urn:microsoft.com/office/officeart/2005/8/layout/venn3"/>
    <dgm:cxn modelId="{639EBF9E-B8D9-7346-80D7-896F9455B95C}" type="presParOf" srcId="{C49399E1-0B22-A04F-9973-0EC08D4F1121}" destId="{EC7750D9-3990-4749-9F01-11CC100E4E8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C653E-2CD0-A44B-88FE-23939FB57989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B633DF4-99CB-524E-9E00-8FFAA436415F}">
      <dgm:prSet phldrT="[Tekst]"/>
      <dgm:spPr/>
      <dgm:t>
        <a:bodyPr/>
        <a:lstStyle/>
        <a:p>
          <a:pPr>
            <a:buNone/>
          </a:pPr>
          <a:r>
            <a:rPr lang="en-GB" b="1" i="0" dirty="0">
              <a:latin typeface="Arial" panose="020B0604020202020204" pitchFamily="34" charset="0"/>
              <a:cs typeface="Arial" panose="020B0604020202020204" pitchFamily="34" charset="0"/>
            </a:rPr>
            <a:t>Haemophilia care across specialised centres European region in 2022</a:t>
          </a:r>
          <a:endParaRPr lang="nl-NL" dirty="0"/>
        </a:p>
      </dgm:t>
    </dgm:pt>
    <dgm:pt modelId="{0B90FD00-DB56-CE47-B9E6-A0758AD18C59}" type="parTrans" cxnId="{04758D58-C64F-C645-94DB-A8E3C5DDA33B}">
      <dgm:prSet/>
      <dgm:spPr/>
      <dgm:t>
        <a:bodyPr/>
        <a:lstStyle/>
        <a:p>
          <a:endParaRPr lang="nl-NL"/>
        </a:p>
      </dgm:t>
    </dgm:pt>
    <dgm:pt modelId="{7818E9C9-FDA4-D14F-B29E-FC2B3537794B}" type="sibTrans" cxnId="{04758D58-C64F-C645-94DB-A8E3C5DDA33B}">
      <dgm:prSet/>
      <dgm:spPr/>
      <dgm:t>
        <a:bodyPr/>
        <a:lstStyle/>
        <a:p>
          <a:endParaRPr lang="nl-NL"/>
        </a:p>
      </dgm:t>
    </dgm:pt>
    <dgm:pt modelId="{FB1D10CD-5A1C-4A42-B1D7-DAA9850F7AB9}">
      <dgm:prSet phldrT="[Tekst]"/>
      <dgm:spPr/>
      <dgm:t>
        <a:bodyPr/>
        <a:lstStyle/>
        <a:p>
          <a:pPr>
            <a:buClr>
              <a:schemeClr val="accent1"/>
            </a:buClr>
            <a:buChar char="•"/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We have started to see to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tangible benefits of improved protocols of care</a:t>
          </a:r>
          <a:endParaRPr lang="nl-NL" b="1" dirty="0">
            <a:solidFill>
              <a:schemeClr val="accent1"/>
            </a:solidFill>
          </a:endParaRPr>
        </a:p>
      </dgm:t>
    </dgm:pt>
    <dgm:pt modelId="{DE380B86-C2E2-5F48-AFE3-E1D39502DF7F}" type="parTrans" cxnId="{A68FE0C6-1CB5-7546-B08E-065CEC735857}">
      <dgm:prSet/>
      <dgm:spPr/>
      <dgm:t>
        <a:bodyPr/>
        <a:lstStyle/>
        <a:p>
          <a:endParaRPr lang="nl-NL"/>
        </a:p>
      </dgm:t>
    </dgm:pt>
    <dgm:pt modelId="{BB73B5B2-4528-814F-8DB6-437659CC7D55}" type="sibTrans" cxnId="{A68FE0C6-1CB5-7546-B08E-065CEC735857}">
      <dgm:prSet/>
      <dgm:spPr/>
      <dgm:t>
        <a:bodyPr/>
        <a:lstStyle/>
        <a:p>
          <a:endParaRPr lang="nl-NL"/>
        </a:p>
      </dgm:t>
    </dgm:pt>
    <dgm:pt modelId="{97F663B6-91A4-194C-9619-0E0492A9DD3E}">
      <dgm:prSet phldrT="[Tekst]"/>
      <dgm:spPr/>
      <dgm:t>
        <a:bodyPr/>
        <a:lstStyle/>
        <a:p>
          <a:pPr>
            <a:buNone/>
          </a:pPr>
          <a:r>
            <a:rPr lang="en-GB" b="1" i="0" dirty="0">
              <a:latin typeface="Arial" panose="020B0604020202020204" pitchFamily="34" charset="0"/>
              <a:cs typeface="Arial" panose="020B0604020202020204" pitchFamily="34" charset="0"/>
            </a:rPr>
            <a:t>Unmet needs and key challenges in haemophilia care 2022</a:t>
          </a:r>
          <a:endParaRPr lang="nl-NL" dirty="0"/>
        </a:p>
      </dgm:t>
    </dgm:pt>
    <dgm:pt modelId="{7DE2F3C8-C739-7F49-8B3F-FB368D963155}" type="parTrans" cxnId="{9330BF68-CBA5-7A42-ACC6-35AE832FD141}">
      <dgm:prSet/>
      <dgm:spPr/>
      <dgm:t>
        <a:bodyPr/>
        <a:lstStyle/>
        <a:p>
          <a:endParaRPr lang="nl-NL"/>
        </a:p>
      </dgm:t>
    </dgm:pt>
    <dgm:pt modelId="{5D064891-457B-6641-BF18-9F0E070BD012}" type="sibTrans" cxnId="{9330BF68-CBA5-7A42-ACC6-35AE832FD141}">
      <dgm:prSet/>
      <dgm:spPr/>
      <dgm:t>
        <a:bodyPr/>
        <a:lstStyle/>
        <a:p>
          <a:endParaRPr lang="nl-NL"/>
        </a:p>
      </dgm:t>
    </dgm:pt>
    <dgm:pt modelId="{2A0323D8-F042-5340-BEDC-2B1CFA157D28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Accreditation, collaboration, and personalisation of treatment is commonplace</a:t>
          </a:r>
        </a:p>
      </dgm:t>
    </dgm:pt>
    <dgm:pt modelId="{D95DC5A9-9625-704D-B370-AC1333B7760D}" type="parTrans" cxnId="{B1FED393-C680-3B4A-8966-074CB35F3C67}">
      <dgm:prSet/>
      <dgm:spPr/>
      <dgm:t>
        <a:bodyPr/>
        <a:lstStyle/>
        <a:p>
          <a:endParaRPr lang="nl-NL"/>
        </a:p>
      </dgm:t>
    </dgm:pt>
    <dgm:pt modelId="{9C36DF6E-C70E-884E-8C83-1F48D548B2EF}" type="sibTrans" cxnId="{B1FED393-C680-3B4A-8966-074CB35F3C67}">
      <dgm:prSet/>
      <dgm:spPr/>
      <dgm:t>
        <a:bodyPr/>
        <a:lstStyle/>
        <a:p>
          <a:endParaRPr lang="nl-NL"/>
        </a:p>
      </dgm:t>
    </dgm:pt>
    <dgm:pt modelId="{5E4B9146-66D5-8F4C-B0CB-22D544351745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The use of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prophylaxis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is well-aligned across centres, and is near-universal in severe haemophilia	</a:t>
          </a:r>
        </a:p>
      </dgm:t>
    </dgm:pt>
    <dgm:pt modelId="{0812573B-FE0A-574E-9D01-A75B3AFABF61}" type="parTrans" cxnId="{0AD2370D-EE55-7247-948E-892A7F557D5F}">
      <dgm:prSet/>
      <dgm:spPr/>
      <dgm:t>
        <a:bodyPr/>
        <a:lstStyle/>
        <a:p>
          <a:endParaRPr lang="nl-NL"/>
        </a:p>
      </dgm:t>
    </dgm:pt>
    <dgm:pt modelId="{42B273A3-1BB3-494B-A1BA-C22935432F6B}" type="sibTrans" cxnId="{0AD2370D-EE55-7247-948E-892A7F557D5F}">
      <dgm:prSet/>
      <dgm:spPr/>
      <dgm:t>
        <a:bodyPr/>
        <a:lstStyle/>
        <a:p>
          <a:endParaRPr lang="nl-NL"/>
        </a:p>
      </dgm:t>
    </dgm:pt>
    <dgm:pt modelId="{D74D13E9-38E1-2848-ABFE-3F45185CE2D9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to and availability of treatments is not universal across the region</a:t>
          </a:r>
        </a:p>
      </dgm:t>
    </dgm:pt>
    <dgm:pt modelId="{21EA99F9-F68C-514A-8B3A-686705FA9A7F}" type="parTrans" cxnId="{99F48130-3F7A-064D-9AF2-CC29E670C483}">
      <dgm:prSet/>
      <dgm:spPr/>
      <dgm:t>
        <a:bodyPr/>
        <a:lstStyle/>
        <a:p>
          <a:endParaRPr lang="nl-NL"/>
        </a:p>
      </dgm:t>
    </dgm:pt>
    <dgm:pt modelId="{0FCBE649-CCC0-1548-A33D-73CC51627432}" type="sibTrans" cxnId="{99F48130-3F7A-064D-9AF2-CC29E670C483}">
      <dgm:prSet/>
      <dgm:spPr/>
      <dgm:t>
        <a:bodyPr/>
        <a:lstStyle/>
        <a:p>
          <a:endParaRPr lang="nl-NL"/>
        </a:p>
      </dgm:t>
    </dgm:pt>
    <dgm:pt modelId="{9A4AE12A-E87D-1E41-A815-58C99EDF7F63}">
      <dgm:prSet phldrT="[Tekst]"/>
      <dgm:spPr/>
      <dgm:t>
        <a:bodyPr/>
        <a:lstStyle/>
        <a:p>
          <a:pPr>
            <a:buClr>
              <a:schemeClr val="accent1"/>
            </a:buClr>
            <a:buFont typeface="Arial"/>
            <a:buChar char="•"/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Key ongoing concerns include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costs and accessibility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time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limitations, and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r>
            <a: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endParaRPr lang="nl-NL" b="1" dirty="0">
            <a:solidFill>
              <a:schemeClr val="accent1"/>
            </a:solidFill>
          </a:endParaRPr>
        </a:p>
      </dgm:t>
    </dgm:pt>
    <dgm:pt modelId="{25A0132C-9D45-C147-BA05-5CC2A6358485}" type="parTrans" cxnId="{E4A4168B-D4EA-E740-92AF-F52E06E51F43}">
      <dgm:prSet/>
      <dgm:spPr/>
      <dgm:t>
        <a:bodyPr/>
        <a:lstStyle/>
        <a:p>
          <a:endParaRPr lang="nl-NL"/>
        </a:p>
      </dgm:t>
    </dgm:pt>
    <dgm:pt modelId="{5DD4E1D4-9FE4-B540-8A78-BDD35CE18D2C}" type="sibTrans" cxnId="{E4A4168B-D4EA-E740-92AF-F52E06E51F43}">
      <dgm:prSet/>
      <dgm:spPr/>
      <dgm:t>
        <a:bodyPr/>
        <a:lstStyle/>
        <a:p>
          <a:endParaRPr lang="nl-NL"/>
        </a:p>
      </dgm:t>
    </dgm:pt>
    <dgm:pt modelId="{17FCE8A1-9501-D840-BF23-4A03A1DEAADF}">
      <dgm:prSet/>
      <dgm:spPr/>
      <dgm:t>
        <a:bodyPr/>
        <a:lstStyle/>
        <a:p>
          <a:pPr>
            <a:buFont typeface="Calibri" panose="020F0502020204030204" pitchFamily="34" charset="0"/>
            <a:buChar char="‒"/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However, issues related to annualised bleeding rates persist</a:t>
          </a:r>
        </a:p>
      </dgm:t>
    </dgm:pt>
    <dgm:pt modelId="{5A908DAA-040F-664A-8036-22FC5630C265}" type="parTrans" cxnId="{DCCCC5EA-632C-0040-9C88-02253DD0CBC5}">
      <dgm:prSet/>
      <dgm:spPr/>
      <dgm:t>
        <a:bodyPr/>
        <a:lstStyle/>
        <a:p>
          <a:endParaRPr lang="nl-NL"/>
        </a:p>
      </dgm:t>
    </dgm:pt>
    <dgm:pt modelId="{4450FDB5-C5FE-374B-AED3-E6F3D0901D23}" type="sibTrans" cxnId="{DCCCC5EA-632C-0040-9C88-02253DD0CBC5}">
      <dgm:prSet/>
      <dgm:spPr/>
      <dgm:t>
        <a:bodyPr/>
        <a:lstStyle/>
        <a:p>
          <a:endParaRPr lang="nl-NL"/>
        </a:p>
      </dgm:t>
    </dgm:pt>
    <dgm:pt modelId="{194E6A76-0E3F-A24F-BE4B-375678E44B38}">
      <dgm:prSet phldrT="[Tekst]"/>
      <dgm:spPr/>
      <dgm:t>
        <a:bodyPr/>
        <a:lstStyle/>
        <a:p>
          <a:pPr>
            <a:buClr>
              <a:schemeClr val="accent1"/>
            </a:buClr>
            <a:buFont typeface="Arial"/>
            <a:buChar char="•"/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Standards and protocols, as well as the centres themselves, will have to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continue to evolve 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if they are to provide the highest level of care</a:t>
          </a:r>
          <a:endParaRPr lang="nl-NL" dirty="0"/>
        </a:p>
      </dgm:t>
    </dgm:pt>
    <dgm:pt modelId="{A0E91EF0-9990-BE4C-B152-9730BCB5DBD9}" type="parTrans" cxnId="{F6F12E58-F872-9B45-9D18-132B44C55CE6}">
      <dgm:prSet/>
      <dgm:spPr/>
      <dgm:t>
        <a:bodyPr/>
        <a:lstStyle/>
        <a:p>
          <a:endParaRPr lang="nl-NL"/>
        </a:p>
      </dgm:t>
    </dgm:pt>
    <dgm:pt modelId="{F1EFB40F-4BD3-6C45-8D2E-EC7303944341}" type="sibTrans" cxnId="{F6F12E58-F872-9B45-9D18-132B44C55CE6}">
      <dgm:prSet/>
      <dgm:spPr/>
      <dgm:t>
        <a:bodyPr/>
        <a:lstStyle/>
        <a:p>
          <a:endParaRPr lang="nl-NL"/>
        </a:p>
      </dgm:t>
    </dgm:pt>
    <dgm:pt modelId="{41F06BCE-B26B-C84A-97C5-B36E595DB2DA}">
      <dgm:prSet phldrT="[Tekst]"/>
      <dgm:spPr/>
      <dgm:t>
        <a:bodyPr/>
        <a:lstStyle/>
        <a:p>
          <a:pPr>
            <a:buClr>
              <a:schemeClr val="accent1"/>
            </a:buClr>
            <a:buFont typeface="Arial"/>
            <a:buChar char="•"/>
          </a:pP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 meet this requirement, there is a </a:t>
          </a:r>
          <a:r>
            <a: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clear need for engaging, ongoing education programs </a:t>
          </a:r>
          <a:r>
            <a: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for healthcare professionals working in the field of haemophilia that can be adjusted to the changing landscape of haemophilia therapy and monitoring</a:t>
          </a:r>
          <a:endParaRPr lang="nl-NL" dirty="0">
            <a:solidFill>
              <a:schemeClr val="tx2"/>
            </a:solidFill>
          </a:endParaRPr>
        </a:p>
      </dgm:t>
    </dgm:pt>
    <dgm:pt modelId="{8A252376-FE6A-4945-9175-9D8A5CBE4B98}" type="parTrans" cxnId="{D77FCD43-6A8D-B148-988A-FD207B6E4079}">
      <dgm:prSet/>
      <dgm:spPr/>
      <dgm:t>
        <a:bodyPr/>
        <a:lstStyle/>
        <a:p>
          <a:endParaRPr lang="nl-NL"/>
        </a:p>
      </dgm:t>
    </dgm:pt>
    <dgm:pt modelId="{1B702257-70EF-8943-AA8E-63023B330D13}" type="sibTrans" cxnId="{D77FCD43-6A8D-B148-988A-FD207B6E4079}">
      <dgm:prSet/>
      <dgm:spPr/>
      <dgm:t>
        <a:bodyPr/>
        <a:lstStyle/>
        <a:p>
          <a:endParaRPr lang="nl-NL"/>
        </a:p>
      </dgm:t>
    </dgm:pt>
    <dgm:pt modelId="{E9EDC965-7DF4-4A42-9276-DA1C7FAE44F5}" type="pres">
      <dgm:prSet presAssocID="{558C653E-2CD0-A44B-88FE-23939FB579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B467C9-77E2-8E4E-A604-2762DAAFF94B}" type="pres">
      <dgm:prSet presAssocID="{3B633DF4-99CB-524E-9E00-8FFAA436415F}" presName="parentLin" presStyleCnt="0"/>
      <dgm:spPr/>
    </dgm:pt>
    <dgm:pt modelId="{C8BAC377-4464-634D-AB5A-A2BE6E51828B}" type="pres">
      <dgm:prSet presAssocID="{3B633DF4-99CB-524E-9E00-8FFAA436415F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CF6B4004-D329-734B-99BC-357FC3E25021}" type="pres">
      <dgm:prSet presAssocID="{3B633DF4-99CB-524E-9E00-8FFAA43641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2E663-E8FA-DB4E-858E-3754BECDEAE6}" type="pres">
      <dgm:prSet presAssocID="{3B633DF4-99CB-524E-9E00-8FFAA436415F}" presName="negativeSpace" presStyleCnt="0"/>
      <dgm:spPr/>
    </dgm:pt>
    <dgm:pt modelId="{A6745545-A553-A84C-A5C7-03A7F2C67DBA}" type="pres">
      <dgm:prSet presAssocID="{3B633DF4-99CB-524E-9E00-8FFAA436415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AED2E1-C320-F544-8E66-48561640C66A}" type="pres">
      <dgm:prSet presAssocID="{7818E9C9-FDA4-D14F-B29E-FC2B3537794B}" presName="spaceBetweenRectangles" presStyleCnt="0"/>
      <dgm:spPr/>
    </dgm:pt>
    <dgm:pt modelId="{3F17462B-98ED-6647-B83F-080C83484044}" type="pres">
      <dgm:prSet presAssocID="{97F663B6-91A4-194C-9619-0E0492A9DD3E}" presName="parentLin" presStyleCnt="0"/>
      <dgm:spPr/>
    </dgm:pt>
    <dgm:pt modelId="{2C1CD6CA-EB83-C54D-BD16-2C49B0ADB1AB}" type="pres">
      <dgm:prSet presAssocID="{97F663B6-91A4-194C-9619-0E0492A9DD3E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09F5D34B-3E58-484F-9331-D2F5EA9C86FC}" type="pres">
      <dgm:prSet presAssocID="{97F663B6-91A4-194C-9619-0E0492A9DD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48EBF-0B7F-8E4A-83F8-42BD23127976}" type="pres">
      <dgm:prSet presAssocID="{97F663B6-91A4-194C-9619-0E0492A9DD3E}" presName="negativeSpace" presStyleCnt="0"/>
      <dgm:spPr/>
    </dgm:pt>
    <dgm:pt modelId="{288C0F95-6874-D44C-8B3C-C27661F2DA82}" type="pres">
      <dgm:prSet presAssocID="{97F663B6-91A4-194C-9619-0E0492A9DD3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8AEE7-F1A0-E947-91B7-056614989F11}" type="presOf" srcId="{3B633DF4-99CB-524E-9E00-8FFAA436415F}" destId="{CF6B4004-D329-734B-99BC-357FC3E25021}" srcOrd="1" destOrd="0" presId="urn:microsoft.com/office/officeart/2005/8/layout/list1"/>
    <dgm:cxn modelId="{D83A373C-4139-FE4D-BDE4-A397A5A2A1AA}" type="presOf" srcId="{D74D13E9-38E1-2848-ABFE-3F45185CE2D9}" destId="{A6745545-A553-A84C-A5C7-03A7F2C67DBA}" srcOrd="0" destOrd="4" presId="urn:microsoft.com/office/officeart/2005/8/layout/list1"/>
    <dgm:cxn modelId="{E4A4168B-D4EA-E740-92AF-F52E06E51F43}" srcId="{97F663B6-91A4-194C-9619-0E0492A9DD3E}" destId="{9A4AE12A-E87D-1E41-A815-58C99EDF7F63}" srcOrd="0" destOrd="0" parTransId="{25A0132C-9D45-C147-BA05-5CC2A6358485}" sibTransId="{5DD4E1D4-9FE4-B540-8A78-BDD35CE18D2C}"/>
    <dgm:cxn modelId="{078A4F60-10EA-8E40-B042-2FBAA4356B41}" type="presOf" srcId="{558C653E-2CD0-A44B-88FE-23939FB57989}" destId="{E9EDC965-7DF4-4A42-9276-DA1C7FAE44F5}" srcOrd="0" destOrd="0" presId="urn:microsoft.com/office/officeart/2005/8/layout/list1"/>
    <dgm:cxn modelId="{8D988235-D90F-0344-B0C7-5817F3FAC9D4}" type="presOf" srcId="{17FCE8A1-9501-D840-BF23-4A03A1DEAADF}" destId="{A6745545-A553-A84C-A5C7-03A7F2C67DBA}" srcOrd="0" destOrd="3" presId="urn:microsoft.com/office/officeart/2005/8/layout/list1"/>
    <dgm:cxn modelId="{E5539352-9BBA-E444-8E7D-26834AF5A926}" type="presOf" srcId="{41F06BCE-B26B-C84A-97C5-B36E595DB2DA}" destId="{288C0F95-6874-D44C-8B3C-C27661F2DA82}" srcOrd="0" destOrd="2" presId="urn:microsoft.com/office/officeart/2005/8/layout/list1"/>
    <dgm:cxn modelId="{2A66191E-A308-A744-A37A-740FC07A90B7}" type="presOf" srcId="{97F663B6-91A4-194C-9619-0E0492A9DD3E}" destId="{2C1CD6CA-EB83-C54D-BD16-2C49B0ADB1AB}" srcOrd="0" destOrd="0" presId="urn:microsoft.com/office/officeart/2005/8/layout/list1"/>
    <dgm:cxn modelId="{B1FED393-C680-3B4A-8966-074CB35F3C67}" srcId="{3B633DF4-99CB-524E-9E00-8FFAA436415F}" destId="{2A0323D8-F042-5340-BEDC-2B1CFA157D28}" srcOrd="1" destOrd="0" parTransId="{D95DC5A9-9625-704D-B370-AC1333B7760D}" sibTransId="{9C36DF6E-C70E-884E-8C83-1F48D548B2EF}"/>
    <dgm:cxn modelId="{DCCCC5EA-632C-0040-9C88-02253DD0CBC5}" srcId="{5E4B9146-66D5-8F4C-B0CB-22D544351745}" destId="{17FCE8A1-9501-D840-BF23-4A03A1DEAADF}" srcOrd="0" destOrd="0" parTransId="{5A908DAA-040F-664A-8036-22FC5630C265}" sibTransId="{4450FDB5-C5FE-374B-AED3-E6F3D0901D23}"/>
    <dgm:cxn modelId="{99F48130-3F7A-064D-9AF2-CC29E670C483}" srcId="{3B633DF4-99CB-524E-9E00-8FFAA436415F}" destId="{D74D13E9-38E1-2848-ABFE-3F45185CE2D9}" srcOrd="3" destOrd="0" parTransId="{21EA99F9-F68C-514A-8B3A-686705FA9A7F}" sibTransId="{0FCBE649-CCC0-1548-A33D-73CC51627432}"/>
    <dgm:cxn modelId="{0AD2370D-EE55-7247-948E-892A7F557D5F}" srcId="{3B633DF4-99CB-524E-9E00-8FFAA436415F}" destId="{5E4B9146-66D5-8F4C-B0CB-22D544351745}" srcOrd="2" destOrd="0" parTransId="{0812573B-FE0A-574E-9D01-A75B3AFABF61}" sibTransId="{42B273A3-1BB3-494B-A1BA-C22935432F6B}"/>
    <dgm:cxn modelId="{1AB534FE-6287-0F43-9B84-42AB85A18E15}" type="presOf" srcId="{9A4AE12A-E87D-1E41-A815-58C99EDF7F63}" destId="{288C0F95-6874-D44C-8B3C-C27661F2DA82}" srcOrd="0" destOrd="0" presId="urn:microsoft.com/office/officeart/2005/8/layout/list1"/>
    <dgm:cxn modelId="{F83DD47C-AE95-3343-A599-C4F1215C1A03}" type="presOf" srcId="{194E6A76-0E3F-A24F-BE4B-375678E44B38}" destId="{288C0F95-6874-D44C-8B3C-C27661F2DA82}" srcOrd="0" destOrd="1" presId="urn:microsoft.com/office/officeart/2005/8/layout/list1"/>
    <dgm:cxn modelId="{F6F12E58-F872-9B45-9D18-132B44C55CE6}" srcId="{97F663B6-91A4-194C-9619-0E0492A9DD3E}" destId="{194E6A76-0E3F-A24F-BE4B-375678E44B38}" srcOrd="1" destOrd="0" parTransId="{A0E91EF0-9990-BE4C-B152-9730BCB5DBD9}" sibTransId="{F1EFB40F-4BD3-6C45-8D2E-EC7303944341}"/>
    <dgm:cxn modelId="{3C2462AB-29F3-5847-B8CA-9A596CD76910}" type="presOf" srcId="{3B633DF4-99CB-524E-9E00-8FFAA436415F}" destId="{C8BAC377-4464-634D-AB5A-A2BE6E51828B}" srcOrd="0" destOrd="0" presId="urn:microsoft.com/office/officeart/2005/8/layout/list1"/>
    <dgm:cxn modelId="{A68FE0C6-1CB5-7546-B08E-065CEC735857}" srcId="{3B633DF4-99CB-524E-9E00-8FFAA436415F}" destId="{FB1D10CD-5A1C-4A42-B1D7-DAA9850F7AB9}" srcOrd="0" destOrd="0" parTransId="{DE380B86-C2E2-5F48-AFE3-E1D39502DF7F}" sibTransId="{BB73B5B2-4528-814F-8DB6-437659CC7D55}"/>
    <dgm:cxn modelId="{04758D58-C64F-C645-94DB-A8E3C5DDA33B}" srcId="{558C653E-2CD0-A44B-88FE-23939FB57989}" destId="{3B633DF4-99CB-524E-9E00-8FFAA436415F}" srcOrd="0" destOrd="0" parTransId="{0B90FD00-DB56-CE47-B9E6-A0758AD18C59}" sibTransId="{7818E9C9-FDA4-D14F-B29E-FC2B3537794B}"/>
    <dgm:cxn modelId="{9330BF68-CBA5-7A42-ACC6-35AE832FD141}" srcId="{558C653E-2CD0-A44B-88FE-23939FB57989}" destId="{97F663B6-91A4-194C-9619-0E0492A9DD3E}" srcOrd="1" destOrd="0" parTransId="{7DE2F3C8-C739-7F49-8B3F-FB368D963155}" sibTransId="{5D064891-457B-6641-BF18-9F0E070BD012}"/>
    <dgm:cxn modelId="{D77FCD43-6A8D-B148-988A-FD207B6E4079}" srcId="{97F663B6-91A4-194C-9619-0E0492A9DD3E}" destId="{41F06BCE-B26B-C84A-97C5-B36E595DB2DA}" srcOrd="2" destOrd="0" parTransId="{8A252376-FE6A-4945-9175-9D8A5CBE4B98}" sibTransId="{1B702257-70EF-8943-AA8E-63023B330D13}"/>
    <dgm:cxn modelId="{DFC66AFB-5899-D04D-BB80-9317DE229BC6}" type="presOf" srcId="{FB1D10CD-5A1C-4A42-B1D7-DAA9850F7AB9}" destId="{A6745545-A553-A84C-A5C7-03A7F2C67DBA}" srcOrd="0" destOrd="0" presId="urn:microsoft.com/office/officeart/2005/8/layout/list1"/>
    <dgm:cxn modelId="{2C061CCF-180C-454E-B9F9-3E2D0E9AA23A}" type="presOf" srcId="{5E4B9146-66D5-8F4C-B0CB-22D544351745}" destId="{A6745545-A553-A84C-A5C7-03A7F2C67DBA}" srcOrd="0" destOrd="2" presId="urn:microsoft.com/office/officeart/2005/8/layout/list1"/>
    <dgm:cxn modelId="{D53289E2-BCA4-BF40-AA13-C7EAEE2DF298}" type="presOf" srcId="{97F663B6-91A4-194C-9619-0E0492A9DD3E}" destId="{09F5D34B-3E58-484F-9331-D2F5EA9C86FC}" srcOrd="1" destOrd="0" presId="urn:microsoft.com/office/officeart/2005/8/layout/list1"/>
    <dgm:cxn modelId="{6228B34D-8513-A940-A40B-99EA10444CB7}" type="presOf" srcId="{2A0323D8-F042-5340-BEDC-2B1CFA157D28}" destId="{A6745545-A553-A84C-A5C7-03A7F2C67DBA}" srcOrd="0" destOrd="1" presId="urn:microsoft.com/office/officeart/2005/8/layout/list1"/>
    <dgm:cxn modelId="{15C4C3C6-6E52-B947-9C72-908E85F42A5C}" type="presParOf" srcId="{E9EDC965-7DF4-4A42-9276-DA1C7FAE44F5}" destId="{8DB467C9-77E2-8E4E-A604-2762DAAFF94B}" srcOrd="0" destOrd="0" presId="urn:microsoft.com/office/officeart/2005/8/layout/list1"/>
    <dgm:cxn modelId="{3E361E15-2005-274B-98FA-7DCF764B3F2F}" type="presParOf" srcId="{8DB467C9-77E2-8E4E-A604-2762DAAFF94B}" destId="{C8BAC377-4464-634D-AB5A-A2BE6E51828B}" srcOrd="0" destOrd="0" presId="urn:microsoft.com/office/officeart/2005/8/layout/list1"/>
    <dgm:cxn modelId="{03B0D1A4-423C-FC46-A4B2-F3BE13630082}" type="presParOf" srcId="{8DB467C9-77E2-8E4E-A604-2762DAAFF94B}" destId="{CF6B4004-D329-734B-99BC-357FC3E25021}" srcOrd="1" destOrd="0" presId="urn:microsoft.com/office/officeart/2005/8/layout/list1"/>
    <dgm:cxn modelId="{2DCC5225-E092-2D42-9869-7631E3AE0492}" type="presParOf" srcId="{E9EDC965-7DF4-4A42-9276-DA1C7FAE44F5}" destId="{F412E663-E8FA-DB4E-858E-3754BECDEAE6}" srcOrd="1" destOrd="0" presId="urn:microsoft.com/office/officeart/2005/8/layout/list1"/>
    <dgm:cxn modelId="{8AFE31D1-C5D5-314E-B41F-B24402B3D081}" type="presParOf" srcId="{E9EDC965-7DF4-4A42-9276-DA1C7FAE44F5}" destId="{A6745545-A553-A84C-A5C7-03A7F2C67DBA}" srcOrd="2" destOrd="0" presId="urn:microsoft.com/office/officeart/2005/8/layout/list1"/>
    <dgm:cxn modelId="{30C5E068-6396-9C40-A9ED-9F4D46A9E668}" type="presParOf" srcId="{E9EDC965-7DF4-4A42-9276-DA1C7FAE44F5}" destId="{56AED2E1-C320-F544-8E66-48561640C66A}" srcOrd="3" destOrd="0" presId="urn:microsoft.com/office/officeart/2005/8/layout/list1"/>
    <dgm:cxn modelId="{37D12D45-2494-D24C-9256-3EEA2DE5B10A}" type="presParOf" srcId="{E9EDC965-7DF4-4A42-9276-DA1C7FAE44F5}" destId="{3F17462B-98ED-6647-B83F-080C83484044}" srcOrd="4" destOrd="0" presId="urn:microsoft.com/office/officeart/2005/8/layout/list1"/>
    <dgm:cxn modelId="{BD71AF67-109B-FB4F-AEBD-EB43CF6D292F}" type="presParOf" srcId="{3F17462B-98ED-6647-B83F-080C83484044}" destId="{2C1CD6CA-EB83-C54D-BD16-2C49B0ADB1AB}" srcOrd="0" destOrd="0" presId="urn:microsoft.com/office/officeart/2005/8/layout/list1"/>
    <dgm:cxn modelId="{710FCF57-9060-E141-884F-4493BED1B630}" type="presParOf" srcId="{3F17462B-98ED-6647-B83F-080C83484044}" destId="{09F5D34B-3E58-484F-9331-D2F5EA9C86FC}" srcOrd="1" destOrd="0" presId="urn:microsoft.com/office/officeart/2005/8/layout/list1"/>
    <dgm:cxn modelId="{04ECF741-75F9-0E41-B428-38EDF463CC28}" type="presParOf" srcId="{E9EDC965-7DF4-4A42-9276-DA1C7FAE44F5}" destId="{EAB48EBF-0B7F-8E4A-83F8-42BD23127976}" srcOrd="5" destOrd="0" presId="urn:microsoft.com/office/officeart/2005/8/layout/list1"/>
    <dgm:cxn modelId="{C44DEAE7-D0BD-FA45-9D70-9F695EB187EF}" type="presParOf" srcId="{E9EDC965-7DF4-4A42-9276-DA1C7FAE44F5}" destId="{288C0F95-6874-D44C-8B3C-C27661F2DA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57E9D-0688-9843-BDDB-7D8200948020}" type="doc">
      <dgm:prSet loTypeId="urn:microsoft.com/office/officeart/2005/8/layout/vList3" loCatId="relationship" qsTypeId="urn:microsoft.com/office/officeart/2005/8/quickstyle/simple1" qsCatId="simple" csTypeId="urn:microsoft.com/office/officeart/2005/8/colors/accent1_2" csCatId="accent1" phldr="1"/>
      <dgm:spPr/>
    </dgm:pt>
    <dgm:pt modelId="{04E389DE-B6B5-C443-9722-F01E759989BD}">
      <dgm:prSet phldrT="[Teks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 2022, we have started to see to the </a:t>
          </a:r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tangible benefits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of developments in protocols of care, driven by efforts of the haemophilia community over the past decade 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C14FA-F8F3-7F46-88AA-C8A78361BCC3}" type="parTrans" cxnId="{B86D442B-49A8-E343-885F-2D3B15A9208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BD903-9000-794E-83E7-54A728EA972C}" type="sibTrans" cxnId="{B86D442B-49A8-E343-885F-2D3B15A9208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3EC58-AAF3-2C4E-9EC3-45520666DDB0}">
      <dgm:prSet phldrT="[Teks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Key challenges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remain to resourcing and organisation, with cost/access issues, time limitations, </a:t>
          </a: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 education and staffing being paramount</a:t>
          </a:r>
          <a:endParaRPr lang="nl-N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0CA34-1B85-4F49-AC39-54E30BEBE675}" type="parTrans" cxnId="{A416935E-2932-2044-A7E6-3225CD9AFB2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E7003-178D-7C40-87F9-862198BD474C}" type="sibTrans" cxnId="{A416935E-2932-2044-A7E6-3225CD9AFB2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834EF-8D8F-D84A-8FA5-C72998920AEF}">
      <dgm:prSet phldrT="[Teks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As innovation </a:t>
          </a: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increases costs and drives complexity,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finding adequate solutions that will allow 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universal access to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haemophilia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treatment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might prove to be the greatest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challenge of all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E4BBC-3EF9-E248-8891-0639E5B7AD09}" type="parTrans" cxnId="{5B13EFD6-E272-614A-B25B-95F483587354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3E293-5380-D648-8B13-3BA2F42CFC7D}" type="sibTrans" cxnId="{5B13EFD6-E272-614A-B25B-95F483587354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A5B2A-33FA-E345-96D7-40EF3FC0C89B}" type="pres">
      <dgm:prSet presAssocID="{76C57E9D-0688-9843-BDDB-7D8200948020}" presName="linearFlow" presStyleCnt="0">
        <dgm:presLayoutVars>
          <dgm:dir/>
          <dgm:resizeHandles val="exact"/>
        </dgm:presLayoutVars>
      </dgm:prSet>
      <dgm:spPr/>
    </dgm:pt>
    <dgm:pt modelId="{A0BFF56C-40F4-5349-A8B6-0EDEC8EC0344}" type="pres">
      <dgm:prSet presAssocID="{04E389DE-B6B5-C443-9722-F01E759989BD}" presName="composite" presStyleCnt="0"/>
      <dgm:spPr/>
    </dgm:pt>
    <dgm:pt modelId="{5CFE6139-ABF4-2B44-9E98-2540025F5436}" type="pres">
      <dgm:prSet presAssocID="{04E389DE-B6B5-C443-9722-F01E759989B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fiek hockeystickcurve met effen opvulling"/>
        </a:ext>
      </dgm:extLst>
    </dgm:pt>
    <dgm:pt modelId="{7B804FCF-9DD1-0A4D-A504-E098A39D9B40}" type="pres">
      <dgm:prSet presAssocID="{04E389DE-B6B5-C443-9722-F01E759989B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D71D55-040F-9E4F-8548-85D05E81FCE9}" type="pres">
      <dgm:prSet presAssocID="{109BD903-9000-794E-83E7-54A728EA972C}" presName="spacing" presStyleCnt="0"/>
      <dgm:spPr/>
    </dgm:pt>
    <dgm:pt modelId="{93755A0C-D78C-794E-A18C-D2D6CCE70F22}" type="pres">
      <dgm:prSet presAssocID="{2223EC58-AAF3-2C4E-9EC3-45520666DDB0}" presName="composite" presStyleCnt="0"/>
      <dgm:spPr/>
    </dgm:pt>
    <dgm:pt modelId="{8FC24495-4B51-5A4B-8C11-F6FE8F9B50C5}" type="pres">
      <dgm:prSet presAssocID="{2223EC58-AAF3-2C4E-9EC3-45520666DDB0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Jsberg met effen opvulling"/>
        </a:ext>
      </dgm:extLst>
    </dgm:pt>
    <dgm:pt modelId="{0B0B020E-84E4-974C-9F5A-BF31A88A9855}" type="pres">
      <dgm:prSet presAssocID="{2223EC58-AAF3-2C4E-9EC3-45520666DDB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1712B-E139-7A4A-8A2D-DB4DA2D1E971}" type="pres">
      <dgm:prSet presAssocID="{24CE7003-178D-7C40-87F9-862198BD474C}" presName="spacing" presStyleCnt="0"/>
      <dgm:spPr/>
    </dgm:pt>
    <dgm:pt modelId="{C43A0505-0A6D-7D40-9BBF-C6C14FC0D7E5}" type="pres">
      <dgm:prSet presAssocID="{10B834EF-8D8F-D84A-8FA5-C72998920AEF}" presName="composite" presStyleCnt="0"/>
      <dgm:spPr/>
    </dgm:pt>
    <dgm:pt modelId="{5ABFE58A-B25F-DD41-8BFB-9209F3FEA912}" type="pres">
      <dgm:prSet presAssocID="{10B834EF-8D8F-D84A-8FA5-C72998920AE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chte met effen opvulling"/>
        </a:ext>
      </dgm:extLst>
    </dgm:pt>
    <dgm:pt modelId="{36053806-F500-974B-B603-89FA23E2BC67}" type="pres">
      <dgm:prSet presAssocID="{10B834EF-8D8F-D84A-8FA5-C72998920A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FDAE20-20AC-4C40-8799-37CEB44D640D}" type="presOf" srcId="{04E389DE-B6B5-C443-9722-F01E759989BD}" destId="{7B804FCF-9DD1-0A4D-A504-E098A39D9B40}" srcOrd="0" destOrd="0" presId="urn:microsoft.com/office/officeart/2005/8/layout/vList3"/>
    <dgm:cxn modelId="{3C25ED0A-F4CE-3743-88EE-B200B051A3EC}" type="presOf" srcId="{10B834EF-8D8F-D84A-8FA5-C72998920AEF}" destId="{36053806-F500-974B-B603-89FA23E2BC67}" srcOrd="0" destOrd="0" presId="urn:microsoft.com/office/officeart/2005/8/layout/vList3"/>
    <dgm:cxn modelId="{2AA1B375-89F5-D349-ABE2-B962734B7456}" type="presOf" srcId="{2223EC58-AAF3-2C4E-9EC3-45520666DDB0}" destId="{0B0B020E-84E4-974C-9F5A-BF31A88A9855}" srcOrd="0" destOrd="0" presId="urn:microsoft.com/office/officeart/2005/8/layout/vList3"/>
    <dgm:cxn modelId="{5B13EFD6-E272-614A-B25B-95F483587354}" srcId="{76C57E9D-0688-9843-BDDB-7D8200948020}" destId="{10B834EF-8D8F-D84A-8FA5-C72998920AEF}" srcOrd="2" destOrd="0" parTransId="{391E4BBC-3EF9-E248-8891-0639E5B7AD09}" sibTransId="{05D3E293-5380-D648-8B13-3BA2F42CFC7D}"/>
    <dgm:cxn modelId="{FBCD5085-9204-294A-9B6B-DEA37BB9013D}" type="presOf" srcId="{76C57E9D-0688-9843-BDDB-7D8200948020}" destId="{2E5A5B2A-33FA-E345-96D7-40EF3FC0C89B}" srcOrd="0" destOrd="0" presId="urn:microsoft.com/office/officeart/2005/8/layout/vList3"/>
    <dgm:cxn modelId="{B86D442B-49A8-E343-885F-2D3B15A9208C}" srcId="{76C57E9D-0688-9843-BDDB-7D8200948020}" destId="{04E389DE-B6B5-C443-9722-F01E759989BD}" srcOrd="0" destOrd="0" parTransId="{DBEC14FA-F8F3-7F46-88AA-C8A78361BCC3}" sibTransId="{109BD903-9000-794E-83E7-54A728EA972C}"/>
    <dgm:cxn modelId="{A416935E-2932-2044-A7E6-3225CD9AFB25}" srcId="{76C57E9D-0688-9843-BDDB-7D8200948020}" destId="{2223EC58-AAF3-2C4E-9EC3-45520666DDB0}" srcOrd="1" destOrd="0" parTransId="{C500CA34-1B85-4F49-AC39-54E30BEBE675}" sibTransId="{24CE7003-178D-7C40-87F9-862198BD474C}"/>
    <dgm:cxn modelId="{90AB74D0-03C1-714E-9050-AAFDDB551F1B}" type="presParOf" srcId="{2E5A5B2A-33FA-E345-96D7-40EF3FC0C89B}" destId="{A0BFF56C-40F4-5349-A8B6-0EDEC8EC0344}" srcOrd="0" destOrd="0" presId="urn:microsoft.com/office/officeart/2005/8/layout/vList3"/>
    <dgm:cxn modelId="{636EFEDF-E127-1848-BF52-5495E3198625}" type="presParOf" srcId="{A0BFF56C-40F4-5349-A8B6-0EDEC8EC0344}" destId="{5CFE6139-ABF4-2B44-9E98-2540025F5436}" srcOrd="0" destOrd="0" presId="urn:microsoft.com/office/officeart/2005/8/layout/vList3"/>
    <dgm:cxn modelId="{610CFD22-088E-2A48-9BB7-3480A66C81F5}" type="presParOf" srcId="{A0BFF56C-40F4-5349-A8B6-0EDEC8EC0344}" destId="{7B804FCF-9DD1-0A4D-A504-E098A39D9B40}" srcOrd="1" destOrd="0" presId="urn:microsoft.com/office/officeart/2005/8/layout/vList3"/>
    <dgm:cxn modelId="{4627F6C7-EA66-E844-A583-1D1580B26F45}" type="presParOf" srcId="{2E5A5B2A-33FA-E345-96D7-40EF3FC0C89B}" destId="{CDD71D55-040F-9E4F-8548-85D05E81FCE9}" srcOrd="1" destOrd="0" presId="urn:microsoft.com/office/officeart/2005/8/layout/vList3"/>
    <dgm:cxn modelId="{027E47F1-8EC6-9340-BB9A-8AFA825B6749}" type="presParOf" srcId="{2E5A5B2A-33FA-E345-96D7-40EF3FC0C89B}" destId="{93755A0C-D78C-794E-A18C-D2D6CCE70F22}" srcOrd="2" destOrd="0" presId="urn:microsoft.com/office/officeart/2005/8/layout/vList3"/>
    <dgm:cxn modelId="{FE7E3C33-B223-574D-816B-5C3973A5E360}" type="presParOf" srcId="{93755A0C-D78C-794E-A18C-D2D6CCE70F22}" destId="{8FC24495-4B51-5A4B-8C11-F6FE8F9B50C5}" srcOrd="0" destOrd="0" presId="urn:microsoft.com/office/officeart/2005/8/layout/vList3"/>
    <dgm:cxn modelId="{0C14F38E-8FFF-2F4A-AF04-037D843D0362}" type="presParOf" srcId="{93755A0C-D78C-794E-A18C-D2D6CCE70F22}" destId="{0B0B020E-84E4-974C-9F5A-BF31A88A9855}" srcOrd="1" destOrd="0" presId="urn:microsoft.com/office/officeart/2005/8/layout/vList3"/>
    <dgm:cxn modelId="{ABE8E54D-3AF3-F345-8652-D98D6BEB2026}" type="presParOf" srcId="{2E5A5B2A-33FA-E345-96D7-40EF3FC0C89B}" destId="{8D41712B-E139-7A4A-8A2D-DB4DA2D1E971}" srcOrd="3" destOrd="0" presId="urn:microsoft.com/office/officeart/2005/8/layout/vList3"/>
    <dgm:cxn modelId="{806C7934-EA10-AB4D-AD72-F39463002884}" type="presParOf" srcId="{2E5A5B2A-33FA-E345-96D7-40EF3FC0C89B}" destId="{C43A0505-0A6D-7D40-9BBF-C6C14FC0D7E5}" srcOrd="4" destOrd="0" presId="urn:microsoft.com/office/officeart/2005/8/layout/vList3"/>
    <dgm:cxn modelId="{42CF40E2-3020-B14F-9F1E-757273BDE93D}" type="presParOf" srcId="{C43A0505-0A6D-7D40-9BBF-C6C14FC0D7E5}" destId="{5ABFE58A-B25F-DD41-8BFB-9209F3FEA912}" srcOrd="0" destOrd="0" presId="urn:microsoft.com/office/officeart/2005/8/layout/vList3"/>
    <dgm:cxn modelId="{DC292E8F-A572-3843-ACBF-2A629D486D65}" type="presParOf" srcId="{C43A0505-0A6D-7D40-9BBF-C6C14FC0D7E5}" destId="{36053806-F500-974B-B603-89FA23E2BC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5545-A553-A84C-A5C7-03A7F2C67DBA}">
      <dsp:nvSpPr>
        <dsp:cNvPr id="0" name=""/>
        <dsp:cNvSpPr/>
      </dsp:nvSpPr>
      <dsp:spPr>
        <a:xfrm>
          <a:off x="0" y="682488"/>
          <a:ext cx="109632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333248" rIns="8508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We have started to see to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tangible benefits of improved protocols of care</a:t>
          </a:r>
          <a:endParaRPr lang="nl-NL" sz="1600" b="1" kern="1200" dirty="0">
            <a:solidFill>
              <a:schemeClr val="accent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Accreditation, collaboration, and personalisation of treatment is commonplace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The use of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prophylaxis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is well-aligned across centres, and is near-universal in severe haemophilia	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However, issues related to annualised bleeding rates persist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to and availability of treatments is not universal across the region</a:t>
          </a:r>
        </a:p>
      </dsp:txBody>
      <dsp:txXfrm>
        <a:off x="0" y="682488"/>
        <a:ext cx="10963200" cy="1663200"/>
      </dsp:txXfrm>
    </dsp:sp>
    <dsp:sp modelId="{CF6B4004-D329-734B-99BC-357FC3E25021}">
      <dsp:nvSpPr>
        <dsp:cNvPr id="0" name=""/>
        <dsp:cNvSpPr/>
      </dsp:nvSpPr>
      <dsp:spPr>
        <a:xfrm>
          <a:off x="548160" y="446328"/>
          <a:ext cx="7674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Haemophilia care across specialised centres European region in 2022</a:t>
          </a:r>
          <a:endParaRPr lang="nl-NL" sz="1600" kern="1200" dirty="0"/>
        </a:p>
      </dsp:txBody>
      <dsp:txXfrm>
        <a:off x="571217" y="469385"/>
        <a:ext cx="7628126" cy="426206"/>
      </dsp:txXfrm>
    </dsp:sp>
    <dsp:sp modelId="{288C0F95-6874-D44C-8B3C-C27661F2DA82}">
      <dsp:nvSpPr>
        <dsp:cNvPr id="0" name=""/>
        <dsp:cNvSpPr/>
      </dsp:nvSpPr>
      <dsp:spPr>
        <a:xfrm>
          <a:off x="0" y="2668248"/>
          <a:ext cx="109632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333248" rIns="8508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Arial"/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Key ongoing concerns include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costs and accessibility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time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limitations, and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r>
            <a:rPr lang="en-GB" sz="16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endParaRPr lang="nl-NL" sz="1600" b="1" kern="1200" dirty="0">
            <a:solidFill>
              <a:schemeClr val="accent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Arial"/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Standards and protocols, as well as the centres themselves, will have to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continue to evolve 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if they are to provide the highest level of care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Arial"/>
            <a:buChar char="••"/>
          </a:pP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 meet this requirement, there is a </a:t>
          </a:r>
          <a:r>
            <a:rPr lang="en-GB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clear need for engaging, ongoing education programs </a:t>
          </a:r>
          <a:r>
            <a:rPr lang="en-GB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for healthcare professionals working in the field of haemophilia that can be adjusted to the changing landscape of haemophilia therapy and monitoring</a:t>
          </a:r>
          <a:endParaRPr lang="nl-NL" sz="1600" kern="1200" dirty="0">
            <a:solidFill>
              <a:schemeClr val="tx2"/>
            </a:solidFill>
          </a:endParaRPr>
        </a:p>
      </dsp:txBody>
      <dsp:txXfrm>
        <a:off x="0" y="2668248"/>
        <a:ext cx="10963200" cy="1864800"/>
      </dsp:txXfrm>
    </dsp:sp>
    <dsp:sp modelId="{09F5D34B-3E58-484F-9331-D2F5EA9C86FC}">
      <dsp:nvSpPr>
        <dsp:cNvPr id="0" name=""/>
        <dsp:cNvSpPr/>
      </dsp:nvSpPr>
      <dsp:spPr>
        <a:xfrm>
          <a:off x="548160" y="2432088"/>
          <a:ext cx="7674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Unmet needs and key challenges in haemophilia care 2022</a:t>
          </a:r>
          <a:endParaRPr lang="nl-NL" sz="1600" kern="1200" dirty="0"/>
        </a:p>
      </dsp:txBody>
      <dsp:txXfrm>
        <a:off x="571217" y="2455145"/>
        <a:ext cx="762812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4/12/2022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4/12/2022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74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microsoft.com/office/2007/relationships/hdphoto" Target="../media/hdphoto1.wdp"/><Relationship Id="rId18" Type="http://schemas.openxmlformats.org/officeDocument/2006/relationships/hyperlink" Target="https://www.linkedin.com/company/haemostasis-connect/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froukje.sosef@cor2ed.com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hemostasisconnect.cor2ed.com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twitter.com/HaemConnec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hyperlink" Target="https://vimeo.com/channels/haemostasisconnect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4123D3-D831-8A42-B300-84051FCD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23"/>
          <a:stretch/>
        </p:blipFill>
        <p:spPr>
          <a:xfrm>
            <a:off x="2840935" y="2137457"/>
            <a:ext cx="6510131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8D69E255-753E-C94C-B765-0FD7B09653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xmlns="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B046C3B2-7012-334B-AA0B-AE939E0A92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xmlns="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12AA979C-C19C-0F4F-BC18-6460C03F9C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38BAFC1-6F4E-E14D-AB6E-71402BD37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69" r="9948" b="7527"/>
          <a:stretch/>
        </p:blipFill>
        <p:spPr>
          <a:xfrm>
            <a:off x="6086914" y="0"/>
            <a:ext cx="6105086" cy="6858000"/>
          </a:xfrm>
          <a:prstGeom prst="rect">
            <a:avLst/>
          </a:prstGeom>
        </p:spPr>
      </p:pic>
      <p:sp>
        <p:nvSpPr>
          <p:cNvPr id="76" name="Titre 1">
            <a:extLst>
              <a:ext uri="{FF2B5EF4-FFF2-40B4-BE49-F238E27FC236}">
                <a16:creationId xmlns:a16="http://schemas.microsoft.com/office/drawing/2014/main" xmlns="" id="{D4478453-44C2-B94F-A958-003023D30FFA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xmlns="" id="{3CECC874-C1FD-C047-941E-69779D73974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xmlns="" id="{931BAECF-5C6A-6540-9DCC-581D10D505B1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xmlns="" id="{1024FDC4-71B6-5D44-81C3-7D2B7161A594}"/>
              </a:ext>
            </a:extLst>
          </p:cNvPr>
          <p:cNvSpPr txBox="1">
            <a:spLocks/>
          </p:cNvSpPr>
          <p:nvPr userDrawn="1"/>
        </p:nvSpPr>
        <p:spPr>
          <a:xfrm>
            <a:off x="339214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Hemostasis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CDEC929E-1DBB-A54E-97C1-5300352A4B7A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xmlns="" id="{B5502941-9E55-3244-B5AD-41BFE6F743F7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5CC7BA7-1885-4542-8F69-EA8EAB2263A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53D9E52-F7E7-194C-8C2E-3E1B2223717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Graphic 46" descr="Speaker Phone">
              <a:extLst>
                <a:ext uri="{FF2B5EF4-FFF2-40B4-BE49-F238E27FC236}">
                  <a16:creationId xmlns:a16="http://schemas.microsoft.com/office/drawing/2014/main" xmlns="" id="{7832FD37-1032-CA48-A55F-831A2C723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D7EBF26-3C28-FA45-8045-FDAAFFAFFC6E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Graphic 48" descr="Envelope">
            <a:extLst>
              <a:ext uri="{FF2B5EF4-FFF2-40B4-BE49-F238E27FC236}">
                <a16:creationId xmlns:a16="http://schemas.microsoft.com/office/drawing/2014/main" xmlns="" id="{1C963714-1D45-474A-9721-5C8FF4E89D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13BDF42-1B47-7341-A447-C60906D54B9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35189AD-EBA0-164E-9904-71B746C3CF5B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Graphic 51" descr="Speaker Phone">
              <a:extLst>
                <a:ext uri="{FF2B5EF4-FFF2-40B4-BE49-F238E27FC236}">
                  <a16:creationId xmlns:a16="http://schemas.microsoft.com/office/drawing/2014/main" xmlns="" id="{D19A1BA0-E1B0-B545-B4D1-2199A08735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A74C4CA-CAA6-8540-90BA-61B5CCDA4CA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aphic 53" descr="Envelope">
            <a:extLst>
              <a:ext uri="{FF2B5EF4-FFF2-40B4-BE49-F238E27FC236}">
                <a16:creationId xmlns:a16="http://schemas.microsoft.com/office/drawing/2014/main" xmlns="" id="{C307629A-49FB-9644-97CB-0206A84006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xmlns="" id="{C09FB5C7-5C7A-394E-A310-D6FAA8F11945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xmlns="" id="{876D8797-79B4-0742-B2E8-C3C0784D08A0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5AEAE8CF-9176-FE41-9912-7A634F16E756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D6EB52B-EEE6-D449-92AF-ED0557C7FEBB}"/>
              </a:ext>
            </a:extLst>
          </p:cNvPr>
          <p:cNvSpPr/>
          <p:nvPr userDrawn="1"/>
        </p:nvSpPr>
        <p:spPr>
          <a:xfrm>
            <a:off x="3789979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0EBA67-CE3B-5644-8574-69328BF7ABB3}"/>
              </a:ext>
            </a:extLst>
          </p:cNvPr>
          <p:cNvSpPr txBox="1"/>
          <p:nvPr userDrawn="1"/>
        </p:nvSpPr>
        <p:spPr>
          <a:xfrm>
            <a:off x="787048" y="5497848"/>
            <a:ext cx="30086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@Hemostasis CONNECT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919725-0A7A-7A4B-BABA-7FA78AF78954}"/>
              </a:ext>
            </a:extLst>
          </p:cNvPr>
          <p:cNvSpPr txBox="1"/>
          <p:nvPr userDrawn="1"/>
        </p:nvSpPr>
        <p:spPr>
          <a:xfrm>
            <a:off x="4210953" y="5497848"/>
            <a:ext cx="28713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3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@Hemostasis CONNECT</a:t>
            </a:r>
          </a:p>
        </p:txBody>
      </p: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43F7E47A-D47B-BC4A-B029-653377FE8702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8"/>
            <a:extLst>
              <a:ext uri="{FF2B5EF4-FFF2-40B4-BE49-F238E27FC236}">
                <a16:creationId xmlns:a16="http://schemas.microsoft.com/office/drawing/2014/main" xmlns="" id="{D9DEC445-59E6-9244-9303-D70174E56B63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38CA3669-CA62-D14B-8AE8-86FE39C01030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48F850E-C93A-6243-944D-22D074CAA6C1}"/>
              </a:ext>
            </a:extLst>
          </p:cNvPr>
          <p:cNvSpPr txBox="1"/>
          <p:nvPr userDrawn="1"/>
        </p:nvSpPr>
        <p:spPr>
          <a:xfrm>
            <a:off x="805457" y="6013567"/>
            <a:ext cx="3156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300" kern="1200" spc="-20" baseline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https://hemostasisconnect.cor2ed.com/</a:t>
            </a:r>
            <a:endParaRPr lang="en-GB" sz="1300" kern="1200" spc="-20" baseline="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3EB8680-4D45-E444-BB31-DD7001E3B7E3}"/>
              </a:ext>
            </a:extLst>
          </p:cNvPr>
          <p:cNvSpPr txBox="1"/>
          <p:nvPr userDrawn="1"/>
        </p:nvSpPr>
        <p:spPr>
          <a:xfrm>
            <a:off x="4210766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@HemoConnect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3DFA1173-E1D5-FE47-B572-D0E809022B8A}"/>
              </a:ext>
            </a:extLst>
          </p:cNvPr>
          <p:cNvSpPr/>
          <p:nvPr userDrawn="1"/>
        </p:nvSpPr>
        <p:spPr>
          <a:xfrm>
            <a:off x="3794409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 descr="Linkedin logo logo website icon - Popular Social Media Flat">
            <a:extLst>
              <a:ext uri="{FF2B5EF4-FFF2-40B4-BE49-F238E27FC236}">
                <a16:creationId xmlns:a16="http://schemas.microsoft.com/office/drawing/2014/main" xmlns="" id="{F53216B2-53AE-5F4C-9E1E-7640A709C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raphic 72" descr="World">
            <a:extLst>
              <a:ext uri="{FF2B5EF4-FFF2-40B4-BE49-F238E27FC236}">
                <a16:creationId xmlns:a16="http://schemas.microsoft.com/office/drawing/2014/main" xmlns="" id="{D614C8A5-B8C6-4642-8FB6-F1F29318D76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4" name="Picture 4" descr="Vimeo Icon Logo - Free vector graphic on Pixabay">
            <a:extLst>
              <a:ext uri="{FF2B5EF4-FFF2-40B4-BE49-F238E27FC236}">
                <a16:creationId xmlns:a16="http://schemas.microsoft.com/office/drawing/2014/main" xmlns="" id="{30918E0E-33B7-AE4B-BB0D-2C7A1F5DC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75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ree White Twitter Icon - Download White Twitter Icon">
            <a:extLst>
              <a:ext uri="{FF2B5EF4-FFF2-40B4-BE49-F238E27FC236}">
                <a16:creationId xmlns:a16="http://schemas.microsoft.com/office/drawing/2014/main" xmlns="" id="{E4CDF6BE-6762-F344-A07B-B9565295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95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15"/>
            <a:extLst>
              <a:ext uri="{FF2B5EF4-FFF2-40B4-BE49-F238E27FC236}">
                <a16:creationId xmlns:a16="http://schemas.microsoft.com/office/drawing/2014/main" xmlns="" id="{487AE092-AA5E-2343-A15C-F59AA6A9F3D2}"/>
              </a:ext>
            </a:extLst>
          </p:cNvPr>
          <p:cNvSpPr/>
          <p:nvPr userDrawn="1"/>
        </p:nvSpPr>
        <p:spPr>
          <a:xfrm>
            <a:off x="3755588" y="5491449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hlinkClick r:id="rId16"/>
            <a:extLst>
              <a:ext uri="{FF2B5EF4-FFF2-40B4-BE49-F238E27FC236}">
                <a16:creationId xmlns:a16="http://schemas.microsoft.com/office/drawing/2014/main" xmlns="" id="{701F434C-0624-7E4F-BDF1-8233FEAC8F4D}"/>
              </a:ext>
            </a:extLst>
          </p:cNvPr>
          <p:cNvSpPr/>
          <p:nvPr userDrawn="1"/>
        </p:nvSpPr>
        <p:spPr>
          <a:xfrm>
            <a:off x="3755588" y="6036410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17"/>
            <a:extLst>
              <a:ext uri="{FF2B5EF4-FFF2-40B4-BE49-F238E27FC236}">
                <a16:creationId xmlns:a16="http://schemas.microsoft.com/office/drawing/2014/main" xmlns="" id="{790E015A-A132-BB41-9517-E5504F5AF82D}"/>
              </a:ext>
            </a:extLst>
          </p:cNvPr>
          <p:cNvSpPr/>
          <p:nvPr userDrawn="1"/>
        </p:nvSpPr>
        <p:spPr>
          <a:xfrm>
            <a:off x="392208" y="6013127"/>
            <a:ext cx="329102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8"/>
            <a:extLst>
              <a:ext uri="{FF2B5EF4-FFF2-40B4-BE49-F238E27FC236}">
                <a16:creationId xmlns:a16="http://schemas.microsoft.com/office/drawing/2014/main" xmlns="" id="{54BAE320-2191-4C4A-B891-7E8B8D678E6C}"/>
              </a:ext>
            </a:extLst>
          </p:cNvPr>
          <p:cNvSpPr/>
          <p:nvPr userDrawn="1"/>
        </p:nvSpPr>
        <p:spPr>
          <a:xfrm>
            <a:off x="388427" y="5487698"/>
            <a:ext cx="3072620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B1CB4376-C97A-4D45-AC75-0875E1CCA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2323"/>
          <a:stretch/>
        </p:blipFill>
        <p:spPr>
          <a:xfrm>
            <a:off x="393148" y="692465"/>
            <a:ext cx="2222972" cy="881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DDA6B4-2DB0-2D4B-B8DA-1EF74FC8B2F8}"/>
              </a:ext>
            </a:extLst>
          </p:cNvPr>
          <p:cNvSpPr/>
          <p:nvPr userDrawn="1"/>
        </p:nvSpPr>
        <p:spPr>
          <a:xfrm>
            <a:off x="0" y="0"/>
            <a:ext cx="12195952" cy="685826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EBDEA-2540-7F47-A116-2B0175809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t="2469" r="69429" b="20563"/>
          <a:stretch/>
        </p:blipFill>
        <p:spPr>
          <a:xfrm>
            <a:off x="3246356" y="648884"/>
            <a:ext cx="5699289" cy="55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DC948-ED97-F545-933C-0141C43F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t="2469" r="69429" b="20563"/>
          <a:stretch/>
        </p:blipFill>
        <p:spPr>
          <a:xfrm>
            <a:off x="3246356" y="648884"/>
            <a:ext cx="5699289" cy="5560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D8D625-9A09-7A46-99F0-F6A70125FEC5}"/>
              </a:ext>
            </a:extLst>
          </p:cNvPr>
          <p:cNvSpPr/>
          <p:nvPr userDrawn="1"/>
        </p:nvSpPr>
        <p:spPr>
          <a:xfrm>
            <a:off x="0" y="0"/>
            <a:ext cx="12195952" cy="685826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rgbClr val="E4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B2C20926-20BB-6343-8A2E-AE30859695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8AEC6C9B-A858-A249-ABA7-675035D5CE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6A80B268-C68C-6441-9D5F-DD6B82D2FD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81B7A543-00BB-1248-91D8-7B56668CC2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873A9-99EB-464F-A5BE-83EBE1167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323"/>
          <a:stretch/>
        </p:blipFill>
        <p:spPr>
          <a:xfrm>
            <a:off x="9865140" y="304839"/>
            <a:ext cx="1746621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2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HaemConnect" TargetMode="External"/><Relationship Id="rId7" Type="http://schemas.openxmlformats.org/officeDocument/2006/relationships/hyperlink" Target="https://hemostasisconnect.cor2ed.com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haemostasis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Veronica.thomlinson@cor2ed.com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linkedin.com/company/haemostasis-connect/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40996DA2-30A5-4714-A588-9B230E703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Availability of treatment options </a:t>
            </a:r>
            <a:r>
              <a:rPr lang="en-US" b="1" dirty="0">
                <a:solidFill>
                  <a:schemeClr val="accent1"/>
                </a:solidFill>
              </a:rPr>
              <a:t>varies across countries and centers </a:t>
            </a:r>
            <a:r>
              <a:rPr lang="en-US" dirty="0"/>
              <a:t>and, in the case of products that are not yet licensed, is limited to use in a clinical trial setting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Extended half-life products and non-factor replacement therapies </a:t>
            </a:r>
            <a:r>
              <a:rPr lang="en-US" dirty="0"/>
              <a:t>were the </a:t>
            </a:r>
            <a:r>
              <a:rPr lang="en-US" b="1" dirty="0">
                <a:solidFill>
                  <a:schemeClr val="accent1"/>
                </a:solidFill>
              </a:rPr>
              <a:t>most ‘available’</a:t>
            </a:r>
            <a:r>
              <a:rPr lang="en-US" dirty="0"/>
              <a:t>, with unrestricted access in the highest number of centers (14/19 and 12/19 centers, respectively)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Non-factor replacement therapies and extended half-life products </a:t>
            </a:r>
            <a:r>
              <a:rPr lang="en-US" dirty="0"/>
              <a:t>were most commonly available </a:t>
            </a:r>
            <a:r>
              <a:rPr lang="en-US" b="1" dirty="0">
                <a:solidFill>
                  <a:schemeClr val="accent1"/>
                </a:solidFill>
              </a:rPr>
              <a:t>free of charge</a:t>
            </a:r>
            <a:r>
              <a:rPr lang="en-US" dirty="0"/>
              <a:t>, either as a standard therapy or as part of a clinical trial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8D5700F-5E56-4FE4-921D-18D3141F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FF0000"/>
                </a:solidFill>
              </a:rPr>
              <a:t>Availability of products by licensing and reimbursement status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2F8E8E-3F13-4C6A-B09A-60DDDB4C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38214DCD-12A3-4110-88F2-0A8FEAB7691E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128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8D5700F-5E56-4FE4-921D-18D3141F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2F8E8E-3F13-4C6A-B09A-60DDDB4C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xmlns="" id="{38214DCD-12A3-4110-88F2-0A8FEAB7691E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a</a:t>
            </a:r>
            <a:r>
              <a:rPr lang="en-GB" dirty="0"/>
              <a:t> For patients with haemophilia A with inhibitors only. </a:t>
            </a:r>
            <a:br>
              <a:rPr lang="en-GB" dirty="0"/>
            </a:br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  <a:endParaRPr lang="en-US" dirty="0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xmlns="" id="{6C086588-7C5A-3744-A16D-78246089B23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34098804"/>
              </p:ext>
            </p:extLst>
          </p:nvPr>
        </p:nvGraphicFramePr>
        <p:xfrm>
          <a:off x="0" y="1053851"/>
          <a:ext cx="12191998" cy="5274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302">
                  <a:extLst>
                    <a:ext uri="{9D8B030D-6E8A-4147-A177-3AD203B41FA5}">
                      <a16:colId xmlns:a16="http://schemas.microsoft.com/office/drawing/2014/main" xmlns="" val="4271450296"/>
                    </a:ext>
                  </a:extLst>
                </a:gridCol>
                <a:gridCol w="2682924">
                  <a:extLst>
                    <a:ext uri="{9D8B030D-6E8A-4147-A177-3AD203B41FA5}">
                      <a16:colId xmlns:a16="http://schemas.microsoft.com/office/drawing/2014/main" xmlns="" val="1238914482"/>
                    </a:ext>
                  </a:extLst>
                </a:gridCol>
                <a:gridCol w="2682924">
                  <a:extLst>
                    <a:ext uri="{9D8B030D-6E8A-4147-A177-3AD203B41FA5}">
                      <a16:colId xmlns:a16="http://schemas.microsoft.com/office/drawing/2014/main" xmlns="" val="1063769071"/>
                    </a:ext>
                  </a:extLst>
                </a:gridCol>
                <a:gridCol w="2682924">
                  <a:extLst>
                    <a:ext uri="{9D8B030D-6E8A-4147-A177-3AD203B41FA5}">
                      <a16:colId xmlns:a16="http://schemas.microsoft.com/office/drawing/2014/main" xmlns="" val="186286837"/>
                    </a:ext>
                  </a:extLst>
                </a:gridCol>
                <a:gridCol w="2682924">
                  <a:extLst>
                    <a:ext uri="{9D8B030D-6E8A-4147-A177-3AD203B41FA5}">
                      <a16:colId xmlns:a16="http://schemas.microsoft.com/office/drawing/2014/main" xmlns="" val="2082933892"/>
                    </a:ext>
                  </a:extLst>
                </a:gridCol>
              </a:tblGrid>
              <a:tr h="259672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Non-factor replacement therapies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half-life products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Non-replacement therapy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 therapy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69052620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 Republic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16666609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31226463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6022227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86566132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3460801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reimbursed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13637593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4198586"/>
                  </a:ext>
                </a:extLst>
              </a:tr>
              <a:tr h="363357">
                <a:tc rowSpan="2"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centers)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74767155"/>
                  </a:ext>
                </a:extLst>
              </a:tr>
              <a:tr h="17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 (n=2)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 (n=1)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86479761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23603858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05567808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4221454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Slovakia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763298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may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49704995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where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2798762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Israel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availability;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may apply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31000452"/>
                  </a:ext>
                </a:extLst>
              </a:tr>
              <a:tr h="190721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Unrestricted availability; reimbursed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 clinical trials only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74042611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pPr marL="14605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availability; no data on reimbursement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availability; no data on reimbursement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availability; no data on reimbursement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availability; no data on reimbursement available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630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7062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7518AC-FAC8-4072-B793-1205F101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65484E-69CA-46D5-B3C8-4E77E0BC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CB9F5D3-EAE3-4B26-987B-06E4466229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6546684-06D3-9542-9295-71946E355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764852"/>
              </p:ext>
            </p:extLst>
          </p:nvPr>
        </p:nvGraphicFramePr>
        <p:xfrm>
          <a:off x="619200" y="1125859"/>
          <a:ext cx="10963200" cy="497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8183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2A7B7BF-1E9F-4B0F-8EC4-5ECE59D0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5C8FA4-AC9C-484C-9FC6-A64D3A82A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83E0323-B8F3-4998-AFE3-4AC7321608F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</a:p>
        </p:txBody>
      </p:sp>
      <p:graphicFrame>
        <p:nvGraphicFramePr>
          <p:cNvPr id="18" name="Tijdelijke aanduiding voor inhoud 17">
            <a:extLst>
              <a:ext uri="{FF2B5EF4-FFF2-40B4-BE49-F238E27FC236}">
                <a16:creationId xmlns:a16="http://schemas.microsoft.com/office/drawing/2014/main" xmlns="" id="{83751AD5-4F57-5343-A646-81312F2D8E7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07159730"/>
              </p:ext>
            </p:extLst>
          </p:nvPr>
        </p:nvGraphicFramePr>
        <p:xfrm>
          <a:off x="620713" y="1425575"/>
          <a:ext cx="109632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0433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57579" y="5336166"/>
            <a:ext cx="2299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/>
              </a:rPr>
              <a:t>@hemostasisconnect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HEMOSTASIS</a:t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COR2ED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veronica.thomlinson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HEMOSTASIS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166" y="274638"/>
            <a:ext cx="9573668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HEMOSTASIS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r>
              <a:rPr lang="en-GB" sz="3600" cap="none" dirty="0">
                <a:solidFill>
                  <a:schemeClr val="tx2"/>
                </a:solidFill>
              </a:rPr>
              <a:t/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r>
              <a:rPr lang="en-GB" sz="3600" dirty="0">
                <a:solidFill>
                  <a:schemeClr val="tx2"/>
                </a:solidFill>
              </a:rPr>
              <a:t/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cap="none" dirty="0">
                <a:hlinkClick r:id="rId7"/>
              </a:rPr>
              <a:t>https://hemostasisconnect.cor2ed.com/</a:t>
            </a:r>
            <a:endParaRPr lang="en-GB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422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xmlns="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xmlns="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422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xmlns="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422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270"/>
            <a:ext cx="10972800" cy="3781394"/>
          </a:xfrm>
        </p:spPr>
        <p:txBody>
          <a:bodyPr>
            <a:normAutofit fontScale="90000"/>
          </a:bodyPr>
          <a:lstStyle/>
          <a:p>
            <a:r>
              <a:rPr lang="en-GB" dirty="0"/>
              <a:t>Changing paradigms of hemophilia care across larger specialized treatment centers in the European region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700" cap="none" dirty="0"/>
              <a:t>Jerzy Windyga</a:t>
            </a:r>
            <a:r>
              <a:rPr lang="en-GB" sz="2700" cap="none" baseline="30000" dirty="0"/>
              <a:t>1</a:t>
            </a:r>
            <a:r>
              <a:rPr lang="en-GB" sz="2700" cap="none" dirty="0"/>
              <a:t>; Ana Boban</a:t>
            </a:r>
            <a:r>
              <a:rPr lang="en-GB" sz="2700" cap="none" baseline="30000" dirty="0"/>
              <a:t>2</a:t>
            </a:r>
            <a:r>
              <a:rPr lang="en-GB" sz="2700" cap="none" dirty="0"/>
              <a:t>; Irena Zupan</a:t>
            </a:r>
            <a:r>
              <a:rPr lang="en-GB" sz="2700" cap="none" baseline="30000" dirty="0"/>
              <a:t>3</a:t>
            </a:r>
            <a:r>
              <a:rPr lang="en-GB" sz="2700" cap="none" dirty="0"/>
              <a:t>; </a:t>
            </a:r>
            <a:br>
              <a:rPr lang="en-GB" sz="2700" cap="none" dirty="0"/>
            </a:br>
            <a:r>
              <a:rPr lang="en-GB" sz="2700" cap="none" dirty="0"/>
              <a:t>Niamh O’Connell</a:t>
            </a:r>
            <a:r>
              <a:rPr lang="en-GB" sz="2700" cap="none" baseline="30000" dirty="0"/>
              <a:t>4</a:t>
            </a:r>
            <a:r>
              <a:rPr lang="en-GB" sz="2700" cap="none" dirty="0"/>
              <a:t>; Cedric Hermans</a:t>
            </a:r>
            <a:r>
              <a:rPr lang="en-GB" sz="2700" cap="none" baseline="30000" dirty="0"/>
              <a:t>5</a:t>
            </a:r>
            <a:r>
              <a:rPr lang="en-GB" sz="2700" cap="none" dirty="0"/>
              <a:t/>
            </a:r>
            <a:br>
              <a:rPr lang="en-GB" sz="2700" cap="none" dirty="0"/>
            </a:br>
            <a:r>
              <a:rPr lang="en-GB" sz="2700" cap="none" dirty="0"/>
              <a:t/>
            </a:r>
            <a:br>
              <a:rPr lang="en-GB" sz="2700" cap="none" dirty="0"/>
            </a:br>
            <a:r>
              <a:rPr lang="en-GB" sz="2700" dirty="0"/>
              <a:t>SELECTED HIGHLIGHTS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16506"/>
            <a:ext cx="10972800" cy="1598725"/>
          </a:xfrm>
        </p:spPr>
        <p:txBody>
          <a:bodyPr>
            <a:normAutofit lnSpcReduction="10000"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 Laboratory of Hemostasis and Metabolic Diseases, Department of Hemostasis Disorders and Internal Medicine, Institute of Hematology and Transfusion Medicine, Warsaw, Poland; </a:t>
            </a:r>
            <a:r>
              <a:rPr lang="en-GB" sz="1400" baseline="30000" dirty="0"/>
              <a:t>2</a:t>
            </a:r>
            <a:r>
              <a:rPr lang="en-GB" sz="1400" dirty="0"/>
              <a:t>Haemophilia Centre, University Hospital Centre Zagreb, School of Medicine, University of Zagreb, Zagreb, Croatia; </a:t>
            </a:r>
            <a:r>
              <a:rPr lang="en-GB" sz="1400" baseline="30000" dirty="0"/>
              <a:t>3</a:t>
            </a:r>
            <a:r>
              <a:rPr lang="en-GB" sz="1400" dirty="0"/>
              <a:t>Department of Haematology, University Medical Centre Ljubljana, Faculty of Medicine, University of Ljubljana, Ljubljana, Slovenia; </a:t>
            </a:r>
            <a:r>
              <a:rPr lang="en-GB" sz="1400" baseline="30000" dirty="0"/>
              <a:t>4</a:t>
            </a:r>
            <a:r>
              <a:rPr lang="en-GB" sz="1400" dirty="0"/>
              <a:t>The National Coagulation Centre, St James’s Hospital and Trinity College Dublin, Ireland; </a:t>
            </a:r>
            <a:r>
              <a:rPr lang="en-GB" sz="1400" baseline="30000" dirty="0"/>
              <a:t>5</a:t>
            </a:r>
            <a:r>
              <a:rPr lang="en-GB" sz="1400" dirty="0"/>
              <a:t>Hemostasis and Thrombosis Unit, Division of Hematology, Cliniques universitaires Saint-Luc, Université catholique de Louvain (UCLouvain), Brussels, Belgium </a:t>
            </a:r>
          </a:p>
          <a:p>
            <a:r>
              <a:rPr lang="en-GB" sz="1400" dirty="0"/>
              <a:t>April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xmlns="" id="{3C91F755-C12A-0E4F-A84A-54114AB58DC2}"/>
              </a:ext>
            </a:extLst>
          </p:cNvPr>
          <p:cNvSpPr txBox="1">
            <a:spLocks/>
          </p:cNvSpPr>
          <p:nvPr/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2pPr>
            <a:lvl3pPr indent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3pPr>
            <a:lvl4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4pPr>
            <a:lvl5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Windyga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J, et al.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Adv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Hematol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2022. DOI: 10.1177/20406207221088462</a:t>
            </a:r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08EA2BC-9650-FE47-B61E-223766E476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19200"/>
            <a:ext cx="10962216" cy="4731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altLang="en-US" sz="1600" b="1" dirty="0">
                <a:solidFill>
                  <a:schemeClr val="accent1"/>
                </a:solidFill>
              </a:rPr>
              <a:t>HEMOSTASIS CONNECT </a:t>
            </a:r>
            <a:r>
              <a:rPr lang="en-GB" altLang="en-US" sz="1600" dirty="0"/>
              <a:t>is supported through an independent educational grant from Takeda. The programme is therefore independent, the content is not influenced by the supporters and is under the sole responsibility of the experts.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/>
              <a:t>Please note: </a:t>
            </a:r>
            <a:r>
              <a:rPr lang="en-GB" sz="1600" dirty="0"/>
              <a:t>The views expressed within this presentation are the personal opinions of the authors. </a:t>
            </a:r>
            <a:br>
              <a:rPr lang="en-GB" sz="1600" dirty="0"/>
            </a:br>
            <a:r>
              <a:rPr lang="en-GB" sz="1600" dirty="0"/>
              <a:t>They do not necessarily represent the views of the author’s academic institution, or the rest of the HEMOSTASIS CONNECT group.</a:t>
            </a:r>
            <a:r>
              <a:rPr lang="en-GB" sz="1700" dirty="0"/>
              <a:t/>
            </a:r>
            <a:br>
              <a:rPr lang="en-GB" sz="1700" dirty="0"/>
            </a:br>
            <a:r>
              <a:rPr lang="en-GB" sz="100" dirty="0"/>
              <a:t> </a:t>
            </a:r>
          </a:p>
          <a:p>
            <a:pPr marL="0" indent="0">
              <a:buNone/>
            </a:pPr>
            <a:r>
              <a:rPr lang="en-GB" sz="1300" b="1" dirty="0">
                <a:solidFill>
                  <a:schemeClr val="accent1"/>
                </a:solidFill>
              </a:rPr>
              <a:t>Disclosures: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Jerzy Windyga receives grant/research support and lectures honoraria from Alnylam, Bayer, CSL Behring, Kedrion, LFB, Novo Nordisk, Octapharma, Rigel, Roche, Sanofi, Siemens, Sobi, Takeda, Werfen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Ana Boban has received honoraria or consultation fees from Bayer, Sobi, Takeda, Roche, Octapharma; and speaker bureau fees from Bayer, CSL Behring, Novo Nordisk, Pfizer, Takeda, Sobi, Roche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Irena Zupan has received consulting or speaker fees from Novo Nordisk, Bayer, Roche, Takeda, Octapharma, Pfizer and Sobi. She has no relevant conflict of interest regarding this work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Niamh O’Connell has received research support or served as PI for Sobi, Takeda, UniQure and Freeline; and has received speaker fees or served on advisory boards for NovoNordisk, Pfizer, Roche, Bayer, Sobi, Freeline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Cedric Hermans has received grants/research support from Bayer, CAF-DCF, CSL-Behring, Novo Nordisk, Pfizer, and Sobi; honoraria or consultation fees from: Bayer, Biomarin, CAF-DCF, CSL-Behring, Kedrion, LFB, Novo Nordisk, Octapharma, Pfizer, Sanofi, Sobi, and Uniqure; and speaker bureau fees from Bayer, Biomarin, CAF-DCF, CSL-Behring, LFB, Novo Nordisk, Pfizer, Sobi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and Conflict of Interest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76077C97-0EDB-314B-9B6B-9C2018C7C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Early 2021, the </a:t>
            </a:r>
            <a:r>
              <a:rPr lang="en-GB" b="1" dirty="0">
                <a:solidFill>
                  <a:schemeClr val="accent1"/>
                </a:solidFill>
              </a:rPr>
              <a:t>European Collaborative Haemophilia Network (ECHN) </a:t>
            </a:r>
            <a:r>
              <a:rPr lang="en-GB" dirty="0"/>
              <a:t>conducted a survey to determine whether the paradigms of care have changed with the introduction of novel therapies for people with haemophilia</a:t>
            </a:r>
            <a:r>
              <a:rPr lang="en-GB" baseline="30000" dirty="0"/>
              <a:t>1-3</a:t>
            </a:r>
          </a:p>
          <a:p>
            <a:r>
              <a:rPr lang="en-GB" dirty="0"/>
              <a:t>A </a:t>
            </a:r>
            <a:r>
              <a:rPr lang="en-GB" b="1" dirty="0">
                <a:solidFill>
                  <a:schemeClr val="accent1"/>
                </a:solidFill>
              </a:rPr>
              <a:t>survey</a:t>
            </a:r>
            <a:r>
              <a:rPr lang="en-GB" dirty="0"/>
              <a:t> was conducted in 19 ECHN centres from 17 countries in the </a:t>
            </a:r>
            <a:r>
              <a:rPr lang="en-GB" b="1" dirty="0">
                <a:solidFill>
                  <a:schemeClr val="accent1"/>
                </a:solidFill>
              </a:rPr>
              <a:t>European region</a:t>
            </a:r>
            <a:r>
              <a:rPr lang="en-GB" baseline="30000" dirty="0"/>
              <a:t>4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aim</a:t>
            </a:r>
            <a:r>
              <a:rPr lang="en-GB" dirty="0"/>
              <a:t> of the survey was to</a:t>
            </a:r>
            <a:r>
              <a:rPr lang="en-GB" baseline="30000" dirty="0"/>
              <a:t>4</a:t>
            </a:r>
            <a:r>
              <a:rPr lang="en-GB" dirty="0"/>
              <a:t>: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5ABC86DD-02ED-4F4E-8C88-9183EF028AF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1. Mahlangu J, et al. N Engl J Med. 2018;379:811-822; 2. Srivastava </a:t>
            </a:r>
            <a:r>
              <a:rPr lang="en-GB" dirty="0">
                <a:solidFill>
                  <a:schemeClr val="tx2"/>
                </a:solidFill>
              </a:rPr>
              <a:t>A, et al. Haemophilia</a:t>
            </a:r>
            <a:r>
              <a:rPr lang="en-GB" dirty="0"/>
              <a:t>. 2020;26 </a:t>
            </a:r>
            <a:r>
              <a:rPr lang="en-GB" dirty="0" err="1"/>
              <a:t>Suppl</a:t>
            </a:r>
            <a:r>
              <a:rPr lang="en-GB" dirty="0"/>
              <a:t> 6:1-158; </a:t>
            </a:r>
            <a:br>
              <a:rPr lang="en-GB" dirty="0"/>
            </a:br>
            <a:r>
              <a:rPr lang="en-GB" dirty="0"/>
              <a:t>3. Young G, et al. Expert Rev </a:t>
            </a:r>
            <a:r>
              <a:rPr lang="en-GB" dirty="0" err="1"/>
              <a:t>Hematol</a:t>
            </a:r>
            <a:r>
              <a:rPr lang="en-GB" dirty="0"/>
              <a:t>. 2018;11:835-846; 4. </a:t>
            </a:r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D38DCA9-78BE-3547-BD9D-5FF17DBB2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841788"/>
              </p:ext>
            </p:extLst>
          </p:nvPr>
        </p:nvGraphicFramePr>
        <p:xfrm>
          <a:off x="608616" y="3451124"/>
          <a:ext cx="10963200" cy="249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23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991E06E-A16A-4B03-8A31-AEF8C5896B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Centres treated a total of 4,710 people with </a:t>
            </a:r>
            <a:r>
              <a:rPr lang="en-GB" b="1" dirty="0">
                <a:solidFill>
                  <a:schemeClr val="accent1"/>
                </a:solidFill>
              </a:rPr>
              <a:t>haemophilia A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1,067 people with </a:t>
            </a:r>
            <a:r>
              <a:rPr lang="en-GB" b="1" dirty="0">
                <a:solidFill>
                  <a:schemeClr val="accent1"/>
                </a:solidFill>
              </a:rPr>
              <a:t>haemophilia B</a:t>
            </a:r>
            <a:r>
              <a:rPr lang="en-GB" dirty="0"/>
              <a:t>, and 1,569 </a:t>
            </a:r>
            <a:r>
              <a:rPr lang="en-GB" b="1" dirty="0" err="1">
                <a:solidFill>
                  <a:schemeClr val="accent1"/>
                </a:solidFill>
              </a:rPr>
              <a:t>carriers</a:t>
            </a:r>
            <a:r>
              <a:rPr lang="en-GB" baseline="30000" dirty="0" err="1"/>
              <a:t>a</a:t>
            </a:r>
            <a:endParaRPr lang="en-GB" baseline="30000" dirty="0"/>
          </a:p>
          <a:p>
            <a:pPr lvl="1"/>
            <a:r>
              <a:rPr lang="en-GB" dirty="0"/>
              <a:t>1,792, 655, and 2,263 had mild, moderate, and severe haemophilia A </a:t>
            </a:r>
          </a:p>
          <a:p>
            <a:pPr lvl="1"/>
            <a:r>
              <a:rPr lang="en-GB" dirty="0"/>
              <a:t>417, 217, and 433 had mild, moderate, and severe haemophilia B</a:t>
            </a:r>
          </a:p>
          <a:p>
            <a:r>
              <a:rPr lang="en-GB" dirty="0"/>
              <a:t>13 centres treated both </a:t>
            </a:r>
            <a:r>
              <a:rPr lang="en-GB" b="1" dirty="0">
                <a:solidFill>
                  <a:schemeClr val="accent1"/>
                </a:solidFill>
              </a:rPr>
              <a:t>adults and children</a:t>
            </a:r>
          </a:p>
          <a:p>
            <a:pPr lvl="1"/>
            <a:r>
              <a:rPr lang="en-GB" dirty="0"/>
              <a:t>4 centres treated adults only</a:t>
            </a:r>
          </a:p>
          <a:p>
            <a:pPr lvl="1"/>
            <a:r>
              <a:rPr lang="en-GB" dirty="0"/>
              <a:t>2 centres treated children only</a:t>
            </a:r>
          </a:p>
          <a:p>
            <a:r>
              <a:rPr lang="en-GB" dirty="0"/>
              <a:t>The most common </a:t>
            </a:r>
            <a:r>
              <a:rPr lang="en-GB" b="1" dirty="0">
                <a:solidFill>
                  <a:schemeClr val="accent1"/>
                </a:solidFill>
              </a:rPr>
              <a:t>age </a:t>
            </a:r>
            <a:r>
              <a:rPr lang="en-GB" dirty="0"/>
              <a:t>group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being treated across both haemophilia A and B and across all disease severities was age 19-60 years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7518AC-FAC8-4072-B793-1205F101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patient and centre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65484E-69CA-46D5-B3C8-4E77E0BC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CB9F5D3-EAE3-4B26-987B-06E4466229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baseline="30000" dirty="0"/>
              <a:t>a </a:t>
            </a:r>
            <a:r>
              <a:rPr lang="en-GB" dirty="0"/>
              <a:t>Categorised according to the most recent World Federation of Haemophilia (WFH) guidelines</a:t>
            </a:r>
            <a:r>
              <a:rPr lang="en-GB" baseline="30000" dirty="0"/>
              <a:t> </a:t>
            </a:r>
            <a:r>
              <a:rPr lang="en-GB" dirty="0"/>
              <a:t> (Srivastava A, et al. Haemophilia. 2020;26 </a:t>
            </a:r>
            <a:r>
              <a:rPr lang="en-GB" dirty="0" err="1"/>
              <a:t>Suppl</a:t>
            </a:r>
            <a:r>
              <a:rPr lang="en-GB" dirty="0"/>
              <a:t> 6:1-158)</a:t>
            </a:r>
          </a:p>
          <a:p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052C1AF-3927-48AF-8D12-14693CAF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45" y="1425600"/>
            <a:ext cx="2754410" cy="19194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B2FAFC-0BF8-4671-815E-0C577FC5C231}"/>
              </a:ext>
            </a:extLst>
          </p:cNvPr>
          <p:cNvSpPr txBox="1"/>
          <p:nvPr/>
        </p:nvSpPr>
        <p:spPr>
          <a:xfrm>
            <a:off x="8553445" y="3345085"/>
            <a:ext cx="275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Countries included in the ECHN survey 2021</a:t>
            </a:r>
            <a:endParaRPr lang="en-GB" sz="140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791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991E06E-A16A-4B03-8A31-AEF8C5896B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centres (18/19) were </a:t>
            </a:r>
            <a:r>
              <a:rPr lang="en-GB" b="1" dirty="0">
                <a:solidFill>
                  <a:schemeClr val="accent1"/>
                </a:solidFill>
              </a:rPr>
              <a:t>part of a university or teaching hospital</a:t>
            </a:r>
          </a:p>
          <a:p>
            <a:r>
              <a:rPr lang="en-GB" dirty="0"/>
              <a:t>All centres have at least one </a:t>
            </a:r>
            <a:r>
              <a:rPr lang="en-GB" b="1" dirty="0">
                <a:solidFill>
                  <a:schemeClr val="accent1"/>
                </a:solidFill>
              </a:rPr>
              <a:t>accreditation</a:t>
            </a:r>
          </a:p>
          <a:p>
            <a:pPr lvl="1"/>
            <a:r>
              <a:rPr lang="en-GB" dirty="0"/>
              <a:t>Comprehensive care centre was most common designation (17 centres)</a:t>
            </a:r>
          </a:p>
          <a:p>
            <a:r>
              <a:rPr lang="en-GB" dirty="0">
                <a:solidFill>
                  <a:schemeClr val="tx2"/>
                </a:solidFill>
              </a:rPr>
              <a:t>Centralised g</a:t>
            </a:r>
            <a:r>
              <a:rPr lang="en-GB" dirty="0"/>
              <a:t>overnment </a:t>
            </a:r>
            <a:r>
              <a:rPr lang="en-GB" b="1" dirty="0">
                <a:solidFill>
                  <a:schemeClr val="accent1"/>
                </a:solidFill>
              </a:rPr>
              <a:t>funding</a:t>
            </a:r>
            <a:r>
              <a:rPr lang="en-GB" dirty="0"/>
              <a:t> was the most common source of funding (14/19 centres)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Collaboration</a:t>
            </a:r>
            <a:r>
              <a:rPr lang="en-GB" dirty="0"/>
              <a:t> between centres is commonplace (90%)</a:t>
            </a:r>
          </a:p>
          <a:p>
            <a:pPr lvl="1"/>
            <a:r>
              <a:rPr lang="en-GB" dirty="0"/>
              <a:t>More than half of the centres share treatment protocols/guidelines</a:t>
            </a:r>
          </a:p>
          <a:p>
            <a:r>
              <a:rPr lang="en-GB" dirty="0"/>
              <a:t>18 centres participate in national </a:t>
            </a:r>
            <a:r>
              <a:rPr lang="en-GB" b="1" dirty="0">
                <a:solidFill>
                  <a:schemeClr val="accent1"/>
                </a:solidFill>
              </a:rPr>
              <a:t>registries</a:t>
            </a:r>
            <a:r>
              <a:rPr lang="en-GB" dirty="0"/>
              <a:t>, 11 in international registries</a:t>
            </a:r>
          </a:p>
          <a:p>
            <a:r>
              <a:rPr lang="en-GB" dirty="0"/>
              <a:t>Cooperation with </a:t>
            </a:r>
            <a:r>
              <a:rPr lang="en-GB" b="1" dirty="0">
                <a:solidFill>
                  <a:schemeClr val="accent1"/>
                </a:solidFill>
              </a:rPr>
              <a:t>patient organisations and industry </a:t>
            </a:r>
            <a:r>
              <a:rPr lang="en-GB" dirty="0"/>
              <a:t>is commonplace (85%)</a:t>
            </a:r>
          </a:p>
          <a:p>
            <a:endParaRPr lang="en-GB" dirty="0"/>
          </a:p>
          <a:p>
            <a:r>
              <a:rPr lang="en-GB" dirty="0"/>
              <a:t>All centres have a strategy for </a:t>
            </a:r>
            <a:r>
              <a:rPr lang="en-GB" b="1" dirty="0">
                <a:solidFill>
                  <a:schemeClr val="accent1"/>
                </a:solidFill>
              </a:rPr>
              <a:t>personalisation of treatment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7518AC-FAC8-4072-B793-1205F101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organisation, Funding, and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65484E-69CA-46D5-B3C8-4E77E0BC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53F168B-CE78-49C1-8E61-55CCB957AF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1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CF173B0-0A76-8547-A49A-C0963E9127C5}"/>
              </a:ext>
            </a:extLst>
          </p:cNvPr>
          <p:cNvSpPr txBox="1"/>
          <p:nvPr/>
        </p:nvSpPr>
        <p:spPr>
          <a:xfrm>
            <a:off x="7052280" y="1202794"/>
            <a:ext cx="4666592" cy="47480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endParaRPr lang="en-GB" sz="240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991E06E-A16A-4B03-8A31-AEF8C5896B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6095248" cy="4525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1"/>
                </a:solidFill>
              </a:rPr>
              <a:t>Most patients with severe haemophilia </a:t>
            </a:r>
            <a:r>
              <a:rPr lang="en-GB" sz="1800" dirty="0"/>
              <a:t>were treated with prophylaxis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Only 5% of respondents reported reaching an </a:t>
            </a:r>
            <a:r>
              <a:rPr lang="en-US" sz="1600" b="1" dirty="0" err="1">
                <a:solidFill>
                  <a:schemeClr val="accent1"/>
                </a:solidFill>
              </a:rPr>
              <a:t>annualised</a:t>
            </a:r>
            <a:r>
              <a:rPr lang="en-US" sz="1600" b="1" dirty="0">
                <a:solidFill>
                  <a:schemeClr val="accent1"/>
                </a:solidFill>
              </a:rPr>
              <a:t> bleeding rate of 0</a:t>
            </a:r>
            <a:r>
              <a:rPr lang="en-US" sz="1600" dirty="0"/>
              <a:t> in </a:t>
            </a:r>
            <a:r>
              <a:rPr lang="en-US" sz="1600" dirty="0">
                <a:solidFill>
                  <a:srgbClr val="7030A0"/>
                </a:solidFill>
              </a:rPr>
              <a:t>&gt;76% of these patients</a:t>
            </a:r>
            <a:endParaRPr lang="en-GB" sz="1600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800" dirty="0"/>
              <a:t>Prophylaxis is </a:t>
            </a:r>
            <a:r>
              <a:rPr lang="en-GB" sz="1800" b="1" dirty="0">
                <a:solidFill>
                  <a:schemeClr val="accent1"/>
                </a:solidFill>
              </a:rPr>
              <a:t>less common in mild and moderate </a:t>
            </a:r>
            <a:r>
              <a:rPr lang="en-GB" sz="1800" dirty="0"/>
              <a:t>haemophilia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Immune tolerance induction </a:t>
            </a:r>
            <a:r>
              <a:rPr lang="en-GB" sz="1800" b="1" dirty="0">
                <a:solidFill>
                  <a:schemeClr val="accent1"/>
                </a:solidFill>
              </a:rPr>
              <a:t>(ITI) is still a priority </a:t>
            </a:r>
            <a:r>
              <a:rPr lang="en-GB" sz="1800" dirty="0"/>
              <a:t>in patients with inhibitors in most centres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ITI is commonly used alongside other therapies (e.g. emicizumab prophylaxis)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ITI use is guided by previous success of ITI, efficacy of current therapy, venous access, quality of life, and availability of alternative or combination therapies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7518AC-FAC8-4072-B793-1205F101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kumimoji="0" lang="en-GB" sz="24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Treatment patterns: prophylaxis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65484E-69CA-46D5-B3C8-4E77E0BC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CB9F5D3-EAE3-4B26-987B-06E4466229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</a:t>
            </a:r>
            <a:r>
              <a:rPr lang="en-GB" sz="1200" dirty="0">
                <a:effectLst/>
                <a:ea typeface="Calibri" panose="020F0502020204030204" pitchFamily="34" charset="0"/>
              </a:rPr>
              <a:t> Number in column indicates </a:t>
            </a:r>
            <a:r>
              <a:rPr lang="en-GB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number of respondents; N=19 respondents for mild, moderate, and severe haemophilia, respectively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</a:rPr>
              <a:t>HA, haemophilia A; HB, haemophilia B; ITI, immune tolerance induction </a:t>
            </a:r>
            <a:endParaRPr lang="en-GB" sz="12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 err="1"/>
              <a:t>Windyga</a:t>
            </a:r>
            <a:r>
              <a:rPr lang="en-GB" dirty="0"/>
              <a:t> J, et al. </a:t>
            </a:r>
            <a:r>
              <a:rPr lang="en-GB" dirty="0" err="1"/>
              <a:t>Ther</a:t>
            </a:r>
            <a:r>
              <a:rPr lang="en-GB" dirty="0"/>
              <a:t> Adv </a:t>
            </a:r>
            <a:r>
              <a:rPr lang="en-GB" dirty="0" err="1"/>
              <a:t>Hematol</a:t>
            </a:r>
            <a:r>
              <a:rPr lang="en-GB" dirty="0"/>
              <a:t>. 2022. DOI: 10.1177/20406207221088462</a:t>
            </a:r>
            <a:endParaRPr lang="en-GB" sz="12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7972B05-D10E-3C49-A786-134B3F3C5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440651"/>
              </p:ext>
            </p:extLst>
          </p:nvPr>
        </p:nvGraphicFramePr>
        <p:xfrm>
          <a:off x="7052280" y="1925958"/>
          <a:ext cx="4512239" cy="397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4ED56-D226-4F0A-92B8-9A2F57114E39}"/>
              </a:ext>
            </a:extLst>
          </p:cNvPr>
          <p:cNvSpPr txBox="1"/>
          <p:nvPr/>
        </p:nvSpPr>
        <p:spPr>
          <a:xfrm>
            <a:off x="7052281" y="1206057"/>
            <a:ext cx="4666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Estimated percentage of patients currently using prophylactic treatment for mild, moderate, severe haemophilia (number of respondents)</a:t>
            </a:r>
            <a:r>
              <a:rPr lang="en-GB" sz="1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GB" sz="14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027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929C2F8-4521-3047-9BD7-785627CE9B37}"/>
              </a:ext>
            </a:extLst>
          </p:cNvPr>
          <p:cNvSpPr txBox="1"/>
          <p:nvPr/>
        </p:nvSpPr>
        <p:spPr>
          <a:xfrm>
            <a:off x="4935794" y="1209939"/>
            <a:ext cx="6646606" cy="48249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C010430-D73F-4422-BF62-91DD65F2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challenges related to resourcing and organisation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1A7769-42FE-4711-98D3-2AA49B5E7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0154F42-69EF-4400-B11B-B26EDF7416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PK, pharmacokinetics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Windyga</a:t>
            </a:r>
            <a:r>
              <a:rPr lang="en-GB" dirty="0">
                <a:solidFill>
                  <a:schemeClr val="tx2"/>
                </a:solidFill>
              </a:rPr>
              <a:t> J, et al. </a:t>
            </a:r>
            <a:r>
              <a:rPr lang="en-GB" dirty="0" err="1">
                <a:solidFill>
                  <a:schemeClr val="tx2"/>
                </a:solidFill>
              </a:rPr>
              <a:t>Ther</a:t>
            </a:r>
            <a:r>
              <a:rPr lang="en-GB" dirty="0">
                <a:solidFill>
                  <a:schemeClr val="tx2"/>
                </a:solidFill>
              </a:rPr>
              <a:t> Adv </a:t>
            </a:r>
            <a:r>
              <a:rPr lang="en-GB" dirty="0" err="1">
                <a:solidFill>
                  <a:schemeClr val="tx2"/>
                </a:solidFill>
              </a:rPr>
              <a:t>Hematol</a:t>
            </a:r>
            <a:r>
              <a:rPr lang="en-GB" dirty="0">
                <a:solidFill>
                  <a:schemeClr val="tx2"/>
                </a:solidFill>
              </a:rPr>
              <a:t>. 2022. DOI: 10.1177/20406207221088462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724177C-3FF1-4DF7-9CDF-1A820D791BD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36196405"/>
              </p:ext>
            </p:extLst>
          </p:nvPr>
        </p:nvGraphicFramePr>
        <p:xfrm>
          <a:off x="4935794" y="1570800"/>
          <a:ext cx="6607964" cy="452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D62B9617-864A-42CD-924C-6B0FAE1CAF83}"/>
              </a:ext>
            </a:extLst>
          </p:cNvPr>
          <p:cNvSpPr txBox="1">
            <a:spLocks/>
          </p:cNvSpPr>
          <p:nvPr/>
        </p:nvSpPr>
        <p:spPr>
          <a:xfrm>
            <a:off x="620184" y="1425600"/>
            <a:ext cx="4151514" cy="452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1"/>
                </a:solidFill>
              </a:rPr>
              <a:t>Time limitations </a:t>
            </a:r>
            <a:r>
              <a:rPr lang="en-GB" sz="1800" dirty="0"/>
              <a:t>related to research are a key concern</a:t>
            </a:r>
            <a:endParaRPr lang="en-GB" sz="180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Around one-third of centres report an optimal </a:t>
            </a:r>
            <a:r>
              <a:rPr lang="en-GB" sz="1800" b="1" dirty="0">
                <a:solidFill>
                  <a:schemeClr val="accent1"/>
                </a:solidFill>
              </a:rPr>
              <a:t>network of centres</a:t>
            </a:r>
            <a:r>
              <a:rPr lang="en-GB" sz="1800" dirty="0"/>
              <a:t> in their country as an ongoing concern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More than half of centres indicate availability of </a:t>
            </a:r>
            <a:r>
              <a:rPr lang="en-GB" sz="1800" b="1" dirty="0">
                <a:solidFill>
                  <a:schemeClr val="accent1"/>
                </a:solidFill>
              </a:rPr>
              <a:t>online patient-data registries </a:t>
            </a:r>
            <a:r>
              <a:rPr lang="en-GB" sz="1800" dirty="0"/>
              <a:t>as an ongoing concern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1"/>
                </a:solidFill>
              </a:rPr>
              <a:t>Cost issues limiting access </a:t>
            </a:r>
            <a:r>
              <a:rPr lang="en-GB" sz="1800" dirty="0">
                <a:solidFill>
                  <a:schemeClr val="tx2"/>
                </a:solidFill>
              </a:rPr>
              <a:t>to therapies is an ongoing </a:t>
            </a:r>
            <a:r>
              <a:rPr lang="en-GB" sz="1800" dirty="0"/>
              <a:t>concern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1"/>
                </a:solidFill>
              </a:rPr>
              <a:t>Clinical trial infrastructure </a:t>
            </a:r>
            <a:r>
              <a:rPr lang="en-GB" sz="1800" dirty="0"/>
              <a:t>represents an ongoing concern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41225C-9A31-479D-86FB-557A94D191F2}"/>
              </a:ext>
            </a:extLst>
          </p:cNvPr>
          <p:cNvSpPr txBox="1"/>
          <p:nvPr/>
        </p:nvSpPr>
        <p:spPr>
          <a:xfrm>
            <a:off x="4935794" y="1293801"/>
            <a:ext cx="663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resources are currently lacking in your centre?</a:t>
            </a:r>
            <a:endParaRPr lang="en-GB" sz="140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843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79721EF9-DCA4-6340-9DE4-6E6C6FFB7BBE}"/>
              </a:ext>
            </a:extLst>
          </p:cNvPr>
          <p:cNvSpPr txBox="1"/>
          <p:nvPr/>
        </p:nvSpPr>
        <p:spPr>
          <a:xfrm>
            <a:off x="4935794" y="1209939"/>
            <a:ext cx="6646606" cy="48249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4FF30F-85C2-47AB-ACE9-C0BCC4547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5C4F7EA-0AAA-486C-9972-F3580BF1538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GP, general practitioner; NRT included both non-replacement and non-factor replacement therapy; </a:t>
            </a:r>
            <a:r>
              <a:rPr lang="en-US" dirty="0" err="1">
                <a:solidFill>
                  <a:schemeClr val="tx2"/>
                </a:solidFill>
              </a:rPr>
              <a:t>sc</a:t>
            </a:r>
            <a:r>
              <a:rPr lang="en-US" dirty="0">
                <a:solidFill>
                  <a:schemeClr val="tx2"/>
                </a:solidFill>
              </a:rPr>
              <a:t>, subcutaneous; TMA, thrombotic microangiopathies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err="1">
                <a:solidFill>
                  <a:schemeClr val="tx2"/>
                </a:solidFill>
              </a:rPr>
              <a:t>Windyga</a:t>
            </a:r>
            <a:r>
              <a:rPr lang="en-GB" dirty="0">
                <a:solidFill>
                  <a:schemeClr val="tx2"/>
                </a:solidFill>
              </a:rPr>
              <a:t> J, et al. </a:t>
            </a:r>
            <a:r>
              <a:rPr lang="en-GB" dirty="0" err="1">
                <a:solidFill>
                  <a:schemeClr val="tx2"/>
                </a:solidFill>
              </a:rPr>
              <a:t>Ther</a:t>
            </a:r>
            <a:r>
              <a:rPr lang="en-GB" dirty="0">
                <a:solidFill>
                  <a:schemeClr val="tx2"/>
                </a:solidFill>
              </a:rPr>
              <a:t> Adv </a:t>
            </a:r>
            <a:r>
              <a:rPr lang="en-GB" dirty="0" err="1">
                <a:solidFill>
                  <a:schemeClr val="tx2"/>
                </a:solidFill>
              </a:rPr>
              <a:t>Hematol</a:t>
            </a:r>
            <a:r>
              <a:rPr lang="en-GB" dirty="0">
                <a:solidFill>
                  <a:schemeClr val="tx2"/>
                </a:solidFill>
              </a:rPr>
              <a:t>. 2022. DOI: 10.1177/20406207221088462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43E8E2E-B838-4072-8EA3-CEC4BA2A604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61916999"/>
              </p:ext>
            </p:extLst>
          </p:nvPr>
        </p:nvGraphicFramePr>
        <p:xfrm>
          <a:off x="5171090" y="1730330"/>
          <a:ext cx="6175027" cy="422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167870F3-9538-437B-9E14-D1EC181FCC12}"/>
              </a:ext>
            </a:extLst>
          </p:cNvPr>
          <p:cNvSpPr txBox="1">
            <a:spLocks/>
          </p:cNvSpPr>
          <p:nvPr/>
        </p:nvSpPr>
        <p:spPr>
          <a:xfrm>
            <a:off x="620183" y="1425600"/>
            <a:ext cx="4159969" cy="452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Concern related to the </a:t>
            </a:r>
            <a:r>
              <a:rPr lang="en-GB" sz="1600" b="1" dirty="0">
                <a:solidFill>
                  <a:schemeClr val="accent1"/>
                </a:solidFill>
              </a:rPr>
              <a:t>increasing cost of therapies </a:t>
            </a:r>
            <a:r>
              <a:rPr lang="en-GB" sz="1600" dirty="0"/>
              <a:t>is near-universal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There is ongoing concern related to the </a:t>
            </a:r>
            <a:r>
              <a:rPr lang="en-GB" sz="1600" b="1" dirty="0">
                <a:solidFill>
                  <a:schemeClr val="accent1"/>
                </a:solidFill>
              </a:rPr>
              <a:t>increasing complexity of treatment and monitoring </a:t>
            </a:r>
            <a:r>
              <a:rPr lang="en-GB" sz="1600" dirty="0"/>
              <a:t>requirements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solidFill>
                  <a:schemeClr val="tx2"/>
                </a:solidFill>
              </a:rPr>
              <a:t>Access </a:t>
            </a:r>
            <a:r>
              <a:rPr lang="en-GB" sz="1400" dirty="0"/>
              <a:t>to </a:t>
            </a:r>
            <a:r>
              <a:rPr lang="en-GB" sz="1400" b="1" dirty="0">
                <a:solidFill>
                  <a:schemeClr val="accent1"/>
                </a:solidFill>
              </a:rPr>
              <a:t>skilled staff </a:t>
            </a:r>
            <a:r>
              <a:rPr lang="en-GB" sz="1400" dirty="0"/>
              <a:t>is an area of concern</a:t>
            </a:r>
          </a:p>
          <a:p>
            <a:pPr lvl="1">
              <a:spcAft>
                <a:spcPts val="600"/>
              </a:spcAft>
            </a:pPr>
            <a:r>
              <a:rPr lang="en-GB" sz="1400" b="1" dirty="0">
                <a:solidFill>
                  <a:schemeClr val="accent1"/>
                </a:solidFill>
              </a:rPr>
              <a:t>Education and training </a:t>
            </a:r>
            <a:r>
              <a:rPr lang="en-GB" sz="1400" dirty="0"/>
              <a:t>is an ongoing concern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Although around half of centres participate in </a:t>
            </a:r>
            <a:r>
              <a:rPr lang="en-GB" sz="1600" b="1" dirty="0">
                <a:solidFill>
                  <a:schemeClr val="accent1"/>
                </a:solidFill>
              </a:rPr>
              <a:t>gene therapy </a:t>
            </a:r>
            <a:r>
              <a:rPr lang="en-GB" sz="1600" dirty="0"/>
              <a:t>trials, more than half of centres overall indicated they are </a:t>
            </a:r>
            <a:r>
              <a:rPr lang="en-GB" sz="1600" b="1" dirty="0">
                <a:solidFill>
                  <a:schemeClr val="accent1"/>
                </a:solidFill>
              </a:rPr>
              <a:t>not ready for implementation outside of clinical trials </a:t>
            </a:r>
            <a:r>
              <a:rPr lang="en-GB" sz="1600" dirty="0"/>
              <a:t>and concern related to risks/challenges overall was near-universal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44E35F-C3A9-404E-A2E1-D0197FE22A3E}"/>
              </a:ext>
            </a:extLst>
          </p:cNvPr>
          <p:cNvSpPr txBox="1"/>
          <p:nvPr/>
        </p:nvSpPr>
        <p:spPr>
          <a:xfrm>
            <a:off x="4934807" y="1299054"/>
            <a:ext cx="664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What challenges do you see with the innovations mentioned in this questionnaire?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424BBAFD-8FA9-400A-8DBD-D982B717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challenges related to resourcing and organisation (2)</a:t>
            </a:r>
          </a:p>
        </p:txBody>
      </p:sp>
    </p:spTree>
    <p:extLst>
      <p:ext uri="{BB962C8B-B14F-4D97-AF65-F5344CB8AC3E}">
        <p14:creationId xmlns:p14="http://schemas.microsoft.com/office/powerpoint/2010/main" val="1264137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68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E32620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E32620"/>
      </a:hlink>
      <a:folHlink>
        <a:srgbClr val="C30C1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3710</TotalTime>
  <Words>1602</Words>
  <Application>Microsoft Office PowerPoint</Application>
  <PresentationFormat>Widescreen</PresentationFormat>
  <Paragraphs>230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Aileron</vt:lpstr>
      <vt:lpstr>Arial</vt:lpstr>
      <vt:lpstr>Calibri</vt:lpstr>
      <vt:lpstr>Lucida Grande</vt:lpstr>
      <vt:lpstr>PT Sans Narrow</vt:lpstr>
      <vt:lpstr>Verdana</vt:lpstr>
      <vt:lpstr>Thème Office</vt:lpstr>
      <vt:lpstr>PowerPoint Presentation</vt:lpstr>
      <vt:lpstr>Changing paradigms of hemophilia care across larger specialized treatment centers in the European region  Jerzy Windyga1; Ana Boban2; Irena Zupan3;  Niamh O’Connell4; Cedric Hermans5  SELECTED HIGHLIGHTS</vt:lpstr>
      <vt:lpstr>Funding and Conflict of Interest</vt:lpstr>
      <vt:lpstr>background</vt:lpstr>
      <vt:lpstr>RESULTS patient and centre demographics</vt:lpstr>
      <vt:lpstr>RESULTS organisation, Funding, and collaboration</vt:lpstr>
      <vt:lpstr>RESULTS Treatment patterns: prophylaxis</vt:lpstr>
      <vt:lpstr>Results challenges related to resourcing and organisation (1)</vt:lpstr>
      <vt:lpstr>Results challenges related to resourcing and organisation (2)</vt:lpstr>
      <vt:lpstr>Results Availability of products by licensing and reimbursement status</vt:lpstr>
      <vt:lpstr>Results </vt:lpstr>
      <vt:lpstr>discussion</vt:lpstr>
      <vt:lpstr>Conclusions</vt:lpstr>
      <vt:lpstr>REACH HEMOSTASIS CONNECT VIA  TWITTER, LINKEDIN, VIMEO &amp; EMAIL OR VISIT THE GROUP’S WEBSITE https://hemostasisconnect.cor2ed.com/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312</cp:revision>
  <cp:lastPrinted>2017-02-15T09:54:46Z</cp:lastPrinted>
  <dcterms:created xsi:type="dcterms:W3CDTF">2016-10-14T09:38:18Z</dcterms:created>
  <dcterms:modified xsi:type="dcterms:W3CDTF">2022-04-12T13:06:49Z</dcterms:modified>
</cp:coreProperties>
</file>