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8" r:id="rId2"/>
  </p:sldMasterIdLst>
  <p:notesMasterIdLst>
    <p:notesMasterId r:id="rId18"/>
  </p:notesMasterIdLst>
  <p:handoutMasterIdLst>
    <p:handoutMasterId r:id="rId19"/>
  </p:handoutMasterIdLst>
  <p:sldIdLst>
    <p:sldId id="256" r:id="rId3"/>
    <p:sldId id="259" r:id="rId4"/>
    <p:sldId id="328" r:id="rId5"/>
    <p:sldId id="331" r:id="rId6"/>
    <p:sldId id="451" r:id="rId7"/>
    <p:sldId id="529" r:id="rId8"/>
    <p:sldId id="335" r:id="rId9"/>
    <p:sldId id="332" r:id="rId10"/>
    <p:sldId id="334" r:id="rId11"/>
    <p:sldId id="532" r:id="rId12"/>
    <p:sldId id="533" r:id="rId13"/>
    <p:sldId id="531" r:id="rId14"/>
    <p:sldId id="336" r:id="rId15"/>
    <p:sldId id="534" r:id="rId16"/>
    <p:sldId id="535" r:id="rId17"/>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d" initials="U" lastIdx="30" clrIdx="0">
    <p:extLst>
      <p:ext uri="{19B8F6BF-5375-455C-9EA6-DF929625EA0E}">
        <p15:presenceInfo xmlns:p15="http://schemas.microsoft.com/office/powerpoint/2012/main" userId="Howard" providerId="None"/>
      </p:ext>
    </p:extLst>
  </p:cmAuthor>
  <p:cmAuthor id="2" name="Howard Donohue" initials="U" lastIdx="32" clrIdx="1">
    <p:extLst>
      <p:ext uri="{19B8F6BF-5375-455C-9EA6-DF929625EA0E}">
        <p15:presenceInfo xmlns:p15="http://schemas.microsoft.com/office/powerpoint/2012/main" userId="Howard Donohu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00FF"/>
    <a:srgbClr val="C7573C"/>
    <a:srgbClr val="5D8298"/>
    <a:srgbClr val="03C750"/>
    <a:srgbClr val="FFA402"/>
    <a:srgbClr val="FF3F0D"/>
    <a:srgbClr val="34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86418"/>
  </p:normalViewPr>
  <p:slideViewPr>
    <p:cSldViewPr snapToObjects="1">
      <p:cViewPr varScale="1">
        <p:scale>
          <a:sx n="122" d="100"/>
          <a:sy n="122" d="100"/>
        </p:scale>
        <p:origin x="664" y="2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0BA18-3115-4993-BAB4-BE68CAF4C1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DFD9F010-6434-424F-BA76-C870B88CFCA3}">
      <dgm:prSet custT="1"/>
      <dgm:spPr/>
      <dgm:t>
        <a:bodyPr lIns="324000" rIns="324000"/>
        <a:lstStyle/>
        <a:p>
          <a:r>
            <a:rPr lang="en-GB" sz="2200" b="1" i="0" noProof="0" dirty="0"/>
            <a:t>The patient’s perspective</a:t>
          </a:r>
          <a:endParaRPr lang="en-GB" sz="2200" b="1" noProof="0" dirty="0"/>
        </a:p>
      </dgm:t>
    </dgm:pt>
    <dgm:pt modelId="{ED263110-EB2A-4A2B-B209-C1829D7B7525}" type="parTrans" cxnId="{6E497A32-E2A7-4294-A418-57232D15E4B7}">
      <dgm:prSet/>
      <dgm:spPr/>
      <dgm:t>
        <a:bodyPr/>
        <a:lstStyle/>
        <a:p>
          <a:endParaRPr lang="en-GB" noProof="0" dirty="0"/>
        </a:p>
      </dgm:t>
    </dgm:pt>
    <dgm:pt modelId="{A702ED4B-3313-4BA1-A87D-833B6B607F02}" type="sibTrans" cxnId="{6E497A32-E2A7-4294-A418-57232D15E4B7}">
      <dgm:prSet/>
      <dgm:spPr/>
      <dgm:t>
        <a:bodyPr/>
        <a:lstStyle/>
        <a:p>
          <a:endParaRPr lang="en-GB" noProof="0" dirty="0"/>
        </a:p>
      </dgm:t>
    </dgm:pt>
    <dgm:pt modelId="{9DF3ACF9-7812-48E8-B6B0-2158CB66AE3C}">
      <dgm:prSet custT="1"/>
      <dgm:spPr/>
      <dgm:t>
        <a:bodyPr/>
        <a:lstStyle/>
        <a:p>
          <a:pPr>
            <a:lnSpc>
              <a:spcPct val="100000"/>
            </a:lnSpc>
            <a:spcAft>
              <a:spcPts val="600"/>
            </a:spcAft>
          </a:pPr>
          <a:r>
            <a:rPr lang="en-GB" sz="2000" b="0" i="0" noProof="0" dirty="0"/>
            <a:t>Priority: Delay of disease progression</a:t>
          </a:r>
          <a:endParaRPr lang="en-GB" sz="2000" noProof="0" dirty="0"/>
        </a:p>
      </dgm:t>
    </dgm:pt>
    <dgm:pt modelId="{03D50676-0156-4389-864C-349CF8A1657F}" type="parTrans" cxnId="{3696AE78-3160-4F99-BBAA-0F957EBCDC14}">
      <dgm:prSet/>
      <dgm:spPr/>
      <dgm:t>
        <a:bodyPr/>
        <a:lstStyle/>
        <a:p>
          <a:endParaRPr lang="en-GB" noProof="0" dirty="0"/>
        </a:p>
      </dgm:t>
    </dgm:pt>
    <dgm:pt modelId="{7E31B246-ABB9-495E-BD27-BC7EEAFD6E2B}" type="sibTrans" cxnId="{3696AE78-3160-4F99-BBAA-0F957EBCDC14}">
      <dgm:prSet/>
      <dgm:spPr/>
      <dgm:t>
        <a:bodyPr/>
        <a:lstStyle/>
        <a:p>
          <a:endParaRPr lang="en-GB" noProof="0" dirty="0"/>
        </a:p>
      </dgm:t>
    </dgm:pt>
    <dgm:pt modelId="{A38D4718-084B-4932-8DEB-43BABB0BDC1A}">
      <dgm:prSet custT="1"/>
      <dgm:spPr/>
      <dgm:t>
        <a:bodyPr/>
        <a:lstStyle/>
        <a:p>
          <a:pPr>
            <a:lnSpc>
              <a:spcPct val="100000"/>
            </a:lnSpc>
            <a:spcAft>
              <a:spcPts val="600"/>
            </a:spcAft>
          </a:pPr>
          <a:r>
            <a:rPr lang="en-GB" sz="2000" b="0" i="0" noProof="0" dirty="0"/>
            <a:t>Priority: Prolongation of life</a:t>
          </a:r>
          <a:endParaRPr lang="en-GB" sz="2000" noProof="0" dirty="0"/>
        </a:p>
      </dgm:t>
    </dgm:pt>
    <dgm:pt modelId="{FBA453E9-0E04-45C2-95ED-9AE0553900FF}" type="parTrans" cxnId="{75D93E9C-0CCB-4F2D-8466-EB11305952B0}">
      <dgm:prSet/>
      <dgm:spPr/>
      <dgm:t>
        <a:bodyPr/>
        <a:lstStyle/>
        <a:p>
          <a:endParaRPr lang="en-GB" noProof="0" dirty="0"/>
        </a:p>
      </dgm:t>
    </dgm:pt>
    <dgm:pt modelId="{B8D2F7E6-7E38-4BD9-B61B-FE542F6F6021}" type="sibTrans" cxnId="{75D93E9C-0CCB-4F2D-8466-EB11305952B0}">
      <dgm:prSet/>
      <dgm:spPr/>
      <dgm:t>
        <a:bodyPr/>
        <a:lstStyle/>
        <a:p>
          <a:endParaRPr lang="en-GB" noProof="0" dirty="0"/>
        </a:p>
      </dgm:t>
    </dgm:pt>
    <dgm:pt modelId="{C583FE83-5438-4369-9EBB-1EC1BD47A891}">
      <dgm:prSet custT="1"/>
      <dgm:spPr/>
      <dgm:t>
        <a:bodyPr lIns="324000" rIns="324000"/>
        <a:lstStyle/>
        <a:p>
          <a:r>
            <a:rPr lang="en-GB" sz="2200" b="1" i="0" noProof="0" dirty="0"/>
            <a:t>The physician’s perspective</a:t>
          </a:r>
          <a:endParaRPr lang="en-GB" sz="2200" b="1" noProof="0" dirty="0"/>
        </a:p>
      </dgm:t>
    </dgm:pt>
    <dgm:pt modelId="{A6E877E9-3FC8-459B-A627-3DF94ECDE76A}" type="parTrans" cxnId="{61E63C02-993B-42CF-9DC3-1F5213A66240}">
      <dgm:prSet/>
      <dgm:spPr/>
      <dgm:t>
        <a:bodyPr/>
        <a:lstStyle/>
        <a:p>
          <a:endParaRPr lang="en-GB" noProof="0" dirty="0"/>
        </a:p>
      </dgm:t>
    </dgm:pt>
    <dgm:pt modelId="{D6EC5B7E-6F65-4A28-B036-7C44E3A3A39E}" type="sibTrans" cxnId="{61E63C02-993B-42CF-9DC3-1F5213A66240}">
      <dgm:prSet/>
      <dgm:spPr/>
      <dgm:t>
        <a:bodyPr/>
        <a:lstStyle/>
        <a:p>
          <a:endParaRPr lang="en-GB" noProof="0" dirty="0"/>
        </a:p>
      </dgm:t>
    </dgm:pt>
    <dgm:pt modelId="{0D70DD1A-7E97-4B39-911F-FAFEF327E1A1}">
      <dgm:prSet custT="1"/>
      <dgm:spPr/>
      <dgm:t>
        <a:bodyPr/>
        <a:lstStyle/>
        <a:p>
          <a:pPr>
            <a:lnSpc>
              <a:spcPct val="100000"/>
            </a:lnSpc>
            <a:spcAft>
              <a:spcPts val="600"/>
            </a:spcAft>
          </a:pPr>
          <a:r>
            <a:rPr lang="en-GB" sz="2000" b="0" i="0" noProof="0" dirty="0"/>
            <a:t>Priority: Delay of disease progression</a:t>
          </a:r>
          <a:endParaRPr lang="en-GB" sz="2000" noProof="0" dirty="0"/>
        </a:p>
      </dgm:t>
    </dgm:pt>
    <dgm:pt modelId="{86DDBE1E-FEBB-49FE-923F-A1ACB517751E}" type="parTrans" cxnId="{7B40E6F2-3FA5-4C8F-9695-8C1FD0AFA3CF}">
      <dgm:prSet/>
      <dgm:spPr/>
      <dgm:t>
        <a:bodyPr/>
        <a:lstStyle/>
        <a:p>
          <a:endParaRPr lang="en-GB" noProof="0" dirty="0"/>
        </a:p>
      </dgm:t>
    </dgm:pt>
    <dgm:pt modelId="{5A4DEA81-C3CD-4665-B889-66E947ED7CEA}" type="sibTrans" cxnId="{7B40E6F2-3FA5-4C8F-9695-8C1FD0AFA3CF}">
      <dgm:prSet/>
      <dgm:spPr/>
      <dgm:t>
        <a:bodyPr/>
        <a:lstStyle/>
        <a:p>
          <a:endParaRPr lang="en-GB" noProof="0" dirty="0"/>
        </a:p>
      </dgm:t>
    </dgm:pt>
    <dgm:pt modelId="{2E1C5E15-5EFA-4F9E-8EBA-1EDCE441C5A3}">
      <dgm:prSet custT="1"/>
      <dgm:spPr/>
      <dgm:t>
        <a:bodyPr/>
        <a:lstStyle/>
        <a:p>
          <a:pPr>
            <a:lnSpc>
              <a:spcPct val="100000"/>
            </a:lnSpc>
            <a:spcAft>
              <a:spcPts val="600"/>
            </a:spcAft>
          </a:pPr>
          <a:r>
            <a:rPr lang="en-GB" sz="2000" b="0" i="0" noProof="0" dirty="0"/>
            <a:t>Importance of the multi-disciplinary tumour management board to define best treatment approach</a:t>
          </a:r>
          <a:endParaRPr lang="en-GB" sz="2000" noProof="0" dirty="0"/>
        </a:p>
      </dgm:t>
    </dgm:pt>
    <dgm:pt modelId="{3B6A0CDA-B715-40C1-8AE1-593CF51B8ECB}" type="parTrans" cxnId="{0D9FB80E-AB7A-44E0-90E7-32B8A440A180}">
      <dgm:prSet/>
      <dgm:spPr/>
      <dgm:t>
        <a:bodyPr/>
        <a:lstStyle/>
        <a:p>
          <a:endParaRPr lang="en-GB" noProof="0" dirty="0"/>
        </a:p>
      </dgm:t>
    </dgm:pt>
    <dgm:pt modelId="{3E5600E7-231E-4FED-9364-1924128DF6A7}" type="sibTrans" cxnId="{0D9FB80E-AB7A-44E0-90E7-32B8A440A180}">
      <dgm:prSet/>
      <dgm:spPr/>
      <dgm:t>
        <a:bodyPr/>
        <a:lstStyle/>
        <a:p>
          <a:endParaRPr lang="en-GB" noProof="0" dirty="0"/>
        </a:p>
      </dgm:t>
    </dgm:pt>
    <dgm:pt modelId="{0EED79A9-6FD0-40A2-8F91-4C6D4AEC9C9C}">
      <dgm:prSet custT="1"/>
      <dgm:spPr/>
      <dgm:t>
        <a:bodyPr lIns="324000" rIns="324000"/>
        <a:lstStyle/>
        <a:p>
          <a:r>
            <a:rPr lang="en-GB" sz="2200" b="1" i="0" noProof="0" dirty="0"/>
            <a:t>The payer system’s perspective</a:t>
          </a:r>
          <a:endParaRPr lang="en-GB" sz="2200" b="1" noProof="0" dirty="0"/>
        </a:p>
      </dgm:t>
    </dgm:pt>
    <dgm:pt modelId="{E310BDF1-59B7-43E0-B320-4EBF50448360}" type="parTrans" cxnId="{35A7321B-8498-4374-BE4E-47CEBC6AFD40}">
      <dgm:prSet/>
      <dgm:spPr/>
      <dgm:t>
        <a:bodyPr/>
        <a:lstStyle/>
        <a:p>
          <a:endParaRPr lang="en-GB" noProof="0" dirty="0"/>
        </a:p>
      </dgm:t>
    </dgm:pt>
    <dgm:pt modelId="{E10B155C-027E-4195-BDA5-D6396515C59C}" type="sibTrans" cxnId="{35A7321B-8498-4374-BE4E-47CEBC6AFD40}">
      <dgm:prSet/>
      <dgm:spPr/>
      <dgm:t>
        <a:bodyPr/>
        <a:lstStyle/>
        <a:p>
          <a:endParaRPr lang="en-GB" noProof="0" dirty="0"/>
        </a:p>
      </dgm:t>
    </dgm:pt>
    <dgm:pt modelId="{887C18E7-A7F4-4487-ABA9-4344659DC620}">
      <dgm:prSet custT="1"/>
      <dgm:spPr/>
      <dgm:t>
        <a:bodyPr/>
        <a:lstStyle/>
        <a:p>
          <a:pPr>
            <a:lnSpc>
              <a:spcPct val="100000"/>
            </a:lnSpc>
            <a:spcAft>
              <a:spcPts val="600"/>
            </a:spcAft>
          </a:pPr>
          <a:r>
            <a:rPr lang="en-GB" sz="2000" b="0" i="0" noProof="0" dirty="0"/>
            <a:t>Balance between costs and benefits</a:t>
          </a:r>
          <a:endParaRPr lang="en-GB" sz="2000" noProof="0" dirty="0"/>
        </a:p>
      </dgm:t>
    </dgm:pt>
    <dgm:pt modelId="{BC8CEF59-8212-424F-B0EA-709A773C0353}" type="parTrans" cxnId="{698A0A85-89D3-456C-900A-B401BC1D340E}">
      <dgm:prSet/>
      <dgm:spPr/>
      <dgm:t>
        <a:bodyPr/>
        <a:lstStyle/>
        <a:p>
          <a:endParaRPr lang="en-GB" noProof="0" dirty="0"/>
        </a:p>
      </dgm:t>
    </dgm:pt>
    <dgm:pt modelId="{A426458E-5022-4CD1-8303-9B0A72759DB5}" type="sibTrans" cxnId="{698A0A85-89D3-456C-900A-B401BC1D340E}">
      <dgm:prSet/>
      <dgm:spPr/>
      <dgm:t>
        <a:bodyPr/>
        <a:lstStyle/>
        <a:p>
          <a:endParaRPr lang="en-GB" noProof="0" dirty="0"/>
        </a:p>
      </dgm:t>
    </dgm:pt>
    <dgm:pt modelId="{89F2F596-DC50-4417-B53C-D570A93D0B2B}">
      <dgm:prSet custT="1"/>
      <dgm:spPr/>
      <dgm:t>
        <a:bodyPr/>
        <a:lstStyle/>
        <a:p>
          <a:pPr>
            <a:lnSpc>
              <a:spcPct val="100000"/>
            </a:lnSpc>
            <a:spcAft>
              <a:spcPts val="600"/>
            </a:spcAft>
          </a:pPr>
          <a:r>
            <a:rPr lang="en-GB" sz="2000" b="0" i="0" noProof="0" dirty="0"/>
            <a:t>Magnitude of benefit relative to the cost considered when assessing novel therapies</a:t>
          </a:r>
          <a:endParaRPr lang="en-GB" sz="2000" noProof="0" dirty="0"/>
        </a:p>
      </dgm:t>
    </dgm:pt>
    <dgm:pt modelId="{01ED3F39-A9B9-463C-88EB-7B4C69868BB9}" type="parTrans" cxnId="{5C3E1894-6E5A-4745-87F3-73E275D1A090}">
      <dgm:prSet/>
      <dgm:spPr/>
      <dgm:t>
        <a:bodyPr/>
        <a:lstStyle/>
        <a:p>
          <a:endParaRPr lang="en-GB" noProof="0" dirty="0"/>
        </a:p>
      </dgm:t>
    </dgm:pt>
    <dgm:pt modelId="{CA62EE7D-C2E3-4281-BFF5-6377273C70F2}" type="sibTrans" cxnId="{5C3E1894-6E5A-4745-87F3-73E275D1A090}">
      <dgm:prSet/>
      <dgm:spPr/>
      <dgm:t>
        <a:bodyPr/>
        <a:lstStyle/>
        <a:p>
          <a:endParaRPr lang="en-GB" noProof="0" dirty="0"/>
        </a:p>
      </dgm:t>
    </dgm:pt>
    <dgm:pt modelId="{4A41D20A-7D97-4553-B9DD-235BD165F5EB}" type="pres">
      <dgm:prSet presAssocID="{EEE0BA18-3115-4993-BAB4-BE68CAF4C1FB}" presName="Name0" presStyleCnt="0">
        <dgm:presLayoutVars>
          <dgm:dir/>
          <dgm:animLvl val="lvl"/>
          <dgm:resizeHandles val="exact"/>
        </dgm:presLayoutVars>
      </dgm:prSet>
      <dgm:spPr/>
    </dgm:pt>
    <dgm:pt modelId="{CC0AE7CB-58F0-4D46-BCAB-ABCB4998E10F}" type="pres">
      <dgm:prSet presAssocID="{DFD9F010-6434-424F-BA76-C870B88CFCA3}" presName="composite" presStyleCnt="0"/>
      <dgm:spPr/>
    </dgm:pt>
    <dgm:pt modelId="{078970A2-B1D0-40E4-9C57-314E8404C070}" type="pres">
      <dgm:prSet presAssocID="{DFD9F010-6434-424F-BA76-C870B88CFCA3}" presName="parTx" presStyleLbl="alignNode1" presStyleIdx="0" presStyleCnt="3">
        <dgm:presLayoutVars>
          <dgm:chMax val="0"/>
          <dgm:chPref val="0"/>
          <dgm:bulletEnabled val="1"/>
        </dgm:presLayoutVars>
      </dgm:prSet>
      <dgm:spPr/>
    </dgm:pt>
    <dgm:pt modelId="{845B5890-9432-4BFA-A4CD-326EE12EAD70}" type="pres">
      <dgm:prSet presAssocID="{DFD9F010-6434-424F-BA76-C870B88CFCA3}" presName="desTx" presStyleLbl="alignAccFollowNode1" presStyleIdx="0" presStyleCnt="3">
        <dgm:presLayoutVars>
          <dgm:bulletEnabled val="1"/>
        </dgm:presLayoutVars>
      </dgm:prSet>
      <dgm:spPr/>
    </dgm:pt>
    <dgm:pt modelId="{F0DDD05E-1A4C-406F-8F55-81EDFAB892DD}" type="pres">
      <dgm:prSet presAssocID="{A702ED4B-3313-4BA1-A87D-833B6B607F02}" presName="space" presStyleCnt="0"/>
      <dgm:spPr/>
    </dgm:pt>
    <dgm:pt modelId="{CD440B2C-7021-471F-BD95-CCF0FEC0AADE}" type="pres">
      <dgm:prSet presAssocID="{C583FE83-5438-4369-9EBB-1EC1BD47A891}" presName="composite" presStyleCnt="0"/>
      <dgm:spPr/>
    </dgm:pt>
    <dgm:pt modelId="{19DD5B70-D289-4F28-AA3B-98B2019D5D7D}" type="pres">
      <dgm:prSet presAssocID="{C583FE83-5438-4369-9EBB-1EC1BD47A891}" presName="parTx" presStyleLbl="alignNode1" presStyleIdx="1" presStyleCnt="3" custScaleX="107237">
        <dgm:presLayoutVars>
          <dgm:chMax val="0"/>
          <dgm:chPref val="0"/>
          <dgm:bulletEnabled val="1"/>
        </dgm:presLayoutVars>
      </dgm:prSet>
      <dgm:spPr/>
    </dgm:pt>
    <dgm:pt modelId="{B39B71E4-4291-444C-94D8-A281DE913685}" type="pres">
      <dgm:prSet presAssocID="{C583FE83-5438-4369-9EBB-1EC1BD47A891}" presName="desTx" presStyleLbl="alignAccFollowNode1" presStyleIdx="1" presStyleCnt="3" custScaleX="107478">
        <dgm:presLayoutVars>
          <dgm:bulletEnabled val="1"/>
        </dgm:presLayoutVars>
      </dgm:prSet>
      <dgm:spPr/>
    </dgm:pt>
    <dgm:pt modelId="{D0FF2F51-349C-4294-9D23-CC1DCCEACE35}" type="pres">
      <dgm:prSet presAssocID="{D6EC5B7E-6F65-4A28-B036-7C44E3A3A39E}" presName="space" presStyleCnt="0"/>
      <dgm:spPr/>
    </dgm:pt>
    <dgm:pt modelId="{B2E1E636-3442-4D61-96CD-4B8A2C8F2DFB}" type="pres">
      <dgm:prSet presAssocID="{0EED79A9-6FD0-40A2-8F91-4C6D4AEC9C9C}" presName="composite" presStyleCnt="0"/>
      <dgm:spPr/>
    </dgm:pt>
    <dgm:pt modelId="{D9DE9DD7-0106-425B-BD7E-DF93560AFD6F}" type="pres">
      <dgm:prSet presAssocID="{0EED79A9-6FD0-40A2-8F91-4C6D4AEC9C9C}" presName="parTx" presStyleLbl="alignNode1" presStyleIdx="2" presStyleCnt="3">
        <dgm:presLayoutVars>
          <dgm:chMax val="0"/>
          <dgm:chPref val="0"/>
          <dgm:bulletEnabled val="1"/>
        </dgm:presLayoutVars>
      </dgm:prSet>
      <dgm:spPr/>
    </dgm:pt>
    <dgm:pt modelId="{5DBB0D2E-E419-4B24-88EF-AE983A7DF0D6}" type="pres">
      <dgm:prSet presAssocID="{0EED79A9-6FD0-40A2-8F91-4C6D4AEC9C9C}" presName="desTx" presStyleLbl="alignAccFollowNode1" presStyleIdx="2" presStyleCnt="3">
        <dgm:presLayoutVars>
          <dgm:bulletEnabled val="1"/>
        </dgm:presLayoutVars>
      </dgm:prSet>
      <dgm:spPr/>
    </dgm:pt>
  </dgm:ptLst>
  <dgm:cxnLst>
    <dgm:cxn modelId="{61E63C02-993B-42CF-9DC3-1F5213A66240}" srcId="{EEE0BA18-3115-4993-BAB4-BE68CAF4C1FB}" destId="{C583FE83-5438-4369-9EBB-1EC1BD47A891}" srcOrd="1" destOrd="0" parTransId="{A6E877E9-3FC8-459B-A627-3DF94ECDE76A}" sibTransId="{D6EC5B7E-6F65-4A28-B036-7C44E3A3A39E}"/>
    <dgm:cxn modelId="{0D9FB80E-AB7A-44E0-90E7-32B8A440A180}" srcId="{C583FE83-5438-4369-9EBB-1EC1BD47A891}" destId="{2E1C5E15-5EFA-4F9E-8EBA-1EDCE441C5A3}" srcOrd="1" destOrd="0" parTransId="{3B6A0CDA-B715-40C1-8AE1-593CF51B8ECB}" sibTransId="{3E5600E7-231E-4FED-9364-1924128DF6A7}"/>
    <dgm:cxn modelId="{35A7321B-8498-4374-BE4E-47CEBC6AFD40}" srcId="{EEE0BA18-3115-4993-BAB4-BE68CAF4C1FB}" destId="{0EED79A9-6FD0-40A2-8F91-4C6D4AEC9C9C}" srcOrd="2" destOrd="0" parTransId="{E310BDF1-59B7-43E0-B320-4EBF50448360}" sibTransId="{E10B155C-027E-4195-BDA5-D6396515C59C}"/>
    <dgm:cxn modelId="{6E497A32-E2A7-4294-A418-57232D15E4B7}" srcId="{EEE0BA18-3115-4993-BAB4-BE68CAF4C1FB}" destId="{DFD9F010-6434-424F-BA76-C870B88CFCA3}" srcOrd="0" destOrd="0" parTransId="{ED263110-EB2A-4A2B-B209-C1829D7B7525}" sibTransId="{A702ED4B-3313-4BA1-A87D-833B6B607F02}"/>
    <dgm:cxn modelId="{3DD88143-D287-404C-854D-8255B0CE9BCE}" type="presOf" srcId="{0EED79A9-6FD0-40A2-8F91-4C6D4AEC9C9C}" destId="{D9DE9DD7-0106-425B-BD7E-DF93560AFD6F}" srcOrd="0" destOrd="0" presId="urn:microsoft.com/office/officeart/2005/8/layout/hList1"/>
    <dgm:cxn modelId="{3696AE78-3160-4F99-BBAA-0F957EBCDC14}" srcId="{DFD9F010-6434-424F-BA76-C870B88CFCA3}" destId="{9DF3ACF9-7812-48E8-B6B0-2158CB66AE3C}" srcOrd="0" destOrd="0" parTransId="{03D50676-0156-4389-864C-349CF8A1657F}" sibTransId="{7E31B246-ABB9-495E-BD27-BC7EEAFD6E2B}"/>
    <dgm:cxn modelId="{04E23179-1326-41F6-8733-2C09EDF553F2}" type="presOf" srcId="{9DF3ACF9-7812-48E8-B6B0-2158CB66AE3C}" destId="{845B5890-9432-4BFA-A4CD-326EE12EAD70}" srcOrd="0" destOrd="0" presId="urn:microsoft.com/office/officeart/2005/8/layout/hList1"/>
    <dgm:cxn modelId="{B8F0417F-2358-4AF4-B253-0C3831B5F339}" type="presOf" srcId="{89F2F596-DC50-4417-B53C-D570A93D0B2B}" destId="{5DBB0D2E-E419-4B24-88EF-AE983A7DF0D6}" srcOrd="0" destOrd="1" presId="urn:microsoft.com/office/officeart/2005/8/layout/hList1"/>
    <dgm:cxn modelId="{698A0A85-89D3-456C-900A-B401BC1D340E}" srcId="{0EED79A9-6FD0-40A2-8F91-4C6D4AEC9C9C}" destId="{887C18E7-A7F4-4487-ABA9-4344659DC620}" srcOrd="0" destOrd="0" parTransId="{BC8CEF59-8212-424F-B0EA-709A773C0353}" sibTransId="{A426458E-5022-4CD1-8303-9B0A72759DB5}"/>
    <dgm:cxn modelId="{B0A11B8A-9D50-43EB-9668-D6DC05C4E3DF}" type="presOf" srcId="{C583FE83-5438-4369-9EBB-1EC1BD47A891}" destId="{19DD5B70-D289-4F28-AA3B-98B2019D5D7D}" srcOrd="0" destOrd="0" presId="urn:microsoft.com/office/officeart/2005/8/layout/hList1"/>
    <dgm:cxn modelId="{5C3E1894-6E5A-4745-87F3-73E275D1A090}" srcId="{0EED79A9-6FD0-40A2-8F91-4C6D4AEC9C9C}" destId="{89F2F596-DC50-4417-B53C-D570A93D0B2B}" srcOrd="1" destOrd="0" parTransId="{01ED3F39-A9B9-463C-88EB-7B4C69868BB9}" sibTransId="{CA62EE7D-C2E3-4281-BFF5-6377273C70F2}"/>
    <dgm:cxn modelId="{75D93E9C-0CCB-4F2D-8466-EB11305952B0}" srcId="{DFD9F010-6434-424F-BA76-C870B88CFCA3}" destId="{A38D4718-084B-4932-8DEB-43BABB0BDC1A}" srcOrd="1" destOrd="0" parTransId="{FBA453E9-0E04-45C2-95ED-9AE0553900FF}" sibTransId="{B8D2F7E6-7E38-4BD9-B61B-FE542F6F6021}"/>
    <dgm:cxn modelId="{B4F7F5AB-4580-46D5-99F6-5EBC2BC8F66A}" type="presOf" srcId="{EEE0BA18-3115-4993-BAB4-BE68CAF4C1FB}" destId="{4A41D20A-7D97-4553-B9DD-235BD165F5EB}" srcOrd="0" destOrd="0" presId="urn:microsoft.com/office/officeart/2005/8/layout/hList1"/>
    <dgm:cxn modelId="{8EA0E6CB-3456-45BA-9CA9-4B44DC0E8AF0}" type="presOf" srcId="{887C18E7-A7F4-4487-ABA9-4344659DC620}" destId="{5DBB0D2E-E419-4B24-88EF-AE983A7DF0D6}" srcOrd="0" destOrd="0" presId="urn:microsoft.com/office/officeart/2005/8/layout/hList1"/>
    <dgm:cxn modelId="{B135CDDB-46BC-46B6-940B-C2215F360287}" type="presOf" srcId="{A38D4718-084B-4932-8DEB-43BABB0BDC1A}" destId="{845B5890-9432-4BFA-A4CD-326EE12EAD70}" srcOrd="0" destOrd="1" presId="urn:microsoft.com/office/officeart/2005/8/layout/hList1"/>
    <dgm:cxn modelId="{FF2337E0-CC8A-4BD7-8515-829119DD8B5D}" type="presOf" srcId="{DFD9F010-6434-424F-BA76-C870B88CFCA3}" destId="{078970A2-B1D0-40E4-9C57-314E8404C070}" srcOrd="0" destOrd="0" presId="urn:microsoft.com/office/officeart/2005/8/layout/hList1"/>
    <dgm:cxn modelId="{7B40E6F2-3FA5-4C8F-9695-8C1FD0AFA3CF}" srcId="{C583FE83-5438-4369-9EBB-1EC1BD47A891}" destId="{0D70DD1A-7E97-4B39-911F-FAFEF327E1A1}" srcOrd="0" destOrd="0" parTransId="{86DDBE1E-FEBB-49FE-923F-A1ACB517751E}" sibTransId="{5A4DEA81-C3CD-4665-B889-66E947ED7CEA}"/>
    <dgm:cxn modelId="{680027F8-F078-4D21-A3DD-10A3C4AD29EE}" type="presOf" srcId="{2E1C5E15-5EFA-4F9E-8EBA-1EDCE441C5A3}" destId="{B39B71E4-4291-444C-94D8-A281DE913685}" srcOrd="0" destOrd="1" presId="urn:microsoft.com/office/officeart/2005/8/layout/hList1"/>
    <dgm:cxn modelId="{38A3D5F8-4AD0-4926-905C-1F7E6FF26123}" type="presOf" srcId="{0D70DD1A-7E97-4B39-911F-FAFEF327E1A1}" destId="{B39B71E4-4291-444C-94D8-A281DE913685}" srcOrd="0" destOrd="0" presId="urn:microsoft.com/office/officeart/2005/8/layout/hList1"/>
    <dgm:cxn modelId="{3C4A6317-F604-4000-9F91-A66529B0E454}" type="presParOf" srcId="{4A41D20A-7D97-4553-B9DD-235BD165F5EB}" destId="{CC0AE7CB-58F0-4D46-BCAB-ABCB4998E10F}" srcOrd="0" destOrd="0" presId="urn:microsoft.com/office/officeart/2005/8/layout/hList1"/>
    <dgm:cxn modelId="{6439239F-1699-466F-A81E-EFFC01CD8130}" type="presParOf" srcId="{CC0AE7CB-58F0-4D46-BCAB-ABCB4998E10F}" destId="{078970A2-B1D0-40E4-9C57-314E8404C070}" srcOrd="0" destOrd="0" presId="urn:microsoft.com/office/officeart/2005/8/layout/hList1"/>
    <dgm:cxn modelId="{AF711511-E91D-4E84-B360-CE9A2561234A}" type="presParOf" srcId="{CC0AE7CB-58F0-4D46-BCAB-ABCB4998E10F}" destId="{845B5890-9432-4BFA-A4CD-326EE12EAD70}" srcOrd="1" destOrd="0" presId="urn:microsoft.com/office/officeart/2005/8/layout/hList1"/>
    <dgm:cxn modelId="{D604EA74-66BC-4E7C-A4DC-96B7087D2BC8}" type="presParOf" srcId="{4A41D20A-7D97-4553-B9DD-235BD165F5EB}" destId="{F0DDD05E-1A4C-406F-8F55-81EDFAB892DD}" srcOrd="1" destOrd="0" presId="urn:microsoft.com/office/officeart/2005/8/layout/hList1"/>
    <dgm:cxn modelId="{6C3F5ED9-D6EF-4FEB-A9E4-46095C2BA69E}" type="presParOf" srcId="{4A41D20A-7D97-4553-B9DD-235BD165F5EB}" destId="{CD440B2C-7021-471F-BD95-CCF0FEC0AADE}" srcOrd="2" destOrd="0" presId="urn:microsoft.com/office/officeart/2005/8/layout/hList1"/>
    <dgm:cxn modelId="{983E8BAC-D553-47A3-A0B9-98B2286F139B}" type="presParOf" srcId="{CD440B2C-7021-471F-BD95-CCF0FEC0AADE}" destId="{19DD5B70-D289-4F28-AA3B-98B2019D5D7D}" srcOrd="0" destOrd="0" presId="urn:microsoft.com/office/officeart/2005/8/layout/hList1"/>
    <dgm:cxn modelId="{72E94436-9D04-4B0D-85BA-E06A1605A2A5}" type="presParOf" srcId="{CD440B2C-7021-471F-BD95-CCF0FEC0AADE}" destId="{B39B71E4-4291-444C-94D8-A281DE913685}" srcOrd="1" destOrd="0" presId="urn:microsoft.com/office/officeart/2005/8/layout/hList1"/>
    <dgm:cxn modelId="{2E3F8218-D5F5-4AF6-B931-CA7436587DCC}" type="presParOf" srcId="{4A41D20A-7D97-4553-B9DD-235BD165F5EB}" destId="{D0FF2F51-349C-4294-9D23-CC1DCCEACE35}" srcOrd="3" destOrd="0" presId="urn:microsoft.com/office/officeart/2005/8/layout/hList1"/>
    <dgm:cxn modelId="{294088EE-D644-4A91-A7C6-8AA16A63076B}" type="presParOf" srcId="{4A41D20A-7D97-4553-B9DD-235BD165F5EB}" destId="{B2E1E636-3442-4D61-96CD-4B8A2C8F2DFB}" srcOrd="4" destOrd="0" presId="urn:microsoft.com/office/officeart/2005/8/layout/hList1"/>
    <dgm:cxn modelId="{CF7AFCA7-3E55-49C5-8131-4D445EE6CC48}" type="presParOf" srcId="{B2E1E636-3442-4D61-96CD-4B8A2C8F2DFB}" destId="{D9DE9DD7-0106-425B-BD7E-DF93560AFD6F}" srcOrd="0" destOrd="0" presId="urn:microsoft.com/office/officeart/2005/8/layout/hList1"/>
    <dgm:cxn modelId="{B3AD1EFC-2A06-408B-9A3C-98392533BA12}" type="presParOf" srcId="{B2E1E636-3442-4D61-96CD-4B8A2C8F2DFB}" destId="{5DBB0D2E-E419-4B24-88EF-AE983A7DF0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970A2-B1D0-40E4-9C57-314E8404C070}">
      <dsp:nvSpPr>
        <dsp:cNvPr id="0" name=""/>
        <dsp:cNvSpPr/>
      </dsp:nvSpPr>
      <dsp:spPr>
        <a:xfrm>
          <a:off x="4239" y="17229"/>
          <a:ext cx="3265113" cy="130604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000" tIns="89408" rIns="324000" bIns="89408" numCol="1" spcCol="1270" anchor="ctr" anchorCtr="0">
          <a:noAutofit/>
        </a:bodyPr>
        <a:lstStyle/>
        <a:p>
          <a:pPr marL="0" lvl="0" indent="0" algn="ctr" defTabSz="977900">
            <a:lnSpc>
              <a:spcPct val="90000"/>
            </a:lnSpc>
            <a:spcBef>
              <a:spcPct val="0"/>
            </a:spcBef>
            <a:spcAft>
              <a:spcPct val="35000"/>
            </a:spcAft>
            <a:buNone/>
          </a:pPr>
          <a:r>
            <a:rPr lang="en-GB" sz="2200" b="1" i="0" kern="1200" noProof="0" dirty="0"/>
            <a:t>The patient’s perspective</a:t>
          </a:r>
          <a:endParaRPr lang="en-GB" sz="2200" b="1" kern="1200" noProof="0" dirty="0"/>
        </a:p>
      </dsp:txBody>
      <dsp:txXfrm>
        <a:off x="4239" y="17229"/>
        <a:ext cx="3265113" cy="1306045"/>
      </dsp:txXfrm>
    </dsp:sp>
    <dsp:sp modelId="{845B5890-9432-4BFA-A4CD-326EE12EAD70}">
      <dsp:nvSpPr>
        <dsp:cNvPr id="0" name=""/>
        <dsp:cNvSpPr/>
      </dsp:nvSpPr>
      <dsp:spPr>
        <a:xfrm>
          <a:off x="4239" y="1323274"/>
          <a:ext cx="3265113" cy="2679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600"/>
            </a:spcAft>
            <a:buChar char="•"/>
          </a:pPr>
          <a:r>
            <a:rPr lang="en-GB" sz="2000" b="0" i="0" kern="1200" noProof="0" dirty="0"/>
            <a:t>Priority: Delay of disease progression</a:t>
          </a:r>
          <a:endParaRPr lang="en-GB" sz="2000" kern="1200" noProof="0" dirty="0"/>
        </a:p>
        <a:p>
          <a:pPr marL="228600" lvl="1" indent="-228600" algn="l" defTabSz="889000">
            <a:lnSpc>
              <a:spcPct val="100000"/>
            </a:lnSpc>
            <a:spcBef>
              <a:spcPct val="0"/>
            </a:spcBef>
            <a:spcAft>
              <a:spcPts val="600"/>
            </a:spcAft>
            <a:buChar char="•"/>
          </a:pPr>
          <a:r>
            <a:rPr lang="en-GB" sz="2000" b="0" i="0" kern="1200" noProof="0" dirty="0"/>
            <a:t>Priority: Prolongation of life</a:t>
          </a:r>
          <a:endParaRPr lang="en-GB" sz="2000" kern="1200" noProof="0" dirty="0"/>
        </a:p>
      </dsp:txBody>
      <dsp:txXfrm>
        <a:off x="4239" y="1323274"/>
        <a:ext cx="3265113" cy="2679120"/>
      </dsp:txXfrm>
    </dsp:sp>
    <dsp:sp modelId="{19DD5B70-D289-4F28-AA3B-98B2019D5D7D}">
      <dsp:nvSpPr>
        <dsp:cNvPr id="0" name=""/>
        <dsp:cNvSpPr/>
      </dsp:nvSpPr>
      <dsp:spPr>
        <a:xfrm>
          <a:off x="3730403" y="17229"/>
          <a:ext cx="3501409" cy="130604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000" tIns="89408" rIns="324000" bIns="89408" numCol="1" spcCol="1270" anchor="ctr" anchorCtr="0">
          <a:noAutofit/>
        </a:bodyPr>
        <a:lstStyle/>
        <a:p>
          <a:pPr marL="0" lvl="0" indent="0" algn="ctr" defTabSz="977900">
            <a:lnSpc>
              <a:spcPct val="90000"/>
            </a:lnSpc>
            <a:spcBef>
              <a:spcPct val="0"/>
            </a:spcBef>
            <a:spcAft>
              <a:spcPct val="35000"/>
            </a:spcAft>
            <a:buNone/>
          </a:pPr>
          <a:r>
            <a:rPr lang="en-GB" sz="2200" b="1" i="0" kern="1200" noProof="0" dirty="0"/>
            <a:t>The physician’s perspective</a:t>
          </a:r>
          <a:endParaRPr lang="en-GB" sz="2200" b="1" kern="1200" noProof="0" dirty="0"/>
        </a:p>
      </dsp:txBody>
      <dsp:txXfrm>
        <a:off x="3730403" y="17229"/>
        <a:ext cx="3501409" cy="1306045"/>
      </dsp:txXfrm>
    </dsp:sp>
    <dsp:sp modelId="{B39B71E4-4291-444C-94D8-A281DE913685}">
      <dsp:nvSpPr>
        <dsp:cNvPr id="0" name=""/>
        <dsp:cNvSpPr/>
      </dsp:nvSpPr>
      <dsp:spPr>
        <a:xfrm>
          <a:off x="3726468" y="1323274"/>
          <a:ext cx="3509278" cy="2679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600"/>
            </a:spcAft>
            <a:buChar char="•"/>
          </a:pPr>
          <a:r>
            <a:rPr lang="en-GB" sz="2000" b="0" i="0" kern="1200" noProof="0" dirty="0"/>
            <a:t>Priority: Delay of disease progression</a:t>
          </a:r>
          <a:endParaRPr lang="en-GB" sz="2000" kern="1200" noProof="0" dirty="0"/>
        </a:p>
        <a:p>
          <a:pPr marL="228600" lvl="1" indent="-228600" algn="l" defTabSz="889000">
            <a:lnSpc>
              <a:spcPct val="100000"/>
            </a:lnSpc>
            <a:spcBef>
              <a:spcPct val="0"/>
            </a:spcBef>
            <a:spcAft>
              <a:spcPts val="600"/>
            </a:spcAft>
            <a:buChar char="•"/>
          </a:pPr>
          <a:r>
            <a:rPr lang="en-GB" sz="2000" b="0" i="0" kern="1200" noProof="0" dirty="0"/>
            <a:t>Importance of the multi-disciplinary tumour management board to define best treatment approach</a:t>
          </a:r>
          <a:endParaRPr lang="en-GB" sz="2000" kern="1200" noProof="0" dirty="0"/>
        </a:p>
      </dsp:txBody>
      <dsp:txXfrm>
        <a:off x="3726468" y="1323274"/>
        <a:ext cx="3509278" cy="2679120"/>
      </dsp:txXfrm>
    </dsp:sp>
    <dsp:sp modelId="{D9DE9DD7-0106-425B-BD7E-DF93560AFD6F}">
      <dsp:nvSpPr>
        <dsp:cNvPr id="0" name=""/>
        <dsp:cNvSpPr/>
      </dsp:nvSpPr>
      <dsp:spPr>
        <a:xfrm>
          <a:off x="7692863" y="17229"/>
          <a:ext cx="3265113" cy="130604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000" tIns="89408" rIns="324000" bIns="89408" numCol="1" spcCol="1270" anchor="ctr" anchorCtr="0">
          <a:noAutofit/>
        </a:bodyPr>
        <a:lstStyle/>
        <a:p>
          <a:pPr marL="0" lvl="0" indent="0" algn="ctr" defTabSz="977900">
            <a:lnSpc>
              <a:spcPct val="90000"/>
            </a:lnSpc>
            <a:spcBef>
              <a:spcPct val="0"/>
            </a:spcBef>
            <a:spcAft>
              <a:spcPct val="35000"/>
            </a:spcAft>
            <a:buNone/>
          </a:pPr>
          <a:r>
            <a:rPr lang="en-GB" sz="2200" b="1" i="0" kern="1200" noProof="0" dirty="0"/>
            <a:t>The payer system’s perspective</a:t>
          </a:r>
          <a:endParaRPr lang="en-GB" sz="2200" b="1" kern="1200" noProof="0" dirty="0"/>
        </a:p>
      </dsp:txBody>
      <dsp:txXfrm>
        <a:off x="7692863" y="17229"/>
        <a:ext cx="3265113" cy="1306045"/>
      </dsp:txXfrm>
    </dsp:sp>
    <dsp:sp modelId="{5DBB0D2E-E419-4B24-88EF-AE983A7DF0D6}">
      <dsp:nvSpPr>
        <dsp:cNvPr id="0" name=""/>
        <dsp:cNvSpPr/>
      </dsp:nvSpPr>
      <dsp:spPr>
        <a:xfrm>
          <a:off x="7692863" y="1323274"/>
          <a:ext cx="3265113" cy="2679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600"/>
            </a:spcAft>
            <a:buChar char="•"/>
          </a:pPr>
          <a:r>
            <a:rPr lang="en-GB" sz="2000" b="0" i="0" kern="1200" noProof="0" dirty="0"/>
            <a:t>Balance between costs and benefits</a:t>
          </a:r>
          <a:endParaRPr lang="en-GB" sz="2000" kern="1200" noProof="0" dirty="0"/>
        </a:p>
        <a:p>
          <a:pPr marL="228600" lvl="1" indent="-228600" algn="l" defTabSz="889000">
            <a:lnSpc>
              <a:spcPct val="100000"/>
            </a:lnSpc>
            <a:spcBef>
              <a:spcPct val="0"/>
            </a:spcBef>
            <a:spcAft>
              <a:spcPts val="600"/>
            </a:spcAft>
            <a:buChar char="•"/>
          </a:pPr>
          <a:r>
            <a:rPr lang="en-GB" sz="2000" b="0" i="0" kern="1200" noProof="0" dirty="0"/>
            <a:t>Magnitude of benefit relative to the cost considered when assessing novel therapies</a:t>
          </a:r>
          <a:endParaRPr lang="en-GB" sz="2000" kern="1200" noProof="0" dirty="0"/>
        </a:p>
      </dsp:txBody>
      <dsp:txXfrm>
        <a:off x="7692863" y="1323274"/>
        <a:ext cx="3265113" cy="26791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7/1/21</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7/1/21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2</a:t>
            </a:fld>
            <a:endParaRPr lang="fr-FR" dirty="0"/>
          </a:p>
        </p:txBody>
      </p:sp>
    </p:spTree>
    <p:extLst>
      <p:ext uri="{BB962C8B-B14F-4D97-AF65-F5344CB8AC3E}">
        <p14:creationId xmlns:p14="http://schemas.microsoft.com/office/powerpoint/2010/main" val="68441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a9bb387be5_7_4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9" name="Google Shape;1159;ga9bb387be5_7_42:notes"/>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60" name="Google Shape;1160;ga9bb387be5_7_42:notes"/>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S PGothic"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dirty="0">
              <a:ln>
                <a:noFill/>
              </a:ln>
              <a:solidFill>
                <a:srgbClr val="000000"/>
              </a:solidFill>
              <a:effectLst/>
              <a:uLnTx/>
              <a:uFillTx/>
              <a:latin typeface="Arial"/>
              <a:ea typeface="MS PGothic" pitchFamily="34" charset="-128"/>
              <a:cs typeface="Arial"/>
              <a:sym typeface="Arial"/>
            </a:endParaRPr>
          </a:p>
        </p:txBody>
      </p:sp>
    </p:spTree>
    <p:extLst>
      <p:ext uri="{BB962C8B-B14F-4D97-AF65-F5344CB8AC3E}">
        <p14:creationId xmlns:p14="http://schemas.microsoft.com/office/powerpoint/2010/main" val="1259466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5" name="Picture 4">
            <a:extLst>
              <a:ext uri="{FF2B5EF4-FFF2-40B4-BE49-F238E27FC236}">
                <a16:creationId xmlns:a16="http://schemas.microsoft.com/office/drawing/2014/main" id="{434C6DBA-B6B1-E74A-9DF9-0500287FCA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59696" y="2332676"/>
            <a:ext cx="5472608" cy="2192647"/>
          </a:xfrm>
          <a:prstGeom prst="rect">
            <a:avLst/>
          </a:prstGeom>
        </p:spPr>
      </p:pic>
      <p:pic>
        <p:nvPicPr>
          <p:cNvPr id="7" name="Image 4">
            <a:extLst>
              <a:ext uri="{FF2B5EF4-FFF2-40B4-BE49-F238E27FC236}">
                <a16:creationId xmlns:a16="http://schemas.microsoft.com/office/drawing/2014/main" id="{0B7BBA55-7492-444F-953C-5AEF5CD6696B}"/>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50194" y="-1012825"/>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mn-lt"/>
                <a:ea typeface="Calibri" charset="0"/>
                <a:cs typeface="Calibri"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mj-lt"/>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7ED6E646-CB45-B545-92A3-D9ADE1851C8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Calibri" charset="0"/>
                <a:ea typeface="Calibri" charset="0"/>
                <a:cs typeface="Calibri"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8739148" cy="865188"/>
          </a:xfrm>
          <a:prstGeom prst="rect">
            <a:avLst/>
          </a:prstGeom>
        </p:spPr>
        <p:txBody>
          <a:bodyPr lIns="0" tIns="0" rIns="0" bIns="0"/>
          <a:lstStyle>
            <a:lvl1pPr marL="0" indent="0">
              <a:buNone/>
              <a:defRPr sz="3200" b="1" spc="100" baseline="0">
                <a:solidFill>
                  <a:srgbClr val="5D8298"/>
                </a:solidFill>
                <a:latin typeface="Calibri" charset="0"/>
                <a:ea typeface="Calibri" charset="0"/>
                <a:cs typeface="Calibri"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Calibri" charset="0"/>
                <a:ea typeface="Calibri" charset="0"/>
                <a:cs typeface="Calibri"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96DA9CEA-CBD8-504B-8C89-4288BAFE7B0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50" name="Titre 1">
            <a:extLst>
              <a:ext uri="{FF2B5EF4-FFF2-40B4-BE49-F238E27FC236}">
                <a16:creationId xmlns:a16="http://schemas.microsoft.com/office/drawing/2014/main" id="{77502B65-3605-CD4B-B840-4799D9F415F2}"/>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chemeClr val="accent1"/>
                </a:solidFill>
                <a:latin typeface="Calibri" charset="0"/>
                <a:ea typeface="Calibri" charset="0"/>
                <a:cs typeface="Calibri" charset="0"/>
              </a:rPr>
              <a:t>Dr.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51" name="Titre 1">
            <a:extLst>
              <a:ext uri="{FF2B5EF4-FFF2-40B4-BE49-F238E27FC236}">
                <a16:creationId xmlns:a16="http://schemas.microsoft.com/office/drawing/2014/main" id="{BAC70ED2-5CF3-9D42-8FC9-A6B7AFBF74CA}"/>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2" name="Titre 1">
            <a:extLst>
              <a:ext uri="{FF2B5EF4-FFF2-40B4-BE49-F238E27FC236}">
                <a16:creationId xmlns:a16="http://schemas.microsoft.com/office/drawing/2014/main" id="{5B4E1412-8B87-5145-9DF1-934CA8455428}"/>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pic>
        <p:nvPicPr>
          <p:cNvPr id="53" name="Picture 52">
            <a:extLst>
              <a:ext uri="{FF2B5EF4-FFF2-40B4-BE49-F238E27FC236}">
                <a16:creationId xmlns:a16="http://schemas.microsoft.com/office/drawing/2014/main" id="{3DB6CFFC-DF55-3642-BED1-EAAC8C37F9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528" y="764704"/>
            <a:ext cx="2062050" cy="826176"/>
          </a:xfrm>
          <a:prstGeom prst="rect">
            <a:avLst/>
          </a:prstGeom>
        </p:spPr>
      </p:pic>
      <p:sp>
        <p:nvSpPr>
          <p:cNvPr id="54" name="Titre 1">
            <a:extLst>
              <a:ext uri="{FF2B5EF4-FFF2-40B4-BE49-F238E27FC236}">
                <a16:creationId xmlns:a16="http://schemas.microsoft.com/office/drawing/2014/main" id="{41E7C7C5-ADB3-524A-A5D3-4A9F185D6FDB}"/>
              </a:ext>
            </a:extLst>
          </p:cNvPr>
          <p:cNvSpPr txBox="1">
            <a:spLocks/>
          </p:cNvSpPr>
          <p:nvPr userDrawn="1"/>
        </p:nvSpPr>
        <p:spPr>
          <a:xfrm>
            <a:off x="5176866" y="6525344"/>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400" b="1" noProof="0" dirty="0">
                <a:solidFill>
                  <a:schemeClr val="accent1"/>
                </a:solidFill>
                <a:latin typeface="Calibri" charset="0"/>
                <a:ea typeface="Calibri" charset="0"/>
                <a:cs typeface="Calibri" charset="0"/>
              </a:rPr>
              <a:t>Heading to the heart of Independent Medical Education Since 2012</a:t>
            </a:r>
            <a:endParaRPr kumimoji="0" lang="en-GB" sz="14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55" name="Titre 1">
            <a:extLst>
              <a:ext uri="{FF2B5EF4-FFF2-40B4-BE49-F238E27FC236}">
                <a16:creationId xmlns:a16="http://schemas.microsoft.com/office/drawing/2014/main" id="{20D7770B-9761-694D-9FC9-94659FB9B25F}"/>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chemeClr val="accent1"/>
                </a:solidFill>
                <a:latin typeface="Calibri" charset="0"/>
                <a:ea typeface="Calibri" charset="0"/>
                <a:cs typeface="Calibri" charset="0"/>
              </a:rPr>
              <a:t>Dr. Froukje Sosef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56" name="Titre 1">
            <a:extLst>
              <a:ext uri="{FF2B5EF4-FFF2-40B4-BE49-F238E27FC236}">
                <a16:creationId xmlns:a16="http://schemas.microsoft.com/office/drawing/2014/main" id="{4628E0FB-4225-034C-9E33-5F6CA9B34B4D}"/>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57" name="Group 56">
            <a:extLst>
              <a:ext uri="{FF2B5EF4-FFF2-40B4-BE49-F238E27FC236}">
                <a16:creationId xmlns:a16="http://schemas.microsoft.com/office/drawing/2014/main" id="{CEC5034F-006A-D443-AC64-43483D440AB3}"/>
              </a:ext>
            </a:extLst>
          </p:cNvPr>
          <p:cNvGrpSpPr/>
          <p:nvPr userDrawn="1"/>
        </p:nvGrpSpPr>
        <p:grpSpPr>
          <a:xfrm>
            <a:off x="418902" y="3063588"/>
            <a:ext cx="356400" cy="356400"/>
            <a:chOff x="761970" y="3386221"/>
            <a:chExt cx="356400" cy="356400"/>
          </a:xfrm>
        </p:grpSpPr>
        <p:sp>
          <p:nvSpPr>
            <p:cNvPr id="58" name="Oval 57">
              <a:extLst>
                <a:ext uri="{FF2B5EF4-FFF2-40B4-BE49-F238E27FC236}">
                  <a16:creationId xmlns:a16="http://schemas.microsoft.com/office/drawing/2014/main" id="{DC3D98F4-7C8E-8F45-AC1D-B4802B9E310C}"/>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59" name="Graphic 58" descr="Speaker Phone">
              <a:extLst>
                <a:ext uri="{FF2B5EF4-FFF2-40B4-BE49-F238E27FC236}">
                  <a16:creationId xmlns:a16="http://schemas.microsoft.com/office/drawing/2014/main" id="{3BE1A3C8-492B-3B4C-9F48-47BDA5D198B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60" name="Oval 59">
            <a:extLst>
              <a:ext uri="{FF2B5EF4-FFF2-40B4-BE49-F238E27FC236}">
                <a16:creationId xmlns:a16="http://schemas.microsoft.com/office/drawing/2014/main" id="{A779E328-F568-6C4A-9B40-2F6889951CFA}"/>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61" name="Graphic 60" descr="Envelope">
            <a:extLst>
              <a:ext uri="{FF2B5EF4-FFF2-40B4-BE49-F238E27FC236}">
                <a16:creationId xmlns:a16="http://schemas.microsoft.com/office/drawing/2014/main" id="{3CE2DC6E-B876-FF45-B31B-3F9C1D9DA1F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62" name="Group 61">
            <a:extLst>
              <a:ext uri="{FF2B5EF4-FFF2-40B4-BE49-F238E27FC236}">
                <a16:creationId xmlns:a16="http://schemas.microsoft.com/office/drawing/2014/main" id="{12BB0F11-9E02-7446-8A47-5A5EFCFD55CA}"/>
              </a:ext>
            </a:extLst>
          </p:cNvPr>
          <p:cNvGrpSpPr/>
          <p:nvPr userDrawn="1"/>
        </p:nvGrpSpPr>
        <p:grpSpPr>
          <a:xfrm>
            <a:off x="423995" y="4414481"/>
            <a:ext cx="356400" cy="356400"/>
            <a:chOff x="761970" y="3386221"/>
            <a:chExt cx="356400" cy="356400"/>
          </a:xfrm>
        </p:grpSpPr>
        <p:sp>
          <p:nvSpPr>
            <p:cNvPr id="63" name="Oval 62">
              <a:extLst>
                <a:ext uri="{FF2B5EF4-FFF2-40B4-BE49-F238E27FC236}">
                  <a16:creationId xmlns:a16="http://schemas.microsoft.com/office/drawing/2014/main" id="{2CAB88A1-5F4D-9748-84DB-42FB8E64342F}"/>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64" name="Graphic 63" descr="Speaker Phone">
              <a:extLst>
                <a:ext uri="{FF2B5EF4-FFF2-40B4-BE49-F238E27FC236}">
                  <a16:creationId xmlns:a16="http://schemas.microsoft.com/office/drawing/2014/main" id="{2FBB658D-629C-1F45-BCBF-4DDF2DDFE84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65" name="Oval 64">
            <a:extLst>
              <a:ext uri="{FF2B5EF4-FFF2-40B4-BE49-F238E27FC236}">
                <a16:creationId xmlns:a16="http://schemas.microsoft.com/office/drawing/2014/main" id="{B131C8BF-668F-3041-BD13-1EE54E462B79}"/>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66" name="Graphic 65" descr="Envelope">
            <a:extLst>
              <a:ext uri="{FF2B5EF4-FFF2-40B4-BE49-F238E27FC236}">
                <a16:creationId xmlns:a16="http://schemas.microsoft.com/office/drawing/2014/main" id="{42F111AD-7595-9543-9A50-4C40398F4C4D}"/>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67" name="Titre 1">
            <a:extLst>
              <a:ext uri="{FF2B5EF4-FFF2-40B4-BE49-F238E27FC236}">
                <a16:creationId xmlns:a16="http://schemas.microsoft.com/office/drawing/2014/main" id="{C15BD78E-2433-0C4F-BAAF-567B7604B4C8}"/>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68" name="Titre 1">
            <a:extLst>
              <a:ext uri="{FF2B5EF4-FFF2-40B4-BE49-F238E27FC236}">
                <a16:creationId xmlns:a16="http://schemas.microsoft.com/office/drawing/2014/main" id="{F385D575-D367-EE42-9FF6-D684AF991C22}"/>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pic>
        <p:nvPicPr>
          <p:cNvPr id="22" name="Picture 21" descr="A picture containing flower&#10;&#10;Description automatically generated">
            <a:extLst>
              <a:ext uri="{FF2B5EF4-FFF2-40B4-BE49-F238E27FC236}">
                <a16:creationId xmlns:a16="http://schemas.microsoft.com/office/drawing/2014/main" id="{73784074-22C1-BD47-BEAE-4E9EF2D416E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30726" y="-1"/>
            <a:ext cx="7261274" cy="6858001"/>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CBA9F61-283B-644B-9017-790928FBFEA2}"/>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70099232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5" name="Picture 4">
            <a:extLst>
              <a:ext uri="{FF2B5EF4-FFF2-40B4-BE49-F238E27FC236}">
                <a16:creationId xmlns:a16="http://schemas.microsoft.com/office/drawing/2014/main" id="{434C6DBA-B6B1-E74A-9DF9-0500287FCA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59696" y="2332676"/>
            <a:ext cx="5472608" cy="2192647"/>
          </a:xfrm>
          <a:prstGeom prst="rect">
            <a:avLst/>
          </a:prstGeom>
        </p:spPr>
      </p:pic>
      <p:pic>
        <p:nvPicPr>
          <p:cNvPr id="7" name="Image 4">
            <a:extLst>
              <a:ext uri="{FF2B5EF4-FFF2-40B4-BE49-F238E27FC236}">
                <a16:creationId xmlns:a16="http://schemas.microsoft.com/office/drawing/2014/main" id="{0B7BBA55-7492-444F-953C-5AEF5CD6696B}"/>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50194" y="-1012825"/>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2581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Calibri" charset="0"/>
                <a:ea typeface="Calibri" charset="0"/>
                <a:cs typeface="Calibri"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68819173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pic>
        <p:nvPicPr>
          <p:cNvPr id="6" name="Image 4">
            <a:extLst>
              <a:ext uri="{FF2B5EF4-FFF2-40B4-BE49-F238E27FC236}">
                <a16:creationId xmlns:a16="http://schemas.microsoft.com/office/drawing/2014/main" id="{98326FFB-1364-C546-A9DA-6D6C08F5641D}"/>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Calibri" charset="0"/>
                <a:ea typeface="Calibri" charset="0"/>
                <a:cs typeface="Calibri"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4801414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Tree>
    <p:extLst>
      <p:ext uri="{BB962C8B-B14F-4D97-AF65-F5344CB8AC3E}">
        <p14:creationId xmlns:p14="http://schemas.microsoft.com/office/powerpoint/2010/main" val="26222852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pic>
        <p:nvPicPr>
          <p:cNvPr id="10" name="Image 4"/>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6818521" y="-805602"/>
            <a:ext cx="10987051"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vl1pPr>
            <a:lvl2pPr marL="457200" indent="0">
              <a:buNone/>
              <a:defRPr/>
            </a:lvl2pPr>
          </a:lstStyle>
          <a:p>
            <a:pPr lvl="0"/>
            <a:r>
              <a:rPr lang="en-GB" dirty="0"/>
              <a:t>CLICK AND MODIFY THE TEXT</a:t>
            </a:r>
          </a:p>
        </p:txBody>
      </p:sp>
    </p:spTree>
    <p:extLst>
      <p:ext uri="{BB962C8B-B14F-4D97-AF65-F5344CB8AC3E}">
        <p14:creationId xmlns:p14="http://schemas.microsoft.com/office/powerpoint/2010/main" val="21205731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235500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Calibri" charset="0"/>
                <a:ea typeface="Calibri" charset="0"/>
                <a:cs typeface="Calibri"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23881D09-4309-8C44-91E5-50A70571A00D}"/>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44826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Calibri" charset="0"/>
                <a:ea typeface="Calibri" charset="0"/>
                <a:cs typeface="Calibri"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Calibri" charset="0"/>
                <a:ea typeface="Calibri" charset="0"/>
                <a:cs typeface="Calibri"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C08F71FF-151F-2D48-81C5-8F8DB46A9D76}"/>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823992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mj-lt"/>
                <a:ea typeface="Calibri" charset="0"/>
                <a:cs typeface="Calibri"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838096E7-3C23-084C-98B8-6312BCA1226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95083330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mn-lt"/>
                <a:ea typeface="Calibri" charset="0"/>
                <a:cs typeface="Calibri"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mj-lt"/>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7ED6E646-CB45-B545-92A3-D9ADE1851C8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6356594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Calibri" charset="0"/>
                <a:ea typeface="Calibri" charset="0"/>
                <a:cs typeface="Calibri"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8739148" cy="865188"/>
          </a:xfrm>
          <a:prstGeom prst="rect">
            <a:avLst/>
          </a:prstGeom>
        </p:spPr>
        <p:txBody>
          <a:bodyPr lIns="0" tIns="0" rIns="0" bIns="0"/>
          <a:lstStyle>
            <a:lvl1pPr marL="0" indent="0">
              <a:buNone/>
              <a:defRPr sz="3200" b="1" spc="100" baseline="0">
                <a:solidFill>
                  <a:srgbClr val="5D8298"/>
                </a:solidFill>
                <a:latin typeface="Calibri" charset="0"/>
                <a:ea typeface="Calibri" charset="0"/>
                <a:cs typeface="Calibri"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Calibri" charset="0"/>
                <a:ea typeface="Calibri" charset="0"/>
                <a:cs typeface="Calibri"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96DA9CEA-CBD8-504B-8C89-4288BAFE7B0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07787572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50" name="Titre 1">
            <a:extLst>
              <a:ext uri="{FF2B5EF4-FFF2-40B4-BE49-F238E27FC236}">
                <a16:creationId xmlns:a16="http://schemas.microsoft.com/office/drawing/2014/main" id="{77502B65-3605-CD4B-B840-4799D9F415F2}"/>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Calibri" charset="0"/>
                <a:ea typeface="Calibri" charset="0"/>
                <a:cs typeface="Calibri" charset="0"/>
              </a:rPr>
              <a:t>Dr.</a:t>
            </a:r>
            <a:r>
              <a:rPr lang="en-GB" sz="1400" b="1" noProof="0" dirty="0">
                <a:solidFill>
                  <a:srgbClr val="C6573B"/>
                </a:solidFill>
                <a:latin typeface="Calibri" charset="0"/>
                <a:ea typeface="Calibri" charset="0"/>
                <a:cs typeface="Calibri" charset="0"/>
              </a:rPr>
              <a:t> Antoine Lacombe </a:t>
            </a:r>
            <a:r>
              <a:rPr lang="en-GB" sz="1100" b="1" noProof="0" dirty="0">
                <a:solidFill>
                  <a:srgbClr val="C6573B"/>
                </a:solidFill>
                <a:latin typeface="Calibri" charset="0"/>
                <a:ea typeface="Calibri" charset="0"/>
                <a:cs typeface="Calibri" charset="0"/>
              </a:rPr>
              <a:t>Pharm D, MBA</a:t>
            </a:r>
            <a:endParaRPr kumimoji="0" lang="en-GB" sz="1100" b="0" i="0" u="sng" strike="noStrike" kern="1200" cap="none" spc="0" normalizeH="0" baseline="0" noProof="0" dirty="0">
              <a:ln>
                <a:noFill/>
              </a:ln>
              <a:solidFill>
                <a:srgbClr val="C6573B"/>
              </a:solidFill>
              <a:effectLst/>
              <a:uLnTx/>
              <a:uFillTx/>
              <a:latin typeface="Calibri" charset="0"/>
              <a:ea typeface="Calibri" charset="0"/>
              <a:cs typeface="Calibri" charset="0"/>
            </a:endParaRPr>
          </a:p>
        </p:txBody>
      </p:sp>
      <p:sp>
        <p:nvSpPr>
          <p:cNvPr id="51" name="Titre 1">
            <a:extLst>
              <a:ext uri="{FF2B5EF4-FFF2-40B4-BE49-F238E27FC236}">
                <a16:creationId xmlns:a16="http://schemas.microsoft.com/office/drawing/2014/main" id="{BAC70ED2-5CF3-9D42-8FC9-A6B7AFBF74CA}"/>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2" name="Titre 1">
            <a:extLst>
              <a:ext uri="{FF2B5EF4-FFF2-40B4-BE49-F238E27FC236}">
                <a16:creationId xmlns:a16="http://schemas.microsoft.com/office/drawing/2014/main" id="{5B4E1412-8B87-5145-9DF1-934CA8455428}"/>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pic>
        <p:nvPicPr>
          <p:cNvPr id="53" name="Picture 52">
            <a:extLst>
              <a:ext uri="{FF2B5EF4-FFF2-40B4-BE49-F238E27FC236}">
                <a16:creationId xmlns:a16="http://schemas.microsoft.com/office/drawing/2014/main" id="{3DB6CFFC-DF55-3642-BED1-EAAC8C37F9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528" y="764704"/>
            <a:ext cx="2062050" cy="826176"/>
          </a:xfrm>
          <a:prstGeom prst="rect">
            <a:avLst/>
          </a:prstGeom>
        </p:spPr>
      </p:pic>
      <p:sp>
        <p:nvSpPr>
          <p:cNvPr id="54" name="Titre 1">
            <a:extLst>
              <a:ext uri="{FF2B5EF4-FFF2-40B4-BE49-F238E27FC236}">
                <a16:creationId xmlns:a16="http://schemas.microsoft.com/office/drawing/2014/main" id="{41E7C7C5-ADB3-524A-A5D3-4A9F185D6FDB}"/>
              </a:ext>
            </a:extLst>
          </p:cNvPr>
          <p:cNvSpPr txBox="1">
            <a:spLocks/>
          </p:cNvSpPr>
          <p:nvPr userDrawn="1"/>
        </p:nvSpPr>
        <p:spPr>
          <a:xfrm>
            <a:off x="5176866" y="6525344"/>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Calibri" charset="0"/>
                <a:ea typeface="Calibri" charset="0"/>
                <a:cs typeface="Calibri" charset="0"/>
              </a:rPr>
              <a:t>Heading to the heart of Independent Medical Education Since 2012</a:t>
            </a:r>
            <a:endParaRPr kumimoji="0" lang="en-GB" sz="1400" b="1" i="0" u="sng" strike="noStrike" kern="1200" cap="none" spc="0" normalizeH="0" baseline="0" noProof="0" dirty="0">
              <a:ln>
                <a:noFill/>
              </a:ln>
              <a:solidFill>
                <a:srgbClr val="C6573B"/>
              </a:solidFill>
              <a:effectLst/>
              <a:uLnTx/>
              <a:uFillTx/>
              <a:latin typeface="Calibri" charset="0"/>
              <a:ea typeface="Calibri" charset="0"/>
              <a:cs typeface="Calibri" charset="0"/>
            </a:endParaRPr>
          </a:p>
        </p:txBody>
      </p:sp>
      <p:sp>
        <p:nvSpPr>
          <p:cNvPr id="55" name="Titre 1">
            <a:extLst>
              <a:ext uri="{FF2B5EF4-FFF2-40B4-BE49-F238E27FC236}">
                <a16:creationId xmlns:a16="http://schemas.microsoft.com/office/drawing/2014/main" id="{20D7770B-9761-694D-9FC9-94659FB9B25F}"/>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Calibri" charset="0"/>
                <a:ea typeface="Calibri" charset="0"/>
                <a:cs typeface="Calibri" charset="0"/>
              </a:rPr>
              <a:t>Dr.</a:t>
            </a:r>
            <a:r>
              <a:rPr lang="en-GB" sz="1400" b="1" noProof="0" dirty="0">
                <a:solidFill>
                  <a:srgbClr val="C6573B"/>
                </a:solidFill>
                <a:latin typeface="Calibri" charset="0"/>
                <a:ea typeface="Calibri" charset="0"/>
                <a:cs typeface="Calibri" charset="0"/>
              </a:rPr>
              <a:t> </a:t>
            </a:r>
            <a:r>
              <a:rPr lang="en-GB" sz="1400" b="1" noProof="0" dirty="0" err="1">
                <a:solidFill>
                  <a:srgbClr val="C6573B"/>
                </a:solidFill>
                <a:latin typeface="Calibri" charset="0"/>
                <a:ea typeface="Calibri" charset="0"/>
                <a:cs typeface="Calibri" charset="0"/>
              </a:rPr>
              <a:t>Froukje</a:t>
            </a:r>
            <a:r>
              <a:rPr lang="en-GB" sz="1400" b="1" noProof="0" dirty="0">
                <a:solidFill>
                  <a:srgbClr val="C6573B"/>
                </a:solidFill>
                <a:latin typeface="Calibri" charset="0"/>
                <a:ea typeface="Calibri" charset="0"/>
                <a:cs typeface="Calibri" charset="0"/>
              </a:rPr>
              <a:t> </a:t>
            </a:r>
            <a:r>
              <a:rPr lang="en-GB" sz="1400" b="1" noProof="0" dirty="0" err="1">
                <a:solidFill>
                  <a:srgbClr val="C6573B"/>
                </a:solidFill>
                <a:latin typeface="Calibri" charset="0"/>
                <a:ea typeface="Calibri" charset="0"/>
                <a:cs typeface="Calibri" charset="0"/>
              </a:rPr>
              <a:t>Sosef</a:t>
            </a:r>
            <a:r>
              <a:rPr lang="en-GB" sz="1400" b="1" noProof="0" dirty="0">
                <a:solidFill>
                  <a:srgbClr val="C6573B"/>
                </a:solidFill>
                <a:latin typeface="Calibri" charset="0"/>
                <a:ea typeface="Calibri" charset="0"/>
                <a:cs typeface="Calibri" charset="0"/>
              </a:rPr>
              <a:t> </a:t>
            </a:r>
            <a:r>
              <a:rPr lang="en-GB" sz="1100" b="1" noProof="0" dirty="0">
                <a:solidFill>
                  <a:srgbClr val="C6573B"/>
                </a:solidFill>
                <a:latin typeface="Calibri" charset="0"/>
                <a:ea typeface="Calibri" charset="0"/>
                <a:cs typeface="Calibri" charset="0"/>
              </a:rPr>
              <a:t>MD</a:t>
            </a:r>
            <a:endParaRPr kumimoji="0" lang="en-GB" sz="1100" b="0" i="0" u="sng" strike="noStrike" kern="1200" cap="none" spc="0" normalizeH="0" baseline="0" noProof="0" dirty="0">
              <a:ln>
                <a:noFill/>
              </a:ln>
              <a:solidFill>
                <a:srgbClr val="C6573B"/>
              </a:solidFill>
              <a:effectLst/>
              <a:uLnTx/>
              <a:uFillTx/>
              <a:latin typeface="Calibri" charset="0"/>
              <a:ea typeface="Calibri" charset="0"/>
              <a:cs typeface="Calibri" charset="0"/>
            </a:endParaRPr>
          </a:p>
        </p:txBody>
      </p:sp>
      <p:sp>
        <p:nvSpPr>
          <p:cNvPr id="56" name="Titre 1">
            <a:extLst>
              <a:ext uri="{FF2B5EF4-FFF2-40B4-BE49-F238E27FC236}">
                <a16:creationId xmlns:a16="http://schemas.microsoft.com/office/drawing/2014/main" id="{4628E0FB-4225-034C-9E33-5F6CA9B34B4D}"/>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57" name="Group 56">
            <a:extLst>
              <a:ext uri="{FF2B5EF4-FFF2-40B4-BE49-F238E27FC236}">
                <a16:creationId xmlns:a16="http://schemas.microsoft.com/office/drawing/2014/main" id="{CEC5034F-006A-D443-AC64-43483D440AB3}"/>
              </a:ext>
            </a:extLst>
          </p:cNvPr>
          <p:cNvGrpSpPr/>
          <p:nvPr userDrawn="1"/>
        </p:nvGrpSpPr>
        <p:grpSpPr>
          <a:xfrm>
            <a:off x="418902" y="3063588"/>
            <a:ext cx="356400" cy="356400"/>
            <a:chOff x="761970" y="3386221"/>
            <a:chExt cx="356400" cy="356400"/>
          </a:xfrm>
        </p:grpSpPr>
        <p:sp>
          <p:nvSpPr>
            <p:cNvPr id="58" name="Oval 57">
              <a:extLst>
                <a:ext uri="{FF2B5EF4-FFF2-40B4-BE49-F238E27FC236}">
                  <a16:creationId xmlns:a16="http://schemas.microsoft.com/office/drawing/2014/main" id="{DC3D98F4-7C8E-8F45-AC1D-B4802B9E310C}"/>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59" name="Graphic 58" descr="Speaker Phone">
              <a:extLst>
                <a:ext uri="{FF2B5EF4-FFF2-40B4-BE49-F238E27FC236}">
                  <a16:creationId xmlns:a16="http://schemas.microsoft.com/office/drawing/2014/main" id="{3BE1A3C8-492B-3B4C-9F48-47BDA5D198B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60" name="Oval 59">
            <a:extLst>
              <a:ext uri="{FF2B5EF4-FFF2-40B4-BE49-F238E27FC236}">
                <a16:creationId xmlns:a16="http://schemas.microsoft.com/office/drawing/2014/main" id="{A779E328-F568-6C4A-9B40-2F6889951CFA}"/>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61" name="Graphic 60" descr="Envelope">
            <a:extLst>
              <a:ext uri="{FF2B5EF4-FFF2-40B4-BE49-F238E27FC236}">
                <a16:creationId xmlns:a16="http://schemas.microsoft.com/office/drawing/2014/main" id="{3CE2DC6E-B876-FF45-B31B-3F9C1D9DA1F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62" name="Group 61">
            <a:extLst>
              <a:ext uri="{FF2B5EF4-FFF2-40B4-BE49-F238E27FC236}">
                <a16:creationId xmlns:a16="http://schemas.microsoft.com/office/drawing/2014/main" id="{12BB0F11-9E02-7446-8A47-5A5EFCFD55CA}"/>
              </a:ext>
            </a:extLst>
          </p:cNvPr>
          <p:cNvGrpSpPr/>
          <p:nvPr userDrawn="1"/>
        </p:nvGrpSpPr>
        <p:grpSpPr>
          <a:xfrm>
            <a:off x="423995" y="4414481"/>
            <a:ext cx="356400" cy="356400"/>
            <a:chOff x="761970" y="3386221"/>
            <a:chExt cx="356400" cy="356400"/>
          </a:xfrm>
        </p:grpSpPr>
        <p:sp>
          <p:nvSpPr>
            <p:cNvPr id="63" name="Oval 62">
              <a:extLst>
                <a:ext uri="{FF2B5EF4-FFF2-40B4-BE49-F238E27FC236}">
                  <a16:creationId xmlns:a16="http://schemas.microsoft.com/office/drawing/2014/main" id="{2CAB88A1-5F4D-9748-84DB-42FB8E64342F}"/>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64" name="Graphic 63" descr="Speaker Phone">
              <a:extLst>
                <a:ext uri="{FF2B5EF4-FFF2-40B4-BE49-F238E27FC236}">
                  <a16:creationId xmlns:a16="http://schemas.microsoft.com/office/drawing/2014/main" id="{2FBB658D-629C-1F45-BCBF-4DDF2DDFE84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65" name="Oval 64">
            <a:extLst>
              <a:ext uri="{FF2B5EF4-FFF2-40B4-BE49-F238E27FC236}">
                <a16:creationId xmlns:a16="http://schemas.microsoft.com/office/drawing/2014/main" id="{B131C8BF-668F-3041-BD13-1EE54E462B79}"/>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66" name="Graphic 65" descr="Envelope">
            <a:extLst>
              <a:ext uri="{FF2B5EF4-FFF2-40B4-BE49-F238E27FC236}">
                <a16:creationId xmlns:a16="http://schemas.microsoft.com/office/drawing/2014/main" id="{42F111AD-7595-9543-9A50-4C40398F4C4D}"/>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67" name="Titre 1">
            <a:extLst>
              <a:ext uri="{FF2B5EF4-FFF2-40B4-BE49-F238E27FC236}">
                <a16:creationId xmlns:a16="http://schemas.microsoft.com/office/drawing/2014/main" id="{C15BD78E-2433-0C4F-BAAF-567B7604B4C8}"/>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68" name="Titre 1">
            <a:extLst>
              <a:ext uri="{FF2B5EF4-FFF2-40B4-BE49-F238E27FC236}">
                <a16:creationId xmlns:a16="http://schemas.microsoft.com/office/drawing/2014/main" id="{F385D575-D367-EE42-9FF6-D684AF991C22}"/>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pic>
        <p:nvPicPr>
          <p:cNvPr id="23" name="Picture 22">
            <a:extLst>
              <a:ext uri="{FF2B5EF4-FFF2-40B4-BE49-F238E27FC236}">
                <a16:creationId xmlns:a16="http://schemas.microsoft.com/office/drawing/2014/main" id="{95B520B9-6E01-4624-85F6-8AC82B19F43A}"/>
              </a:ext>
            </a:extLst>
          </p:cNvPr>
          <p:cNvPicPr>
            <a:picLocks noChangeAspect="1"/>
          </p:cNvPicPr>
          <p:nvPr userDrawn="1"/>
        </p:nvPicPr>
        <p:blipFill rotWithShape="1">
          <a:blip r:embed="rId7"/>
          <a:srcRect t="14289" r="9986" b="7406"/>
          <a:stretch/>
        </p:blipFill>
        <p:spPr>
          <a:xfrm>
            <a:off x="6080149" y="0"/>
            <a:ext cx="6111851" cy="6858000"/>
          </a:xfrm>
          <a:prstGeom prst="rect">
            <a:avLst/>
          </a:prstGeom>
        </p:spPr>
      </p:pic>
    </p:spTree>
    <p:extLst>
      <p:ext uri="{BB962C8B-B14F-4D97-AF65-F5344CB8AC3E}">
        <p14:creationId xmlns:p14="http://schemas.microsoft.com/office/powerpoint/2010/main" val="14298410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pic>
        <p:nvPicPr>
          <p:cNvPr id="6" name="Image 4">
            <a:extLst>
              <a:ext uri="{FF2B5EF4-FFF2-40B4-BE49-F238E27FC236}">
                <a16:creationId xmlns:a16="http://schemas.microsoft.com/office/drawing/2014/main" id="{98326FFB-1364-C546-A9DA-6D6C08F5641D}"/>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Calibri" charset="0"/>
                <a:ea typeface="Calibri" charset="0"/>
                <a:cs typeface="Calibri"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pic>
        <p:nvPicPr>
          <p:cNvPr id="10" name="Image 4"/>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6818521" y="-805602"/>
            <a:ext cx="10987051"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vl1pPr>
            <a:lvl2pPr marL="457200" indent="0">
              <a:buNone/>
              <a:defRPr/>
            </a:lvl2pPr>
          </a:lstStyle>
          <a:p>
            <a:pPr lvl="0"/>
            <a:r>
              <a:rPr lang="en-GB" dirty="0"/>
              <a:t>CLICK AND MODIFY THE TEXT</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23881D09-4309-8C44-91E5-50A70571A00D}"/>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Calibri" charset="0"/>
                <a:ea typeface="Calibri" charset="0"/>
                <a:cs typeface="Calibri"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Calibri" charset="0"/>
                <a:ea typeface="Calibri" charset="0"/>
                <a:cs typeface="Calibri"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C08F71FF-151F-2D48-81C5-8F8DB46A9D76}"/>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mj-lt"/>
                <a:ea typeface="Calibri" charset="0"/>
                <a:cs typeface="Calibri"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838096E7-3C23-084C-98B8-6312BCA1226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5" name="Image 4"/>
          <p:cNvPicPr>
            <a:picLocks noChangeAspect="1" noChangeArrowheads="1"/>
          </p:cNvPicPr>
          <p:nvPr userDrawn="1"/>
        </p:nvPicPr>
        <p:blipFill>
          <a:blip r:embed="rId15">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19201" y="259200"/>
            <a:ext cx="87407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A332B0E8-5037-6B4D-B9B4-0A16C3C15DF7}"/>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80760" y="291983"/>
            <a:ext cx="1503872" cy="6025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7" r:id="rId13"/>
  </p:sldLayoutIdLst>
  <p:hf hdr="0" ftr="0" dt="0"/>
  <p:txStyles>
    <p:titleStyle>
      <a:lvl1pPr algn="l" defTabSz="457200" rtl="0" eaLnBrk="1" latinLnBrk="0" hangingPunct="1">
        <a:spcBef>
          <a:spcPct val="0"/>
        </a:spcBef>
        <a:buNone/>
        <a:defRPr sz="2800" b="1" i="0" kern="1200" cap="all" spc="0" baseline="0">
          <a:solidFill>
            <a:srgbClr val="5D8298"/>
          </a:solidFill>
          <a:latin typeface="Calibri" charset="0"/>
          <a:ea typeface="Calibri" charset="0"/>
          <a:cs typeface="Calibri"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5" name="Image 4"/>
          <p:cNvPicPr>
            <a:picLocks noChangeAspect="1" noChangeArrowheads="1"/>
          </p:cNvPicPr>
          <p:nvPr userDrawn="1"/>
        </p:nvPicPr>
        <p:blipFill>
          <a:blip r:embed="rId14">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19201" y="259200"/>
            <a:ext cx="87407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A332B0E8-5037-6B4D-B9B4-0A16C3C15DF7}"/>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280760" y="291983"/>
            <a:ext cx="1503872" cy="602538"/>
          </a:xfrm>
          <a:prstGeom prst="rect">
            <a:avLst/>
          </a:prstGeom>
        </p:spPr>
      </p:pic>
    </p:spTree>
    <p:extLst>
      <p:ext uri="{BB962C8B-B14F-4D97-AF65-F5344CB8AC3E}">
        <p14:creationId xmlns:p14="http://schemas.microsoft.com/office/powerpoint/2010/main" val="21833106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l" defTabSz="457200" rtl="0" eaLnBrk="1" latinLnBrk="0" hangingPunct="1">
        <a:spcBef>
          <a:spcPct val="0"/>
        </a:spcBef>
        <a:buNone/>
        <a:defRPr sz="2800" b="1" i="0" kern="1200" cap="all" spc="0" baseline="0">
          <a:solidFill>
            <a:srgbClr val="5D8298"/>
          </a:solidFill>
          <a:latin typeface="Calibri" charset="0"/>
          <a:ea typeface="Calibri" charset="0"/>
          <a:cs typeface="Calibri"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hyperlink" Target="https://vimeo.com/cor2ed" TargetMode="External"/><Relationship Id="rId3" Type="http://schemas.openxmlformats.org/officeDocument/2006/relationships/hyperlink" Target="mailto:antoine.lacombe@cor2ed.com" TargetMode="External"/><Relationship Id="rId7" Type="http://schemas.openxmlformats.org/officeDocument/2006/relationships/image" Target="../media/image12.png"/><Relationship Id="rId12" Type="http://schemas.microsoft.com/office/2007/relationships/hdphoto" Target="../media/hdphoto1.wdp"/><Relationship Id="rId2" Type="http://schemas.openxmlformats.org/officeDocument/2006/relationships/hyperlink" Target="mailto:froukje.sosef@cor2ed.com" TargetMode="External"/><Relationship Id="rId1" Type="http://schemas.openxmlformats.org/officeDocument/2006/relationships/slideLayout" Target="../slideLayouts/slideLayout25.xml"/><Relationship Id="rId6" Type="http://schemas.openxmlformats.org/officeDocument/2006/relationships/hyperlink" Target="http://cor2ed.com/" TargetMode="External"/><Relationship Id="rId11" Type="http://schemas.openxmlformats.org/officeDocument/2006/relationships/image" Target="../media/image15.png"/><Relationship Id="rId5" Type="http://schemas.openxmlformats.org/officeDocument/2006/relationships/hyperlink" Target="https://www.linkedin.com/company/cor2ed/"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twitter.com/COR2EDMed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13.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9A0AE3-35D6-584B-8760-7FA0D3A048A2}"/>
              </a:ext>
            </a:extLst>
          </p:cNvPr>
          <p:cNvSpPr>
            <a:spLocks noGrp="1"/>
          </p:cNvSpPr>
          <p:nvPr>
            <p:ph type="title"/>
          </p:nvPr>
        </p:nvSpPr>
        <p:spPr>
          <a:xfrm>
            <a:off x="619201" y="259200"/>
            <a:ext cx="9893223" cy="864000"/>
          </a:xfrm>
        </p:spPr>
        <p:txBody>
          <a:bodyPr>
            <a:normAutofit/>
          </a:bodyPr>
          <a:lstStyle/>
          <a:p>
            <a:r>
              <a:rPr lang="en-GB" sz="2400" dirty="0"/>
              <a:t>Expert opinion (1/3):</a:t>
            </a:r>
            <a:br>
              <a:rPr lang="en-GB" sz="2400" dirty="0"/>
            </a:br>
            <a:r>
              <a:rPr lang="en-GB" sz="2400" dirty="0"/>
              <a:t>Sorafenib &amp; lenvatinib remain first-line treatment choice</a:t>
            </a:r>
          </a:p>
        </p:txBody>
      </p:sp>
      <p:sp>
        <p:nvSpPr>
          <p:cNvPr id="4" name="Espace réservé du numéro de diapositive 3">
            <a:extLst>
              <a:ext uri="{FF2B5EF4-FFF2-40B4-BE49-F238E27FC236}">
                <a16:creationId xmlns:a16="http://schemas.microsoft.com/office/drawing/2014/main" id="{F662C22A-A6BE-3B44-A4B8-3BDB74655C55}"/>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10</a:t>
            </a:fld>
            <a:endParaRPr lang="en-GB" dirty="0"/>
          </a:p>
        </p:txBody>
      </p:sp>
      <p:sp>
        <p:nvSpPr>
          <p:cNvPr id="5" name="Espace réservé du contenu 4">
            <a:extLst>
              <a:ext uri="{FF2B5EF4-FFF2-40B4-BE49-F238E27FC236}">
                <a16:creationId xmlns:a16="http://schemas.microsoft.com/office/drawing/2014/main" id="{23AC0391-B628-4747-A036-20596C8B20F7}"/>
              </a:ext>
            </a:extLst>
          </p:cNvPr>
          <p:cNvSpPr>
            <a:spLocks noGrp="1"/>
          </p:cNvSpPr>
          <p:nvPr>
            <p:ph sz="quarter" idx="15"/>
          </p:nvPr>
        </p:nvSpPr>
        <p:spPr>
          <a:xfrm>
            <a:off x="620184" y="6356351"/>
            <a:ext cx="8116800" cy="365125"/>
          </a:xfrm>
        </p:spPr>
        <p:txBody>
          <a:bodyPr/>
          <a:lstStyle/>
          <a:p>
            <a:r>
              <a:rPr lang="en-GB" dirty="0"/>
              <a:t>HCC; hepatocellular carcinoma</a:t>
            </a:r>
          </a:p>
        </p:txBody>
      </p:sp>
      <p:sp>
        <p:nvSpPr>
          <p:cNvPr id="11" name="Rectangle: Rounded Corners 10">
            <a:extLst>
              <a:ext uri="{FF2B5EF4-FFF2-40B4-BE49-F238E27FC236}">
                <a16:creationId xmlns:a16="http://schemas.microsoft.com/office/drawing/2014/main" id="{3C1B23C7-E082-4362-8B50-4EB71D611105}"/>
              </a:ext>
            </a:extLst>
          </p:cNvPr>
          <p:cNvSpPr/>
          <p:nvPr/>
        </p:nvSpPr>
        <p:spPr>
          <a:xfrm>
            <a:off x="7680176" y="1772816"/>
            <a:ext cx="4176464" cy="1224136"/>
          </a:xfrm>
          <a:prstGeom prst="roundRect">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2"/>
                </a:solidFill>
              </a:rPr>
              <a:t>sorafenib and lenvatinib </a:t>
            </a:r>
            <a:r>
              <a:rPr lang="en-GB" dirty="0">
                <a:solidFill>
                  <a:schemeClr val="tx2"/>
                </a:solidFill>
              </a:rPr>
              <a:t>remain treatments of choice until further clinical trial and real world evidence is obtained for immunotherapy approaches</a:t>
            </a:r>
          </a:p>
        </p:txBody>
      </p:sp>
      <p:sp>
        <p:nvSpPr>
          <p:cNvPr id="13" name="Rectangle: Rounded Corners 12">
            <a:extLst>
              <a:ext uri="{FF2B5EF4-FFF2-40B4-BE49-F238E27FC236}">
                <a16:creationId xmlns:a16="http://schemas.microsoft.com/office/drawing/2014/main" id="{837ECD0E-8B3D-4606-B8E9-5C5FE9B2DA4D}"/>
              </a:ext>
            </a:extLst>
          </p:cNvPr>
          <p:cNvSpPr/>
          <p:nvPr/>
        </p:nvSpPr>
        <p:spPr>
          <a:xfrm>
            <a:off x="7680175" y="3789040"/>
            <a:ext cx="4176463" cy="1224136"/>
          </a:xfrm>
          <a:prstGeom prst="roundRect">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2"/>
                </a:solidFill>
              </a:rPr>
              <a:t>lenvatinib </a:t>
            </a:r>
            <a:r>
              <a:rPr lang="en-GB" dirty="0">
                <a:solidFill>
                  <a:schemeClr val="tx2"/>
                </a:solidFill>
              </a:rPr>
              <a:t>should be used</a:t>
            </a:r>
            <a:endParaRPr lang="en-GB" b="1" dirty="0">
              <a:solidFill>
                <a:schemeClr val="tx2"/>
              </a:solidFill>
            </a:endParaRPr>
          </a:p>
        </p:txBody>
      </p:sp>
      <p:sp>
        <p:nvSpPr>
          <p:cNvPr id="14" name="Espace réservé du contenu 2">
            <a:extLst>
              <a:ext uri="{FF2B5EF4-FFF2-40B4-BE49-F238E27FC236}">
                <a16:creationId xmlns:a16="http://schemas.microsoft.com/office/drawing/2014/main" id="{21212974-D881-4FA8-BABC-AEA80DAADD6C}"/>
              </a:ext>
            </a:extLst>
          </p:cNvPr>
          <p:cNvSpPr txBox="1">
            <a:spLocks/>
          </p:cNvSpPr>
          <p:nvPr/>
        </p:nvSpPr>
        <p:spPr>
          <a:xfrm>
            <a:off x="7642036" y="5230798"/>
            <a:ext cx="4252739" cy="994364"/>
          </a:xfrm>
          <a:prstGeom prst="roundRect">
            <a:avLst/>
          </a:prstGeom>
          <a:ln w="28575">
            <a:noFill/>
          </a:ln>
        </p:spPr>
        <p:txBody>
          <a:bodyPr vert="horz" lIns="0" tIns="0" rIns="0" bIns="0" rtlCol="0" anchor="ctr">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800" dirty="0"/>
              <a:t>Both </a:t>
            </a:r>
            <a:r>
              <a:rPr lang="en-GB" sz="1800" b="1" dirty="0"/>
              <a:t>sorafenib</a:t>
            </a:r>
            <a:r>
              <a:rPr lang="en-GB" sz="1800" dirty="0"/>
              <a:t> and </a:t>
            </a:r>
            <a:r>
              <a:rPr lang="en-GB" sz="1800" b="1" dirty="0"/>
              <a:t>lenvatinib</a:t>
            </a:r>
            <a:r>
              <a:rPr lang="en-GB" sz="1800" dirty="0"/>
              <a:t> demonstrate </a:t>
            </a:r>
            <a:r>
              <a:rPr lang="en-GB" sz="1800" b="1" dirty="0">
                <a:solidFill>
                  <a:srgbClr val="C00000"/>
                </a:solidFill>
              </a:rPr>
              <a:t>manageable toxicity profiles</a:t>
            </a:r>
          </a:p>
        </p:txBody>
      </p:sp>
      <p:sp>
        <p:nvSpPr>
          <p:cNvPr id="3" name="ZoneTexte 2">
            <a:extLst>
              <a:ext uri="{FF2B5EF4-FFF2-40B4-BE49-F238E27FC236}">
                <a16:creationId xmlns:a16="http://schemas.microsoft.com/office/drawing/2014/main" id="{038CB01A-D06C-1146-8A20-F3641CDDD1B2}"/>
              </a:ext>
            </a:extLst>
          </p:cNvPr>
          <p:cNvSpPr txBox="1"/>
          <p:nvPr/>
        </p:nvSpPr>
        <p:spPr>
          <a:xfrm>
            <a:off x="546184" y="1239143"/>
            <a:ext cx="3821624" cy="461665"/>
          </a:xfrm>
          <a:prstGeom prst="rect">
            <a:avLst/>
          </a:prstGeom>
          <a:noFill/>
        </p:spPr>
        <p:txBody>
          <a:bodyPr wrap="none" rtlCol="0">
            <a:spAutoFit/>
          </a:bodyPr>
          <a:lstStyle/>
          <a:p>
            <a:r>
              <a:rPr lang="en-GB" sz="2400" b="1" dirty="0">
                <a:solidFill>
                  <a:srgbClr val="C00000"/>
                </a:solidFill>
                <a:latin typeface="Aileron" charset="0"/>
                <a:ea typeface="Aileron" charset="0"/>
                <a:cs typeface="Aileron" charset="0"/>
              </a:rPr>
              <a:t>Patients with advanced HCC </a:t>
            </a:r>
          </a:p>
        </p:txBody>
      </p:sp>
      <p:sp>
        <p:nvSpPr>
          <p:cNvPr id="6" name="Rectangle 5">
            <a:extLst>
              <a:ext uri="{FF2B5EF4-FFF2-40B4-BE49-F238E27FC236}">
                <a16:creationId xmlns:a16="http://schemas.microsoft.com/office/drawing/2014/main" id="{1FD18A0C-AA1F-4A46-81C7-ADED93ABACB9}"/>
              </a:ext>
            </a:extLst>
          </p:cNvPr>
          <p:cNvSpPr/>
          <p:nvPr/>
        </p:nvSpPr>
        <p:spPr>
          <a:xfrm>
            <a:off x="1270450" y="1923219"/>
            <a:ext cx="2904256" cy="923330"/>
          </a:xfrm>
          <a:prstGeom prst="rect">
            <a:avLst/>
          </a:prstGeom>
        </p:spPr>
        <p:txBody>
          <a:bodyPr wrap="square">
            <a:spAutoFit/>
          </a:bodyPr>
          <a:lstStyle/>
          <a:p>
            <a:pPr marL="290513" lvl="0" indent="-176213">
              <a:buFont typeface="Arial" panose="020B0604020202020204" pitchFamily="34" charset="0"/>
              <a:buChar char="•"/>
            </a:pPr>
            <a:r>
              <a:rPr lang="en-GB" dirty="0"/>
              <a:t>poor liver function</a:t>
            </a:r>
          </a:p>
          <a:p>
            <a:pPr marL="290513" lvl="0" indent="-176213">
              <a:buFont typeface="Arial" panose="020B0604020202020204" pitchFamily="34" charset="0"/>
              <a:buChar char="•"/>
            </a:pPr>
            <a:r>
              <a:rPr lang="en-GB" dirty="0"/>
              <a:t>immune deficiency</a:t>
            </a:r>
          </a:p>
          <a:p>
            <a:pPr marL="290513" lvl="0" indent="-176213">
              <a:buFont typeface="Arial" panose="020B0604020202020204" pitchFamily="34" charset="0"/>
              <a:buChar char="•"/>
            </a:pPr>
            <a:r>
              <a:rPr lang="en-GB" dirty="0"/>
              <a:t>prior transplantation</a:t>
            </a:r>
          </a:p>
        </p:txBody>
      </p:sp>
      <p:sp>
        <p:nvSpPr>
          <p:cNvPr id="7" name="Rectangle 6">
            <a:extLst>
              <a:ext uri="{FF2B5EF4-FFF2-40B4-BE49-F238E27FC236}">
                <a16:creationId xmlns:a16="http://schemas.microsoft.com/office/drawing/2014/main" id="{DCD0DECE-4D2A-1640-AF28-37A644F8FEC4}"/>
              </a:ext>
            </a:extLst>
          </p:cNvPr>
          <p:cNvSpPr/>
          <p:nvPr/>
        </p:nvSpPr>
        <p:spPr>
          <a:xfrm>
            <a:off x="1270450" y="4077943"/>
            <a:ext cx="2952324" cy="646331"/>
          </a:xfrm>
          <a:prstGeom prst="rect">
            <a:avLst/>
          </a:prstGeom>
        </p:spPr>
        <p:txBody>
          <a:bodyPr wrap="square">
            <a:spAutoFit/>
          </a:bodyPr>
          <a:lstStyle/>
          <a:p>
            <a:pPr marL="290513" lvl="0" indent="-176213">
              <a:buFont typeface="Arial" panose="020B0604020202020204" pitchFamily="34" charset="0"/>
              <a:buChar char="•"/>
            </a:pPr>
            <a:r>
              <a:rPr lang="en-GB" dirty="0"/>
              <a:t>tumour-related symptoms</a:t>
            </a:r>
          </a:p>
          <a:p>
            <a:pPr marL="290513" lvl="0" indent="-176213">
              <a:buFont typeface="Arial" panose="020B0604020202020204" pitchFamily="34" charset="0"/>
              <a:buChar char="•"/>
            </a:pPr>
            <a:r>
              <a:rPr lang="en-GB" dirty="0"/>
              <a:t>high tumour volume</a:t>
            </a:r>
          </a:p>
        </p:txBody>
      </p:sp>
      <p:sp>
        <p:nvSpPr>
          <p:cNvPr id="12" name="Virage 11">
            <a:extLst>
              <a:ext uri="{FF2B5EF4-FFF2-40B4-BE49-F238E27FC236}">
                <a16:creationId xmlns:a16="http://schemas.microsoft.com/office/drawing/2014/main" id="{0E530704-D57E-284D-980E-341820370942}"/>
              </a:ext>
            </a:extLst>
          </p:cNvPr>
          <p:cNvSpPr/>
          <p:nvPr/>
        </p:nvSpPr>
        <p:spPr>
          <a:xfrm rot="10800000" flipH="1">
            <a:off x="847050" y="1772816"/>
            <a:ext cx="419292" cy="864096"/>
          </a:xfrm>
          <a:prstGeom prst="bentArrow">
            <a:avLst>
              <a:gd name="adj1" fmla="val 25000"/>
              <a:gd name="adj2" fmla="val 45429"/>
              <a:gd name="adj3" fmla="val 50000"/>
              <a:gd name="adj4" fmla="val 2815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5" name="Virage 14">
            <a:extLst>
              <a:ext uri="{FF2B5EF4-FFF2-40B4-BE49-F238E27FC236}">
                <a16:creationId xmlns:a16="http://schemas.microsoft.com/office/drawing/2014/main" id="{C110D845-51D1-984A-8CFC-3F752FA96271}"/>
              </a:ext>
            </a:extLst>
          </p:cNvPr>
          <p:cNvSpPr/>
          <p:nvPr/>
        </p:nvSpPr>
        <p:spPr>
          <a:xfrm rot="10800000" flipH="1">
            <a:off x="695400" y="1772814"/>
            <a:ext cx="559122" cy="2880322"/>
          </a:xfrm>
          <a:prstGeom prst="bentArrow">
            <a:avLst>
              <a:gd name="adj1" fmla="val 25000"/>
              <a:gd name="adj2" fmla="val 44372"/>
              <a:gd name="adj3" fmla="val 48263"/>
              <a:gd name="adj4" fmla="val 323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6" name="Rectangle 15">
            <a:extLst>
              <a:ext uri="{FF2B5EF4-FFF2-40B4-BE49-F238E27FC236}">
                <a16:creationId xmlns:a16="http://schemas.microsoft.com/office/drawing/2014/main" id="{62438393-9B28-6E42-81FB-C941C9BE26AF}"/>
              </a:ext>
            </a:extLst>
          </p:cNvPr>
          <p:cNvSpPr/>
          <p:nvPr/>
        </p:nvSpPr>
        <p:spPr>
          <a:xfrm>
            <a:off x="5031808" y="2061719"/>
            <a:ext cx="1856280" cy="646331"/>
          </a:xfrm>
          <a:prstGeom prst="rect">
            <a:avLst/>
          </a:prstGeom>
        </p:spPr>
        <p:txBody>
          <a:bodyPr wrap="square">
            <a:spAutoFit/>
          </a:bodyPr>
          <a:lstStyle/>
          <a:p>
            <a:pPr algn="ctr"/>
            <a:r>
              <a:rPr lang="en-GB" dirty="0"/>
              <a:t>immunotherapy is not appropriate</a:t>
            </a:r>
            <a:endParaRPr lang="fr-FR" dirty="0"/>
          </a:p>
        </p:txBody>
      </p:sp>
      <p:sp>
        <p:nvSpPr>
          <p:cNvPr id="17" name="Rectangle 16">
            <a:extLst>
              <a:ext uri="{FF2B5EF4-FFF2-40B4-BE49-F238E27FC236}">
                <a16:creationId xmlns:a16="http://schemas.microsoft.com/office/drawing/2014/main" id="{E7AB378A-362C-BB4B-8386-BAFBC75DBB09}"/>
              </a:ext>
            </a:extLst>
          </p:cNvPr>
          <p:cNvSpPr/>
          <p:nvPr/>
        </p:nvSpPr>
        <p:spPr>
          <a:xfrm>
            <a:off x="5031808" y="4077943"/>
            <a:ext cx="1856280" cy="646331"/>
          </a:xfrm>
          <a:prstGeom prst="rect">
            <a:avLst/>
          </a:prstGeom>
        </p:spPr>
        <p:txBody>
          <a:bodyPr wrap="square">
            <a:spAutoFit/>
          </a:bodyPr>
          <a:lstStyle/>
          <a:p>
            <a:pPr algn="ctr"/>
            <a:r>
              <a:rPr lang="en-GB" dirty="0"/>
              <a:t>tumour shrinkage is important</a:t>
            </a:r>
            <a:endParaRPr lang="fr-FR" dirty="0"/>
          </a:p>
        </p:txBody>
      </p:sp>
      <p:sp>
        <p:nvSpPr>
          <p:cNvPr id="18" name="Flèche vers la droite 17">
            <a:extLst>
              <a:ext uri="{FF2B5EF4-FFF2-40B4-BE49-F238E27FC236}">
                <a16:creationId xmlns:a16="http://schemas.microsoft.com/office/drawing/2014/main" id="{35DA706C-609F-574F-B0FE-12EBDCB53585}"/>
              </a:ext>
            </a:extLst>
          </p:cNvPr>
          <p:cNvSpPr/>
          <p:nvPr/>
        </p:nvSpPr>
        <p:spPr>
          <a:xfrm>
            <a:off x="4444939" y="1844824"/>
            <a:ext cx="570941" cy="10801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Flèche vers la droite 18">
            <a:extLst>
              <a:ext uri="{FF2B5EF4-FFF2-40B4-BE49-F238E27FC236}">
                <a16:creationId xmlns:a16="http://schemas.microsoft.com/office/drawing/2014/main" id="{8E7A6E7E-DB0F-1441-B559-8D0FF271B2E8}"/>
              </a:ext>
            </a:extLst>
          </p:cNvPr>
          <p:cNvSpPr/>
          <p:nvPr/>
        </p:nvSpPr>
        <p:spPr>
          <a:xfrm>
            <a:off x="6893211" y="1844824"/>
            <a:ext cx="570941" cy="10801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lèche vers la droite 19">
            <a:extLst>
              <a:ext uri="{FF2B5EF4-FFF2-40B4-BE49-F238E27FC236}">
                <a16:creationId xmlns:a16="http://schemas.microsoft.com/office/drawing/2014/main" id="{D4223D39-499F-6944-B3F9-A415D94BEDE0}"/>
              </a:ext>
            </a:extLst>
          </p:cNvPr>
          <p:cNvSpPr/>
          <p:nvPr/>
        </p:nvSpPr>
        <p:spPr>
          <a:xfrm>
            <a:off x="4444939" y="3861048"/>
            <a:ext cx="570941" cy="10801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Flèche vers la droite 20">
            <a:extLst>
              <a:ext uri="{FF2B5EF4-FFF2-40B4-BE49-F238E27FC236}">
                <a16:creationId xmlns:a16="http://schemas.microsoft.com/office/drawing/2014/main" id="{B81192E4-B560-D243-947C-C2667EDE3871}"/>
              </a:ext>
            </a:extLst>
          </p:cNvPr>
          <p:cNvSpPr/>
          <p:nvPr/>
        </p:nvSpPr>
        <p:spPr>
          <a:xfrm>
            <a:off x="6893211" y="3861048"/>
            <a:ext cx="570941" cy="10801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CAC7D4FA-3C23-A748-AA8C-635C54ECBC90}"/>
              </a:ext>
            </a:extLst>
          </p:cNvPr>
          <p:cNvSpPr/>
          <p:nvPr/>
        </p:nvSpPr>
        <p:spPr>
          <a:xfrm>
            <a:off x="1305058" y="1862440"/>
            <a:ext cx="2917716" cy="1044888"/>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 coins arrondis 22">
            <a:extLst>
              <a:ext uri="{FF2B5EF4-FFF2-40B4-BE49-F238E27FC236}">
                <a16:creationId xmlns:a16="http://schemas.microsoft.com/office/drawing/2014/main" id="{D57B0F87-F5DA-B448-918A-FE7135C71F48}"/>
              </a:ext>
            </a:extLst>
          </p:cNvPr>
          <p:cNvSpPr/>
          <p:nvPr/>
        </p:nvSpPr>
        <p:spPr>
          <a:xfrm>
            <a:off x="1323315" y="3878664"/>
            <a:ext cx="2899459" cy="1044888"/>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252182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9A0AE3-35D6-584B-8760-7FA0D3A048A2}"/>
              </a:ext>
            </a:extLst>
          </p:cNvPr>
          <p:cNvSpPr>
            <a:spLocks noGrp="1"/>
          </p:cNvSpPr>
          <p:nvPr>
            <p:ph type="title"/>
          </p:nvPr>
        </p:nvSpPr>
        <p:spPr>
          <a:xfrm>
            <a:off x="619201" y="259200"/>
            <a:ext cx="9893290" cy="864000"/>
          </a:xfrm>
        </p:spPr>
        <p:txBody>
          <a:bodyPr>
            <a:noAutofit/>
          </a:bodyPr>
          <a:lstStyle/>
          <a:p>
            <a:r>
              <a:rPr lang="en-GB" dirty="0"/>
              <a:t>Expert opinion (2/3):</a:t>
            </a:r>
            <a:br>
              <a:rPr lang="en-GB" dirty="0"/>
            </a:br>
            <a:r>
              <a:rPr lang="en-GB" dirty="0"/>
              <a:t>The IMbrave150 Trial Results Are Practice-Changing</a:t>
            </a:r>
            <a:br>
              <a:rPr lang="en-GB" dirty="0"/>
            </a:br>
            <a:endParaRPr lang="en-GB" dirty="0"/>
          </a:p>
        </p:txBody>
      </p:sp>
      <p:sp>
        <p:nvSpPr>
          <p:cNvPr id="4" name="Espace réservé du numéro de diapositive 3">
            <a:extLst>
              <a:ext uri="{FF2B5EF4-FFF2-40B4-BE49-F238E27FC236}">
                <a16:creationId xmlns:a16="http://schemas.microsoft.com/office/drawing/2014/main" id="{F662C22A-A6BE-3B44-A4B8-3BDB74655C55}"/>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5" name="Espace réservé du contenu 4">
            <a:extLst>
              <a:ext uri="{FF2B5EF4-FFF2-40B4-BE49-F238E27FC236}">
                <a16:creationId xmlns:a16="http://schemas.microsoft.com/office/drawing/2014/main" id="{23AC0391-B628-4747-A036-20596C8B20F7}"/>
              </a:ext>
            </a:extLst>
          </p:cNvPr>
          <p:cNvSpPr>
            <a:spLocks noGrp="1"/>
          </p:cNvSpPr>
          <p:nvPr>
            <p:ph sz="quarter" idx="15"/>
          </p:nvPr>
        </p:nvSpPr>
        <p:spPr>
          <a:xfrm>
            <a:off x="620184" y="6356351"/>
            <a:ext cx="9436256" cy="365125"/>
          </a:xfrm>
        </p:spPr>
        <p:txBody>
          <a:bodyPr/>
          <a:lstStyle/>
          <a:p>
            <a:r>
              <a:rPr lang="en-GB" dirty="0"/>
              <a:t>BCLC, Barcelona-Clinic Liver Cancer; HCC, hepatocellular carcinoma; PROs, patient-reported outcomes; TACE, transarterial chemoembolisation</a:t>
            </a:r>
          </a:p>
        </p:txBody>
      </p:sp>
      <p:sp>
        <p:nvSpPr>
          <p:cNvPr id="7" name="Espace réservé du contenu 2">
            <a:extLst>
              <a:ext uri="{FF2B5EF4-FFF2-40B4-BE49-F238E27FC236}">
                <a16:creationId xmlns:a16="http://schemas.microsoft.com/office/drawing/2014/main" id="{FF91BB97-FF64-4EFA-8C77-DE5EDEBC4BC0}"/>
              </a:ext>
            </a:extLst>
          </p:cNvPr>
          <p:cNvSpPr txBox="1">
            <a:spLocks/>
          </p:cNvSpPr>
          <p:nvPr/>
        </p:nvSpPr>
        <p:spPr>
          <a:xfrm>
            <a:off x="692191" y="3969328"/>
            <a:ext cx="10228345" cy="2195976"/>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rgbClr val="C00000"/>
                </a:solidFill>
              </a:rPr>
              <a:t>Local guidelines have been updated</a:t>
            </a:r>
            <a:r>
              <a:rPr lang="en-GB" dirty="0"/>
              <a:t>:</a:t>
            </a:r>
          </a:p>
          <a:p>
            <a:pPr lvl="1"/>
            <a:r>
              <a:rPr lang="en-GB" dirty="0"/>
              <a:t>In Taiwan: included the atezolizumab + bevacizumab combination for the treatment of unresectable HCC in patients who have not received prior systemic therapy and do not have a high risk of upper gastrointestinal bleeding</a:t>
            </a:r>
          </a:p>
          <a:p>
            <a:r>
              <a:rPr lang="en-GB" b="1" dirty="0"/>
              <a:t>But</a:t>
            </a:r>
            <a:r>
              <a:rPr lang="en-GB" dirty="0"/>
              <a:t>: </a:t>
            </a:r>
          </a:p>
          <a:p>
            <a:pPr lvl="1"/>
            <a:r>
              <a:rPr lang="en-GB" sz="2000" b="1" dirty="0">
                <a:solidFill>
                  <a:srgbClr val="C00000"/>
                </a:solidFill>
              </a:rPr>
              <a:t>Cost of the combination </a:t>
            </a:r>
            <a:r>
              <a:rPr lang="en-GB" dirty="0"/>
              <a:t>could be an issue to provide patient access to the combination treatment</a:t>
            </a:r>
          </a:p>
        </p:txBody>
      </p:sp>
      <p:graphicFrame>
        <p:nvGraphicFramePr>
          <p:cNvPr id="8" name="Table 8">
            <a:extLst>
              <a:ext uri="{FF2B5EF4-FFF2-40B4-BE49-F238E27FC236}">
                <a16:creationId xmlns:a16="http://schemas.microsoft.com/office/drawing/2014/main" id="{81E2C456-F4E8-46D0-AEE2-40E489293AA2}"/>
              </a:ext>
            </a:extLst>
          </p:cNvPr>
          <p:cNvGraphicFramePr>
            <a:graphicFrameLocks noGrp="1"/>
          </p:cNvGraphicFramePr>
          <p:nvPr>
            <p:extLst>
              <p:ext uri="{D42A27DB-BD31-4B8C-83A1-F6EECF244321}">
                <p14:modId xmlns:p14="http://schemas.microsoft.com/office/powerpoint/2010/main" val="1532396147"/>
              </p:ext>
            </p:extLst>
          </p:nvPr>
        </p:nvGraphicFramePr>
        <p:xfrm>
          <a:off x="693797" y="1449048"/>
          <a:ext cx="10946819" cy="2195976"/>
        </p:xfrm>
        <a:graphic>
          <a:graphicData uri="http://schemas.openxmlformats.org/drawingml/2006/table">
            <a:tbl>
              <a:tblPr firstRow="1" bandRow="1">
                <a:tableStyleId>{5C22544A-7EE6-4342-B048-85BDC9FD1C3A}</a:tableStyleId>
              </a:tblPr>
              <a:tblGrid>
                <a:gridCol w="3818027">
                  <a:extLst>
                    <a:ext uri="{9D8B030D-6E8A-4147-A177-3AD203B41FA5}">
                      <a16:colId xmlns:a16="http://schemas.microsoft.com/office/drawing/2014/main" val="820030407"/>
                    </a:ext>
                  </a:extLst>
                </a:gridCol>
                <a:gridCol w="3672408">
                  <a:extLst>
                    <a:ext uri="{9D8B030D-6E8A-4147-A177-3AD203B41FA5}">
                      <a16:colId xmlns:a16="http://schemas.microsoft.com/office/drawing/2014/main" val="3689820310"/>
                    </a:ext>
                  </a:extLst>
                </a:gridCol>
                <a:gridCol w="3456384">
                  <a:extLst>
                    <a:ext uri="{9D8B030D-6E8A-4147-A177-3AD203B41FA5}">
                      <a16:colId xmlns:a16="http://schemas.microsoft.com/office/drawing/2014/main" val="23356686"/>
                    </a:ext>
                  </a:extLst>
                </a:gridCol>
              </a:tblGrid>
              <a:tr h="818973">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200" b="0" i="0" noProof="0" dirty="0"/>
                        <a:t>atezolizumab + bevacizumab = </a:t>
                      </a:r>
                      <a:r>
                        <a:rPr lang="en-GB" sz="2200" b="1" i="0" noProof="0" dirty="0"/>
                        <a:t>new standard of care in the Asia-Pacific region</a:t>
                      </a:r>
                      <a:endParaRPr lang="en-GB" sz="2200" noProof="0" dirty="0"/>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755871289"/>
                  </a:ext>
                </a:extLst>
              </a:tr>
              <a:tr h="1377003">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0" noProof="0" dirty="0">
                          <a:solidFill>
                            <a:srgbClr val="C00000"/>
                          </a:solidFill>
                        </a:rPr>
                        <a:t>Strong and durable efficacy and safety profiles </a:t>
                      </a:r>
                      <a:r>
                        <a:rPr lang="en-GB" sz="1800" b="0" i="0" noProof="0" dirty="0">
                          <a:solidFill>
                            <a:schemeClr val="tx2"/>
                          </a:solidFill>
                        </a:rPr>
                        <a:t>of the combination vs sorafenib in the first-line treatment of advanced HCC</a:t>
                      </a:r>
                      <a:endParaRPr lang="en-GB" sz="1800" noProof="0" dirty="0">
                        <a:solidFill>
                          <a:schemeClr val="tx2"/>
                        </a:solidFill>
                      </a:endParaRPr>
                    </a:p>
                  </a:txBody>
                  <a:tcPr marL="137160" marR="137160" marT="137160" marB="13716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noProof="0" dirty="0">
                          <a:solidFill>
                            <a:schemeClr val="tx2"/>
                          </a:solidFill>
                        </a:rPr>
                        <a:t>May be </a:t>
                      </a:r>
                      <a:r>
                        <a:rPr lang="en-GB" sz="1800" b="1" i="0" noProof="0" dirty="0">
                          <a:solidFill>
                            <a:srgbClr val="C00000"/>
                          </a:solidFill>
                        </a:rPr>
                        <a:t>beneficial</a:t>
                      </a:r>
                      <a:r>
                        <a:rPr lang="en-GB" sz="1800" b="0" i="0" noProof="0" dirty="0">
                          <a:solidFill>
                            <a:schemeClr val="tx2"/>
                          </a:solidFill>
                        </a:rPr>
                        <a:t> for:</a:t>
                      </a:r>
                    </a:p>
                    <a:p>
                      <a:pPr marL="468000" marR="0" lvl="1" indent="-2857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800" b="0" i="0" noProof="0" dirty="0">
                          <a:solidFill>
                            <a:schemeClr val="tx2"/>
                          </a:solidFill>
                        </a:rPr>
                        <a:t>TACE-refractory BCLC-B HCC, or</a:t>
                      </a:r>
                    </a:p>
                    <a:p>
                      <a:pPr marL="468000" marR="0" lvl="1" indent="-2857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800" b="0" i="0" noProof="0" dirty="0">
                          <a:solidFill>
                            <a:schemeClr val="tx2"/>
                          </a:solidFill>
                        </a:rPr>
                        <a:t>TACE‑unfeasible BCLC-B HCC</a:t>
                      </a:r>
                      <a:endParaRPr lang="en-GB" sz="1800" noProof="0" dirty="0">
                        <a:solidFill>
                          <a:schemeClr val="tx2"/>
                        </a:solidFill>
                      </a:endParaRPr>
                    </a:p>
                  </a:txBody>
                  <a:tcPr marL="137160" marR="137160" marT="137160" marB="13716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0" noProof="0" dirty="0">
                          <a:solidFill>
                            <a:srgbClr val="C00000"/>
                          </a:solidFill>
                        </a:rPr>
                        <a:t>PROs</a:t>
                      </a:r>
                      <a:r>
                        <a:rPr lang="en-GB" sz="1800" b="0" i="0" noProof="0" dirty="0">
                          <a:solidFill>
                            <a:schemeClr val="tx2"/>
                          </a:solidFill>
                        </a:rPr>
                        <a:t> in IMbrave150 trial:</a:t>
                      </a:r>
                    </a:p>
                    <a:p>
                      <a:pPr marL="468000" marR="0" lvl="1" indent="-2857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800" b="0" i="0" noProof="0" dirty="0">
                          <a:solidFill>
                            <a:schemeClr val="tx2"/>
                          </a:solidFill>
                        </a:rPr>
                        <a:t>reflect patients’ experiences</a:t>
                      </a:r>
                    </a:p>
                    <a:p>
                      <a:pPr marL="468000" marR="0" lvl="1" indent="-2857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800" b="0" i="0" noProof="0" dirty="0">
                          <a:solidFill>
                            <a:schemeClr val="tx2"/>
                          </a:solidFill>
                        </a:rPr>
                        <a:t>have real-world validity</a:t>
                      </a:r>
                      <a:endParaRPr lang="en-GB" sz="1800" noProof="0" dirty="0">
                        <a:solidFill>
                          <a:schemeClr val="tx2"/>
                        </a:solidFill>
                      </a:endParaRPr>
                    </a:p>
                    <a:p>
                      <a:pPr marL="285750" indent="-285750" algn="l">
                        <a:buFont typeface="Arial" panose="020B0604020202020204" pitchFamily="34" charset="0"/>
                        <a:buChar char="•"/>
                      </a:pPr>
                      <a:endParaRPr lang="en-GB" noProof="0" dirty="0"/>
                    </a:p>
                  </a:txBody>
                  <a:tcPr marL="137160" marR="137160" marT="137160" marB="13716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390974270"/>
                  </a:ext>
                </a:extLst>
              </a:tr>
            </a:tbl>
          </a:graphicData>
        </a:graphic>
      </p:graphicFrame>
    </p:spTree>
    <p:extLst>
      <p:ext uri="{BB962C8B-B14F-4D97-AF65-F5344CB8AC3E}">
        <p14:creationId xmlns:p14="http://schemas.microsoft.com/office/powerpoint/2010/main" val="26050954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9A0AE3-35D6-584B-8760-7FA0D3A048A2}"/>
              </a:ext>
            </a:extLst>
          </p:cNvPr>
          <p:cNvSpPr>
            <a:spLocks noGrp="1"/>
          </p:cNvSpPr>
          <p:nvPr>
            <p:ph type="title"/>
          </p:nvPr>
        </p:nvSpPr>
        <p:spPr/>
        <p:txBody>
          <a:bodyPr/>
          <a:lstStyle/>
          <a:p>
            <a:r>
              <a:rPr lang="en-GB" dirty="0"/>
              <a:t>Expert opinion (3/3): perspectives in HCC</a:t>
            </a:r>
          </a:p>
        </p:txBody>
      </p:sp>
      <p:graphicFrame>
        <p:nvGraphicFramePr>
          <p:cNvPr id="6" name="Content Placeholder 5">
            <a:extLst>
              <a:ext uri="{FF2B5EF4-FFF2-40B4-BE49-F238E27FC236}">
                <a16:creationId xmlns:a16="http://schemas.microsoft.com/office/drawing/2014/main" id="{3C566C2E-51E4-4396-9AB3-16E05EFEB96C}"/>
              </a:ext>
            </a:extLst>
          </p:cNvPr>
          <p:cNvGraphicFramePr>
            <a:graphicFrameLocks noGrp="1"/>
          </p:cNvGraphicFramePr>
          <p:nvPr>
            <p:ph sz="quarter" idx="14"/>
            <p:extLst>
              <p:ext uri="{D42A27DB-BD31-4B8C-83A1-F6EECF244321}">
                <p14:modId xmlns:p14="http://schemas.microsoft.com/office/powerpoint/2010/main" val="4284315867"/>
              </p:ext>
            </p:extLst>
          </p:nvPr>
        </p:nvGraphicFramePr>
        <p:xfrm>
          <a:off x="620184" y="1425600"/>
          <a:ext cx="10962216" cy="401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a:extLst>
              <a:ext uri="{FF2B5EF4-FFF2-40B4-BE49-F238E27FC236}">
                <a16:creationId xmlns:a16="http://schemas.microsoft.com/office/drawing/2014/main" id="{F662C22A-A6BE-3B44-A4B8-3BDB74655C55}"/>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7" name="Espace réservé du contenu 4">
            <a:extLst>
              <a:ext uri="{FF2B5EF4-FFF2-40B4-BE49-F238E27FC236}">
                <a16:creationId xmlns:a16="http://schemas.microsoft.com/office/drawing/2014/main" id="{BC0BF63B-52C8-4EC2-B20D-316A6FE821EE}"/>
              </a:ext>
            </a:extLst>
          </p:cNvPr>
          <p:cNvSpPr>
            <a:spLocks noGrp="1"/>
          </p:cNvSpPr>
          <p:nvPr>
            <p:ph sz="quarter" idx="15"/>
          </p:nvPr>
        </p:nvSpPr>
        <p:spPr>
          <a:xfrm>
            <a:off x="620184" y="6356351"/>
            <a:ext cx="9436256" cy="365125"/>
          </a:xfrm>
        </p:spPr>
        <p:txBody>
          <a:bodyPr/>
          <a:lstStyle/>
          <a:p>
            <a:r>
              <a:rPr lang="en-GB" dirty="0"/>
              <a:t>HCC, hepatocellular carcinoma</a:t>
            </a:r>
          </a:p>
        </p:txBody>
      </p:sp>
    </p:spTree>
    <p:extLst>
      <p:ext uri="{BB962C8B-B14F-4D97-AF65-F5344CB8AC3E}">
        <p14:creationId xmlns:p14="http://schemas.microsoft.com/office/powerpoint/2010/main" val="252282161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E4CA8-916C-884C-966D-72D61631CCB7}"/>
              </a:ext>
            </a:extLst>
          </p:cNvPr>
          <p:cNvSpPr>
            <a:spLocks noGrp="1"/>
          </p:cNvSpPr>
          <p:nvPr>
            <p:ph type="title"/>
          </p:nvPr>
        </p:nvSpPr>
        <p:spPr>
          <a:xfrm>
            <a:off x="191343" y="259200"/>
            <a:ext cx="10321148" cy="864000"/>
          </a:xfrm>
        </p:spPr>
        <p:txBody>
          <a:bodyPr>
            <a:normAutofit fontScale="90000"/>
          </a:bodyPr>
          <a:lstStyle/>
          <a:p>
            <a:r>
              <a:rPr lang="en-GB" spc="-10" dirty="0"/>
              <a:t>What’s next? Ongoing phase 3 clinical trials in first-line systemic therapy combinations for advanced or unresectable HCC</a:t>
            </a:r>
            <a:br>
              <a:rPr lang="en-GB" spc="-10" dirty="0"/>
            </a:br>
            <a:endParaRPr lang="en-GB" spc="-10" dirty="0"/>
          </a:p>
        </p:txBody>
      </p:sp>
      <p:sp>
        <p:nvSpPr>
          <p:cNvPr id="4" name="Espace réservé du numéro de diapositive 3">
            <a:extLst>
              <a:ext uri="{FF2B5EF4-FFF2-40B4-BE49-F238E27FC236}">
                <a16:creationId xmlns:a16="http://schemas.microsoft.com/office/drawing/2014/main" id="{B85FAADC-270A-6E4B-9B2B-045391DD2513}"/>
              </a:ext>
            </a:extLst>
          </p:cNvPr>
          <p:cNvSpPr>
            <a:spLocks noGrp="1"/>
          </p:cNvSpPr>
          <p:nvPr>
            <p:ph type="sldNum" sz="quarter" idx="4"/>
          </p:nvPr>
        </p:nvSpPr>
        <p:spPr/>
        <p:txBody>
          <a:bodyPr/>
          <a:lstStyle/>
          <a:p>
            <a:fld id="{FCE43C0F-8A7B-3A4B-9DB5-B3472E36E833}" type="slidenum">
              <a:rPr lang="en-GB" smtClean="0"/>
              <a:pPr/>
              <a:t>13</a:t>
            </a:fld>
            <a:endParaRPr lang="en-GB" dirty="0"/>
          </a:p>
        </p:txBody>
      </p:sp>
      <p:graphicFrame>
        <p:nvGraphicFramePr>
          <p:cNvPr id="15" name="Espace réservé du contenu 14">
            <a:extLst>
              <a:ext uri="{FF2B5EF4-FFF2-40B4-BE49-F238E27FC236}">
                <a16:creationId xmlns:a16="http://schemas.microsoft.com/office/drawing/2014/main" id="{851BCE23-AE0C-9048-946B-887FA5434DE7}"/>
              </a:ext>
            </a:extLst>
          </p:cNvPr>
          <p:cNvGraphicFramePr>
            <a:graphicFrameLocks noGrp="1"/>
          </p:cNvGraphicFramePr>
          <p:nvPr>
            <p:ph sz="quarter" idx="15"/>
            <p:extLst>
              <p:ext uri="{D42A27DB-BD31-4B8C-83A1-F6EECF244321}">
                <p14:modId xmlns:p14="http://schemas.microsoft.com/office/powerpoint/2010/main" val="2427905529"/>
              </p:ext>
            </p:extLst>
          </p:nvPr>
        </p:nvGraphicFramePr>
        <p:xfrm>
          <a:off x="191343" y="1075075"/>
          <a:ext cx="11665296" cy="5120640"/>
        </p:xfrm>
        <a:graphic>
          <a:graphicData uri="http://schemas.openxmlformats.org/drawingml/2006/table">
            <a:tbl>
              <a:tblPr firstRow="1" firstCol="1" bandRow="1">
                <a:tableStyleId>{B301B821-A1FF-4177-AEE7-76D212191A09}</a:tableStyleId>
              </a:tblPr>
              <a:tblGrid>
                <a:gridCol w="2522037">
                  <a:extLst>
                    <a:ext uri="{9D8B030D-6E8A-4147-A177-3AD203B41FA5}">
                      <a16:colId xmlns:a16="http://schemas.microsoft.com/office/drawing/2014/main" val="262380589"/>
                    </a:ext>
                  </a:extLst>
                </a:gridCol>
                <a:gridCol w="1366397">
                  <a:extLst>
                    <a:ext uri="{9D8B030D-6E8A-4147-A177-3AD203B41FA5}">
                      <a16:colId xmlns:a16="http://schemas.microsoft.com/office/drawing/2014/main" val="3315964706"/>
                    </a:ext>
                  </a:extLst>
                </a:gridCol>
                <a:gridCol w="3236735">
                  <a:extLst>
                    <a:ext uri="{9D8B030D-6E8A-4147-A177-3AD203B41FA5}">
                      <a16:colId xmlns:a16="http://schemas.microsoft.com/office/drawing/2014/main" val="537325812"/>
                    </a:ext>
                  </a:extLst>
                </a:gridCol>
                <a:gridCol w="1864108">
                  <a:extLst>
                    <a:ext uri="{9D8B030D-6E8A-4147-A177-3AD203B41FA5}">
                      <a16:colId xmlns:a16="http://schemas.microsoft.com/office/drawing/2014/main" val="1933632573"/>
                    </a:ext>
                  </a:extLst>
                </a:gridCol>
                <a:gridCol w="1523893">
                  <a:extLst>
                    <a:ext uri="{9D8B030D-6E8A-4147-A177-3AD203B41FA5}">
                      <a16:colId xmlns:a16="http://schemas.microsoft.com/office/drawing/2014/main" val="923734933"/>
                    </a:ext>
                  </a:extLst>
                </a:gridCol>
                <a:gridCol w="1152126">
                  <a:extLst>
                    <a:ext uri="{9D8B030D-6E8A-4147-A177-3AD203B41FA5}">
                      <a16:colId xmlns:a16="http://schemas.microsoft.com/office/drawing/2014/main" val="33475523"/>
                    </a:ext>
                  </a:extLst>
                </a:gridCol>
              </a:tblGrid>
              <a:tr h="296416">
                <a:tc>
                  <a:txBody>
                    <a:bodyPr/>
                    <a:lstStyle/>
                    <a:p>
                      <a:pPr algn="ctr"/>
                      <a:r>
                        <a:rPr lang="en-GB" sz="1200" noProof="0" dirty="0">
                          <a:effectLst/>
                        </a:rPr>
                        <a:t>Study Drug(s)</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Control Arm</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Key Eligibility Criteria</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Clinical Trials Identifier </a:t>
                      </a:r>
                    </a:p>
                    <a:p>
                      <a:pPr algn="ctr"/>
                      <a:r>
                        <a:rPr lang="en-GB" sz="1200" noProof="0" dirty="0">
                          <a:effectLst/>
                        </a:rPr>
                        <a:t>(Study Name)</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Mechanism of Study Drug</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Status</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27429586"/>
                  </a:ext>
                </a:extLst>
              </a:tr>
              <a:tr h="296416">
                <a:tc>
                  <a:txBody>
                    <a:bodyPr/>
                    <a:lstStyle/>
                    <a:p>
                      <a:pPr algn="ctr"/>
                      <a:r>
                        <a:rPr lang="en-GB" sz="1200" noProof="0" dirty="0">
                          <a:effectLst/>
                        </a:rPr>
                        <a:t>lenvatinib + </a:t>
                      </a:r>
                    </a:p>
                    <a:p>
                      <a:pPr algn="ctr"/>
                      <a:r>
                        <a:rPr lang="en-GB" sz="1200" noProof="0" dirty="0">
                          <a:effectLst/>
                        </a:rPr>
                        <a:t>pembrolizumab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lenvatinib + placebo</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ECOG PS ≤1, BCLC stage B or C, CP A, </a:t>
                      </a:r>
                      <a:br>
                        <a:rPr lang="en-GB" sz="1200" noProof="0" dirty="0">
                          <a:effectLst/>
                        </a:rPr>
                      </a:br>
                      <a:r>
                        <a:rPr lang="en-GB" sz="1200" noProof="0" dirty="0">
                          <a:effectLst/>
                        </a:rPr>
                        <a:t>≥1 measurable lesion</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NCT03713593</a:t>
                      </a:r>
                    </a:p>
                    <a:p>
                      <a:pPr algn="ctr"/>
                      <a:r>
                        <a:rPr lang="en-GB" sz="1200" noProof="0" dirty="0">
                          <a:effectLst/>
                        </a:rPr>
                        <a:t>(LEAP-002)</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MKI</a:t>
                      </a:r>
                    </a:p>
                    <a:p>
                      <a:pPr algn="ctr"/>
                      <a:r>
                        <a:rPr lang="en-GB" sz="1200" noProof="0" dirty="0">
                          <a:effectLst/>
                        </a:rPr>
                        <a:t>Anti-PD1</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Active, not recruiting</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0213198"/>
                  </a:ext>
                </a:extLst>
              </a:tr>
              <a:tr h="296416">
                <a:tc>
                  <a:txBody>
                    <a:bodyPr/>
                    <a:lstStyle/>
                    <a:p>
                      <a:pPr algn="ctr"/>
                      <a:r>
                        <a:rPr lang="en-GB" sz="1200" noProof="0" dirty="0">
                          <a:effectLst/>
                        </a:rPr>
                        <a:t>sintilimab + </a:t>
                      </a:r>
                    </a:p>
                    <a:p>
                      <a:pPr algn="ctr"/>
                      <a:r>
                        <a:rPr lang="en-GB" sz="1200" noProof="0" dirty="0">
                          <a:effectLst/>
                        </a:rPr>
                        <a:t>bevacizumab biosimilar IBI305</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sorafenib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ECOG PS ≤1, BCLC stage B or C, CP score ≤7, </a:t>
                      </a:r>
                      <a:br>
                        <a:rPr lang="en-GB" sz="1200" noProof="0" dirty="0">
                          <a:effectLst/>
                        </a:rPr>
                      </a:br>
                      <a:r>
                        <a:rPr lang="en-GB" sz="1200" noProof="0" dirty="0">
                          <a:effectLst/>
                        </a:rPr>
                        <a:t>≥1 measurable lesion</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NCT03794440</a:t>
                      </a:r>
                    </a:p>
                    <a:p>
                      <a:pPr algn="ctr"/>
                      <a:r>
                        <a:rPr lang="en-GB" sz="1200" noProof="0" dirty="0">
                          <a:effectLst/>
                        </a:rPr>
                        <a:t>(ORIENT-32)</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Anti-PD1</a:t>
                      </a:r>
                    </a:p>
                    <a:p>
                      <a:pPr algn="ctr"/>
                      <a:r>
                        <a:rPr lang="en-GB" sz="1200" noProof="0" dirty="0">
                          <a:effectLst/>
                        </a:rPr>
                        <a:t>Anti-VEGF</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Active, not recruiting</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92238019"/>
                  </a:ext>
                </a:extLst>
              </a:tr>
              <a:tr h="296416">
                <a:tc>
                  <a:txBody>
                    <a:bodyPr/>
                    <a:lstStyle/>
                    <a:p>
                      <a:pPr algn="ctr"/>
                      <a:r>
                        <a:rPr lang="en-GB" sz="1200" noProof="0" dirty="0">
                          <a:effectLst/>
                        </a:rPr>
                        <a:t>atezolizumab + </a:t>
                      </a:r>
                    </a:p>
                    <a:p>
                      <a:pPr algn="ctr"/>
                      <a:r>
                        <a:rPr lang="en-GB" sz="1200" noProof="0" dirty="0">
                          <a:effectLst/>
                        </a:rPr>
                        <a:t>bevacizumab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sorafenib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ECOG PS ≤1, CP A, </a:t>
                      </a:r>
                      <a:br>
                        <a:rPr lang="en-GB" sz="1200" noProof="0" dirty="0">
                          <a:effectLst/>
                        </a:rPr>
                      </a:br>
                      <a:r>
                        <a:rPr lang="en-GB" sz="1200" noProof="0" dirty="0">
                          <a:effectLst/>
                        </a:rPr>
                        <a:t>≥1 measurable lesion</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NCT03434379</a:t>
                      </a:r>
                    </a:p>
                    <a:p>
                      <a:pPr algn="ctr"/>
                      <a:r>
                        <a:rPr lang="en-GB" sz="1200" noProof="0" dirty="0">
                          <a:effectLst/>
                        </a:rPr>
                        <a:t>(IMbrave150)</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Anti-PDL1</a:t>
                      </a:r>
                    </a:p>
                    <a:p>
                      <a:pPr algn="ctr"/>
                      <a:r>
                        <a:rPr lang="en-GB" sz="1200" noProof="0" dirty="0">
                          <a:effectLst/>
                        </a:rPr>
                        <a:t>Anti-VEGF</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Active, not recruiting</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36679486"/>
                  </a:ext>
                </a:extLst>
              </a:tr>
              <a:tr h="296416">
                <a:tc>
                  <a:txBody>
                    <a:bodyPr/>
                    <a:lstStyle/>
                    <a:p>
                      <a:pPr algn="ctr"/>
                      <a:r>
                        <a:rPr lang="en-GB" sz="1200" noProof="0" dirty="0">
                          <a:effectLst/>
                        </a:rPr>
                        <a:t>cabozantinib + </a:t>
                      </a:r>
                    </a:p>
                    <a:p>
                      <a:pPr algn="ctr"/>
                      <a:r>
                        <a:rPr lang="en-GB" sz="1200" noProof="0" dirty="0">
                          <a:effectLst/>
                        </a:rPr>
                        <a:t>atezolizumab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sorafenib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ECOG PS ≤1, BCLC stage B or C, CP A,</a:t>
                      </a:r>
                      <a:br>
                        <a:rPr lang="en-GB" sz="1200" noProof="0" dirty="0">
                          <a:effectLst/>
                        </a:rPr>
                      </a:br>
                      <a:r>
                        <a:rPr lang="en-GB" sz="1200" noProof="0" dirty="0">
                          <a:effectLst/>
                        </a:rPr>
                        <a:t>measurable disease</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NCT03755791</a:t>
                      </a:r>
                    </a:p>
                    <a:p>
                      <a:pPr algn="ctr"/>
                      <a:r>
                        <a:rPr lang="en-GB" sz="1200" noProof="0" dirty="0">
                          <a:effectLst/>
                        </a:rPr>
                        <a:t>(COSMIC-312)</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Anti-VEGFR</a:t>
                      </a:r>
                    </a:p>
                    <a:p>
                      <a:pPr algn="ctr"/>
                      <a:r>
                        <a:rPr lang="en-GB" sz="1200" noProof="0" dirty="0">
                          <a:effectLst/>
                        </a:rPr>
                        <a:t>Anti-PDL1</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Recruiting  </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62198570"/>
                  </a:ext>
                </a:extLst>
              </a:tr>
              <a:tr h="296416">
                <a:tc>
                  <a:txBody>
                    <a:bodyPr/>
                    <a:lstStyle/>
                    <a:p>
                      <a:pPr algn="ctr"/>
                      <a:r>
                        <a:rPr lang="en-GB" sz="1200" noProof="0" dirty="0">
                          <a:effectLst/>
                        </a:rPr>
                        <a:t>camrelizumab (SHR-1210) + </a:t>
                      </a:r>
                    </a:p>
                    <a:p>
                      <a:pPr algn="ctr"/>
                      <a:r>
                        <a:rPr lang="en-GB" sz="1200" noProof="0" dirty="0">
                          <a:effectLst/>
                        </a:rPr>
                        <a:t>apatinib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sorafenib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ECOG PS ≤1, BCLC stage B or C, CP A, </a:t>
                      </a:r>
                      <a:br>
                        <a:rPr lang="en-GB" sz="1200" noProof="0" dirty="0">
                          <a:effectLst/>
                        </a:rPr>
                      </a:br>
                      <a:r>
                        <a:rPr lang="en-GB" sz="1200" noProof="0" dirty="0">
                          <a:effectLst/>
                        </a:rPr>
                        <a:t>≥1 measurable lesion</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NCT03764293</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Anti-PD1</a:t>
                      </a:r>
                    </a:p>
                    <a:p>
                      <a:pPr algn="ctr"/>
                      <a:r>
                        <a:rPr lang="en-GB" sz="1200" noProof="0" dirty="0">
                          <a:effectLst/>
                        </a:rPr>
                        <a:t>Anti-VEGFR2</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Recruiting</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63106399"/>
                  </a:ext>
                </a:extLst>
              </a:tr>
              <a:tr h="296416">
                <a:tc>
                  <a:txBody>
                    <a:bodyPr/>
                    <a:lstStyle/>
                    <a:p>
                      <a:pPr algn="ctr"/>
                      <a:r>
                        <a:rPr lang="en-GB" sz="1200" noProof="0" dirty="0">
                          <a:effectLst/>
                        </a:rPr>
                        <a:t>camrelizumab (SHR-1210) + </a:t>
                      </a:r>
                    </a:p>
                    <a:p>
                      <a:pPr algn="ctr"/>
                      <a:r>
                        <a:rPr lang="en-GB" sz="1200" noProof="0" dirty="0">
                          <a:effectLst/>
                        </a:rPr>
                        <a:t>FOLFOX4</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Placebo + FOLFOX4</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ECOG PS ≤1, CP score ≤7, </a:t>
                      </a:r>
                      <a:br>
                        <a:rPr lang="en-GB" sz="1200" noProof="0" dirty="0">
                          <a:effectLst/>
                        </a:rPr>
                      </a:br>
                      <a:r>
                        <a:rPr lang="en-GB" sz="1200" noProof="0" dirty="0">
                          <a:effectLst/>
                        </a:rPr>
                        <a:t>measurable disease</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NCT03605706</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Anti-PD1</a:t>
                      </a:r>
                    </a:p>
                    <a:p>
                      <a:pPr algn="ctr"/>
                      <a:r>
                        <a:rPr lang="en-GB" sz="1200" noProof="0" dirty="0">
                          <a:effectLst/>
                        </a:rPr>
                        <a:t>Chemotherapy</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Recruiting</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73742167"/>
                  </a:ext>
                </a:extLst>
              </a:tr>
              <a:tr h="296416">
                <a:tc>
                  <a:txBody>
                    <a:bodyPr/>
                    <a:lstStyle/>
                    <a:p>
                      <a:pPr algn="ctr"/>
                      <a:r>
                        <a:rPr lang="en-GB" sz="1200" noProof="0" dirty="0">
                          <a:effectLst/>
                        </a:rPr>
                        <a:t>durvalumab ±</a:t>
                      </a:r>
                    </a:p>
                    <a:p>
                      <a:pPr algn="ctr"/>
                      <a:r>
                        <a:rPr lang="en-GB" sz="1200" noProof="0" dirty="0">
                          <a:effectLst/>
                        </a:rPr>
                        <a:t>tremelimumab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sorafenib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ECOG PS ≤1, BCLC stage B or C, CP A</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NCT03298451</a:t>
                      </a:r>
                    </a:p>
                    <a:p>
                      <a:pPr algn="ctr"/>
                      <a:r>
                        <a:rPr lang="en-GB" sz="1200" noProof="0" dirty="0">
                          <a:effectLst/>
                        </a:rPr>
                        <a:t>(HIMALAYA)</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Anti-PDL1 </a:t>
                      </a:r>
                    </a:p>
                    <a:p>
                      <a:pPr algn="ctr"/>
                      <a:r>
                        <a:rPr lang="en-GB" sz="1200" noProof="0" dirty="0">
                          <a:effectLst/>
                        </a:rPr>
                        <a:t>Anti-CTLA4</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Recruiting</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31309680"/>
                  </a:ext>
                </a:extLst>
              </a:tr>
              <a:tr h="296416">
                <a:tc>
                  <a:txBody>
                    <a:bodyPr/>
                    <a:lstStyle/>
                    <a:p>
                      <a:pPr algn="ctr"/>
                      <a:r>
                        <a:rPr lang="en-GB" sz="1200" noProof="0" dirty="0">
                          <a:effectLst/>
                        </a:rPr>
                        <a:t>IBI310 + </a:t>
                      </a:r>
                    </a:p>
                    <a:p>
                      <a:pPr algn="ctr"/>
                      <a:r>
                        <a:rPr lang="en-GB" sz="1200" noProof="0" dirty="0">
                          <a:effectLst/>
                        </a:rPr>
                        <a:t>sintilimab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sorafenib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ECOG PS ≤1, BCLC stage B or C, CP score ≤6, </a:t>
                      </a:r>
                      <a:br>
                        <a:rPr lang="en-GB" sz="1200" noProof="0" dirty="0">
                          <a:effectLst/>
                        </a:rPr>
                      </a:br>
                      <a:r>
                        <a:rPr lang="en-GB" sz="1200" noProof="0" dirty="0">
                          <a:effectLst/>
                        </a:rPr>
                        <a:t>≥1 measurable lesion</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NCT04720716</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Anti-CTLA4</a:t>
                      </a:r>
                    </a:p>
                    <a:p>
                      <a:pPr algn="ctr"/>
                      <a:r>
                        <a:rPr lang="en-GB" sz="1200" noProof="0" dirty="0">
                          <a:effectLst/>
                        </a:rPr>
                        <a:t>Anti-PD1</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Recruiting</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72181932"/>
                  </a:ext>
                </a:extLst>
              </a:tr>
              <a:tr h="296416">
                <a:tc>
                  <a:txBody>
                    <a:bodyPr/>
                    <a:lstStyle/>
                    <a:p>
                      <a:pPr algn="ctr"/>
                      <a:r>
                        <a:rPr lang="en-GB" sz="1200" noProof="0" dirty="0">
                          <a:effectLst/>
                        </a:rPr>
                        <a:t>lenvatinib ± </a:t>
                      </a:r>
                    </a:p>
                    <a:p>
                      <a:pPr algn="ctr"/>
                      <a:r>
                        <a:rPr lang="en-GB" sz="1200" noProof="0" dirty="0">
                          <a:effectLst/>
                        </a:rPr>
                        <a:t>CS1003</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placebo</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ECOG PS ≤1, BCLC stage B or C, CP A, </a:t>
                      </a:r>
                      <a:br>
                        <a:rPr lang="en-GB" sz="1200" noProof="0" dirty="0">
                          <a:effectLst/>
                        </a:rPr>
                      </a:br>
                      <a:r>
                        <a:rPr lang="en-GB" sz="1200" noProof="0" dirty="0">
                          <a:effectLst/>
                        </a:rPr>
                        <a:t>≥1 measurable lesion</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NCT04194775</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MKI </a:t>
                      </a:r>
                    </a:p>
                    <a:p>
                      <a:pPr algn="ctr"/>
                      <a:r>
                        <a:rPr lang="en-GB" sz="1200" noProof="0" dirty="0">
                          <a:effectLst/>
                        </a:rPr>
                        <a:t>Anti-PD1</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Recruiting</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34096997"/>
                  </a:ext>
                </a:extLst>
              </a:tr>
              <a:tr h="296416">
                <a:tc>
                  <a:txBody>
                    <a:bodyPr/>
                    <a:lstStyle/>
                    <a:p>
                      <a:pPr algn="ctr"/>
                      <a:r>
                        <a:rPr lang="en-GB" sz="1200" noProof="0" dirty="0">
                          <a:effectLst/>
                        </a:rPr>
                        <a:t>nivolumab + </a:t>
                      </a:r>
                    </a:p>
                    <a:p>
                      <a:pPr algn="ctr"/>
                      <a:r>
                        <a:rPr lang="en-GB" sz="1200" noProof="0" dirty="0">
                          <a:effectLst/>
                        </a:rPr>
                        <a:t>ipilimumab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sorafenib or </a:t>
                      </a:r>
                      <a:br>
                        <a:rPr lang="en-GB" sz="1200" noProof="0" dirty="0">
                          <a:effectLst/>
                        </a:rPr>
                      </a:br>
                      <a:r>
                        <a:rPr lang="en-GB" sz="1200" noProof="0" dirty="0">
                          <a:effectLst/>
                        </a:rPr>
                        <a:t>lenvatinib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ECOG PS ≤1, CP A, </a:t>
                      </a:r>
                      <a:br>
                        <a:rPr lang="en-GB" sz="1200" noProof="0" dirty="0">
                          <a:effectLst/>
                        </a:rPr>
                      </a:br>
                      <a:r>
                        <a:rPr lang="en-GB" sz="1200" noProof="0" dirty="0">
                          <a:effectLst/>
                        </a:rPr>
                        <a:t>≥1 measurable lesion</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NCT04039607</a:t>
                      </a:r>
                    </a:p>
                    <a:p>
                      <a:pPr algn="ctr"/>
                      <a:r>
                        <a:rPr lang="en-GB" sz="1200" noProof="0" dirty="0">
                          <a:effectLst/>
                        </a:rPr>
                        <a:t>(CheckMate 9DW)</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Anti-PD1</a:t>
                      </a:r>
                    </a:p>
                    <a:p>
                      <a:pPr algn="ctr"/>
                      <a:r>
                        <a:rPr lang="en-GB" sz="1200" noProof="0" dirty="0">
                          <a:effectLst/>
                        </a:rPr>
                        <a:t>Anti-CTLA4</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Recruiting</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12920641"/>
                  </a:ext>
                </a:extLst>
              </a:tr>
              <a:tr h="296416">
                <a:tc>
                  <a:txBody>
                    <a:bodyPr/>
                    <a:lstStyle/>
                    <a:p>
                      <a:pPr algn="ctr"/>
                      <a:r>
                        <a:rPr lang="en-GB" sz="1200" noProof="0" dirty="0">
                          <a:effectLst/>
                        </a:rPr>
                        <a:t>SCT-I10A + </a:t>
                      </a:r>
                    </a:p>
                    <a:p>
                      <a:pPr algn="ctr"/>
                      <a:r>
                        <a:rPr lang="en-GB" sz="1200" noProof="0" dirty="0">
                          <a:effectLst/>
                        </a:rPr>
                        <a:t>bevacizumab biosimilar SCT-510</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sorafenib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ECOG PS ≤1, BCLC stage B or C, CP score ≤7, </a:t>
                      </a:r>
                      <a:br>
                        <a:rPr lang="en-GB" sz="1200" noProof="0" dirty="0">
                          <a:effectLst/>
                        </a:rPr>
                      </a:br>
                      <a:r>
                        <a:rPr lang="en-GB" sz="1200" noProof="0" dirty="0">
                          <a:effectLst/>
                        </a:rPr>
                        <a:t>≥1 measurable lesion</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NCT04560894</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Anti-PD1</a:t>
                      </a:r>
                    </a:p>
                    <a:p>
                      <a:pPr algn="ctr"/>
                      <a:r>
                        <a:rPr lang="en-GB" sz="1200" noProof="0" dirty="0">
                          <a:effectLst/>
                        </a:rPr>
                        <a:t>Anti-VEGF</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Recruiting</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70365830"/>
                  </a:ext>
                </a:extLst>
              </a:tr>
              <a:tr h="296416">
                <a:tc>
                  <a:txBody>
                    <a:bodyPr/>
                    <a:lstStyle/>
                    <a:p>
                      <a:pPr algn="ctr"/>
                      <a:r>
                        <a:rPr lang="en-GB" sz="1200" noProof="0" dirty="0">
                          <a:effectLst/>
                        </a:rPr>
                        <a:t>penpulimab injection + </a:t>
                      </a:r>
                    </a:p>
                    <a:p>
                      <a:pPr algn="ctr"/>
                      <a:r>
                        <a:rPr lang="en-GB" sz="1200" noProof="0" dirty="0">
                          <a:effectLst/>
                        </a:rPr>
                        <a:t>anlotinib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sorafenib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ECOG PS ≤1, BCLC stage B or C, CP score ≤7, </a:t>
                      </a:r>
                      <a:br>
                        <a:rPr lang="en-GB" sz="1200" noProof="0" dirty="0">
                          <a:effectLst/>
                        </a:rPr>
                      </a:br>
                      <a:r>
                        <a:rPr lang="en-GB" sz="1200" noProof="0" dirty="0">
                          <a:effectLst/>
                        </a:rPr>
                        <a:t>≥1 measurable lesion</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NCT04344158</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Anti-PD1</a:t>
                      </a:r>
                    </a:p>
                    <a:p>
                      <a:pPr algn="ctr"/>
                      <a:r>
                        <a:rPr lang="en-GB" sz="1200" noProof="0" dirty="0">
                          <a:effectLst/>
                        </a:rPr>
                        <a:t>MKI</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Not yet </a:t>
                      </a:r>
                      <a:br>
                        <a:rPr lang="en-GB" sz="1200" noProof="0" dirty="0">
                          <a:effectLst/>
                        </a:rPr>
                      </a:br>
                      <a:r>
                        <a:rPr lang="en-GB" sz="1200" noProof="0" dirty="0">
                          <a:effectLst/>
                        </a:rPr>
                        <a:t>recruiting</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46012961"/>
                  </a:ext>
                </a:extLst>
              </a:tr>
              <a:tr h="296416">
                <a:tc>
                  <a:txBody>
                    <a:bodyPr/>
                    <a:lstStyle/>
                    <a:p>
                      <a:pPr algn="ctr"/>
                      <a:r>
                        <a:rPr lang="en-GB" sz="1200" noProof="0" dirty="0">
                          <a:effectLst/>
                        </a:rPr>
                        <a:t>HLX10 + </a:t>
                      </a:r>
                    </a:p>
                    <a:p>
                      <a:pPr algn="ctr"/>
                      <a:r>
                        <a:rPr lang="en-GB" sz="1200" noProof="0" dirty="0">
                          <a:effectLst/>
                        </a:rPr>
                        <a:t>HLX04</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sorafenib</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BCLC stage B or C, </a:t>
                      </a:r>
                      <a:br>
                        <a:rPr lang="en-GB" sz="1200" noProof="0" dirty="0">
                          <a:effectLst/>
                        </a:rPr>
                      </a:br>
                      <a:r>
                        <a:rPr lang="en-GB" sz="1200" noProof="0" dirty="0">
                          <a:effectLst/>
                        </a:rPr>
                        <a:t>≥1 measurable lesion</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NCT04465734</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Anti-PD1</a:t>
                      </a:r>
                    </a:p>
                    <a:p>
                      <a:pPr algn="ctr"/>
                      <a:r>
                        <a:rPr lang="en-GB" sz="1200" noProof="0" dirty="0">
                          <a:effectLst/>
                        </a:rPr>
                        <a:t>Anti-VEGF</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GB" sz="1200" noProof="0" dirty="0">
                          <a:effectLst/>
                        </a:rPr>
                        <a:t>Not yet </a:t>
                      </a:r>
                      <a:br>
                        <a:rPr lang="en-GB" sz="1200" noProof="0" dirty="0">
                          <a:effectLst/>
                        </a:rPr>
                      </a:br>
                      <a:r>
                        <a:rPr lang="en-GB" sz="1200" noProof="0" dirty="0">
                          <a:effectLst/>
                        </a:rPr>
                        <a:t>recruiting</a:t>
                      </a:r>
                      <a:endParaRPr lang="en-GB" sz="1200" noProof="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92417302"/>
                  </a:ext>
                </a:extLst>
              </a:tr>
            </a:tbl>
          </a:graphicData>
        </a:graphic>
      </p:graphicFrame>
      <p:sp>
        <p:nvSpPr>
          <p:cNvPr id="5" name="Espace réservé du contenu 4">
            <a:extLst>
              <a:ext uri="{FF2B5EF4-FFF2-40B4-BE49-F238E27FC236}">
                <a16:creationId xmlns:a16="http://schemas.microsoft.com/office/drawing/2014/main" id="{5DD4795E-31E6-C44A-8E99-37246D4075F6}"/>
              </a:ext>
            </a:extLst>
          </p:cNvPr>
          <p:cNvSpPr txBox="1">
            <a:spLocks/>
          </p:cNvSpPr>
          <p:nvPr/>
        </p:nvSpPr>
        <p:spPr>
          <a:xfrm>
            <a:off x="191342" y="6311902"/>
            <a:ext cx="10873209"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2"/>
              </a:buClr>
              <a:buFont typeface="Arial"/>
              <a:buNone/>
              <a:defRPr sz="1200" b="0" i="0" kern="1200">
                <a:solidFill>
                  <a:srgbClr val="5D8298"/>
                </a:solidFill>
                <a:latin typeface="Calibri" panose="020F0502020204030204" pitchFamily="34" charset="0"/>
                <a:ea typeface="Calibri" charset="0"/>
                <a:cs typeface="Calibri" panose="020F050202020403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Calibri"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Calibri"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Calibri"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Calibri"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300"/>
              </a:spcAft>
            </a:pPr>
            <a:r>
              <a:rPr lang="en-GB" dirty="0"/>
              <a:t>BCLC, Barcelona-Clinic Liver Cancer; CP, Child-Pugh; CTLA4, cytotoxic T-lymphocyte antigen 4; ECOG PS, Eastern Cooperative Oncology Group performance status; FOLFOX4, folinic acid (leucovorin), 5-fluorouracil, and oxaliplatin; HCC, hepatocellular carcinoma; MKI, multikinase inhibitor; PD1, programmed death 1; PDL1, programmed death ligand 1; VEGF, vascular endothelial growth factor; VEGFR; vascular endothelial growth factor receptor</a:t>
            </a:r>
          </a:p>
        </p:txBody>
      </p:sp>
    </p:spTree>
    <p:extLst>
      <p:ext uri="{BB962C8B-B14F-4D97-AF65-F5344CB8AC3E}">
        <p14:creationId xmlns:p14="http://schemas.microsoft.com/office/powerpoint/2010/main" val="2157610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956BBEE-4489-4661-A0FB-61C155038414}"/>
              </a:ext>
            </a:extLst>
          </p:cNvPr>
          <p:cNvSpPr>
            <a:spLocks noGrp="1"/>
          </p:cNvSpPr>
          <p:nvPr>
            <p:ph type="title"/>
          </p:nvPr>
        </p:nvSpPr>
        <p:spPr/>
        <p:txBody>
          <a:bodyPr/>
          <a:lstStyle/>
          <a:p>
            <a:r>
              <a:rPr lang="en-GB" dirty="0"/>
              <a:t>conclusion</a:t>
            </a:r>
          </a:p>
        </p:txBody>
      </p:sp>
      <p:sp>
        <p:nvSpPr>
          <p:cNvPr id="25" name="Content Placeholder 5">
            <a:extLst>
              <a:ext uri="{FF2B5EF4-FFF2-40B4-BE49-F238E27FC236}">
                <a16:creationId xmlns:a16="http://schemas.microsoft.com/office/drawing/2014/main" id="{18567011-D614-4E94-A8C4-1D804BC8FE59}"/>
              </a:ext>
            </a:extLst>
          </p:cNvPr>
          <p:cNvSpPr>
            <a:spLocks noGrp="1"/>
          </p:cNvSpPr>
          <p:nvPr>
            <p:ph sz="quarter" idx="14"/>
          </p:nvPr>
        </p:nvSpPr>
        <p:spPr>
          <a:xfrm>
            <a:off x="583692" y="908720"/>
            <a:ext cx="8536644" cy="1476199"/>
          </a:xfrm>
          <a:prstGeom prst="roundRect">
            <a:avLst/>
          </a:prstGeom>
          <a:ln w="28575">
            <a:solidFill>
              <a:srgbClr val="505050"/>
            </a:solidFill>
          </a:ln>
        </p:spPr>
        <p:txBody>
          <a:bodyPr anchor="ctr">
            <a:noAutofit/>
          </a:bodyPr>
          <a:lstStyle/>
          <a:p>
            <a:pPr indent="-238125">
              <a:lnSpc>
                <a:spcPct val="110000"/>
              </a:lnSpc>
            </a:pPr>
            <a:r>
              <a:rPr lang="en-GB" b="1" dirty="0">
                <a:solidFill>
                  <a:srgbClr val="C00000"/>
                </a:solidFill>
              </a:rPr>
              <a:t>IMbrave150 study </a:t>
            </a:r>
            <a:r>
              <a:rPr lang="en-GB" b="1" dirty="0">
                <a:solidFill>
                  <a:schemeClr val="tx2"/>
                </a:solidFill>
              </a:rPr>
              <a:t>– significantly improved survival with atezolizumab + bevacizumab versus sorafenib</a:t>
            </a:r>
          </a:p>
          <a:p>
            <a:pPr lvl="1">
              <a:lnSpc>
                <a:spcPct val="110000"/>
              </a:lnSpc>
            </a:pPr>
            <a:r>
              <a:rPr lang="en-GB" dirty="0">
                <a:solidFill>
                  <a:schemeClr val="tx2"/>
                </a:solidFill>
              </a:rPr>
              <a:t>effective new treatment option – potential to become the standard of care</a:t>
            </a:r>
          </a:p>
        </p:txBody>
      </p:sp>
      <p:sp>
        <p:nvSpPr>
          <p:cNvPr id="5" name="Slide Number Placeholder 4"/>
          <p:cNvSpPr>
            <a:spLocks noGrp="1"/>
          </p:cNvSpPr>
          <p:nvPr>
            <p:ph type="sldNum" sz="quarter" idx="4"/>
          </p:nvPr>
        </p:nvSpPr>
        <p:spPr/>
        <p:txBody>
          <a:bodyPr/>
          <a:lstStyle/>
          <a:p>
            <a:fld id="{FCE43C0F-8A7B-3A4B-9DB5-B3472E36E833}" type="slidenum">
              <a:rPr lang="en-GB" smtClean="0"/>
              <a:pPr/>
              <a:t>14</a:t>
            </a:fld>
            <a:endParaRPr lang="en-GB" dirty="0"/>
          </a:p>
        </p:txBody>
      </p:sp>
      <p:sp>
        <p:nvSpPr>
          <p:cNvPr id="8" name="Content Placeholder 7">
            <a:extLst>
              <a:ext uri="{FF2B5EF4-FFF2-40B4-BE49-F238E27FC236}">
                <a16:creationId xmlns:a16="http://schemas.microsoft.com/office/drawing/2014/main" id="{2D6FBC02-4FC8-EF40-B017-0B767CA4DE8A}"/>
              </a:ext>
            </a:extLst>
          </p:cNvPr>
          <p:cNvSpPr>
            <a:spLocks noGrp="1"/>
          </p:cNvSpPr>
          <p:nvPr>
            <p:ph sz="quarter" idx="15"/>
          </p:nvPr>
        </p:nvSpPr>
        <p:spPr/>
        <p:txBody>
          <a:bodyPr/>
          <a:lstStyle/>
          <a:p>
            <a:r>
              <a:rPr lang="en-GB" dirty="0"/>
              <a:t>HCC, hepatocellular carcinoma</a:t>
            </a:r>
          </a:p>
        </p:txBody>
      </p:sp>
      <p:sp>
        <p:nvSpPr>
          <p:cNvPr id="7" name="Content Placeholder 5">
            <a:extLst>
              <a:ext uri="{FF2B5EF4-FFF2-40B4-BE49-F238E27FC236}">
                <a16:creationId xmlns:a16="http://schemas.microsoft.com/office/drawing/2014/main" id="{211B9FB4-3145-47BB-855A-3CF40626EC7D}"/>
              </a:ext>
            </a:extLst>
          </p:cNvPr>
          <p:cNvSpPr txBox="1">
            <a:spLocks/>
          </p:cNvSpPr>
          <p:nvPr/>
        </p:nvSpPr>
        <p:spPr>
          <a:xfrm>
            <a:off x="583692" y="2537439"/>
            <a:ext cx="10738800" cy="2417456"/>
          </a:xfrm>
          <a:prstGeom prst="roundRect">
            <a:avLst/>
          </a:prstGeom>
          <a:solidFill>
            <a:schemeClr val="bg1"/>
          </a:solidFill>
          <a:ln w="28575">
            <a:solidFill>
              <a:srgbClr val="505050"/>
            </a:solidFill>
          </a:ln>
        </p:spPr>
        <p:txBody>
          <a:bodyPr vert="horz" lIns="0" tIns="0" rIns="0" bIns="0" rtlCol="0" anchor="ctr">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38125">
              <a:spcBef>
                <a:spcPts val="0"/>
              </a:spcBef>
              <a:spcAft>
                <a:spcPts val="600"/>
              </a:spcAft>
            </a:pPr>
            <a:r>
              <a:rPr lang="en-GB" b="1" dirty="0">
                <a:solidFill>
                  <a:srgbClr val="C00000"/>
                </a:solidFill>
              </a:rPr>
              <a:t>Asia-Pacific region: complexity of therapeutic decision-making for advanced HCC is increasing</a:t>
            </a:r>
          </a:p>
          <a:p>
            <a:pPr lvl="1">
              <a:spcBef>
                <a:spcPts val="0"/>
              </a:spcBef>
              <a:spcAft>
                <a:spcPts val="1500"/>
              </a:spcAft>
            </a:pPr>
            <a:r>
              <a:rPr lang="en-GB" dirty="0">
                <a:solidFill>
                  <a:schemeClr val="tx2"/>
                </a:solidFill>
              </a:rPr>
              <a:t>variety of healthcare systems, treatment guidelines, approval patterns</a:t>
            </a:r>
          </a:p>
          <a:p>
            <a:pPr indent="-238125">
              <a:spcBef>
                <a:spcPts val="0"/>
              </a:spcBef>
              <a:spcAft>
                <a:spcPts val="600"/>
              </a:spcAft>
            </a:pPr>
            <a:r>
              <a:rPr lang="en-GB" b="1" dirty="0">
                <a:solidFill>
                  <a:srgbClr val="C00000"/>
                </a:solidFill>
              </a:rPr>
              <a:t>Key unmet need: </a:t>
            </a:r>
            <a:r>
              <a:rPr lang="en-GB" b="1" dirty="0">
                <a:solidFill>
                  <a:schemeClr val="tx2"/>
                </a:solidFill>
              </a:rPr>
              <a:t>identification of patients who will benefit from the combination</a:t>
            </a:r>
          </a:p>
          <a:p>
            <a:pPr lvl="1">
              <a:spcBef>
                <a:spcPts val="0"/>
              </a:spcBef>
              <a:spcAft>
                <a:spcPts val="1500"/>
              </a:spcAft>
            </a:pPr>
            <a:r>
              <a:rPr lang="en-GB" dirty="0">
                <a:solidFill>
                  <a:schemeClr val="tx2"/>
                </a:solidFill>
              </a:rPr>
              <a:t>ideally through characterisation of validated prognostic biomarkers</a:t>
            </a:r>
          </a:p>
          <a:p>
            <a:pPr indent="-238125">
              <a:spcBef>
                <a:spcPts val="0"/>
              </a:spcBef>
              <a:spcAft>
                <a:spcPts val="1500"/>
              </a:spcAft>
            </a:pPr>
            <a:r>
              <a:rPr lang="en-GB" dirty="0">
                <a:solidFill>
                  <a:schemeClr val="tx2"/>
                </a:solidFill>
              </a:rPr>
              <a:t>Treatment options increasing – need to optimise treatment sequencing for best outcomes</a:t>
            </a:r>
          </a:p>
        </p:txBody>
      </p:sp>
      <p:sp>
        <p:nvSpPr>
          <p:cNvPr id="10" name="Content Placeholder 5">
            <a:extLst>
              <a:ext uri="{FF2B5EF4-FFF2-40B4-BE49-F238E27FC236}">
                <a16:creationId xmlns:a16="http://schemas.microsoft.com/office/drawing/2014/main" id="{2C0302F6-AED0-40F0-8ABF-FF5065D5F1D1}"/>
              </a:ext>
            </a:extLst>
          </p:cNvPr>
          <p:cNvSpPr txBox="1">
            <a:spLocks/>
          </p:cNvSpPr>
          <p:nvPr/>
        </p:nvSpPr>
        <p:spPr>
          <a:xfrm>
            <a:off x="326248" y="4945185"/>
            <a:ext cx="10186243" cy="613258"/>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500"/>
              </a:spcAft>
              <a:buNone/>
            </a:pPr>
            <a:endParaRPr lang="en-GB" dirty="0">
              <a:solidFill>
                <a:schemeClr val="tx2"/>
              </a:solidFill>
            </a:endParaRPr>
          </a:p>
        </p:txBody>
      </p:sp>
      <p:sp>
        <p:nvSpPr>
          <p:cNvPr id="9" name="Content Placeholder 5">
            <a:extLst>
              <a:ext uri="{FF2B5EF4-FFF2-40B4-BE49-F238E27FC236}">
                <a16:creationId xmlns:a16="http://schemas.microsoft.com/office/drawing/2014/main" id="{552A9E7A-65C4-2E41-AF12-8141B128CD2F}"/>
              </a:ext>
            </a:extLst>
          </p:cNvPr>
          <p:cNvSpPr txBox="1">
            <a:spLocks/>
          </p:cNvSpPr>
          <p:nvPr/>
        </p:nvSpPr>
        <p:spPr>
          <a:xfrm>
            <a:off x="583692" y="5107415"/>
            <a:ext cx="8153846" cy="1008112"/>
          </a:xfrm>
          <a:prstGeom prst="roundRect">
            <a:avLst/>
          </a:prstGeom>
          <a:ln w="28575">
            <a:solidFill>
              <a:srgbClr val="505050"/>
            </a:solidFill>
          </a:ln>
        </p:spPr>
        <p:txBody>
          <a:bodyPr vert="horz" lIns="0" tIns="0" rIns="0" bIns="0" rtlCol="0" anchor="ctr">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6400" indent="-231775">
              <a:spcBef>
                <a:spcPts val="0"/>
              </a:spcBef>
              <a:spcAft>
                <a:spcPts val="600"/>
              </a:spcAft>
            </a:pPr>
            <a:r>
              <a:rPr lang="en-GB" dirty="0"/>
              <a:t>If immunotherapy is </a:t>
            </a:r>
            <a:r>
              <a:rPr lang="en-GB" dirty="0">
                <a:solidFill>
                  <a:schemeClr val="tx2"/>
                </a:solidFill>
              </a:rPr>
              <a:t>not appropriate, sorafenib and lenvatinib remain first-line treatments of choice</a:t>
            </a:r>
          </a:p>
        </p:txBody>
      </p:sp>
    </p:spTree>
    <p:extLst>
      <p:ext uri="{BB962C8B-B14F-4D97-AF65-F5344CB8AC3E}">
        <p14:creationId xmlns:p14="http://schemas.microsoft.com/office/powerpoint/2010/main" val="298620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hlinkClick r:id="rId2"/>
            <a:extLst>
              <a:ext uri="{FF2B5EF4-FFF2-40B4-BE49-F238E27FC236}">
                <a16:creationId xmlns:a16="http://schemas.microsoft.com/office/drawing/2014/main" id="{502813F1-6191-B148-8910-B3F14BA970AD}"/>
              </a:ext>
            </a:extLst>
          </p:cNvPr>
          <p:cNvSpPr/>
          <p:nvPr/>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 name="Rectangle 38">
            <a:hlinkClick r:id="rId3"/>
            <a:extLst>
              <a:ext uri="{FF2B5EF4-FFF2-40B4-BE49-F238E27FC236}">
                <a16:creationId xmlns:a16="http://schemas.microsoft.com/office/drawing/2014/main" id="{6A56D7CE-BDD7-2D41-81CF-C4F00C15CDC7}"/>
              </a:ext>
            </a:extLst>
          </p:cNvPr>
          <p:cNvSpPr/>
          <p:nvPr/>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Rounded Rectangle 13">
            <a:extLst>
              <a:ext uri="{FF2B5EF4-FFF2-40B4-BE49-F238E27FC236}">
                <a16:creationId xmlns:a16="http://schemas.microsoft.com/office/drawing/2014/main" id="{C9A54491-4319-C74E-A23F-6A3D1E6AED1A}"/>
              </a:ext>
            </a:extLst>
          </p:cNvPr>
          <p:cNvSpPr/>
          <p:nvPr/>
        </p:nvSpPr>
        <p:spPr>
          <a:xfrm>
            <a:off x="418160" y="5510895"/>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ounded Rectangle 14">
            <a:extLst>
              <a:ext uri="{FF2B5EF4-FFF2-40B4-BE49-F238E27FC236}">
                <a16:creationId xmlns:a16="http://schemas.microsoft.com/office/drawing/2014/main" id="{9CD7CE31-4617-794B-B267-4105F44C411A}"/>
              </a:ext>
            </a:extLst>
          </p:cNvPr>
          <p:cNvSpPr/>
          <p:nvPr/>
        </p:nvSpPr>
        <p:spPr>
          <a:xfrm>
            <a:off x="2519435" y="6036410"/>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6" name="Picture 2" descr="Free White Twitter Icon - Download White Twitter Icon">
            <a:extLst>
              <a:ext uri="{FF2B5EF4-FFF2-40B4-BE49-F238E27FC236}">
                <a16:creationId xmlns:a16="http://schemas.microsoft.com/office/drawing/2014/main" id="{D30E8274-532B-E945-A4CD-8C0FDC43A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151" y="6086443"/>
            <a:ext cx="278977" cy="2789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D77D088-6FF8-0246-9E39-361F17EE3840}"/>
              </a:ext>
            </a:extLst>
          </p:cNvPr>
          <p:cNvSpPr txBox="1"/>
          <p:nvPr/>
        </p:nvSpPr>
        <p:spPr>
          <a:xfrm>
            <a:off x="787049" y="5497848"/>
            <a:ext cx="2634939" cy="431657"/>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Calibri"/>
                <a:ea typeface="Aileron" charset="0"/>
                <a:cs typeface="PT Sans Narrow"/>
              </a:rPr>
              <a:t>Connect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Calibri"/>
                <a:ea typeface="Aileron" charset="0"/>
                <a:cs typeface="PT Sans Narrow"/>
              </a:rPr>
              <a:t>LinkedIn @COR2ED</a:t>
            </a:r>
          </a:p>
        </p:txBody>
      </p:sp>
      <p:sp>
        <p:nvSpPr>
          <p:cNvPr id="18" name="TextBox 17">
            <a:extLst>
              <a:ext uri="{FF2B5EF4-FFF2-40B4-BE49-F238E27FC236}">
                <a16:creationId xmlns:a16="http://schemas.microsoft.com/office/drawing/2014/main" id="{2289E490-0571-C942-8B80-F42A13F46F86}"/>
              </a:ext>
            </a:extLst>
          </p:cNvPr>
          <p:cNvSpPr txBox="1"/>
          <p:nvPr/>
        </p:nvSpPr>
        <p:spPr>
          <a:xfrm>
            <a:off x="2940409" y="5497848"/>
            <a:ext cx="2634939" cy="431657"/>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Calibri"/>
                <a:ea typeface="Aileron" charset="0"/>
                <a:cs typeface="PT Sans Narrow"/>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Calibri"/>
                <a:ea typeface="Aileron" charset="0"/>
                <a:cs typeface="PT Sans Narrow"/>
              </a:rPr>
              <a:t>Vimeo @COR2ED</a:t>
            </a:r>
          </a:p>
        </p:txBody>
      </p:sp>
      <p:sp>
        <p:nvSpPr>
          <p:cNvPr id="19" name="Rectangle 18">
            <a:hlinkClick r:id="rId5"/>
            <a:extLst>
              <a:ext uri="{FF2B5EF4-FFF2-40B4-BE49-F238E27FC236}">
                <a16:creationId xmlns:a16="http://schemas.microsoft.com/office/drawing/2014/main" id="{3F4F13EA-3B53-B240-BB31-6A78AC08EE27}"/>
              </a:ext>
            </a:extLst>
          </p:cNvPr>
          <p:cNvSpPr/>
          <p:nvPr/>
        </p:nvSpPr>
        <p:spPr>
          <a:xfrm>
            <a:off x="393420" y="5485659"/>
            <a:ext cx="206172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 name="Rounded Rectangle 19">
            <a:extLst>
              <a:ext uri="{FF2B5EF4-FFF2-40B4-BE49-F238E27FC236}">
                <a16:creationId xmlns:a16="http://schemas.microsoft.com/office/drawing/2014/main" id="{ED886431-6331-E047-AE11-E2B36EDB02D8}"/>
              </a:ext>
            </a:extLst>
          </p:cNvPr>
          <p:cNvSpPr/>
          <p:nvPr/>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BD841829-F190-ED4F-8B10-97DC8874016D}"/>
              </a:ext>
            </a:extLst>
          </p:cNvPr>
          <p:cNvSpPr txBox="1"/>
          <p:nvPr/>
        </p:nvSpPr>
        <p:spPr>
          <a:xfrm>
            <a:off x="805458" y="6013567"/>
            <a:ext cx="1382329" cy="431657"/>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Calibri"/>
                <a:ea typeface="Aileron" charset="0"/>
                <a:cs typeface="PT Sans Narrow"/>
              </a:rPr>
              <a:t>Visit us at</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Calibri"/>
                <a:ea typeface="Aileron" charset="0"/>
                <a:cs typeface="PT Sans Narrow"/>
              </a:rPr>
              <a:t>cor2ed.com</a:t>
            </a:r>
          </a:p>
        </p:txBody>
      </p:sp>
      <p:sp>
        <p:nvSpPr>
          <p:cNvPr id="22" name="Rectangle 21">
            <a:hlinkClick r:id="rId6"/>
            <a:extLst>
              <a:ext uri="{FF2B5EF4-FFF2-40B4-BE49-F238E27FC236}">
                <a16:creationId xmlns:a16="http://schemas.microsoft.com/office/drawing/2014/main" id="{CB41E351-4D2D-E845-B727-A4FDB859DD06}"/>
              </a:ext>
            </a:extLst>
          </p:cNvPr>
          <p:cNvSpPr/>
          <p:nvPr/>
        </p:nvSpPr>
        <p:spPr>
          <a:xfrm>
            <a:off x="391317" y="6007858"/>
            <a:ext cx="161924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3" name="Graphic 22" descr="World">
            <a:extLst>
              <a:ext uri="{FF2B5EF4-FFF2-40B4-BE49-F238E27FC236}">
                <a16:creationId xmlns:a16="http://schemas.microsoft.com/office/drawing/2014/main" id="{57D04EC6-2E33-7A4A-92EE-87E6876CF87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7989" y="6070903"/>
            <a:ext cx="306593" cy="306593"/>
          </a:xfrm>
          <a:prstGeom prst="rect">
            <a:avLst/>
          </a:prstGeom>
        </p:spPr>
      </p:pic>
      <p:sp>
        <p:nvSpPr>
          <p:cNvPr id="24" name="TextBox 23">
            <a:extLst>
              <a:ext uri="{FF2B5EF4-FFF2-40B4-BE49-F238E27FC236}">
                <a16:creationId xmlns:a16="http://schemas.microsoft.com/office/drawing/2014/main" id="{60414FDF-0A49-2E43-9069-870BC324516B}"/>
              </a:ext>
            </a:extLst>
          </p:cNvPr>
          <p:cNvSpPr txBox="1"/>
          <p:nvPr/>
        </p:nvSpPr>
        <p:spPr>
          <a:xfrm>
            <a:off x="2940222" y="6013567"/>
            <a:ext cx="2634939" cy="4247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Calibri"/>
                <a:ea typeface="Aileron" charset="0"/>
                <a:cs typeface="PT Sans Narrow"/>
              </a:rPr>
              <a:t>Follow us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Calibri"/>
                <a:ea typeface="Aileron" charset="0"/>
                <a:cs typeface="PT Sans Narrow"/>
              </a:rPr>
              <a:t>Twitter @COR2EDMedEd</a:t>
            </a:r>
          </a:p>
        </p:txBody>
      </p:sp>
      <p:sp>
        <p:nvSpPr>
          <p:cNvPr id="25" name="Rectangle 24">
            <a:hlinkClick r:id="rId9"/>
            <a:extLst>
              <a:ext uri="{FF2B5EF4-FFF2-40B4-BE49-F238E27FC236}">
                <a16:creationId xmlns:a16="http://schemas.microsoft.com/office/drawing/2014/main" id="{8F3472F5-C78E-C94B-9BFA-A3EEE5D31053}"/>
              </a:ext>
            </a:extLst>
          </p:cNvPr>
          <p:cNvSpPr/>
          <p:nvPr/>
        </p:nvSpPr>
        <p:spPr>
          <a:xfrm>
            <a:off x="2499710" y="6017389"/>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6" name="Picture 2" descr="Linkedin logo logo website icon - Popular Social Media Flat">
            <a:extLst>
              <a:ext uri="{FF2B5EF4-FFF2-40B4-BE49-F238E27FC236}">
                <a16:creationId xmlns:a16="http://schemas.microsoft.com/office/drawing/2014/main" id="{63A76A5B-E3A1-FD40-8FCA-874CEF0ADE25}"/>
              </a:ext>
            </a:extLst>
          </p:cNvPr>
          <p:cNvPicPr>
            <a:picLocks noChangeAspect="1" noChangeArrowheads="1"/>
          </p:cNvPicPr>
          <p:nvPr/>
        </p:nvPicPr>
        <p:blipFill>
          <a:blip r:embed="rId10">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a:extLst>
              <a:ext uri="{FF2B5EF4-FFF2-40B4-BE49-F238E27FC236}">
                <a16:creationId xmlns:a16="http://schemas.microsoft.com/office/drawing/2014/main" id="{8D8AE191-D399-4247-9792-357EEE4E2B60}"/>
              </a:ext>
            </a:extLst>
          </p:cNvPr>
          <p:cNvSpPr/>
          <p:nvPr/>
        </p:nvSpPr>
        <p:spPr>
          <a:xfrm>
            <a:off x="2523865" y="5510895"/>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28" name="Picture 4" descr="Vimeo Icon Logo - Free vector graphic on Pixabay">
            <a:extLst>
              <a:ext uri="{FF2B5EF4-FFF2-40B4-BE49-F238E27FC236}">
                <a16:creationId xmlns:a16="http://schemas.microsoft.com/office/drawing/2014/main" id="{00F43D3B-6DB4-BB44-A978-89AC1E738E93}"/>
              </a:ext>
            </a:extLst>
          </p:cNvPr>
          <p:cNvPicPr>
            <a:picLocks noChangeAspect="1" noChangeArrowheads="1"/>
          </p:cNvPicPr>
          <p:nvPr/>
        </p:nvPicPr>
        <p:blipFill>
          <a:blip r:embed="rId11">
            <a:biLevel thresh="25000"/>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27031" y="5424935"/>
            <a:ext cx="563578" cy="56357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hlinkClick r:id="rId13"/>
            <a:extLst>
              <a:ext uri="{FF2B5EF4-FFF2-40B4-BE49-F238E27FC236}">
                <a16:creationId xmlns:a16="http://schemas.microsoft.com/office/drawing/2014/main" id="{E27161B5-DA4C-1A40-8392-63E1C4CB0930}"/>
              </a:ext>
            </a:extLst>
          </p:cNvPr>
          <p:cNvSpPr/>
          <p:nvPr/>
        </p:nvSpPr>
        <p:spPr>
          <a:xfrm>
            <a:off x="2479885" y="5491652"/>
            <a:ext cx="206172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8769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5890666"/>
          </a:xfrm>
        </p:spPr>
        <p:txBody>
          <a:bodyPr>
            <a:noAutofit/>
          </a:bodyPr>
          <a:lstStyle/>
          <a:p>
            <a:r>
              <a:rPr lang="en-GB" sz="3200" dirty="0"/>
              <a:t>Evolving Treatment of Advanced HCC in the Asia–Pacific Region: A Review and Multidisciplinary Expert Opinion</a:t>
            </a:r>
            <a:br>
              <a:rPr lang="en-GB" dirty="0"/>
            </a:br>
            <a:r>
              <a:rPr lang="en-GB" sz="2400" cap="none" dirty="0"/>
              <a:t>Ogasawara S, et al. </a:t>
            </a:r>
            <a:r>
              <a:rPr lang="en-GB" sz="2400" i="1" cap="none" dirty="0"/>
              <a:t>Cancers</a:t>
            </a:r>
            <a:r>
              <a:rPr lang="en-GB" sz="2400" cap="none" dirty="0"/>
              <a:t>. 2021;13;2626</a:t>
            </a:r>
            <a:br>
              <a:rPr lang="en-GB" sz="2400" cap="none" dirty="0"/>
            </a:br>
            <a:br>
              <a:rPr lang="en-GB" sz="2400" cap="none" dirty="0"/>
            </a:br>
            <a:r>
              <a:rPr lang="en-GB" sz="3200" cap="none" dirty="0"/>
              <a:t>Prof. Pierce KH Chow </a:t>
            </a:r>
            <a:br>
              <a:rPr lang="en-GB" sz="2800" cap="none" dirty="0"/>
            </a:br>
            <a:r>
              <a:rPr lang="en-GB" sz="2200" cap="none" dirty="0"/>
              <a:t>National Cancer Centre Singapore and Duke-NUS Medical School</a:t>
            </a:r>
            <a:br>
              <a:rPr lang="en-GB" sz="2200" cap="none" dirty="0"/>
            </a:br>
            <a:r>
              <a:rPr lang="en-GB" sz="2200" cap="none" dirty="0"/>
              <a:t>Singapore, Singapore</a:t>
            </a:r>
            <a:br>
              <a:rPr lang="en-GB" sz="2200" cap="none" dirty="0"/>
            </a:br>
            <a:br>
              <a:rPr lang="en-GB" sz="2800" cap="none" dirty="0"/>
            </a:br>
            <a:r>
              <a:rPr lang="en-GB" sz="2400" cap="none" dirty="0"/>
              <a:t>JULY 2021</a:t>
            </a:r>
          </a:p>
        </p:txBody>
      </p:sp>
      <p:sp>
        <p:nvSpPr>
          <p:cNvPr id="6" name="Slide Number Placeholder 5"/>
          <p:cNvSpPr>
            <a:spLocks noGrp="1"/>
          </p:cNvSpPr>
          <p:nvPr>
            <p:ph type="sldNum" sz="quarter" idx="4"/>
          </p:nvPr>
        </p:nvSpPr>
        <p:spPr/>
        <p:txBody>
          <a:bodyPr/>
          <a:lstStyle/>
          <a:p>
            <a:fld id="{FCE43C0F-8A7B-3A4B-9DB5-B3472E36E833}" type="slidenum">
              <a:rPr lang="en-GB" smtClean="0"/>
              <a:pPr/>
              <a:t>2</a:t>
            </a:fld>
            <a:endParaRPr lang="en-GB" dirty="0"/>
          </a:p>
        </p:txBody>
      </p:sp>
      <p:sp>
        <p:nvSpPr>
          <p:cNvPr id="4" name="Espace réservé du contenu 4">
            <a:extLst>
              <a:ext uri="{FF2B5EF4-FFF2-40B4-BE49-F238E27FC236}">
                <a16:creationId xmlns:a16="http://schemas.microsoft.com/office/drawing/2014/main" id="{815785CD-EBAB-B245-8577-1F3E494685DD}"/>
              </a:ext>
            </a:extLst>
          </p:cNvPr>
          <p:cNvSpPr txBox="1">
            <a:spLocks/>
          </p:cNvSpPr>
          <p:nvPr/>
        </p:nvSpPr>
        <p:spPr>
          <a:xfrm>
            <a:off x="620184" y="6356351"/>
            <a:ext cx="8116800" cy="365125"/>
          </a:xfrm>
          <a:prstGeom prst="rect">
            <a:avLst/>
          </a:prstGeom>
        </p:spPr>
        <p:txBody>
          <a:bodyPr lIns="0" tIns="0" rIns="0" bIns="0" anchor="ctr" anchorCtr="0"/>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Calibri" charset="0"/>
                <a:ea typeface="Calibri" charset="0"/>
                <a:cs typeface="Calibri"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Calibri" charset="0"/>
                <a:ea typeface="Calibri" charset="0"/>
                <a:cs typeface="Calibri"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solidFill>
                  <a:schemeClr val="bg1"/>
                </a:solidFill>
              </a:rPr>
              <a:t>HCC, hepatocellular carcinoma</a:t>
            </a:r>
          </a:p>
        </p:txBody>
      </p:sp>
    </p:spTree>
    <p:extLst>
      <p:ext uri="{BB962C8B-B14F-4D97-AF65-F5344CB8AC3E}">
        <p14:creationId xmlns:p14="http://schemas.microsoft.com/office/powerpoint/2010/main" val="27202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700AB2-4DBC-8042-B17C-33193DBBA43B}"/>
              </a:ext>
            </a:extLst>
          </p:cNvPr>
          <p:cNvSpPr>
            <a:spLocks noGrp="1"/>
          </p:cNvSpPr>
          <p:nvPr>
            <p:ph type="title"/>
          </p:nvPr>
        </p:nvSpPr>
        <p:spPr/>
        <p:txBody>
          <a:bodyPr/>
          <a:lstStyle/>
          <a:p>
            <a:r>
              <a:rPr lang="en-GB" dirty="0"/>
              <a:t>disclaimer</a:t>
            </a:r>
          </a:p>
        </p:txBody>
      </p:sp>
      <p:sp>
        <p:nvSpPr>
          <p:cNvPr id="3" name="Espace réservé du contenu 2">
            <a:extLst>
              <a:ext uri="{FF2B5EF4-FFF2-40B4-BE49-F238E27FC236}">
                <a16:creationId xmlns:a16="http://schemas.microsoft.com/office/drawing/2014/main" id="{E3F3946C-CD8F-004E-BBFC-0FC5E7697306}"/>
              </a:ext>
            </a:extLst>
          </p:cNvPr>
          <p:cNvSpPr>
            <a:spLocks noGrp="1"/>
          </p:cNvSpPr>
          <p:nvPr>
            <p:ph sz="quarter" idx="14"/>
          </p:nvPr>
        </p:nvSpPr>
        <p:spPr/>
        <p:txBody>
          <a:bodyPr/>
          <a:lstStyle/>
          <a:p>
            <a:pPr marL="0" indent="0">
              <a:buNone/>
            </a:pPr>
            <a:endParaRPr lang="en-GB" b="1" dirty="0"/>
          </a:p>
          <a:p>
            <a:pPr marL="0" indent="0">
              <a:buNone/>
            </a:pPr>
            <a:r>
              <a:rPr lang="en-GB" b="1" dirty="0"/>
              <a:t>Please note: </a:t>
            </a:r>
            <a:r>
              <a:rPr lang="en-GB" dirty="0"/>
              <a:t>Views expressed within this presentation are the personal opinions of the author.  </a:t>
            </a:r>
            <a:br>
              <a:rPr lang="en-GB" dirty="0"/>
            </a:br>
            <a:r>
              <a:rPr lang="en-GB" dirty="0"/>
              <a:t>They do not necessarily represent the views of the author’s academic institution, organisation, </a:t>
            </a:r>
            <a:br>
              <a:rPr lang="en-GB" dirty="0"/>
            </a:br>
            <a:r>
              <a:rPr lang="en-GB" dirty="0"/>
              <a:t>or other group or individual.</a:t>
            </a:r>
          </a:p>
          <a:p>
            <a:pPr marL="0" indent="0">
              <a:buNone/>
            </a:pPr>
            <a:r>
              <a:rPr lang="en-GB" dirty="0"/>
              <a:t>This content is supported by an Independent Educational Grant from Roche. </a:t>
            </a:r>
          </a:p>
          <a:p>
            <a:pPr marL="0" indent="0">
              <a:buNone/>
            </a:pPr>
            <a:endParaRPr lang="en-GB" dirty="0"/>
          </a:p>
          <a:p>
            <a:pPr marL="0" indent="0">
              <a:buNone/>
            </a:pPr>
            <a:r>
              <a:rPr lang="en-GB" b="1" dirty="0"/>
              <a:t>Disclosures: </a:t>
            </a:r>
            <a:r>
              <a:rPr lang="en-GB" dirty="0"/>
              <a:t>Prof. Pierce KH Chow has received honoraria from the following: Sirtex Medical, Ipsen, Bristol-Myers Squibb, Oncosil, Bayer, New B Innovation, MSD, BTG Plc, Guerbet, Perspectum, IQVIA, Genentech, Roche, AstraZeneca, AUM Biosciences, L.E.K. Consulting Pte Ltd.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Espace réservé du numéro de diapositive 3">
            <a:extLst>
              <a:ext uri="{FF2B5EF4-FFF2-40B4-BE49-F238E27FC236}">
                <a16:creationId xmlns:a16="http://schemas.microsoft.com/office/drawing/2014/main" id="{3330C883-2231-F44D-AA02-747178DDB230}"/>
              </a:ext>
            </a:extLst>
          </p:cNvPr>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139024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4CE2D-BE89-404A-ACF4-C90306C6DC5B}"/>
              </a:ext>
            </a:extLst>
          </p:cNvPr>
          <p:cNvSpPr>
            <a:spLocks noGrp="1"/>
          </p:cNvSpPr>
          <p:nvPr>
            <p:ph type="title"/>
          </p:nvPr>
        </p:nvSpPr>
        <p:spPr>
          <a:xfrm>
            <a:off x="619200" y="259200"/>
            <a:ext cx="9077200" cy="864000"/>
          </a:xfrm>
        </p:spPr>
        <p:txBody>
          <a:bodyPr>
            <a:noAutofit/>
          </a:bodyPr>
          <a:lstStyle/>
          <a:p>
            <a:r>
              <a:rPr lang="en-GB" dirty="0"/>
              <a:t>Epidemiology of HCC &amp; Healthcare and Reimbursement Systems in the Asia-Pacific Region</a:t>
            </a:r>
            <a:br>
              <a:rPr lang="en-GB" dirty="0"/>
            </a:br>
            <a:endParaRPr lang="en-GB" dirty="0"/>
          </a:p>
        </p:txBody>
      </p:sp>
      <p:sp>
        <p:nvSpPr>
          <p:cNvPr id="3" name="Espace réservé du contenu 2">
            <a:extLst>
              <a:ext uri="{FF2B5EF4-FFF2-40B4-BE49-F238E27FC236}">
                <a16:creationId xmlns:a16="http://schemas.microsoft.com/office/drawing/2014/main" id="{3404CC26-C88C-4C42-8648-F27822238DE7}"/>
              </a:ext>
            </a:extLst>
          </p:cNvPr>
          <p:cNvSpPr>
            <a:spLocks noGrp="1"/>
          </p:cNvSpPr>
          <p:nvPr>
            <p:ph sz="quarter" idx="14"/>
          </p:nvPr>
        </p:nvSpPr>
        <p:spPr>
          <a:xfrm>
            <a:off x="407371" y="1700808"/>
            <a:ext cx="4536501" cy="3456384"/>
          </a:xfrm>
        </p:spPr>
        <p:txBody>
          <a:bodyPr>
            <a:normAutofit/>
          </a:bodyPr>
          <a:lstStyle/>
          <a:p>
            <a:pPr marL="230188" indent="-230188"/>
            <a:r>
              <a:rPr lang="en-GB" dirty="0">
                <a:latin typeface="+mn-lt"/>
              </a:rPr>
              <a:t>In </a:t>
            </a:r>
            <a:r>
              <a:rPr lang="en-GB" dirty="0"/>
              <a:t>primary liver cancer: </a:t>
            </a:r>
          </a:p>
          <a:p>
            <a:pPr marL="461963" lvl="1" indent="-222250"/>
            <a:r>
              <a:rPr lang="en-GB" sz="2000" b="1" dirty="0">
                <a:solidFill>
                  <a:srgbClr val="C00000"/>
                </a:solidFill>
                <a:latin typeface="+mn-lt"/>
              </a:rPr>
              <a:t>HCC represents 75% to 85% of cases</a:t>
            </a:r>
          </a:p>
          <a:p>
            <a:pPr marL="230188" lvl="1" indent="-230188">
              <a:buNone/>
            </a:pPr>
            <a:endParaRPr lang="en-GB" b="1" dirty="0">
              <a:solidFill>
                <a:srgbClr val="C00000"/>
              </a:solidFill>
              <a:latin typeface="+mn-lt"/>
            </a:endParaRPr>
          </a:p>
          <a:p>
            <a:pPr marL="230188" indent="-230188"/>
            <a:r>
              <a:rPr lang="en-GB" dirty="0">
                <a:latin typeface="+mn-lt"/>
              </a:rPr>
              <a:t>HCC = </a:t>
            </a:r>
            <a:r>
              <a:rPr lang="en-GB" b="1" dirty="0">
                <a:solidFill>
                  <a:srgbClr val="C00000"/>
                </a:solidFill>
                <a:latin typeface="+mn-lt"/>
              </a:rPr>
              <a:t>4th most common cause of cancer-related death worldwide</a:t>
            </a:r>
          </a:p>
          <a:p>
            <a:pPr marL="230188" indent="-230188">
              <a:buNone/>
            </a:pPr>
            <a:endParaRPr lang="en-GB" sz="1800" b="1" dirty="0">
              <a:solidFill>
                <a:srgbClr val="C00000"/>
              </a:solidFill>
              <a:latin typeface="+mn-lt"/>
            </a:endParaRPr>
          </a:p>
          <a:p>
            <a:pPr marL="230188" indent="-230188"/>
            <a:r>
              <a:rPr lang="en-GB" dirty="0">
                <a:latin typeface="+mn-lt"/>
              </a:rPr>
              <a:t>An estimated </a:t>
            </a:r>
            <a:r>
              <a:rPr lang="en-GB" b="1" dirty="0">
                <a:solidFill>
                  <a:srgbClr val="C00000"/>
                </a:solidFill>
                <a:latin typeface="+mn-lt"/>
              </a:rPr>
              <a:t>72% of HCC cases in Asia</a:t>
            </a:r>
          </a:p>
        </p:txBody>
      </p:sp>
      <p:sp>
        <p:nvSpPr>
          <p:cNvPr id="4" name="Espace réservé du numéro de diapositive 3">
            <a:extLst>
              <a:ext uri="{FF2B5EF4-FFF2-40B4-BE49-F238E27FC236}">
                <a16:creationId xmlns:a16="http://schemas.microsoft.com/office/drawing/2014/main" id="{5C0AA476-6B69-7F49-B76B-93647BA13444}"/>
              </a:ext>
            </a:extLst>
          </p:cNvPr>
          <p:cNvSpPr>
            <a:spLocks noGrp="1"/>
          </p:cNvSpPr>
          <p:nvPr>
            <p:ph type="sldNum" sz="quarter" idx="4"/>
          </p:nvPr>
        </p:nvSpPr>
        <p:spPr/>
        <p:txBody>
          <a:bodyPr/>
          <a:lstStyle/>
          <a:p>
            <a:fld id="{FCE43C0F-8A7B-3A4B-9DB5-B3472E36E833}" type="slidenum">
              <a:rPr lang="en-GB" smtClean="0"/>
              <a:pPr/>
              <a:t>4</a:t>
            </a:fld>
            <a:endParaRPr lang="en-GB" dirty="0"/>
          </a:p>
        </p:txBody>
      </p:sp>
      <p:graphicFrame>
        <p:nvGraphicFramePr>
          <p:cNvPr id="6" name="Tableau 7">
            <a:extLst>
              <a:ext uri="{FF2B5EF4-FFF2-40B4-BE49-F238E27FC236}">
                <a16:creationId xmlns:a16="http://schemas.microsoft.com/office/drawing/2014/main" id="{C0CA9266-F478-CD4A-B570-3F5B2EF26FDC}"/>
              </a:ext>
            </a:extLst>
          </p:cNvPr>
          <p:cNvGraphicFramePr>
            <a:graphicFrameLocks noGrp="1"/>
          </p:cNvGraphicFramePr>
          <p:nvPr>
            <p:ph sz="quarter" idx="15"/>
            <p:extLst>
              <p:ext uri="{D42A27DB-BD31-4B8C-83A1-F6EECF244321}">
                <p14:modId xmlns:p14="http://schemas.microsoft.com/office/powerpoint/2010/main" val="1047656340"/>
              </p:ext>
            </p:extLst>
          </p:nvPr>
        </p:nvGraphicFramePr>
        <p:xfrm>
          <a:off x="5519938" y="1556792"/>
          <a:ext cx="6120678" cy="4226928"/>
        </p:xfrm>
        <a:graphic>
          <a:graphicData uri="http://schemas.openxmlformats.org/drawingml/2006/table">
            <a:tbl>
              <a:tblPr firstRow="1" bandRow="1">
                <a:tableStyleId>{5C22544A-7EE6-4342-B048-85BDC9FD1C3A}</a:tableStyleId>
              </a:tblPr>
              <a:tblGrid>
                <a:gridCol w="1512166">
                  <a:extLst>
                    <a:ext uri="{9D8B030D-6E8A-4147-A177-3AD203B41FA5}">
                      <a16:colId xmlns:a16="http://schemas.microsoft.com/office/drawing/2014/main" val="4110776598"/>
                    </a:ext>
                  </a:extLst>
                </a:gridCol>
                <a:gridCol w="4608512">
                  <a:extLst>
                    <a:ext uri="{9D8B030D-6E8A-4147-A177-3AD203B41FA5}">
                      <a16:colId xmlns:a16="http://schemas.microsoft.com/office/drawing/2014/main" val="985532176"/>
                    </a:ext>
                  </a:extLst>
                </a:gridCol>
              </a:tblGrid>
              <a:tr h="407079">
                <a:tc>
                  <a:txBody>
                    <a:bodyPr/>
                    <a:lstStyle/>
                    <a:p>
                      <a:r>
                        <a:rPr lang="en-GB" noProof="0" dirty="0"/>
                        <a:t>Country</a:t>
                      </a:r>
                    </a:p>
                  </a:txBody>
                  <a:tcPr/>
                </a:tc>
                <a:tc>
                  <a:txBody>
                    <a:bodyPr/>
                    <a:lstStyle/>
                    <a:p>
                      <a:r>
                        <a:rPr lang="en-GB" noProof="0" dirty="0"/>
                        <a:t>Reimbursement policy procedures</a:t>
                      </a:r>
                    </a:p>
                  </a:txBody>
                  <a:tcPr/>
                </a:tc>
                <a:extLst>
                  <a:ext uri="{0D108BD9-81ED-4DB2-BD59-A6C34878D82A}">
                    <a16:rowId xmlns:a16="http://schemas.microsoft.com/office/drawing/2014/main" val="2294401069"/>
                  </a:ext>
                </a:extLst>
              </a:tr>
              <a:tr h="702629">
                <a:tc>
                  <a:txBody>
                    <a:bodyPr/>
                    <a:lstStyle/>
                    <a:p>
                      <a:r>
                        <a:rPr lang="en-GB" noProof="0" dirty="0"/>
                        <a:t>Japan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latin typeface="+mn-lt"/>
                        </a:rPr>
                        <a:t>Patients pay 10–30% of medical costs</a:t>
                      </a:r>
                      <a:br>
                        <a:rPr lang="en-GB" noProof="0" dirty="0">
                          <a:latin typeface="+mn-lt"/>
                        </a:rPr>
                      </a:br>
                      <a:r>
                        <a:rPr lang="en-GB" noProof="0" dirty="0">
                          <a:latin typeface="+mn-lt"/>
                        </a:rPr>
                        <a:t>(depending on age and income)</a:t>
                      </a:r>
                    </a:p>
                  </a:txBody>
                  <a:tcPr/>
                </a:tc>
                <a:extLst>
                  <a:ext uri="{0D108BD9-81ED-4DB2-BD59-A6C34878D82A}">
                    <a16:rowId xmlns:a16="http://schemas.microsoft.com/office/drawing/2014/main" val="1957079521"/>
                  </a:ext>
                </a:extLst>
              </a:tr>
              <a:tr h="702629">
                <a:tc>
                  <a:txBody>
                    <a:bodyPr/>
                    <a:lstStyle/>
                    <a:p>
                      <a:r>
                        <a:rPr lang="en-GB" noProof="0" dirty="0"/>
                        <a:t>China</a:t>
                      </a:r>
                    </a:p>
                  </a:txBody>
                  <a:tcPr/>
                </a:tc>
                <a:tc>
                  <a:txBody>
                    <a:bodyPr/>
                    <a:lstStyle/>
                    <a:p>
                      <a:r>
                        <a:rPr lang="en-GB" noProof="0" dirty="0">
                          <a:latin typeface="+mn-lt"/>
                        </a:rPr>
                        <a:t>Patients pay 10–20% of the cost of drugs on the Chinese National Reimbursement Drug List</a:t>
                      </a:r>
                      <a:endParaRPr lang="en-GB" noProof="0" dirty="0"/>
                    </a:p>
                  </a:txBody>
                  <a:tcPr/>
                </a:tc>
                <a:extLst>
                  <a:ext uri="{0D108BD9-81ED-4DB2-BD59-A6C34878D82A}">
                    <a16:rowId xmlns:a16="http://schemas.microsoft.com/office/drawing/2014/main" val="1595348779"/>
                  </a:ext>
                </a:extLst>
              </a:tr>
              <a:tr h="1003756">
                <a:tc>
                  <a:txBody>
                    <a:bodyPr/>
                    <a:lstStyle/>
                    <a:p>
                      <a:r>
                        <a:rPr lang="en-GB" noProof="0" dirty="0"/>
                        <a:t>South Korea</a:t>
                      </a:r>
                    </a:p>
                  </a:txBody>
                  <a:tcPr/>
                </a:tc>
                <a:tc>
                  <a:txBody>
                    <a:bodyPr/>
                    <a:lstStyle/>
                    <a:p>
                      <a:r>
                        <a:rPr lang="en-GB" noProof="0" dirty="0">
                          <a:latin typeface="+mn-lt"/>
                        </a:rPr>
                        <a:t>National Health Insurance reimbursed approximately 80% of covered inpatient care and 50–70% of covered outpatient care</a:t>
                      </a:r>
                      <a:endParaRPr lang="en-GB" noProof="0" dirty="0"/>
                    </a:p>
                  </a:txBody>
                  <a:tcPr/>
                </a:tc>
                <a:extLst>
                  <a:ext uri="{0D108BD9-81ED-4DB2-BD59-A6C34878D82A}">
                    <a16:rowId xmlns:a16="http://schemas.microsoft.com/office/drawing/2014/main" val="3510320576"/>
                  </a:ext>
                </a:extLst>
              </a:tr>
              <a:tr h="407079">
                <a:tc>
                  <a:txBody>
                    <a:bodyPr/>
                    <a:lstStyle/>
                    <a:p>
                      <a:r>
                        <a:rPr lang="en-GB" noProof="0" dirty="0"/>
                        <a:t>Taiwan</a:t>
                      </a:r>
                    </a:p>
                  </a:txBody>
                  <a:tcPr/>
                </a:tc>
                <a:tc>
                  <a:txBody>
                    <a:bodyPr/>
                    <a:lstStyle/>
                    <a:p>
                      <a:r>
                        <a:rPr lang="en-GB" noProof="0" dirty="0">
                          <a:latin typeface="+mn-lt"/>
                        </a:rPr>
                        <a:t>Similar to South Korea</a:t>
                      </a:r>
                      <a:endParaRPr lang="en-GB" noProof="0" dirty="0"/>
                    </a:p>
                  </a:txBody>
                  <a:tcPr/>
                </a:tc>
                <a:extLst>
                  <a:ext uri="{0D108BD9-81ED-4DB2-BD59-A6C34878D82A}">
                    <a16:rowId xmlns:a16="http://schemas.microsoft.com/office/drawing/2014/main" val="2567825880"/>
                  </a:ext>
                </a:extLst>
              </a:tr>
              <a:tr h="1003756">
                <a:tc>
                  <a:txBody>
                    <a:bodyPr/>
                    <a:lstStyle/>
                    <a:p>
                      <a:r>
                        <a:rPr lang="en-GB" noProof="0" dirty="0"/>
                        <a:t>Singapore</a:t>
                      </a:r>
                    </a:p>
                  </a:txBody>
                  <a:tcPr/>
                </a:tc>
                <a:tc>
                  <a:txBody>
                    <a:bodyPr/>
                    <a:lstStyle/>
                    <a:p>
                      <a:r>
                        <a:rPr lang="en-GB" noProof="0" dirty="0">
                          <a:latin typeface="+mn-lt"/>
                        </a:rPr>
                        <a:t>Healthcare costs are covered by nationalised life insurance schemes and deductions from compulsory savings plans</a:t>
                      </a:r>
                      <a:endParaRPr lang="en-GB" noProof="0" dirty="0"/>
                    </a:p>
                  </a:txBody>
                  <a:tcPr/>
                </a:tc>
                <a:extLst>
                  <a:ext uri="{0D108BD9-81ED-4DB2-BD59-A6C34878D82A}">
                    <a16:rowId xmlns:a16="http://schemas.microsoft.com/office/drawing/2014/main" val="33037856"/>
                  </a:ext>
                </a:extLst>
              </a:tr>
            </a:tbl>
          </a:graphicData>
        </a:graphic>
      </p:graphicFrame>
      <p:sp>
        <p:nvSpPr>
          <p:cNvPr id="8" name="Content Placeholder 6">
            <a:extLst>
              <a:ext uri="{FF2B5EF4-FFF2-40B4-BE49-F238E27FC236}">
                <a16:creationId xmlns:a16="http://schemas.microsoft.com/office/drawing/2014/main" id="{0E95B329-C64A-F34F-AFEC-8D681FF37B4D}"/>
              </a:ext>
            </a:extLst>
          </p:cNvPr>
          <p:cNvSpPr txBox="1">
            <a:spLocks/>
          </p:cNvSpPr>
          <p:nvPr/>
        </p:nvSpPr>
        <p:spPr>
          <a:xfrm>
            <a:off x="335360" y="6370457"/>
            <a:ext cx="8234844" cy="365126"/>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2"/>
              </a:buClr>
              <a:buFont typeface="Arial"/>
              <a:buNone/>
              <a:defRPr sz="1200" b="0" i="0" kern="1200">
                <a:solidFill>
                  <a:srgbClr val="5D8298"/>
                </a:solidFill>
                <a:latin typeface="Calibri" panose="020F0502020204030204" pitchFamily="34" charset="0"/>
                <a:ea typeface="Calibri" charset="0"/>
                <a:cs typeface="Calibri" panose="020F050202020403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Calibri"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Calibri"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Calibri"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Calibri"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GB" dirty="0">
                <a:solidFill>
                  <a:schemeClr val="tx2"/>
                </a:solidFill>
                <a:ea typeface="Aileron" charset="0"/>
                <a:cs typeface="Aileron" charset="0"/>
              </a:rPr>
              <a:t>HCC, hepatocellular carcinoma</a:t>
            </a:r>
            <a:endParaRPr lang="en-GB" dirty="0"/>
          </a:p>
        </p:txBody>
      </p:sp>
      <p:cxnSp>
        <p:nvCxnSpPr>
          <p:cNvPr id="10" name="Connecteur droit 9">
            <a:extLst>
              <a:ext uri="{FF2B5EF4-FFF2-40B4-BE49-F238E27FC236}">
                <a16:creationId xmlns:a16="http://schemas.microsoft.com/office/drawing/2014/main" id="{C817AB3F-46CC-6343-B1BD-42FFEF9CCCDF}"/>
              </a:ext>
            </a:extLst>
          </p:cNvPr>
          <p:cNvCxnSpPr/>
          <p:nvPr/>
        </p:nvCxnSpPr>
        <p:spPr>
          <a:xfrm>
            <a:off x="5087888" y="1340768"/>
            <a:ext cx="0" cy="4608512"/>
          </a:xfrm>
          <a:prstGeom prst="line">
            <a:avLst/>
          </a:prstGeom>
          <a:ln w="5715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5665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First-line treatment options: </a:t>
            </a:r>
            <a:br>
              <a:rPr lang="en-GB" dirty="0"/>
            </a:br>
            <a:r>
              <a:rPr lang="en-GB" dirty="0"/>
              <a:t>Sorafenib and lenvatinib</a:t>
            </a:r>
            <a:br>
              <a:rPr lang="en-GB" dirty="0"/>
            </a:br>
            <a:r>
              <a:rPr lang="en-GB" dirty="0"/>
              <a:t> </a:t>
            </a:r>
          </a:p>
        </p:txBody>
      </p:sp>
      <p:sp>
        <p:nvSpPr>
          <p:cNvPr id="7" name="Content Placeholder 6">
            <a:extLst>
              <a:ext uri="{FF2B5EF4-FFF2-40B4-BE49-F238E27FC236}">
                <a16:creationId xmlns:a16="http://schemas.microsoft.com/office/drawing/2014/main" id="{A3F07A2C-411F-2744-9B4A-E237E1C32CE7}"/>
              </a:ext>
            </a:extLst>
          </p:cNvPr>
          <p:cNvSpPr>
            <a:spLocks noGrp="1"/>
          </p:cNvSpPr>
          <p:nvPr>
            <p:ph sz="quarter" idx="15"/>
          </p:nvPr>
        </p:nvSpPr>
        <p:spPr>
          <a:xfrm>
            <a:off x="502140" y="5979739"/>
            <a:ext cx="8234844" cy="696976"/>
          </a:xfrm>
        </p:spPr>
        <p:txBody>
          <a:bodyPr/>
          <a:lstStyle/>
          <a:p>
            <a:pPr>
              <a:spcBef>
                <a:spcPts val="300"/>
              </a:spcBef>
            </a:pPr>
            <a:r>
              <a:rPr lang="en-GB" dirty="0">
                <a:solidFill>
                  <a:schemeClr val="tx2"/>
                </a:solidFill>
                <a:ea typeface="Aileron" charset="0"/>
                <a:cs typeface="Aileron" charset="0"/>
              </a:rPr>
              <a:t>* REFLECT (NCT01761266) is a randomised phase 3 non-inferiority trial </a:t>
            </a:r>
          </a:p>
          <a:p>
            <a:pPr>
              <a:spcBef>
                <a:spcPts val="300"/>
              </a:spcBef>
            </a:pPr>
            <a:r>
              <a:rPr lang="en-GB" dirty="0"/>
              <a:t>CI, confidence interval; HR, hazard ratio; OS, overall survival</a:t>
            </a:r>
          </a:p>
          <a:p>
            <a:pPr>
              <a:spcBef>
                <a:spcPts val="300"/>
              </a:spcBef>
            </a:pPr>
            <a:r>
              <a:rPr lang="en-GB" dirty="0"/>
              <a:t>1. Llovet JM, et al. N Engl J Med. 2008;359:378-90; 2. Kudo M, et al. Lancet. 2018;391:1163-73</a:t>
            </a:r>
          </a:p>
        </p:txBody>
      </p:sp>
      <p:sp>
        <p:nvSpPr>
          <p:cNvPr id="40" name="TextBox 39"/>
          <p:cNvSpPr txBox="1"/>
          <p:nvPr/>
        </p:nvSpPr>
        <p:spPr>
          <a:xfrm>
            <a:off x="1569153" y="1412776"/>
            <a:ext cx="3520003" cy="369332"/>
          </a:xfrm>
          <a:prstGeom prst="rect">
            <a:avLst/>
          </a:prstGeom>
          <a:noFill/>
        </p:spPr>
        <p:txBody>
          <a:bodyPr wrap="none" rtlCol="0">
            <a:spAutoFit/>
          </a:bodyPr>
          <a:lstStyle/>
          <a:p>
            <a:pPr lvl="0" defTabSz="685800">
              <a:defRPr/>
            </a:pPr>
            <a:r>
              <a:rPr kumimoji="0" lang="en-GB" b="1" i="0" u="none" strike="noStrike" kern="1200" cap="none" spc="0" normalizeH="0" baseline="0" dirty="0">
                <a:ln>
                  <a:noFill/>
                </a:ln>
                <a:solidFill>
                  <a:srgbClr val="343333"/>
                </a:solidFill>
                <a:effectLst/>
                <a:uLnTx/>
                <a:uFillTx/>
                <a:cs typeface="Arial" panose="020B0604020202020204" pitchFamily="34" charset="0"/>
              </a:rPr>
              <a:t>Overall survival in </a:t>
            </a:r>
            <a:r>
              <a:rPr lang="en-GB" b="1" dirty="0">
                <a:solidFill>
                  <a:srgbClr val="343333"/>
                </a:solidFill>
                <a:cs typeface="Arial" panose="020B0604020202020204" pitchFamily="34" charset="0"/>
              </a:rPr>
              <a:t>the SHARP </a:t>
            </a:r>
            <a:r>
              <a:rPr kumimoji="0" lang="en-GB" b="1" i="0" u="none" strike="noStrike" kern="1200" cap="none" spc="0" normalizeH="0" baseline="0" dirty="0">
                <a:ln>
                  <a:noFill/>
                </a:ln>
                <a:solidFill>
                  <a:srgbClr val="343333"/>
                </a:solidFill>
                <a:effectLst/>
                <a:uLnTx/>
                <a:uFillTx/>
                <a:cs typeface="Arial" panose="020B0604020202020204" pitchFamily="34" charset="0"/>
              </a:rPr>
              <a:t>trial</a:t>
            </a:r>
            <a:r>
              <a:rPr kumimoji="0" lang="en-GB" b="1" i="0" u="none" strike="noStrike" kern="1200" cap="none" spc="0" normalizeH="0" baseline="30000" dirty="0">
                <a:ln>
                  <a:noFill/>
                </a:ln>
                <a:solidFill>
                  <a:srgbClr val="343333"/>
                </a:solidFill>
                <a:effectLst/>
                <a:uLnTx/>
                <a:uFillTx/>
                <a:cs typeface="Arial" panose="020B0604020202020204" pitchFamily="34" charset="0"/>
              </a:rPr>
              <a:t>1</a:t>
            </a:r>
          </a:p>
        </p:txBody>
      </p:sp>
      <p:sp>
        <p:nvSpPr>
          <p:cNvPr id="41" name="TextBox 40"/>
          <p:cNvSpPr txBox="1"/>
          <p:nvPr/>
        </p:nvSpPr>
        <p:spPr>
          <a:xfrm>
            <a:off x="974608" y="1855351"/>
            <a:ext cx="4938714" cy="6463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685800"/>
            <a:r>
              <a:rPr lang="en-GB" b="1" dirty="0">
                <a:solidFill>
                  <a:schemeClr val="tx1"/>
                </a:solidFill>
                <a:cs typeface="Arial" panose="020B0604020202020204" pitchFamily="34" charset="0"/>
              </a:rPr>
              <a:t>Median OS: 10.7 months sorafenib </a:t>
            </a:r>
            <a:r>
              <a:rPr lang="en-GB" b="1" i="1" dirty="0">
                <a:solidFill>
                  <a:schemeClr val="tx1"/>
                </a:solidFill>
                <a:cs typeface="Arial" panose="020B0604020202020204" pitchFamily="34" charset="0"/>
              </a:rPr>
              <a:t>vs</a:t>
            </a:r>
            <a:r>
              <a:rPr lang="en-GB" b="1" dirty="0">
                <a:solidFill>
                  <a:schemeClr val="tx1"/>
                </a:solidFill>
                <a:cs typeface="Arial" panose="020B0604020202020204" pitchFamily="34" charset="0"/>
              </a:rPr>
              <a:t> 7.9 months placebo HR 0.69 (95% CI 0.55-0.87), p&lt;0.001</a:t>
            </a:r>
            <a:endParaRPr lang="en-GB" b="1" baseline="30000" dirty="0">
              <a:solidFill>
                <a:schemeClr val="tx1"/>
              </a:solidFill>
              <a:highlight>
                <a:srgbClr val="FFFF00"/>
              </a:highlight>
              <a:cs typeface="Arial" panose="020B0604020202020204" pitchFamily="34" charset="0"/>
            </a:endParaRPr>
          </a:p>
        </p:txBody>
      </p:sp>
      <p:grpSp>
        <p:nvGrpSpPr>
          <p:cNvPr id="43" name="Group 42"/>
          <p:cNvGrpSpPr/>
          <p:nvPr/>
        </p:nvGrpSpPr>
        <p:grpSpPr>
          <a:xfrm>
            <a:off x="5711279" y="1417328"/>
            <a:ext cx="5754067" cy="4546277"/>
            <a:chOff x="5686283" y="1487237"/>
            <a:chExt cx="5780320" cy="4765458"/>
          </a:xfrm>
        </p:grpSpPr>
        <p:sp>
          <p:nvSpPr>
            <p:cNvPr id="44" name="TextBox 43"/>
            <p:cNvSpPr txBox="1"/>
            <p:nvPr/>
          </p:nvSpPr>
          <p:spPr>
            <a:xfrm>
              <a:off x="6972902" y="1487237"/>
              <a:ext cx="3757642" cy="387138"/>
            </a:xfrm>
            <a:prstGeom prst="rect">
              <a:avLst/>
            </a:prstGeom>
            <a:noFill/>
          </p:spPr>
          <p:txBody>
            <a:bodyPr wrap="none" rtlCol="0">
              <a:spAutoFit/>
            </a:bodyPr>
            <a:lstStyle/>
            <a:p>
              <a:pPr lvl="0" defTabSz="685800">
                <a:defRPr/>
              </a:pPr>
              <a:r>
                <a:rPr kumimoji="0" lang="en-GB" b="1" i="0" u="none" strike="noStrike" kern="1200" cap="none" spc="0" normalizeH="0" baseline="0" dirty="0">
                  <a:ln>
                    <a:noFill/>
                  </a:ln>
                  <a:solidFill>
                    <a:srgbClr val="343333"/>
                  </a:solidFill>
                  <a:effectLst/>
                  <a:uLnTx/>
                  <a:uFillTx/>
                  <a:cs typeface="Arial" panose="020B0604020202020204" pitchFamily="34" charset="0"/>
                </a:rPr>
                <a:t>Overall survival in </a:t>
              </a:r>
              <a:r>
                <a:rPr lang="en-GB" b="1" dirty="0">
                  <a:solidFill>
                    <a:srgbClr val="343333"/>
                  </a:solidFill>
                  <a:cs typeface="Arial" panose="020B0604020202020204" pitchFamily="34" charset="0"/>
                </a:rPr>
                <a:t>the REFLECT* </a:t>
              </a:r>
              <a:r>
                <a:rPr kumimoji="0" lang="en-GB" b="1" i="0" u="none" strike="noStrike" kern="1200" cap="none" spc="0" normalizeH="0" baseline="0" dirty="0">
                  <a:ln>
                    <a:noFill/>
                  </a:ln>
                  <a:solidFill>
                    <a:srgbClr val="343333"/>
                  </a:solidFill>
                  <a:effectLst/>
                  <a:uLnTx/>
                  <a:uFillTx/>
                  <a:cs typeface="Arial" panose="020B0604020202020204" pitchFamily="34" charset="0"/>
                </a:rPr>
                <a:t>trial</a:t>
              </a:r>
              <a:r>
                <a:rPr kumimoji="0" lang="en-GB" b="1" i="0" u="none" strike="noStrike" kern="1200" cap="none" spc="0" normalizeH="0" baseline="30000" dirty="0">
                  <a:ln>
                    <a:noFill/>
                  </a:ln>
                  <a:solidFill>
                    <a:srgbClr val="343333"/>
                  </a:solidFill>
                  <a:effectLst/>
                  <a:uLnTx/>
                  <a:uFillTx/>
                  <a:cs typeface="Arial" panose="020B0604020202020204" pitchFamily="34" charset="0"/>
                </a:rPr>
                <a:t>2</a:t>
              </a:r>
            </a:p>
          </p:txBody>
        </p:sp>
        <p:grpSp>
          <p:nvGrpSpPr>
            <p:cNvPr id="45" name="Group 44"/>
            <p:cNvGrpSpPr>
              <a:grpSpLocks noChangeAspect="1"/>
            </p:cNvGrpSpPr>
            <p:nvPr/>
          </p:nvGrpSpPr>
          <p:grpSpPr>
            <a:xfrm>
              <a:off x="6036770" y="2813538"/>
              <a:ext cx="5429833" cy="3109154"/>
              <a:chOff x="1145406" y="1560925"/>
              <a:chExt cx="4635894" cy="2342745"/>
            </a:xfrm>
          </p:grpSpPr>
          <p:sp>
            <p:nvSpPr>
              <p:cNvPr id="49" name="Rectangle 48">
                <a:extLst>
                  <a:ext uri="{FF2B5EF4-FFF2-40B4-BE49-F238E27FC236}">
                    <a16:creationId xmlns:a16="http://schemas.microsoft.com/office/drawing/2014/main" id="{F8834E63-A4BC-4675-9510-CBC77C3EEBF3}"/>
                  </a:ext>
                </a:extLst>
              </p:cNvPr>
              <p:cNvSpPr/>
              <p:nvPr/>
            </p:nvSpPr>
            <p:spPr>
              <a:xfrm>
                <a:off x="1412148" y="3750196"/>
                <a:ext cx="67369"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0</a:t>
                </a:r>
              </a:p>
            </p:txBody>
          </p:sp>
          <p:sp>
            <p:nvSpPr>
              <p:cNvPr id="50" name="Rectangle 49">
                <a:extLst>
                  <a:ext uri="{FF2B5EF4-FFF2-40B4-BE49-F238E27FC236}">
                    <a16:creationId xmlns:a16="http://schemas.microsoft.com/office/drawing/2014/main" id="{8C41FFC9-3DFE-43A5-B970-4CB764CD8E6C}"/>
                  </a:ext>
                </a:extLst>
              </p:cNvPr>
              <p:cNvSpPr/>
              <p:nvPr/>
            </p:nvSpPr>
            <p:spPr>
              <a:xfrm>
                <a:off x="1713715" y="3750196"/>
                <a:ext cx="67369"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3</a:t>
                </a:r>
              </a:p>
            </p:txBody>
          </p:sp>
          <p:sp>
            <p:nvSpPr>
              <p:cNvPr id="51" name="Rectangle 50">
                <a:extLst>
                  <a:ext uri="{FF2B5EF4-FFF2-40B4-BE49-F238E27FC236}">
                    <a16:creationId xmlns:a16="http://schemas.microsoft.com/office/drawing/2014/main" id="{9906E1EA-5E53-4185-95A1-FBD8D38DF673}"/>
                  </a:ext>
                </a:extLst>
              </p:cNvPr>
              <p:cNvSpPr/>
              <p:nvPr/>
            </p:nvSpPr>
            <p:spPr>
              <a:xfrm>
                <a:off x="2005661" y="3750196"/>
                <a:ext cx="67369"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6</a:t>
                </a:r>
              </a:p>
            </p:txBody>
          </p:sp>
          <p:sp>
            <p:nvSpPr>
              <p:cNvPr id="52" name="Rectangle 51">
                <a:extLst>
                  <a:ext uri="{FF2B5EF4-FFF2-40B4-BE49-F238E27FC236}">
                    <a16:creationId xmlns:a16="http://schemas.microsoft.com/office/drawing/2014/main" id="{A557C6E0-7E54-4BA8-8899-52D53547931D}"/>
                  </a:ext>
                </a:extLst>
              </p:cNvPr>
              <p:cNvSpPr/>
              <p:nvPr/>
            </p:nvSpPr>
            <p:spPr>
              <a:xfrm>
                <a:off x="2297602" y="3750196"/>
                <a:ext cx="67369"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9</a:t>
                </a:r>
              </a:p>
            </p:txBody>
          </p:sp>
          <p:sp>
            <p:nvSpPr>
              <p:cNvPr id="53" name="Rectangle 52">
                <a:extLst>
                  <a:ext uri="{FF2B5EF4-FFF2-40B4-BE49-F238E27FC236}">
                    <a16:creationId xmlns:a16="http://schemas.microsoft.com/office/drawing/2014/main" id="{8A4BEAFD-CB71-4566-BAF4-F28325A68D70}"/>
                  </a:ext>
                </a:extLst>
              </p:cNvPr>
              <p:cNvSpPr/>
              <p:nvPr/>
            </p:nvSpPr>
            <p:spPr>
              <a:xfrm>
                <a:off x="2562461"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12</a:t>
                </a:r>
              </a:p>
            </p:txBody>
          </p:sp>
          <p:sp>
            <p:nvSpPr>
              <p:cNvPr id="54" name="Rectangle 53">
                <a:extLst>
                  <a:ext uri="{FF2B5EF4-FFF2-40B4-BE49-F238E27FC236}">
                    <a16:creationId xmlns:a16="http://schemas.microsoft.com/office/drawing/2014/main" id="{F3B75873-742B-4551-A6A5-69803B66AF2B}"/>
                  </a:ext>
                </a:extLst>
              </p:cNvPr>
              <p:cNvSpPr/>
              <p:nvPr/>
            </p:nvSpPr>
            <p:spPr>
              <a:xfrm>
                <a:off x="2856163"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15</a:t>
                </a:r>
              </a:p>
            </p:txBody>
          </p:sp>
          <p:sp>
            <p:nvSpPr>
              <p:cNvPr id="55" name="Rectangle 54">
                <a:extLst>
                  <a:ext uri="{FF2B5EF4-FFF2-40B4-BE49-F238E27FC236}">
                    <a16:creationId xmlns:a16="http://schemas.microsoft.com/office/drawing/2014/main" id="{6D46B739-DD7B-489A-ADAD-A98B88558F26}"/>
                  </a:ext>
                </a:extLst>
              </p:cNvPr>
              <p:cNvSpPr/>
              <p:nvPr/>
            </p:nvSpPr>
            <p:spPr>
              <a:xfrm>
                <a:off x="3149868"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18</a:t>
                </a:r>
              </a:p>
            </p:txBody>
          </p:sp>
          <p:sp>
            <p:nvSpPr>
              <p:cNvPr id="56" name="Rectangle 55">
                <a:extLst>
                  <a:ext uri="{FF2B5EF4-FFF2-40B4-BE49-F238E27FC236}">
                    <a16:creationId xmlns:a16="http://schemas.microsoft.com/office/drawing/2014/main" id="{D24D889E-FAA1-47BE-AF2D-23AC63C713E3}"/>
                  </a:ext>
                </a:extLst>
              </p:cNvPr>
              <p:cNvSpPr/>
              <p:nvPr/>
            </p:nvSpPr>
            <p:spPr>
              <a:xfrm>
                <a:off x="3741087"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24</a:t>
                </a:r>
              </a:p>
            </p:txBody>
          </p:sp>
          <p:sp>
            <p:nvSpPr>
              <p:cNvPr id="57" name="Rectangle 56">
                <a:extLst>
                  <a:ext uri="{FF2B5EF4-FFF2-40B4-BE49-F238E27FC236}">
                    <a16:creationId xmlns:a16="http://schemas.microsoft.com/office/drawing/2014/main" id="{3E516C87-0972-4025-A21C-0E64A92A9C57}"/>
                  </a:ext>
                </a:extLst>
              </p:cNvPr>
              <p:cNvSpPr/>
              <p:nvPr/>
            </p:nvSpPr>
            <p:spPr>
              <a:xfrm>
                <a:off x="3443572"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21</a:t>
                </a:r>
              </a:p>
            </p:txBody>
          </p:sp>
          <p:sp>
            <p:nvSpPr>
              <p:cNvPr id="58" name="Rectangle 57">
                <a:extLst>
                  <a:ext uri="{FF2B5EF4-FFF2-40B4-BE49-F238E27FC236}">
                    <a16:creationId xmlns:a16="http://schemas.microsoft.com/office/drawing/2014/main" id="{1A828B61-1D9D-4E1C-9678-65EDB9053548}"/>
                  </a:ext>
                </a:extLst>
              </p:cNvPr>
              <p:cNvSpPr/>
              <p:nvPr/>
            </p:nvSpPr>
            <p:spPr>
              <a:xfrm>
                <a:off x="4912090"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36</a:t>
                </a:r>
              </a:p>
            </p:txBody>
          </p:sp>
          <p:sp>
            <p:nvSpPr>
              <p:cNvPr id="59" name="Rectangle 58">
                <a:extLst>
                  <a:ext uri="{FF2B5EF4-FFF2-40B4-BE49-F238E27FC236}">
                    <a16:creationId xmlns:a16="http://schemas.microsoft.com/office/drawing/2014/main" id="{061655B4-99AC-42D0-B8AC-943F3D1FC8F4}"/>
                  </a:ext>
                </a:extLst>
              </p:cNvPr>
              <p:cNvSpPr/>
              <p:nvPr/>
            </p:nvSpPr>
            <p:spPr>
              <a:xfrm>
                <a:off x="4324682"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30</a:t>
                </a:r>
              </a:p>
            </p:txBody>
          </p:sp>
          <p:sp>
            <p:nvSpPr>
              <p:cNvPr id="60" name="Rectangle 59">
                <a:extLst>
                  <a:ext uri="{FF2B5EF4-FFF2-40B4-BE49-F238E27FC236}">
                    <a16:creationId xmlns:a16="http://schemas.microsoft.com/office/drawing/2014/main" id="{D83FBD99-0B9A-4A41-8FD1-7ED6EA6DFEE9}"/>
                  </a:ext>
                </a:extLst>
              </p:cNvPr>
              <p:cNvSpPr/>
              <p:nvPr/>
            </p:nvSpPr>
            <p:spPr>
              <a:xfrm>
                <a:off x="5495692"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42</a:t>
                </a:r>
              </a:p>
            </p:txBody>
          </p:sp>
          <p:grpSp>
            <p:nvGrpSpPr>
              <p:cNvPr id="61" name="Group 60">
                <a:extLst>
                  <a:ext uri="{FF2B5EF4-FFF2-40B4-BE49-F238E27FC236}">
                    <a16:creationId xmlns:a16="http://schemas.microsoft.com/office/drawing/2014/main" id="{F8383B70-BA84-4DD3-9B9B-67864278CCD3}"/>
                  </a:ext>
                </a:extLst>
              </p:cNvPr>
              <p:cNvGrpSpPr/>
              <p:nvPr/>
            </p:nvGrpSpPr>
            <p:grpSpPr>
              <a:xfrm>
                <a:off x="1145406" y="1560925"/>
                <a:ext cx="237568" cy="2219158"/>
                <a:chOff x="-30803" y="1673808"/>
                <a:chExt cx="818574" cy="3212301"/>
              </a:xfrm>
            </p:grpSpPr>
            <p:sp>
              <p:nvSpPr>
                <p:cNvPr id="100" name="Rectangle 99">
                  <a:extLst>
                    <a:ext uri="{FF2B5EF4-FFF2-40B4-BE49-F238E27FC236}">
                      <a16:creationId xmlns:a16="http://schemas.microsoft.com/office/drawing/2014/main" id="{867B2878-C19C-4D21-A8AC-F42344F6EE73}"/>
                    </a:ext>
                  </a:extLst>
                </p:cNvPr>
                <p:cNvSpPr/>
                <p:nvPr>
                  <p:custDataLst>
                    <p:tags r:id="rId21"/>
                  </p:custDataLst>
                </p:nvPr>
              </p:nvSpPr>
              <p:spPr>
                <a:xfrm>
                  <a:off x="-30803" y="2429441"/>
                  <a:ext cx="810075" cy="211128"/>
                </a:xfrm>
                <a:prstGeom prst="rect">
                  <a:avLst/>
                </a:prstGeom>
              </p:spPr>
              <p:txBody>
                <a:bodyPr wrap="none" lIns="0" tIns="0" rIns="0" bIns="0">
                  <a:spAutoFit/>
                </a:bodyPr>
                <a:lstStyle/>
                <a:p>
                  <a:pPr marL="0" lvl="1" algn="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0.75</a:t>
                  </a:r>
                </a:p>
              </p:txBody>
            </p:sp>
            <p:sp>
              <p:nvSpPr>
                <p:cNvPr id="102" name="Rectangle 101">
                  <a:extLst>
                    <a:ext uri="{FF2B5EF4-FFF2-40B4-BE49-F238E27FC236}">
                      <a16:creationId xmlns:a16="http://schemas.microsoft.com/office/drawing/2014/main" id="{97E417ED-9529-4AD6-BF63-5ED4365A829F}"/>
                    </a:ext>
                  </a:extLst>
                </p:cNvPr>
                <p:cNvSpPr/>
                <p:nvPr>
                  <p:custDataLst>
                    <p:tags r:id="rId22"/>
                  </p:custDataLst>
                </p:nvPr>
              </p:nvSpPr>
              <p:spPr>
                <a:xfrm>
                  <a:off x="-30803" y="3179553"/>
                  <a:ext cx="810075" cy="211128"/>
                </a:xfrm>
                <a:prstGeom prst="rect">
                  <a:avLst/>
                </a:prstGeom>
              </p:spPr>
              <p:txBody>
                <a:bodyPr wrap="none" lIns="0" tIns="0" rIns="0" bIns="0">
                  <a:spAutoFit/>
                </a:bodyPr>
                <a:lstStyle/>
                <a:p>
                  <a:pPr marL="0" lvl="1" algn="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0.50</a:t>
                  </a:r>
                </a:p>
              </p:txBody>
            </p:sp>
            <p:sp>
              <p:nvSpPr>
                <p:cNvPr id="105" name="Rectangle 104">
                  <a:extLst>
                    <a:ext uri="{FF2B5EF4-FFF2-40B4-BE49-F238E27FC236}">
                      <a16:creationId xmlns:a16="http://schemas.microsoft.com/office/drawing/2014/main" id="{7655AE3F-ABF9-4313-B928-D6F40F833A8B}"/>
                    </a:ext>
                  </a:extLst>
                </p:cNvPr>
                <p:cNvSpPr/>
                <p:nvPr>
                  <p:custDataLst>
                    <p:tags r:id="rId23"/>
                  </p:custDataLst>
                </p:nvPr>
              </p:nvSpPr>
              <p:spPr>
                <a:xfrm>
                  <a:off x="-22304" y="3894681"/>
                  <a:ext cx="810075" cy="211128"/>
                </a:xfrm>
                <a:prstGeom prst="rect">
                  <a:avLst/>
                </a:prstGeom>
              </p:spPr>
              <p:txBody>
                <a:bodyPr wrap="none" lIns="0" tIns="0" rIns="0" bIns="0">
                  <a:spAutoFit/>
                </a:bodyPr>
                <a:lstStyle/>
                <a:p>
                  <a:pPr marL="0" lvl="1" algn="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0.25</a:t>
                  </a:r>
                </a:p>
              </p:txBody>
            </p:sp>
            <p:sp>
              <p:nvSpPr>
                <p:cNvPr id="107" name="Rectangle 106">
                  <a:extLst>
                    <a:ext uri="{FF2B5EF4-FFF2-40B4-BE49-F238E27FC236}">
                      <a16:creationId xmlns:a16="http://schemas.microsoft.com/office/drawing/2014/main" id="{FB95CF16-F678-471E-9D8E-6437875B8CFB}"/>
                    </a:ext>
                  </a:extLst>
                </p:cNvPr>
                <p:cNvSpPr/>
                <p:nvPr>
                  <p:custDataLst>
                    <p:tags r:id="rId24"/>
                  </p:custDataLst>
                </p:nvPr>
              </p:nvSpPr>
              <p:spPr>
                <a:xfrm>
                  <a:off x="-30803" y="4674981"/>
                  <a:ext cx="810075" cy="211128"/>
                </a:xfrm>
                <a:prstGeom prst="rect">
                  <a:avLst/>
                </a:prstGeom>
              </p:spPr>
              <p:txBody>
                <a:bodyPr wrap="none" lIns="0" tIns="0" rIns="0" bIns="0">
                  <a:spAutoFit/>
                </a:bodyPr>
                <a:lstStyle/>
                <a:p>
                  <a:pPr marL="0" lvl="1" algn="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0.00</a:t>
                  </a:r>
                </a:p>
              </p:txBody>
            </p:sp>
            <p:sp>
              <p:nvSpPr>
                <p:cNvPr id="108" name="Rectangle 107">
                  <a:extLst>
                    <a:ext uri="{FF2B5EF4-FFF2-40B4-BE49-F238E27FC236}">
                      <a16:creationId xmlns:a16="http://schemas.microsoft.com/office/drawing/2014/main" id="{902151B3-5D77-458D-8670-81CBFB0C88BF}"/>
                    </a:ext>
                  </a:extLst>
                </p:cNvPr>
                <p:cNvSpPr/>
                <p:nvPr>
                  <p:custDataLst>
                    <p:tags r:id="rId25"/>
                  </p:custDataLst>
                </p:nvPr>
              </p:nvSpPr>
              <p:spPr>
                <a:xfrm>
                  <a:off x="-30803" y="1673808"/>
                  <a:ext cx="810075" cy="211128"/>
                </a:xfrm>
                <a:prstGeom prst="rect">
                  <a:avLst/>
                </a:prstGeom>
              </p:spPr>
              <p:txBody>
                <a:bodyPr wrap="none" lIns="0" tIns="0" rIns="0" bIns="0">
                  <a:spAutoFit/>
                </a:bodyPr>
                <a:lstStyle/>
                <a:p>
                  <a:pPr marL="0" lvl="1" algn="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1.00</a:t>
                  </a:r>
                </a:p>
              </p:txBody>
            </p:sp>
          </p:grpSp>
          <p:grpSp>
            <p:nvGrpSpPr>
              <p:cNvPr id="62" name="Group 61">
                <a:extLst>
                  <a:ext uri="{FF2B5EF4-FFF2-40B4-BE49-F238E27FC236}">
                    <a16:creationId xmlns:a16="http://schemas.microsoft.com/office/drawing/2014/main" id="{9A1E8219-677F-44A6-A9E3-FA389B74BFD3}"/>
                  </a:ext>
                </a:extLst>
              </p:cNvPr>
              <p:cNvGrpSpPr/>
              <p:nvPr/>
            </p:nvGrpSpPr>
            <p:grpSpPr>
              <a:xfrm>
                <a:off x="1412343" y="1621735"/>
                <a:ext cx="30219" cy="2108287"/>
                <a:chOff x="6558804" y="318531"/>
                <a:chExt cx="43798" cy="3051810"/>
              </a:xfrm>
            </p:grpSpPr>
            <p:cxnSp>
              <p:nvCxnSpPr>
                <p:cNvPr id="87" name="Straight Connector 86">
                  <a:extLst>
                    <a:ext uri="{FF2B5EF4-FFF2-40B4-BE49-F238E27FC236}">
                      <a16:creationId xmlns:a16="http://schemas.microsoft.com/office/drawing/2014/main" id="{0072A576-7B0D-4CBC-AA33-3A249EB305D0}"/>
                    </a:ext>
                  </a:extLst>
                </p:cNvPr>
                <p:cNvCxnSpPr/>
                <p:nvPr>
                  <p:custDataLst>
                    <p:tags r:id="rId16"/>
                  </p:custDataLst>
                </p:nvPr>
              </p:nvCxnSpPr>
              <p:spPr>
                <a:xfrm>
                  <a:off x="6602602" y="318531"/>
                  <a:ext cx="0" cy="30518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130552-CA1A-4491-80DD-A49D36CD4A45}"/>
                    </a:ext>
                  </a:extLst>
                </p:cNvPr>
                <p:cNvCxnSpPr/>
                <p:nvPr>
                  <p:custDataLst>
                    <p:tags r:id="rId17"/>
                  </p:custDataLst>
                </p:nvPr>
              </p:nvCxnSpPr>
              <p:spPr>
                <a:xfrm flipH="1">
                  <a:off x="6568146" y="318531"/>
                  <a:ext cx="34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FBA67AC-AA33-4A63-9DCE-871C95544477}"/>
                    </a:ext>
                  </a:extLst>
                </p:cNvPr>
                <p:cNvCxnSpPr/>
                <p:nvPr>
                  <p:custDataLst>
                    <p:tags r:id="rId18"/>
                  </p:custDataLst>
                </p:nvPr>
              </p:nvCxnSpPr>
              <p:spPr>
                <a:xfrm flipH="1">
                  <a:off x="6567836" y="1085933"/>
                  <a:ext cx="34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0F225CA-8F8D-4AEA-ABAB-113B9A411598}"/>
                    </a:ext>
                  </a:extLst>
                </p:cNvPr>
                <p:cNvCxnSpPr/>
                <p:nvPr>
                  <p:custDataLst>
                    <p:tags r:id="rId19"/>
                  </p:custDataLst>
                </p:nvPr>
              </p:nvCxnSpPr>
              <p:spPr>
                <a:xfrm flipH="1">
                  <a:off x="6568146" y="1822576"/>
                  <a:ext cx="34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5A05A90-A34F-4827-877D-10A6B1093E28}"/>
                    </a:ext>
                  </a:extLst>
                </p:cNvPr>
                <p:cNvCxnSpPr/>
                <p:nvPr>
                  <p:custDataLst>
                    <p:tags r:id="rId20"/>
                  </p:custDataLst>
                </p:nvPr>
              </p:nvCxnSpPr>
              <p:spPr>
                <a:xfrm flipH="1">
                  <a:off x="6558804" y="2565586"/>
                  <a:ext cx="372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Rectangle 62">
                <a:extLst>
                  <a:ext uri="{FF2B5EF4-FFF2-40B4-BE49-F238E27FC236}">
                    <a16:creationId xmlns:a16="http://schemas.microsoft.com/office/drawing/2014/main" id="{A740AB1C-FAE9-44CB-AB40-97B2A35CA1BF}"/>
                  </a:ext>
                </a:extLst>
              </p:cNvPr>
              <p:cNvSpPr/>
              <p:nvPr/>
            </p:nvSpPr>
            <p:spPr>
              <a:xfrm>
                <a:off x="4030979" y="375781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27</a:t>
                </a:r>
              </a:p>
            </p:txBody>
          </p:sp>
          <p:sp>
            <p:nvSpPr>
              <p:cNvPr id="64" name="Rectangle 63">
                <a:extLst>
                  <a:ext uri="{FF2B5EF4-FFF2-40B4-BE49-F238E27FC236}">
                    <a16:creationId xmlns:a16="http://schemas.microsoft.com/office/drawing/2014/main" id="{EACC3AF0-899B-4019-9B48-6B5CA684CF9B}"/>
                  </a:ext>
                </a:extLst>
              </p:cNvPr>
              <p:cNvSpPr/>
              <p:nvPr/>
            </p:nvSpPr>
            <p:spPr>
              <a:xfrm>
                <a:off x="5205793" y="375781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39</a:t>
                </a:r>
              </a:p>
            </p:txBody>
          </p:sp>
          <p:sp>
            <p:nvSpPr>
              <p:cNvPr id="65" name="Rectangle 64">
                <a:extLst>
                  <a:ext uri="{FF2B5EF4-FFF2-40B4-BE49-F238E27FC236}">
                    <a16:creationId xmlns:a16="http://schemas.microsoft.com/office/drawing/2014/main" id="{73DC40E0-2E3C-438E-A44A-7348632FC25B}"/>
                  </a:ext>
                </a:extLst>
              </p:cNvPr>
              <p:cNvSpPr/>
              <p:nvPr/>
            </p:nvSpPr>
            <p:spPr>
              <a:xfrm>
                <a:off x="4618386" y="375781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33</a:t>
                </a:r>
              </a:p>
            </p:txBody>
          </p:sp>
          <p:sp>
            <p:nvSpPr>
              <p:cNvPr id="66" name="Freeform: Shape 12">
                <a:extLst>
                  <a:ext uri="{FF2B5EF4-FFF2-40B4-BE49-F238E27FC236}">
                    <a16:creationId xmlns:a16="http://schemas.microsoft.com/office/drawing/2014/main" id="{14EB013C-2E9F-425D-BAC8-595FF8E713AB}"/>
                  </a:ext>
                </a:extLst>
              </p:cNvPr>
              <p:cNvSpPr/>
              <p:nvPr/>
            </p:nvSpPr>
            <p:spPr>
              <a:xfrm>
                <a:off x="1442471" y="1627262"/>
                <a:ext cx="3971925" cy="1745933"/>
              </a:xfrm>
              <a:custGeom>
                <a:avLst/>
                <a:gdLst>
                  <a:gd name="connsiteX0" fmla="*/ 0 w 5295900"/>
                  <a:gd name="connsiteY0" fmla="*/ 0 h 2327910"/>
                  <a:gd name="connsiteX1" fmla="*/ 121920 w 5295900"/>
                  <a:gd name="connsiteY1" fmla="*/ 0 h 2327910"/>
                  <a:gd name="connsiteX2" fmla="*/ 121920 w 5295900"/>
                  <a:gd name="connsiteY2" fmla="*/ 15240 h 2327910"/>
                  <a:gd name="connsiteX3" fmla="*/ 205740 w 5295900"/>
                  <a:gd name="connsiteY3" fmla="*/ 15240 h 2327910"/>
                  <a:gd name="connsiteX4" fmla="*/ 205740 w 5295900"/>
                  <a:gd name="connsiteY4" fmla="*/ 45720 h 2327910"/>
                  <a:gd name="connsiteX5" fmla="*/ 251460 w 5295900"/>
                  <a:gd name="connsiteY5" fmla="*/ 45720 h 2327910"/>
                  <a:gd name="connsiteX6" fmla="*/ 251460 w 5295900"/>
                  <a:gd name="connsiteY6" fmla="*/ 99060 h 2327910"/>
                  <a:gd name="connsiteX7" fmla="*/ 297180 w 5295900"/>
                  <a:gd name="connsiteY7" fmla="*/ 99060 h 2327910"/>
                  <a:gd name="connsiteX8" fmla="*/ 316230 w 5295900"/>
                  <a:gd name="connsiteY8" fmla="*/ 118110 h 2327910"/>
                  <a:gd name="connsiteX9" fmla="*/ 358140 w 5295900"/>
                  <a:gd name="connsiteY9" fmla="*/ 118110 h 2327910"/>
                  <a:gd name="connsiteX10" fmla="*/ 358140 w 5295900"/>
                  <a:gd name="connsiteY10" fmla="*/ 160020 h 2327910"/>
                  <a:gd name="connsiteX11" fmla="*/ 392430 w 5295900"/>
                  <a:gd name="connsiteY11" fmla="*/ 160020 h 2327910"/>
                  <a:gd name="connsiteX12" fmla="*/ 392430 w 5295900"/>
                  <a:gd name="connsiteY12" fmla="*/ 201930 h 2327910"/>
                  <a:gd name="connsiteX13" fmla="*/ 430530 w 5295900"/>
                  <a:gd name="connsiteY13" fmla="*/ 201930 h 2327910"/>
                  <a:gd name="connsiteX14" fmla="*/ 430530 w 5295900"/>
                  <a:gd name="connsiteY14" fmla="*/ 228600 h 2327910"/>
                  <a:gd name="connsiteX15" fmla="*/ 480060 w 5295900"/>
                  <a:gd name="connsiteY15" fmla="*/ 228600 h 2327910"/>
                  <a:gd name="connsiteX16" fmla="*/ 480060 w 5295900"/>
                  <a:gd name="connsiteY16" fmla="*/ 316230 h 2327910"/>
                  <a:gd name="connsiteX17" fmla="*/ 510540 w 5295900"/>
                  <a:gd name="connsiteY17" fmla="*/ 316230 h 2327910"/>
                  <a:gd name="connsiteX18" fmla="*/ 510540 w 5295900"/>
                  <a:gd name="connsiteY18" fmla="*/ 339090 h 2327910"/>
                  <a:gd name="connsiteX19" fmla="*/ 533400 w 5295900"/>
                  <a:gd name="connsiteY19" fmla="*/ 339090 h 2327910"/>
                  <a:gd name="connsiteX20" fmla="*/ 533400 w 5295900"/>
                  <a:gd name="connsiteY20" fmla="*/ 361950 h 2327910"/>
                  <a:gd name="connsiteX21" fmla="*/ 575310 w 5295900"/>
                  <a:gd name="connsiteY21" fmla="*/ 361950 h 2327910"/>
                  <a:gd name="connsiteX22" fmla="*/ 575310 w 5295900"/>
                  <a:gd name="connsiteY22" fmla="*/ 384810 h 2327910"/>
                  <a:gd name="connsiteX23" fmla="*/ 598170 w 5295900"/>
                  <a:gd name="connsiteY23" fmla="*/ 384810 h 2327910"/>
                  <a:gd name="connsiteX24" fmla="*/ 598170 w 5295900"/>
                  <a:gd name="connsiteY24" fmla="*/ 411480 h 2327910"/>
                  <a:gd name="connsiteX25" fmla="*/ 617220 w 5295900"/>
                  <a:gd name="connsiteY25" fmla="*/ 411480 h 2327910"/>
                  <a:gd name="connsiteX26" fmla="*/ 617220 w 5295900"/>
                  <a:gd name="connsiteY26" fmla="*/ 472440 h 2327910"/>
                  <a:gd name="connsiteX27" fmla="*/ 640080 w 5295900"/>
                  <a:gd name="connsiteY27" fmla="*/ 472440 h 2327910"/>
                  <a:gd name="connsiteX28" fmla="*/ 640080 w 5295900"/>
                  <a:gd name="connsiteY28" fmla="*/ 499110 h 2327910"/>
                  <a:gd name="connsiteX29" fmla="*/ 666750 w 5295900"/>
                  <a:gd name="connsiteY29" fmla="*/ 499110 h 2327910"/>
                  <a:gd name="connsiteX30" fmla="*/ 666750 w 5295900"/>
                  <a:gd name="connsiteY30" fmla="*/ 521970 h 2327910"/>
                  <a:gd name="connsiteX31" fmla="*/ 678180 w 5295900"/>
                  <a:gd name="connsiteY31" fmla="*/ 521970 h 2327910"/>
                  <a:gd name="connsiteX32" fmla="*/ 678180 w 5295900"/>
                  <a:gd name="connsiteY32" fmla="*/ 541020 h 2327910"/>
                  <a:gd name="connsiteX33" fmla="*/ 693420 w 5295900"/>
                  <a:gd name="connsiteY33" fmla="*/ 541020 h 2327910"/>
                  <a:gd name="connsiteX34" fmla="*/ 693420 w 5295900"/>
                  <a:gd name="connsiteY34" fmla="*/ 579120 h 2327910"/>
                  <a:gd name="connsiteX35" fmla="*/ 739140 w 5295900"/>
                  <a:gd name="connsiteY35" fmla="*/ 579120 h 2327910"/>
                  <a:gd name="connsiteX36" fmla="*/ 739140 w 5295900"/>
                  <a:gd name="connsiteY36" fmla="*/ 632460 h 2327910"/>
                  <a:gd name="connsiteX37" fmla="*/ 773430 w 5295900"/>
                  <a:gd name="connsiteY37" fmla="*/ 632460 h 2327910"/>
                  <a:gd name="connsiteX38" fmla="*/ 773430 w 5295900"/>
                  <a:gd name="connsiteY38" fmla="*/ 659130 h 2327910"/>
                  <a:gd name="connsiteX39" fmla="*/ 788670 w 5295900"/>
                  <a:gd name="connsiteY39" fmla="*/ 659130 h 2327910"/>
                  <a:gd name="connsiteX40" fmla="*/ 788670 w 5295900"/>
                  <a:gd name="connsiteY40" fmla="*/ 681990 h 2327910"/>
                  <a:gd name="connsiteX41" fmla="*/ 826770 w 5295900"/>
                  <a:gd name="connsiteY41" fmla="*/ 681990 h 2327910"/>
                  <a:gd name="connsiteX42" fmla="*/ 826770 w 5295900"/>
                  <a:gd name="connsiteY42" fmla="*/ 731520 h 2327910"/>
                  <a:gd name="connsiteX43" fmla="*/ 883920 w 5295900"/>
                  <a:gd name="connsiteY43" fmla="*/ 731520 h 2327910"/>
                  <a:gd name="connsiteX44" fmla="*/ 883920 w 5295900"/>
                  <a:gd name="connsiteY44" fmla="*/ 769620 h 2327910"/>
                  <a:gd name="connsiteX45" fmla="*/ 918210 w 5295900"/>
                  <a:gd name="connsiteY45" fmla="*/ 769620 h 2327910"/>
                  <a:gd name="connsiteX46" fmla="*/ 918210 w 5295900"/>
                  <a:gd name="connsiteY46" fmla="*/ 815340 h 2327910"/>
                  <a:gd name="connsiteX47" fmla="*/ 952500 w 5295900"/>
                  <a:gd name="connsiteY47" fmla="*/ 815340 h 2327910"/>
                  <a:gd name="connsiteX48" fmla="*/ 952500 w 5295900"/>
                  <a:gd name="connsiteY48" fmla="*/ 842010 h 2327910"/>
                  <a:gd name="connsiteX49" fmla="*/ 979170 w 5295900"/>
                  <a:gd name="connsiteY49" fmla="*/ 842010 h 2327910"/>
                  <a:gd name="connsiteX50" fmla="*/ 979170 w 5295900"/>
                  <a:gd name="connsiteY50" fmla="*/ 880110 h 2327910"/>
                  <a:gd name="connsiteX51" fmla="*/ 994410 w 5295900"/>
                  <a:gd name="connsiteY51" fmla="*/ 880110 h 2327910"/>
                  <a:gd name="connsiteX52" fmla="*/ 994410 w 5295900"/>
                  <a:gd name="connsiteY52" fmla="*/ 906780 h 2327910"/>
                  <a:gd name="connsiteX53" fmla="*/ 1024890 w 5295900"/>
                  <a:gd name="connsiteY53" fmla="*/ 906780 h 2327910"/>
                  <a:gd name="connsiteX54" fmla="*/ 1024890 w 5295900"/>
                  <a:gd name="connsiteY54" fmla="*/ 929640 h 2327910"/>
                  <a:gd name="connsiteX55" fmla="*/ 1074420 w 5295900"/>
                  <a:gd name="connsiteY55" fmla="*/ 929640 h 2327910"/>
                  <a:gd name="connsiteX56" fmla="*/ 1074420 w 5295900"/>
                  <a:gd name="connsiteY56" fmla="*/ 982980 h 2327910"/>
                  <a:gd name="connsiteX57" fmla="*/ 1127760 w 5295900"/>
                  <a:gd name="connsiteY57" fmla="*/ 982980 h 2327910"/>
                  <a:gd name="connsiteX58" fmla="*/ 1127760 w 5295900"/>
                  <a:gd name="connsiteY58" fmla="*/ 1024890 h 2327910"/>
                  <a:gd name="connsiteX59" fmla="*/ 1154430 w 5295900"/>
                  <a:gd name="connsiteY59" fmla="*/ 1024890 h 2327910"/>
                  <a:gd name="connsiteX60" fmla="*/ 1154430 w 5295900"/>
                  <a:gd name="connsiteY60" fmla="*/ 1043940 h 2327910"/>
                  <a:gd name="connsiteX61" fmla="*/ 1200150 w 5295900"/>
                  <a:gd name="connsiteY61" fmla="*/ 1043940 h 2327910"/>
                  <a:gd name="connsiteX62" fmla="*/ 1200150 w 5295900"/>
                  <a:gd name="connsiteY62" fmla="*/ 1074420 h 2327910"/>
                  <a:gd name="connsiteX63" fmla="*/ 1230630 w 5295900"/>
                  <a:gd name="connsiteY63" fmla="*/ 1074420 h 2327910"/>
                  <a:gd name="connsiteX64" fmla="*/ 1230630 w 5295900"/>
                  <a:gd name="connsiteY64" fmla="*/ 1093470 h 2327910"/>
                  <a:gd name="connsiteX65" fmla="*/ 1257300 w 5295900"/>
                  <a:gd name="connsiteY65" fmla="*/ 1093470 h 2327910"/>
                  <a:gd name="connsiteX66" fmla="*/ 1257300 w 5295900"/>
                  <a:gd name="connsiteY66" fmla="*/ 1135380 h 2327910"/>
                  <a:gd name="connsiteX67" fmla="*/ 1287780 w 5295900"/>
                  <a:gd name="connsiteY67" fmla="*/ 1135380 h 2327910"/>
                  <a:gd name="connsiteX68" fmla="*/ 1287780 w 5295900"/>
                  <a:gd name="connsiteY68" fmla="*/ 1154430 h 2327910"/>
                  <a:gd name="connsiteX69" fmla="*/ 1329690 w 5295900"/>
                  <a:gd name="connsiteY69" fmla="*/ 1154430 h 2327910"/>
                  <a:gd name="connsiteX70" fmla="*/ 1329690 w 5295900"/>
                  <a:gd name="connsiteY70" fmla="*/ 1215390 h 2327910"/>
                  <a:gd name="connsiteX71" fmla="*/ 1383030 w 5295900"/>
                  <a:gd name="connsiteY71" fmla="*/ 1215390 h 2327910"/>
                  <a:gd name="connsiteX72" fmla="*/ 1383030 w 5295900"/>
                  <a:gd name="connsiteY72" fmla="*/ 1253490 h 2327910"/>
                  <a:gd name="connsiteX73" fmla="*/ 1424940 w 5295900"/>
                  <a:gd name="connsiteY73" fmla="*/ 1253490 h 2327910"/>
                  <a:gd name="connsiteX74" fmla="*/ 1424940 w 5295900"/>
                  <a:gd name="connsiteY74" fmla="*/ 1272540 h 2327910"/>
                  <a:gd name="connsiteX75" fmla="*/ 1531620 w 5295900"/>
                  <a:gd name="connsiteY75" fmla="*/ 1272540 h 2327910"/>
                  <a:gd name="connsiteX76" fmla="*/ 1531620 w 5295900"/>
                  <a:gd name="connsiteY76" fmla="*/ 1306830 h 2327910"/>
                  <a:gd name="connsiteX77" fmla="*/ 1565910 w 5295900"/>
                  <a:gd name="connsiteY77" fmla="*/ 1306830 h 2327910"/>
                  <a:gd name="connsiteX78" fmla="*/ 1565910 w 5295900"/>
                  <a:gd name="connsiteY78" fmla="*/ 1363980 h 2327910"/>
                  <a:gd name="connsiteX79" fmla="*/ 1642110 w 5295900"/>
                  <a:gd name="connsiteY79" fmla="*/ 1363980 h 2327910"/>
                  <a:gd name="connsiteX80" fmla="*/ 1642110 w 5295900"/>
                  <a:gd name="connsiteY80" fmla="*/ 1417320 h 2327910"/>
                  <a:gd name="connsiteX81" fmla="*/ 1684020 w 5295900"/>
                  <a:gd name="connsiteY81" fmla="*/ 1417320 h 2327910"/>
                  <a:gd name="connsiteX82" fmla="*/ 1684020 w 5295900"/>
                  <a:gd name="connsiteY82" fmla="*/ 1447800 h 2327910"/>
                  <a:gd name="connsiteX83" fmla="*/ 1741170 w 5295900"/>
                  <a:gd name="connsiteY83" fmla="*/ 1447800 h 2327910"/>
                  <a:gd name="connsiteX84" fmla="*/ 1741170 w 5295900"/>
                  <a:gd name="connsiteY84" fmla="*/ 1466850 h 2327910"/>
                  <a:gd name="connsiteX85" fmla="*/ 1783080 w 5295900"/>
                  <a:gd name="connsiteY85" fmla="*/ 1466850 h 2327910"/>
                  <a:gd name="connsiteX86" fmla="*/ 1783080 w 5295900"/>
                  <a:gd name="connsiteY86" fmla="*/ 1489710 h 2327910"/>
                  <a:gd name="connsiteX87" fmla="*/ 1855470 w 5295900"/>
                  <a:gd name="connsiteY87" fmla="*/ 1489710 h 2327910"/>
                  <a:gd name="connsiteX88" fmla="*/ 1855470 w 5295900"/>
                  <a:gd name="connsiteY88" fmla="*/ 1524000 h 2327910"/>
                  <a:gd name="connsiteX89" fmla="*/ 1885950 w 5295900"/>
                  <a:gd name="connsiteY89" fmla="*/ 1524000 h 2327910"/>
                  <a:gd name="connsiteX90" fmla="*/ 1885950 w 5295900"/>
                  <a:gd name="connsiteY90" fmla="*/ 1565910 h 2327910"/>
                  <a:gd name="connsiteX91" fmla="*/ 1920240 w 5295900"/>
                  <a:gd name="connsiteY91" fmla="*/ 1565910 h 2327910"/>
                  <a:gd name="connsiteX92" fmla="*/ 1920240 w 5295900"/>
                  <a:gd name="connsiteY92" fmla="*/ 1577340 h 2327910"/>
                  <a:gd name="connsiteX93" fmla="*/ 2019300 w 5295900"/>
                  <a:gd name="connsiteY93" fmla="*/ 1577340 h 2327910"/>
                  <a:gd name="connsiteX94" fmla="*/ 2019300 w 5295900"/>
                  <a:gd name="connsiteY94" fmla="*/ 1607820 h 2327910"/>
                  <a:gd name="connsiteX95" fmla="*/ 2068830 w 5295900"/>
                  <a:gd name="connsiteY95" fmla="*/ 1607820 h 2327910"/>
                  <a:gd name="connsiteX96" fmla="*/ 2068830 w 5295900"/>
                  <a:gd name="connsiteY96" fmla="*/ 1638300 h 2327910"/>
                  <a:gd name="connsiteX97" fmla="*/ 2087880 w 5295900"/>
                  <a:gd name="connsiteY97" fmla="*/ 1638300 h 2327910"/>
                  <a:gd name="connsiteX98" fmla="*/ 2087880 w 5295900"/>
                  <a:gd name="connsiteY98" fmla="*/ 1672590 h 2327910"/>
                  <a:gd name="connsiteX99" fmla="*/ 2228850 w 5295900"/>
                  <a:gd name="connsiteY99" fmla="*/ 1672590 h 2327910"/>
                  <a:gd name="connsiteX100" fmla="*/ 2228850 w 5295900"/>
                  <a:gd name="connsiteY100" fmla="*/ 1695450 h 2327910"/>
                  <a:gd name="connsiteX101" fmla="*/ 2259330 w 5295900"/>
                  <a:gd name="connsiteY101" fmla="*/ 1695450 h 2327910"/>
                  <a:gd name="connsiteX102" fmla="*/ 2259330 w 5295900"/>
                  <a:gd name="connsiteY102" fmla="*/ 1706880 h 2327910"/>
                  <a:gd name="connsiteX103" fmla="*/ 2335530 w 5295900"/>
                  <a:gd name="connsiteY103" fmla="*/ 1706880 h 2327910"/>
                  <a:gd name="connsiteX104" fmla="*/ 2335530 w 5295900"/>
                  <a:gd name="connsiteY104" fmla="*/ 1741170 h 2327910"/>
                  <a:gd name="connsiteX105" fmla="*/ 2415540 w 5295900"/>
                  <a:gd name="connsiteY105" fmla="*/ 1741170 h 2327910"/>
                  <a:gd name="connsiteX106" fmla="*/ 2415540 w 5295900"/>
                  <a:gd name="connsiteY106" fmla="*/ 1764030 h 2327910"/>
                  <a:gd name="connsiteX107" fmla="*/ 2438400 w 5295900"/>
                  <a:gd name="connsiteY107" fmla="*/ 1764030 h 2327910"/>
                  <a:gd name="connsiteX108" fmla="*/ 2438400 w 5295900"/>
                  <a:gd name="connsiteY108" fmla="*/ 1786890 h 2327910"/>
                  <a:gd name="connsiteX109" fmla="*/ 2476500 w 5295900"/>
                  <a:gd name="connsiteY109" fmla="*/ 1786890 h 2327910"/>
                  <a:gd name="connsiteX110" fmla="*/ 2476500 w 5295900"/>
                  <a:gd name="connsiteY110" fmla="*/ 1809750 h 2327910"/>
                  <a:gd name="connsiteX111" fmla="*/ 2571750 w 5295900"/>
                  <a:gd name="connsiteY111" fmla="*/ 1809750 h 2327910"/>
                  <a:gd name="connsiteX112" fmla="*/ 2571750 w 5295900"/>
                  <a:gd name="connsiteY112" fmla="*/ 1866900 h 2327910"/>
                  <a:gd name="connsiteX113" fmla="*/ 2651760 w 5295900"/>
                  <a:gd name="connsiteY113" fmla="*/ 1866900 h 2327910"/>
                  <a:gd name="connsiteX114" fmla="*/ 2651760 w 5295900"/>
                  <a:gd name="connsiteY114" fmla="*/ 1885950 h 2327910"/>
                  <a:gd name="connsiteX115" fmla="*/ 2705100 w 5295900"/>
                  <a:gd name="connsiteY115" fmla="*/ 1885950 h 2327910"/>
                  <a:gd name="connsiteX116" fmla="*/ 2705100 w 5295900"/>
                  <a:gd name="connsiteY116" fmla="*/ 1905000 h 2327910"/>
                  <a:gd name="connsiteX117" fmla="*/ 2747010 w 5295900"/>
                  <a:gd name="connsiteY117" fmla="*/ 1905000 h 2327910"/>
                  <a:gd name="connsiteX118" fmla="*/ 2747010 w 5295900"/>
                  <a:gd name="connsiteY118" fmla="*/ 1935480 h 2327910"/>
                  <a:gd name="connsiteX119" fmla="*/ 2838450 w 5295900"/>
                  <a:gd name="connsiteY119" fmla="*/ 1935480 h 2327910"/>
                  <a:gd name="connsiteX120" fmla="*/ 2838450 w 5295900"/>
                  <a:gd name="connsiteY120" fmla="*/ 1943100 h 2327910"/>
                  <a:gd name="connsiteX121" fmla="*/ 2971800 w 5295900"/>
                  <a:gd name="connsiteY121" fmla="*/ 1943100 h 2327910"/>
                  <a:gd name="connsiteX122" fmla="*/ 2971800 w 5295900"/>
                  <a:gd name="connsiteY122" fmla="*/ 1962150 h 2327910"/>
                  <a:gd name="connsiteX123" fmla="*/ 3036570 w 5295900"/>
                  <a:gd name="connsiteY123" fmla="*/ 1962150 h 2327910"/>
                  <a:gd name="connsiteX124" fmla="*/ 3036570 w 5295900"/>
                  <a:gd name="connsiteY124" fmla="*/ 2000250 h 2327910"/>
                  <a:gd name="connsiteX125" fmla="*/ 3093720 w 5295900"/>
                  <a:gd name="connsiteY125" fmla="*/ 2000250 h 2327910"/>
                  <a:gd name="connsiteX126" fmla="*/ 3093720 w 5295900"/>
                  <a:gd name="connsiteY126" fmla="*/ 2015490 h 2327910"/>
                  <a:gd name="connsiteX127" fmla="*/ 3120390 w 5295900"/>
                  <a:gd name="connsiteY127" fmla="*/ 2015490 h 2327910"/>
                  <a:gd name="connsiteX128" fmla="*/ 3120390 w 5295900"/>
                  <a:gd name="connsiteY128" fmla="*/ 2023110 h 2327910"/>
                  <a:gd name="connsiteX129" fmla="*/ 3147060 w 5295900"/>
                  <a:gd name="connsiteY129" fmla="*/ 2023110 h 2327910"/>
                  <a:gd name="connsiteX130" fmla="*/ 3147060 w 5295900"/>
                  <a:gd name="connsiteY130" fmla="*/ 2045970 h 2327910"/>
                  <a:gd name="connsiteX131" fmla="*/ 3177540 w 5295900"/>
                  <a:gd name="connsiteY131" fmla="*/ 2045970 h 2327910"/>
                  <a:gd name="connsiteX132" fmla="*/ 3169920 w 5295900"/>
                  <a:gd name="connsiteY132" fmla="*/ 2053590 h 2327910"/>
                  <a:gd name="connsiteX133" fmla="*/ 3402330 w 5295900"/>
                  <a:gd name="connsiteY133" fmla="*/ 2053590 h 2327910"/>
                  <a:gd name="connsiteX134" fmla="*/ 3402330 w 5295900"/>
                  <a:gd name="connsiteY134" fmla="*/ 2076450 h 2327910"/>
                  <a:gd name="connsiteX135" fmla="*/ 3459480 w 5295900"/>
                  <a:gd name="connsiteY135" fmla="*/ 2076450 h 2327910"/>
                  <a:gd name="connsiteX136" fmla="*/ 3459480 w 5295900"/>
                  <a:gd name="connsiteY136" fmla="*/ 2106930 h 2327910"/>
                  <a:gd name="connsiteX137" fmla="*/ 3516630 w 5295900"/>
                  <a:gd name="connsiteY137" fmla="*/ 2106930 h 2327910"/>
                  <a:gd name="connsiteX138" fmla="*/ 3516630 w 5295900"/>
                  <a:gd name="connsiteY138" fmla="*/ 2133600 h 2327910"/>
                  <a:gd name="connsiteX139" fmla="*/ 3733800 w 5295900"/>
                  <a:gd name="connsiteY139" fmla="*/ 2133600 h 2327910"/>
                  <a:gd name="connsiteX140" fmla="*/ 3733800 w 5295900"/>
                  <a:gd name="connsiteY140" fmla="*/ 2179320 h 2327910"/>
                  <a:gd name="connsiteX141" fmla="*/ 3981450 w 5295900"/>
                  <a:gd name="connsiteY141" fmla="*/ 2179320 h 2327910"/>
                  <a:gd name="connsiteX142" fmla="*/ 3981450 w 5295900"/>
                  <a:gd name="connsiteY142" fmla="*/ 2221230 h 2327910"/>
                  <a:gd name="connsiteX143" fmla="*/ 4667250 w 5295900"/>
                  <a:gd name="connsiteY143" fmla="*/ 2221230 h 2327910"/>
                  <a:gd name="connsiteX144" fmla="*/ 4667250 w 5295900"/>
                  <a:gd name="connsiteY144" fmla="*/ 2286000 h 2327910"/>
                  <a:gd name="connsiteX145" fmla="*/ 4671060 w 5295900"/>
                  <a:gd name="connsiteY145" fmla="*/ 2286000 h 2327910"/>
                  <a:gd name="connsiteX146" fmla="*/ 4671060 w 5295900"/>
                  <a:gd name="connsiteY146" fmla="*/ 2327910 h 2327910"/>
                  <a:gd name="connsiteX147" fmla="*/ 5295900 w 5295900"/>
                  <a:gd name="connsiteY147" fmla="*/ 2327910 h 232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295900" h="2327910">
                    <a:moveTo>
                      <a:pt x="0" y="0"/>
                    </a:moveTo>
                    <a:lnTo>
                      <a:pt x="121920" y="0"/>
                    </a:lnTo>
                    <a:lnTo>
                      <a:pt x="121920" y="15240"/>
                    </a:lnTo>
                    <a:lnTo>
                      <a:pt x="205740" y="15240"/>
                    </a:lnTo>
                    <a:lnTo>
                      <a:pt x="205740" y="45720"/>
                    </a:lnTo>
                    <a:lnTo>
                      <a:pt x="251460" y="45720"/>
                    </a:lnTo>
                    <a:lnTo>
                      <a:pt x="251460" y="99060"/>
                    </a:lnTo>
                    <a:lnTo>
                      <a:pt x="297180" y="99060"/>
                    </a:lnTo>
                    <a:lnTo>
                      <a:pt x="316230" y="118110"/>
                    </a:lnTo>
                    <a:lnTo>
                      <a:pt x="358140" y="118110"/>
                    </a:lnTo>
                    <a:lnTo>
                      <a:pt x="358140" y="160020"/>
                    </a:lnTo>
                    <a:lnTo>
                      <a:pt x="392430" y="160020"/>
                    </a:lnTo>
                    <a:lnTo>
                      <a:pt x="392430" y="201930"/>
                    </a:lnTo>
                    <a:lnTo>
                      <a:pt x="430530" y="201930"/>
                    </a:lnTo>
                    <a:lnTo>
                      <a:pt x="430530" y="228600"/>
                    </a:lnTo>
                    <a:lnTo>
                      <a:pt x="480060" y="228600"/>
                    </a:lnTo>
                    <a:lnTo>
                      <a:pt x="480060" y="316230"/>
                    </a:lnTo>
                    <a:lnTo>
                      <a:pt x="510540" y="316230"/>
                    </a:lnTo>
                    <a:lnTo>
                      <a:pt x="510540" y="339090"/>
                    </a:lnTo>
                    <a:lnTo>
                      <a:pt x="533400" y="339090"/>
                    </a:lnTo>
                    <a:lnTo>
                      <a:pt x="533400" y="361950"/>
                    </a:lnTo>
                    <a:lnTo>
                      <a:pt x="575310" y="361950"/>
                    </a:lnTo>
                    <a:lnTo>
                      <a:pt x="575310" y="384810"/>
                    </a:lnTo>
                    <a:lnTo>
                      <a:pt x="598170" y="384810"/>
                    </a:lnTo>
                    <a:lnTo>
                      <a:pt x="598170" y="411480"/>
                    </a:lnTo>
                    <a:lnTo>
                      <a:pt x="617220" y="411480"/>
                    </a:lnTo>
                    <a:lnTo>
                      <a:pt x="617220" y="472440"/>
                    </a:lnTo>
                    <a:lnTo>
                      <a:pt x="640080" y="472440"/>
                    </a:lnTo>
                    <a:lnTo>
                      <a:pt x="640080" y="499110"/>
                    </a:lnTo>
                    <a:lnTo>
                      <a:pt x="666750" y="499110"/>
                    </a:lnTo>
                    <a:lnTo>
                      <a:pt x="666750" y="521970"/>
                    </a:lnTo>
                    <a:lnTo>
                      <a:pt x="678180" y="521970"/>
                    </a:lnTo>
                    <a:lnTo>
                      <a:pt x="678180" y="541020"/>
                    </a:lnTo>
                    <a:lnTo>
                      <a:pt x="693420" y="541020"/>
                    </a:lnTo>
                    <a:lnTo>
                      <a:pt x="693420" y="579120"/>
                    </a:lnTo>
                    <a:lnTo>
                      <a:pt x="739140" y="579120"/>
                    </a:lnTo>
                    <a:lnTo>
                      <a:pt x="739140" y="632460"/>
                    </a:lnTo>
                    <a:lnTo>
                      <a:pt x="773430" y="632460"/>
                    </a:lnTo>
                    <a:lnTo>
                      <a:pt x="773430" y="659130"/>
                    </a:lnTo>
                    <a:lnTo>
                      <a:pt x="788670" y="659130"/>
                    </a:lnTo>
                    <a:lnTo>
                      <a:pt x="788670" y="681990"/>
                    </a:lnTo>
                    <a:lnTo>
                      <a:pt x="826770" y="681990"/>
                    </a:lnTo>
                    <a:lnTo>
                      <a:pt x="826770" y="731520"/>
                    </a:lnTo>
                    <a:lnTo>
                      <a:pt x="883920" y="731520"/>
                    </a:lnTo>
                    <a:lnTo>
                      <a:pt x="883920" y="769620"/>
                    </a:lnTo>
                    <a:lnTo>
                      <a:pt x="918210" y="769620"/>
                    </a:lnTo>
                    <a:lnTo>
                      <a:pt x="918210" y="815340"/>
                    </a:lnTo>
                    <a:lnTo>
                      <a:pt x="952500" y="815340"/>
                    </a:lnTo>
                    <a:lnTo>
                      <a:pt x="952500" y="842010"/>
                    </a:lnTo>
                    <a:lnTo>
                      <a:pt x="979170" y="842010"/>
                    </a:lnTo>
                    <a:lnTo>
                      <a:pt x="979170" y="880110"/>
                    </a:lnTo>
                    <a:lnTo>
                      <a:pt x="994410" y="880110"/>
                    </a:lnTo>
                    <a:lnTo>
                      <a:pt x="994410" y="906780"/>
                    </a:lnTo>
                    <a:lnTo>
                      <a:pt x="1024890" y="906780"/>
                    </a:lnTo>
                    <a:lnTo>
                      <a:pt x="1024890" y="929640"/>
                    </a:lnTo>
                    <a:lnTo>
                      <a:pt x="1074420" y="929640"/>
                    </a:lnTo>
                    <a:lnTo>
                      <a:pt x="1074420" y="982980"/>
                    </a:lnTo>
                    <a:lnTo>
                      <a:pt x="1127760" y="982980"/>
                    </a:lnTo>
                    <a:lnTo>
                      <a:pt x="1127760" y="1024890"/>
                    </a:lnTo>
                    <a:lnTo>
                      <a:pt x="1154430" y="1024890"/>
                    </a:lnTo>
                    <a:lnTo>
                      <a:pt x="1154430" y="1043940"/>
                    </a:lnTo>
                    <a:lnTo>
                      <a:pt x="1200150" y="1043940"/>
                    </a:lnTo>
                    <a:lnTo>
                      <a:pt x="1200150" y="1074420"/>
                    </a:lnTo>
                    <a:lnTo>
                      <a:pt x="1230630" y="1074420"/>
                    </a:lnTo>
                    <a:lnTo>
                      <a:pt x="1230630" y="1093470"/>
                    </a:lnTo>
                    <a:lnTo>
                      <a:pt x="1257300" y="1093470"/>
                    </a:lnTo>
                    <a:lnTo>
                      <a:pt x="1257300" y="1135380"/>
                    </a:lnTo>
                    <a:lnTo>
                      <a:pt x="1287780" y="1135380"/>
                    </a:lnTo>
                    <a:lnTo>
                      <a:pt x="1287780" y="1154430"/>
                    </a:lnTo>
                    <a:lnTo>
                      <a:pt x="1329690" y="1154430"/>
                    </a:lnTo>
                    <a:lnTo>
                      <a:pt x="1329690" y="1215390"/>
                    </a:lnTo>
                    <a:lnTo>
                      <a:pt x="1383030" y="1215390"/>
                    </a:lnTo>
                    <a:lnTo>
                      <a:pt x="1383030" y="1253490"/>
                    </a:lnTo>
                    <a:lnTo>
                      <a:pt x="1424940" y="1253490"/>
                    </a:lnTo>
                    <a:lnTo>
                      <a:pt x="1424940" y="1272540"/>
                    </a:lnTo>
                    <a:lnTo>
                      <a:pt x="1531620" y="1272540"/>
                    </a:lnTo>
                    <a:lnTo>
                      <a:pt x="1531620" y="1306830"/>
                    </a:lnTo>
                    <a:lnTo>
                      <a:pt x="1565910" y="1306830"/>
                    </a:lnTo>
                    <a:lnTo>
                      <a:pt x="1565910" y="1363980"/>
                    </a:lnTo>
                    <a:lnTo>
                      <a:pt x="1642110" y="1363980"/>
                    </a:lnTo>
                    <a:lnTo>
                      <a:pt x="1642110" y="1417320"/>
                    </a:lnTo>
                    <a:lnTo>
                      <a:pt x="1684020" y="1417320"/>
                    </a:lnTo>
                    <a:lnTo>
                      <a:pt x="1684020" y="1447800"/>
                    </a:lnTo>
                    <a:lnTo>
                      <a:pt x="1741170" y="1447800"/>
                    </a:lnTo>
                    <a:lnTo>
                      <a:pt x="1741170" y="1466850"/>
                    </a:lnTo>
                    <a:lnTo>
                      <a:pt x="1783080" y="1466850"/>
                    </a:lnTo>
                    <a:lnTo>
                      <a:pt x="1783080" y="1489710"/>
                    </a:lnTo>
                    <a:lnTo>
                      <a:pt x="1855470" y="1489710"/>
                    </a:lnTo>
                    <a:lnTo>
                      <a:pt x="1855470" y="1524000"/>
                    </a:lnTo>
                    <a:lnTo>
                      <a:pt x="1885950" y="1524000"/>
                    </a:lnTo>
                    <a:lnTo>
                      <a:pt x="1885950" y="1565910"/>
                    </a:lnTo>
                    <a:lnTo>
                      <a:pt x="1920240" y="1565910"/>
                    </a:lnTo>
                    <a:lnTo>
                      <a:pt x="1920240" y="1577340"/>
                    </a:lnTo>
                    <a:lnTo>
                      <a:pt x="2019300" y="1577340"/>
                    </a:lnTo>
                    <a:lnTo>
                      <a:pt x="2019300" y="1607820"/>
                    </a:lnTo>
                    <a:lnTo>
                      <a:pt x="2068830" y="1607820"/>
                    </a:lnTo>
                    <a:lnTo>
                      <a:pt x="2068830" y="1638300"/>
                    </a:lnTo>
                    <a:lnTo>
                      <a:pt x="2087880" y="1638300"/>
                    </a:lnTo>
                    <a:lnTo>
                      <a:pt x="2087880" y="1672590"/>
                    </a:lnTo>
                    <a:lnTo>
                      <a:pt x="2228850" y="1672590"/>
                    </a:lnTo>
                    <a:lnTo>
                      <a:pt x="2228850" y="1695450"/>
                    </a:lnTo>
                    <a:lnTo>
                      <a:pt x="2259330" y="1695450"/>
                    </a:lnTo>
                    <a:lnTo>
                      <a:pt x="2259330" y="1706880"/>
                    </a:lnTo>
                    <a:lnTo>
                      <a:pt x="2335530" y="1706880"/>
                    </a:lnTo>
                    <a:lnTo>
                      <a:pt x="2335530" y="1741170"/>
                    </a:lnTo>
                    <a:lnTo>
                      <a:pt x="2415540" y="1741170"/>
                    </a:lnTo>
                    <a:lnTo>
                      <a:pt x="2415540" y="1764030"/>
                    </a:lnTo>
                    <a:lnTo>
                      <a:pt x="2438400" y="1764030"/>
                    </a:lnTo>
                    <a:lnTo>
                      <a:pt x="2438400" y="1786890"/>
                    </a:lnTo>
                    <a:lnTo>
                      <a:pt x="2476500" y="1786890"/>
                    </a:lnTo>
                    <a:lnTo>
                      <a:pt x="2476500" y="1809750"/>
                    </a:lnTo>
                    <a:lnTo>
                      <a:pt x="2571750" y="1809750"/>
                    </a:lnTo>
                    <a:lnTo>
                      <a:pt x="2571750" y="1866900"/>
                    </a:lnTo>
                    <a:lnTo>
                      <a:pt x="2651760" y="1866900"/>
                    </a:lnTo>
                    <a:lnTo>
                      <a:pt x="2651760" y="1885950"/>
                    </a:lnTo>
                    <a:lnTo>
                      <a:pt x="2705100" y="1885950"/>
                    </a:lnTo>
                    <a:lnTo>
                      <a:pt x="2705100" y="1905000"/>
                    </a:lnTo>
                    <a:lnTo>
                      <a:pt x="2747010" y="1905000"/>
                    </a:lnTo>
                    <a:lnTo>
                      <a:pt x="2747010" y="1935480"/>
                    </a:lnTo>
                    <a:lnTo>
                      <a:pt x="2838450" y="1935480"/>
                    </a:lnTo>
                    <a:lnTo>
                      <a:pt x="2838450" y="1943100"/>
                    </a:lnTo>
                    <a:lnTo>
                      <a:pt x="2971800" y="1943100"/>
                    </a:lnTo>
                    <a:lnTo>
                      <a:pt x="2971800" y="1962150"/>
                    </a:lnTo>
                    <a:lnTo>
                      <a:pt x="3036570" y="1962150"/>
                    </a:lnTo>
                    <a:lnTo>
                      <a:pt x="3036570" y="2000250"/>
                    </a:lnTo>
                    <a:lnTo>
                      <a:pt x="3093720" y="2000250"/>
                    </a:lnTo>
                    <a:lnTo>
                      <a:pt x="3093720" y="2015490"/>
                    </a:lnTo>
                    <a:lnTo>
                      <a:pt x="3120390" y="2015490"/>
                    </a:lnTo>
                    <a:lnTo>
                      <a:pt x="3120390" y="2023110"/>
                    </a:lnTo>
                    <a:lnTo>
                      <a:pt x="3147060" y="2023110"/>
                    </a:lnTo>
                    <a:lnTo>
                      <a:pt x="3147060" y="2045970"/>
                    </a:lnTo>
                    <a:lnTo>
                      <a:pt x="3177540" y="2045970"/>
                    </a:lnTo>
                    <a:lnTo>
                      <a:pt x="3169920" y="2053590"/>
                    </a:lnTo>
                    <a:lnTo>
                      <a:pt x="3402330" y="2053590"/>
                    </a:lnTo>
                    <a:lnTo>
                      <a:pt x="3402330" y="2076450"/>
                    </a:lnTo>
                    <a:lnTo>
                      <a:pt x="3459480" y="2076450"/>
                    </a:lnTo>
                    <a:lnTo>
                      <a:pt x="3459480" y="2106930"/>
                    </a:lnTo>
                    <a:lnTo>
                      <a:pt x="3516630" y="2106930"/>
                    </a:lnTo>
                    <a:lnTo>
                      <a:pt x="3516630" y="2133600"/>
                    </a:lnTo>
                    <a:lnTo>
                      <a:pt x="3733800" y="2133600"/>
                    </a:lnTo>
                    <a:lnTo>
                      <a:pt x="3733800" y="2179320"/>
                    </a:lnTo>
                    <a:lnTo>
                      <a:pt x="3981450" y="2179320"/>
                    </a:lnTo>
                    <a:lnTo>
                      <a:pt x="3981450" y="2221230"/>
                    </a:lnTo>
                    <a:lnTo>
                      <a:pt x="4667250" y="2221230"/>
                    </a:lnTo>
                    <a:lnTo>
                      <a:pt x="4667250" y="2286000"/>
                    </a:lnTo>
                    <a:lnTo>
                      <a:pt x="4671060" y="2286000"/>
                    </a:lnTo>
                    <a:lnTo>
                      <a:pt x="4671060" y="2327910"/>
                    </a:lnTo>
                    <a:lnTo>
                      <a:pt x="5295900" y="232791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1200" dirty="0">
                  <a:solidFill>
                    <a:srgbClr val="343333"/>
                  </a:solidFill>
                  <a:cs typeface="Arial" panose="020B0604020202020204" pitchFamily="34" charset="0"/>
                </a:endParaRPr>
              </a:p>
            </p:txBody>
          </p:sp>
          <p:cxnSp>
            <p:nvCxnSpPr>
              <p:cNvPr id="67" name="Straight Connector 66">
                <a:extLst>
                  <a:ext uri="{FF2B5EF4-FFF2-40B4-BE49-F238E27FC236}">
                    <a16:creationId xmlns:a16="http://schemas.microsoft.com/office/drawing/2014/main" id="{F5D42DC7-A7FB-48AF-B721-8817DC7EBDF1}"/>
                  </a:ext>
                </a:extLst>
              </p:cNvPr>
              <p:cNvCxnSpPr/>
              <p:nvPr/>
            </p:nvCxnSpPr>
            <p:spPr>
              <a:xfrm>
                <a:off x="4071974" y="2023851"/>
                <a:ext cx="15698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6326DD8-1ED1-43B2-9479-AF9615958134}"/>
                  </a:ext>
                </a:extLst>
              </p:cNvPr>
              <p:cNvCxnSpPr/>
              <p:nvPr/>
            </p:nvCxnSpPr>
            <p:spPr>
              <a:xfrm>
                <a:off x="4071974" y="1838398"/>
                <a:ext cx="15698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Freeform: Shape 5">
                <a:extLst>
                  <a:ext uri="{FF2B5EF4-FFF2-40B4-BE49-F238E27FC236}">
                    <a16:creationId xmlns:a16="http://schemas.microsoft.com/office/drawing/2014/main" id="{46E45C2B-B8C8-4815-B52D-F9B03C6668CC}"/>
                  </a:ext>
                </a:extLst>
              </p:cNvPr>
              <p:cNvSpPr/>
              <p:nvPr/>
            </p:nvSpPr>
            <p:spPr>
              <a:xfrm>
                <a:off x="1445329" y="1624405"/>
                <a:ext cx="3926205" cy="2065973"/>
              </a:xfrm>
              <a:custGeom>
                <a:avLst/>
                <a:gdLst>
                  <a:gd name="connsiteX0" fmla="*/ 0 w 5234940"/>
                  <a:gd name="connsiteY0" fmla="*/ 0 h 2754630"/>
                  <a:gd name="connsiteX1" fmla="*/ 148590 w 5234940"/>
                  <a:gd name="connsiteY1" fmla="*/ 0 h 2754630"/>
                  <a:gd name="connsiteX2" fmla="*/ 148590 w 5234940"/>
                  <a:gd name="connsiteY2" fmla="*/ 38100 h 2754630"/>
                  <a:gd name="connsiteX3" fmla="*/ 175260 w 5234940"/>
                  <a:gd name="connsiteY3" fmla="*/ 38100 h 2754630"/>
                  <a:gd name="connsiteX4" fmla="*/ 175260 w 5234940"/>
                  <a:gd name="connsiteY4" fmla="*/ 49530 h 2754630"/>
                  <a:gd name="connsiteX5" fmla="*/ 228600 w 5234940"/>
                  <a:gd name="connsiteY5" fmla="*/ 49530 h 2754630"/>
                  <a:gd name="connsiteX6" fmla="*/ 228600 w 5234940"/>
                  <a:gd name="connsiteY6" fmla="*/ 68580 h 2754630"/>
                  <a:gd name="connsiteX7" fmla="*/ 259080 w 5234940"/>
                  <a:gd name="connsiteY7" fmla="*/ 68580 h 2754630"/>
                  <a:gd name="connsiteX8" fmla="*/ 259080 w 5234940"/>
                  <a:gd name="connsiteY8" fmla="*/ 99060 h 2754630"/>
                  <a:gd name="connsiteX9" fmla="*/ 285750 w 5234940"/>
                  <a:gd name="connsiteY9" fmla="*/ 99060 h 2754630"/>
                  <a:gd name="connsiteX10" fmla="*/ 285750 w 5234940"/>
                  <a:gd name="connsiteY10" fmla="*/ 106680 h 2754630"/>
                  <a:gd name="connsiteX11" fmla="*/ 308610 w 5234940"/>
                  <a:gd name="connsiteY11" fmla="*/ 106680 h 2754630"/>
                  <a:gd name="connsiteX12" fmla="*/ 308610 w 5234940"/>
                  <a:gd name="connsiteY12" fmla="*/ 148590 h 2754630"/>
                  <a:gd name="connsiteX13" fmla="*/ 339090 w 5234940"/>
                  <a:gd name="connsiteY13" fmla="*/ 148590 h 2754630"/>
                  <a:gd name="connsiteX14" fmla="*/ 339090 w 5234940"/>
                  <a:gd name="connsiteY14" fmla="*/ 171450 h 2754630"/>
                  <a:gd name="connsiteX15" fmla="*/ 384810 w 5234940"/>
                  <a:gd name="connsiteY15" fmla="*/ 171450 h 2754630"/>
                  <a:gd name="connsiteX16" fmla="*/ 384810 w 5234940"/>
                  <a:gd name="connsiteY16" fmla="*/ 198120 h 2754630"/>
                  <a:gd name="connsiteX17" fmla="*/ 426720 w 5234940"/>
                  <a:gd name="connsiteY17" fmla="*/ 198120 h 2754630"/>
                  <a:gd name="connsiteX18" fmla="*/ 426720 w 5234940"/>
                  <a:gd name="connsiteY18" fmla="*/ 224790 h 2754630"/>
                  <a:gd name="connsiteX19" fmla="*/ 468630 w 5234940"/>
                  <a:gd name="connsiteY19" fmla="*/ 224790 h 2754630"/>
                  <a:gd name="connsiteX20" fmla="*/ 468630 w 5234940"/>
                  <a:gd name="connsiteY20" fmla="*/ 259080 h 2754630"/>
                  <a:gd name="connsiteX21" fmla="*/ 491490 w 5234940"/>
                  <a:gd name="connsiteY21" fmla="*/ 259080 h 2754630"/>
                  <a:gd name="connsiteX22" fmla="*/ 491490 w 5234940"/>
                  <a:gd name="connsiteY22" fmla="*/ 285750 h 2754630"/>
                  <a:gd name="connsiteX23" fmla="*/ 544830 w 5234940"/>
                  <a:gd name="connsiteY23" fmla="*/ 285750 h 2754630"/>
                  <a:gd name="connsiteX24" fmla="*/ 544830 w 5234940"/>
                  <a:gd name="connsiteY24" fmla="*/ 339090 h 2754630"/>
                  <a:gd name="connsiteX25" fmla="*/ 544830 w 5234940"/>
                  <a:gd name="connsiteY25" fmla="*/ 339090 h 2754630"/>
                  <a:gd name="connsiteX26" fmla="*/ 560070 w 5234940"/>
                  <a:gd name="connsiteY26" fmla="*/ 354330 h 2754630"/>
                  <a:gd name="connsiteX27" fmla="*/ 601980 w 5234940"/>
                  <a:gd name="connsiteY27" fmla="*/ 354330 h 2754630"/>
                  <a:gd name="connsiteX28" fmla="*/ 601980 w 5234940"/>
                  <a:gd name="connsiteY28" fmla="*/ 392430 h 2754630"/>
                  <a:gd name="connsiteX29" fmla="*/ 662940 w 5234940"/>
                  <a:gd name="connsiteY29" fmla="*/ 392430 h 2754630"/>
                  <a:gd name="connsiteX30" fmla="*/ 662940 w 5234940"/>
                  <a:gd name="connsiteY30" fmla="*/ 426720 h 2754630"/>
                  <a:gd name="connsiteX31" fmla="*/ 712470 w 5234940"/>
                  <a:gd name="connsiteY31" fmla="*/ 426720 h 2754630"/>
                  <a:gd name="connsiteX32" fmla="*/ 712470 w 5234940"/>
                  <a:gd name="connsiteY32" fmla="*/ 453390 h 2754630"/>
                  <a:gd name="connsiteX33" fmla="*/ 731520 w 5234940"/>
                  <a:gd name="connsiteY33" fmla="*/ 453390 h 2754630"/>
                  <a:gd name="connsiteX34" fmla="*/ 731520 w 5234940"/>
                  <a:gd name="connsiteY34" fmla="*/ 472440 h 2754630"/>
                  <a:gd name="connsiteX35" fmla="*/ 769620 w 5234940"/>
                  <a:gd name="connsiteY35" fmla="*/ 472440 h 2754630"/>
                  <a:gd name="connsiteX36" fmla="*/ 769620 w 5234940"/>
                  <a:gd name="connsiteY36" fmla="*/ 518160 h 2754630"/>
                  <a:gd name="connsiteX37" fmla="*/ 792480 w 5234940"/>
                  <a:gd name="connsiteY37" fmla="*/ 518160 h 2754630"/>
                  <a:gd name="connsiteX38" fmla="*/ 792480 w 5234940"/>
                  <a:gd name="connsiteY38" fmla="*/ 537210 h 2754630"/>
                  <a:gd name="connsiteX39" fmla="*/ 800100 w 5234940"/>
                  <a:gd name="connsiteY39" fmla="*/ 537210 h 2754630"/>
                  <a:gd name="connsiteX40" fmla="*/ 800100 w 5234940"/>
                  <a:gd name="connsiteY40" fmla="*/ 582930 h 2754630"/>
                  <a:gd name="connsiteX41" fmla="*/ 830580 w 5234940"/>
                  <a:gd name="connsiteY41" fmla="*/ 582930 h 2754630"/>
                  <a:gd name="connsiteX42" fmla="*/ 830580 w 5234940"/>
                  <a:gd name="connsiteY42" fmla="*/ 613410 h 2754630"/>
                  <a:gd name="connsiteX43" fmla="*/ 853440 w 5234940"/>
                  <a:gd name="connsiteY43" fmla="*/ 613410 h 2754630"/>
                  <a:gd name="connsiteX44" fmla="*/ 853440 w 5234940"/>
                  <a:gd name="connsiteY44" fmla="*/ 647700 h 2754630"/>
                  <a:gd name="connsiteX45" fmla="*/ 891540 w 5234940"/>
                  <a:gd name="connsiteY45" fmla="*/ 647700 h 2754630"/>
                  <a:gd name="connsiteX46" fmla="*/ 891540 w 5234940"/>
                  <a:gd name="connsiteY46" fmla="*/ 647700 h 2754630"/>
                  <a:gd name="connsiteX47" fmla="*/ 910590 w 5234940"/>
                  <a:gd name="connsiteY47" fmla="*/ 666750 h 2754630"/>
                  <a:gd name="connsiteX48" fmla="*/ 910590 w 5234940"/>
                  <a:gd name="connsiteY48" fmla="*/ 704850 h 2754630"/>
                  <a:gd name="connsiteX49" fmla="*/ 948690 w 5234940"/>
                  <a:gd name="connsiteY49" fmla="*/ 704850 h 2754630"/>
                  <a:gd name="connsiteX50" fmla="*/ 948690 w 5234940"/>
                  <a:gd name="connsiteY50" fmla="*/ 731520 h 2754630"/>
                  <a:gd name="connsiteX51" fmla="*/ 1002030 w 5234940"/>
                  <a:gd name="connsiteY51" fmla="*/ 731520 h 2754630"/>
                  <a:gd name="connsiteX52" fmla="*/ 1002030 w 5234940"/>
                  <a:gd name="connsiteY52" fmla="*/ 765810 h 2754630"/>
                  <a:gd name="connsiteX53" fmla="*/ 1032510 w 5234940"/>
                  <a:gd name="connsiteY53" fmla="*/ 765810 h 2754630"/>
                  <a:gd name="connsiteX54" fmla="*/ 1032510 w 5234940"/>
                  <a:gd name="connsiteY54" fmla="*/ 803910 h 2754630"/>
                  <a:gd name="connsiteX55" fmla="*/ 1047750 w 5234940"/>
                  <a:gd name="connsiteY55" fmla="*/ 803910 h 2754630"/>
                  <a:gd name="connsiteX56" fmla="*/ 1047750 w 5234940"/>
                  <a:gd name="connsiteY56" fmla="*/ 819150 h 2754630"/>
                  <a:gd name="connsiteX57" fmla="*/ 1062990 w 5234940"/>
                  <a:gd name="connsiteY57" fmla="*/ 819150 h 2754630"/>
                  <a:gd name="connsiteX58" fmla="*/ 1062990 w 5234940"/>
                  <a:gd name="connsiteY58" fmla="*/ 845820 h 2754630"/>
                  <a:gd name="connsiteX59" fmla="*/ 1089660 w 5234940"/>
                  <a:gd name="connsiteY59" fmla="*/ 845820 h 2754630"/>
                  <a:gd name="connsiteX60" fmla="*/ 1089660 w 5234940"/>
                  <a:gd name="connsiteY60" fmla="*/ 883920 h 2754630"/>
                  <a:gd name="connsiteX61" fmla="*/ 1112520 w 5234940"/>
                  <a:gd name="connsiteY61" fmla="*/ 883920 h 2754630"/>
                  <a:gd name="connsiteX62" fmla="*/ 1112520 w 5234940"/>
                  <a:gd name="connsiteY62" fmla="*/ 929640 h 2754630"/>
                  <a:gd name="connsiteX63" fmla="*/ 1162050 w 5234940"/>
                  <a:gd name="connsiteY63" fmla="*/ 929640 h 2754630"/>
                  <a:gd name="connsiteX64" fmla="*/ 1162050 w 5234940"/>
                  <a:gd name="connsiteY64" fmla="*/ 975360 h 2754630"/>
                  <a:gd name="connsiteX65" fmla="*/ 1207770 w 5234940"/>
                  <a:gd name="connsiteY65" fmla="*/ 975360 h 2754630"/>
                  <a:gd name="connsiteX66" fmla="*/ 1207770 w 5234940"/>
                  <a:gd name="connsiteY66" fmla="*/ 998220 h 2754630"/>
                  <a:gd name="connsiteX67" fmla="*/ 1238250 w 5234940"/>
                  <a:gd name="connsiteY67" fmla="*/ 998220 h 2754630"/>
                  <a:gd name="connsiteX68" fmla="*/ 1238250 w 5234940"/>
                  <a:gd name="connsiteY68" fmla="*/ 1021080 h 2754630"/>
                  <a:gd name="connsiteX69" fmla="*/ 1303020 w 5234940"/>
                  <a:gd name="connsiteY69" fmla="*/ 1021080 h 2754630"/>
                  <a:gd name="connsiteX70" fmla="*/ 1303020 w 5234940"/>
                  <a:gd name="connsiteY70" fmla="*/ 1055370 h 2754630"/>
                  <a:gd name="connsiteX71" fmla="*/ 1348740 w 5234940"/>
                  <a:gd name="connsiteY71" fmla="*/ 1055370 h 2754630"/>
                  <a:gd name="connsiteX72" fmla="*/ 1348740 w 5234940"/>
                  <a:gd name="connsiteY72" fmla="*/ 1078230 h 2754630"/>
                  <a:gd name="connsiteX73" fmla="*/ 1413510 w 5234940"/>
                  <a:gd name="connsiteY73" fmla="*/ 1078230 h 2754630"/>
                  <a:gd name="connsiteX74" fmla="*/ 1413510 w 5234940"/>
                  <a:gd name="connsiteY74" fmla="*/ 1116330 h 2754630"/>
                  <a:gd name="connsiteX75" fmla="*/ 1443990 w 5234940"/>
                  <a:gd name="connsiteY75" fmla="*/ 1116330 h 2754630"/>
                  <a:gd name="connsiteX76" fmla="*/ 1443990 w 5234940"/>
                  <a:gd name="connsiteY76" fmla="*/ 1135380 h 2754630"/>
                  <a:gd name="connsiteX77" fmla="*/ 1485900 w 5234940"/>
                  <a:gd name="connsiteY77" fmla="*/ 1135380 h 2754630"/>
                  <a:gd name="connsiteX78" fmla="*/ 1485900 w 5234940"/>
                  <a:gd name="connsiteY78" fmla="*/ 1181100 h 2754630"/>
                  <a:gd name="connsiteX79" fmla="*/ 1520190 w 5234940"/>
                  <a:gd name="connsiteY79" fmla="*/ 1181100 h 2754630"/>
                  <a:gd name="connsiteX80" fmla="*/ 1520190 w 5234940"/>
                  <a:gd name="connsiteY80" fmla="*/ 1211580 h 2754630"/>
                  <a:gd name="connsiteX81" fmla="*/ 1569720 w 5234940"/>
                  <a:gd name="connsiteY81" fmla="*/ 1211580 h 2754630"/>
                  <a:gd name="connsiteX82" fmla="*/ 1569720 w 5234940"/>
                  <a:gd name="connsiteY82" fmla="*/ 1245870 h 2754630"/>
                  <a:gd name="connsiteX83" fmla="*/ 1592580 w 5234940"/>
                  <a:gd name="connsiteY83" fmla="*/ 1245870 h 2754630"/>
                  <a:gd name="connsiteX84" fmla="*/ 1592580 w 5234940"/>
                  <a:gd name="connsiteY84" fmla="*/ 1276350 h 2754630"/>
                  <a:gd name="connsiteX85" fmla="*/ 1645920 w 5234940"/>
                  <a:gd name="connsiteY85" fmla="*/ 1276350 h 2754630"/>
                  <a:gd name="connsiteX86" fmla="*/ 1645920 w 5234940"/>
                  <a:gd name="connsiteY86" fmla="*/ 1295400 h 2754630"/>
                  <a:gd name="connsiteX87" fmla="*/ 1725930 w 5234940"/>
                  <a:gd name="connsiteY87" fmla="*/ 1295400 h 2754630"/>
                  <a:gd name="connsiteX88" fmla="*/ 1725930 w 5234940"/>
                  <a:gd name="connsiteY88" fmla="*/ 1333500 h 2754630"/>
                  <a:gd name="connsiteX89" fmla="*/ 1748790 w 5234940"/>
                  <a:gd name="connsiteY89" fmla="*/ 1333500 h 2754630"/>
                  <a:gd name="connsiteX90" fmla="*/ 1748790 w 5234940"/>
                  <a:gd name="connsiteY90" fmla="*/ 1356360 h 2754630"/>
                  <a:gd name="connsiteX91" fmla="*/ 1775460 w 5234940"/>
                  <a:gd name="connsiteY91" fmla="*/ 1356360 h 2754630"/>
                  <a:gd name="connsiteX92" fmla="*/ 1775460 w 5234940"/>
                  <a:gd name="connsiteY92" fmla="*/ 1394460 h 2754630"/>
                  <a:gd name="connsiteX93" fmla="*/ 1821180 w 5234940"/>
                  <a:gd name="connsiteY93" fmla="*/ 1394460 h 2754630"/>
                  <a:gd name="connsiteX94" fmla="*/ 1821180 w 5234940"/>
                  <a:gd name="connsiteY94" fmla="*/ 1417320 h 2754630"/>
                  <a:gd name="connsiteX95" fmla="*/ 1847850 w 5234940"/>
                  <a:gd name="connsiteY95" fmla="*/ 1417320 h 2754630"/>
                  <a:gd name="connsiteX96" fmla="*/ 1847850 w 5234940"/>
                  <a:gd name="connsiteY96" fmla="*/ 1447800 h 2754630"/>
                  <a:gd name="connsiteX97" fmla="*/ 1874520 w 5234940"/>
                  <a:gd name="connsiteY97" fmla="*/ 1447800 h 2754630"/>
                  <a:gd name="connsiteX98" fmla="*/ 1874520 w 5234940"/>
                  <a:gd name="connsiteY98" fmla="*/ 1482090 h 2754630"/>
                  <a:gd name="connsiteX99" fmla="*/ 1958340 w 5234940"/>
                  <a:gd name="connsiteY99" fmla="*/ 1482090 h 2754630"/>
                  <a:gd name="connsiteX100" fmla="*/ 1958340 w 5234940"/>
                  <a:gd name="connsiteY100" fmla="*/ 1512570 h 2754630"/>
                  <a:gd name="connsiteX101" fmla="*/ 2030730 w 5234940"/>
                  <a:gd name="connsiteY101" fmla="*/ 1512570 h 2754630"/>
                  <a:gd name="connsiteX102" fmla="*/ 2030730 w 5234940"/>
                  <a:gd name="connsiteY102" fmla="*/ 1543050 h 2754630"/>
                  <a:gd name="connsiteX103" fmla="*/ 2106930 w 5234940"/>
                  <a:gd name="connsiteY103" fmla="*/ 1543050 h 2754630"/>
                  <a:gd name="connsiteX104" fmla="*/ 2106930 w 5234940"/>
                  <a:gd name="connsiteY104" fmla="*/ 1588770 h 2754630"/>
                  <a:gd name="connsiteX105" fmla="*/ 2270760 w 5234940"/>
                  <a:gd name="connsiteY105" fmla="*/ 1588770 h 2754630"/>
                  <a:gd name="connsiteX106" fmla="*/ 2270760 w 5234940"/>
                  <a:gd name="connsiteY106" fmla="*/ 1607820 h 2754630"/>
                  <a:gd name="connsiteX107" fmla="*/ 2312670 w 5234940"/>
                  <a:gd name="connsiteY107" fmla="*/ 1607820 h 2754630"/>
                  <a:gd name="connsiteX108" fmla="*/ 2312670 w 5234940"/>
                  <a:gd name="connsiteY108" fmla="*/ 1623060 h 2754630"/>
                  <a:gd name="connsiteX109" fmla="*/ 2366010 w 5234940"/>
                  <a:gd name="connsiteY109" fmla="*/ 1623060 h 2754630"/>
                  <a:gd name="connsiteX110" fmla="*/ 2366010 w 5234940"/>
                  <a:gd name="connsiteY110" fmla="*/ 1657350 h 2754630"/>
                  <a:gd name="connsiteX111" fmla="*/ 2434590 w 5234940"/>
                  <a:gd name="connsiteY111" fmla="*/ 1657350 h 2754630"/>
                  <a:gd name="connsiteX112" fmla="*/ 2434590 w 5234940"/>
                  <a:gd name="connsiteY112" fmla="*/ 1676400 h 2754630"/>
                  <a:gd name="connsiteX113" fmla="*/ 2487930 w 5234940"/>
                  <a:gd name="connsiteY113" fmla="*/ 1676400 h 2754630"/>
                  <a:gd name="connsiteX114" fmla="*/ 2487930 w 5234940"/>
                  <a:gd name="connsiteY114" fmla="*/ 1714500 h 2754630"/>
                  <a:gd name="connsiteX115" fmla="*/ 2586990 w 5234940"/>
                  <a:gd name="connsiteY115" fmla="*/ 1714500 h 2754630"/>
                  <a:gd name="connsiteX116" fmla="*/ 2586990 w 5234940"/>
                  <a:gd name="connsiteY116" fmla="*/ 1737360 h 2754630"/>
                  <a:gd name="connsiteX117" fmla="*/ 2640330 w 5234940"/>
                  <a:gd name="connsiteY117" fmla="*/ 1737360 h 2754630"/>
                  <a:gd name="connsiteX118" fmla="*/ 2640330 w 5234940"/>
                  <a:gd name="connsiteY118" fmla="*/ 1771650 h 2754630"/>
                  <a:gd name="connsiteX119" fmla="*/ 2708910 w 5234940"/>
                  <a:gd name="connsiteY119" fmla="*/ 1771650 h 2754630"/>
                  <a:gd name="connsiteX120" fmla="*/ 2708910 w 5234940"/>
                  <a:gd name="connsiteY120" fmla="*/ 1813560 h 2754630"/>
                  <a:gd name="connsiteX121" fmla="*/ 2754630 w 5234940"/>
                  <a:gd name="connsiteY121" fmla="*/ 1813560 h 2754630"/>
                  <a:gd name="connsiteX122" fmla="*/ 2766060 w 5234940"/>
                  <a:gd name="connsiteY122" fmla="*/ 1824990 h 2754630"/>
                  <a:gd name="connsiteX123" fmla="*/ 2785110 w 5234940"/>
                  <a:gd name="connsiteY123" fmla="*/ 1824990 h 2754630"/>
                  <a:gd name="connsiteX124" fmla="*/ 2785110 w 5234940"/>
                  <a:gd name="connsiteY124" fmla="*/ 1840230 h 2754630"/>
                  <a:gd name="connsiteX125" fmla="*/ 2907030 w 5234940"/>
                  <a:gd name="connsiteY125" fmla="*/ 1840230 h 2754630"/>
                  <a:gd name="connsiteX126" fmla="*/ 2907030 w 5234940"/>
                  <a:gd name="connsiteY126" fmla="*/ 1859280 h 2754630"/>
                  <a:gd name="connsiteX127" fmla="*/ 2994660 w 5234940"/>
                  <a:gd name="connsiteY127" fmla="*/ 1859280 h 2754630"/>
                  <a:gd name="connsiteX128" fmla="*/ 2994660 w 5234940"/>
                  <a:gd name="connsiteY128" fmla="*/ 1905000 h 2754630"/>
                  <a:gd name="connsiteX129" fmla="*/ 3063240 w 5234940"/>
                  <a:gd name="connsiteY129" fmla="*/ 1905000 h 2754630"/>
                  <a:gd name="connsiteX130" fmla="*/ 3063240 w 5234940"/>
                  <a:gd name="connsiteY130" fmla="*/ 1939290 h 2754630"/>
                  <a:gd name="connsiteX131" fmla="*/ 3185160 w 5234940"/>
                  <a:gd name="connsiteY131" fmla="*/ 1939290 h 2754630"/>
                  <a:gd name="connsiteX132" fmla="*/ 3200400 w 5234940"/>
                  <a:gd name="connsiteY132" fmla="*/ 1954530 h 2754630"/>
                  <a:gd name="connsiteX133" fmla="*/ 3345180 w 5234940"/>
                  <a:gd name="connsiteY133" fmla="*/ 1954530 h 2754630"/>
                  <a:gd name="connsiteX134" fmla="*/ 3345180 w 5234940"/>
                  <a:gd name="connsiteY134" fmla="*/ 2004060 h 2754630"/>
                  <a:gd name="connsiteX135" fmla="*/ 3409950 w 5234940"/>
                  <a:gd name="connsiteY135" fmla="*/ 2004060 h 2754630"/>
                  <a:gd name="connsiteX136" fmla="*/ 3409950 w 5234940"/>
                  <a:gd name="connsiteY136" fmla="*/ 2034540 h 2754630"/>
                  <a:gd name="connsiteX137" fmla="*/ 3470910 w 5234940"/>
                  <a:gd name="connsiteY137" fmla="*/ 2034540 h 2754630"/>
                  <a:gd name="connsiteX138" fmla="*/ 3470910 w 5234940"/>
                  <a:gd name="connsiteY138" fmla="*/ 2053590 h 2754630"/>
                  <a:gd name="connsiteX139" fmla="*/ 3524250 w 5234940"/>
                  <a:gd name="connsiteY139" fmla="*/ 2053590 h 2754630"/>
                  <a:gd name="connsiteX140" fmla="*/ 3524250 w 5234940"/>
                  <a:gd name="connsiteY140" fmla="*/ 2072640 h 2754630"/>
                  <a:gd name="connsiteX141" fmla="*/ 3638550 w 5234940"/>
                  <a:gd name="connsiteY141" fmla="*/ 2072640 h 2754630"/>
                  <a:gd name="connsiteX142" fmla="*/ 3638550 w 5234940"/>
                  <a:gd name="connsiteY142" fmla="*/ 2106930 h 2754630"/>
                  <a:gd name="connsiteX143" fmla="*/ 3657600 w 5234940"/>
                  <a:gd name="connsiteY143" fmla="*/ 2106930 h 2754630"/>
                  <a:gd name="connsiteX144" fmla="*/ 3657600 w 5234940"/>
                  <a:gd name="connsiteY144" fmla="*/ 2137410 h 2754630"/>
                  <a:gd name="connsiteX145" fmla="*/ 3733800 w 5234940"/>
                  <a:gd name="connsiteY145" fmla="*/ 2137410 h 2754630"/>
                  <a:gd name="connsiteX146" fmla="*/ 3733800 w 5234940"/>
                  <a:gd name="connsiteY146" fmla="*/ 2179320 h 2754630"/>
                  <a:gd name="connsiteX147" fmla="*/ 3950970 w 5234940"/>
                  <a:gd name="connsiteY147" fmla="*/ 2179320 h 2754630"/>
                  <a:gd name="connsiteX148" fmla="*/ 3950970 w 5234940"/>
                  <a:gd name="connsiteY148" fmla="*/ 2221230 h 2754630"/>
                  <a:gd name="connsiteX149" fmla="*/ 4244340 w 5234940"/>
                  <a:gd name="connsiteY149" fmla="*/ 2221230 h 2754630"/>
                  <a:gd name="connsiteX150" fmla="*/ 4244340 w 5234940"/>
                  <a:gd name="connsiteY150" fmla="*/ 2251710 h 2754630"/>
                  <a:gd name="connsiteX151" fmla="*/ 4423410 w 5234940"/>
                  <a:gd name="connsiteY151" fmla="*/ 2251710 h 2754630"/>
                  <a:gd name="connsiteX152" fmla="*/ 4423410 w 5234940"/>
                  <a:gd name="connsiteY152" fmla="*/ 2305050 h 2754630"/>
                  <a:gd name="connsiteX153" fmla="*/ 4526280 w 5234940"/>
                  <a:gd name="connsiteY153" fmla="*/ 2305050 h 2754630"/>
                  <a:gd name="connsiteX154" fmla="*/ 4526280 w 5234940"/>
                  <a:gd name="connsiteY154" fmla="*/ 2339340 h 2754630"/>
                  <a:gd name="connsiteX155" fmla="*/ 4796790 w 5234940"/>
                  <a:gd name="connsiteY155" fmla="*/ 2339340 h 2754630"/>
                  <a:gd name="connsiteX156" fmla="*/ 4796790 w 5234940"/>
                  <a:gd name="connsiteY156" fmla="*/ 2411730 h 2754630"/>
                  <a:gd name="connsiteX157" fmla="*/ 5234940 w 5234940"/>
                  <a:gd name="connsiteY157" fmla="*/ 2411730 h 2754630"/>
                  <a:gd name="connsiteX158" fmla="*/ 5234940 w 5234940"/>
                  <a:gd name="connsiteY158" fmla="*/ 2754630 h 275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5234940" h="2754630">
                    <a:moveTo>
                      <a:pt x="0" y="0"/>
                    </a:moveTo>
                    <a:lnTo>
                      <a:pt x="148590" y="0"/>
                    </a:lnTo>
                    <a:lnTo>
                      <a:pt x="148590" y="38100"/>
                    </a:lnTo>
                    <a:lnTo>
                      <a:pt x="175260" y="38100"/>
                    </a:lnTo>
                    <a:lnTo>
                      <a:pt x="175260" y="49530"/>
                    </a:lnTo>
                    <a:lnTo>
                      <a:pt x="228600" y="49530"/>
                    </a:lnTo>
                    <a:lnTo>
                      <a:pt x="228600" y="68580"/>
                    </a:lnTo>
                    <a:lnTo>
                      <a:pt x="259080" y="68580"/>
                    </a:lnTo>
                    <a:lnTo>
                      <a:pt x="259080" y="99060"/>
                    </a:lnTo>
                    <a:lnTo>
                      <a:pt x="285750" y="99060"/>
                    </a:lnTo>
                    <a:lnTo>
                      <a:pt x="285750" y="106680"/>
                    </a:lnTo>
                    <a:lnTo>
                      <a:pt x="308610" y="106680"/>
                    </a:lnTo>
                    <a:lnTo>
                      <a:pt x="308610" y="148590"/>
                    </a:lnTo>
                    <a:lnTo>
                      <a:pt x="339090" y="148590"/>
                    </a:lnTo>
                    <a:lnTo>
                      <a:pt x="339090" y="171450"/>
                    </a:lnTo>
                    <a:lnTo>
                      <a:pt x="384810" y="171450"/>
                    </a:lnTo>
                    <a:lnTo>
                      <a:pt x="384810" y="198120"/>
                    </a:lnTo>
                    <a:lnTo>
                      <a:pt x="426720" y="198120"/>
                    </a:lnTo>
                    <a:lnTo>
                      <a:pt x="426720" y="224790"/>
                    </a:lnTo>
                    <a:lnTo>
                      <a:pt x="468630" y="224790"/>
                    </a:lnTo>
                    <a:lnTo>
                      <a:pt x="468630" y="259080"/>
                    </a:lnTo>
                    <a:lnTo>
                      <a:pt x="491490" y="259080"/>
                    </a:lnTo>
                    <a:lnTo>
                      <a:pt x="491490" y="285750"/>
                    </a:lnTo>
                    <a:lnTo>
                      <a:pt x="544830" y="285750"/>
                    </a:lnTo>
                    <a:lnTo>
                      <a:pt x="544830" y="339090"/>
                    </a:lnTo>
                    <a:lnTo>
                      <a:pt x="544830" y="339090"/>
                    </a:lnTo>
                    <a:lnTo>
                      <a:pt x="560070" y="354330"/>
                    </a:lnTo>
                    <a:lnTo>
                      <a:pt x="601980" y="354330"/>
                    </a:lnTo>
                    <a:lnTo>
                      <a:pt x="601980" y="392430"/>
                    </a:lnTo>
                    <a:lnTo>
                      <a:pt x="662940" y="392430"/>
                    </a:lnTo>
                    <a:lnTo>
                      <a:pt x="662940" y="426720"/>
                    </a:lnTo>
                    <a:lnTo>
                      <a:pt x="712470" y="426720"/>
                    </a:lnTo>
                    <a:lnTo>
                      <a:pt x="712470" y="453390"/>
                    </a:lnTo>
                    <a:lnTo>
                      <a:pt x="731520" y="453390"/>
                    </a:lnTo>
                    <a:lnTo>
                      <a:pt x="731520" y="472440"/>
                    </a:lnTo>
                    <a:lnTo>
                      <a:pt x="769620" y="472440"/>
                    </a:lnTo>
                    <a:lnTo>
                      <a:pt x="769620" y="518160"/>
                    </a:lnTo>
                    <a:lnTo>
                      <a:pt x="792480" y="518160"/>
                    </a:lnTo>
                    <a:lnTo>
                      <a:pt x="792480" y="537210"/>
                    </a:lnTo>
                    <a:lnTo>
                      <a:pt x="800100" y="537210"/>
                    </a:lnTo>
                    <a:lnTo>
                      <a:pt x="800100" y="582930"/>
                    </a:lnTo>
                    <a:lnTo>
                      <a:pt x="830580" y="582930"/>
                    </a:lnTo>
                    <a:lnTo>
                      <a:pt x="830580" y="613410"/>
                    </a:lnTo>
                    <a:lnTo>
                      <a:pt x="853440" y="613410"/>
                    </a:lnTo>
                    <a:lnTo>
                      <a:pt x="853440" y="647700"/>
                    </a:lnTo>
                    <a:lnTo>
                      <a:pt x="891540" y="647700"/>
                    </a:lnTo>
                    <a:lnTo>
                      <a:pt x="891540" y="647700"/>
                    </a:lnTo>
                    <a:lnTo>
                      <a:pt x="910590" y="666750"/>
                    </a:lnTo>
                    <a:lnTo>
                      <a:pt x="910590" y="704850"/>
                    </a:lnTo>
                    <a:lnTo>
                      <a:pt x="948690" y="704850"/>
                    </a:lnTo>
                    <a:lnTo>
                      <a:pt x="948690" y="731520"/>
                    </a:lnTo>
                    <a:lnTo>
                      <a:pt x="1002030" y="731520"/>
                    </a:lnTo>
                    <a:lnTo>
                      <a:pt x="1002030" y="765810"/>
                    </a:lnTo>
                    <a:lnTo>
                      <a:pt x="1032510" y="765810"/>
                    </a:lnTo>
                    <a:lnTo>
                      <a:pt x="1032510" y="803910"/>
                    </a:lnTo>
                    <a:lnTo>
                      <a:pt x="1047750" y="803910"/>
                    </a:lnTo>
                    <a:lnTo>
                      <a:pt x="1047750" y="819150"/>
                    </a:lnTo>
                    <a:lnTo>
                      <a:pt x="1062990" y="819150"/>
                    </a:lnTo>
                    <a:lnTo>
                      <a:pt x="1062990" y="845820"/>
                    </a:lnTo>
                    <a:lnTo>
                      <a:pt x="1089660" y="845820"/>
                    </a:lnTo>
                    <a:lnTo>
                      <a:pt x="1089660" y="883920"/>
                    </a:lnTo>
                    <a:lnTo>
                      <a:pt x="1112520" y="883920"/>
                    </a:lnTo>
                    <a:lnTo>
                      <a:pt x="1112520" y="929640"/>
                    </a:lnTo>
                    <a:lnTo>
                      <a:pt x="1162050" y="929640"/>
                    </a:lnTo>
                    <a:lnTo>
                      <a:pt x="1162050" y="975360"/>
                    </a:lnTo>
                    <a:lnTo>
                      <a:pt x="1207770" y="975360"/>
                    </a:lnTo>
                    <a:lnTo>
                      <a:pt x="1207770" y="998220"/>
                    </a:lnTo>
                    <a:lnTo>
                      <a:pt x="1238250" y="998220"/>
                    </a:lnTo>
                    <a:lnTo>
                      <a:pt x="1238250" y="1021080"/>
                    </a:lnTo>
                    <a:lnTo>
                      <a:pt x="1303020" y="1021080"/>
                    </a:lnTo>
                    <a:lnTo>
                      <a:pt x="1303020" y="1055370"/>
                    </a:lnTo>
                    <a:lnTo>
                      <a:pt x="1348740" y="1055370"/>
                    </a:lnTo>
                    <a:lnTo>
                      <a:pt x="1348740" y="1078230"/>
                    </a:lnTo>
                    <a:lnTo>
                      <a:pt x="1413510" y="1078230"/>
                    </a:lnTo>
                    <a:lnTo>
                      <a:pt x="1413510" y="1116330"/>
                    </a:lnTo>
                    <a:lnTo>
                      <a:pt x="1443990" y="1116330"/>
                    </a:lnTo>
                    <a:lnTo>
                      <a:pt x="1443990" y="1135380"/>
                    </a:lnTo>
                    <a:lnTo>
                      <a:pt x="1485900" y="1135380"/>
                    </a:lnTo>
                    <a:lnTo>
                      <a:pt x="1485900" y="1181100"/>
                    </a:lnTo>
                    <a:lnTo>
                      <a:pt x="1520190" y="1181100"/>
                    </a:lnTo>
                    <a:lnTo>
                      <a:pt x="1520190" y="1211580"/>
                    </a:lnTo>
                    <a:lnTo>
                      <a:pt x="1569720" y="1211580"/>
                    </a:lnTo>
                    <a:lnTo>
                      <a:pt x="1569720" y="1245870"/>
                    </a:lnTo>
                    <a:lnTo>
                      <a:pt x="1592580" y="1245870"/>
                    </a:lnTo>
                    <a:lnTo>
                      <a:pt x="1592580" y="1276350"/>
                    </a:lnTo>
                    <a:lnTo>
                      <a:pt x="1645920" y="1276350"/>
                    </a:lnTo>
                    <a:lnTo>
                      <a:pt x="1645920" y="1295400"/>
                    </a:lnTo>
                    <a:lnTo>
                      <a:pt x="1725930" y="1295400"/>
                    </a:lnTo>
                    <a:lnTo>
                      <a:pt x="1725930" y="1333500"/>
                    </a:lnTo>
                    <a:lnTo>
                      <a:pt x="1748790" y="1333500"/>
                    </a:lnTo>
                    <a:lnTo>
                      <a:pt x="1748790" y="1356360"/>
                    </a:lnTo>
                    <a:lnTo>
                      <a:pt x="1775460" y="1356360"/>
                    </a:lnTo>
                    <a:lnTo>
                      <a:pt x="1775460" y="1394460"/>
                    </a:lnTo>
                    <a:lnTo>
                      <a:pt x="1821180" y="1394460"/>
                    </a:lnTo>
                    <a:lnTo>
                      <a:pt x="1821180" y="1417320"/>
                    </a:lnTo>
                    <a:lnTo>
                      <a:pt x="1847850" y="1417320"/>
                    </a:lnTo>
                    <a:lnTo>
                      <a:pt x="1847850" y="1447800"/>
                    </a:lnTo>
                    <a:lnTo>
                      <a:pt x="1874520" y="1447800"/>
                    </a:lnTo>
                    <a:lnTo>
                      <a:pt x="1874520" y="1482090"/>
                    </a:lnTo>
                    <a:lnTo>
                      <a:pt x="1958340" y="1482090"/>
                    </a:lnTo>
                    <a:lnTo>
                      <a:pt x="1958340" y="1512570"/>
                    </a:lnTo>
                    <a:lnTo>
                      <a:pt x="2030730" y="1512570"/>
                    </a:lnTo>
                    <a:lnTo>
                      <a:pt x="2030730" y="1543050"/>
                    </a:lnTo>
                    <a:lnTo>
                      <a:pt x="2106930" y="1543050"/>
                    </a:lnTo>
                    <a:lnTo>
                      <a:pt x="2106930" y="1588770"/>
                    </a:lnTo>
                    <a:lnTo>
                      <a:pt x="2270760" y="1588770"/>
                    </a:lnTo>
                    <a:lnTo>
                      <a:pt x="2270760" y="1607820"/>
                    </a:lnTo>
                    <a:lnTo>
                      <a:pt x="2312670" y="1607820"/>
                    </a:lnTo>
                    <a:lnTo>
                      <a:pt x="2312670" y="1623060"/>
                    </a:lnTo>
                    <a:lnTo>
                      <a:pt x="2366010" y="1623060"/>
                    </a:lnTo>
                    <a:lnTo>
                      <a:pt x="2366010" y="1657350"/>
                    </a:lnTo>
                    <a:lnTo>
                      <a:pt x="2434590" y="1657350"/>
                    </a:lnTo>
                    <a:lnTo>
                      <a:pt x="2434590" y="1676400"/>
                    </a:lnTo>
                    <a:lnTo>
                      <a:pt x="2487930" y="1676400"/>
                    </a:lnTo>
                    <a:lnTo>
                      <a:pt x="2487930" y="1714500"/>
                    </a:lnTo>
                    <a:lnTo>
                      <a:pt x="2586990" y="1714500"/>
                    </a:lnTo>
                    <a:lnTo>
                      <a:pt x="2586990" y="1737360"/>
                    </a:lnTo>
                    <a:lnTo>
                      <a:pt x="2640330" y="1737360"/>
                    </a:lnTo>
                    <a:lnTo>
                      <a:pt x="2640330" y="1771650"/>
                    </a:lnTo>
                    <a:lnTo>
                      <a:pt x="2708910" y="1771650"/>
                    </a:lnTo>
                    <a:lnTo>
                      <a:pt x="2708910" y="1813560"/>
                    </a:lnTo>
                    <a:lnTo>
                      <a:pt x="2754630" y="1813560"/>
                    </a:lnTo>
                    <a:lnTo>
                      <a:pt x="2766060" y="1824990"/>
                    </a:lnTo>
                    <a:lnTo>
                      <a:pt x="2785110" y="1824990"/>
                    </a:lnTo>
                    <a:lnTo>
                      <a:pt x="2785110" y="1840230"/>
                    </a:lnTo>
                    <a:lnTo>
                      <a:pt x="2907030" y="1840230"/>
                    </a:lnTo>
                    <a:lnTo>
                      <a:pt x="2907030" y="1859280"/>
                    </a:lnTo>
                    <a:lnTo>
                      <a:pt x="2994660" y="1859280"/>
                    </a:lnTo>
                    <a:lnTo>
                      <a:pt x="2994660" y="1905000"/>
                    </a:lnTo>
                    <a:lnTo>
                      <a:pt x="3063240" y="1905000"/>
                    </a:lnTo>
                    <a:lnTo>
                      <a:pt x="3063240" y="1939290"/>
                    </a:lnTo>
                    <a:lnTo>
                      <a:pt x="3185160" y="1939290"/>
                    </a:lnTo>
                    <a:lnTo>
                      <a:pt x="3200400" y="1954530"/>
                    </a:lnTo>
                    <a:lnTo>
                      <a:pt x="3345180" y="1954530"/>
                    </a:lnTo>
                    <a:lnTo>
                      <a:pt x="3345180" y="2004060"/>
                    </a:lnTo>
                    <a:lnTo>
                      <a:pt x="3409950" y="2004060"/>
                    </a:lnTo>
                    <a:lnTo>
                      <a:pt x="3409950" y="2034540"/>
                    </a:lnTo>
                    <a:lnTo>
                      <a:pt x="3470910" y="2034540"/>
                    </a:lnTo>
                    <a:lnTo>
                      <a:pt x="3470910" y="2053590"/>
                    </a:lnTo>
                    <a:lnTo>
                      <a:pt x="3524250" y="2053590"/>
                    </a:lnTo>
                    <a:lnTo>
                      <a:pt x="3524250" y="2072640"/>
                    </a:lnTo>
                    <a:lnTo>
                      <a:pt x="3638550" y="2072640"/>
                    </a:lnTo>
                    <a:lnTo>
                      <a:pt x="3638550" y="2106930"/>
                    </a:lnTo>
                    <a:lnTo>
                      <a:pt x="3657600" y="2106930"/>
                    </a:lnTo>
                    <a:lnTo>
                      <a:pt x="3657600" y="2137410"/>
                    </a:lnTo>
                    <a:lnTo>
                      <a:pt x="3733800" y="2137410"/>
                    </a:lnTo>
                    <a:lnTo>
                      <a:pt x="3733800" y="2179320"/>
                    </a:lnTo>
                    <a:lnTo>
                      <a:pt x="3950970" y="2179320"/>
                    </a:lnTo>
                    <a:lnTo>
                      <a:pt x="3950970" y="2221230"/>
                    </a:lnTo>
                    <a:lnTo>
                      <a:pt x="4244340" y="2221230"/>
                    </a:lnTo>
                    <a:lnTo>
                      <a:pt x="4244340" y="2251710"/>
                    </a:lnTo>
                    <a:lnTo>
                      <a:pt x="4423410" y="2251710"/>
                    </a:lnTo>
                    <a:lnTo>
                      <a:pt x="4423410" y="2305050"/>
                    </a:lnTo>
                    <a:lnTo>
                      <a:pt x="4526280" y="2305050"/>
                    </a:lnTo>
                    <a:lnTo>
                      <a:pt x="4526280" y="2339340"/>
                    </a:lnTo>
                    <a:lnTo>
                      <a:pt x="4796790" y="2339340"/>
                    </a:lnTo>
                    <a:lnTo>
                      <a:pt x="4796790" y="2411730"/>
                    </a:lnTo>
                    <a:lnTo>
                      <a:pt x="5234940" y="2411730"/>
                    </a:lnTo>
                    <a:lnTo>
                      <a:pt x="5234940" y="275463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1200" dirty="0">
                  <a:solidFill>
                    <a:srgbClr val="343333"/>
                  </a:solidFill>
                  <a:cs typeface="Arial" panose="020B0604020202020204" pitchFamily="34" charset="0"/>
                </a:endParaRPr>
              </a:p>
            </p:txBody>
          </p:sp>
          <p:grpSp>
            <p:nvGrpSpPr>
              <p:cNvPr id="70" name="Group 69">
                <a:extLst>
                  <a:ext uri="{FF2B5EF4-FFF2-40B4-BE49-F238E27FC236}">
                    <a16:creationId xmlns:a16="http://schemas.microsoft.com/office/drawing/2014/main" id="{0BABE8C8-84D2-451B-A272-38F4D55890F2}"/>
                  </a:ext>
                </a:extLst>
              </p:cNvPr>
              <p:cNvGrpSpPr/>
              <p:nvPr/>
            </p:nvGrpSpPr>
            <p:grpSpPr>
              <a:xfrm>
                <a:off x="1418911" y="3692328"/>
                <a:ext cx="4362389" cy="34639"/>
                <a:chOff x="2894666" y="4342190"/>
                <a:chExt cx="5816518" cy="46185"/>
              </a:xfrm>
            </p:grpSpPr>
            <p:cxnSp>
              <p:nvCxnSpPr>
                <p:cNvPr id="72" name="Straight Connector 71">
                  <a:extLst>
                    <a:ext uri="{FF2B5EF4-FFF2-40B4-BE49-F238E27FC236}">
                      <a16:creationId xmlns:a16="http://schemas.microsoft.com/office/drawing/2014/main" id="{67583267-F622-4027-9066-674CE6C30400}"/>
                    </a:ext>
                  </a:extLst>
                </p:cNvPr>
                <p:cNvCxnSpPr>
                  <a:cxnSpLocks/>
                </p:cNvCxnSpPr>
                <p:nvPr>
                  <p:custDataLst>
                    <p:tags r:id="rId1"/>
                  </p:custDataLst>
                </p:nvPr>
              </p:nvCxnSpPr>
              <p:spPr>
                <a:xfrm flipH="1">
                  <a:off x="2894666" y="4342190"/>
                  <a:ext cx="5816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533FD84-1CEC-4B93-9A58-025C4A2B3573}"/>
                    </a:ext>
                  </a:extLst>
                </p:cNvPr>
                <p:cNvCxnSpPr/>
                <p:nvPr>
                  <p:custDataLst>
                    <p:tags r:id="rId2"/>
                  </p:custDataLst>
                </p:nvPr>
              </p:nvCxnSpPr>
              <p:spPr>
                <a:xfrm flipV="1">
                  <a:off x="3719538"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46A3F59-00CB-406C-82C2-BEE8AFA44360}"/>
                    </a:ext>
                  </a:extLst>
                </p:cNvPr>
                <p:cNvCxnSpPr/>
                <p:nvPr>
                  <p:custDataLst>
                    <p:tags r:id="rId3"/>
                  </p:custDataLst>
                </p:nvPr>
              </p:nvCxnSpPr>
              <p:spPr>
                <a:xfrm flipV="1">
                  <a:off x="4504106"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13B6DC6-5AA4-4411-BE27-F581CD1D76F6}"/>
                    </a:ext>
                  </a:extLst>
                </p:cNvPr>
                <p:cNvCxnSpPr/>
                <p:nvPr>
                  <p:custDataLst>
                    <p:tags r:id="rId4"/>
                  </p:custDataLst>
                </p:nvPr>
              </p:nvCxnSpPr>
              <p:spPr>
                <a:xfrm flipV="1">
                  <a:off x="5288674"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8541C3E-C5D6-4CC0-A8E0-E23AE65C46B8}"/>
                    </a:ext>
                  </a:extLst>
                </p:cNvPr>
                <p:cNvCxnSpPr/>
                <p:nvPr>
                  <p:custDataLst>
                    <p:tags r:id="rId5"/>
                  </p:custDataLst>
                </p:nvPr>
              </p:nvCxnSpPr>
              <p:spPr>
                <a:xfrm flipV="1">
                  <a:off x="6073242"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61096D0-7777-4BE5-ACAB-84934EBC71D0}"/>
                    </a:ext>
                  </a:extLst>
                </p:cNvPr>
                <p:cNvCxnSpPr/>
                <p:nvPr>
                  <p:custDataLst>
                    <p:tags r:id="rId6"/>
                  </p:custDataLst>
                </p:nvPr>
              </p:nvCxnSpPr>
              <p:spPr>
                <a:xfrm flipV="1">
                  <a:off x="7642378"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A5B51BC-1E6C-4B39-B11E-C22B8B95B38B}"/>
                    </a:ext>
                  </a:extLst>
                </p:cNvPr>
                <p:cNvCxnSpPr/>
                <p:nvPr>
                  <p:custDataLst>
                    <p:tags r:id="rId7"/>
                  </p:custDataLst>
                </p:nvPr>
              </p:nvCxnSpPr>
              <p:spPr>
                <a:xfrm flipV="1">
                  <a:off x="3327254"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BBB8F8-DAE7-4338-8779-FF99701ACB02}"/>
                    </a:ext>
                  </a:extLst>
                </p:cNvPr>
                <p:cNvCxnSpPr/>
                <p:nvPr>
                  <p:custDataLst>
                    <p:tags r:id="rId8"/>
                  </p:custDataLst>
                </p:nvPr>
              </p:nvCxnSpPr>
              <p:spPr>
                <a:xfrm flipV="1">
                  <a:off x="4111822"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C039EAC-A66A-4EA5-8E6A-491E5CA2492A}"/>
                    </a:ext>
                  </a:extLst>
                </p:cNvPr>
                <p:cNvCxnSpPr/>
                <p:nvPr>
                  <p:custDataLst>
                    <p:tags r:id="rId9"/>
                  </p:custDataLst>
                </p:nvPr>
              </p:nvCxnSpPr>
              <p:spPr>
                <a:xfrm flipV="1">
                  <a:off x="4896390"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B74732D-1432-49ED-A1F3-D1A4D3EA66E5}"/>
                    </a:ext>
                  </a:extLst>
                </p:cNvPr>
                <p:cNvCxnSpPr/>
                <p:nvPr>
                  <p:custDataLst>
                    <p:tags r:id="rId10"/>
                  </p:custDataLst>
                </p:nvPr>
              </p:nvCxnSpPr>
              <p:spPr>
                <a:xfrm flipV="1">
                  <a:off x="5680958"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4523E3B-8E32-4B6C-9D5B-FBBCEDB28B76}"/>
                    </a:ext>
                  </a:extLst>
                </p:cNvPr>
                <p:cNvCxnSpPr/>
                <p:nvPr>
                  <p:custDataLst>
                    <p:tags r:id="rId11"/>
                  </p:custDataLst>
                </p:nvPr>
              </p:nvCxnSpPr>
              <p:spPr>
                <a:xfrm flipV="1">
                  <a:off x="6857810"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E5242F8-3595-437E-A659-1F6D3E8593CE}"/>
                    </a:ext>
                  </a:extLst>
                </p:cNvPr>
                <p:cNvCxnSpPr/>
                <p:nvPr>
                  <p:custDataLst>
                    <p:tags r:id="rId12"/>
                  </p:custDataLst>
                </p:nvPr>
              </p:nvCxnSpPr>
              <p:spPr>
                <a:xfrm flipV="1">
                  <a:off x="8426952"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3C5AD7D-B37E-429C-BF38-2FD7D34F6F9F}"/>
                    </a:ext>
                  </a:extLst>
                </p:cNvPr>
                <p:cNvCxnSpPr/>
                <p:nvPr>
                  <p:custDataLst>
                    <p:tags r:id="rId13"/>
                  </p:custDataLst>
                </p:nvPr>
              </p:nvCxnSpPr>
              <p:spPr>
                <a:xfrm flipV="1">
                  <a:off x="6465526" y="435235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9A31D36-F9F9-4427-B269-F1D0DB177250}"/>
                    </a:ext>
                  </a:extLst>
                </p:cNvPr>
                <p:cNvCxnSpPr/>
                <p:nvPr>
                  <p:custDataLst>
                    <p:tags r:id="rId14"/>
                  </p:custDataLst>
                </p:nvPr>
              </p:nvCxnSpPr>
              <p:spPr>
                <a:xfrm flipV="1">
                  <a:off x="8034662" y="435235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DE8C389-3765-4460-AA38-D62757F403DD}"/>
                    </a:ext>
                  </a:extLst>
                </p:cNvPr>
                <p:cNvCxnSpPr/>
                <p:nvPr>
                  <p:custDataLst>
                    <p:tags r:id="rId15"/>
                  </p:custDataLst>
                </p:nvPr>
              </p:nvCxnSpPr>
              <p:spPr>
                <a:xfrm flipV="1">
                  <a:off x="7250094" y="435235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Rectangle 70">
                <a:extLst>
                  <a:ext uri="{FF2B5EF4-FFF2-40B4-BE49-F238E27FC236}">
                    <a16:creationId xmlns:a16="http://schemas.microsoft.com/office/drawing/2014/main" id="{D6FD511E-99DF-4003-806C-09BEB731FB0B}"/>
                  </a:ext>
                </a:extLst>
              </p:cNvPr>
              <p:cNvSpPr/>
              <p:nvPr/>
            </p:nvSpPr>
            <p:spPr>
              <a:xfrm>
                <a:off x="4292115" y="1743130"/>
                <a:ext cx="699529" cy="388944"/>
              </a:xfrm>
              <a:prstGeom prst="rect">
                <a:avLst/>
              </a:prstGeom>
              <a:ln>
                <a:noFill/>
              </a:ln>
            </p:spPr>
            <p:txBody>
              <a:bodyPr wrap="none" lIns="0" tIns="0" rIns="0" bIns="0">
                <a:spAutoFit/>
              </a:bodyPr>
              <a:lstStyle/>
              <a:p>
                <a:pPr marL="0" lvl="1" defTabSz="914354" fontAlgn="base">
                  <a:spcAft>
                    <a:spcPct val="0"/>
                  </a:spcAft>
                  <a:buClr>
                    <a:srgbClr val="E69A30"/>
                  </a:buClr>
                  <a:defRPr/>
                </a:pPr>
                <a:r>
                  <a:rPr lang="en-GB" sz="1600" dirty="0">
                    <a:solidFill>
                      <a:srgbClr val="343333"/>
                    </a:solidFill>
                    <a:ea typeface="ＭＳ Ｐゴシック" pitchFamily="127" charset="-128"/>
                    <a:cs typeface="Arial" panose="020B0604020202020204" pitchFamily="34" charset="0"/>
                  </a:rPr>
                  <a:t>sorafenib</a:t>
                </a:r>
              </a:p>
              <a:p>
                <a:pPr marL="0" lvl="1" defTabSz="914354" fontAlgn="base">
                  <a:spcAft>
                    <a:spcPct val="0"/>
                  </a:spcAft>
                  <a:buClr>
                    <a:srgbClr val="E69A30"/>
                  </a:buClr>
                  <a:defRPr/>
                </a:pPr>
                <a:r>
                  <a:rPr lang="en-GB" sz="1600" dirty="0">
                    <a:solidFill>
                      <a:srgbClr val="343333"/>
                    </a:solidFill>
                    <a:ea typeface="ＭＳ Ｐゴシック" pitchFamily="127" charset="-128"/>
                    <a:cs typeface="Arial" panose="020B0604020202020204" pitchFamily="34" charset="0"/>
                  </a:rPr>
                  <a:t>lenvatinib</a:t>
                </a:r>
              </a:p>
            </p:txBody>
          </p:sp>
        </p:grpSp>
        <p:sp>
          <p:nvSpPr>
            <p:cNvPr id="46" name="TextBox 45"/>
            <p:cNvSpPr txBox="1"/>
            <p:nvPr/>
          </p:nvSpPr>
          <p:spPr>
            <a:xfrm>
              <a:off x="6377526" y="1944961"/>
              <a:ext cx="4747286" cy="6774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685800"/>
              <a:r>
                <a:rPr lang="en-GB" b="1" dirty="0">
                  <a:solidFill>
                    <a:schemeClr val="tx1"/>
                  </a:solidFill>
                  <a:cs typeface="Arial" panose="020B0604020202020204" pitchFamily="34" charset="0"/>
                </a:rPr>
                <a:t>Median OS: 13.6 months lenvatinib </a:t>
              </a:r>
              <a:r>
                <a:rPr lang="en-GB" b="1" i="1" dirty="0">
                  <a:solidFill>
                    <a:schemeClr val="tx1"/>
                  </a:solidFill>
                  <a:cs typeface="Arial" panose="020B0604020202020204" pitchFamily="34" charset="0"/>
                </a:rPr>
                <a:t>vs</a:t>
              </a:r>
              <a:r>
                <a:rPr lang="en-GB" b="1" dirty="0">
                  <a:solidFill>
                    <a:schemeClr val="tx1"/>
                  </a:solidFill>
                  <a:cs typeface="Arial" panose="020B0604020202020204" pitchFamily="34" charset="0"/>
                </a:rPr>
                <a:t> 12.3 months sorafenib HR 0.92 (95% CI 0.79-1.06)</a:t>
              </a:r>
              <a:endParaRPr lang="en-GB" b="1" baseline="30000" dirty="0">
                <a:solidFill>
                  <a:schemeClr val="tx1"/>
                </a:solidFill>
                <a:highlight>
                  <a:srgbClr val="FFFF00"/>
                </a:highlight>
                <a:cs typeface="Arial" panose="020B0604020202020204" pitchFamily="34" charset="0"/>
              </a:endParaRPr>
            </a:p>
          </p:txBody>
        </p:sp>
        <p:sp>
          <p:nvSpPr>
            <p:cNvPr id="47" name="Rectangle 46">
              <a:extLst>
                <a:ext uri="{FF2B5EF4-FFF2-40B4-BE49-F238E27FC236}">
                  <a16:creationId xmlns:a16="http://schemas.microsoft.com/office/drawing/2014/main" id="{22D07D7D-7225-499A-85E4-1DCEF1EB005B}"/>
                </a:ext>
              </a:extLst>
            </p:cNvPr>
            <p:cNvSpPr/>
            <p:nvPr/>
          </p:nvSpPr>
          <p:spPr>
            <a:xfrm>
              <a:off x="7456294" y="5962342"/>
              <a:ext cx="2733030" cy="290353"/>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b="1" dirty="0">
                  <a:solidFill>
                    <a:srgbClr val="343333"/>
                  </a:solidFill>
                  <a:ea typeface="ＭＳ Ｐゴシック" pitchFamily="127" charset="-128"/>
                </a:rPr>
                <a:t>Months since randomisation</a:t>
              </a:r>
            </a:p>
          </p:txBody>
        </p:sp>
        <p:sp>
          <p:nvSpPr>
            <p:cNvPr id="48" name="Rectangle 47">
              <a:extLst>
                <a:ext uri="{FF2B5EF4-FFF2-40B4-BE49-F238E27FC236}">
                  <a16:creationId xmlns:a16="http://schemas.microsoft.com/office/drawing/2014/main" id="{070C52F4-A60C-4987-BDF4-9494149F3D50}"/>
                </a:ext>
              </a:extLst>
            </p:cNvPr>
            <p:cNvSpPr/>
            <p:nvPr/>
          </p:nvSpPr>
          <p:spPr>
            <a:xfrm rot="16200000">
              <a:off x="4704328" y="4092707"/>
              <a:ext cx="2242174" cy="278263"/>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b="1" dirty="0">
                  <a:solidFill>
                    <a:srgbClr val="343333"/>
                  </a:solidFill>
                  <a:ea typeface="ＭＳ Ｐゴシック" pitchFamily="127" charset="-128"/>
                  <a:cs typeface="Calibri" panose="020F0502020204030204" pitchFamily="34" charset="0"/>
                </a:rPr>
                <a:t>Probability of  survival</a:t>
              </a:r>
            </a:p>
          </p:txBody>
        </p:sp>
      </p:grpSp>
      <p:grpSp>
        <p:nvGrpSpPr>
          <p:cNvPr id="109" name="Group 108"/>
          <p:cNvGrpSpPr/>
          <p:nvPr/>
        </p:nvGrpSpPr>
        <p:grpSpPr>
          <a:xfrm>
            <a:off x="502141" y="2400938"/>
            <a:ext cx="4978970" cy="3521700"/>
            <a:chOff x="674039" y="1517120"/>
            <a:chExt cx="4607890" cy="3781616"/>
          </a:xfrm>
        </p:grpSpPr>
        <p:grpSp>
          <p:nvGrpSpPr>
            <p:cNvPr id="110" name="Group 109">
              <a:extLst>
                <a:ext uri="{FF2B5EF4-FFF2-40B4-BE49-F238E27FC236}">
                  <a16:creationId xmlns:a16="http://schemas.microsoft.com/office/drawing/2014/main" id="{AD9FEBEA-5930-4858-8AA6-8162B0CEC721}"/>
                </a:ext>
              </a:extLst>
            </p:cNvPr>
            <p:cNvGrpSpPr/>
            <p:nvPr/>
          </p:nvGrpSpPr>
          <p:grpSpPr>
            <a:xfrm>
              <a:off x="674039" y="1517120"/>
              <a:ext cx="4607890" cy="3781616"/>
              <a:chOff x="775638" y="1821919"/>
              <a:chExt cx="4607892" cy="3781616"/>
            </a:xfrm>
          </p:grpSpPr>
          <p:grpSp>
            <p:nvGrpSpPr>
              <p:cNvPr id="117" name="Group 116">
                <a:extLst>
                  <a:ext uri="{FF2B5EF4-FFF2-40B4-BE49-F238E27FC236}">
                    <a16:creationId xmlns:a16="http://schemas.microsoft.com/office/drawing/2014/main" id="{E942FEFF-534E-4C92-9721-19081B93EF6B}"/>
                  </a:ext>
                </a:extLst>
              </p:cNvPr>
              <p:cNvGrpSpPr/>
              <p:nvPr/>
            </p:nvGrpSpPr>
            <p:grpSpPr>
              <a:xfrm>
                <a:off x="1556436" y="2216835"/>
                <a:ext cx="56799" cy="2865795"/>
                <a:chOff x="1556436" y="2216835"/>
                <a:chExt cx="56799" cy="2865795"/>
              </a:xfrm>
            </p:grpSpPr>
            <p:cxnSp>
              <p:nvCxnSpPr>
                <p:cNvPr id="146" name="Straight Connector 145">
                  <a:extLst>
                    <a:ext uri="{FF2B5EF4-FFF2-40B4-BE49-F238E27FC236}">
                      <a16:creationId xmlns:a16="http://schemas.microsoft.com/office/drawing/2014/main" id="{F8D22097-4876-4BF1-B3DB-C44B79253DD1}"/>
                    </a:ext>
                  </a:extLst>
                </p:cNvPr>
                <p:cNvCxnSpPr/>
                <p:nvPr/>
              </p:nvCxnSpPr>
              <p:spPr>
                <a:xfrm>
                  <a:off x="1613235" y="2216835"/>
                  <a:ext cx="0" cy="28657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A3159BB-F3FD-46BD-AF1B-9244C78F49B1}"/>
                    </a:ext>
                  </a:extLst>
                </p:cNvPr>
                <p:cNvCxnSpPr/>
                <p:nvPr/>
              </p:nvCxnSpPr>
              <p:spPr>
                <a:xfrm>
                  <a:off x="1556436" y="2314232"/>
                  <a:ext cx="56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8EE86E-0930-4898-9635-34FDF32BA6D1}"/>
                    </a:ext>
                  </a:extLst>
                </p:cNvPr>
                <p:cNvCxnSpPr/>
                <p:nvPr/>
              </p:nvCxnSpPr>
              <p:spPr>
                <a:xfrm>
                  <a:off x="1556436" y="2995131"/>
                  <a:ext cx="56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F38DAB0-336A-43BD-9353-D939450BFA78}"/>
                    </a:ext>
                  </a:extLst>
                </p:cNvPr>
                <p:cNvCxnSpPr/>
                <p:nvPr/>
              </p:nvCxnSpPr>
              <p:spPr>
                <a:xfrm>
                  <a:off x="1556436" y="3676030"/>
                  <a:ext cx="56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B257FFC-114D-4044-B22E-9892D218ADC7}"/>
                    </a:ext>
                  </a:extLst>
                </p:cNvPr>
                <p:cNvCxnSpPr/>
                <p:nvPr/>
              </p:nvCxnSpPr>
              <p:spPr>
                <a:xfrm>
                  <a:off x="1556436" y="4356929"/>
                  <a:ext cx="56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6797EEA6-ECA3-4120-9DF9-08C53C751415}"/>
                  </a:ext>
                </a:extLst>
              </p:cNvPr>
              <p:cNvGrpSpPr/>
              <p:nvPr/>
            </p:nvGrpSpPr>
            <p:grpSpPr>
              <a:xfrm>
                <a:off x="775638" y="1821919"/>
                <a:ext cx="739739" cy="3306132"/>
                <a:chOff x="1293834" y="758322"/>
                <a:chExt cx="578908" cy="2587342"/>
              </a:xfrm>
            </p:grpSpPr>
            <p:sp>
              <p:nvSpPr>
                <p:cNvPr id="140" name="Rectangle 139">
                  <a:extLst>
                    <a:ext uri="{FF2B5EF4-FFF2-40B4-BE49-F238E27FC236}">
                      <a16:creationId xmlns:a16="http://schemas.microsoft.com/office/drawing/2014/main" id="{0E5FB981-2F99-42C5-A078-8726AC982DB1}"/>
                    </a:ext>
                  </a:extLst>
                </p:cNvPr>
                <p:cNvSpPr/>
                <p:nvPr/>
              </p:nvSpPr>
              <p:spPr>
                <a:xfrm>
                  <a:off x="1574583" y="1063148"/>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1.00</a:t>
                  </a:r>
                </a:p>
              </p:txBody>
            </p:sp>
            <p:sp>
              <p:nvSpPr>
                <p:cNvPr id="141" name="Rectangle 140">
                  <a:extLst>
                    <a:ext uri="{FF2B5EF4-FFF2-40B4-BE49-F238E27FC236}">
                      <a16:creationId xmlns:a16="http://schemas.microsoft.com/office/drawing/2014/main" id="{F2300C9E-F35F-4A73-A2AD-59866CCA77A4}"/>
                    </a:ext>
                  </a:extLst>
                </p:cNvPr>
                <p:cNvSpPr/>
                <p:nvPr/>
              </p:nvSpPr>
              <p:spPr>
                <a:xfrm>
                  <a:off x="1574583" y="1601660"/>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0.75</a:t>
                  </a:r>
                </a:p>
              </p:txBody>
            </p:sp>
            <p:sp>
              <p:nvSpPr>
                <p:cNvPr id="142" name="Rectangle 141">
                  <a:extLst>
                    <a:ext uri="{FF2B5EF4-FFF2-40B4-BE49-F238E27FC236}">
                      <a16:creationId xmlns:a16="http://schemas.microsoft.com/office/drawing/2014/main" id="{066D9671-BEDB-472F-B205-7CABC9E7297A}"/>
                    </a:ext>
                  </a:extLst>
                </p:cNvPr>
                <p:cNvSpPr/>
                <p:nvPr/>
              </p:nvSpPr>
              <p:spPr>
                <a:xfrm>
                  <a:off x="1574583" y="2131512"/>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0.50</a:t>
                  </a:r>
                </a:p>
              </p:txBody>
            </p:sp>
            <p:sp>
              <p:nvSpPr>
                <p:cNvPr id="143" name="Rectangle 142">
                  <a:extLst>
                    <a:ext uri="{FF2B5EF4-FFF2-40B4-BE49-F238E27FC236}">
                      <a16:creationId xmlns:a16="http://schemas.microsoft.com/office/drawing/2014/main" id="{FCE9FC32-7831-4BDF-999F-E612C95154CD}"/>
                    </a:ext>
                  </a:extLst>
                </p:cNvPr>
                <p:cNvSpPr/>
                <p:nvPr/>
              </p:nvSpPr>
              <p:spPr>
                <a:xfrm>
                  <a:off x="1574583" y="2666999"/>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0.25</a:t>
                  </a:r>
                </a:p>
              </p:txBody>
            </p:sp>
            <p:sp>
              <p:nvSpPr>
                <p:cNvPr id="144" name="Rectangle 143">
                  <a:extLst>
                    <a:ext uri="{FF2B5EF4-FFF2-40B4-BE49-F238E27FC236}">
                      <a16:creationId xmlns:a16="http://schemas.microsoft.com/office/drawing/2014/main" id="{839C54EE-0789-4F05-8E4F-69BC29ED8A48}"/>
                    </a:ext>
                  </a:extLst>
                </p:cNvPr>
                <p:cNvSpPr/>
                <p:nvPr/>
              </p:nvSpPr>
              <p:spPr>
                <a:xfrm>
                  <a:off x="1574583" y="3199999"/>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0.00</a:t>
                  </a:r>
                </a:p>
              </p:txBody>
            </p:sp>
            <p:sp>
              <p:nvSpPr>
                <p:cNvPr id="145" name="Rectangle 144">
                  <a:extLst>
                    <a:ext uri="{FF2B5EF4-FFF2-40B4-BE49-F238E27FC236}">
                      <a16:creationId xmlns:a16="http://schemas.microsoft.com/office/drawing/2014/main" id="{070C52F4-A60C-4987-BDF4-9494149F3D50}"/>
                    </a:ext>
                  </a:extLst>
                </p:cNvPr>
                <p:cNvSpPr/>
                <p:nvPr/>
              </p:nvSpPr>
              <p:spPr>
                <a:xfrm rot="16200000">
                  <a:off x="1371825" y="680331"/>
                  <a:ext cx="55" cy="156037"/>
                </a:xfrm>
                <a:prstGeom prst="rect">
                  <a:avLst/>
                </a:prstGeom>
                <a:ln>
                  <a:noFill/>
                </a:ln>
              </p:spPr>
              <p:txBody>
                <a:bodyPr wrap="none" lIns="0" tIns="0" rIns="0" bIns="0">
                  <a:spAutoFit/>
                </a:bodyPr>
                <a:lstStyle/>
                <a:p>
                  <a:pPr marL="0" lvl="1" algn="ctr" defTabSz="914377" fontAlgn="base">
                    <a:spcAft>
                      <a:spcPct val="0"/>
                    </a:spcAft>
                    <a:buClr>
                      <a:srgbClr val="E69A30"/>
                    </a:buClr>
                    <a:defRPr/>
                  </a:pPr>
                  <a:endParaRPr lang="en-GB" sz="1400" b="1" dirty="0">
                    <a:solidFill>
                      <a:srgbClr val="343333"/>
                    </a:solidFill>
                    <a:latin typeface="Calibri" panose="020F0502020204030204" pitchFamily="34" charset="0"/>
                    <a:ea typeface="ＭＳ Ｐゴシック" pitchFamily="127" charset="-128"/>
                    <a:cs typeface="Calibri" panose="020F0502020204030204" pitchFamily="34" charset="0"/>
                  </a:endParaRPr>
                </a:p>
              </p:txBody>
            </p:sp>
          </p:grpSp>
          <p:grpSp>
            <p:nvGrpSpPr>
              <p:cNvPr id="119" name="Group 118">
                <a:extLst>
                  <a:ext uri="{FF2B5EF4-FFF2-40B4-BE49-F238E27FC236}">
                    <a16:creationId xmlns:a16="http://schemas.microsoft.com/office/drawing/2014/main" id="{846228DA-F6B8-4E9E-9E27-DA781DC21282}"/>
                  </a:ext>
                </a:extLst>
              </p:cNvPr>
              <p:cNvGrpSpPr/>
              <p:nvPr/>
            </p:nvGrpSpPr>
            <p:grpSpPr>
              <a:xfrm>
                <a:off x="1556436" y="5037827"/>
                <a:ext cx="3827094" cy="565708"/>
                <a:chOff x="1556436" y="5037827"/>
                <a:chExt cx="3827094" cy="565708"/>
              </a:xfrm>
            </p:grpSpPr>
            <p:sp>
              <p:nvSpPr>
                <p:cNvPr id="120" name="Rectangle 119">
                  <a:extLst>
                    <a:ext uri="{FF2B5EF4-FFF2-40B4-BE49-F238E27FC236}">
                      <a16:creationId xmlns:a16="http://schemas.microsoft.com/office/drawing/2014/main" id="{22D07D7D-7225-499A-85E4-1DCEF1EB005B}"/>
                    </a:ext>
                  </a:extLst>
                </p:cNvPr>
                <p:cNvSpPr/>
                <p:nvPr/>
              </p:nvSpPr>
              <p:spPr>
                <a:xfrm>
                  <a:off x="2238254" y="5306092"/>
                  <a:ext cx="2517852" cy="297443"/>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b="1" dirty="0">
                      <a:solidFill>
                        <a:srgbClr val="343333"/>
                      </a:solidFill>
                      <a:latin typeface="Calibri" panose="020F0502020204030204" pitchFamily="34" charset="0"/>
                      <a:ea typeface="ＭＳ Ｐゴシック" pitchFamily="127" charset="-128"/>
                      <a:cs typeface="Calibri" panose="020F0502020204030204" pitchFamily="34" charset="0"/>
                    </a:rPr>
                    <a:t>Months since randomisation</a:t>
                  </a:r>
                </a:p>
              </p:txBody>
            </p:sp>
            <p:sp>
              <p:nvSpPr>
                <p:cNvPr id="121" name="Rectangle 120">
                  <a:extLst>
                    <a:ext uri="{FF2B5EF4-FFF2-40B4-BE49-F238E27FC236}">
                      <a16:creationId xmlns:a16="http://schemas.microsoft.com/office/drawing/2014/main" id="{DC1FB509-4E76-4B78-862C-C95DB2F51E40}"/>
                    </a:ext>
                  </a:extLst>
                </p:cNvPr>
                <p:cNvSpPr/>
                <p:nvPr/>
              </p:nvSpPr>
              <p:spPr>
                <a:xfrm>
                  <a:off x="1577384" y="5131124"/>
                  <a:ext cx="7269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0</a:t>
                  </a:r>
                </a:p>
              </p:txBody>
            </p:sp>
            <p:sp>
              <p:nvSpPr>
                <p:cNvPr id="122" name="Rectangle 121">
                  <a:extLst>
                    <a:ext uri="{FF2B5EF4-FFF2-40B4-BE49-F238E27FC236}">
                      <a16:creationId xmlns:a16="http://schemas.microsoft.com/office/drawing/2014/main" id="{DA2089F6-1981-46B9-B94E-87ABCA982070}"/>
                    </a:ext>
                  </a:extLst>
                </p:cNvPr>
                <p:cNvSpPr/>
                <p:nvPr/>
              </p:nvSpPr>
              <p:spPr>
                <a:xfrm>
                  <a:off x="2009444" y="5131124"/>
                  <a:ext cx="7269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2</a:t>
                  </a:r>
                </a:p>
              </p:txBody>
            </p:sp>
            <p:sp>
              <p:nvSpPr>
                <p:cNvPr id="123" name="Rectangle 122">
                  <a:extLst>
                    <a:ext uri="{FF2B5EF4-FFF2-40B4-BE49-F238E27FC236}">
                      <a16:creationId xmlns:a16="http://schemas.microsoft.com/office/drawing/2014/main" id="{4E123102-1074-4263-9C4D-8339B535CFF2}"/>
                    </a:ext>
                  </a:extLst>
                </p:cNvPr>
                <p:cNvSpPr/>
                <p:nvPr/>
              </p:nvSpPr>
              <p:spPr>
                <a:xfrm>
                  <a:off x="2459025" y="5131124"/>
                  <a:ext cx="7269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4</a:t>
                  </a:r>
                </a:p>
              </p:txBody>
            </p:sp>
            <p:sp>
              <p:nvSpPr>
                <p:cNvPr id="124" name="Rectangle 123">
                  <a:extLst>
                    <a:ext uri="{FF2B5EF4-FFF2-40B4-BE49-F238E27FC236}">
                      <a16:creationId xmlns:a16="http://schemas.microsoft.com/office/drawing/2014/main" id="{2763F5AA-BE7F-443F-AEDB-7EA085BBDACE}"/>
                    </a:ext>
                  </a:extLst>
                </p:cNvPr>
                <p:cNvSpPr/>
                <p:nvPr/>
              </p:nvSpPr>
              <p:spPr>
                <a:xfrm>
                  <a:off x="2904794" y="5131124"/>
                  <a:ext cx="7269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6</a:t>
                  </a:r>
                </a:p>
              </p:txBody>
            </p:sp>
            <p:sp>
              <p:nvSpPr>
                <p:cNvPr id="125" name="Rectangle 124">
                  <a:extLst>
                    <a:ext uri="{FF2B5EF4-FFF2-40B4-BE49-F238E27FC236}">
                      <a16:creationId xmlns:a16="http://schemas.microsoft.com/office/drawing/2014/main" id="{ED432B28-E6C4-4F53-BEE8-7CD702D1A868}"/>
                    </a:ext>
                  </a:extLst>
                </p:cNvPr>
                <p:cNvSpPr/>
                <p:nvPr/>
              </p:nvSpPr>
              <p:spPr>
                <a:xfrm>
                  <a:off x="3350563" y="5131124"/>
                  <a:ext cx="7269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8</a:t>
                  </a:r>
                </a:p>
              </p:txBody>
            </p:sp>
            <p:sp>
              <p:nvSpPr>
                <p:cNvPr id="126" name="Rectangle 125">
                  <a:extLst>
                    <a:ext uri="{FF2B5EF4-FFF2-40B4-BE49-F238E27FC236}">
                      <a16:creationId xmlns:a16="http://schemas.microsoft.com/office/drawing/2014/main" id="{F5959B24-A066-469D-B442-A72C55E496F3}"/>
                    </a:ext>
                  </a:extLst>
                </p:cNvPr>
                <p:cNvSpPr/>
                <p:nvPr/>
              </p:nvSpPr>
              <p:spPr>
                <a:xfrm>
                  <a:off x="3759987" y="5131124"/>
                  <a:ext cx="145386"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10</a:t>
                  </a:r>
                </a:p>
              </p:txBody>
            </p:sp>
            <p:sp>
              <p:nvSpPr>
                <p:cNvPr id="127" name="Rectangle 126">
                  <a:extLst>
                    <a:ext uri="{FF2B5EF4-FFF2-40B4-BE49-F238E27FC236}">
                      <a16:creationId xmlns:a16="http://schemas.microsoft.com/office/drawing/2014/main" id="{C01D8E7B-B6EE-4610-B3D1-6032C2424312}"/>
                    </a:ext>
                  </a:extLst>
                </p:cNvPr>
                <p:cNvSpPr/>
                <p:nvPr/>
              </p:nvSpPr>
              <p:spPr>
                <a:xfrm>
                  <a:off x="4205758" y="5131124"/>
                  <a:ext cx="145386"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12</a:t>
                  </a:r>
                </a:p>
              </p:txBody>
            </p:sp>
            <p:sp>
              <p:nvSpPr>
                <p:cNvPr id="128" name="Rectangle 127">
                  <a:extLst>
                    <a:ext uri="{FF2B5EF4-FFF2-40B4-BE49-F238E27FC236}">
                      <a16:creationId xmlns:a16="http://schemas.microsoft.com/office/drawing/2014/main" id="{B1469370-E7E8-4419-8CEC-CE6AE8D6C40A}"/>
                    </a:ext>
                  </a:extLst>
                </p:cNvPr>
                <p:cNvSpPr/>
                <p:nvPr/>
              </p:nvSpPr>
              <p:spPr>
                <a:xfrm>
                  <a:off x="4643909" y="5131124"/>
                  <a:ext cx="145386"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14</a:t>
                  </a:r>
                </a:p>
              </p:txBody>
            </p:sp>
            <p:grpSp>
              <p:nvGrpSpPr>
                <p:cNvPr id="129" name="Group 128">
                  <a:extLst>
                    <a:ext uri="{FF2B5EF4-FFF2-40B4-BE49-F238E27FC236}">
                      <a16:creationId xmlns:a16="http://schemas.microsoft.com/office/drawing/2014/main" id="{F8046D77-30A3-45B8-8489-DE1FA24BA2B3}"/>
                    </a:ext>
                  </a:extLst>
                </p:cNvPr>
                <p:cNvGrpSpPr/>
                <p:nvPr/>
              </p:nvGrpSpPr>
              <p:grpSpPr>
                <a:xfrm>
                  <a:off x="1556436" y="5037827"/>
                  <a:ext cx="3827094" cy="44803"/>
                  <a:chOff x="1556436" y="5037827"/>
                  <a:chExt cx="3827094" cy="44803"/>
                </a:xfrm>
              </p:grpSpPr>
              <p:cxnSp>
                <p:nvCxnSpPr>
                  <p:cNvPr id="131" name="Straight Connector 130">
                    <a:extLst>
                      <a:ext uri="{FF2B5EF4-FFF2-40B4-BE49-F238E27FC236}">
                        <a16:creationId xmlns:a16="http://schemas.microsoft.com/office/drawing/2014/main" id="{6DDBBB8C-BAAB-4D9A-BF1B-10B4079C26D4}"/>
                      </a:ext>
                    </a:extLst>
                  </p:cNvPr>
                  <p:cNvCxnSpPr>
                    <a:cxnSpLocks/>
                  </p:cNvCxnSpPr>
                  <p:nvPr/>
                </p:nvCxnSpPr>
                <p:spPr>
                  <a:xfrm>
                    <a:off x="1556436" y="5037827"/>
                    <a:ext cx="38270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5CEA485-B0D2-4A5B-A880-5EBB4BC3D329}"/>
                      </a:ext>
                    </a:extLst>
                  </p:cNvPr>
                  <p:cNvCxnSpPr/>
                  <p:nvPr/>
                </p:nvCxnSpPr>
                <p:spPr>
                  <a:xfrm rot="16200000">
                    <a:off x="203133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1035709-4FFE-4100-814D-A8846F7993DB}"/>
                      </a:ext>
                    </a:extLst>
                  </p:cNvPr>
                  <p:cNvCxnSpPr/>
                  <p:nvPr/>
                </p:nvCxnSpPr>
                <p:spPr>
                  <a:xfrm rot="16200000">
                    <a:off x="248091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B1CF7D7-604B-406D-BE38-111757FAA838}"/>
                      </a:ext>
                    </a:extLst>
                  </p:cNvPr>
                  <p:cNvCxnSpPr/>
                  <p:nvPr/>
                </p:nvCxnSpPr>
                <p:spPr>
                  <a:xfrm rot="16200000">
                    <a:off x="292668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8F01C68-15E5-4AF8-A4AD-8ABA8F48885E}"/>
                      </a:ext>
                    </a:extLst>
                  </p:cNvPr>
                  <p:cNvCxnSpPr/>
                  <p:nvPr/>
                </p:nvCxnSpPr>
                <p:spPr>
                  <a:xfrm rot="16200000">
                    <a:off x="337245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9573570-E782-4A2A-BD09-D0C9D27D6A44}"/>
                      </a:ext>
                    </a:extLst>
                  </p:cNvPr>
                  <p:cNvCxnSpPr/>
                  <p:nvPr/>
                </p:nvCxnSpPr>
                <p:spPr>
                  <a:xfrm rot="16200000">
                    <a:off x="381822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8B8E449-7537-47EF-A5C6-7F4C08F47E67}"/>
                      </a:ext>
                    </a:extLst>
                  </p:cNvPr>
                  <p:cNvCxnSpPr/>
                  <p:nvPr/>
                </p:nvCxnSpPr>
                <p:spPr>
                  <a:xfrm rot="16200000">
                    <a:off x="426399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467D501-D4BD-4967-B3EF-43D4AB864BB7}"/>
                      </a:ext>
                    </a:extLst>
                  </p:cNvPr>
                  <p:cNvCxnSpPr/>
                  <p:nvPr/>
                </p:nvCxnSpPr>
                <p:spPr>
                  <a:xfrm rot="16200000">
                    <a:off x="470214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4C6200D-A8E8-443E-80A7-923F1D223176}"/>
                      </a:ext>
                    </a:extLst>
                  </p:cNvPr>
                  <p:cNvCxnSpPr/>
                  <p:nvPr/>
                </p:nvCxnSpPr>
                <p:spPr>
                  <a:xfrm rot="16200000">
                    <a:off x="514791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 name="Rectangle 129">
                  <a:extLst>
                    <a:ext uri="{FF2B5EF4-FFF2-40B4-BE49-F238E27FC236}">
                      <a16:creationId xmlns:a16="http://schemas.microsoft.com/office/drawing/2014/main" id="{F7C8FEE2-CB51-4845-B91D-D74C6BBF2356}"/>
                    </a:ext>
                  </a:extLst>
                </p:cNvPr>
                <p:cNvSpPr/>
                <p:nvPr/>
              </p:nvSpPr>
              <p:spPr>
                <a:xfrm>
                  <a:off x="5089679" y="5131124"/>
                  <a:ext cx="145386"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16</a:t>
                  </a:r>
                </a:p>
              </p:txBody>
            </p:sp>
          </p:grpSp>
        </p:grpSp>
        <p:sp>
          <p:nvSpPr>
            <p:cNvPr id="111" name="Freeform: Shape 87">
              <a:extLst>
                <a:ext uri="{FF2B5EF4-FFF2-40B4-BE49-F238E27FC236}">
                  <a16:creationId xmlns:a16="http://schemas.microsoft.com/office/drawing/2014/main" id="{CDF0015C-DBCC-4D8E-B7B3-D96F5C12F2C3}"/>
                </a:ext>
              </a:extLst>
            </p:cNvPr>
            <p:cNvSpPr/>
            <p:nvPr/>
          </p:nvSpPr>
          <p:spPr>
            <a:xfrm>
              <a:off x="1510633" y="2013284"/>
              <a:ext cx="3693695" cy="2286000"/>
            </a:xfrm>
            <a:custGeom>
              <a:avLst/>
              <a:gdLst>
                <a:gd name="connsiteX0" fmla="*/ 0 w 3693694"/>
                <a:gd name="connsiteY0" fmla="*/ 0 h 2286000"/>
                <a:gd name="connsiteX1" fmla="*/ 124326 w 3693694"/>
                <a:gd name="connsiteY1" fmla="*/ 0 h 2286000"/>
                <a:gd name="connsiteX2" fmla="*/ 144379 w 3693694"/>
                <a:gd name="connsiteY2" fmla="*/ 20053 h 2286000"/>
                <a:gd name="connsiteX3" fmla="*/ 168442 w 3693694"/>
                <a:gd name="connsiteY3" fmla="*/ 20053 h 2286000"/>
                <a:gd name="connsiteX4" fmla="*/ 168442 w 3693694"/>
                <a:gd name="connsiteY4" fmla="*/ 76200 h 2286000"/>
                <a:gd name="connsiteX5" fmla="*/ 276726 w 3693694"/>
                <a:gd name="connsiteY5" fmla="*/ 76200 h 2286000"/>
                <a:gd name="connsiteX6" fmla="*/ 276726 w 3693694"/>
                <a:gd name="connsiteY6" fmla="*/ 132348 h 2286000"/>
                <a:gd name="connsiteX7" fmla="*/ 344905 w 3693694"/>
                <a:gd name="connsiteY7" fmla="*/ 132348 h 2286000"/>
                <a:gd name="connsiteX8" fmla="*/ 344905 w 3693694"/>
                <a:gd name="connsiteY8" fmla="*/ 168442 h 2286000"/>
                <a:gd name="connsiteX9" fmla="*/ 393031 w 3693694"/>
                <a:gd name="connsiteY9" fmla="*/ 168442 h 2286000"/>
                <a:gd name="connsiteX10" fmla="*/ 393031 w 3693694"/>
                <a:gd name="connsiteY10" fmla="*/ 208548 h 2286000"/>
                <a:gd name="connsiteX11" fmla="*/ 449179 w 3693694"/>
                <a:gd name="connsiteY11" fmla="*/ 208548 h 2286000"/>
                <a:gd name="connsiteX12" fmla="*/ 449179 w 3693694"/>
                <a:gd name="connsiteY12" fmla="*/ 260684 h 2286000"/>
                <a:gd name="connsiteX13" fmla="*/ 489284 w 3693694"/>
                <a:gd name="connsiteY13" fmla="*/ 260684 h 2286000"/>
                <a:gd name="connsiteX14" fmla="*/ 489284 w 3693694"/>
                <a:gd name="connsiteY14" fmla="*/ 304800 h 2286000"/>
                <a:gd name="connsiteX15" fmla="*/ 521368 w 3693694"/>
                <a:gd name="connsiteY15" fmla="*/ 304800 h 2286000"/>
                <a:gd name="connsiteX16" fmla="*/ 521368 w 3693694"/>
                <a:gd name="connsiteY16" fmla="*/ 332874 h 2286000"/>
                <a:gd name="connsiteX17" fmla="*/ 549442 w 3693694"/>
                <a:gd name="connsiteY17" fmla="*/ 332874 h 2286000"/>
                <a:gd name="connsiteX18" fmla="*/ 549442 w 3693694"/>
                <a:gd name="connsiteY18" fmla="*/ 372979 h 2286000"/>
                <a:gd name="connsiteX19" fmla="*/ 593557 w 3693694"/>
                <a:gd name="connsiteY19" fmla="*/ 372979 h 2286000"/>
                <a:gd name="connsiteX20" fmla="*/ 593557 w 3693694"/>
                <a:gd name="connsiteY20" fmla="*/ 437148 h 2286000"/>
                <a:gd name="connsiteX21" fmla="*/ 649705 w 3693694"/>
                <a:gd name="connsiteY21" fmla="*/ 437148 h 2286000"/>
                <a:gd name="connsiteX22" fmla="*/ 649705 w 3693694"/>
                <a:gd name="connsiteY22" fmla="*/ 469232 h 2286000"/>
                <a:gd name="connsiteX23" fmla="*/ 697831 w 3693694"/>
                <a:gd name="connsiteY23" fmla="*/ 469232 h 2286000"/>
                <a:gd name="connsiteX24" fmla="*/ 697831 w 3693694"/>
                <a:gd name="connsiteY24" fmla="*/ 505327 h 2286000"/>
                <a:gd name="connsiteX25" fmla="*/ 725905 w 3693694"/>
                <a:gd name="connsiteY25" fmla="*/ 505327 h 2286000"/>
                <a:gd name="connsiteX26" fmla="*/ 725905 w 3693694"/>
                <a:gd name="connsiteY26" fmla="*/ 545432 h 2286000"/>
                <a:gd name="connsiteX27" fmla="*/ 770021 w 3693694"/>
                <a:gd name="connsiteY27" fmla="*/ 545432 h 2286000"/>
                <a:gd name="connsiteX28" fmla="*/ 770021 w 3693694"/>
                <a:gd name="connsiteY28" fmla="*/ 585537 h 2286000"/>
                <a:gd name="connsiteX29" fmla="*/ 806115 w 3693694"/>
                <a:gd name="connsiteY29" fmla="*/ 585537 h 2286000"/>
                <a:gd name="connsiteX30" fmla="*/ 806115 w 3693694"/>
                <a:gd name="connsiteY30" fmla="*/ 637674 h 2286000"/>
                <a:gd name="connsiteX31" fmla="*/ 862263 w 3693694"/>
                <a:gd name="connsiteY31" fmla="*/ 637674 h 2286000"/>
                <a:gd name="connsiteX32" fmla="*/ 862263 w 3693694"/>
                <a:gd name="connsiteY32" fmla="*/ 677779 h 2286000"/>
                <a:gd name="connsiteX33" fmla="*/ 898357 w 3693694"/>
                <a:gd name="connsiteY33" fmla="*/ 677779 h 2286000"/>
                <a:gd name="connsiteX34" fmla="*/ 898357 w 3693694"/>
                <a:gd name="connsiteY34" fmla="*/ 725905 h 2286000"/>
                <a:gd name="connsiteX35" fmla="*/ 934452 w 3693694"/>
                <a:gd name="connsiteY35" fmla="*/ 725905 h 2286000"/>
                <a:gd name="connsiteX36" fmla="*/ 934452 w 3693694"/>
                <a:gd name="connsiteY36" fmla="*/ 741948 h 2286000"/>
                <a:gd name="connsiteX37" fmla="*/ 982579 w 3693694"/>
                <a:gd name="connsiteY37" fmla="*/ 741948 h 2286000"/>
                <a:gd name="connsiteX38" fmla="*/ 982579 w 3693694"/>
                <a:gd name="connsiteY38" fmla="*/ 822158 h 2286000"/>
                <a:gd name="connsiteX39" fmla="*/ 1022684 w 3693694"/>
                <a:gd name="connsiteY39" fmla="*/ 822158 h 2286000"/>
                <a:gd name="connsiteX40" fmla="*/ 1022684 w 3693694"/>
                <a:gd name="connsiteY40" fmla="*/ 838200 h 2286000"/>
                <a:gd name="connsiteX41" fmla="*/ 1074821 w 3693694"/>
                <a:gd name="connsiteY41" fmla="*/ 838200 h 2286000"/>
                <a:gd name="connsiteX42" fmla="*/ 1074821 w 3693694"/>
                <a:gd name="connsiteY42" fmla="*/ 946484 h 2286000"/>
                <a:gd name="connsiteX43" fmla="*/ 1114926 w 3693694"/>
                <a:gd name="connsiteY43" fmla="*/ 946484 h 2286000"/>
                <a:gd name="connsiteX44" fmla="*/ 1114926 w 3693694"/>
                <a:gd name="connsiteY44" fmla="*/ 974558 h 2286000"/>
                <a:gd name="connsiteX45" fmla="*/ 1163052 w 3693694"/>
                <a:gd name="connsiteY45" fmla="*/ 974558 h 2286000"/>
                <a:gd name="connsiteX46" fmla="*/ 1163052 w 3693694"/>
                <a:gd name="connsiteY46" fmla="*/ 1026695 h 2286000"/>
                <a:gd name="connsiteX47" fmla="*/ 1235242 w 3693694"/>
                <a:gd name="connsiteY47" fmla="*/ 1026695 h 2286000"/>
                <a:gd name="connsiteX48" fmla="*/ 1235242 w 3693694"/>
                <a:gd name="connsiteY48" fmla="*/ 1050758 h 2286000"/>
                <a:gd name="connsiteX49" fmla="*/ 1279357 w 3693694"/>
                <a:gd name="connsiteY49" fmla="*/ 1050758 h 2286000"/>
                <a:gd name="connsiteX50" fmla="*/ 1279357 w 3693694"/>
                <a:gd name="connsiteY50" fmla="*/ 1082842 h 2286000"/>
                <a:gd name="connsiteX51" fmla="*/ 1347536 w 3693694"/>
                <a:gd name="connsiteY51" fmla="*/ 1082842 h 2286000"/>
                <a:gd name="connsiteX52" fmla="*/ 1347536 w 3693694"/>
                <a:gd name="connsiteY52" fmla="*/ 1122948 h 2286000"/>
                <a:gd name="connsiteX53" fmla="*/ 1395663 w 3693694"/>
                <a:gd name="connsiteY53" fmla="*/ 1122948 h 2286000"/>
                <a:gd name="connsiteX54" fmla="*/ 1395663 w 3693694"/>
                <a:gd name="connsiteY54" fmla="*/ 1167063 h 2286000"/>
                <a:gd name="connsiteX55" fmla="*/ 1431757 w 3693694"/>
                <a:gd name="connsiteY55" fmla="*/ 1167063 h 2286000"/>
                <a:gd name="connsiteX56" fmla="*/ 1431757 w 3693694"/>
                <a:gd name="connsiteY56" fmla="*/ 1231232 h 2286000"/>
                <a:gd name="connsiteX57" fmla="*/ 1556084 w 3693694"/>
                <a:gd name="connsiteY57" fmla="*/ 1231232 h 2286000"/>
                <a:gd name="connsiteX58" fmla="*/ 1556084 w 3693694"/>
                <a:gd name="connsiteY58" fmla="*/ 1271337 h 2286000"/>
                <a:gd name="connsiteX59" fmla="*/ 1632284 w 3693694"/>
                <a:gd name="connsiteY59" fmla="*/ 1271337 h 2286000"/>
                <a:gd name="connsiteX60" fmla="*/ 1632284 w 3693694"/>
                <a:gd name="connsiteY60" fmla="*/ 1299411 h 2286000"/>
                <a:gd name="connsiteX61" fmla="*/ 1672389 w 3693694"/>
                <a:gd name="connsiteY61" fmla="*/ 1299411 h 2286000"/>
                <a:gd name="connsiteX62" fmla="*/ 1672389 w 3693694"/>
                <a:gd name="connsiteY62" fmla="*/ 1363579 h 2286000"/>
                <a:gd name="connsiteX63" fmla="*/ 1752600 w 3693694"/>
                <a:gd name="connsiteY63" fmla="*/ 1363579 h 2286000"/>
                <a:gd name="connsiteX64" fmla="*/ 1752600 w 3693694"/>
                <a:gd name="connsiteY64" fmla="*/ 1371600 h 2286000"/>
                <a:gd name="connsiteX65" fmla="*/ 1840831 w 3693694"/>
                <a:gd name="connsiteY65" fmla="*/ 1371600 h 2286000"/>
                <a:gd name="connsiteX66" fmla="*/ 1840831 w 3693694"/>
                <a:gd name="connsiteY66" fmla="*/ 1407695 h 2286000"/>
                <a:gd name="connsiteX67" fmla="*/ 1872915 w 3693694"/>
                <a:gd name="connsiteY67" fmla="*/ 1407695 h 2286000"/>
                <a:gd name="connsiteX68" fmla="*/ 1872915 w 3693694"/>
                <a:gd name="connsiteY68" fmla="*/ 1439779 h 2286000"/>
                <a:gd name="connsiteX69" fmla="*/ 1905000 w 3693694"/>
                <a:gd name="connsiteY69" fmla="*/ 1439779 h 2286000"/>
                <a:gd name="connsiteX70" fmla="*/ 1905000 w 3693694"/>
                <a:gd name="connsiteY70" fmla="*/ 1471863 h 2286000"/>
                <a:gd name="connsiteX71" fmla="*/ 1949115 w 3693694"/>
                <a:gd name="connsiteY71" fmla="*/ 1471863 h 2286000"/>
                <a:gd name="connsiteX72" fmla="*/ 1949115 w 3693694"/>
                <a:gd name="connsiteY72" fmla="*/ 1511969 h 2286000"/>
                <a:gd name="connsiteX73" fmla="*/ 2021305 w 3693694"/>
                <a:gd name="connsiteY73" fmla="*/ 1511969 h 2286000"/>
                <a:gd name="connsiteX74" fmla="*/ 2021305 w 3693694"/>
                <a:gd name="connsiteY74" fmla="*/ 1544053 h 2286000"/>
                <a:gd name="connsiteX75" fmla="*/ 2097505 w 3693694"/>
                <a:gd name="connsiteY75" fmla="*/ 1544053 h 2286000"/>
                <a:gd name="connsiteX76" fmla="*/ 2097505 w 3693694"/>
                <a:gd name="connsiteY76" fmla="*/ 1580148 h 2286000"/>
                <a:gd name="connsiteX77" fmla="*/ 2177715 w 3693694"/>
                <a:gd name="connsiteY77" fmla="*/ 1580148 h 2286000"/>
                <a:gd name="connsiteX78" fmla="*/ 2177715 w 3693694"/>
                <a:gd name="connsiteY78" fmla="*/ 1588169 h 2286000"/>
                <a:gd name="connsiteX79" fmla="*/ 2201779 w 3693694"/>
                <a:gd name="connsiteY79" fmla="*/ 1588169 h 2286000"/>
                <a:gd name="connsiteX80" fmla="*/ 2201779 w 3693694"/>
                <a:gd name="connsiteY80" fmla="*/ 1604211 h 2286000"/>
                <a:gd name="connsiteX81" fmla="*/ 2237873 w 3693694"/>
                <a:gd name="connsiteY81" fmla="*/ 1604211 h 2286000"/>
                <a:gd name="connsiteX82" fmla="*/ 2237873 w 3693694"/>
                <a:gd name="connsiteY82" fmla="*/ 1644316 h 2286000"/>
                <a:gd name="connsiteX83" fmla="*/ 2253915 w 3693694"/>
                <a:gd name="connsiteY83" fmla="*/ 1644316 h 2286000"/>
                <a:gd name="connsiteX84" fmla="*/ 2253915 w 3693694"/>
                <a:gd name="connsiteY84" fmla="*/ 1668379 h 2286000"/>
                <a:gd name="connsiteX85" fmla="*/ 2346157 w 3693694"/>
                <a:gd name="connsiteY85" fmla="*/ 1668379 h 2286000"/>
                <a:gd name="connsiteX86" fmla="*/ 2346157 w 3693694"/>
                <a:gd name="connsiteY86" fmla="*/ 1720516 h 2286000"/>
                <a:gd name="connsiteX87" fmla="*/ 2438400 w 3693694"/>
                <a:gd name="connsiteY87" fmla="*/ 1720516 h 2286000"/>
                <a:gd name="connsiteX88" fmla="*/ 2438400 w 3693694"/>
                <a:gd name="connsiteY88" fmla="*/ 1752600 h 2286000"/>
                <a:gd name="connsiteX89" fmla="*/ 2486526 w 3693694"/>
                <a:gd name="connsiteY89" fmla="*/ 1752600 h 2286000"/>
                <a:gd name="connsiteX90" fmla="*/ 2486526 w 3693694"/>
                <a:gd name="connsiteY90" fmla="*/ 1784684 h 2286000"/>
                <a:gd name="connsiteX91" fmla="*/ 2518610 w 3693694"/>
                <a:gd name="connsiteY91" fmla="*/ 1784684 h 2286000"/>
                <a:gd name="connsiteX92" fmla="*/ 2518610 w 3693694"/>
                <a:gd name="connsiteY92" fmla="*/ 1836821 h 2286000"/>
                <a:gd name="connsiteX93" fmla="*/ 2671010 w 3693694"/>
                <a:gd name="connsiteY93" fmla="*/ 1836821 h 2286000"/>
                <a:gd name="connsiteX94" fmla="*/ 2671010 w 3693694"/>
                <a:gd name="connsiteY94" fmla="*/ 1896979 h 2286000"/>
                <a:gd name="connsiteX95" fmla="*/ 3035968 w 3693694"/>
                <a:gd name="connsiteY95" fmla="*/ 1896979 h 2286000"/>
                <a:gd name="connsiteX96" fmla="*/ 3035968 w 3693694"/>
                <a:gd name="connsiteY96" fmla="*/ 1925053 h 2286000"/>
                <a:gd name="connsiteX97" fmla="*/ 3124200 w 3693694"/>
                <a:gd name="connsiteY97" fmla="*/ 1925053 h 2286000"/>
                <a:gd name="connsiteX98" fmla="*/ 3124200 w 3693694"/>
                <a:gd name="connsiteY98" fmla="*/ 1993232 h 2286000"/>
                <a:gd name="connsiteX99" fmla="*/ 3176336 w 3693694"/>
                <a:gd name="connsiteY99" fmla="*/ 1993232 h 2286000"/>
                <a:gd name="connsiteX100" fmla="*/ 3176336 w 3693694"/>
                <a:gd name="connsiteY100" fmla="*/ 2077453 h 2286000"/>
                <a:gd name="connsiteX101" fmla="*/ 3268579 w 3693694"/>
                <a:gd name="connsiteY101" fmla="*/ 2077453 h 2286000"/>
                <a:gd name="connsiteX102" fmla="*/ 3268579 w 3693694"/>
                <a:gd name="connsiteY102" fmla="*/ 2169695 h 2286000"/>
                <a:gd name="connsiteX103" fmla="*/ 3433010 w 3693694"/>
                <a:gd name="connsiteY103" fmla="*/ 2169695 h 2286000"/>
                <a:gd name="connsiteX104" fmla="*/ 3433010 w 3693694"/>
                <a:gd name="connsiteY104" fmla="*/ 2286000 h 2286000"/>
                <a:gd name="connsiteX105" fmla="*/ 3693694 w 3693694"/>
                <a:gd name="connsiteY105"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693694" h="2286000">
                  <a:moveTo>
                    <a:pt x="0" y="0"/>
                  </a:moveTo>
                  <a:lnTo>
                    <a:pt x="124326" y="0"/>
                  </a:lnTo>
                  <a:lnTo>
                    <a:pt x="144379" y="20053"/>
                  </a:lnTo>
                  <a:lnTo>
                    <a:pt x="168442" y="20053"/>
                  </a:lnTo>
                  <a:lnTo>
                    <a:pt x="168442" y="76200"/>
                  </a:lnTo>
                  <a:lnTo>
                    <a:pt x="276726" y="76200"/>
                  </a:lnTo>
                  <a:lnTo>
                    <a:pt x="276726" y="132348"/>
                  </a:lnTo>
                  <a:lnTo>
                    <a:pt x="344905" y="132348"/>
                  </a:lnTo>
                  <a:lnTo>
                    <a:pt x="344905" y="168442"/>
                  </a:lnTo>
                  <a:lnTo>
                    <a:pt x="393031" y="168442"/>
                  </a:lnTo>
                  <a:lnTo>
                    <a:pt x="393031" y="208548"/>
                  </a:lnTo>
                  <a:lnTo>
                    <a:pt x="449179" y="208548"/>
                  </a:lnTo>
                  <a:lnTo>
                    <a:pt x="449179" y="260684"/>
                  </a:lnTo>
                  <a:lnTo>
                    <a:pt x="489284" y="260684"/>
                  </a:lnTo>
                  <a:lnTo>
                    <a:pt x="489284" y="304800"/>
                  </a:lnTo>
                  <a:lnTo>
                    <a:pt x="521368" y="304800"/>
                  </a:lnTo>
                  <a:lnTo>
                    <a:pt x="521368" y="332874"/>
                  </a:lnTo>
                  <a:lnTo>
                    <a:pt x="549442" y="332874"/>
                  </a:lnTo>
                  <a:lnTo>
                    <a:pt x="549442" y="372979"/>
                  </a:lnTo>
                  <a:lnTo>
                    <a:pt x="593557" y="372979"/>
                  </a:lnTo>
                  <a:lnTo>
                    <a:pt x="593557" y="437148"/>
                  </a:lnTo>
                  <a:lnTo>
                    <a:pt x="649705" y="437148"/>
                  </a:lnTo>
                  <a:lnTo>
                    <a:pt x="649705" y="469232"/>
                  </a:lnTo>
                  <a:lnTo>
                    <a:pt x="697831" y="469232"/>
                  </a:lnTo>
                  <a:lnTo>
                    <a:pt x="697831" y="505327"/>
                  </a:lnTo>
                  <a:lnTo>
                    <a:pt x="725905" y="505327"/>
                  </a:lnTo>
                  <a:lnTo>
                    <a:pt x="725905" y="545432"/>
                  </a:lnTo>
                  <a:lnTo>
                    <a:pt x="770021" y="545432"/>
                  </a:lnTo>
                  <a:lnTo>
                    <a:pt x="770021" y="585537"/>
                  </a:lnTo>
                  <a:lnTo>
                    <a:pt x="806115" y="585537"/>
                  </a:lnTo>
                  <a:lnTo>
                    <a:pt x="806115" y="637674"/>
                  </a:lnTo>
                  <a:lnTo>
                    <a:pt x="862263" y="637674"/>
                  </a:lnTo>
                  <a:lnTo>
                    <a:pt x="862263" y="677779"/>
                  </a:lnTo>
                  <a:lnTo>
                    <a:pt x="898357" y="677779"/>
                  </a:lnTo>
                  <a:lnTo>
                    <a:pt x="898357" y="725905"/>
                  </a:lnTo>
                  <a:lnTo>
                    <a:pt x="934452" y="725905"/>
                  </a:lnTo>
                  <a:lnTo>
                    <a:pt x="934452" y="741948"/>
                  </a:lnTo>
                  <a:lnTo>
                    <a:pt x="982579" y="741948"/>
                  </a:lnTo>
                  <a:lnTo>
                    <a:pt x="982579" y="822158"/>
                  </a:lnTo>
                  <a:lnTo>
                    <a:pt x="1022684" y="822158"/>
                  </a:lnTo>
                  <a:lnTo>
                    <a:pt x="1022684" y="838200"/>
                  </a:lnTo>
                  <a:lnTo>
                    <a:pt x="1074821" y="838200"/>
                  </a:lnTo>
                  <a:lnTo>
                    <a:pt x="1074821" y="946484"/>
                  </a:lnTo>
                  <a:lnTo>
                    <a:pt x="1114926" y="946484"/>
                  </a:lnTo>
                  <a:lnTo>
                    <a:pt x="1114926" y="974558"/>
                  </a:lnTo>
                  <a:lnTo>
                    <a:pt x="1163052" y="974558"/>
                  </a:lnTo>
                  <a:lnTo>
                    <a:pt x="1163052" y="1026695"/>
                  </a:lnTo>
                  <a:lnTo>
                    <a:pt x="1235242" y="1026695"/>
                  </a:lnTo>
                  <a:lnTo>
                    <a:pt x="1235242" y="1050758"/>
                  </a:lnTo>
                  <a:lnTo>
                    <a:pt x="1279357" y="1050758"/>
                  </a:lnTo>
                  <a:lnTo>
                    <a:pt x="1279357" y="1082842"/>
                  </a:lnTo>
                  <a:lnTo>
                    <a:pt x="1347536" y="1082842"/>
                  </a:lnTo>
                  <a:lnTo>
                    <a:pt x="1347536" y="1122948"/>
                  </a:lnTo>
                  <a:lnTo>
                    <a:pt x="1395663" y="1122948"/>
                  </a:lnTo>
                  <a:lnTo>
                    <a:pt x="1395663" y="1167063"/>
                  </a:lnTo>
                  <a:lnTo>
                    <a:pt x="1431757" y="1167063"/>
                  </a:lnTo>
                  <a:lnTo>
                    <a:pt x="1431757" y="1231232"/>
                  </a:lnTo>
                  <a:lnTo>
                    <a:pt x="1556084" y="1231232"/>
                  </a:lnTo>
                  <a:lnTo>
                    <a:pt x="1556084" y="1271337"/>
                  </a:lnTo>
                  <a:lnTo>
                    <a:pt x="1632284" y="1271337"/>
                  </a:lnTo>
                  <a:lnTo>
                    <a:pt x="1632284" y="1299411"/>
                  </a:lnTo>
                  <a:lnTo>
                    <a:pt x="1672389" y="1299411"/>
                  </a:lnTo>
                  <a:lnTo>
                    <a:pt x="1672389" y="1363579"/>
                  </a:lnTo>
                  <a:lnTo>
                    <a:pt x="1752600" y="1363579"/>
                  </a:lnTo>
                  <a:lnTo>
                    <a:pt x="1752600" y="1371600"/>
                  </a:lnTo>
                  <a:lnTo>
                    <a:pt x="1840831" y="1371600"/>
                  </a:lnTo>
                  <a:lnTo>
                    <a:pt x="1840831" y="1407695"/>
                  </a:lnTo>
                  <a:lnTo>
                    <a:pt x="1872915" y="1407695"/>
                  </a:lnTo>
                  <a:lnTo>
                    <a:pt x="1872915" y="1439779"/>
                  </a:lnTo>
                  <a:lnTo>
                    <a:pt x="1905000" y="1439779"/>
                  </a:lnTo>
                  <a:lnTo>
                    <a:pt x="1905000" y="1471863"/>
                  </a:lnTo>
                  <a:lnTo>
                    <a:pt x="1949115" y="1471863"/>
                  </a:lnTo>
                  <a:lnTo>
                    <a:pt x="1949115" y="1511969"/>
                  </a:lnTo>
                  <a:lnTo>
                    <a:pt x="2021305" y="1511969"/>
                  </a:lnTo>
                  <a:lnTo>
                    <a:pt x="2021305" y="1544053"/>
                  </a:lnTo>
                  <a:lnTo>
                    <a:pt x="2097505" y="1544053"/>
                  </a:lnTo>
                  <a:lnTo>
                    <a:pt x="2097505" y="1580148"/>
                  </a:lnTo>
                  <a:lnTo>
                    <a:pt x="2177715" y="1580148"/>
                  </a:lnTo>
                  <a:lnTo>
                    <a:pt x="2177715" y="1588169"/>
                  </a:lnTo>
                  <a:lnTo>
                    <a:pt x="2201779" y="1588169"/>
                  </a:lnTo>
                  <a:lnTo>
                    <a:pt x="2201779" y="1604211"/>
                  </a:lnTo>
                  <a:lnTo>
                    <a:pt x="2237873" y="1604211"/>
                  </a:lnTo>
                  <a:lnTo>
                    <a:pt x="2237873" y="1644316"/>
                  </a:lnTo>
                  <a:lnTo>
                    <a:pt x="2253915" y="1644316"/>
                  </a:lnTo>
                  <a:lnTo>
                    <a:pt x="2253915" y="1668379"/>
                  </a:lnTo>
                  <a:lnTo>
                    <a:pt x="2346157" y="1668379"/>
                  </a:lnTo>
                  <a:lnTo>
                    <a:pt x="2346157" y="1720516"/>
                  </a:lnTo>
                  <a:lnTo>
                    <a:pt x="2438400" y="1720516"/>
                  </a:lnTo>
                  <a:lnTo>
                    <a:pt x="2438400" y="1752600"/>
                  </a:lnTo>
                  <a:lnTo>
                    <a:pt x="2486526" y="1752600"/>
                  </a:lnTo>
                  <a:lnTo>
                    <a:pt x="2486526" y="1784684"/>
                  </a:lnTo>
                  <a:lnTo>
                    <a:pt x="2518610" y="1784684"/>
                  </a:lnTo>
                  <a:lnTo>
                    <a:pt x="2518610" y="1836821"/>
                  </a:lnTo>
                  <a:lnTo>
                    <a:pt x="2671010" y="1836821"/>
                  </a:lnTo>
                  <a:lnTo>
                    <a:pt x="2671010" y="1896979"/>
                  </a:lnTo>
                  <a:lnTo>
                    <a:pt x="3035968" y="1896979"/>
                  </a:lnTo>
                  <a:lnTo>
                    <a:pt x="3035968" y="1925053"/>
                  </a:lnTo>
                  <a:lnTo>
                    <a:pt x="3124200" y="1925053"/>
                  </a:lnTo>
                  <a:lnTo>
                    <a:pt x="3124200" y="1993232"/>
                  </a:lnTo>
                  <a:lnTo>
                    <a:pt x="3176336" y="1993232"/>
                  </a:lnTo>
                  <a:lnTo>
                    <a:pt x="3176336" y="2077453"/>
                  </a:lnTo>
                  <a:lnTo>
                    <a:pt x="3268579" y="2077453"/>
                  </a:lnTo>
                  <a:lnTo>
                    <a:pt x="3268579" y="2169695"/>
                  </a:lnTo>
                  <a:lnTo>
                    <a:pt x="3433010" y="2169695"/>
                  </a:lnTo>
                  <a:lnTo>
                    <a:pt x="3433010" y="2286000"/>
                  </a:lnTo>
                  <a:lnTo>
                    <a:pt x="3693694" y="22860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dirty="0">
                <a:solidFill>
                  <a:srgbClr val="343333"/>
                </a:solidFill>
                <a:latin typeface="Calibri" panose="020F0502020204030204" pitchFamily="34" charset="0"/>
                <a:cs typeface="Calibri" panose="020F0502020204030204" pitchFamily="34" charset="0"/>
              </a:endParaRPr>
            </a:p>
          </p:txBody>
        </p:sp>
        <p:grpSp>
          <p:nvGrpSpPr>
            <p:cNvPr id="112" name="Group 111">
              <a:extLst>
                <a:ext uri="{FF2B5EF4-FFF2-40B4-BE49-F238E27FC236}">
                  <a16:creationId xmlns:a16="http://schemas.microsoft.com/office/drawing/2014/main" id="{4891BF56-1310-4136-99A1-518662F567CA}"/>
                </a:ext>
              </a:extLst>
            </p:cNvPr>
            <p:cNvGrpSpPr/>
            <p:nvPr/>
          </p:nvGrpSpPr>
          <p:grpSpPr>
            <a:xfrm>
              <a:off x="3963637" y="2095769"/>
              <a:ext cx="982727" cy="528787"/>
              <a:chOff x="4065232" y="2400567"/>
              <a:chExt cx="982726" cy="528786"/>
            </a:xfrm>
          </p:grpSpPr>
          <p:sp>
            <p:nvSpPr>
              <p:cNvPr id="114" name="Rectangle 113">
                <a:extLst>
                  <a:ext uri="{FF2B5EF4-FFF2-40B4-BE49-F238E27FC236}">
                    <a16:creationId xmlns:a16="http://schemas.microsoft.com/office/drawing/2014/main" id="{D6FD511E-99DF-4003-806C-09BEB731FB0B}"/>
                  </a:ext>
                </a:extLst>
              </p:cNvPr>
              <p:cNvSpPr/>
              <p:nvPr/>
            </p:nvSpPr>
            <p:spPr>
              <a:xfrm>
                <a:off x="4330819" y="2400567"/>
                <a:ext cx="717139" cy="528786"/>
              </a:xfrm>
              <a:prstGeom prst="rect">
                <a:avLst/>
              </a:prstGeom>
              <a:ln>
                <a:noFill/>
              </a:ln>
            </p:spPr>
            <p:txBody>
              <a:bodyPr wrap="none" lIns="0" tIns="0" rIns="0" bIns="0">
                <a:spAutoFit/>
              </a:bodyPr>
              <a:lstStyle/>
              <a:p>
                <a:pPr marL="0" lvl="1" defTabSz="914377" fontAlgn="base">
                  <a:spcAft>
                    <a:spcPct val="0"/>
                  </a:spcAft>
                  <a:buClr>
                    <a:srgbClr val="E69A30"/>
                  </a:buClr>
                  <a:defRPr/>
                </a:pPr>
                <a:r>
                  <a:rPr lang="en-GB" sz="1600" dirty="0">
                    <a:solidFill>
                      <a:srgbClr val="343333"/>
                    </a:solidFill>
                    <a:latin typeface="Calibri" panose="020F0502020204030204" pitchFamily="34" charset="0"/>
                    <a:ea typeface="ＭＳ Ｐゴシック" pitchFamily="127" charset="-128"/>
                    <a:cs typeface="Calibri" panose="020F0502020204030204" pitchFamily="34" charset="0"/>
                  </a:rPr>
                  <a:t>sorafenib</a:t>
                </a:r>
              </a:p>
              <a:p>
                <a:pPr marL="0" lvl="1" defTabSz="914377" fontAlgn="base">
                  <a:spcAft>
                    <a:spcPct val="0"/>
                  </a:spcAft>
                  <a:buClr>
                    <a:srgbClr val="E69A30"/>
                  </a:buClr>
                  <a:defRPr/>
                </a:pPr>
                <a:r>
                  <a:rPr lang="en-GB" sz="1600" dirty="0">
                    <a:solidFill>
                      <a:srgbClr val="343333"/>
                    </a:solidFill>
                    <a:latin typeface="Calibri" panose="020F0502020204030204" pitchFamily="34" charset="0"/>
                    <a:ea typeface="ＭＳ Ｐゴシック" pitchFamily="127" charset="-128"/>
                    <a:cs typeface="Calibri" panose="020F0502020204030204" pitchFamily="34" charset="0"/>
                  </a:rPr>
                  <a:t>placebo</a:t>
                </a:r>
              </a:p>
            </p:txBody>
          </p:sp>
          <p:cxnSp>
            <p:nvCxnSpPr>
              <p:cNvPr id="115" name="Straight Connector 114">
                <a:extLst>
                  <a:ext uri="{FF2B5EF4-FFF2-40B4-BE49-F238E27FC236}">
                    <a16:creationId xmlns:a16="http://schemas.microsoft.com/office/drawing/2014/main" id="{54091B6A-5A24-4CA7-9731-16D311E31CE6}"/>
                  </a:ext>
                </a:extLst>
              </p:cNvPr>
              <p:cNvCxnSpPr/>
              <p:nvPr/>
            </p:nvCxnSpPr>
            <p:spPr>
              <a:xfrm>
                <a:off x="4065232" y="2512314"/>
                <a:ext cx="20931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725B047-83E8-4C8B-A1FA-9D7EF651E130}"/>
                  </a:ext>
                </a:extLst>
              </p:cNvPr>
              <p:cNvCxnSpPr/>
              <p:nvPr/>
            </p:nvCxnSpPr>
            <p:spPr>
              <a:xfrm>
                <a:off x="4065232" y="2791548"/>
                <a:ext cx="20931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3" name="Freeform: Shape 88">
              <a:extLst>
                <a:ext uri="{FF2B5EF4-FFF2-40B4-BE49-F238E27FC236}">
                  <a16:creationId xmlns:a16="http://schemas.microsoft.com/office/drawing/2014/main" id="{59ABBFFA-8C85-4D87-8CC1-89DA09EC705F}"/>
                </a:ext>
              </a:extLst>
            </p:cNvPr>
            <p:cNvSpPr/>
            <p:nvPr/>
          </p:nvSpPr>
          <p:spPr>
            <a:xfrm>
              <a:off x="1506622" y="2013285"/>
              <a:ext cx="3589421" cy="1824791"/>
            </a:xfrm>
            <a:custGeom>
              <a:avLst/>
              <a:gdLst>
                <a:gd name="connsiteX0" fmla="*/ 0 w 3589421"/>
                <a:gd name="connsiteY0" fmla="*/ 0 h 1824790"/>
                <a:gd name="connsiteX1" fmla="*/ 132347 w 3589421"/>
                <a:gd name="connsiteY1" fmla="*/ 0 h 1824790"/>
                <a:gd name="connsiteX2" fmla="*/ 132347 w 3589421"/>
                <a:gd name="connsiteY2" fmla="*/ 32084 h 1824790"/>
                <a:gd name="connsiteX3" fmla="*/ 188495 w 3589421"/>
                <a:gd name="connsiteY3" fmla="*/ 32084 h 1824790"/>
                <a:gd name="connsiteX4" fmla="*/ 188495 w 3589421"/>
                <a:gd name="connsiteY4" fmla="*/ 76200 h 1824790"/>
                <a:gd name="connsiteX5" fmla="*/ 248653 w 3589421"/>
                <a:gd name="connsiteY5" fmla="*/ 76200 h 1824790"/>
                <a:gd name="connsiteX6" fmla="*/ 248653 w 3589421"/>
                <a:gd name="connsiteY6" fmla="*/ 104274 h 1824790"/>
                <a:gd name="connsiteX7" fmla="*/ 336884 w 3589421"/>
                <a:gd name="connsiteY7" fmla="*/ 104274 h 1824790"/>
                <a:gd name="connsiteX8" fmla="*/ 336884 w 3589421"/>
                <a:gd name="connsiteY8" fmla="*/ 168442 h 1824790"/>
                <a:gd name="connsiteX9" fmla="*/ 397042 w 3589421"/>
                <a:gd name="connsiteY9" fmla="*/ 168442 h 1824790"/>
                <a:gd name="connsiteX10" fmla="*/ 397042 w 3589421"/>
                <a:gd name="connsiteY10" fmla="*/ 188495 h 1824790"/>
                <a:gd name="connsiteX11" fmla="*/ 425116 w 3589421"/>
                <a:gd name="connsiteY11" fmla="*/ 188495 h 1824790"/>
                <a:gd name="connsiteX12" fmla="*/ 425116 w 3589421"/>
                <a:gd name="connsiteY12" fmla="*/ 204537 h 1824790"/>
                <a:gd name="connsiteX13" fmla="*/ 485274 w 3589421"/>
                <a:gd name="connsiteY13" fmla="*/ 204537 h 1824790"/>
                <a:gd name="connsiteX14" fmla="*/ 485274 w 3589421"/>
                <a:gd name="connsiteY14" fmla="*/ 228600 h 1824790"/>
                <a:gd name="connsiteX15" fmla="*/ 501316 w 3589421"/>
                <a:gd name="connsiteY15" fmla="*/ 228600 h 1824790"/>
                <a:gd name="connsiteX16" fmla="*/ 501316 w 3589421"/>
                <a:gd name="connsiteY16" fmla="*/ 292769 h 1824790"/>
                <a:gd name="connsiteX17" fmla="*/ 613611 w 3589421"/>
                <a:gd name="connsiteY17" fmla="*/ 292769 h 1824790"/>
                <a:gd name="connsiteX18" fmla="*/ 613611 w 3589421"/>
                <a:gd name="connsiteY18" fmla="*/ 368969 h 1824790"/>
                <a:gd name="connsiteX19" fmla="*/ 689811 w 3589421"/>
                <a:gd name="connsiteY19" fmla="*/ 368969 h 1824790"/>
                <a:gd name="connsiteX20" fmla="*/ 689811 w 3589421"/>
                <a:gd name="connsiteY20" fmla="*/ 385011 h 1824790"/>
                <a:gd name="connsiteX21" fmla="*/ 737937 w 3589421"/>
                <a:gd name="connsiteY21" fmla="*/ 385011 h 1824790"/>
                <a:gd name="connsiteX22" fmla="*/ 737937 w 3589421"/>
                <a:gd name="connsiteY22" fmla="*/ 417095 h 1824790"/>
                <a:gd name="connsiteX23" fmla="*/ 794084 w 3589421"/>
                <a:gd name="connsiteY23" fmla="*/ 417095 h 1824790"/>
                <a:gd name="connsiteX24" fmla="*/ 794084 w 3589421"/>
                <a:gd name="connsiteY24" fmla="*/ 441158 h 1824790"/>
                <a:gd name="connsiteX25" fmla="*/ 854242 w 3589421"/>
                <a:gd name="connsiteY25" fmla="*/ 441158 h 1824790"/>
                <a:gd name="connsiteX26" fmla="*/ 854242 w 3589421"/>
                <a:gd name="connsiteY26" fmla="*/ 493295 h 1824790"/>
                <a:gd name="connsiteX27" fmla="*/ 926432 w 3589421"/>
                <a:gd name="connsiteY27" fmla="*/ 493295 h 1824790"/>
                <a:gd name="connsiteX28" fmla="*/ 926432 w 3589421"/>
                <a:gd name="connsiteY28" fmla="*/ 565484 h 1824790"/>
                <a:gd name="connsiteX29" fmla="*/ 946484 w 3589421"/>
                <a:gd name="connsiteY29" fmla="*/ 565484 h 1824790"/>
                <a:gd name="connsiteX30" fmla="*/ 946484 w 3589421"/>
                <a:gd name="connsiteY30" fmla="*/ 585537 h 1824790"/>
                <a:gd name="connsiteX31" fmla="*/ 978568 w 3589421"/>
                <a:gd name="connsiteY31" fmla="*/ 585537 h 1824790"/>
                <a:gd name="connsiteX32" fmla="*/ 978568 w 3589421"/>
                <a:gd name="connsiteY32" fmla="*/ 629653 h 1824790"/>
                <a:gd name="connsiteX33" fmla="*/ 1002632 w 3589421"/>
                <a:gd name="connsiteY33" fmla="*/ 629653 h 1824790"/>
                <a:gd name="connsiteX34" fmla="*/ 1002632 w 3589421"/>
                <a:gd name="connsiteY34" fmla="*/ 649705 h 1824790"/>
                <a:gd name="connsiteX35" fmla="*/ 1046747 w 3589421"/>
                <a:gd name="connsiteY35" fmla="*/ 649705 h 1824790"/>
                <a:gd name="connsiteX36" fmla="*/ 1046747 w 3589421"/>
                <a:gd name="connsiteY36" fmla="*/ 677779 h 1824790"/>
                <a:gd name="connsiteX37" fmla="*/ 1147011 w 3589421"/>
                <a:gd name="connsiteY37" fmla="*/ 677779 h 1824790"/>
                <a:gd name="connsiteX38" fmla="*/ 1147011 w 3589421"/>
                <a:gd name="connsiteY38" fmla="*/ 737937 h 1824790"/>
                <a:gd name="connsiteX39" fmla="*/ 1207168 w 3589421"/>
                <a:gd name="connsiteY39" fmla="*/ 737937 h 1824790"/>
                <a:gd name="connsiteX40" fmla="*/ 1207168 w 3589421"/>
                <a:gd name="connsiteY40" fmla="*/ 778042 h 1824790"/>
                <a:gd name="connsiteX41" fmla="*/ 1259305 w 3589421"/>
                <a:gd name="connsiteY41" fmla="*/ 778042 h 1824790"/>
                <a:gd name="connsiteX42" fmla="*/ 1259305 w 3589421"/>
                <a:gd name="connsiteY42" fmla="*/ 802105 h 1824790"/>
                <a:gd name="connsiteX43" fmla="*/ 1391653 w 3589421"/>
                <a:gd name="connsiteY43" fmla="*/ 802105 h 1824790"/>
                <a:gd name="connsiteX44" fmla="*/ 1391653 w 3589421"/>
                <a:gd name="connsiteY44" fmla="*/ 842211 h 1824790"/>
                <a:gd name="connsiteX45" fmla="*/ 1479884 w 3589421"/>
                <a:gd name="connsiteY45" fmla="*/ 842211 h 1824790"/>
                <a:gd name="connsiteX46" fmla="*/ 1479884 w 3589421"/>
                <a:gd name="connsiteY46" fmla="*/ 858253 h 1824790"/>
                <a:gd name="connsiteX47" fmla="*/ 1495926 w 3589421"/>
                <a:gd name="connsiteY47" fmla="*/ 858253 h 1824790"/>
                <a:gd name="connsiteX48" fmla="*/ 1495926 w 3589421"/>
                <a:gd name="connsiteY48" fmla="*/ 878305 h 1824790"/>
                <a:gd name="connsiteX49" fmla="*/ 1495926 w 3589421"/>
                <a:gd name="connsiteY49" fmla="*/ 878305 h 1824790"/>
                <a:gd name="connsiteX50" fmla="*/ 1519990 w 3589421"/>
                <a:gd name="connsiteY50" fmla="*/ 902369 h 1824790"/>
                <a:gd name="connsiteX51" fmla="*/ 1560095 w 3589421"/>
                <a:gd name="connsiteY51" fmla="*/ 902369 h 1824790"/>
                <a:gd name="connsiteX52" fmla="*/ 1560095 w 3589421"/>
                <a:gd name="connsiteY52" fmla="*/ 902369 h 1824790"/>
                <a:gd name="connsiteX53" fmla="*/ 1560095 w 3589421"/>
                <a:gd name="connsiteY53" fmla="*/ 942474 h 1824790"/>
                <a:gd name="connsiteX54" fmla="*/ 1628274 w 3589421"/>
                <a:gd name="connsiteY54" fmla="*/ 942474 h 1824790"/>
                <a:gd name="connsiteX55" fmla="*/ 1628274 w 3589421"/>
                <a:gd name="connsiteY55" fmla="*/ 974558 h 1824790"/>
                <a:gd name="connsiteX56" fmla="*/ 1700463 w 3589421"/>
                <a:gd name="connsiteY56" fmla="*/ 974558 h 1824790"/>
                <a:gd name="connsiteX57" fmla="*/ 1700463 w 3589421"/>
                <a:gd name="connsiteY57" fmla="*/ 998621 h 1824790"/>
                <a:gd name="connsiteX58" fmla="*/ 1824790 w 3589421"/>
                <a:gd name="connsiteY58" fmla="*/ 998621 h 1824790"/>
                <a:gd name="connsiteX59" fmla="*/ 1824790 w 3589421"/>
                <a:gd name="connsiteY59" fmla="*/ 1014663 h 1824790"/>
                <a:gd name="connsiteX60" fmla="*/ 1864895 w 3589421"/>
                <a:gd name="connsiteY60" fmla="*/ 1014663 h 1824790"/>
                <a:gd name="connsiteX61" fmla="*/ 1864895 w 3589421"/>
                <a:gd name="connsiteY61" fmla="*/ 1062790 h 1824790"/>
                <a:gd name="connsiteX62" fmla="*/ 1941095 w 3589421"/>
                <a:gd name="connsiteY62" fmla="*/ 1062790 h 1824790"/>
                <a:gd name="connsiteX63" fmla="*/ 1941095 w 3589421"/>
                <a:gd name="connsiteY63" fmla="*/ 1114927 h 1824790"/>
                <a:gd name="connsiteX64" fmla="*/ 1965158 w 3589421"/>
                <a:gd name="connsiteY64" fmla="*/ 1114927 h 1824790"/>
                <a:gd name="connsiteX65" fmla="*/ 1965158 w 3589421"/>
                <a:gd name="connsiteY65" fmla="*/ 1143000 h 1824790"/>
                <a:gd name="connsiteX66" fmla="*/ 2005263 w 3589421"/>
                <a:gd name="connsiteY66" fmla="*/ 1143000 h 1824790"/>
                <a:gd name="connsiteX67" fmla="*/ 2005263 w 3589421"/>
                <a:gd name="connsiteY67" fmla="*/ 1171074 h 1824790"/>
                <a:gd name="connsiteX68" fmla="*/ 2025316 w 3589421"/>
                <a:gd name="connsiteY68" fmla="*/ 1171074 h 1824790"/>
                <a:gd name="connsiteX69" fmla="*/ 2025316 w 3589421"/>
                <a:gd name="connsiteY69" fmla="*/ 1203158 h 1824790"/>
                <a:gd name="connsiteX70" fmla="*/ 2089484 w 3589421"/>
                <a:gd name="connsiteY70" fmla="*/ 1203158 h 1824790"/>
                <a:gd name="connsiteX71" fmla="*/ 2089484 w 3589421"/>
                <a:gd name="connsiteY71" fmla="*/ 1235242 h 1824790"/>
                <a:gd name="connsiteX72" fmla="*/ 2117558 w 3589421"/>
                <a:gd name="connsiteY72" fmla="*/ 1235242 h 1824790"/>
                <a:gd name="connsiteX73" fmla="*/ 2117558 w 3589421"/>
                <a:gd name="connsiteY73" fmla="*/ 1295400 h 1824790"/>
                <a:gd name="connsiteX74" fmla="*/ 2181726 w 3589421"/>
                <a:gd name="connsiteY74" fmla="*/ 1295400 h 1824790"/>
                <a:gd name="connsiteX75" fmla="*/ 2181726 w 3589421"/>
                <a:gd name="connsiteY75" fmla="*/ 1315453 h 1824790"/>
                <a:gd name="connsiteX76" fmla="*/ 2209800 w 3589421"/>
                <a:gd name="connsiteY76" fmla="*/ 1315453 h 1824790"/>
                <a:gd name="connsiteX77" fmla="*/ 2209800 w 3589421"/>
                <a:gd name="connsiteY77" fmla="*/ 1331495 h 1824790"/>
                <a:gd name="connsiteX78" fmla="*/ 2302042 w 3589421"/>
                <a:gd name="connsiteY78" fmla="*/ 1331495 h 1824790"/>
                <a:gd name="connsiteX79" fmla="*/ 2302042 w 3589421"/>
                <a:gd name="connsiteY79" fmla="*/ 1383632 h 1824790"/>
                <a:gd name="connsiteX80" fmla="*/ 2390274 w 3589421"/>
                <a:gd name="connsiteY80" fmla="*/ 1383632 h 1824790"/>
                <a:gd name="connsiteX81" fmla="*/ 2398295 w 3589421"/>
                <a:gd name="connsiteY81" fmla="*/ 1391653 h 1824790"/>
                <a:gd name="connsiteX82" fmla="*/ 2462463 w 3589421"/>
                <a:gd name="connsiteY82" fmla="*/ 1391653 h 1824790"/>
                <a:gd name="connsiteX83" fmla="*/ 2462463 w 3589421"/>
                <a:gd name="connsiteY83" fmla="*/ 1447800 h 1824790"/>
                <a:gd name="connsiteX84" fmla="*/ 2594811 w 3589421"/>
                <a:gd name="connsiteY84" fmla="*/ 1447800 h 1824790"/>
                <a:gd name="connsiteX85" fmla="*/ 2594811 w 3589421"/>
                <a:gd name="connsiteY85" fmla="*/ 1495927 h 1824790"/>
                <a:gd name="connsiteX86" fmla="*/ 2618874 w 3589421"/>
                <a:gd name="connsiteY86" fmla="*/ 1495927 h 1824790"/>
                <a:gd name="connsiteX87" fmla="*/ 2618874 w 3589421"/>
                <a:gd name="connsiteY87" fmla="*/ 1487905 h 1824790"/>
                <a:gd name="connsiteX88" fmla="*/ 2618874 w 3589421"/>
                <a:gd name="connsiteY88" fmla="*/ 1503948 h 1824790"/>
                <a:gd name="connsiteX89" fmla="*/ 2675021 w 3589421"/>
                <a:gd name="connsiteY89" fmla="*/ 1503948 h 1824790"/>
                <a:gd name="connsiteX90" fmla="*/ 2675021 w 3589421"/>
                <a:gd name="connsiteY90" fmla="*/ 1532021 h 1824790"/>
                <a:gd name="connsiteX91" fmla="*/ 2739190 w 3589421"/>
                <a:gd name="connsiteY91" fmla="*/ 1532021 h 1824790"/>
                <a:gd name="connsiteX92" fmla="*/ 2739190 w 3589421"/>
                <a:gd name="connsiteY92" fmla="*/ 1572127 h 1824790"/>
                <a:gd name="connsiteX93" fmla="*/ 2951747 w 3589421"/>
                <a:gd name="connsiteY93" fmla="*/ 1572127 h 1824790"/>
                <a:gd name="connsiteX94" fmla="*/ 2951747 w 3589421"/>
                <a:gd name="connsiteY94" fmla="*/ 1592179 h 1824790"/>
                <a:gd name="connsiteX95" fmla="*/ 3112168 w 3589421"/>
                <a:gd name="connsiteY95" fmla="*/ 1592179 h 1824790"/>
                <a:gd name="connsiteX96" fmla="*/ 3112168 w 3589421"/>
                <a:gd name="connsiteY96" fmla="*/ 1656348 h 1824790"/>
                <a:gd name="connsiteX97" fmla="*/ 3136232 w 3589421"/>
                <a:gd name="connsiteY97" fmla="*/ 1656348 h 1824790"/>
                <a:gd name="connsiteX98" fmla="*/ 3136232 w 3589421"/>
                <a:gd name="connsiteY98" fmla="*/ 1716505 h 1824790"/>
                <a:gd name="connsiteX99" fmla="*/ 3164305 w 3589421"/>
                <a:gd name="connsiteY99" fmla="*/ 1716505 h 1824790"/>
                <a:gd name="connsiteX100" fmla="*/ 3164305 w 3589421"/>
                <a:gd name="connsiteY100" fmla="*/ 1744579 h 1824790"/>
                <a:gd name="connsiteX101" fmla="*/ 3228474 w 3589421"/>
                <a:gd name="connsiteY101" fmla="*/ 1744579 h 1824790"/>
                <a:gd name="connsiteX102" fmla="*/ 3228474 w 3589421"/>
                <a:gd name="connsiteY102" fmla="*/ 1824790 h 1824790"/>
                <a:gd name="connsiteX103" fmla="*/ 3589421 w 3589421"/>
                <a:gd name="connsiteY103" fmla="*/ 1824790 h 18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589421" h="1824790">
                  <a:moveTo>
                    <a:pt x="0" y="0"/>
                  </a:moveTo>
                  <a:lnTo>
                    <a:pt x="132347" y="0"/>
                  </a:lnTo>
                  <a:lnTo>
                    <a:pt x="132347" y="32084"/>
                  </a:lnTo>
                  <a:lnTo>
                    <a:pt x="188495" y="32084"/>
                  </a:lnTo>
                  <a:lnTo>
                    <a:pt x="188495" y="76200"/>
                  </a:lnTo>
                  <a:lnTo>
                    <a:pt x="248653" y="76200"/>
                  </a:lnTo>
                  <a:lnTo>
                    <a:pt x="248653" y="104274"/>
                  </a:lnTo>
                  <a:lnTo>
                    <a:pt x="336884" y="104274"/>
                  </a:lnTo>
                  <a:lnTo>
                    <a:pt x="336884" y="168442"/>
                  </a:lnTo>
                  <a:lnTo>
                    <a:pt x="397042" y="168442"/>
                  </a:lnTo>
                  <a:lnTo>
                    <a:pt x="397042" y="188495"/>
                  </a:lnTo>
                  <a:lnTo>
                    <a:pt x="425116" y="188495"/>
                  </a:lnTo>
                  <a:lnTo>
                    <a:pt x="425116" y="204537"/>
                  </a:lnTo>
                  <a:lnTo>
                    <a:pt x="485274" y="204537"/>
                  </a:lnTo>
                  <a:lnTo>
                    <a:pt x="485274" y="228600"/>
                  </a:lnTo>
                  <a:lnTo>
                    <a:pt x="501316" y="228600"/>
                  </a:lnTo>
                  <a:lnTo>
                    <a:pt x="501316" y="292769"/>
                  </a:lnTo>
                  <a:lnTo>
                    <a:pt x="613611" y="292769"/>
                  </a:lnTo>
                  <a:lnTo>
                    <a:pt x="613611" y="368969"/>
                  </a:lnTo>
                  <a:lnTo>
                    <a:pt x="689811" y="368969"/>
                  </a:lnTo>
                  <a:lnTo>
                    <a:pt x="689811" y="385011"/>
                  </a:lnTo>
                  <a:lnTo>
                    <a:pt x="737937" y="385011"/>
                  </a:lnTo>
                  <a:lnTo>
                    <a:pt x="737937" y="417095"/>
                  </a:lnTo>
                  <a:lnTo>
                    <a:pt x="794084" y="417095"/>
                  </a:lnTo>
                  <a:lnTo>
                    <a:pt x="794084" y="441158"/>
                  </a:lnTo>
                  <a:lnTo>
                    <a:pt x="854242" y="441158"/>
                  </a:lnTo>
                  <a:lnTo>
                    <a:pt x="854242" y="493295"/>
                  </a:lnTo>
                  <a:lnTo>
                    <a:pt x="926432" y="493295"/>
                  </a:lnTo>
                  <a:lnTo>
                    <a:pt x="926432" y="565484"/>
                  </a:lnTo>
                  <a:lnTo>
                    <a:pt x="946484" y="565484"/>
                  </a:lnTo>
                  <a:lnTo>
                    <a:pt x="946484" y="585537"/>
                  </a:lnTo>
                  <a:lnTo>
                    <a:pt x="978568" y="585537"/>
                  </a:lnTo>
                  <a:lnTo>
                    <a:pt x="978568" y="629653"/>
                  </a:lnTo>
                  <a:lnTo>
                    <a:pt x="1002632" y="629653"/>
                  </a:lnTo>
                  <a:lnTo>
                    <a:pt x="1002632" y="649705"/>
                  </a:lnTo>
                  <a:lnTo>
                    <a:pt x="1046747" y="649705"/>
                  </a:lnTo>
                  <a:lnTo>
                    <a:pt x="1046747" y="677779"/>
                  </a:lnTo>
                  <a:lnTo>
                    <a:pt x="1147011" y="677779"/>
                  </a:lnTo>
                  <a:lnTo>
                    <a:pt x="1147011" y="737937"/>
                  </a:lnTo>
                  <a:lnTo>
                    <a:pt x="1207168" y="737937"/>
                  </a:lnTo>
                  <a:lnTo>
                    <a:pt x="1207168" y="778042"/>
                  </a:lnTo>
                  <a:lnTo>
                    <a:pt x="1259305" y="778042"/>
                  </a:lnTo>
                  <a:lnTo>
                    <a:pt x="1259305" y="802105"/>
                  </a:lnTo>
                  <a:lnTo>
                    <a:pt x="1391653" y="802105"/>
                  </a:lnTo>
                  <a:lnTo>
                    <a:pt x="1391653" y="842211"/>
                  </a:lnTo>
                  <a:lnTo>
                    <a:pt x="1479884" y="842211"/>
                  </a:lnTo>
                  <a:lnTo>
                    <a:pt x="1479884" y="858253"/>
                  </a:lnTo>
                  <a:lnTo>
                    <a:pt x="1495926" y="858253"/>
                  </a:lnTo>
                  <a:lnTo>
                    <a:pt x="1495926" y="878305"/>
                  </a:lnTo>
                  <a:lnTo>
                    <a:pt x="1495926" y="878305"/>
                  </a:lnTo>
                  <a:lnTo>
                    <a:pt x="1519990" y="902369"/>
                  </a:lnTo>
                  <a:lnTo>
                    <a:pt x="1560095" y="902369"/>
                  </a:lnTo>
                  <a:lnTo>
                    <a:pt x="1560095" y="902369"/>
                  </a:lnTo>
                  <a:lnTo>
                    <a:pt x="1560095" y="942474"/>
                  </a:lnTo>
                  <a:lnTo>
                    <a:pt x="1628274" y="942474"/>
                  </a:lnTo>
                  <a:lnTo>
                    <a:pt x="1628274" y="974558"/>
                  </a:lnTo>
                  <a:lnTo>
                    <a:pt x="1700463" y="974558"/>
                  </a:lnTo>
                  <a:lnTo>
                    <a:pt x="1700463" y="998621"/>
                  </a:lnTo>
                  <a:lnTo>
                    <a:pt x="1824790" y="998621"/>
                  </a:lnTo>
                  <a:lnTo>
                    <a:pt x="1824790" y="1014663"/>
                  </a:lnTo>
                  <a:lnTo>
                    <a:pt x="1864895" y="1014663"/>
                  </a:lnTo>
                  <a:lnTo>
                    <a:pt x="1864895" y="1062790"/>
                  </a:lnTo>
                  <a:lnTo>
                    <a:pt x="1941095" y="1062790"/>
                  </a:lnTo>
                  <a:lnTo>
                    <a:pt x="1941095" y="1114927"/>
                  </a:lnTo>
                  <a:lnTo>
                    <a:pt x="1965158" y="1114927"/>
                  </a:lnTo>
                  <a:lnTo>
                    <a:pt x="1965158" y="1143000"/>
                  </a:lnTo>
                  <a:lnTo>
                    <a:pt x="2005263" y="1143000"/>
                  </a:lnTo>
                  <a:lnTo>
                    <a:pt x="2005263" y="1171074"/>
                  </a:lnTo>
                  <a:lnTo>
                    <a:pt x="2025316" y="1171074"/>
                  </a:lnTo>
                  <a:lnTo>
                    <a:pt x="2025316" y="1203158"/>
                  </a:lnTo>
                  <a:lnTo>
                    <a:pt x="2089484" y="1203158"/>
                  </a:lnTo>
                  <a:lnTo>
                    <a:pt x="2089484" y="1235242"/>
                  </a:lnTo>
                  <a:lnTo>
                    <a:pt x="2117558" y="1235242"/>
                  </a:lnTo>
                  <a:lnTo>
                    <a:pt x="2117558" y="1295400"/>
                  </a:lnTo>
                  <a:lnTo>
                    <a:pt x="2181726" y="1295400"/>
                  </a:lnTo>
                  <a:lnTo>
                    <a:pt x="2181726" y="1315453"/>
                  </a:lnTo>
                  <a:lnTo>
                    <a:pt x="2209800" y="1315453"/>
                  </a:lnTo>
                  <a:lnTo>
                    <a:pt x="2209800" y="1331495"/>
                  </a:lnTo>
                  <a:lnTo>
                    <a:pt x="2302042" y="1331495"/>
                  </a:lnTo>
                  <a:lnTo>
                    <a:pt x="2302042" y="1383632"/>
                  </a:lnTo>
                  <a:lnTo>
                    <a:pt x="2390274" y="1383632"/>
                  </a:lnTo>
                  <a:lnTo>
                    <a:pt x="2398295" y="1391653"/>
                  </a:lnTo>
                  <a:lnTo>
                    <a:pt x="2462463" y="1391653"/>
                  </a:lnTo>
                  <a:lnTo>
                    <a:pt x="2462463" y="1447800"/>
                  </a:lnTo>
                  <a:lnTo>
                    <a:pt x="2594811" y="1447800"/>
                  </a:lnTo>
                  <a:lnTo>
                    <a:pt x="2594811" y="1495927"/>
                  </a:lnTo>
                  <a:lnTo>
                    <a:pt x="2618874" y="1495927"/>
                  </a:lnTo>
                  <a:lnTo>
                    <a:pt x="2618874" y="1487905"/>
                  </a:lnTo>
                  <a:lnTo>
                    <a:pt x="2618874" y="1503948"/>
                  </a:lnTo>
                  <a:lnTo>
                    <a:pt x="2675021" y="1503948"/>
                  </a:lnTo>
                  <a:lnTo>
                    <a:pt x="2675021" y="1532021"/>
                  </a:lnTo>
                  <a:lnTo>
                    <a:pt x="2739190" y="1532021"/>
                  </a:lnTo>
                  <a:lnTo>
                    <a:pt x="2739190" y="1572127"/>
                  </a:lnTo>
                  <a:lnTo>
                    <a:pt x="2951747" y="1572127"/>
                  </a:lnTo>
                  <a:lnTo>
                    <a:pt x="2951747" y="1592179"/>
                  </a:lnTo>
                  <a:lnTo>
                    <a:pt x="3112168" y="1592179"/>
                  </a:lnTo>
                  <a:lnTo>
                    <a:pt x="3112168" y="1656348"/>
                  </a:lnTo>
                  <a:lnTo>
                    <a:pt x="3136232" y="1656348"/>
                  </a:lnTo>
                  <a:lnTo>
                    <a:pt x="3136232" y="1716505"/>
                  </a:lnTo>
                  <a:lnTo>
                    <a:pt x="3164305" y="1716505"/>
                  </a:lnTo>
                  <a:lnTo>
                    <a:pt x="3164305" y="1744579"/>
                  </a:lnTo>
                  <a:lnTo>
                    <a:pt x="3228474" y="1744579"/>
                  </a:lnTo>
                  <a:lnTo>
                    <a:pt x="3228474" y="1824790"/>
                  </a:lnTo>
                  <a:lnTo>
                    <a:pt x="3589421" y="182479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dirty="0">
                <a:solidFill>
                  <a:srgbClr val="343333"/>
                </a:solidFill>
                <a:latin typeface="Calibri" panose="020F0502020204030204" pitchFamily="34" charset="0"/>
                <a:cs typeface="Calibri" panose="020F0502020204030204" pitchFamily="34" charset="0"/>
              </a:endParaRPr>
            </a:p>
          </p:txBody>
        </p:sp>
      </p:grpSp>
      <p:sp>
        <p:nvSpPr>
          <p:cNvPr id="151" name="Rectangle 150"/>
          <p:cNvSpPr/>
          <p:nvPr/>
        </p:nvSpPr>
        <p:spPr>
          <a:xfrm rot="16200000">
            <a:off x="-345465" y="3976672"/>
            <a:ext cx="2270814" cy="369332"/>
          </a:xfrm>
          <a:prstGeom prst="rect">
            <a:avLst/>
          </a:prstGeom>
        </p:spPr>
        <p:txBody>
          <a:bodyPr wrap="none">
            <a:spAutoFit/>
          </a:bodyPr>
          <a:lstStyle/>
          <a:p>
            <a:pPr marL="0" lvl="1" algn="ctr" defTabSz="914377" fontAlgn="base">
              <a:spcAft>
                <a:spcPct val="0"/>
              </a:spcAft>
              <a:buClr>
                <a:srgbClr val="E69A30"/>
              </a:buClr>
              <a:defRPr/>
            </a:pPr>
            <a:r>
              <a:rPr lang="en-GB" b="1" dirty="0">
                <a:solidFill>
                  <a:srgbClr val="343333"/>
                </a:solidFill>
                <a:ea typeface="ＭＳ Ｐゴシック" pitchFamily="127" charset="-128"/>
                <a:cs typeface="Arial" panose="020B0604020202020204" pitchFamily="34" charset="0"/>
              </a:rPr>
              <a:t>Probability of survival</a:t>
            </a:r>
          </a:p>
        </p:txBody>
      </p:sp>
      <p:sp>
        <p:nvSpPr>
          <p:cNvPr id="14" name="Slide Number Placeholder 13">
            <a:extLst>
              <a:ext uri="{FF2B5EF4-FFF2-40B4-BE49-F238E27FC236}">
                <a16:creationId xmlns:a16="http://schemas.microsoft.com/office/drawing/2014/main" id="{20CC50D5-C69B-3043-8127-96555EBCE7F7}"/>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418574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488" name="Rectangle 487">
            <a:extLst>
              <a:ext uri="{FF2B5EF4-FFF2-40B4-BE49-F238E27FC236}">
                <a16:creationId xmlns:a16="http://schemas.microsoft.com/office/drawing/2014/main" id="{FB9AB603-54DD-40F6-B73D-1850BA68BB09}"/>
              </a:ext>
            </a:extLst>
          </p:cNvPr>
          <p:cNvSpPr/>
          <p:nvPr/>
        </p:nvSpPr>
        <p:spPr>
          <a:xfrm>
            <a:off x="8171066" y="4809911"/>
            <a:ext cx="506869" cy="307777"/>
          </a:xfrm>
          <a:prstGeom prst="rect">
            <a:avLst/>
          </a:prstGeom>
        </p:spPr>
        <p:txBody>
          <a:bodyPr wrap="none">
            <a:spAutoFit/>
          </a:bodyPr>
          <a:lstStyle/>
          <a:p>
            <a:pPr algn="ctr" defTabSz="914377">
              <a:buClr>
                <a:srgbClr val="595959"/>
              </a:buClr>
              <a:buSzPts val="1200"/>
            </a:pPr>
            <a:r>
              <a:rPr lang="en-GB" sz="1400" b="1" kern="0" dirty="0">
                <a:solidFill>
                  <a:schemeClr val="tx2"/>
                </a:solidFill>
                <a:latin typeface="Calibri" panose="020F0502020204030204" pitchFamily="34" charset="0"/>
                <a:ea typeface="MS PGothic" pitchFamily="34" charset="-128"/>
                <a:cs typeface="Calibri" panose="020F0502020204030204" pitchFamily="34" charset="0"/>
                <a:sym typeface="Arial"/>
              </a:rPr>
              <a:t>19.2</a:t>
            </a:r>
          </a:p>
        </p:txBody>
      </p:sp>
      <p:cxnSp>
        <p:nvCxnSpPr>
          <p:cNvPr id="489" name="Straight Connector 488">
            <a:extLst>
              <a:ext uri="{FF2B5EF4-FFF2-40B4-BE49-F238E27FC236}">
                <a16:creationId xmlns:a16="http://schemas.microsoft.com/office/drawing/2014/main" id="{3F4BA662-EEFA-407E-9E0E-32D8442CF913}"/>
              </a:ext>
            </a:extLst>
          </p:cNvPr>
          <p:cNvCxnSpPr>
            <a:cxnSpLocks/>
          </p:cNvCxnSpPr>
          <p:nvPr/>
        </p:nvCxnSpPr>
        <p:spPr>
          <a:xfrm>
            <a:off x="6151664" y="3179466"/>
            <a:ext cx="0" cy="1944000"/>
          </a:xfrm>
          <a:prstGeom prst="line">
            <a:avLst/>
          </a:prstGeom>
          <a:ln w="190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FD55D71F-7C63-4689-9CFB-41C850A488BC}"/>
              </a:ext>
            </a:extLst>
          </p:cNvPr>
          <p:cNvCxnSpPr>
            <a:cxnSpLocks/>
          </p:cNvCxnSpPr>
          <p:nvPr/>
        </p:nvCxnSpPr>
        <p:spPr>
          <a:xfrm>
            <a:off x="8137407" y="3179466"/>
            <a:ext cx="0" cy="1980000"/>
          </a:xfrm>
          <a:prstGeom prst="line">
            <a:avLst/>
          </a:prstGeom>
          <a:ln w="190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A8C52FBF-C1D6-4988-BAF9-319D41551402}"/>
              </a:ext>
            </a:extLst>
          </p:cNvPr>
          <p:cNvCxnSpPr>
            <a:cxnSpLocks/>
          </p:cNvCxnSpPr>
          <p:nvPr/>
        </p:nvCxnSpPr>
        <p:spPr>
          <a:xfrm flipH="1">
            <a:off x="1576296" y="3179466"/>
            <a:ext cx="6660000" cy="0"/>
          </a:xfrm>
          <a:prstGeom prst="line">
            <a:avLst/>
          </a:prstGeom>
          <a:ln w="190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92" name="Rectangle 491">
            <a:extLst>
              <a:ext uri="{FF2B5EF4-FFF2-40B4-BE49-F238E27FC236}">
                <a16:creationId xmlns:a16="http://schemas.microsoft.com/office/drawing/2014/main" id="{809A4507-53EB-41BD-8C4B-CE320A7C187A}"/>
              </a:ext>
            </a:extLst>
          </p:cNvPr>
          <p:cNvSpPr/>
          <p:nvPr/>
        </p:nvSpPr>
        <p:spPr>
          <a:xfrm>
            <a:off x="6141679" y="4809911"/>
            <a:ext cx="506870" cy="307777"/>
          </a:xfrm>
          <a:prstGeom prst="rect">
            <a:avLst/>
          </a:prstGeom>
        </p:spPr>
        <p:txBody>
          <a:bodyPr wrap="none">
            <a:spAutoFit/>
          </a:bodyPr>
          <a:lstStyle/>
          <a:p>
            <a:pPr defTabSz="914377">
              <a:buClr>
                <a:srgbClr val="000000"/>
              </a:buClr>
            </a:pPr>
            <a:r>
              <a:rPr lang="en-GB" sz="1400" b="1" kern="0" dirty="0">
                <a:solidFill>
                  <a:schemeClr val="accent1"/>
                </a:solidFill>
                <a:latin typeface="Calibri" panose="020F0502020204030204" pitchFamily="34" charset="0"/>
                <a:ea typeface="MS PGothic" pitchFamily="34" charset="-128"/>
                <a:cs typeface="Calibri" panose="020F0502020204030204" pitchFamily="34" charset="0"/>
                <a:sym typeface="Arial"/>
              </a:rPr>
              <a:t>13.4</a:t>
            </a:r>
            <a:endParaRPr lang="en-GB" sz="1400" kern="0" dirty="0">
              <a:solidFill>
                <a:schemeClr val="accent1"/>
              </a:solidFill>
              <a:latin typeface="Calibri" panose="020F0502020204030204" pitchFamily="34" charset="0"/>
              <a:ea typeface="MS PGothic" pitchFamily="34" charset="-128"/>
              <a:cs typeface="Calibri" panose="020F0502020204030204" pitchFamily="34" charset="0"/>
              <a:sym typeface="Arial"/>
            </a:endParaRPr>
          </a:p>
        </p:txBody>
      </p:sp>
      <p:sp>
        <p:nvSpPr>
          <p:cNvPr id="1162" name="Google Shape;1162;p199"/>
          <p:cNvSpPr txBox="1">
            <a:spLocks noGrp="1"/>
          </p:cNvSpPr>
          <p:nvPr>
            <p:ph type="title"/>
          </p:nvPr>
        </p:nvSpPr>
        <p:spPr>
          <a:xfrm>
            <a:off x="619201" y="259200"/>
            <a:ext cx="9437239" cy="864000"/>
          </a:xfrm>
        </p:spPr>
        <p:txBody>
          <a:bodyPr>
            <a:normAutofit/>
          </a:bodyPr>
          <a:lstStyle/>
          <a:p>
            <a:pPr lvl="0"/>
            <a:r>
              <a:rPr lang="en-GB" dirty="0"/>
              <a:t>First-line treatment options: </a:t>
            </a:r>
            <a:br>
              <a:rPr lang="en-GB" dirty="0"/>
            </a:br>
            <a:r>
              <a:rPr lang="en-GB" dirty="0"/>
              <a:t>atezolizumab + bevacizumab</a:t>
            </a:r>
            <a:r>
              <a:rPr lang="en-GB" baseline="30000" dirty="0"/>
              <a:t>1</a:t>
            </a:r>
            <a:endParaRPr lang="en-GB" dirty="0"/>
          </a:p>
        </p:txBody>
      </p:sp>
      <p:sp>
        <p:nvSpPr>
          <p:cNvPr id="1164" name="Google Shape;1164;p199"/>
          <p:cNvSpPr txBox="1">
            <a:spLocks noGrp="1"/>
          </p:cNvSpPr>
          <p:nvPr>
            <p:ph sz="quarter" idx="15"/>
          </p:nvPr>
        </p:nvSpPr>
        <p:spPr>
          <a:xfrm>
            <a:off x="335361" y="5934076"/>
            <a:ext cx="10907988" cy="740369"/>
          </a:xfrm>
        </p:spPr>
        <p:txBody>
          <a:bodyPr/>
          <a:lstStyle/>
          <a:p>
            <a:pPr lvl="0">
              <a:lnSpc>
                <a:spcPct val="90000"/>
              </a:lnSpc>
              <a:spcBef>
                <a:spcPts val="0"/>
              </a:spcBef>
            </a:pPr>
            <a:r>
              <a:rPr lang="en-GB" dirty="0"/>
              <a:t>* Stratification factors included are geographic region (Asia excluding Japan vs RoW), AFP level (&lt;400 ng/mL vs ≥400 ng/mL) at baseline and MVI and/or EHS (yes vs no) per IxRS </a:t>
            </a:r>
            <a:r>
              <a:rPr lang="en-GB" baseline="30000" dirty="0"/>
              <a:t>† </a:t>
            </a:r>
            <a:r>
              <a:rPr lang="en-GB" dirty="0"/>
              <a:t>p value for descriptive purposes only</a:t>
            </a:r>
          </a:p>
          <a:p>
            <a:pPr lvl="0">
              <a:lnSpc>
                <a:spcPct val="90000"/>
              </a:lnSpc>
              <a:spcBef>
                <a:spcPts val="300"/>
              </a:spcBef>
            </a:pPr>
            <a:r>
              <a:rPr lang="en-GB" dirty="0"/>
              <a:t>AFP, alpha-fetoprotein; atezo, atezolizumab; bev, bevacizumab; CCOD, clinical cutoff date; CI, confidence interval; EHS, extrahepatic spread; HR, hazard ratio; IxRS, Interactive voice/web response system; MVI, macrovascular invasion; OS, overall survival; RoW, Rest of World</a:t>
            </a:r>
          </a:p>
          <a:p>
            <a:pPr>
              <a:lnSpc>
                <a:spcPct val="90000"/>
              </a:lnSpc>
              <a:spcBef>
                <a:spcPts val="300"/>
              </a:spcBef>
            </a:pPr>
            <a:r>
              <a:rPr lang="en-GB" dirty="0"/>
              <a:t>1. Finn RS, et al. J Clin Oncol. 2021;39(3_suppl):267-267 (ASCO GI 2021 oral presentation) </a:t>
            </a:r>
          </a:p>
        </p:txBody>
      </p:sp>
      <p:sp>
        <p:nvSpPr>
          <p:cNvPr id="1167" name="Google Shape;1167;p199"/>
          <p:cNvSpPr/>
          <p:nvPr/>
        </p:nvSpPr>
        <p:spPr>
          <a:xfrm>
            <a:off x="1589040" y="1139666"/>
            <a:ext cx="12709" cy="95359"/>
          </a:xfrm>
          <a:custGeom>
            <a:avLst/>
            <a:gdLst/>
            <a:ahLst/>
            <a:cxnLst/>
            <a:rect l="l" t="t" r="r" b="b"/>
            <a:pathLst>
              <a:path w="12709" h="95358" extrusionOk="0">
                <a:moveTo>
                  <a:pt x="0" y="0"/>
                </a:moveTo>
                <a:lnTo>
                  <a:pt x="0" y="95359"/>
                </a:lnTo>
              </a:path>
            </a:pathLst>
          </a:custGeom>
          <a:noFill/>
          <a:ln w="9525" cap="flat" cmpd="sng">
            <a:solidFill>
              <a:srgbClr val="0066CC"/>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68" name="Google Shape;1168;p199"/>
          <p:cNvSpPr/>
          <p:nvPr/>
        </p:nvSpPr>
        <p:spPr>
          <a:xfrm>
            <a:off x="1541510" y="1187346"/>
            <a:ext cx="95063" cy="12748"/>
          </a:xfrm>
          <a:custGeom>
            <a:avLst/>
            <a:gdLst/>
            <a:ahLst/>
            <a:cxnLst/>
            <a:rect l="l" t="t" r="r" b="b"/>
            <a:pathLst>
              <a:path w="95063" h="12748" extrusionOk="0">
                <a:moveTo>
                  <a:pt x="95064"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69" name="Google Shape;1169;p199"/>
          <p:cNvSpPr/>
          <p:nvPr/>
        </p:nvSpPr>
        <p:spPr>
          <a:xfrm>
            <a:off x="1763916" y="1148973"/>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70" name="Google Shape;1170;p199"/>
          <p:cNvSpPr/>
          <p:nvPr/>
        </p:nvSpPr>
        <p:spPr>
          <a:xfrm>
            <a:off x="1716385" y="1196652"/>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71" name="Google Shape;1171;p199"/>
          <p:cNvSpPr/>
          <p:nvPr/>
        </p:nvSpPr>
        <p:spPr>
          <a:xfrm>
            <a:off x="1899776" y="11581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72" name="Google Shape;1172;p199"/>
          <p:cNvSpPr/>
          <p:nvPr/>
        </p:nvSpPr>
        <p:spPr>
          <a:xfrm>
            <a:off x="1852246" y="12058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73" name="Google Shape;1173;p199"/>
          <p:cNvSpPr/>
          <p:nvPr/>
        </p:nvSpPr>
        <p:spPr>
          <a:xfrm>
            <a:off x="2035510" y="120583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74" name="Google Shape;1174;p199"/>
          <p:cNvSpPr/>
          <p:nvPr/>
        </p:nvSpPr>
        <p:spPr>
          <a:xfrm>
            <a:off x="1987978" y="125351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75" name="Google Shape;1175;p199"/>
          <p:cNvSpPr/>
          <p:nvPr/>
        </p:nvSpPr>
        <p:spPr>
          <a:xfrm>
            <a:off x="2999872" y="154443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76" name="Google Shape;1176;p199"/>
          <p:cNvSpPr/>
          <p:nvPr/>
        </p:nvSpPr>
        <p:spPr>
          <a:xfrm>
            <a:off x="2952342" y="1592238"/>
            <a:ext cx="95063" cy="12748"/>
          </a:xfrm>
          <a:custGeom>
            <a:avLst/>
            <a:gdLst/>
            <a:ahLst/>
            <a:cxnLst/>
            <a:rect l="l" t="t" r="r" b="b"/>
            <a:pathLst>
              <a:path w="95063" h="12748" extrusionOk="0">
                <a:moveTo>
                  <a:pt x="95064" y="0"/>
                </a:moveTo>
                <a:lnTo>
                  <a:pt x="0" y="0"/>
                </a:lnTo>
              </a:path>
            </a:pathLst>
          </a:custGeom>
          <a:noFill/>
          <a:ln w="9525" cap="flat" cmpd="sng">
            <a:solidFill>
              <a:srgbClr val="0066CC"/>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77" name="Google Shape;1177;p199"/>
          <p:cNvSpPr/>
          <p:nvPr/>
        </p:nvSpPr>
        <p:spPr>
          <a:xfrm>
            <a:off x="3036728" y="155526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78" name="Google Shape;1178;p199"/>
          <p:cNvSpPr/>
          <p:nvPr/>
        </p:nvSpPr>
        <p:spPr>
          <a:xfrm>
            <a:off x="2989198" y="1602946"/>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79" name="Google Shape;1179;p199"/>
          <p:cNvSpPr/>
          <p:nvPr/>
        </p:nvSpPr>
        <p:spPr>
          <a:xfrm>
            <a:off x="3276040" y="1619901"/>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80" name="Google Shape;1180;p199"/>
          <p:cNvSpPr/>
          <p:nvPr/>
        </p:nvSpPr>
        <p:spPr>
          <a:xfrm>
            <a:off x="3228510" y="166758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81" name="Google Shape;1181;p199"/>
          <p:cNvSpPr/>
          <p:nvPr/>
        </p:nvSpPr>
        <p:spPr>
          <a:xfrm>
            <a:off x="3538482" y="172839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82" name="Google Shape;1182;p199"/>
          <p:cNvSpPr/>
          <p:nvPr/>
        </p:nvSpPr>
        <p:spPr>
          <a:xfrm>
            <a:off x="3490951" y="17760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83" name="Google Shape;1183;p199"/>
          <p:cNvSpPr/>
          <p:nvPr/>
        </p:nvSpPr>
        <p:spPr>
          <a:xfrm>
            <a:off x="3931955" y="1887748"/>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84" name="Google Shape;1184;p199"/>
          <p:cNvSpPr/>
          <p:nvPr/>
        </p:nvSpPr>
        <p:spPr>
          <a:xfrm>
            <a:off x="3884422" y="1935426"/>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85" name="Google Shape;1185;p199"/>
          <p:cNvSpPr/>
          <p:nvPr/>
        </p:nvSpPr>
        <p:spPr>
          <a:xfrm>
            <a:off x="4861876" y="222481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86" name="Google Shape;1186;p199"/>
          <p:cNvSpPr/>
          <p:nvPr/>
        </p:nvSpPr>
        <p:spPr>
          <a:xfrm>
            <a:off x="4814218" y="227249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87" name="Google Shape;1187;p199"/>
          <p:cNvSpPr/>
          <p:nvPr/>
        </p:nvSpPr>
        <p:spPr>
          <a:xfrm>
            <a:off x="5110339" y="2282441"/>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88" name="Google Shape;1188;p199"/>
          <p:cNvSpPr/>
          <p:nvPr/>
        </p:nvSpPr>
        <p:spPr>
          <a:xfrm>
            <a:off x="5062807" y="2330121"/>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89" name="Google Shape;1189;p199"/>
          <p:cNvSpPr/>
          <p:nvPr/>
        </p:nvSpPr>
        <p:spPr>
          <a:xfrm>
            <a:off x="5637383" y="245327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90" name="Google Shape;1190;p199"/>
          <p:cNvSpPr/>
          <p:nvPr/>
        </p:nvSpPr>
        <p:spPr>
          <a:xfrm>
            <a:off x="5589850" y="250095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91" name="Google Shape;1191;p199"/>
          <p:cNvSpPr/>
          <p:nvPr/>
        </p:nvSpPr>
        <p:spPr>
          <a:xfrm>
            <a:off x="5777818" y="245327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92" name="Google Shape;1192;p199"/>
          <p:cNvSpPr/>
          <p:nvPr/>
        </p:nvSpPr>
        <p:spPr>
          <a:xfrm>
            <a:off x="5730286" y="250095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93" name="Google Shape;1193;p199"/>
          <p:cNvSpPr/>
          <p:nvPr/>
        </p:nvSpPr>
        <p:spPr>
          <a:xfrm>
            <a:off x="6157564" y="252491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94" name="Google Shape;1194;p199"/>
          <p:cNvSpPr/>
          <p:nvPr/>
        </p:nvSpPr>
        <p:spPr>
          <a:xfrm>
            <a:off x="6110034" y="257259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95" name="Google Shape;1195;p199"/>
          <p:cNvSpPr/>
          <p:nvPr/>
        </p:nvSpPr>
        <p:spPr>
          <a:xfrm>
            <a:off x="6735191" y="269574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96" name="Google Shape;1196;p199"/>
          <p:cNvSpPr/>
          <p:nvPr/>
        </p:nvSpPr>
        <p:spPr>
          <a:xfrm>
            <a:off x="6687658" y="2743426"/>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97" name="Google Shape;1197;p199"/>
          <p:cNvSpPr/>
          <p:nvPr/>
        </p:nvSpPr>
        <p:spPr>
          <a:xfrm>
            <a:off x="7697267" y="3041996"/>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98" name="Google Shape;1198;p199"/>
          <p:cNvSpPr/>
          <p:nvPr/>
        </p:nvSpPr>
        <p:spPr>
          <a:xfrm>
            <a:off x="7649735" y="3089676"/>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199" name="Google Shape;1199;p199"/>
          <p:cNvSpPr/>
          <p:nvPr/>
        </p:nvSpPr>
        <p:spPr>
          <a:xfrm>
            <a:off x="7896164" y="304709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00" name="Google Shape;1200;p199"/>
          <p:cNvSpPr/>
          <p:nvPr/>
        </p:nvSpPr>
        <p:spPr>
          <a:xfrm>
            <a:off x="7848633" y="309477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01" name="Google Shape;1201;p199"/>
          <p:cNvSpPr/>
          <p:nvPr/>
        </p:nvSpPr>
        <p:spPr>
          <a:xfrm>
            <a:off x="7959708" y="3065325"/>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02" name="Google Shape;1202;p199"/>
          <p:cNvSpPr/>
          <p:nvPr/>
        </p:nvSpPr>
        <p:spPr>
          <a:xfrm>
            <a:off x="7912050" y="3113133"/>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03" name="Google Shape;1203;p199"/>
          <p:cNvSpPr/>
          <p:nvPr/>
        </p:nvSpPr>
        <p:spPr>
          <a:xfrm>
            <a:off x="8017154" y="3070425"/>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04" name="Google Shape;1204;p199"/>
          <p:cNvSpPr/>
          <p:nvPr/>
        </p:nvSpPr>
        <p:spPr>
          <a:xfrm>
            <a:off x="7969622" y="3118105"/>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05" name="Google Shape;1205;p199"/>
          <p:cNvSpPr/>
          <p:nvPr/>
        </p:nvSpPr>
        <p:spPr>
          <a:xfrm>
            <a:off x="8075488" y="31294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06" name="Google Shape;1206;p199"/>
          <p:cNvSpPr/>
          <p:nvPr/>
        </p:nvSpPr>
        <p:spPr>
          <a:xfrm>
            <a:off x="8027957" y="31771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07" name="Google Shape;1207;p199"/>
          <p:cNvSpPr/>
          <p:nvPr/>
        </p:nvSpPr>
        <p:spPr>
          <a:xfrm>
            <a:off x="8126832" y="31397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08" name="Google Shape;1208;p199"/>
          <p:cNvSpPr/>
          <p:nvPr/>
        </p:nvSpPr>
        <p:spPr>
          <a:xfrm>
            <a:off x="8079302" y="31874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09" name="Google Shape;1209;p199"/>
          <p:cNvSpPr/>
          <p:nvPr/>
        </p:nvSpPr>
        <p:spPr>
          <a:xfrm>
            <a:off x="8140176" y="31397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10" name="Google Shape;1210;p199"/>
          <p:cNvSpPr/>
          <p:nvPr/>
        </p:nvSpPr>
        <p:spPr>
          <a:xfrm>
            <a:off x="8092646" y="318745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11" name="Google Shape;1211;p199"/>
          <p:cNvSpPr/>
          <p:nvPr/>
        </p:nvSpPr>
        <p:spPr>
          <a:xfrm>
            <a:off x="8154284" y="31397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12" name="Google Shape;1212;p199"/>
          <p:cNvSpPr/>
          <p:nvPr/>
        </p:nvSpPr>
        <p:spPr>
          <a:xfrm>
            <a:off x="8106754" y="31874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13" name="Google Shape;1213;p199"/>
          <p:cNvSpPr/>
          <p:nvPr/>
        </p:nvSpPr>
        <p:spPr>
          <a:xfrm>
            <a:off x="8191395" y="31397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14" name="Google Shape;1214;p199"/>
          <p:cNvSpPr/>
          <p:nvPr/>
        </p:nvSpPr>
        <p:spPr>
          <a:xfrm>
            <a:off x="8143863" y="3187457"/>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15" name="Google Shape;1215;p199"/>
          <p:cNvSpPr/>
          <p:nvPr/>
        </p:nvSpPr>
        <p:spPr>
          <a:xfrm>
            <a:off x="8206646" y="31397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16" name="Google Shape;1216;p199"/>
          <p:cNvSpPr/>
          <p:nvPr/>
        </p:nvSpPr>
        <p:spPr>
          <a:xfrm>
            <a:off x="8159114" y="31874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17" name="Google Shape;1217;p199"/>
          <p:cNvSpPr/>
          <p:nvPr/>
        </p:nvSpPr>
        <p:spPr>
          <a:xfrm>
            <a:off x="8242612" y="31397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18" name="Google Shape;1218;p199"/>
          <p:cNvSpPr/>
          <p:nvPr/>
        </p:nvSpPr>
        <p:spPr>
          <a:xfrm>
            <a:off x="8195081" y="318745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19" name="Google Shape;1219;p199"/>
          <p:cNvSpPr/>
          <p:nvPr/>
        </p:nvSpPr>
        <p:spPr>
          <a:xfrm>
            <a:off x="8232191" y="31397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20" name="Google Shape;1220;p199"/>
          <p:cNvSpPr/>
          <p:nvPr/>
        </p:nvSpPr>
        <p:spPr>
          <a:xfrm>
            <a:off x="8184659" y="31874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21" name="Google Shape;1221;p199"/>
          <p:cNvSpPr/>
          <p:nvPr/>
        </p:nvSpPr>
        <p:spPr>
          <a:xfrm>
            <a:off x="8221896" y="31397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22" name="Google Shape;1222;p199"/>
          <p:cNvSpPr/>
          <p:nvPr/>
        </p:nvSpPr>
        <p:spPr>
          <a:xfrm>
            <a:off x="8174366" y="31874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23" name="Google Shape;1223;p199"/>
          <p:cNvSpPr/>
          <p:nvPr/>
        </p:nvSpPr>
        <p:spPr>
          <a:xfrm>
            <a:off x="8321536" y="315329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24" name="Google Shape;1224;p199"/>
          <p:cNvSpPr/>
          <p:nvPr/>
        </p:nvSpPr>
        <p:spPr>
          <a:xfrm>
            <a:off x="8274005" y="3201097"/>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25" name="Google Shape;1225;p199"/>
          <p:cNvSpPr/>
          <p:nvPr/>
        </p:nvSpPr>
        <p:spPr>
          <a:xfrm>
            <a:off x="8310352" y="315329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26" name="Google Shape;1226;p199"/>
          <p:cNvSpPr/>
          <p:nvPr/>
        </p:nvSpPr>
        <p:spPr>
          <a:xfrm>
            <a:off x="8262693" y="320109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27" name="Google Shape;1227;p199"/>
          <p:cNvSpPr/>
          <p:nvPr/>
        </p:nvSpPr>
        <p:spPr>
          <a:xfrm>
            <a:off x="8344284" y="317381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28" name="Google Shape;1228;p199"/>
          <p:cNvSpPr/>
          <p:nvPr/>
        </p:nvSpPr>
        <p:spPr>
          <a:xfrm>
            <a:off x="8296754" y="322149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29" name="Google Shape;1229;p199"/>
          <p:cNvSpPr/>
          <p:nvPr/>
        </p:nvSpPr>
        <p:spPr>
          <a:xfrm>
            <a:off x="8337803" y="317381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30" name="Google Shape;1230;p199"/>
          <p:cNvSpPr/>
          <p:nvPr/>
        </p:nvSpPr>
        <p:spPr>
          <a:xfrm>
            <a:off x="8290270" y="3221494"/>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31" name="Google Shape;1231;p199"/>
          <p:cNvSpPr/>
          <p:nvPr/>
        </p:nvSpPr>
        <p:spPr>
          <a:xfrm>
            <a:off x="8395756" y="317381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32" name="Google Shape;1232;p199"/>
          <p:cNvSpPr/>
          <p:nvPr/>
        </p:nvSpPr>
        <p:spPr>
          <a:xfrm>
            <a:off x="8348226" y="322149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33" name="Google Shape;1233;p199"/>
          <p:cNvSpPr/>
          <p:nvPr/>
        </p:nvSpPr>
        <p:spPr>
          <a:xfrm>
            <a:off x="8387876" y="317381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34" name="Google Shape;1234;p199"/>
          <p:cNvSpPr/>
          <p:nvPr/>
        </p:nvSpPr>
        <p:spPr>
          <a:xfrm>
            <a:off x="8340218" y="3221494"/>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35" name="Google Shape;1235;p199"/>
          <p:cNvSpPr/>
          <p:nvPr/>
        </p:nvSpPr>
        <p:spPr>
          <a:xfrm>
            <a:off x="8376184" y="317381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36" name="Google Shape;1236;p199"/>
          <p:cNvSpPr/>
          <p:nvPr/>
        </p:nvSpPr>
        <p:spPr>
          <a:xfrm>
            <a:off x="8328654" y="322149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37" name="Google Shape;1237;p199"/>
          <p:cNvSpPr/>
          <p:nvPr/>
        </p:nvSpPr>
        <p:spPr>
          <a:xfrm>
            <a:off x="8467816" y="31897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38" name="Google Shape;1238;p199"/>
          <p:cNvSpPr/>
          <p:nvPr/>
        </p:nvSpPr>
        <p:spPr>
          <a:xfrm>
            <a:off x="8420286" y="323743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39" name="Google Shape;1239;p199"/>
          <p:cNvSpPr/>
          <p:nvPr/>
        </p:nvSpPr>
        <p:spPr>
          <a:xfrm>
            <a:off x="8454727" y="31897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40" name="Google Shape;1240;p199"/>
          <p:cNvSpPr/>
          <p:nvPr/>
        </p:nvSpPr>
        <p:spPr>
          <a:xfrm>
            <a:off x="8407195" y="32374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41" name="Google Shape;1241;p199"/>
          <p:cNvSpPr/>
          <p:nvPr/>
        </p:nvSpPr>
        <p:spPr>
          <a:xfrm>
            <a:off x="8439348" y="31897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42" name="Google Shape;1242;p199"/>
          <p:cNvSpPr/>
          <p:nvPr/>
        </p:nvSpPr>
        <p:spPr>
          <a:xfrm>
            <a:off x="8391818" y="32374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43" name="Google Shape;1243;p199"/>
          <p:cNvSpPr/>
          <p:nvPr/>
        </p:nvSpPr>
        <p:spPr>
          <a:xfrm>
            <a:off x="8531235" y="31897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44" name="Google Shape;1244;p199"/>
          <p:cNvSpPr/>
          <p:nvPr/>
        </p:nvSpPr>
        <p:spPr>
          <a:xfrm>
            <a:off x="8483703" y="323743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45" name="Google Shape;1245;p199"/>
          <p:cNvSpPr/>
          <p:nvPr/>
        </p:nvSpPr>
        <p:spPr>
          <a:xfrm>
            <a:off x="8521068" y="31897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46" name="Google Shape;1246;p199"/>
          <p:cNvSpPr/>
          <p:nvPr/>
        </p:nvSpPr>
        <p:spPr>
          <a:xfrm>
            <a:off x="8473537" y="32374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47" name="Google Shape;1247;p199"/>
          <p:cNvSpPr/>
          <p:nvPr/>
        </p:nvSpPr>
        <p:spPr>
          <a:xfrm>
            <a:off x="8507723" y="31897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48" name="Google Shape;1248;p199"/>
          <p:cNvSpPr/>
          <p:nvPr/>
        </p:nvSpPr>
        <p:spPr>
          <a:xfrm>
            <a:off x="8460191" y="32374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49" name="Google Shape;1249;p199"/>
          <p:cNvSpPr/>
          <p:nvPr/>
        </p:nvSpPr>
        <p:spPr>
          <a:xfrm>
            <a:off x="8494887" y="31897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50" name="Google Shape;1250;p199"/>
          <p:cNvSpPr/>
          <p:nvPr/>
        </p:nvSpPr>
        <p:spPr>
          <a:xfrm>
            <a:off x="8447355" y="32374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51" name="Google Shape;1251;p199"/>
          <p:cNvSpPr/>
          <p:nvPr/>
        </p:nvSpPr>
        <p:spPr>
          <a:xfrm>
            <a:off x="8542419" y="321448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52" name="Google Shape;1252;p199"/>
          <p:cNvSpPr/>
          <p:nvPr/>
        </p:nvSpPr>
        <p:spPr>
          <a:xfrm>
            <a:off x="8494887" y="3262162"/>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53" name="Google Shape;1253;p199"/>
          <p:cNvSpPr/>
          <p:nvPr/>
        </p:nvSpPr>
        <p:spPr>
          <a:xfrm>
            <a:off x="8558814" y="321448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54" name="Google Shape;1254;p199"/>
          <p:cNvSpPr/>
          <p:nvPr/>
        </p:nvSpPr>
        <p:spPr>
          <a:xfrm>
            <a:off x="8511282" y="326216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55" name="Google Shape;1255;p199"/>
          <p:cNvSpPr/>
          <p:nvPr/>
        </p:nvSpPr>
        <p:spPr>
          <a:xfrm>
            <a:off x="8578767" y="321448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56" name="Google Shape;1256;p199"/>
          <p:cNvSpPr/>
          <p:nvPr/>
        </p:nvSpPr>
        <p:spPr>
          <a:xfrm>
            <a:off x="8531235" y="326216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57" name="Google Shape;1257;p199"/>
          <p:cNvSpPr/>
          <p:nvPr/>
        </p:nvSpPr>
        <p:spPr>
          <a:xfrm>
            <a:off x="8650319" y="32167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58" name="Google Shape;1258;p199"/>
          <p:cNvSpPr/>
          <p:nvPr/>
        </p:nvSpPr>
        <p:spPr>
          <a:xfrm>
            <a:off x="8602786" y="326445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59" name="Google Shape;1259;p199"/>
          <p:cNvSpPr/>
          <p:nvPr/>
        </p:nvSpPr>
        <p:spPr>
          <a:xfrm>
            <a:off x="8611938" y="321448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60" name="Google Shape;1260;p199"/>
          <p:cNvSpPr/>
          <p:nvPr/>
        </p:nvSpPr>
        <p:spPr>
          <a:xfrm>
            <a:off x="8564406" y="326216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61" name="Google Shape;1261;p199"/>
          <p:cNvSpPr/>
          <p:nvPr/>
        </p:nvSpPr>
        <p:spPr>
          <a:xfrm>
            <a:off x="8595924" y="321448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62" name="Google Shape;1262;p199"/>
          <p:cNvSpPr/>
          <p:nvPr/>
        </p:nvSpPr>
        <p:spPr>
          <a:xfrm>
            <a:off x="8548393" y="326216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63" name="Google Shape;1263;p199"/>
          <p:cNvSpPr/>
          <p:nvPr/>
        </p:nvSpPr>
        <p:spPr>
          <a:xfrm>
            <a:off x="8670908" y="32167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64" name="Google Shape;1264;p199"/>
          <p:cNvSpPr/>
          <p:nvPr/>
        </p:nvSpPr>
        <p:spPr>
          <a:xfrm>
            <a:off x="8623377" y="32644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65" name="Google Shape;1265;p199"/>
          <p:cNvSpPr/>
          <p:nvPr/>
        </p:nvSpPr>
        <p:spPr>
          <a:xfrm>
            <a:off x="8684888" y="32167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66" name="Google Shape;1266;p199"/>
          <p:cNvSpPr/>
          <p:nvPr/>
        </p:nvSpPr>
        <p:spPr>
          <a:xfrm>
            <a:off x="8637357" y="32644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67" name="Google Shape;1267;p199"/>
          <p:cNvSpPr/>
          <p:nvPr/>
        </p:nvSpPr>
        <p:spPr>
          <a:xfrm>
            <a:off x="8696960" y="32167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68" name="Google Shape;1268;p199"/>
          <p:cNvSpPr/>
          <p:nvPr/>
        </p:nvSpPr>
        <p:spPr>
          <a:xfrm>
            <a:off x="8649302" y="326445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69" name="Google Shape;1269;p199"/>
          <p:cNvSpPr/>
          <p:nvPr/>
        </p:nvSpPr>
        <p:spPr>
          <a:xfrm>
            <a:off x="8716024"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70" name="Google Shape;1270;p199"/>
          <p:cNvSpPr/>
          <p:nvPr/>
        </p:nvSpPr>
        <p:spPr>
          <a:xfrm>
            <a:off x="8668493" y="32779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71" name="Google Shape;1271;p199"/>
          <p:cNvSpPr/>
          <p:nvPr/>
        </p:nvSpPr>
        <p:spPr>
          <a:xfrm>
            <a:off x="8763684"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72" name="Google Shape;1272;p199"/>
          <p:cNvSpPr/>
          <p:nvPr/>
        </p:nvSpPr>
        <p:spPr>
          <a:xfrm>
            <a:off x="8716025" y="32779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73" name="Google Shape;1273;p199"/>
          <p:cNvSpPr/>
          <p:nvPr/>
        </p:nvSpPr>
        <p:spPr>
          <a:xfrm>
            <a:off x="8748687"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74" name="Google Shape;1274;p199"/>
          <p:cNvSpPr/>
          <p:nvPr/>
        </p:nvSpPr>
        <p:spPr>
          <a:xfrm>
            <a:off x="8701155"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75" name="Google Shape;1275;p199"/>
          <p:cNvSpPr/>
          <p:nvPr/>
        </p:nvSpPr>
        <p:spPr>
          <a:xfrm>
            <a:off x="8735215"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76" name="Google Shape;1276;p199"/>
          <p:cNvSpPr/>
          <p:nvPr/>
        </p:nvSpPr>
        <p:spPr>
          <a:xfrm>
            <a:off x="8687685"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77" name="Google Shape;1277;p199"/>
          <p:cNvSpPr/>
          <p:nvPr/>
        </p:nvSpPr>
        <p:spPr>
          <a:xfrm>
            <a:off x="8782747"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78" name="Google Shape;1278;p199"/>
          <p:cNvSpPr/>
          <p:nvPr/>
        </p:nvSpPr>
        <p:spPr>
          <a:xfrm>
            <a:off x="8735215"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79" name="Google Shape;1279;p199"/>
          <p:cNvSpPr/>
          <p:nvPr/>
        </p:nvSpPr>
        <p:spPr>
          <a:xfrm>
            <a:off x="8853791"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80" name="Google Shape;1280;p199"/>
          <p:cNvSpPr/>
          <p:nvPr/>
        </p:nvSpPr>
        <p:spPr>
          <a:xfrm>
            <a:off x="8806259" y="327797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81" name="Google Shape;1281;p199"/>
          <p:cNvSpPr/>
          <p:nvPr/>
        </p:nvSpPr>
        <p:spPr>
          <a:xfrm>
            <a:off x="8847055"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82" name="Google Shape;1282;p199"/>
          <p:cNvSpPr/>
          <p:nvPr/>
        </p:nvSpPr>
        <p:spPr>
          <a:xfrm>
            <a:off x="8799523"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83" name="Google Shape;1283;p199"/>
          <p:cNvSpPr/>
          <p:nvPr/>
        </p:nvSpPr>
        <p:spPr>
          <a:xfrm>
            <a:off x="8830279"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84" name="Google Shape;1284;p199"/>
          <p:cNvSpPr/>
          <p:nvPr/>
        </p:nvSpPr>
        <p:spPr>
          <a:xfrm>
            <a:off x="8782746" y="32779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85" name="Google Shape;1285;p199"/>
          <p:cNvSpPr/>
          <p:nvPr/>
        </p:nvSpPr>
        <p:spPr>
          <a:xfrm>
            <a:off x="8819858"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86" name="Google Shape;1286;p199"/>
          <p:cNvSpPr/>
          <p:nvPr/>
        </p:nvSpPr>
        <p:spPr>
          <a:xfrm>
            <a:off x="8772326"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87" name="Google Shape;1287;p199"/>
          <p:cNvSpPr/>
          <p:nvPr/>
        </p:nvSpPr>
        <p:spPr>
          <a:xfrm>
            <a:off x="8801175"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88" name="Google Shape;1288;p199"/>
          <p:cNvSpPr/>
          <p:nvPr/>
        </p:nvSpPr>
        <p:spPr>
          <a:xfrm>
            <a:off x="8753643" y="3277970"/>
            <a:ext cx="95191" cy="12748"/>
          </a:xfrm>
          <a:custGeom>
            <a:avLst/>
            <a:gdLst/>
            <a:ahLst/>
            <a:cxnLst/>
            <a:rect l="l" t="t" r="r" b="b"/>
            <a:pathLst>
              <a:path w="95190" h="12748" extrusionOk="0">
                <a:moveTo>
                  <a:pt x="95190"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89" name="Google Shape;1289;p199"/>
          <p:cNvSpPr/>
          <p:nvPr/>
        </p:nvSpPr>
        <p:spPr>
          <a:xfrm>
            <a:off x="8791135"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90" name="Google Shape;1290;p199"/>
          <p:cNvSpPr/>
          <p:nvPr/>
        </p:nvSpPr>
        <p:spPr>
          <a:xfrm>
            <a:off x="8743603"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91" name="Google Shape;1291;p199"/>
          <p:cNvSpPr/>
          <p:nvPr/>
        </p:nvSpPr>
        <p:spPr>
          <a:xfrm>
            <a:off x="8872600"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92" name="Google Shape;1292;p199"/>
          <p:cNvSpPr/>
          <p:nvPr/>
        </p:nvSpPr>
        <p:spPr>
          <a:xfrm>
            <a:off x="8825067" y="32779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93" name="Google Shape;1293;p199"/>
          <p:cNvSpPr/>
          <p:nvPr/>
        </p:nvSpPr>
        <p:spPr>
          <a:xfrm>
            <a:off x="8881496"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94" name="Google Shape;1294;p199"/>
          <p:cNvSpPr/>
          <p:nvPr/>
        </p:nvSpPr>
        <p:spPr>
          <a:xfrm>
            <a:off x="8833966"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95" name="Google Shape;1295;p199"/>
          <p:cNvSpPr/>
          <p:nvPr/>
        </p:nvSpPr>
        <p:spPr>
          <a:xfrm>
            <a:off x="8894587"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96" name="Google Shape;1296;p199"/>
          <p:cNvSpPr/>
          <p:nvPr/>
        </p:nvSpPr>
        <p:spPr>
          <a:xfrm>
            <a:off x="8847055"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97" name="Google Shape;1297;p199"/>
          <p:cNvSpPr/>
          <p:nvPr/>
        </p:nvSpPr>
        <p:spPr>
          <a:xfrm>
            <a:off x="8904119"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98" name="Google Shape;1298;p199"/>
          <p:cNvSpPr/>
          <p:nvPr/>
        </p:nvSpPr>
        <p:spPr>
          <a:xfrm>
            <a:off x="8856459" y="32779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299" name="Google Shape;1299;p199"/>
          <p:cNvSpPr/>
          <p:nvPr/>
        </p:nvSpPr>
        <p:spPr>
          <a:xfrm>
            <a:off x="8939323"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00" name="Google Shape;1300;p199"/>
          <p:cNvSpPr/>
          <p:nvPr/>
        </p:nvSpPr>
        <p:spPr>
          <a:xfrm>
            <a:off x="8891791"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01" name="Google Shape;1301;p199"/>
          <p:cNvSpPr/>
          <p:nvPr/>
        </p:nvSpPr>
        <p:spPr>
          <a:xfrm>
            <a:off x="8947330"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02" name="Google Shape;1302;p199"/>
          <p:cNvSpPr/>
          <p:nvPr/>
        </p:nvSpPr>
        <p:spPr>
          <a:xfrm>
            <a:off x="8899798" y="3277970"/>
            <a:ext cx="95191" cy="12748"/>
          </a:xfrm>
          <a:custGeom>
            <a:avLst/>
            <a:gdLst/>
            <a:ahLst/>
            <a:cxnLst/>
            <a:rect l="l" t="t" r="r" b="b"/>
            <a:pathLst>
              <a:path w="95190" h="12748" extrusionOk="0">
                <a:moveTo>
                  <a:pt x="95190"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03" name="Google Shape;1303;p199"/>
          <p:cNvSpPr/>
          <p:nvPr/>
        </p:nvSpPr>
        <p:spPr>
          <a:xfrm>
            <a:off x="8953938"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04" name="Google Shape;1304;p199"/>
          <p:cNvSpPr/>
          <p:nvPr/>
        </p:nvSpPr>
        <p:spPr>
          <a:xfrm>
            <a:off x="8906406" y="327797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05" name="Google Shape;1305;p199"/>
          <p:cNvSpPr/>
          <p:nvPr/>
        </p:nvSpPr>
        <p:spPr>
          <a:xfrm>
            <a:off x="8999183"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06" name="Google Shape;1306;p199"/>
          <p:cNvSpPr/>
          <p:nvPr/>
        </p:nvSpPr>
        <p:spPr>
          <a:xfrm>
            <a:off x="8951651" y="327797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07" name="Google Shape;1307;p199"/>
          <p:cNvSpPr/>
          <p:nvPr/>
        </p:nvSpPr>
        <p:spPr>
          <a:xfrm>
            <a:off x="8986855"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08" name="Google Shape;1308;p199"/>
          <p:cNvSpPr/>
          <p:nvPr/>
        </p:nvSpPr>
        <p:spPr>
          <a:xfrm>
            <a:off x="8939323"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09" name="Google Shape;1309;p199"/>
          <p:cNvSpPr/>
          <p:nvPr/>
        </p:nvSpPr>
        <p:spPr>
          <a:xfrm>
            <a:off x="8974654"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10" name="Google Shape;1310;p199"/>
          <p:cNvSpPr/>
          <p:nvPr/>
        </p:nvSpPr>
        <p:spPr>
          <a:xfrm>
            <a:off x="8927122"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11" name="Google Shape;1311;p199"/>
          <p:cNvSpPr/>
          <p:nvPr/>
        </p:nvSpPr>
        <p:spPr>
          <a:xfrm>
            <a:off x="9009096"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12" name="Google Shape;1312;p199"/>
          <p:cNvSpPr/>
          <p:nvPr/>
        </p:nvSpPr>
        <p:spPr>
          <a:xfrm>
            <a:off x="8961565"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13" name="Google Shape;1313;p199"/>
          <p:cNvSpPr/>
          <p:nvPr/>
        </p:nvSpPr>
        <p:spPr>
          <a:xfrm>
            <a:off x="9051544"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14" name="Google Shape;1314;p199"/>
          <p:cNvSpPr/>
          <p:nvPr/>
        </p:nvSpPr>
        <p:spPr>
          <a:xfrm>
            <a:off x="9004013" y="327797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15" name="Google Shape;1315;p199"/>
          <p:cNvSpPr/>
          <p:nvPr/>
        </p:nvSpPr>
        <p:spPr>
          <a:xfrm>
            <a:off x="9040360"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16" name="Google Shape;1316;p199"/>
          <p:cNvSpPr/>
          <p:nvPr/>
        </p:nvSpPr>
        <p:spPr>
          <a:xfrm>
            <a:off x="8992827" y="32779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17" name="Google Shape;1317;p199"/>
          <p:cNvSpPr/>
          <p:nvPr/>
        </p:nvSpPr>
        <p:spPr>
          <a:xfrm>
            <a:off x="9060186"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18" name="Google Shape;1318;p199"/>
          <p:cNvSpPr/>
          <p:nvPr/>
        </p:nvSpPr>
        <p:spPr>
          <a:xfrm>
            <a:off x="9012654"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19" name="Google Shape;1319;p199"/>
          <p:cNvSpPr/>
          <p:nvPr/>
        </p:nvSpPr>
        <p:spPr>
          <a:xfrm>
            <a:off x="9069718"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20" name="Google Shape;1320;p199"/>
          <p:cNvSpPr/>
          <p:nvPr/>
        </p:nvSpPr>
        <p:spPr>
          <a:xfrm>
            <a:off x="9022186"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21" name="Google Shape;1321;p199"/>
          <p:cNvSpPr/>
          <p:nvPr/>
        </p:nvSpPr>
        <p:spPr>
          <a:xfrm>
            <a:off x="9107718"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22" name="Google Shape;1322;p199"/>
          <p:cNvSpPr/>
          <p:nvPr/>
        </p:nvSpPr>
        <p:spPr>
          <a:xfrm>
            <a:off x="9060186"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23" name="Google Shape;1323;p199"/>
          <p:cNvSpPr/>
          <p:nvPr/>
        </p:nvSpPr>
        <p:spPr>
          <a:xfrm>
            <a:off x="9099076"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24" name="Google Shape;1324;p199"/>
          <p:cNvSpPr/>
          <p:nvPr/>
        </p:nvSpPr>
        <p:spPr>
          <a:xfrm>
            <a:off x="9051543" y="3277970"/>
            <a:ext cx="95191" cy="12748"/>
          </a:xfrm>
          <a:custGeom>
            <a:avLst/>
            <a:gdLst/>
            <a:ahLst/>
            <a:cxnLst/>
            <a:rect l="l" t="t" r="r" b="b"/>
            <a:pathLst>
              <a:path w="95190" h="12748" extrusionOk="0">
                <a:moveTo>
                  <a:pt x="95190"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25" name="Google Shape;1325;p199"/>
          <p:cNvSpPr/>
          <p:nvPr/>
        </p:nvSpPr>
        <p:spPr>
          <a:xfrm>
            <a:off x="9146735"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26" name="Google Shape;1326;p199"/>
          <p:cNvSpPr/>
          <p:nvPr/>
        </p:nvSpPr>
        <p:spPr>
          <a:xfrm>
            <a:off x="9099075" y="32779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27" name="Google Shape;1327;p199"/>
          <p:cNvSpPr/>
          <p:nvPr/>
        </p:nvSpPr>
        <p:spPr>
          <a:xfrm>
            <a:off x="9135551"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28" name="Google Shape;1328;p199"/>
          <p:cNvSpPr/>
          <p:nvPr/>
        </p:nvSpPr>
        <p:spPr>
          <a:xfrm>
            <a:off x="9088019"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29" name="Google Shape;1329;p199"/>
          <p:cNvSpPr/>
          <p:nvPr/>
        </p:nvSpPr>
        <p:spPr>
          <a:xfrm>
            <a:off x="9120554"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30" name="Google Shape;1330;p199"/>
          <p:cNvSpPr/>
          <p:nvPr/>
        </p:nvSpPr>
        <p:spPr>
          <a:xfrm>
            <a:off x="9073022"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31" name="Google Shape;1331;p199"/>
          <p:cNvSpPr/>
          <p:nvPr/>
        </p:nvSpPr>
        <p:spPr>
          <a:xfrm>
            <a:off x="9183083"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32" name="Google Shape;1332;p199"/>
          <p:cNvSpPr/>
          <p:nvPr/>
        </p:nvSpPr>
        <p:spPr>
          <a:xfrm>
            <a:off x="9135551"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33" name="Google Shape;1333;p199"/>
          <p:cNvSpPr/>
          <p:nvPr/>
        </p:nvSpPr>
        <p:spPr>
          <a:xfrm>
            <a:off x="9218668"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34" name="Google Shape;1334;p199"/>
          <p:cNvSpPr/>
          <p:nvPr/>
        </p:nvSpPr>
        <p:spPr>
          <a:xfrm>
            <a:off x="9171135" y="32779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35" name="Google Shape;1335;p199"/>
          <p:cNvSpPr/>
          <p:nvPr/>
        </p:nvSpPr>
        <p:spPr>
          <a:xfrm>
            <a:off x="9255396"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36" name="Google Shape;1336;p199"/>
          <p:cNvSpPr/>
          <p:nvPr/>
        </p:nvSpPr>
        <p:spPr>
          <a:xfrm>
            <a:off x="9207866" y="32779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37" name="Google Shape;1337;p199"/>
          <p:cNvSpPr/>
          <p:nvPr/>
        </p:nvSpPr>
        <p:spPr>
          <a:xfrm>
            <a:off x="9309028" y="3265221"/>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38" name="Google Shape;1338;p199"/>
          <p:cNvSpPr/>
          <p:nvPr/>
        </p:nvSpPr>
        <p:spPr>
          <a:xfrm>
            <a:off x="9261497" y="3312902"/>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39" name="Google Shape;1339;p199"/>
          <p:cNvSpPr/>
          <p:nvPr/>
        </p:nvSpPr>
        <p:spPr>
          <a:xfrm>
            <a:off x="9331906" y="32936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40" name="Google Shape;1340;p199"/>
          <p:cNvSpPr/>
          <p:nvPr/>
        </p:nvSpPr>
        <p:spPr>
          <a:xfrm>
            <a:off x="9284374" y="334133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41" name="Google Shape;1341;p199"/>
          <p:cNvSpPr/>
          <p:nvPr/>
        </p:nvSpPr>
        <p:spPr>
          <a:xfrm>
            <a:off x="9356688" y="32936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42" name="Google Shape;1342;p199"/>
          <p:cNvSpPr/>
          <p:nvPr/>
        </p:nvSpPr>
        <p:spPr>
          <a:xfrm>
            <a:off x="9309029" y="334133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43" name="Google Shape;1343;p199"/>
          <p:cNvSpPr/>
          <p:nvPr/>
        </p:nvSpPr>
        <p:spPr>
          <a:xfrm>
            <a:off x="9369396" y="32936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44" name="Google Shape;1344;p199"/>
          <p:cNvSpPr/>
          <p:nvPr/>
        </p:nvSpPr>
        <p:spPr>
          <a:xfrm>
            <a:off x="9321866" y="33413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45" name="Google Shape;1345;p199"/>
          <p:cNvSpPr/>
          <p:nvPr/>
        </p:nvSpPr>
        <p:spPr>
          <a:xfrm>
            <a:off x="9384520" y="32936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46" name="Google Shape;1346;p199"/>
          <p:cNvSpPr/>
          <p:nvPr/>
        </p:nvSpPr>
        <p:spPr>
          <a:xfrm>
            <a:off x="9336990" y="33413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47" name="Google Shape;1347;p199"/>
          <p:cNvSpPr/>
          <p:nvPr/>
        </p:nvSpPr>
        <p:spPr>
          <a:xfrm>
            <a:off x="9400026" y="32936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48" name="Google Shape;1348;p199"/>
          <p:cNvSpPr/>
          <p:nvPr/>
        </p:nvSpPr>
        <p:spPr>
          <a:xfrm>
            <a:off x="9352494" y="33413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49" name="Google Shape;1349;p199"/>
          <p:cNvSpPr/>
          <p:nvPr/>
        </p:nvSpPr>
        <p:spPr>
          <a:xfrm>
            <a:off x="9500936" y="32936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50" name="Google Shape;1350;p199"/>
          <p:cNvSpPr/>
          <p:nvPr/>
        </p:nvSpPr>
        <p:spPr>
          <a:xfrm>
            <a:off x="9453405" y="33413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51" name="Google Shape;1351;p199"/>
          <p:cNvSpPr/>
          <p:nvPr/>
        </p:nvSpPr>
        <p:spPr>
          <a:xfrm>
            <a:off x="9533724" y="32936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52" name="Google Shape;1352;p199"/>
          <p:cNvSpPr/>
          <p:nvPr/>
        </p:nvSpPr>
        <p:spPr>
          <a:xfrm>
            <a:off x="9486194" y="334133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53" name="Google Shape;1353;p199"/>
          <p:cNvSpPr/>
          <p:nvPr/>
        </p:nvSpPr>
        <p:spPr>
          <a:xfrm>
            <a:off x="9575538" y="333151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54" name="Google Shape;1354;p199"/>
          <p:cNvSpPr/>
          <p:nvPr/>
        </p:nvSpPr>
        <p:spPr>
          <a:xfrm>
            <a:off x="9528006" y="337919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55" name="Google Shape;1355;p199"/>
          <p:cNvSpPr/>
          <p:nvPr/>
        </p:nvSpPr>
        <p:spPr>
          <a:xfrm>
            <a:off x="9589264" y="33703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56" name="Google Shape;1356;p199"/>
          <p:cNvSpPr/>
          <p:nvPr/>
        </p:nvSpPr>
        <p:spPr>
          <a:xfrm>
            <a:off x="9541733" y="3418077"/>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57" name="Google Shape;1357;p199"/>
          <p:cNvSpPr/>
          <p:nvPr/>
        </p:nvSpPr>
        <p:spPr>
          <a:xfrm>
            <a:off x="9602100" y="33703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58" name="Google Shape;1358;p199"/>
          <p:cNvSpPr/>
          <p:nvPr/>
        </p:nvSpPr>
        <p:spPr>
          <a:xfrm>
            <a:off x="9554567" y="341807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59" name="Google Shape;1359;p199"/>
          <p:cNvSpPr/>
          <p:nvPr/>
        </p:nvSpPr>
        <p:spPr>
          <a:xfrm>
            <a:off x="9669584" y="3406857"/>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60" name="Google Shape;1360;p199"/>
          <p:cNvSpPr/>
          <p:nvPr/>
        </p:nvSpPr>
        <p:spPr>
          <a:xfrm>
            <a:off x="9622054" y="3454537"/>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61" name="Google Shape;1361;p199"/>
          <p:cNvSpPr/>
          <p:nvPr/>
        </p:nvSpPr>
        <p:spPr>
          <a:xfrm>
            <a:off x="9717116" y="3406857"/>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62" name="Google Shape;1362;p199"/>
          <p:cNvSpPr/>
          <p:nvPr/>
        </p:nvSpPr>
        <p:spPr>
          <a:xfrm>
            <a:off x="9669585" y="345453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63" name="Google Shape;1363;p199"/>
          <p:cNvSpPr/>
          <p:nvPr/>
        </p:nvSpPr>
        <p:spPr>
          <a:xfrm>
            <a:off x="9764776" y="344816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64" name="Google Shape;1364;p199"/>
          <p:cNvSpPr/>
          <p:nvPr/>
        </p:nvSpPr>
        <p:spPr>
          <a:xfrm>
            <a:off x="9717117" y="3495842"/>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65" name="Google Shape;1365;p199"/>
          <p:cNvSpPr/>
          <p:nvPr/>
        </p:nvSpPr>
        <p:spPr>
          <a:xfrm>
            <a:off x="9840776" y="344943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66" name="Google Shape;1366;p199"/>
          <p:cNvSpPr/>
          <p:nvPr/>
        </p:nvSpPr>
        <p:spPr>
          <a:xfrm>
            <a:off x="9793117" y="349711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67" name="Google Shape;1367;p199"/>
          <p:cNvSpPr/>
          <p:nvPr/>
        </p:nvSpPr>
        <p:spPr>
          <a:xfrm>
            <a:off x="9894280" y="3493674"/>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68" name="Google Shape;1368;p199"/>
          <p:cNvSpPr/>
          <p:nvPr/>
        </p:nvSpPr>
        <p:spPr>
          <a:xfrm>
            <a:off x="9846750" y="3541354"/>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69" name="Google Shape;1369;p199"/>
          <p:cNvSpPr/>
          <p:nvPr/>
        </p:nvSpPr>
        <p:spPr>
          <a:xfrm>
            <a:off x="9944355" y="3493674"/>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70" name="Google Shape;1370;p199"/>
          <p:cNvSpPr/>
          <p:nvPr/>
        </p:nvSpPr>
        <p:spPr>
          <a:xfrm>
            <a:off x="9896695" y="3541354"/>
            <a:ext cx="95191" cy="12748"/>
          </a:xfrm>
          <a:custGeom>
            <a:avLst/>
            <a:gdLst/>
            <a:ahLst/>
            <a:cxnLst/>
            <a:rect l="l" t="t" r="r" b="b"/>
            <a:pathLst>
              <a:path w="95190" h="12748" extrusionOk="0">
                <a:moveTo>
                  <a:pt x="95190"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71" name="Google Shape;1371;p199"/>
          <p:cNvSpPr/>
          <p:nvPr/>
        </p:nvSpPr>
        <p:spPr>
          <a:xfrm>
            <a:off x="9976382" y="355002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72" name="Google Shape;1372;p199"/>
          <p:cNvSpPr/>
          <p:nvPr/>
        </p:nvSpPr>
        <p:spPr>
          <a:xfrm>
            <a:off x="9928850" y="359770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73" name="Google Shape;1373;p199"/>
          <p:cNvSpPr/>
          <p:nvPr/>
        </p:nvSpPr>
        <p:spPr>
          <a:xfrm>
            <a:off x="10030268" y="35998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74" name="Google Shape;1374;p199"/>
          <p:cNvSpPr/>
          <p:nvPr/>
        </p:nvSpPr>
        <p:spPr>
          <a:xfrm>
            <a:off x="9982737" y="364755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75" name="Google Shape;1375;p199"/>
          <p:cNvSpPr/>
          <p:nvPr/>
        </p:nvSpPr>
        <p:spPr>
          <a:xfrm>
            <a:off x="10071446" y="35998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76" name="Google Shape;1376;p199"/>
          <p:cNvSpPr/>
          <p:nvPr/>
        </p:nvSpPr>
        <p:spPr>
          <a:xfrm>
            <a:off x="10023914" y="364755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77" name="Google Shape;1377;p199"/>
          <p:cNvSpPr/>
          <p:nvPr/>
        </p:nvSpPr>
        <p:spPr>
          <a:xfrm>
            <a:off x="10109064" y="35998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78" name="Google Shape;1378;p199"/>
          <p:cNvSpPr/>
          <p:nvPr/>
        </p:nvSpPr>
        <p:spPr>
          <a:xfrm>
            <a:off x="10061533" y="364755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79" name="Google Shape;1379;p199"/>
          <p:cNvSpPr/>
          <p:nvPr/>
        </p:nvSpPr>
        <p:spPr>
          <a:xfrm>
            <a:off x="10159011" y="35998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80" name="Google Shape;1380;p199"/>
          <p:cNvSpPr/>
          <p:nvPr/>
        </p:nvSpPr>
        <p:spPr>
          <a:xfrm>
            <a:off x="10111479" y="364755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81" name="Google Shape;1381;p199"/>
          <p:cNvSpPr/>
          <p:nvPr/>
        </p:nvSpPr>
        <p:spPr>
          <a:xfrm>
            <a:off x="10197774" y="35998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82" name="Google Shape;1382;p199"/>
          <p:cNvSpPr/>
          <p:nvPr/>
        </p:nvSpPr>
        <p:spPr>
          <a:xfrm>
            <a:off x="10150242" y="364755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83" name="Google Shape;1383;p199"/>
          <p:cNvSpPr/>
          <p:nvPr/>
        </p:nvSpPr>
        <p:spPr>
          <a:xfrm>
            <a:off x="10212896" y="35998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84" name="Google Shape;1384;p199"/>
          <p:cNvSpPr/>
          <p:nvPr/>
        </p:nvSpPr>
        <p:spPr>
          <a:xfrm>
            <a:off x="10165238" y="364755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85" name="Google Shape;1385;p199"/>
          <p:cNvSpPr/>
          <p:nvPr/>
        </p:nvSpPr>
        <p:spPr>
          <a:xfrm>
            <a:off x="10296396" y="359770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86" name="Google Shape;1386;p199"/>
          <p:cNvSpPr/>
          <p:nvPr/>
        </p:nvSpPr>
        <p:spPr>
          <a:xfrm>
            <a:off x="10248865" y="364538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87" name="Google Shape;1387;p199"/>
          <p:cNvSpPr/>
          <p:nvPr/>
        </p:nvSpPr>
        <p:spPr>
          <a:xfrm>
            <a:off x="10303512" y="3706193"/>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88" name="Google Shape;1388;p199"/>
          <p:cNvSpPr/>
          <p:nvPr/>
        </p:nvSpPr>
        <p:spPr>
          <a:xfrm>
            <a:off x="10255982" y="375387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89" name="Google Shape;1389;p199"/>
          <p:cNvSpPr/>
          <p:nvPr/>
        </p:nvSpPr>
        <p:spPr>
          <a:xfrm>
            <a:off x="10339224" y="3706193"/>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90" name="Google Shape;1390;p199"/>
          <p:cNvSpPr/>
          <p:nvPr/>
        </p:nvSpPr>
        <p:spPr>
          <a:xfrm>
            <a:off x="10291694" y="3753872"/>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91" name="Google Shape;1391;p199"/>
          <p:cNvSpPr/>
          <p:nvPr/>
        </p:nvSpPr>
        <p:spPr>
          <a:xfrm>
            <a:off x="10730410" y="38179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92" name="Google Shape;1392;p199"/>
          <p:cNvSpPr/>
          <p:nvPr/>
        </p:nvSpPr>
        <p:spPr>
          <a:xfrm>
            <a:off x="10682878" y="3865676"/>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93" name="Google Shape;1393;p199"/>
          <p:cNvSpPr/>
          <p:nvPr/>
        </p:nvSpPr>
        <p:spPr>
          <a:xfrm>
            <a:off x="10780484" y="38179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94" name="Google Shape;1394;p199"/>
          <p:cNvSpPr/>
          <p:nvPr/>
        </p:nvSpPr>
        <p:spPr>
          <a:xfrm>
            <a:off x="10732951" y="3865676"/>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95" name="Google Shape;1395;p199"/>
          <p:cNvSpPr/>
          <p:nvPr/>
        </p:nvSpPr>
        <p:spPr>
          <a:xfrm>
            <a:off x="10796370" y="38179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96" name="Google Shape;1396;p199"/>
          <p:cNvSpPr/>
          <p:nvPr/>
        </p:nvSpPr>
        <p:spPr>
          <a:xfrm>
            <a:off x="10748838" y="3865676"/>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97" name="Google Shape;1397;p199"/>
          <p:cNvSpPr/>
          <p:nvPr/>
        </p:nvSpPr>
        <p:spPr>
          <a:xfrm>
            <a:off x="10811240" y="38179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98" name="Google Shape;1398;p199"/>
          <p:cNvSpPr/>
          <p:nvPr/>
        </p:nvSpPr>
        <p:spPr>
          <a:xfrm>
            <a:off x="10763707" y="3865676"/>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399" name="Google Shape;1399;p199"/>
          <p:cNvSpPr/>
          <p:nvPr/>
        </p:nvSpPr>
        <p:spPr>
          <a:xfrm>
            <a:off x="10931976" y="381557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00" name="Google Shape;1400;p199"/>
          <p:cNvSpPr/>
          <p:nvPr/>
        </p:nvSpPr>
        <p:spPr>
          <a:xfrm>
            <a:off x="10884317" y="3863254"/>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01" name="Google Shape;1401;p199"/>
          <p:cNvSpPr/>
          <p:nvPr/>
        </p:nvSpPr>
        <p:spPr>
          <a:xfrm>
            <a:off x="11018906" y="381557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02" name="Google Shape;1402;p199"/>
          <p:cNvSpPr/>
          <p:nvPr/>
        </p:nvSpPr>
        <p:spPr>
          <a:xfrm>
            <a:off x="10971374" y="386325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03" name="Google Shape;1403;p199"/>
          <p:cNvSpPr/>
          <p:nvPr/>
        </p:nvSpPr>
        <p:spPr>
          <a:xfrm>
            <a:off x="11057795" y="381557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04" name="Google Shape;1404;p199"/>
          <p:cNvSpPr/>
          <p:nvPr/>
        </p:nvSpPr>
        <p:spPr>
          <a:xfrm>
            <a:off x="11010265" y="386325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05" name="Google Shape;1405;p199"/>
          <p:cNvSpPr/>
          <p:nvPr/>
        </p:nvSpPr>
        <p:spPr>
          <a:xfrm>
            <a:off x="11097194" y="381557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06" name="Google Shape;1406;p199"/>
          <p:cNvSpPr/>
          <p:nvPr/>
        </p:nvSpPr>
        <p:spPr>
          <a:xfrm>
            <a:off x="11049662" y="386325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07" name="Google Shape;1407;p199"/>
          <p:cNvSpPr/>
          <p:nvPr/>
        </p:nvSpPr>
        <p:spPr>
          <a:xfrm>
            <a:off x="11243348" y="38179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08" name="Google Shape;1408;p199"/>
          <p:cNvSpPr/>
          <p:nvPr/>
        </p:nvSpPr>
        <p:spPr>
          <a:xfrm>
            <a:off x="11195817" y="3865676"/>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09" name="Google Shape;1409;p199"/>
          <p:cNvSpPr/>
          <p:nvPr/>
        </p:nvSpPr>
        <p:spPr>
          <a:xfrm>
            <a:off x="10279747" y="359770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10" name="Google Shape;1410;p199"/>
          <p:cNvSpPr/>
          <p:nvPr/>
        </p:nvSpPr>
        <p:spPr>
          <a:xfrm>
            <a:off x="10232214" y="3645382"/>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11" name="Google Shape;1411;p199"/>
          <p:cNvSpPr/>
          <p:nvPr/>
        </p:nvSpPr>
        <p:spPr>
          <a:xfrm>
            <a:off x="9993666" y="355002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12" name="Google Shape;1412;p199"/>
          <p:cNvSpPr/>
          <p:nvPr/>
        </p:nvSpPr>
        <p:spPr>
          <a:xfrm>
            <a:off x="9946006" y="3597702"/>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13" name="Google Shape;1413;p199"/>
          <p:cNvSpPr/>
          <p:nvPr/>
        </p:nvSpPr>
        <p:spPr>
          <a:xfrm>
            <a:off x="10004088" y="355002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14" name="Google Shape;1414;p199"/>
          <p:cNvSpPr/>
          <p:nvPr/>
        </p:nvSpPr>
        <p:spPr>
          <a:xfrm>
            <a:off x="9956557" y="359770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15" name="Google Shape;1415;p199"/>
          <p:cNvSpPr/>
          <p:nvPr/>
        </p:nvSpPr>
        <p:spPr>
          <a:xfrm>
            <a:off x="10227259" y="35998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16" name="Google Shape;1416;p199"/>
          <p:cNvSpPr/>
          <p:nvPr/>
        </p:nvSpPr>
        <p:spPr>
          <a:xfrm>
            <a:off x="10179599" y="364755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17" name="Google Shape;1417;p199"/>
          <p:cNvSpPr/>
          <p:nvPr/>
        </p:nvSpPr>
        <p:spPr>
          <a:xfrm>
            <a:off x="10825600" y="38179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18" name="Google Shape;1418;p199"/>
          <p:cNvSpPr/>
          <p:nvPr/>
        </p:nvSpPr>
        <p:spPr>
          <a:xfrm>
            <a:off x="10777942" y="3865676"/>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19" name="Google Shape;1419;p199"/>
          <p:cNvSpPr/>
          <p:nvPr/>
        </p:nvSpPr>
        <p:spPr>
          <a:xfrm>
            <a:off x="10122916" y="35998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20" name="Google Shape;1420;p199"/>
          <p:cNvSpPr/>
          <p:nvPr/>
        </p:nvSpPr>
        <p:spPr>
          <a:xfrm>
            <a:off x="10075386" y="364755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21" name="Google Shape;1421;p199"/>
          <p:cNvSpPr/>
          <p:nvPr/>
        </p:nvSpPr>
        <p:spPr>
          <a:xfrm>
            <a:off x="10172356" y="35998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22" name="Google Shape;1422;p199"/>
          <p:cNvSpPr/>
          <p:nvPr/>
        </p:nvSpPr>
        <p:spPr>
          <a:xfrm>
            <a:off x="10124697" y="364755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23" name="Google Shape;1423;p199"/>
          <p:cNvSpPr/>
          <p:nvPr/>
        </p:nvSpPr>
        <p:spPr>
          <a:xfrm>
            <a:off x="9909024" y="3493674"/>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24" name="Google Shape;1424;p199"/>
          <p:cNvSpPr/>
          <p:nvPr/>
        </p:nvSpPr>
        <p:spPr>
          <a:xfrm>
            <a:off x="9861493" y="354135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25" name="Google Shape;1425;p199"/>
          <p:cNvSpPr/>
          <p:nvPr/>
        </p:nvSpPr>
        <p:spPr>
          <a:xfrm>
            <a:off x="9857171" y="344943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26" name="Google Shape;1426;p199"/>
          <p:cNvSpPr/>
          <p:nvPr/>
        </p:nvSpPr>
        <p:spPr>
          <a:xfrm>
            <a:off x="9809639" y="349711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27" name="Google Shape;1427;p199"/>
          <p:cNvSpPr/>
          <p:nvPr/>
        </p:nvSpPr>
        <p:spPr>
          <a:xfrm>
            <a:off x="9781932" y="344816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28" name="Google Shape;1428;p199"/>
          <p:cNvSpPr/>
          <p:nvPr/>
        </p:nvSpPr>
        <p:spPr>
          <a:xfrm>
            <a:off x="9734402" y="349584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29" name="Google Shape;1429;p199"/>
          <p:cNvSpPr/>
          <p:nvPr/>
        </p:nvSpPr>
        <p:spPr>
          <a:xfrm>
            <a:off x="9703646" y="3406857"/>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30" name="Google Shape;1430;p199"/>
          <p:cNvSpPr/>
          <p:nvPr/>
        </p:nvSpPr>
        <p:spPr>
          <a:xfrm>
            <a:off x="9656114" y="3454537"/>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31" name="Google Shape;1431;p199"/>
          <p:cNvSpPr/>
          <p:nvPr/>
        </p:nvSpPr>
        <p:spPr>
          <a:xfrm>
            <a:off x="9687378" y="3406857"/>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32" name="Google Shape;1432;p199"/>
          <p:cNvSpPr/>
          <p:nvPr/>
        </p:nvSpPr>
        <p:spPr>
          <a:xfrm>
            <a:off x="9639846" y="345453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33" name="Google Shape;1433;p199"/>
          <p:cNvSpPr/>
          <p:nvPr/>
        </p:nvSpPr>
        <p:spPr>
          <a:xfrm>
            <a:off x="10015907" y="355002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34" name="Google Shape;1434;p199"/>
          <p:cNvSpPr/>
          <p:nvPr/>
        </p:nvSpPr>
        <p:spPr>
          <a:xfrm>
            <a:off x="9968375" y="3597702"/>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35" name="Google Shape;1435;p199"/>
          <p:cNvSpPr/>
          <p:nvPr/>
        </p:nvSpPr>
        <p:spPr>
          <a:xfrm>
            <a:off x="9523939" y="32936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36" name="Google Shape;1436;p199"/>
          <p:cNvSpPr/>
          <p:nvPr/>
        </p:nvSpPr>
        <p:spPr>
          <a:xfrm>
            <a:off x="9476409" y="33413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37" name="Google Shape;1437;p199"/>
          <p:cNvSpPr/>
          <p:nvPr/>
        </p:nvSpPr>
        <p:spPr>
          <a:xfrm>
            <a:off x="9487972" y="32936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38" name="Google Shape;1438;p199"/>
          <p:cNvSpPr/>
          <p:nvPr/>
        </p:nvSpPr>
        <p:spPr>
          <a:xfrm>
            <a:off x="9440442" y="33413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39" name="Google Shape;1439;p199"/>
          <p:cNvSpPr/>
          <p:nvPr/>
        </p:nvSpPr>
        <p:spPr>
          <a:xfrm>
            <a:off x="9474500" y="32936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40" name="Google Shape;1440;p199"/>
          <p:cNvSpPr/>
          <p:nvPr/>
        </p:nvSpPr>
        <p:spPr>
          <a:xfrm>
            <a:off x="9426970" y="33413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41" name="Google Shape;1441;p199"/>
          <p:cNvSpPr/>
          <p:nvPr/>
        </p:nvSpPr>
        <p:spPr>
          <a:xfrm>
            <a:off x="9458868" y="32936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42" name="Google Shape;1442;p199"/>
          <p:cNvSpPr/>
          <p:nvPr/>
        </p:nvSpPr>
        <p:spPr>
          <a:xfrm>
            <a:off x="9411338" y="33413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43" name="Google Shape;1443;p199"/>
          <p:cNvSpPr/>
          <p:nvPr/>
        </p:nvSpPr>
        <p:spPr>
          <a:xfrm>
            <a:off x="9318942" y="32936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44" name="Google Shape;1444;p199"/>
          <p:cNvSpPr/>
          <p:nvPr/>
        </p:nvSpPr>
        <p:spPr>
          <a:xfrm>
            <a:off x="9271411" y="33413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45" name="Google Shape;1445;p199"/>
          <p:cNvSpPr/>
          <p:nvPr/>
        </p:nvSpPr>
        <p:spPr>
          <a:xfrm>
            <a:off x="9296447" y="3265221"/>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46" name="Google Shape;1446;p199"/>
          <p:cNvSpPr/>
          <p:nvPr/>
        </p:nvSpPr>
        <p:spPr>
          <a:xfrm>
            <a:off x="9248917" y="331290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47" name="Google Shape;1447;p199"/>
          <p:cNvSpPr/>
          <p:nvPr/>
        </p:nvSpPr>
        <p:spPr>
          <a:xfrm>
            <a:off x="9278146" y="3247501"/>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48" name="Google Shape;1448;p199"/>
          <p:cNvSpPr/>
          <p:nvPr/>
        </p:nvSpPr>
        <p:spPr>
          <a:xfrm>
            <a:off x="9230614" y="3295181"/>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49" name="Google Shape;1449;p199"/>
          <p:cNvSpPr/>
          <p:nvPr/>
        </p:nvSpPr>
        <p:spPr>
          <a:xfrm>
            <a:off x="9269758" y="32302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50" name="Google Shape;1450;p199"/>
          <p:cNvSpPr/>
          <p:nvPr/>
        </p:nvSpPr>
        <p:spPr>
          <a:xfrm>
            <a:off x="9222098" y="32779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51" name="Google Shape;1451;p199"/>
          <p:cNvSpPr/>
          <p:nvPr/>
        </p:nvSpPr>
        <p:spPr>
          <a:xfrm>
            <a:off x="1553835" y="1187344"/>
            <a:ext cx="9744415" cy="2678331"/>
          </a:xfrm>
          <a:custGeom>
            <a:avLst/>
            <a:gdLst/>
            <a:ahLst/>
            <a:cxnLst/>
            <a:rect l="l" t="t" r="r" b="b"/>
            <a:pathLst>
              <a:path w="9744414" h="2678330" extrusionOk="0">
                <a:moveTo>
                  <a:pt x="0" y="0"/>
                </a:moveTo>
                <a:lnTo>
                  <a:pt x="147425" y="0"/>
                </a:lnTo>
                <a:lnTo>
                  <a:pt x="147425" y="19888"/>
                </a:lnTo>
                <a:lnTo>
                  <a:pt x="345305" y="19888"/>
                </a:lnTo>
                <a:lnTo>
                  <a:pt x="345305" y="34293"/>
                </a:lnTo>
                <a:lnTo>
                  <a:pt x="411773" y="34293"/>
                </a:lnTo>
                <a:lnTo>
                  <a:pt x="411773" y="81208"/>
                </a:lnTo>
                <a:lnTo>
                  <a:pt x="539499" y="81208"/>
                </a:lnTo>
                <a:lnTo>
                  <a:pt x="539499" y="92044"/>
                </a:lnTo>
                <a:lnTo>
                  <a:pt x="556530" y="92044"/>
                </a:lnTo>
                <a:lnTo>
                  <a:pt x="556530" y="108235"/>
                </a:lnTo>
                <a:lnTo>
                  <a:pt x="683366" y="108235"/>
                </a:lnTo>
                <a:lnTo>
                  <a:pt x="683366" y="121748"/>
                </a:lnTo>
                <a:lnTo>
                  <a:pt x="721112" y="121748"/>
                </a:lnTo>
                <a:lnTo>
                  <a:pt x="721112" y="129907"/>
                </a:lnTo>
                <a:lnTo>
                  <a:pt x="790376" y="129907"/>
                </a:lnTo>
                <a:lnTo>
                  <a:pt x="790376" y="138066"/>
                </a:lnTo>
                <a:lnTo>
                  <a:pt x="878450" y="138066"/>
                </a:lnTo>
                <a:lnTo>
                  <a:pt x="878450" y="159611"/>
                </a:lnTo>
                <a:lnTo>
                  <a:pt x="930557" y="159611"/>
                </a:lnTo>
                <a:lnTo>
                  <a:pt x="930557" y="182176"/>
                </a:lnTo>
                <a:lnTo>
                  <a:pt x="973768" y="182176"/>
                </a:lnTo>
                <a:lnTo>
                  <a:pt x="973768" y="193905"/>
                </a:lnTo>
                <a:lnTo>
                  <a:pt x="1005286" y="193905"/>
                </a:lnTo>
                <a:lnTo>
                  <a:pt x="1005286" y="202956"/>
                </a:lnTo>
                <a:lnTo>
                  <a:pt x="1033119" y="202956"/>
                </a:lnTo>
                <a:lnTo>
                  <a:pt x="1033119" y="253440"/>
                </a:lnTo>
                <a:lnTo>
                  <a:pt x="1085226" y="253440"/>
                </a:lnTo>
                <a:lnTo>
                  <a:pt x="1085226" y="270650"/>
                </a:lnTo>
                <a:lnTo>
                  <a:pt x="1161735" y="270650"/>
                </a:lnTo>
                <a:lnTo>
                  <a:pt x="1161735" y="308514"/>
                </a:lnTo>
                <a:lnTo>
                  <a:pt x="1212952" y="308514"/>
                </a:lnTo>
                <a:lnTo>
                  <a:pt x="1212952" y="322027"/>
                </a:lnTo>
                <a:lnTo>
                  <a:pt x="1242564" y="322027"/>
                </a:lnTo>
                <a:lnTo>
                  <a:pt x="1242564" y="333756"/>
                </a:lnTo>
                <a:lnTo>
                  <a:pt x="1362157" y="333756"/>
                </a:lnTo>
                <a:lnTo>
                  <a:pt x="1362157" y="343699"/>
                </a:lnTo>
                <a:lnTo>
                  <a:pt x="1392785" y="343699"/>
                </a:lnTo>
                <a:lnTo>
                  <a:pt x="1392785" y="385132"/>
                </a:lnTo>
                <a:lnTo>
                  <a:pt x="1407147" y="385132"/>
                </a:lnTo>
                <a:lnTo>
                  <a:pt x="1407147" y="412159"/>
                </a:lnTo>
                <a:lnTo>
                  <a:pt x="1495221" y="412159"/>
                </a:lnTo>
                <a:lnTo>
                  <a:pt x="1495221" y="433831"/>
                </a:lnTo>
                <a:lnTo>
                  <a:pt x="1541990" y="433831"/>
                </a:lnTo>
                <a:lnTo>
                  <a:pt x="1541990" y="458181"/>
                </a:lnTo>
                <a:lnTo>
                  <a:pt x="1679629" y="458181"/>
                </a:lnTo>
                <a:lnTo>
                  <a:pt x="1679629" y="488012"/>
                </a:lnTo>
                <a:lnTo>
                  <a:pt x="1759569" y="488012"/>
                </a:lnTo>
                <a:lnTo>
                  <a:pt x="1759569" y="517716"/>
                </a:lnTo>
                <a:lnTo>
                  <a:pt x="1805449" y="517716"/>
                </a:lnTo>
                <a:lnTo>
                  <a:pt x="1805449" y="536711"/>
                </a:lnTo>
                <a:lnTo>
                  <a:pt x="1832519" y="536711"/>
                </a:lnTo>
                <a:lnTo>
                  <a:pt x="1832519" y="552010"/>
                </a:lnTo>
                <a:lnTo>
                  <a:pt x="1862131" y="552010"/>
                </a:lnTo>
                <a:lnTo>
                  <a:pt x="1862131" y="566415"/>
                </a:lnTo>
                <a:lnTo>
                  <a:pt x="1909790" y="566415"/>
                </a:lnTo>
                <a:lnTo>
                  <a:pt x="1909790" y="588980"/>
                </a:lnTo>
                <a:lnTo>
                  <a:pt x="2040185" y="588980"/>
                </a:lnTo>
                <a:lnTo>
                  <a:pt x="2040185" y="603386"/>
                </a:lnTo>
                <a:lnTo>
                  <a:pt x="2097757" y="603386"/>
                </a:lnTo>
                <a:lnTo>
                  <a:pt x="2097757" y="615115"/>
                </a:lnTo>
                <a:lnTo>
                  <a:pt x="2122031" y="615115"/>
                </a:lnTo>
                <a:lnTo>
                  <a:pt x="2122031" y="624166"/>
                </a:lnTo>
                <a:lnTo>
                  <a:pt x="2176807" y="624166"/>
                </a:lnTo>
                <a:lnTo>
                  <a:pt x="2176807" y="640357"/>
                </a:lnTo>
                <a:lnTo>
                  <a:pt x="2234379" y="640357"/>
                </a:lnTo>
                <a:lnTo>
                  <a:pt x="2234379" y="652978"/>
                </a:lnTo>
                <a:lnTo>
                  <a:pt x="2272125" y="652978"/>
                </a:lnTo>
                <a:lnTo>
                  <a:pt x="2272125" y="665599"/>
                </a:lnTo>
                <a:lnTo>
                  <a:pt x="2299958" y="665599"/>
                </a:lnTo>
                <a:lnTo>
                  <a:pt x="2299958" y="689948"/>
                </a:lnTo>
                <a:lnTo>
                  <a:pt x="2327028" y="689948"/>
                </a:lnTo>
                <a:lnTo>
                  <a:pt x="2327028" y="717995"/>
                </a:lnTo>
                <a:lnTo>
                  <a:pt x="2346727" y="717995"/>
                </a:lnTo>
                <a:lnTo>
                  <a:pt x="2346727" y="754073"/>
                </a:lnTo>
                <a:lnTo>
                  <a:pt x="2418661" y="754073"/>
                </a:lnTo>
                <a:lnTo>
                  <a:pt x="2418661" y="797291"/>
                </a:lnTo>
                <a:lnTo>
                  <a:pt x="2603959" y="797291"/>
                </a:lnTo>
                <a:lnTo>
                  <a:pt x="2603959" y="829799"/>
                </a:lnTo>
                <a:lnTo>
                  <a:pt x="2656066" y="829799"/>
                </a:lnTo>
                <a:lnTo>
                  <a:pt x="2656066" y="854149"/>
                </a:lnTo>
                <a:lnTo>
                  <a:pt x="2706394" y="854149"/>
                </a:lnTo>
                <a:lnTo>
                  <a:pt x="2706394" y="885765"/>
                </a:lnTo>
                <a:lnTo>
                  <a:pt x="2772989" y="885765"/>
                </a:lnTo>
                <a:lnTo>
                  <a:pt x="2772989" y="910115"/>
                </a:lnTo>
                <a:lnTo>
                  <a:pt x="2870976" y="910115"/>
                </a:lnTo>
                <a:lnTo>
                  <a:pt x="2870976" y="933572"/>
                </a:lnTo>
                <a:lnTo>
                  <a:pt x="2898809" y="933572"/>
                </a:lnTo>
                <a:lnTo>
                  <a:pt x="2898809" y="974112"/>
                </a:lnTo>
                <a:lnTo>
                  <a:pt x="2954601" y="974112"/>
                </a:lnTo>
                <a:lnTo>
                  <a:pt x="2954601" y="996677"/>
                </a:lnTo>
                <a:lnTo>
                  <a:pt x="3039117" y="996677"/>
                </a:lnTo>
                <a:lnTo>
                  <a:pt x="3039117" y="1034540"/>
                </a:lnTo>
                <a:lnTo>
                  <a:pt x="3138883" y="1034540"/>
                </a:lnTo>
                <a:lnTo>
                  <a:pt x="3138883" y="1048053"/>
                </a:lnTo>
                <a:lnTo>
                  <a:pt x="3205478" y="1048053"/>
                </a:lnTo>
                <a:lnTo>
                  <a:pt x="3205478" y="1062459"/>
                </a:lnTo>
                <a:lnTo>
                  <a:pt x="3245003" y="1062459"/>
                </a:lnTo>
                <a:lnTo>
                  <a:pt x="3245003" y="1093183"/>
                </a:lnTo>
                <a:lnTo>
                  <a:pt x="3447332" y="1093183"/>
                </a:lnTo>
                <a:lnTo>
                  <a:pt x="3447332" y="1140990"/>
                </a:lnTo>
                <a:lnTo>
                  <a:pt x="3569593" y="1140990"/>
                </a:lnTo>
                <a:lnTo>
                  <a:pt x="3569593" y="1148129"/>
                </a:lnTo>
                <a:lnTo>
                  <a:pt x="3595646" y="1148129"/>
                </a:lnTo>
                <a:lnTo>
                  <a:pt x="3595646" y="1190582"/>
                </a:lnTo>
                <a:lnTo>
                  <a:pt x="3653218" y="1190582"/>
                </a:lnTo>
                <a:lnTo>
                  <a:pt x="3653218" y="1215824"/>
                </a:lnTo>
                <a:lnTo>
                  <a:pt x="3730489" y="1215824"/>
                </a:lnTo>
                <a:lnTo>
                  <a:pt x="3730489" y="1240173"/>
                </a:lnTo>
                <a:lnTo>
                  <a:pt x="3770142" y="1240173"/>
                </a:lnTo>
                <a:lnTo>
                  <a:pt x="3770142" y="1252794"/>
                </a:lnTo>
                <a:lnTo>
                  <a:pt x="3818690" y="1252794"/>
                </a:lnTo>
                <a:lnTo>
                  <a:pt x="3818690" y="1266308"/>
                </a:lnTo>
                <a:lnTo>
                  <a:pt x="3855546" y="1266308"/>
                </a:lnTo>
                <a:lnTo>
                  <a:pt x="3855546" y="1287980"/>
                </a:lnTo>
                <a:lnTo>
                  <a:pt x="3964336" y="1287980"/>
                </a:lnTo>
                <a:lnTo>
                  <a:pt x="3964336" y="1302386"/>
                </a:lnTo>
                <a:lnTo>
                  <a:pt x="4021018" y="1302386"/>
                </a:lnTo>
                <a:lnTo>
                  <a:pt x="4021018" y="1315007"/>
                </a:lnTo>
                <a:lnTo>
                  <a:pt x="4231353" y="1315007"/>
                </a:lnTo>
                <a:lnTo>
                  <a:pt x="4231353" y="1336679"/>
                </a:lnTo>
                <a:lnTo>
                  <a:pt x="4321333" y="1336679"/>
                </a:lnTo>
                <a:lnTo>
                  <a:pt x="4350056" y="1336679"/>
                </a:lnTo>
                <a:lnTo>
                  <a:pt x="4350056" y="1355675"/>
                </a:lnTo>
                <a:lnTo>
                  <a:pt x="4388692" y="1355675"/>
                </a:lnTo>
                <a:lnTo>
                  <a:pt x="4388692" y="1365618"/>
                </a:lnTo>
                <a:lnTo>
                  <a:pt x="4553274" y="1365618"/>
                </a:lnTo>
                <a:lnTo>
                  <a:pt x="4553274" y="1381809"/>
                </a:lnTo>
                <a:lnTo>
                  <a:pt x="4601822" y="1381809"/>
                </a:lnTo>
                <a:lnTo>
                  <a:pt x="4601822" y="1388056"/>
                </a:lnTo>
                <a:lnTo>
                  <a:pt x="4663843" y="1388056"/>
                </a:lnTo>
                <a:lnTo>
                  <a:pt x="4663843" y="1412405"/>
                </a:lnTo>
                <a:lnTo>
                  <a:pt x="4767294" y="1412405"/>
                </a:lnTo>
                <a:lnTo>
                  <a:pt x="4767294" y="1442237"/>
                </a:lnTo>
                <a:lnTo>
                  <a:pt x="4790679" y="1442237"/>
                </a:lnTo>
                <a:lnTo>
                  <a:pt x="4790679" y="1459320"/>
                </a:lnTo>
                <a:lnTo>
                  <a:pt x="4850030" y="1459320"/>
                </a:lnTo>
                <a:lnTo>
                  <a:pt x="4850030" y="1499095"/>
                </a:lnTo>
                <a:lnTo>
                  <a:pt x="4924632" y="1499095"/>
                </a:lnTo>
                <a:lnTo>
                  <a:pt x="4924632" y="1506234"/>
                </a:lnTo>
                <a:lnTo>
                  <a:pt x="4974071" y="1506234"/>
                </a:lnTo>
                <a:lnTo>
                  <a:pt x="4974071" y="1521532"/>
                </a:lnTo>
                <a:lnTo>
                  <a:pt x="5022619" y="1521532"/>
                </a:lnTo>
                <a:lnTo>
                  <a:pt x="5022619" y="1559523"/>
                </a:lnTo>
                <a:lnTo>
                  <a:pt x="5228506" y="1559523"/>
                </a:lnTo>
                <a:lnTo>
                  <a:pt x="5228506" y="1577498"/>
                </a:lnTo>
                <a:lnTo>
                  <a:pt x="5268158" y="1577498"/>
                </a:lnTo>
                <a:lnTo>
                  <a:pt x="5268158" y="1591904"/>
                </a:lnTo>
                <a:lnTo>
                  <a:pt x="5341871" y="1591904"/>
                </a:lnTo>
                <a:lnTo>
                  <a:pt x="5341871" y="1619951"/>
                </a:lnTo>
                <a:lnTo>
                  <a:pt x="5410118" y="1619951"/>
                </a:lnTo>
                <a:lnTo>
                  <a:pt x="5410118" y="1634357"/>
                </a:lnTo>
                <a:lnTo>
                  <a:pt x="5474935" y="1634357"/>
                </a:lnTo>
                <a:lnTo>
                  <a:pt x="5474935" y="1664953"/>
                </a:lnTo>
                <a:lnTo>
                  <a:pt x="5548647" y="1664953"/>
                </a:lnTo>
                <a:lnTo>
                  <a:pt x="5548647" y="1672220"/>
                </a:lnTo>
                <a:lnTo>
                  <a:pt x="5570253" y="1672220"/>
                </a:lnTo>
                <a:lnTo>
                  <a:pt x="5570253" y="1711867"/>
                </a:lnTo>
                <a:lnTo>
                  <a:pt x="5670018" y="1711867"/>
                </a:lnTo>
                <a:lnTo>
                  <a:pt x="5670018" y="1724488"/>
                </a:lnTo>
                <a:lnTo>
                  <a:pt x="5750086" y="1724488"/>
                </a:lnTo>
                <a:lnTo>
                  <a:pt x="5750086" y="1743484"/>
                </a:lnTo>
                <a:lnTo>
                  <a:pt x="5776139" y="1743484"/>
                </a:lnTo>
                <a:lnTo>
                  <a:pt x="5776139" y="1771403"/>
                </a:lnTo>
                <a:lnTo>
                  <a:pt x="5808420" y="1771403"/>
                </a:lnTo>
                <a:lnTo>
                  <a:pt x="5808420" y="1787721"/>
                </a:lnTo>
                <a:lnTo>
                  <a:pt x="5839939" y="1787721"/>
                </a:lnTo>
                <a:lnTo>
                  <a:pt x="5839939" y="1812963"/>
                </a:lnTo>
                <a:lnTo>
                  <a:pt x="5865102" y="1812963"/>
                </a:lnTo>
                <a:lnTo>
                  <a:pt x="5879464" y="1812963"/>
                </a:lnTo>
                <a:lnTo>
                  <a:pt x="5879464" y="1838205"/>
                </a:lnTo>
                <a:lnTo>
                  <a:pt x="5991049" y="1838205"/>
                </a:lnTo>
                <a:lnTo>
                  <a:pt x="5991049" y="1866124"/>
                </a:lnTo>
                <a:lnTo>
                  <a:pt x="6020661" y="1866124"/>
                </a:lnTo>
                <a:lnTo>
                  <a:pt x="6020661" y="1877853"/>
                </a:lnTo>
                <a:lnTo>
                  <a:pt x="6052180" y="1877853"/>
                </a:lnTo>
                <a:lnTo>
                  <a:pt x="6052180" y="1889581"/>
                </a:lnTo>
                <a:lnTo>
                  <a:pt x="6068320" y="1889581"/>
                </a:lnTo>
                <a:lnTo>
                  <a:pt x="6068320" y="1901310"/>
                </a:lnTo>
                <a:lnTo>
                  <a:pt x="6285899" y="1901310"/>
                </a:lnTo>
                <a:lnTo>
                  <a:pt x="6285899" y="1907429"/>
                </a:lnTo>
                <a:lnTo>
                  <a:pt x="6380328" y="1907429"/>
                </a:lnTo>
                <a:lnTo>
                  <a:pt x="6380328" y="1925787"/>
                </a:lnTo>
                <a:lnTo>
                  <a:pt x="6422649" y="1925787"/>
                </a:lnTo>
                <a:lnTo>
                  <a:pt x="6422649" y="1930759"/>
                </a:lnTo>
                <a:lnTo>
                  <a:pt x="6497251" y="1930759"/>
                </a:lnTo>
                <a:lnTo>
                  <a:pt x="6497251" y="1973466"/>
                </a:lnTo>
                <a:lnTo>
                  <a:pt x="6523305" y="1973466"/>
                </a:lnTo>
                <a:lnTo>
                  <a:pt x="6523305" y="1989785"/>
                </a:lnTo>
                <a:lnTo>
                  <a:pt x="6534997" y="1989785"/>
                </a:lnTo>
                <a:lnTo>
                  <a:pt x="6534997" y="2000111"/>
                </a:lnTo>
                <a:lnTo>
                  <a:pt x="6700342" y="2000111"/>
                </a:lnTo>
                <a:lnTo>
                  <a:pt x="6700469" y="2013624"/>
                </a:lnTo>
                <a:lnTo>
                  <a:pt x="6772402" y="2013624"/>
                </a:lnTo>
                <a:lnTo>
                  <a:pt x="6773038" y="2034149"/>
                </a:lnTo>
                <a:lnTo>
                  <a:pt x="6861620" y="2034149"/>
                </a:lnTo>
                <a:lnTo>
                  <a:pt x="6861747" y="2050212"/>
                </a:lnTo>
                <a:lnTo>
                  <a:pt x="6967232" y="2050212"/>
                </a:lnTo>
                <a:lnTo>
                  <a:pt x="6967232" y="2074817"/>
                </a:lnTo>
                <a:lnTo>
                  <a:pt x="7059245" y="2074817"/>
                </a:lnTo>
                <a:lnTo>
                  <a:pt x="7059245" y="2077112"/>
                </a:lnTo>
                <a:lnTo>
                  <a:pt x="7152276" y="2077112"/>
                </a:lnTo>
                <a:lnTo>
                  <a:pt x="7152276" y="2090625"/>
                </a:lnTo>
                <a:lnTo>
                  <a:pt x="7725327" y="2090625"/>
                </a:lnTo>
                <a:lnTo>
                  <a:pt x="7725327" y="2134735"/>
                </a:lnTo>
                <a:lnTo>
                  <a:pt x="7767267" y="2134480"/>
                </a:lnTo>
                <a:lnTo>
                  <a:pt x="7768029" y="2153985"/>
                </a:lnTo>
                <a:lnTo>
                  <a:pt x="8014077" y="2153985"/>
                </a:lnTo>
                <a:lnTo>
                  <a:pt x="8013060" y="2191721"/>
                </a:lnTo>
                <a:lnTo>
                  <a:pt x="8033013" y="2191721"/>
                </a:lnTo>
                <a:lnTo>
                  <a:pt x="8033013" y="2230731"/>
                </a:lnTo>
                <a:lnTo>
                  <a:pt x="8121976" y="2230731"/>
                </a:lnTo>
                <a:lnTo>
                  <a:pt x="8121976" y="2271144"/>
                </a:lnTo>
                <a:lnTo>
                  <a:pt x="8166967" y="2271144"/>
                </a:lnTo>
                <a:lnTo>
                  <a:pt x="8166967" y="2307477"/>
                </a:lnTo>
                <a:lnTo>
                  <a:pt x="8307147" y="2307477"/>
                </a:lnTo>
                <a:lnTo>
                  <a:pt x="8307147" y="2359491"/>
                </a:lnTo>
                <a:lnTo>
                  <a:pt x="8429535" y="2359491"/>
                </a:lnTo>
                <a:lnTo>
                  <a:pt x="8429535" y="2410357"/>
                </a:lnTo>
                <a:lnTo>
                  <a:pt x="8467282" y="2410357"/>
                </a:lnTo>
                <a:lnTo>
                  <a:pt x="8467282" y="2458037"/>
                </a:lnTo>
                <a:lnTo>
                  <a:pt x="8743322" y="2458037"/>
                </a:lnTo>
                <a:lnTo>
                  <a:pt x="8743322" y="2525859"/>
                </a:lnTo>
                <a:lnTo>
                  <a:pt x="8755904" y="2525859"/>
                </a:lnTo>
                <a:lnTo>
                  <a:pt x="8755904" y="2567801"/>
                </a:lnTo>
                <a:lnTo>
                  <a:pt x="8879944" y="2567801"/>
                </a:lnTo>
                <a:lnTo>
                  <a:pt x="8879944" y="2675908"/>
                </a:lnTo>
                <a:lnTo>
                  <a:pt x="9744415" y="2678331"/>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53" name="Google Shape;1453;p199"/>
          <p:cNvSpPr/>
          <p:nvPr/>
        </p:nvSpPr>
        <p:spPr>
          <a:xfrm>
            <a:off x="1576296" y="1174844"/>
            <a:ext cx="9873851" cy="3986627"/>
          </a:xfrm>
          <a:custGeom>
            <a:avLst/>
            <a:gdLst/>
            <a:ahLst/>
            <a:cxnLst/>
            <a:rect l="l" t="t" r="r" b="b"/>
            <a:pathLst>
              <a:path w="9998447" h="4134745" extrusionOk="0">
                <a:moveTo>
                  <a:pt x="0" y="0"/>
                </a:moveTo>
                <a:lnTo>
                  <a:pt x="0" y="4134745"/>
                </a:lnTo>
                <a:lnTo>
                  <a:pt x="9998447" y="4134745"/>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54" name="Google Shape;1454;p199"/>
          <p:cNvSpPr/>
          <p:nvPr/>
        </p:nvSpPr>
        <p:spPr>
          <a:xfrm>
            <a:off x="1512925" y="1188575"/>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55" name="Google Shape;1455;p199"/>
          <p:cNvSpPr/>
          <p:nvPr/>
        </p:nvSpPr>
        <p:spPr>
          <a:xfrm>
            <a:off x="1512925" y="1985875"/>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56" name="Google Shape;1456;p199"/>
          <p:cNvSpPr/>
          <p:nvPr/>
        </p:nvSpPr>
        <p:spPr>
          <a:xfrm>
            <a:off x="1512925" y="2773766"/>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57" name="Google Shape;1457;p199"/>
          <p:cNvSpPr/>
          <p:nvPr/>
        </p:nvSpPr>
        <p:spPr>
          <a:xfrm>
            <a:off x="1512925" y="3559751"/>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58" name="Google Shape;1458;p199"/>
          <p:cNvSpPr/>
          <p:nvPr/>
        </p:nvSpPr>
        <p:spPr>
          <a:xfrm>
            <a:off x="1512925" y="4357051"/>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59" name="Google Shape;1459;p199"/>
          <p:cNvSpPr/>
          <p:nvPr/>
        </p:nvSpPr>
        <p:spPr>
          <a:xfrm>
            <a:off x="1512925" y="5148756"/>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60" name="Google Shape;1460;p199"/>
          <p:cNvSpPr/>
          <p:nvPr/>
        </p:nvSpPr>
        <p:spPr>
          <a:xfrm>
            <a:off x="1576296"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61" name="Google Shape;1461;p199"/>
          <p:cNvSpPr/>
          <p:nvPr/>
        </p:nvSpPr>
        <p:spPr>
          <a:xfrm>
            <a:off x="1909840"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62" name="Google Shape;1462;p199"/>
          <p:cNvSpPr/>
          <p:nvPr/>
        </p:nvSpPr>
        <p:spPr>
          <a:xfrm>
            <a:off x="2252911"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63" name="Google Shape;1463;p199"/>
          <p:cNvSpPr/>
          <p:nvPr/>
        </p:nvSpPr>
        <p:spPr>
          <a:xfrm>
            <a:off x="2587724"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64" name="Google Shape;1464;p199"/>
          <p:cNvSpPr/>
          <p:nvPr/>
        </p:nvSpPr>
        <p:spPr>
          <a:xfrm>
            <a:off x="2928636"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65" name="Google Shape;1465;p199"/>
          <p:cNvSpPr/>
          <p:nvPr/>
        </p:nvSpPr>
        <p:spPr>
          <a:xfrm>
            <a:off x="3266499"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66" name="Google Shape;1466;p199"/>
          <p:cNvSpPr/>
          <p:nvPr/>
        </p:nvSpPr>
        <p:spPr>
          <a:xfrm>
            <a:off x="3602202"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67" name="Google Shape;1467;p199"/>
          <p:cNvSpPr/>
          <p:nvPr/>
        </p:nvSpPr>
        <p:spPr>
          <a:xfrm>
            <a:off x="3935872"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68" name="Google Shape;1468;p199"/>
          <p:cNvSpPr/>
          <p:nvPr/>
        </p:nvSpPr>
        <p:spPr>
          <a:xfrm>
            <a:off x="4294567"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69" name="Google Shape;1469;p199"/>
          <p:cNvSpPr/>
          <p:nvPr/>
        </p:nvSpPr>
        <p:spPr>
          <a:xfrm>
            <a:off x="4632428"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70" name="Google Shape;1470;p199"/>
          <p:cNvSpPr/>
          <p:nvPr/>
        </p:nvSpPr>
        <p:spPr>
          <a:xfrm>
            <a:off x="4968132"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71" name="Google Shape;1471;p199"/>
          <p:cNvSpPr/>
          <p:nvPr/>
        </p:nvSpPr>
        <p:spPr>
          <a:xfrm>
            <a:off x="5311203"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72" name="Google Shape;1472;p199"/>
          <p:cNvSpPr/>
          <p:nvPr/>
        </p:nvSpPr>
        <p:spPr>
          <a:xfrm>
            <a:off x="5641699"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73" name="Google Shape;1473;p199"/>
          <p:cNvSpPr/>
          <p:nvPr/>
        </p:nvSpPr>
        <p:spPr>
          <a:xfrm>
            <a:off x="5984768"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74" name="Google Shape;1474;p199"/>
          <p:cNvSpPr/>
          <p:nvPr/>
        </p:nvSpPr>
        <p:spPr>
          <a:xfrm>
            <a:off x="6326823"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75" name="Google Shape;1475;p199"/>
          <p:cNvSpPr/>
          <p:nvPr/>
        </p:nvSpPr>
        <p:spPr>
          <a:xfrm>
            <a:off x="6656938"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76" name="Google Shape;1476;p199"/>
          <p:cNvSpPr/>
          <p:nvPr/>
        </p:nvSpPr>
        <p:spPr>
          <a:xfrm>
            <a:off x="6993276"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77" name="Google Shape;1477;p199"/>
          <p:cNvSpPr/>
          <p:nvPr/>
        </p:nvSpPr>
        <p:spPr>
          <a:xfrm>
            <a:off x="7337744"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78" name="Google Shape;1478;p199"/>
          <p:cNvSpPr/>
          <p:nvPr/>
        </p:nvSpPr>
        <p:spPr>
          <a:xfrm>
            <a:off x="7678146"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79" name="Google Shape;1479;p199"/>
          <p:cNvSpPr/>
          <p:nvPr/>
        </p:nvSpPr>
        <p:spPr>
          <a:xfrm>
            <a:off x="8018548"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80" name="Google Shape;1480;p199"/>
          <p:cNvSpPr/>
          <p:nvPr/>
        </p:nvSpPr>
        <p:spPr>
          <a:xfrm>
            <a:off x="8352728"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81" name="Google Shape;1481;p199"/>
          <p:cNvSpPr/>
          <p:nvPr/>
        </p:nvSpPr>
        <p:spPr>
          <a:xfrm>
            <a:off x="8682843"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82" name="Google Shape;1482;p199"/>
          <p:cNvSpPr/>
          <p:nvPr/>
        </p:nvSpPr>
        <p:spPr>
          <a:xfrm>
            <a:off x="9031502"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83" name="Google Shape;1483;p199"/>
          <p:cNvSpPr/>
          <p:nvPr/>
        </p:nvSpPr>
        <p:spPr>
          <a:xfrm>
            <a:off x="9369872"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84" name="Google Shape;1484;p199"/>
          <p:cNvSpPr/>
          <p:nvPr/>
        </p:nvSpPr>
        <p:spPr>
          <a:xfrm>
            <a:off x="9702020"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85" name="Google Shape;1485;p199"/>
          <p:cNvSpPr/>
          <p:nvPr/>
        </p:nvSpPr>
        <p:spPr>
          <a:xfrm>
            <a:off x="10046487"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86" name="Google Shape;1486;p199"/>
          <p:cNvSpPr/>
          <p:nvPr/>
        </p:nvSpPr>
        <p:spPr>
          <a:xfrm>
            <a:off x="10376602"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87" name="Google Shape;1487;p199"/>
          <p:cNvSpPr/>
          <p:nvPr/>
        </p:nvSpPr>
        <p:spPr>
          <a:xfrm>
            <a:off x="10719036"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88" name="Google Shape;1488;p199"/>
          <p:cNvSpPr/>
          <p:nvPr/>
        </p:nvSpPr>
        <p:spPr>
          <a:xfrm>
            <a:off x="11059440"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89" name="Google Shape;1489;p199"/>
          <p:cNvSpPr/>
          <p:nvPr/>
        </p:nvSpPr>
        <p:spPr>
          <a:xfrm>
            <a:off x="11397811" y="51666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91" name="Google Shape;1491;p199"/>
          <p:cNvSpPr/>
          <p:nvPr/>
        </p:nvSpPr>
        <p:spPr>
          <a:xfrm>
            <a:off x="1537938" y="1195950"/>
            <a:ext cx="9538903" cy="3258872"/>
          </a:xfrm>
          <a:custGeom>
            <a:avLst/>
            <a:gdLst/>
            <a:ahLst/>
            <a:cxnLst/>
            <a:rect l="l" t="t" r="r" b="b"/>
            <a:pathLst>
              <a:path w="9538902" h="3258872" extrusionOk="0">
                <a:moveTo>
                  <a:pt x="0" y="0"/>
                </a:moveTo>
                <a:lnTo>
                  <a:pt x="106693" y="0"/>
                </a:lnTo>
                <a:lnTo>
                  <a:pt x="106693" y="25174"/>
                </a:lnTo>
                <a:lnTo>
                  <a:pt x="361742" y="25174"/>
                </a:lnTo>
                <a:lnTo>
                  <a:pt x="361742" y="51619"/>
                </a:lnTo>
                <a:lnTo>
                  <a:pt x="442778" y="51619"/>
                </a:lnTo>
                <a:lnTo>
                  <a:pt x="442778" y="69546"/>
                </a:lnTo>
                <a:lnTo>
                  <a:pt x="454463" y="69546"/>
                </a:lnTo>
                <a:lnTo>
                  <a:pt x="454463" y="80989"/>
                </a:lnTo>
                <a:lnTo>
                  <a:pt x="465387" y="80989"/>
                </a:lnTo>
                <a:lnTo>
                  <a:pt x="465387" y="96118"/>
                </a:lnTo>
                <a:lnTo>
                  <a:pt x="535500" y="96118"/>
                </a:lnTo>
                <a:lnTo>
                  <a:pt x="535500" y="146848"/>
                </a:lnTo>
                <a:lnTo>
                  <a:pt x="576907" y="146848"/>
                </a:lnTo>
                <a:lnTo>
                  <a:pt x="576907" y="171894"/>
                </a:lnTo>
                <a:lnTo>
                  <a:pt x="665691" y="171894"/>
                </a:lnTo>
                <a:lnTo>
                  <a:pt x="665691" y="196814"/>
                </a:lnTo>
                <a:lnTo>
                  <a:pt x="696937" y="196814"/>
                </a:lnTo>
                <a:lnTo>
                  <a:pt x="696937" y="206985"/>
                </a:lnTo>
                <a:lnTo>
                  <a:pt x="704685" y="206985"/>
                </a:lnTo>
                <a:lnTo>
                  <a:pt x="704685" y="246017"/>
                </a:lnTo>
                <a:lnTo>
                  <a:pt x="739741" y="246017"/>
                </a:lnTo>
                <a:lnTo>
                  <a:pt x="739741" y="272463"/>
                </a:lnTo>
                <a:lnTo>
                  <a:pt x="798296" y="272463"/>
                </a:lnTo>
                <a:lnTo>
                  <a:pt x="798296" y="292805"/>
                </a:lnTo>
                <a:lnTo>
                  <a:pt x="819253" y="292805"/>
                </a:lnTo>
                <a:lnTo>
                  <a:pt x="819253" y="325608"/>
                </a:lnTo>
                <a:lnTo>
                  <a:pt x="885556" y="325608"/>
                </a:lnTo>
                <a:lnTo>
                  <a:pt x="885556" y="349001"/>
                </a:lnTo>
                <a:lnTo>
                  <a:pt x="894955" y="349001"/>
                </a:lnTo>
                <a:lnTo>
                  <a:pt x="894955" y="368454"/>
                </a:lnTo>
                <a:lnTo>
                  <a:pt x="917564" y="368454"/>
                </a:lnTo>
                <a:lnTo>
                  <a:pt x="917564" y="381804"/>
                </a:lnTo>
                <a:lnTo>
                  <a:pt x="928487" y="381804"/>
                </a:lnTo>
                <a:lnTo>
                  <a:pt x="928487" y="407486"/>
                </a:lnTo>
                <a:lnTo>
                  <a:pt x="941697" y="407486"/>
                </a:lnTo>
                <a:lnTo>
                  <a:pt x="941697" y="421599"/>
                </a:lnTo>
                <a:lnTo>
                  <a:pt x="952620" y="421599"/>
                </a:lnTo>
                <a:lnTo>
                  <a:pt x="952620" y="471438"/>
                </a:lnTo>
                <a:lnTo>
                  <a:pt x="965830" y="471438"/>
                </a:lnTo>
                <a:lnTo>
                  <a:pt x="965830" y="485551"/>
                </a:lnTo>
                <a:lnTo>
                  <a:pt x="1119392" y="485551"/>
                </a:lnTo>
                <a:lnTo>
                  <a:pt x="1119392" y="509707"/>
                </a:lnTo>
                <a:lnTo>
                  <a:pt x="1132729" y="509707"/>
                </a:lnTo>
                <a:lnTo>
                  <a:pt x="1132729" y="533101"/>
                </a:lnTo>
                <a:lnTo>
                  <a:pt x="1195094" y="533101"/>
                </a:lnTo>
                <a:lnTo>
                  <a:pt x="1195094" y="559674"/>
                </a:lnTo>
                <a:lnTo>
                  <a:pt x="1220751" y="559674"/>
                </a:lnTo>
                <a:lnTo>
                  <a:pt x="1220751" y="611166"/>
                </a:lnTo>
                <a:lnTo>
                  <a:pt x="1423469" y="611166"/>
                </a:lnTo>
                <a:lnTo>
                  <a:pt x="1423469" y="625278"/>
                </a:lnTo>
                <a:lnTo>
                  <a:pt x="1438329" y="625278"/>
                </a:lnTo>
                <a:lnTo>
                  <a:pt x="1438329" y="637738"/>
                </a:lnTo>
                <a:lnTo>
                  <a:pt x="1501456" y="637738"/>
                </a:lnTo>
                <a:lnTo>
                  <a:pt x="1501456" y="650961"/>
                </a:lnTo>
                <a:lnTo>
                  <a:pt x="1512380" y="650961"/>
                </a:lnTo>
                <a:lnTo>
                  <a:pt x="1512380" y="662658"/>
                </a:lnTo>
                <a:lnTo>
                  <a:pt x="1527114" y="662658"/>
                </a:lnTo>
                <a:lnTo>
                  <a:pt x="1527114" y="675118"/>
                </a:lnTo>
                <a:lnTo>
                  <a:pt x="1539688" y="675118"/>
                </a:lnTo>
                <a:lnTo>
                  <a:pt x="1539688" y="693934"/>
                </a:lnTo>
                <a:lnTo>
                  <a:pt x="1623900" y="693934"/>
                </a:lnTo>
                <a:lnTo>
                  <a:pt x="1623900" y="724321"/>
                </a:lnTo>
                <a:lnTo>
                  <a:pt x="1648033" y="724321"/>
                </a:lnTo>
                <a:lnTo>
                  <a:pt x="1659718" y="724321"/>
                </a:lnTo>
                <a:lnTo>
                  <a:pt x="1659718" y="768058"/>
                </a:lnTo>
                <a:lnTo>
                  <a:pt x="1700999" y="768058"/>
                </a:lnTo>
                <a:lnTo>
                  <a:pt x="1700999" y="796918"/>
                </a:lnTo>
                <a:lnTo>
                  <a:pt x="1721321" y="796918"/>
                </a:lnTo>
                <a:lnTo>
                  <a:pt x="1721321" y="804674"/>
                </a:lnTo>
                <a:lnTo>
                  <a:pt x="1739992" y="804674"/>
                </a:lnTo>
                <a:lnTo>
                  <a:pt x="1739992" y="825017"/>
                </a:lnTo>
                <a:lnTo>
                  <a:pt x="1756378" y="825017"/>
                </a:lnTo>
                <a:lnTo>
                  <a:pt x="1756378" y="839002"/>
                </a:lnTo>
                <a:lnTo>
                  <a:pt x="1768063" y="839002"/>
                </a:lnTo>
                <a:lnTo>
                  <a:pt x="1768063" y="849936"/>
                </a:lnTo>
                <a:lnTo>
                  <a:pt x="1794609" y="849936"/>
                </a:lnTo>
                <a:lnTo>
                  <a:pt x="1794609" y="877271"/>
                </a:lnTo>
                <a:lnTo>
                  <a:pt x="1815567" y="877271"/>
                </a:lnTo>
                <a:lnTo>
                  <a:pt x="1815567" y="894435"/>
                </a:lnTo>
                <a:lnTo>
                  <a:pt x="1831952" y="894435"/>
                </a:lnTo>
                <a:lnTo>
                  <a:pt x="1831952" y="917829"/>
                </a:lnTo>
                <a:lnTo>
                  <a:pt x="1845289" y="917829"/>
                </a:lnTo>
                <a:lnTo>
                  <a:pt x="1845289" y="930289"/>
                </a:lnTo>
                <a:lnTo>
                  <a:pt x="1856974" y="930289"/>
                </a:lnTo>
                <a:lnTo>
                  <a:pt x="1856974" y="947453"/>
                </a:lnTo>
                <a:lnTo>
                  <a:pt x="1867008" y="947453"/>
                </a:lnTo>
                <a:lnTo>
                  <a:pt x="1867008" y="954573"/>
                </a:lnTo>
                <a:lnTo>
                  <a:pt x="1902192" y="954573"/>
                </a:lnTo>
                <a:lnTo>
                  <a:pt x="1902192" y="983434"/>
                </a:lnTo>
                <a:lnTo>
                  <a:pt x="1919339" y="983434"/>
                </a:lnTo>
                <a:lnTo>
                  <a:pt x="1919339" y="1010769"/>
                </a:lnTo>
                <a:lnTo>
                  <a:pt x="1955920" y="1010769"/>
                </a:lnTo>
                <a:lnTo>
                  <a:pt x="1955920" y="1025518"/>
                </a:lnTo>
                <a:lnTo>
                  <a:pt x="1970781" y="1025518"/>
                </a:lnTo>
                <a:lnTo>
                  <a:pt x="1970781" y="1042682"/>
                </a:lnTo>
                <a:lnTo>
                  <a:pt x="1980815" y="1042682"/>
                </a:lnTo>
                <a:lnTo>
                  <a:pt x="1980815" y="1060609"/>
                </a:lnTo>
                <a:lnTo>
                  <a:pt x="2007361" y="1060609"/>
                </a:lnTo>
                <a:lnTo>
                  <a:pt x="2007361" y="1070017"/>
                </a:lnTo>
                <a:lnTo>
                  <a:pt x="2019809" y="1070017"/>
                </a:lnTo>
                <a:lnTo>
                  <a:pt x="2019809" y="1086418"/>
                </a:lnTo>
                <a:lnTo>
                  <a:pt x="2112658" y="1086418"/>
                </a:lnTo>
                <a:lnTo>
                  <a:pt x="2112658" y="1107523"/>
                </a:lnTo>
                <a:lnTo>
                  <a:pt x="2125867" y="1107523"/>
                </a:lnTo>
                <a:lnTo>
                  <a:pt x="2125867" y="1138673"/>
                </a:lnTo>
                <a:lnTo>
                  <a:pt x="2136029" y="1138673"/>
                </a:lnTo>
                <a:lnTo>
                  <a:pt x="2136029" y="1167534"/>
                </a:lnTo>
                <a:lnTo>
                  <a:pt x="2295053" y="1167534"/>
                </a:lnTo>
                <a:lnTo>
                  <a:pt x="2295053" y="1196395"/>
                </a:lnTo>
                <a:lnTo>
                  <a:pt x="2319186" y="1196395"/>
                </a:lnTo>
                <a:lnTo>
                  <a:pt x="2319186" y="1276748"/>
                </a:lnTo>
                <a:lnTo>
                  <a:pt x="2366817" y="1276748"/>
                </a:lnTo>
                <a:lnTo>
                  <a:pt x="2366817" y="1309550"/>
                </a:lnTo>
                <a:lnTo>
                  <a:pt x="2390188" y="1309550"/>
                </a:lnTo>
                <a:lnTo>
                  <a:pt x="2390188" y="1329893"/>
                </a:lnTo>
                <a:lnTo>
                  <a:pt x="2474399" y="1329893"/>
                </a:lnTo>
                <a:lnTo>
                  <a:pt x="2474399" y="1371213"/>
                </a:lnTo>
                <a:lnTo>
                  <a:pt x="2528127" y="1371213"/>
                </a:lnTo>
                <a:lnTo>
                  <a:pt x="2528127" y="1391556"/>
                </a:lnTo>
                <a:lnTo>
                  <a:pt x="2542988" y="1391556"/>
                </a:lnTo>
                <a:lnTo>
                  <a:pt x="2542988" y="1418764"/>
                </a:lnTo>
                <a:lnTo>
                  <a:pt x="2786986" y="1418764"/>
                </a:lnTo>
                <a:lnTo>
                  <a:pt x="2786986" y="1443811"/>
                </a:lnTo>
                <a:lnTo>
                  <a:pt x="2973318" y="1443811"/>
                </a:lnTo>
                <a:lnTo>
                  <a:pt x="2973318" y="1467205"/>
                </a:lnTo>
                <a:lnTo>
                  <a:pt x="3105034" y="1467205"/>
                </a:lnTo>
                <a:lnTo>
                  <a:pt x="3105034" y="1498481"/>
                </a:lnTo>
                <a:lnTo>
                  <a:pt x="3130056" y="1498481"/>
                </a:lnTo>
                <a:lnTo>
                  <a:pt x="3130056" y="1516408"/>
                </a:lnTo>
                <a:lnTo>
                  <a:pt x="3140852" y="1516408"/>
                </a:lnTo>
                <a:lnTo>
                  <a:pt x="3140852" y="1529631"/>
                </a:lnTo>
                <a:lnTo>
                  <a:pt x="3344332" y="1529631"/>
                </a:lnTo>
                <a:lnTo>
                  <a:pt x="3344332" y="1550736"/>
                </a:lnTo>
                <a:lnTo>
                  <a:pt x="3459027" y="1550736"/>
                </a:lnTo>
                <a:lnTo>
                  <a:pt x="3459027" y="1589768"/>
                </a:lnTo>
                <a:lnTo>
                  <a:pt x="3496370" y="1589768"/>
                </a:lnTo>
                <a:lnTo>
                  <a:pt x="3496370" y="1614688"/>
                </a:lnTo>
                <a:lnTo>
                  <a:pt x="3579057" y="1614688"/>
                </a:lnTo>
                <a:lnTo>
                  <a:pt x="3579057" y="1641260"/>
                </a:lnTo>
                <a:lnTo>
                  <a:pt x="3892406" y="1641260"/>
                </a:lnTo>
                <a:lnTo>
                  <a:pt x="3892406" y="1667706"/>
                </a:lnTo>
                <a:lnTo>
                  <a:pt x="4012436" y="1667706"/>
                </a:lnTo>
                <a:lnTo>
                  <a:pt x="4012436" y="1699745"/>
                </a:lnTo>
                <a:lnTo>
                  <a:pt x="4056892" y="1699745"/>
                </a:lnTo>
                <a:lnTo>
                  <a:pt x="4056892" y="1726318"/>
                </a:lnTo>
                <a:lnTo>
                  <a:pt x="4144279" y="1726318"/>
                </a:lnTo>
                <a:lnTo>
                  <a:pt x="4144279" y="1752763"/>
                </a:lnTo>
                <a:lnTo>
                  <a:pt x="4169936" y="1752763"/>
                </a:lnTo>
                <a:lnTo>
                  <a:pt x="4169936" y="1780861"/>
                </a:lnTo>
                <a:lnTo>
                  <a:pt x="4181621" y="1780861"/>
                </a:lnTo>
                <a:lnTo>
                  <a:pt x="4181621" y="1808959"/>
                </a:lnTo>
                <a:lnTo>
                  <a:pt x="4254910" y="1808959"/>
                </a:lnTo>
                <a:lnTo>
                  <a:pt x="4254910" y="1842524"/>
                </a:lnTo>
                <a:lnTo>
                  <a:pt x="4315750" y="1842524"/>
                </a:lnTo>
                <a:lnTo>
                  <a:pt x="4315750" y="1865155"/>
                </a:lnTo>
                <a:lnTo>
                  <a:pt x="4367954" y="1865155"/>
                </a:lnTo>
                <a:lnTo>
                  <a:pt x="4367954" y="1892491"/>
                </a:lnTo>
                <a:lnTo>
                  <a:pt x="4477188" y="1892491"/>
                </a:lnTo>
                <a:lnTo>
                  <a:pt x="4477188" y="1927582"/>
                </a:lnTo>
                <a:lnTo>
                  <a:pt x="4524692" y="1927582"/>
                </a:lnTo>
                <a:lnTo>
                  <a:pt x="4524692" y="1947161"/>
                </a:lnTo>
                <a:lnTo>
                  <a:pt x="4538664" y="1947161"/>
                </a:lnTo>
                <a:lnTo>
                  <a:pt x="4538664" y="1962799"/>
                </a:lnTo>
                <a:lnTo>
                  <a:pt x="4592518" y="1962799"/>
                </a:lnTo>
                <a:lnTo>
                  <a:pt x="4592518" y="1991660"/>
                </a:lnTo>
                <a:lnTo>
                  <a:pt x="4709373" y="1991660"/>
                </a:lnTo>
                <a:lnTo>
                  <a:pt x="4709373" y="2020521"/>
                </a:lnTo>
                <a:lnTo>
                  <a:pt x="4719534" y="2020521"/>
                </a:lnTo>
                <a:lnTo>
                  <a:pt x="4719534" y="2039211"/>
                </a:lnTo>
                <a:lnTo>
                  <a:pt x="4766403" y="2039211"/>
                </a:lnTo>
                <a:lnTo>
                  <a:pt x="4766403" y="2074302"/>
                </a:lnTo>
                <a:lnTo>
                  <a:pt x="4929238" y="2074302"/>
                </a:lnTo>
                <a:lnTo>
                  <a:pt x="4929238" y="2095407"/>
                </a:lnTo>
                <a:lnTo>
                  <a:pt x="5073528" y="2095407"/>
                </a:lnTo>
                <a:lnTo>
                  <a:pt x="5073528" y="2124268"/>
                </a:lnTo>
                <a:lnTo>
                  <a:pt x="5202957" y="2124268"/>
                </a:lnTo>
                <a:lnTo>
                  <a:pt x="5202957" y="2155545"/>
                </a:lnTo>
                <a:lnTo>
                  <a:pt x="5273833" y="2155545"/>
                </a:lnTo>
                <a:lnTo>
                  <a:pt x="5273833" y="2180465"/>
                </a:lnTo>
                <a:lnTo>
                  <a:pt x="5354106" y="2180465"/>
                </a:lnTo>
                <a:lnTo>
                  <a:pt x="5354106" y="2209325"/>
                </a:lnTo>
                <a:lnTo>
                  <a:pt x="5354106" y="2217081"/>
                </a:lnTo>
                <a:lnTo>
                  <a:pt x="5475788" y="2217081"/>
                </a:lnTo>
                <a:lnTo>
                  <a:pt x="5475788" y="2228905"/>
                </a:lnTo>
                <a:lnTo>
                  <a:pt x="5487473" y="2228905"/>
                </a:lnTo>
                <a:lnTo>
                  <a:pt x="5487473" y="2245179"/>
                </a:lnTo>
                <a:lnTo>
                  <a:pt x="5665931" y="2245179"/>
                </a:lnTo>
                <a:lnTo>
                  <a:pt x="5665931" y="2271752"/>
                </a:lnTo>
                <a:lnTo>
                  <a:pt x="5754080" y="2271752"/>
                </a:lnTo>
                <a:lnTo>
                  <a:pt x="5754080" y="2297561"/>
                </a:lnTo>
                <a:lnTo>
                  <a:pt x="5824193" y="2297561"/>
                </a:lnTo>
                <a:lnTo>
                  <a:pt x="5824193" y="2321718"/>
                </a:lnTo>
                <a:lnTo>
                  <a:pt x="5898370" y="2321718"/>
                </a:lnTo>
                <a:lnTo>
                  <a:pt x="5898370" y="2347400"/>
                </a:lnTo>
                <a:lnTo>
                  <a:pt x="5898370" y="2358334"/>
                </a:lnTo>
                <a:lnTo>
                  <a:pt x="6134493" y="2358334"/>
                </a:lnTo>
                <a:lnTo>
                  <a:pt x="6134493" y="2382618"/>
                </a:lnTo>
                <a:lnTo>
                  <a:pt x="6172725" y="2382618"/>
                </a:lnTo>
                <a:lnTo>
                  <a:pt x="6172725" y="2421651"/>
                </a:lnTo>
                <a:lnTo>
                  <a:pt x="6285007" y="2421651"/>
                </a:lnTo>
                <a:lnTo>
                  <a:pt x="6285007" y="2445045"/>
                </a:lnTo>
                <a:lnTo>
                  <a:pt x="6344958" y="2445045"/>
                </a:lnTo>
                <a:lnTo>
                  <a:pt x="6344958" y="2476194"/>
                </a:lnTo>
                <a:lnTo>
                  <a:pt x="6432345" y="2476194"/>
                </a:lnTo>
                <a:lnTo>
                  <a:pt x="6432345" y="2501241"/>
                </a:lnTo>
                <a:lnTo>
                  <a:pt x="6479850" y="2501241"/>
                </a:lnTo>
                <a:lnTo>
                  <a:pt x="6479850" y="2526160"/>
                </a:lnTo>
                <a:lnTo>
                  <a:pt x="6951587" y="2526160"/>
                </a:lnTo>
                <a:lnTo>
                  <a:pt x="6951587" y="2569134"/>
                </a:lnTo>
                <a:lnTo>
                  <a:pt x="6963273" y="2569134"/>
                </a:lnTo>
                <a:lnTo>
                  <a:pt x="6963273" y="2606513"/>
                </a:lnTo>
                <a:lnTo>
                  <a:pt x="7042785" y="2606513"/>
                </a:lnTo>
                <a:lnTo>
                  <a:pt x="7042785" y="2641604"/>
                </a:lnTo>
                <a:lnTo>
                  <a:pt x="7054470" y="2641604"/>
                </a:lnTo>
                <a:lnTo>
                  <a:pt x="7067680" y="2641604"/>
                </a:lnTo>
                <a:lnTo>
                  <a:pt x="7067680" y="2676949"/>
                </a:lnTo>
                <a:lnTo>
                  <a:pt x="7466002" y="2676949"/>
                </a:lnTo>
                <a:lnTo>
                  <a:pt x="7466002" y="2725898"/>
                </a:lnTo>
                <a:lnTo>
                  <a:pt x="8517695" y="2725898"/>
                </a:lnTo>
                <a:lnTo>
                  <a:pt x="8517695" y="2903006"/>
                </a:lnTo>
                <a:lnTo>
                  <a:pt x="8961361" y="2903006"/>
                </a:lnTo>
                <a:lnTo>
                  <a:pt x="8961361" y="3258873"/>
                </a:lnTo>
                <a:lnTo>
                  <a:pt x="9538903" y="3258873"/>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92" name="Google Shape;1492;p199"/>
          <p:cNvSpPr/>
          <p:nvPr/>
        </p:nvSpPr>
        <p:spPr>
          <a:xfrm>
            <a:off x="2031014" y="124807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93" name="Google Shape;1493;p199"/>
          <p:cNvSpPr/>
          <p:nvPr/>
        </p:nvSpPr>
        <p:spPr>
          <a:xfrm>
            <a:off x="2072294" y="1295629"/>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94" name="Google Shape;1494;p199"/>
          <p:cNvSpPr/>
          <p:nvPr/>
        </p:nvSpPr>
        <p:spPr>
          <a:xfrm>
            <a:off x="2024790" y="134317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95" name="Google Shape;1495;p199"/>
          <p:cNvSpPr/>
          <p:nvPr/>
        </p:nvSpPr>
        <p:spPr>
          <a:xfrm>
            <a:off x="1983510" y="1222395"/>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96" name="Google Shape;1496;p199"/>
          <p:cNvSpPr/>
          <p:nvPr/>
        </p:nvSpPr>
        <p:spPr>
          <a:xfrm>
            <a:off x="1936006" y="1269944"/>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97" name="Google Shape;1497;p199"/>
          <p:cNvSpPr/>
          <p:nvPr/>
        </p:nvSpPr>
        <p:spPr>
          <a:xfrm>
            <a:off x="2232970" y="1396324"/>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98" name="Google Shape;1498;p199"/>
          <p:cNvSpPr/>
          <p:nvPr/>
        </p:nvSpPr>
        <p:spPr>
          <a:xfrm>
            <a:off x="2185466" y="1444000"/>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499" name="Google Shape;1499;p199"/>
          <p:cNvSpPr/>
          <p:nvPr/>
        </p:nvSpPr>
        <p:spPr>
          <a:xfrm>
            <a:off x="2208964" y="1343179"/>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00" name="Google Shape;1500;p199"/>
          <p:cNvSpPr/>
          <p:nvPr/>
        </p:nvSpPr>
        <p:spPr>
          <a:xfrm>
            <a:off x="2161333" y="1390728"/>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01" name="Google Shape;1501;p199"/>
          <p:cNvSpPr/>
          <p:nvPr/>
        </p:nvSpPr>
        <p:spPr>
          <a:xfrm>
            <a:off x="2359859" y="1473753"/>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02" name="Google Shape;1502;p199"/>
          <p:cNvSpPr/>
          <p:nvPr/>
        </p:nvSpPr>
        <p:spPr>
          <a:xfrm>
            <a:off x="2312227" y="1521430"/>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03" name="Google Shape;1503;p199"/>
          <p:cNvSpPr/>
          <p:nvPr/>
        </p:nvSpPr>
        <p:spPr>
          <a:xfrm>
            <a:off x="1837188" y="1174845"/>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04" name="Google Shape;1504;p199"/>
          <p:cNvSpPr/>
          <p:nvPr/>
        </p:nvSpPr>
        <p:spPr>
          <a:xfrm>
            <a:off x="1789685" y="1222395"/>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05" name="Google Shape;1505;p199"/>
          <p:cNvSpPr/>
          <p:nvPr/>
        </p:nvSpPr>
        <p:spPr>
          <a:xfrm>
            <a:off x="1590015" y="1141025"/>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06" name="Google Shape;1506;p199"/>
          <p:cNvSpPr/>
          <p:nvPr/>
        </p:nvSpPr>
        <p:spPr>
          <a:xfrm>
            <a:off x="1542511" y="1188575"/>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07" name="Google Shape;1507;p199"/>
          <p:cNvSpPr/>
          <p:nvPr/>
        </p:nvSpPr>
        <p:spPr>
          <a:xfrm>
            <a:off x="1627230" y="1141025"/>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08" name="Google Shape;1508;p199"/>
          <p:cNvSpPr/>
          <p:nvPr/>
        </p:nvSpPr>
        <p:spPr>
          <a:xfrm>
            <a:off x="1579726" y="1188575"/>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09" name="Google Shape;1509;p199"/>
          <p:cNvSpPr/>
          <p:nvPr/>
        </p:nvSpPr>
        <p:spPr>
          <a:xfrm>
            <a:off x="2585692" y="1633695"/>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10" name="Google Shape;1510;p199"/>
          <p:cNvSpPr/>
          <p:nvPr/>
        </p:nvSpPr>
        <p:spPr>
          <a:xfrm>
            <a:off x="2538190" y="168124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11" name="Google Shape;1511;p199"/>
          <p:cNvSpPr/>
          <p:nvPr/>
        </p:nvSpPr>
        <p:spPr>
          <a:xfrm>
            <a:off x="3166410" y="1870051"/>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12" name="Google Shape;1512;p199"/>
          <p:cNvSpPr/>
          <p:nvPr/>
        </p:nvSpPr>
        <p:spPr>
          <a:xfrm>
            <a:off x="3118778" y="1917600"/>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13" name="Google Shape;1513;p199"/>
          <p:cNvSpPr/>
          <p:nvPr/>
        </p:nvSpPr>
        <p:spPr>
          <a:xfrm>
            <a:off x="3213914" y="1917601"/>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14" name="Google Shape;1514;p199"/>
          <p:cNvSpPr/>
          <p:nvPr/>
        </p:nvSpPr>
        <p:spPr>
          <a:xfrm>
            <a:off x="3166410" y="1965151"/>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15" name="Google Shape;1515;p199"/>
          <p:cNvSpPr/>
          <p:nvPr/>
        </p:nvSpPr>
        <p:spPr>
          <a:xfrm>
            <a:off x="3489920" y="2158659"/>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16" name="Google Shape;1516;p199"/>
          <p:cNvSpPr/>
          <p:nvPr/>
        </p:nvSpPr>
        <p:spPr>
          <a:xfrm>
            <a:off x="3442289" y="2206210"/>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17" name="Google Shape;1517;p199"/>
          <p:cNvSpPr/>
          <p:nvPr/>
        </p:nvSpPr>
        <p:spPr>
          <a:xfrm>
            <a:off x="3516975" y="2206210"/>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18" name="Google Shape;1518;p199"/>
          <p:cNvSpPr/>
          <p:nvPr/>
        </p:nvSpPr>
        <p:spPr>
          <a:xfrm>
            <a:off x="3469471" y="2253760"/>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19" name="Google Shape;1519;p199"/>
          <p:cNvSpPr/>
          <p:nvPr/>
        </p:nvSpPr>
        <p:spPr>
          <a:xfrm>
            <a:off x="3612110" y="2234054"/>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20" name="Google Shape;1520;p199"/>
          <p:cNvSpPr/>
          <p:nvPr/>
        </p:nvSpPr>
        <p:spPr>
          <a:xfrm>
            <a:off x="3564478" y="2281732"/>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21" name="Google Shape;1521;p199"/>
          <p:cNvSpPr/>
          <p:nvPr/>
        </p:nvSpPr>
        <p:spPr>
          <a:xfrm>
            <a:off x="4018307" y="2521902"/>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22" name="Google Shape;1522;p199"/>
          <p:cNvSpPr/>
          <p:nvPr/>
        </p:nvSpPr>
        <p:spPr>
          <a:xfrm>
            <a:off x="3970803" y="2569451"/>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23" name="Google Shape;1523;p199"/>
          <p:cNvSpPr/>
          <p:nvPr/>
        </p:nvSpPr>
        <p:spPr>
          <a:xfrm>
            <a:off x="4436316" y="2592082"/>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24" name="Google Shape;1524;p199"/>
          <p:cNvSpPr/>
          <p:nvPr/>
        </p:nvSpPr>
        <p:spPr>
          <a:xfrm>
            <a:off x="4388814" y="2639632"/>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25" name="Google Shape;1525;p199"/>
          <p:cNvSpPr/>
          <p:nvPr/>
        </p:nvSpPr>
        <p:spPr>
          <a:xfrm>
            <a:off x="4566888" y="2617002"/>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26" name="Google Shape;1526;p199"/>
          <p:cNvSpPr/>
          <p:nvPr/>
        </p:nvSpPr>
        <p:spPr>
          <a:xfrm>
            <a:off x="4519386" y="2664680"/>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27" name="Google Shape;1527;p199"/>
          <p:cNvSpPr/>
          <p:nvPr/>
        </p:nvSpPr>
        <p:spPr>
          <a:xfrm>
            <a:off x="5196888" y="2792202"/>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28" name="Google Shape;1528;p199"/>
          <p:cNvSpPr/>
          <p:nvPr/>
        </p:nvSpPr>
        <p:spPr>
          <a:xfrm>
            <a:off x="5149257" y="2839752"/>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29" name="Google Shape;1529;p199"/>
          <p:cNvSpPr/>
          <p:nvPr/>
        </p:nvSpPr>
        <p:spPr>
          <a:xfrm>
            <a:off x="6113055" y="3116539"/>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30" name="Google Shape;1530;p199"/>
          <p:cNvSpPr/>
          <p:nvPr/>
        </p:nvSpPr>
        <p:spPr>
          <a:xfrm>
            <a:off x="6065551" y="316408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31" name="Google Shape;1531;p199"/>
          <p:cNvSpPr/>
          <p:nvPr/>
        </p:nvSpPr>
        <p:spPr>
          <a:xfrm>
            <a:off x="7696436" y="3536485"/>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32" name="Google Shape;1532;p199"/>
          <p:cNvSpPr/>
          <p:nvPr/>
        </p:nvSpPr>
        <p:spPr>
          <a:xfrm>
            <a:off x="7648934" y="3584035"/>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33" name="Google Shape;1533;p199"/>
          <p:cNvSpPr/>
          <p:nvPr/>
        </p:nvSpPr>
        <p:spPr>
          <a:xfrm>
            <a:off x="8241971" y="36741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34" name="Google Shape;1534;p199"/>
          <p:cNvSpPr/>
          <p:nvPr/>
        </p:nvSpPr>
        <p:spPr>
          <a:xfrm>
            <a:off x="8194339" y="3721728"/>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35" name="Google Shape;1535;p199"/>
          <p:cNvSpPr/>
          <p:nvPr/>
        </p:nvSpPr>
        <p:spPr>
          <a:xfrm>
            <a:off x="8280202" y="36741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36" name="Google Shape;1536;p199"/>
          <p:cNvSpPr/>
          <p:nvPr/>
        </p:nvSpPr>
        <p:spPr>
          <a:xfrm>
            <a:off x="8232698" y="372172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37" name="Google Shape;1537;p199"/>
          <p:cNvSpPr/>
          <p:nvPr/>
        </p:nvSpPr>
        <p:spPr>
          <a:xfrm>
            <a:off x="8336979" y="36741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38" name="Google Shape;1538;p199"/>
          <p:cNvSpPr/>
          <p:nvPr/>
        </p:nvSpPr>
        <p:spPr>
          <a:xfrm>
            <a:off x="8289475" y="372172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39" name="Google Shape;1539;p199"/>
          <p:cNvSpPr/>
          <p:nvPr/>
        </p:nvSpPr>
        <p:spPr>
          <a:xfrm>
            <a:off x="8375210" y="36741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40" name="Google Shape;1540;p199"/>
          <p:cNvSpPr/>
          <p:nvPr/>
        </p:nvSpPr>
        <p:spPr>
          <a:xfrm>
            <a:off x="8327706" y="372172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41" name="Google Shape;1541;p199"/>
          <p:cNvSpPr/>
          <p:nvPr/>
        </p:nvSpPr>
        <p:spPr>
          <a:xfrm>
            <a:off x="8413823" y="36741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42" name="Google Shape;1542;p199"/>
          <p:cNvSpPr/>
          <p:nvPr/>
        </p:nvSpPr>
        <p:spPr>
          <a:xfrm>
            <a:off x="8366319" y="372172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43" name="Google Shape;1543;p199"/>
          <p:cNvSpPr/>
          <p:nvPr/>
        </p:nvSpPr>
        <p:spPr>
          <a:xfrm>
            <a:off x="8455992" y="36741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44" name="Google Shape;1544;p199"/>
          <p:cNvSpPr/>
          <p:nvPr/>
        </p:nvSpPr>
        <p:spPr>
          <a:xfrm>
            <a:off x="8408490" y="372172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45" name="Google Shape;1545;p199"/>
          <p:cNvSpPr/>
          <p:nvPr/>
        </p:nvSpPr>
        <p:spPr>
          <a:xfrm>
            <a:off x="8492192" y="3706345"/>
            <a:ext cx="12701" cy="95228"/>
          </a:xfrm>
          <a:custGeom>
            <a:avLst/>
            <a:gdLst/>
            <a:ahLst/>
            <a:cxnLst/>
            <a:rect l="l" t="t" r="r" b="b"/>
            <a:pathLst>
              <a:path w="12701" h="95228" extrusionOk="0">
                <a:moveTo>
                  <a:pt x="0" y="0"/>
                </a:moveTo>
                <a:lnTo>
                  <a:pt x="0" y="95229"/>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46" name="Google Shape;1546;p199"/>
          <p:cNvSpPr/>
          <p:nvPr/>
        </p:nvSpPr>
        <p:spPr>
          <a:xfrm>
            <a:off x="8444689" y="3754022"/>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47" name="Google Shape;1547;p199"/>
          <p:cNvSpPr/>
          <p:nvPr/>
        </p:nvSpPr>
        <p:spPr>
          <a:xfrm>
            <a:off x="8503496" y="3754023"/>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48" name="Google Shape;1548;p199"/>
          <p:cNvSpPr/>
          <p:nvPr/>
        </p:nvSpPr>
        <p:spPr>
          <a:xfrm>
            <a:off x="8455994" y="3801572"/>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49" name="Google Shape;1549;p199"/>
          <p:cNvSpPr/>
          <p:nvPr/>
        </p:nvSpPr>
        <p:spPr>
          <a:xfrm>
            <a:off x="8581611" y="3787207"/>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50" name="Google Shape;1550;p199"/>
          <p:cNvSpPr/>
          <p:nvPr/>
        </p:nvSpPr>
        <p:spPr>
          <a:xfrm>
            <a:off x="8534107" y="383475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51" name="Google Shape;1551;p199"/>
          <p:cNvSpPr/>
          <p:nvPr/>
        </p:nvSpPr>
        <p:spPr>
          <a:xfrm>
            <a:off x="8605744" y="3826747"/>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52" name="Google Shape;1552;p199"/>
          <p:cNvSpPr/>
          <p:nvPr/>
        </p:nvSpPr>
        <p:spPr>
          <a:xfrm>
            <a:off x="8558241" y="387429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53" name="Google Shape;1553;p199"/>
          <p:cNvSpPr/>
          <p:nvPr/>
        </p:nvSpPr>
        <p:spPr>
          <a:xfrm>
            <a:off x="8700752" y="3826747"/>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54" name="Google Shape;1554;p199"/>
          <p:cNvSpPr/>
          <p:nvPr/>
        </p:nvSpPr>
        <p:spPr>
          <a:xfrm>
            <a:off x="8653249" y="387429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55" name="Google Shape;1555;p199"/>
          <p:cNvSpPr/>
          <p:nvPr/>
        </p:nvSpPr>
        <p:spPr>
          <a:xfrm>
            <a:off x="8761466" y="3826747"/>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56" name="Google Shape;1556;p199"/>
          <p:cNvSpPr/>
          <p:nvPr/>
        </p:nvSpPr>
        <p:spPr>
          <a:xfrm>
            <a:off x="8713962" y="387429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57" name="Google Shape;1557;p199"/>
          <p:cNvSpPr/>
          <p:nvPr/>
        </p:nvSpPr>
        <p:spPr>
          <a:xfrm>
            <a:off x="8803635" y="3826747"/>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58" name="Google Shape;1558;p199"/>
          <p:cNvSpPr/>
          <p:nvPr/>
        </p:nvSpPr>
        <p:spPr>
          <a:xfrm>
            <a:off x="8756131" y="387429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59" name="Google Shape;1559;p199"/>
          <p:cNvSpPr/>
          <p:nvPr/>
        </p:nvSpPr>
        <p:spPr>
          <a:xfrm>
            <a:off x="8825736" y="3826747"/>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60" name="Google Shape;1560;p199"/>
          <p:cNvSpPr/>
          <p:nvPr/>
        </p:nvSpPr>
        <p:spPr>
          <a:xfrm>
            <a:off x="8778233" y="387429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61" name="Google Shape;1561;p199"/>
          <p:cNvSpPr/>
          <p:nvPr/>
        </p:nvSpPr>
        <p:spPr>
          <a:xfrm>
            <a:off x="9080911" y="38742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62" name="Google Shape;1562;p199"/>
          <p:cNvSpPr/>
          <p:nvPr/>
        </p:nvSpPr>
        <p:spPr>
          <a:xfrm>
            <a:off x="9033407" y="39218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63" name="Google Shape;1563;p199"/>
          <p:cNvSpPr/>
          <p:nvPr/>
        </p:nvSpPr>
        <p:spPr>
          <a:xfrm>
            <a:off x="9150262" y="38742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64" name="Google Shape;1564;p199"/>
          <p:cNvSpPr/>
          <p:nvPr/>
        </p:nvSpPr>
        <p:spPr>
          <a:xfrm>
            <a:off x="9102758" y="39218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65" name="Google Shape;1565;p199"/>
          <p:cNvSpPr/>
          <p:nvPr/>
        </p:nvSpPr>
        <p:spPr>
          <a:xfrm>
            <a:off x="9197766" y="38742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66" name="Google Shape;1566;p199"/>
          <p:cNvSpPr/>
          <p:nvPr/>
        </p:nvSpPr>
        <p:spPr>
          <a:xfrm>
            <a:off x="9150262" y="39218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67" name="Google Shape;1567;p199"/>
          <p:cNvSpPr/>
          <p:nvPr/>
        </p:nvSpPr>
        <p:spPr>
          <a:xfrm>
            <a:off x="9249716" y="38742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68" name="Google Shape;1568;p199"/>
          <p:cNvSpPr/>
          <p:nvPr/>
        </p:nvSpPr>
        <p:spPr>
          <a:xfrm>
            <a:off x="9202213" y="39218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69" name="Google Shape;1569;p199"/>
          <p:cNvSpPr/>
          <p:nvPr/>
        </p:nvSpPr>
        <p:spPr>
          <a:xfrm>
            <a:off x="9457640" y="38742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70" name="Google Shape;1570;p199"/>
          <p:cNvSpPr/>
          <p:nvPr/>
        </p:nvSpPr>
        <p:spPr>
          <a:xfrm>
            <a:off x="9410138" y="39218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71" name="Google Shape;1571;p199"/>
          <p:cNvSpPr/>
          <p:nvPr/>
        </p:nvSpPr>
        <p:spPr>
          <a:xfrm>
            <a:off x="9539058" y="38742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72" name="Google Shape;1572;p199"/>
          <p:cNvSpPr/>
          <p:nvPr/>
        </p:nvSpPr>
        <p:spPr>
          <a:xfrm>
            <a:off x="9491554" y="39218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73" name="Google Shape;1573;p199"/>
          <p:cNvSpPr/>
          <p:nvPr/>
        </p:nvSpPr>
        <p:spPr>
          <a:xfrm>
            <a:off x="9654643" y="38742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74" name="Google Shape;1574;p199"/>
          <p:cNvSpPr/>
          <p:nvPr/>
        </p:nvSpPr>
        <p:spPr>
          <a:xfrm>
            <a:off x="9607139" y="39218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75" name="Google Shape;1575;p199"/>
          <p:cNvSpPr/>
          <p:nvPr/>
        </p:nvSpPr>
        <p:spPr>
          <a:xfrm>
            <a:off x="9691731" y="38742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76" name="Google Shape;1576;p199"/>
          <p:cNvSpPr/>
          <p:nvPr/>
        </p:nvSpPr>
        <p:spPr>
          <a:xfrm>
            <a:off x="9644227" y="39218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77" name="Google Shape;1577;p199"/>
          <p:cNvSpPr/>
          <p:nvPr/>
        </p:nvSpPr>
        <p:spPr>
          <a:xfrm>
            <a:off x="9734028" y="38742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78" name="Google Shape;1578;p199"/>
          <p:cNvSpPr/>
          <p:nvPr/>
        </p:nvSpPr>
        <p:spPr>
          <a:xfrm>
            <a:off x="9686397" y="3921848"/>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79" name="Google Shape;1579;p199"/>
          <p:cNvSpPr/>
          <p:nvPr/>
        </p:nvSpPr>
        <p:spPr>
          <a:xfrm>
            <a:off x="9765147" y="38742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80" name="Google Shape;1580;p199"/>
          <p:cNvSpPr/>
          <p:nvPr/>
        </p:nvSpPr>
        <p:spPr>
          <a:xfrm>
            <a:off x="9717643" y="39218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81" name="Google Shape;1581;p199"/>
          <p:cNvSpPr/>
          <p:nvPr/>
        </p:nvSpPr>
        <p:spPr>
          <a:xfrm>
            <a:off x="9812651" y="38742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82" name="Google Shape;1582;p199"/>
          <p:cNvSpPr/>
          <p:nvPr/>
        </p:nvSpPr>
        <p:spPr>
          <a:xfrm>
            <a:off x="9765147" y="39218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83" name="Google Shape;1583;p199"/>
          <p:cNvSpPr/>
          <p:nvPr/>
        </p:nvSpPr>
        <p:spPr>
          <a:xfrm>
            <a:off x="9959480" y="38742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84" name="Google Shape;1584;p199"/>
          <p:cNvSpPr/>
          <p:nvPr/>
        </p:nvSpPr>
        <p:spPr>
          <a:xfrm>
            <a:off x="9911978" y="39218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85" name="Google Shape;1585;p199"/>
          <p:cNvSpPr/>
          <p:nvPr/>
        </p:nvSpPr>
        <p:spPr>
          <a:xfrm>
            <a:off x="10060459" y="40498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86" name="Google Shape;1586;p199"/>
          <p:cNvSpPr/>
          <p:nvPr/>
        </p:nvSpPr>
        <p:spPr>
          <a:xfrm>
            <a:off x="10012955" y="409755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87" name="Google Shape;1587;p199"/>
          <p:cNvSpPr/>
          <p:nvPr/>
        </p:nvSpPr>
        <p:spPr>
          <a:xfrm>
            <a:off x="10117996" y="40498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88" name="Google Shape;1588;p199"/>
          <p:cNvSpPr/>
          <p:nvPr/>
        </p:nvSpPr>
        <p:spPr>
          <a:xfrm>
            <a:off x="10070494" y="409755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89" name="Google Shape;1589;p199"/>
          <p:cNvSpPr/>
          <p:nvPr/>
        </p:nvSpPr>
        <p:spPr>
          <a:xfrm>
            <a:off x="10325668" y="40498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90" name="Google Shape;1590;p199"/>
          <p:cNvSpPr/>
          <p:nvPr/>
        </p:nvSpPr>
        <p:spPr>
          <a:xfrm>
            <a:off x="10278163" y="4097556"/>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91" name="Google Shape;1591;p199"/>
          <p:cNvSpPr/>
          <p:nvPr/>
        </p:nvSpPr>
        <p:spPr>
          <a:xfrm>
            <a:off x="10852150" y="4407271"/>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92" name="Google Shape;1592;p199"/>
          <p:cNvSpPr/>
          <p:nvPr/>
        </p:nvSpPr>
        <p:spPr>
          <a:xfrm>
            <a:off x="10804646" y="4454822"/>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93" name="Google Shape;1593;p199"/>
          <p:cNvSpPr/>
          <p:nvPr/>
        </p:nvSpPr>
        <p:spPr>
          <a:xfrm>
            <a:off x="11033020" y="4407271"/>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594" name="Google Shape;1594;p199"/>
          <p:cNvSpPr/>
          <p:nvPr/>
        </p:nvSpPr>
        <p:spPr>
          <a:xfrm>
            <a:off x="10985518" y="4454822"/>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lang="en-GB" sz="1400" kern="0" dirty="0">
              <a:solidFill>
                <a:srgbClr val="343333"/>
              </a:solidFill>
              <a:latin typeface="Calibri" panose="020F0502020204030204" pitchFamily="34" charset="0"/>
              <a:ea typeface="Arial"/>
              <a:cs typeface="Calibri" panose="020F0502020204030204" pitchFamily="34" charset="0"/>
              <a:sym typeface="Arial"/>
            </a:endParaRPr>
          </a:p>
        </p:txBody>
      </p:sp>
      <p:sp>
        <p:nvSpPr>
          <p:cNvPr id="1601" name="Google Shape;1601;p199"/>
          <p:cNvSpPr txBox="1"/>
          <p:nvPr/>
        </p:nvSpPr>
        <p:spPr>
          <a:xfrm>
            <a:off x="1474899" y="52554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0</a:t>
            </a:r>
          </a:p>
        </p:txBody>
      </p:sp>
      <p:sp>
        <p:nvSpPr>
          <p:cNvPr id="1602" name="Google Shape;1602;p199"/>
          <p:cNvSpPr txBox="1"/>
          <p:nvPr/>
        </p:nvSpPr>
        <p:spPr>
          <a:xfrm>
            <a:off x="1804836" y="52554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1</a:t>
            </a:r>
          </a:p>
        </p:txBody>
      </p:sp>
      <p:sp>
        <p:nvSpPr>
          <p:cNvPr id="1603" name="Google Shape;1603;p199"/>
          <p:cNvSpPr txBox="1"/>
          <p:nvPr/>
        </p:nvSpPr>
        <p:spPr>
          <a:xfrm>
            <a:off x="2158343" y="52554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2</a:t>
            </a:r>
          </a:p>
        </p:txBody>
      </p:sp>
      <p:sp>
        <p:nvSpPr>
          <p:cNvPr id="1604" name="Google Shape;1604;p199"/>
          <p:cNvSpPr txBox="1"/>
          <p:nvPr/>
        </p:nvSpPr>
        <p:spPr>
          <a:xfrm>
            <a:off x="2489763" y="52554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3</a:t>
            </a:r>
          </a:p>
        </p:txBody>
      </p:sp>
      <p:sp>
        <p:nvSpPr>
          <p:cNvPr id="1605" name="Google Shape;1605;p199"/>
          <p:cNvSpPr txBox="1"/>
          <p:nvPr/>
        </p:nvSpPr>
        <p:spPr>
          <a:xfrm>
            <a:off x="2837072" y="52554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4</a:t>
            </a:r>
          </a:p>
        </p:txBody>
      </p:sp>
      <p:sp>
        <p:nvSpPr>
          <p:cNvPr id="1606" name="Google Shape;1606;p199"/>
          <p:cNvSpPr txBox="1"/>
          <p:nvPr/>
        </p:nvSpPr>
        <p:spPr>
          <a:xfrm>
            <a:off x="3167011" y="52554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5</a:t>
            </a:r>
          </a:p>
        </p:txBody>
      </p:sp>
      <p:sp>
        <p:nvSpPr>
          <p:cNvPr id="1607" name="Google Shape;1607;p199"/>
          <p:cNvSpPr txBox="1"/>
          <p:nvPr/>
        </p:nvSpPr>
        <p:spPr>
          <a:xfrm>
            <a:off x="3496949" y="52554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6</a:t>
            </a:r>
          </a:p>
        </p:txBody>
      </p:sp>
      <p:sp>
        <p:nvSpPr>
          <p:cNvPr id="1608" name="Google Shape;1608;p199"/>
          <p:cNvSpPr txBox="1"/>
          <p:nvPr/>
        </p:nvSpPr>
        <p:spPr>
          <a:xfrm>
            <a:off x="3841027" y="52554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7</a:t>
            </a:r>
          </a:p>
        </p:txBody>
      </p:sp>
      <p:sp>
        <p:nvSpPr>
          <p:cNvPr id="1609" name="Google Shape;1609;p199"/>
          <p:cNvSpPr txBox="1"/>
          <p:nvPr/>
        </p:nvSpPr>
        <p:spPr>
          <a:xfrm>
            <a:off x="4197172" y="52554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8</a:t>
            </a:r>
          </a:p>
        </p:txBody>
      </p:sp>
      <p:sp>
        <p:nvSpPr>
          <p:cNvPr id="1610" name="Google Shape;1610;p199"/>
          <p:cNvSpPr txBox="1"/>
          <p:nvPr/>
        </p:nvSpPr>
        <p:spPr>
          <a:xfrm>
            <a:off x="4533008" y="52554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9</a:t>
            </a:r>
          </a:p>
        </p:txBody>
      </p:sp>
      <p:sp>
        <p:nvSpPr>
          <p:cNvPr id="1611" name="Google Shape;1611;p199"/>
          <p:cNvSpPr txBox="1"/>
          <p:nvPr/>
        </p:nvSpPr>
        <p:spPr>
          <a:xfrm>
            <a:off x="4736177" y="5255420"/>
            <a:ext cx="4596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10</a:t>
            </a:r>
          </a:p>
        </p:txBody>
      </p:sp>
      <p:sp>
        <p:nvSpPr>
          <p:cNvPr id="1612" name="Google Shape;1612;p199"/>
          <p:cNvSpPr txBox="1"/>
          <p:nvPr/>
        </p:nvSpPr>
        <p:spPr>
          <a:xfrm>
            <a:off x="5112044" y="5255420"/>
            <a:ext cx="39121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11</a:t>
            </a:r>
          </a:p>
        </p:txBody>
      </p:sp>
      <p:sp>
        <p:nvSpPr>
          <p:cNvPr id="1613" name="Google Shape;1613;p199"/>
          <p:cNvSpPr txBox="1"/>
          <p:nvPr/>
        </p:nvSpPr>
        <p:spPr>
          <a:xfrm>
            <a:off x="5424301" y="5255420"/>
            <a:ext cx="42814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12</a:t>
            </a:r>
          </a:p>
        </p:txBody>
      </p:sp>
      <p:sp>
        <p:nvSpPr>
          <p:cNvPr id="1614" name="Google Shape;1614;p199"/>
          <p:cNvSpPr txBox="1"/>
          <p:nvPr/>
        </p:nvSpPr>
        <p:spPr>
          <a:xfrm>
            <a:off x="5795489"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13</a:t>
            </a:r>
          </a:p>
        </p:txBody>
      </p:sp>
      <p:sp>
        <p:nvSpPr>
          <p:cNvPr id="1615" name="Google Shape;1615;p199"/>
          <p:cNvSpPr txBox="1"/>
          <p:nvPr/>
        </p:nvSpPr>
        <p:spPr>
          <a:xfrm>
            <a:off x="6119926" y="5255420"/>
            <a:ext cx="42814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14</a:t>
            </a:r>
          </a:p>
        </p:txBody>
      </p:sp>
      <p:sp>
        <p:nvSpPr>
          <p:cNvPr id="1616" name="Google Shape;1616;p199"/>
          <p:cNvSpPr txBox="1"/>
          <p:nvPr/>
        </p:nvSpPr>
        <p:spPr>
          <a:xfrm>
            <a:off x="6457251"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15</a:t>
            </a:r>
          </a:p>
        </p:txBody>
      </p:sp>
      <p:sp>
        <p:nvSpPr>
          <p:cNvPr id="1617" name="Google Shape;1617;p199"/>
          <p:cNvSpPr txBox="1"/>
          <p:nvPr/>
        </p:nvSpPr>
        <p:spPr>
          <a:xfrm>
            <a:off x="6796221"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16</a:t>
            </a:r>
          </a:p>
        </p:txBody>
      </p:sp>
      <p:sp>
        <p:nvSpPr>
          <p:cNvPr id="1618" name="Google Shape;1618;p199"/>
          <p:cNvSpPr txBox="1"/>
          <p:nvPr/>
        </p:nvSpPr>
        <p:spPr>
          <a:xfrm>
            <a:off x="7144221"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17</a:t>
            </a:r>
          </a:p>
        </p:txBody>
      </p:sp>
      <p:sp>
        <p:nvSpPr>
          <p:cNvPr id="1619" name="Google Shape;1619;p199"/>
          <p:cNvSpPr txBox="1"/>
          <p:nvPr/>
        </p:nvSpPr>
        <p:spPr>
          <a:xfrm>
            <a:off x="7472205"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18</a:t>
            </a:r>
          </a:p>
        </p:txBody>
      </p:sp>
      <p:sp>
        <p:nvSpPr>
          <p:cNvPr id="1620" name="Google Shape;1620;p199"/>
          <p:cNvSpPr txBox="1"/>
          <p:nvPr/>
        </p:nvSpPr>
        <p:spPr>
          <a:xfrm>
            <a:off x="7823754"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19</a:t>
            </a:r>
          </a:p>
        </p:txBody>
      </p:sp>
      <p:sp>
        <p:nvSpPr>
          <p:cNvPr id="1621" name="Google Shape;1621;p199"/>
          <p:cNvSpPr txBox="1"/>
          <p:nvPr/>
        </p:nvSpPr>
        <p:spPr>
          <a:xfrm>
            <a:off x="8153691"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20</a:t>
            </a:r>
          </a:p>
        </p:txBody>
      </p:sp>
      <p:sp>
        <p:nvSpPr>
          <p:cNvPr id="1622" name="Google Shape;1622;p199"/>
          <p:cNvSpPr txBox="1"/>
          <p:nvPr/>
        </p:nvSpPr>
        <p:spPr>
          <a:xfrm>
            <a:off x="8488343"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21</a:t>
            </a:r>
          </a:p>
        </p:txBody>
      </p:sp>
      <p:sp>
        <p:nvSpPr>
          <p:cNvPr id="1623" name="Google Shape;1623;p199"/>
          <p:cNvSpPr txBox="1"/>
          <p:nvPr/>
        </p:nvSpPr>
        <p:spPr>
          <a:xfrm>
            <a:off x="8837135"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22</a:t>
            </a:r>
          </a:p>
        </p:txBody>
      </p:sp>
      <p:sp>
        <p:nvSpPr>
          <p:cNvPr id="1624" name="Google Shape;1624;p199"/>
          <p:cNvSpPr txBox="1"/>
          <p:nvPr/>
        </p:nvSpPr>
        <p:spPr>
          <a:xfrm>
            <a:off x="9172971"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23</a:t>
            </a:r>
          </a:p>
        </p:txBody>
      </p:sp>
      <p:sp>
        <p:nvSpPr>
          <p:cNvPr id="1625" name="Google Shape;1625;p199"/>
          <p:cNvSpPr txBox="1"/>
          <p:nvPr/>
        </p:nvSpPr>
        <p:spPr>
          <a:xfrm>
            <a:off x="9501131"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24</a:t>
            </a:r>
          </a:p>
        </p:txBody>
      </p:sp>
      <p:sp>
        <p:nvSpPr>
          <p:cNvPr id="1626" name="Google Shape;1626;p199"/>
          <p:cNvSpPr txBox="1"/>
          <p:nvPr/>
        </p:nvSpPr>
        <p:spPr>
          <a:xfrm>
            <a:off x="9851417"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25</a:t>
            </a:r>
          </a:p>
        </p:txBody>
      </p:sp>
      <p:sp>
        <p:nvSpPr>
          <p:cNvPr id="1627" name="Google Shape;1627;p199"/>
          <p:cNvSpPr txBox="1"/>
          <p:nvPr/>
        </p:nvSpPr>
        <p:spPr>
          <a:xfrm>
            <a:off x="10180466"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26</a:t>
            </a:r>
          </a:p>
        </p:txBody>
      </p:sp>
      <p:sp>
        <p:nvSpPr>
          <p:cNvPr id="1628" name="Google Shape;1628;p199"/>
          <p:cNvSpPr txBox="1"/>
          <p:nvPr/>
        </p:nvSpPr>
        <p:spPr>
          <a:xfrm>
            <a:off x="10527183"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27</a:t>
            </a:r>
          </a:p>
        </p:txBody>
      </p:sp>
      <p:sp>
        <p:nvSpPr>
          <p:cNvPr id="1629" name="Google Shape;1629;p199"/>
          <p:cNvSpPr txBox="1"/>
          <p:nvPr/>
        </p:nvSpPr>
        <p:spPr>
          <a:xfrm>
            <a:off x="10865095"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28</a:t>
            </a:r>
          </a:p>
        </p:txBody>
      </p:sp>
      <p:sp>
        <p:nvSpPr>
          <p:cNvPr id="1630" name="Google Shape;1630;p199"/>
          <p:cNvSpPr txBox="1"/>
          <p:nvPr/>
        </p:nvSpPr>
        <p:spPr>
          <a:xfrm>
            <a:off x="11203274" y="52554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29</a:t>
            </a:r>
          </a:p>
        </p:txBody>
      </p:sp>
      <p:sp>
        <p:nvSpPr>
          <p:cNvPr id="1631" name="Google Shape;1631;p199"/>
          <p:cNvSpPr txBox="1"/>
          <p:nvPr/>
        </p:nvSpPr>
        <p:spPr>
          <a:xfrm>
            <a:off x="4716307" y="5493584"/>
            <a:ext cx="2759387"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b="1" kern="0" dirty="0">
                <a:solidFill>
                  <a:srgbClr val="343333"/>
                </a:solidFill>
                <a:latin typeface="Calibri" panose="020F0502020204030204" pitchFamily="34" charset="0"/>
                <a:ea typeface="MS PGothic" pitchFamily="34" charset="-128"/>
                <a:cs typeface="Calibri" panose="020F0502020204030204" pitchFamily="34" charset="0"/>
                <a:sym typeface="Arial"/>
              </a:rPr>
              <a:t>Time (months)</a:t>
            </a:r>
          </a:p>
        </p:txBody>
      </p:sp>
      <p:graphicFrame>
        <p:nvGraphicFramePr>
          <p:cNvPr id="478" name="Google Shape;1165;p199">
            <a:extLst>
              <a:ext uri="{FF2B5EF4-FFF2-40B4-BE49-F238E27FC236}">
                <a16:creationId xmlns:a16="http://schemas.microsoft.com/office/drawing/2014/main" id="{873D7E92-3790-4DF0-936B-03CBF3268921}"/>
              </a:ext>
            </a:extLst>
          </p:cNvPr>
          <p:cNvGraphicFramePr/>
          <p:nvPr>
            <p:extLst>
              <p:ext uri="{D42A27DB-BD31-4B8C-83A1-F6EECF244321}">
                <p14:modId xmlns:p14="http://schemas.microsoft.com/office/powerpoint/2010/main" val="1952943658"/>
              </p:ext>
            </p:extLst>
          </p:nvPr>
        </p:nvGraphicFramePr>
        <p:xfrm>
          <a:off x="1925124" y="3433216"/>
          <a:ext cx="3917164" cy="1539280"/>
        </p:xfrm>
        <a:graphic>
          <a:graphicData uri="http://schemas.openxmlformats.org/drawingml/2006/table">
            <a:tbl>
              <a:tblPr firstRow="1" bandRow="1">
                <a:tableStyleId>{5C22544A-7EE6-4342-B048-85BDC9FD1C3A}</a:tableStyleId>
              </a:tblPr>
              <a:tblGrid>
                <a:gridCol w="1688584">
                  <a:extLst>
                    <a:ext uri="{9D8B030D-6E8A-4147-A177-3AD203B41FA5}">
                      <a16:colId xmlns:a16="http://schemas.microsoft.com/office/drawing/2014/main" val="20000"/>
                    </a:ext>
                  </a:extLst>
                </a:gridCol>
                <a:gridCol w="1176569">
                  <a:extLst>
                    <a:ext uri="{9D8B030D-6E8A-4147-A177-3AD203B41FA5}">
                      <a16:colId xmlns:a16="http://schemas.microsoft.com/office/drawing/2014/main" val="20001"/>
                    </a:ext>
                  </a:extLst>
                </a:gridCol>
                <a:gridCol w="1052011">
                  <a:extLst>
                    <a:ext uri="{9D8B030D-6E8A-4147-A177-3AD203B41FA5}">
                      <a16:colId xmlns:a16="http://schemas.microsoft.com/office/drawing/2014/main" val="20002"/>
                    </a:ext>
                  </a:extLst>
                </a:gridCol>
              </a:tblGrid>
              <a:tr h="363456">
                <a:tc>
                  <a:txBody>
                    <a:bodyPr/>
                    <a:lstStyle/>
                    <a:p>
                      <a:pPr marL="295275" marR="0" lvl="0" indent="-295275" algn="l" rtl="0">
                        <a:lnSpc>
                          <a:spcPct val="100000"/>
                        </a:lnSpc>
                        <a:spcBef>
                          <a:spcPts val="0"/>
                        </a:spcBef>
                        <a:spcAft>
                          <a:spcPts val="0"/>
                        </a:spcAft>
                        <a:buClr>
                          <a:schemeClr val="dk1"/>
                        </a:buClr>
                        <a:buSzPts val="1068"/>
                        <a:buFont typeface="Arial"/>
                        <a:buNone/>
                      </a:pPr>
                      <a:endParaRPr sz="1100" b="0" i="0" u="none" strike="noStrike" cap="none" dirty="0">
                        <a:solidFill>
                          <a:schemeClr val="dk1"/>
                        </a:solidFill>
                        <a:latin typeface="Arial"/>
                        <a:ea typeface="Arial"/>
                        <a:cs typeface="Arial"/>
                        <a:sym typeface="Arial"/>
                      </a:endParaRPr>
                    </a:p>
                  </a:txBody>
                  <a:tcPr marL="91451" marR="91451" marT="45725" marB="45725" anchor="ctr"/>
                </a:tc>
                <a:tc>
                  <a:txBody>
                    <a:bodyPr/>
                    <a:lstStyle/>
                    <a:p>
                      <a:pPr marL="0" marR="0" lvl="0" indent="0" algn="ctr" rtl="0">
                        <a:lnSpc>
                          <a:spcPct val="100000"/>
                        </a:lnSpc>
                        <a:spcBef>
                          <a:spcPts val="0"/>
                        </a:spcBef>
                        <a:spcAft>
                          <a:spcPts val="0"/>
                        </a:spcAft>
                        <a:buClr>
                          <a:schemeClr val="dk2"/>
                        </a:buClr>
                        <a:buSzPts val="1200"/>
                        <a:buFont typeface="Arial"/>
                        <a:buNone/>
                      </a:pPr>
                      <a:r>
                        <a:rPr lang="en-GB" sz="1100" u="none" strike="noStrike" kern="1200" cap="none" dirty="0">
                          <a:sym typeface="Arial"/>
                        </a:rPr>
                        <a:t>atezo + bev</a:t>
                      </a:r>
                    </a:p>
                    <a:p>
                      <a:pPr marL="0" marR="0" lvl="0" indent="0" algn="ctr" rtl="0">
                        <a:lnSpc>
                          <a:spcPct val="100000"/>
                        </a:lnSpc>
                        <a:spcBef>
                          <a:spcPts val="0"/>
                        </a:spcBef>
                        <a:spcAft>
                          <a:spcPts val="0"/>
                        </a:spcAft>
                        <a:buClr>
                          <a:schemeClr val="dk2"/>
                        </a:buClr>
                        <a:buSzPts val="1200"/>
                        <a:buFont typeface="Arial"/>
                        <a:buNone/>
                      </a:pPr>
                      <a:r>
                        <a:rPr lang="en-GB" sz="1100" u="none" strike="noStrike" kern="1200" cap="none" dirty="0">
                          <a:sym typeface="Arial"/>
                        </a:rPr>
                        <a:t>(n=336)</a:t>
                      </a:r>
                      <a:endParaRPr sz="1100" b="1" u="none" strike="noStrike" kern="1200" cap="none" dirty="0">
                        <a:solidFill>
                          <a:schemeClr val="bg1"/>
                        </a:solidFill>
                        <a:latin typeface="+mn-lt"/>
                        <a:ea typeface="+mn-ea"/>
                        <a:cs typeface="+mn-cs"/>
                        <a:sym typeface="Arial"/>
                      </a:endParaRPr>
                    </a:p>
                  </a:txBody>
                  <a:tcPr marL="91451" marR="91451" marT="45725" marB="45725" anchor="b"/>
                </a:tc>
                <a:tc>
                  <a:txBody>
                    <a:bodyPr/>
                    <a:lstStyle/>
                    <a:p>
                      <a:pPr marL="0" marR="0" lvl="0" indent="0" algn="ctr" rtl="0">
                        <a:lnSpc>
                          <a:spcPct val="100000"/>
                        </a:lnSpc>
                        <a:spcBef>
                          <a:spcPts val="0"/>
                        </a:spcBef>
                        <a:spcAft>
                          <a:spcPts val="0"/>
                        </a:spcAft>
                        <a:buClr>
                          <a:schemeClr val="accent1"/>
                        </a:buClr>
                        <a:buSzPts val="1200"/>
                        <a:buFont typeface="Arial"/>
                        <a:buNone/>
                      </a:pPr>
                      <a:r>
                        <a:rPr lang="en-GB" sz="1100" u="none" strike="noStrike" kern="1200" cap="none" dirty="0">
                          <a:sym typeface="Arial"/>
                        </a:rPr>
                        <a:t>sorafenib</a:t>
                      </a:r>
                    </a:p>
                    <a:p>
                      <a:pPr marL="0" marR="0" lvl="0" indent="0" algn="ctr" rtl="0">
                        <a:lnSpc>
                          <a:spcPct val="100000"/>
                        </a:lnSpc>
                        <a:spcBef>
                          <a:spcPts val="0"/>
                        </a:spcBef>
                        <a:spcAft>
                          <a:spcPts val="0"/>
                        </a:spcAft>
                        <a:buClr>
                          <a:schemeClr val="accent1"/>
                        </a:buClr>
                        <a:buSzPts val="1200"/>
                        <a:buFont typeface="Arial"/>
                        <a:buNone/>
                      </a:pPr>
                      <a:r>
                        <a:rPr lang="en-GB" sz="1100" u="none" strike="noStrike" kern="1200" cap="none" dirty="0">
                          <a:sym typeface="Arial"/>
                        </a:rPr>
                        <a:t>(n=165)</a:t>
                      </a:r>
                      <a:endParaRPr sz="1100" b="1" u="none" strike="noStrike" kern="1200" cap="none" dirty="0">
                        <a:solidFill>
                          <a:schemeClr val="bg1"/>
                        </a:solidFill>
                        <a:latin typeface="+mn-lt"/>
                        <a:ea typeface="+mn-ea"/>
                        <a:cs typeface="+mn-cs"/>
                      </a:endParaRPr>
                    </a:p>
                  </a:txBody>
                  <a:tcPr marL="91451" marR="91451" marT="45725" marB="45725" anchor="b"/>
                </a:tc>
                <a:extLst>
                  <a:ext uri="{0D108BD9-81ED-4DB2-BD59-A6C34878D82A}">
                    <a16:rowId xmlns:a16="http://schemas.microsoft.com/office/drawing/2014/main" val="10000"/>
                  </a:ext>
                </a:extLst>
              </a:tr>
              <a:tr h="363456">
                <a:tc>
                  <a:txBody>
                    <a:bodyPr/>
                    <a:lstStyle/>
                    <a:p>
                      <a:pPr marL="0" marR="0" lvl="0" indent="0" algn="l" rtl="0">
                        <a:lnSpc>
                          <a:spcPct val="100000"/>
                        </a:lnSpc>
                        <a:spcBef>
                          <a:spcPts val="0"/>
                        </a:spcBef>
                        <a:spcAft>
                          <a:spcPts val="0"/>
                        </a:spcAft>
                        <a:buClr>
                          <a:schemeClr val="dk1"/>
                        </a:buClr>
                        <a:buSzPts val="1068"/>
                        <a:buFont typeface="Arial"/>
                        <a:buNone/>
                      </a:pPr>
                      <a:r>
                        <a:rPr lang="en-GB" sz="1100" b="1" u="none" strike="noStrike" cap="none" dirty="0"/>
                        <a:t>Median OS, months</a:t>
                      </a:r>
                      <a:endParaRPr sz="1100" b="1" u="none" strike="noStrike" cap="none" dirty="0"/>
                    </a:p>
                    <a:p>
                      <a:pPr marL="179999" marR="0" lvl="0" indent="0" algn="l" rtl="0">
                        <a:lnSpc>
                          <a:spcPct val="100000"/>
                        </a:lnSpc>
                        <a:spcBef>
                          <a:spcPts val="0"/>
                        </a:spcBef>
                        <a:spcAft>
                          <a:spcPts val="0"/>
                        </a:spcAft>
                        <a:buClr>
                          <a:schemeClr val="dk1"/>
                        </a:buClr>
                        <a:buSzPts val="1068"/>
                        <a:buFont typeface="Arial"/>
                        <a:buNone/>
                      </a:pPr>
                      <a:r>
                        <a:rPr lang="en-GB" sz="1100" u="none" strike="noStrike" cap="none" dirty="0"/>
                        <a:t>(95% CI)</a:t>
                      </a:r>
                      <a:endParaRPr sz="1100" i="0" u="none" strike="noStrike" cap="none" dirty="0">
                        <a:solidFill>
                          <a:schemeClr val="dk1"/>
                        </a:solidFill>
                      </a:endParaRPr>
                    </a:p>
                  </a:txBody>
                  <a:tcPr marL="91451" marR="91451" marT="45725" marB="45725" anchor="ct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1" u="none" strike="noStrike" cap="none" dirty="0"/>
                        <a:t>19.2</a:t>
                      </a:r>
                      <a:endParaRPr sz="1100" b="1" u="none" strike="noStrike" cap="none" dirty="0"/>
                    </a:p>
                    <a:p>
                      <a:pPr marL="0" marR="0" lvl="0" indent="0" algn="ctr" rtl="0">
                        <a:lnSpc>
                          <a:spcPct val="100000"/>
                        </a:lnSpc>
                        <a:spcBef>
                          <a:spcPts val="0"/>
                        </a:spcBef>
                        <a:spcAft>
                          <a:spcPts val="0"/>
                        </a:spcAft>
                        <a:buClr>
                          <a:schemeClr val="dk1"/>
                        </a:buClr>
                        <a:buSzPts val="1200"/>
                        <a:buFont typeface="Arial"/>
                        <a:buNone/>
                      </a:pPr>
                      <a:r>
                        <a:rPr lang="en-GB" sz="1100" u="none" strike="noStrike" cap="none" dirty="0"/>
                        <a:t>(17.0-23.7)</a:t>
                      </a:r>
                      <a:endParaRPr sz="1100" u="none" strike="noStrike" cap="none" dirty="0">
                        <a:solidFill>
                          <a:schemeClr val="tx1"/>
                        </a:solidFill>
                      </a:endParaRPr>
                    </a:p>
                  </a:txBody>
                  <a:tcPr marL="91451" marR="91451" marT="45725" marB="45725" anchor="ct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1" u="none" strike="noStrike" cap="none" dirty="0"/>
                        <a:t>13.4</a:t>
                      </a:r>
                      <a:br>
                        <a:rPr lang="en-GB" sz="1100" u="none" strike="noStrike" cap="none" dirty="0">
                          <a:sym typeface="Arial"/>
                        </a:rPr>
                      </a:br>
                      <a:r>
                        <a:rPr lang="en-GB" sz="1100" u="none" strike="noStrike" cap="none" dirty="0">
                          <a:sym typeface="Arial"/>
                        </a:rPr>
                        <a:t>(1</a:t>
                      </a:r>
                      <a:r>
                        <a:rPr lang="en-GB" sz="1100" u="none" strike="noStrike" cap="none" dirty="0"/>
                        <a:t>1</a:t>
                      </a:r>
                      <a:r>
                        <a:rPr lang="en-GB" sz="1100" u="none" strike="noStrike" cap="none" dirty="0">
                          <a:sym typeface="Arial"/>
                        </a:rPr>
                        <a:t>.4-</a:t>
                      </a:r>
                      <a:r>
                        <a:rPr lang="en-GB" sz="1100" u="none" strike="noStrike" cap="none" dirty="0"/>
                        <a:t>16.9</a:t>
                      </a:r>
                      <a:r>
                        <a:rPr lang="en-GB" sz="1100" u="none" strike="noStrike" cap="none" dirty="0">
                          <a:sym typeface="Arial"/>
                        </a:rPr>
                        <a:t>)</a:t>
                      </a:r>
                      <a:endParaRPr sz="1100" b="0" i="0" u="none" strike="noStrike" cap="none" dirty="0">
                        <a:solidFill>
                          <a:schemeClr val="tx1"/>
                        </a:solidFill>
                        <a:latin typeface="Arial"/>
                        <a:ea typeface="Arial"/>
                        <a:cs typeface="Arial"/>
                        <a:sym typeface="Arial"/>
                      </a:endParaRPr>
                    </a:p>
                  </a:txBody>
                  <a:tcPr marL="91451" marR="91451" marT="45725" marB="45725" anchor="ctr"/>
                </a:tc>
                <a:extLst>
                  <a:ext uri="{0D108BD9-81ED-4DB2-BD59-A6C34878D82A}">
                    <a16:rowId xmlns:a16="http://schemas.microsoft.com/office/drawing/2014/main" val="10002"/>
                  </a:ext>
                </a:extLst>
              </a:tr>
              <a:tr h="363456">
                <a:tc>
                  <a:txBody>
                    <a:bodyPr/>
                    <a:lstStyle/>
                    <a:p>
                      <a:pPr marL="0" marR="0" lvl="0" indent="0" algn="l" rtl="0">
                        <a:lnSpc>
                          <a:spcPct val="100000"/>
                        </a:lnSpc>
                        <a:spcBef>
                          <a:spcPts val="0"/>
                        </a:spcBef>
                        <a:spcAft>
                          <a:spcPts val="0"/>
                        </a:spcAft>
                        <a:buClr>
                          <a:schemeClr val="dk1"/>
                        </a:buClr>
                        <a:buSzPts val="1068"/>
                        <a:buFont typeface="Arial"/>
                        <a:buNone/>
                      </a:pPr>
                      <a:r>
                        <a:rPr lang="en-GB" sz="1100" b="1" u="none" strike="noStrike" cap="none" dirty="0">
                          <a:sym typeface="Arial"/>
                        </a:rPr>
                        <a:t>Stratified* HR </a:t>
                      </a:r>
                      <a:endParaRPr sz="1100" b="1" u="none" strike="noStrike" cap="none" dirty="0">
                        <a:sym typeface="Arial"/>
                      </a:endParaRPr>
                    </a:p>
                    <a:p>
                      <a:pPr marL="179999" marR="0" lvl="0" indent="0" algn="l" rtl="0">
                        <a:lnSpc>
                          <a:spcPct val="100000"/>
                        </a:lnSpc>
                        <a:spcBef>
                          <a:spcPts val="0"/>
                        </a:spcBef>
                        <a:spcAft>
                          <a:spcPts val="0"/>
                        </a:spcAft>
                        <a:buClr>
                          <a:schemeClr val="dk1"/>
                        </a:buClr>
                        <a:buSzPts val="1068"/>
                        <a:buFont typeface="Arial"/>
                        <a:buNone/>
                      </a:pPr>
                      <a:r>
                        <a:rPr lang="en-GB" sz="1100" u="none" strike="noStrike" cap="none" dirty="0"/>
                        <a:t>(95% CI)</a:t>
                      </a:r>
                      <a:endParaRPr sz="1100" u="none" strike="noStrike" cap="none" dirty="0"/>
                    </a:p>
                  </a:txBody>
                  <a:tcPr marL="91451" marR="91451" marT="45725" marB="45725" anchor="ct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100" b="1" u="none" strike="noStrike" cap="none" dirty="0">
                          <a:sym typeface="Arial"/>
                        </a:rPr>
                        <a:t>0.</a:t>
                      </a:r>
                      <a:r>
                        <a:rPr lang="en-GB" sz="1100" b="1" u="none" strike="noStrike" cap="none" dirty="0"/>
                        <a:t>66</a:t>
                      </a:r>
                      <a:endParaRPr sz="1100" b="1" dirty="0"/>
                    </a:p>
                    <a:p>
                      <a:pPr marL="0" marR="0" lvl="0" indent="0" algn="ctr" rtl="0">
                        <a:lnSpc>
                          <a:spcPct val="100000"/>
                        </a:lnSpc>
                        <a:spcBef>
                          <a:spcPts val="0"/>
                        </a:spcBef>
                        <a:spcAft>
                          <a:spcPts val="0"/>
                        </a:spcAft>
                        <a:buClr>
                          <a:schemeClr val="dk1"/>
                        </a:buClr>
                        <a:buSzPts val="1200"/>
                        <a:buFont typeface="Arial"/>
                        <a:buNone/>
                      </a:pPr>
                      <a:r>
                        <a:rPr lang="en-GB" sz="1100" u="none" strike="noStrike" cap="none" dirty="0"/>
                        <a:t>(0.52-0.85)</a:t>
                      </a:r>
                      <a:endParaRPr sz="1100" u="none" strike="noStrike" cap="none" dirty="0">
                        <a:solidFill>
                          <a:schemeClr val="tx1"/>
                        </a:solidFill>
                      </a:endParaRPr>
                    </a:p>
                  </a:txBody>
                  <a:tcPr marL="91451" marR="91451" marT="45725" marB="45725" anchor="ctr"/>
                </a:tc>
                <a:tc hMerge="1">
                  <a:txBody>
                    <a:bodyPr/>
                    <a:lstStyle/>
                    <a:p>
                      <a:endParaRPr lang="en-US"/>
                    </a:p>
                  </a:txBody>
                  <a:tcPr/>
                </a:tc>
                <a:extLst>
                  <a:ext uri="{0D108BD9-81ED-4DB2-BD59-A6C34878D82A}">
                    <a16:rowId xmlns:a16="http://schemas.microsoft.com/office/drawing/2014/main" val="10003"/>
                  </a:ext>
                </a:extLst>
              </a:tr>
              <a:tr h="220673">
                <a:tc>
                  <a:txBody>
                    <a:bodyPr/>
                    <a:lstStyle/>
                    <a:p>
                      <a:pPr marL="0" marR="0" lvl="0" indent="0" algn="l" rtl="0">
                        <a:lnSpc>
                          <a:spcPct val="100000"/>
                        </a:lnSpc>
                        <a:spcBef>
                          <a:spcPts val="0"/>
                        </a:spcBef>
                        <a:spcAft>
                          <a:spcPts val="0"/>
                        </a:spcAft>
                        <a:buClr>
                          <a:schemeClr val="dk1"/>
                        </a:buClr>
                        <a:buSzPts val="1068"/>
                        <a:buFont typeface="Arial"/>
                        <a:buNone/>
                      </a:pPr>
                      <a:r>
                        <a:rPr lang="en-GB" sz="1100" b="1" u="none" strike="noStrike" cap="none" dirty="0"/>
                        <a:t>p value</a:t>
                      </a:r>
                      <a:endParaRPr sz="1100" b="1" u="none" strike="noStrike" cap="none" dirty="0"/>
                    </a:p>
                  </a:txBody>
                  <a:tcPr marL="91451" marR="91451" marT="45725" marB="45725" anchor="ct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100" u="none" strike="noStrike" cap="none" dirty="0"/>
                        <a:t>p=0.0009</a:t>
                      </a:r>
                      <a:r>
                        <a:rPr lang="en-GB" sz="1100" u="none" strike="noStrike" cap="none" baseline="30000" dirty="0"/>
                        <a:t>†</a:t>
                      </a:r>
                      <a:endParaRPr sz="1100" u="none" strike="noStrike" cap="none" baseline="30000" dirty="0">
                        <a:solidFill>
                          <a:schemeClr val="tx1"/>
                        </a:solidFill>
                      </a:endParaRPr>
                    </a:p>
                  </a:txBody>
                  <a:tcPr marL="91451" marR="91451" marT="45725" marB="45725" anchor="ctr"/>
                </a:tc>
                <a:tc hMerge="1">
                  <a:txBody>
                    <a:bodyPr/>
                    <a:lstStyle/>
                    <a:p>
                      <a:endParaRPr lang="en-GB"/>
                    </a:p>
                  </a:txBody>
                  <a:tcPr/>
                </a:tc>
                <a:extLst>
                  <a:ext uri="{0D108BD9-81ED-4DB2-BD59-A6C34878D82A}">
                    <a16:rowId xmlns:a16="http://schemas.microsoft.com/office/drawing/2014/main" val="971439986"/>
                  </a:ext>
                </a:extLst>
              </a:tr>
            </a:tbl>
          </a:graphicData>
        </a:graphic>
      </p:graphicFrame>
      <p:sp>
        <p:nvSpPr>
          <p:cNvPr id="481" name="Google Shape;1632;p199">
            <a:extLst>
              <a:ext uri="{FF2B5EF4-FFF2-40B4-BE49-F238E27FC236}">
                <a16:creationId xmlns:a16="http://schemas.microsoft.com/office/drawing/2014/main" id="{F6BC1695-45D4-4529-A9F4-6D2BB6CB9A2D}"/>
              </a:ext>
            </a:extLst>
          </p:cNvPr>
          <p:cNvSpPr txBox="1"/>
          <p:nvPr/>
        </p:nvSpPr>
        <p:spPr>
          <a:xfrm rot="16200000">
            <a:off x="-1109429" y="3021702"/>
            <a:ext cx="4172360"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pPr>
            <a:r>
              <a:rPr lang="en-GB" b="1" kern="0" dirty="0">
                <a:solidFill>
                  <a:srgbClr val="343333"/>
                </a:solidFill>
                <a:latin typeface="Calibri" panose="020F0502020204030204" pitchFamily="34" charset="0"/>
                <a:ea typeface="Arial"/>
                <a:cs typeface="Calibri" panose="020F0502020204030204" pitchFamily="34" charset="0"/>
                <a:sym typeface="Arial"/>
              </a:rPr>
              <a:t>O</a:t>
            </a:r>
            <a:r>
              <a:rPr lang="en-GB" b="1" kern="0" dirty="0">
                <a:solidFill>
                  <a:srgbClr val="343333"/>
                </a:solidFill>
                <a:latin typeface="Calibri" panose="020F0502020204030204" pitchFamily="34" charset="0"/>
                <a:ea typeface="MS PGothic" pitchFamily="34" charset="-128"/>
                <a:cs typeface="Calibri" panose="020F0502020204030204" pitchFamily="34" charset="0"/>
                <a:sym typeface="Arial"/>
              </a:rPr>
              <a:t>S estimate</a:t>
            </a:r>
          </a:p>
        </p:txBody>
      </p:sp>
      <p:sp>
        <p:nvSpPr>
          <p:cNvPr id="483" name="Google Shape;1598;p199">
            <a:extLst>
              <a:ext uri="{FF2B5EF4-FFF2-40B4-BE49-F238E27FC236}">
                <a16:creationId xmlns:a16="http://schemas.microsoft.com/office/drawing/2014/main" id="{CB4B2289-ED09-445F-B3AF-15E00B02303C}"/>
              </a:ext>
            </a:extLst>
          </p:cNvPr>
          <p:cNvSpPr txBox="1"/>
          <p:nvPr/>
        </p:nvSpPr>
        <p:spPr>
          <a:xfrm>
            <a:off x="1058683" y="3411001"/>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0.4</a:t>
            </a:r>
          </a:p>
        </p:txBody>
      </p:sp>
      <p:sp>
        <p:nvSpPr>
          <p:cNvPr id="484" name="Google Shape;1597;p199">
            <a:extLst>
              <a:ext uri="{FF2B5EF4-FFF2-40B4-BE49-F238E27FC236}">
                <a16:creationId xmlns:a16="http://schemas.microsoft.com/office/drawing/2014/main" id="{35A59451-EA2E-4C2C-AA83-F70979603B5C}"/>
              </a:ext>
            </a:extLst>
          </p:cNvPr>
          <p:cNvSpPr txBox="1"/>
          <p:nvPr/>
        </p:nvSpPr>
        <p:spPr>
          <a:xfrm>
            <a:off x="1049257" y="2619149"/>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0.6</a:t>
            </a:r>
          </a:p>
        </p:txBody>
      </p:sp>
      <p:sp>
        <p:nvSpPr>
          <p:cNvPr id="485" name="Google Shape;1595;p199">
            <a:extLst>
              <a:ext uri="{FF2B5EF4-FFF2-40B4-BE49-F238E27FC236}">
                <a16:creationId xmlns:a16="http://schemas.microsoft.com/office/drawing/2014/main" id="{3393FA3D-6767-4A9D-8C20-DFDD73B97A9E}"/>
              </a:ext>
            </a:extLst>
          </p:cNvPr>
          <p:cNvSpPr txBox="1"/>
          <p:nvPr/>
        </p:nvSpPr>
        <p:spPr>
          <a:xfrm>
            <a:off x="1068110" y="1040160"/>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1.0</a:t>
            </a:r>
          </a:p>
        </p:txBody>
      </p:sp>
      <p:sp>
        <p:nvSpPr>
          <p:cNvPr id="486" name="Google Shape;1596;p199">
            <a:extLst>
              <a:ext uri="{FF2B5EF4-FFF2-40B4-BE49-F238E27FC236}">
                <a16:creationId xmlns:a16="http://schemas.microsoft.com/office/drawing/2014/main" id="{49730AEA-1F56-4C22-8C65-6D71EC26F895}"/>
              </a:ext>
            </a:extLst>
          </p:cNvPr>
          <p:cNvSpPr txBox="1"/>
          <p:nvPr/>
        </p:nvSpPr>
        <p:spPr>
          <a:xfrm>
            <a:off x="1068110" y="1832012"/>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0.8</a:t>
            </a:r>
          </a:p>
        </p:txBody>
      </p:sp>
      <p:sp>
        <p:nvSpPr>
          <p:cNvPr id="487" name="Google Shape;1599;p199">
            <a:extLst>
              <a:ext uri="{FF2B5EF4-FFF2-40B4-BE49-F238E27FC236}">
                <a16:creationId xmlns:a16="http://schemas.microsoft.com/office/drawing/2014/main" id="{88521E37-56D5-4920-9FEB-DEF9231092CA}"/>
              </a:ext>
            </a:extLst>
          </p:cNvPr>
          <p:cNvSpPr txBox="1"/>
          <p:nvPr/>
        </p:nvSpPr>
        <p:spPr>
          <a:xfrm>
            <a:off x="1053970" y="4197532"/>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0.2</a:t>
            </a:r>
          </a:p>
        </p:txBody>
      </p:sp>
      <p:sp>
        <p:nvSpPr>
          <p:cNvPr id="482" name="TextBox 481">
            <a:extLst>
              <a:ext uri="{FF2B5EF4-FFF2-40B4-BE49-F238E27FC236}">
                <a16:creationId xmlns:a16="http://schemas.microsoft.com/office/drawing/2014/main" id="{266BF7F3-4088-49DE-A567-E38E6A275CC2}"/>
              </a:ext>
            </a:extLst>
          </p:cNvPr>
          <p:cNvSpPr txBox="1"/>
          <p:nvPr/>
        </p:nvSpPr>
        <p:spPr>
          <a:xfrm>
            <a:off x="1240228" y="4992939"/>
            <a:ext cx="309333" cy="307777"/>
          </a:xfrm>
          <a:prstGeom prst="rect">
            <a:avLst/>
          </a:prstGeom>
          <a:noFill/>
        </p:spPr>
        <p:txBody>
          <a:bodyPr wrap="square" rtlCol="0">
            <a:spAutoFit/>
          </a:bodyPr>
          <a:lstStyle/>
          <a:p>
            <a:pPr algn="r" defTabSz="914377">
              <a:defRPr/>
            </a:pPr>
            <a:r>
              <a:rPr lang="en-GB" sz="1400" dirty="0">
                <a:solidFill>
                  <a:srgbClr val="343333"/>
                </a:solidFill>
                <a:latin typeface="Calibri" panose="020F0502020204030204" pitchFamily="34" charset="0"/>
                <a:ea typeface="MS PGothic" pitchFamily="34" charset="-128"/>
                <a:cs typeface="Calibri" panose="020F0502020204030204" pitchFamily="34" charset="0"/>
                <a:sym typeface="Arial"/>
              </a:rPr>
              <a:t>0</a:t>
            </a:r>
          </a:p>
        </p:txBody>
      </p:sp>
      <p:sp>
        <p:nvSpPr>
          <p:cNvPr id="493" name="Rectangle 492">
            <a:extLst>
              <a:ext uri="{FF2B5EF4-FFF2-40B4-BE49-F238E27FC236}">
                <a16:creationId xmlns:a16="http://schemas.microsoft.com/office/drawing/2014/main" id="{145BE304-F8C7-F64A-86A2-233D5B9D78AC}"/>
              </a:ext>
            </a:extLst>
          </p:cNvPr>
          <p:cNvSpPr/>
          <p:nvPr/>
        </p:nvSpPr>
        <p:spPr>
          <a:xfrm>
            <a:off x="10459679" y="3463711"/>
            <a:ext cx="1034257" cy="307777"/>
          </a:xfrm>
          <a:prstGeom prst="rect">
            <a:avLst/>
          </a:prstGeom>
        </p:spPr>
        <p:txBody>
          <a:bodyPr wrap="none">
            <a:spAutoFit/>
          </a:bodyPr>
          <a:lstStyle/>
          <a:p>
            <a:pPr defTabSz="914377">
              <a:buClr>
                <a:srgbClr val="000000"/>
              </a:buClr>
            </a:pPr>
            <a:r>
              <a:rPr lang="en-GB" sz="1400" b="1" kern="0" dirty="0">
                <a:solidFill>
                  <a:schemeClr val="tx2"/>
                </a:solidFill>
                <a:latin typeface="Calibri" panose="020F0502020204030204" pitchFamily="34" charset="0"/>
                <a:ea typeface="MS PGothic" pitchFamily="34" charset="-128"/>
                <a:cs typeface="Calibri" panose="020F0502020204030204" pitchFamily="34" charset="0"/>
                <a:sym typeface="Arial"/>
              </a:rPr>
              <a:t>atezo + bev</a:t>
            </a:r>
            <a:endParaRPr lang="en-GB" sz="1400" kern="0" dirty="0">
              <a:solidFill>
                <a:schemeClr val="tx2"/>
              </a:solidFill>
              <a:latin typeface="Calibri" panose="020F0502020204030204" pitchFamily="34" charset="0"/>
              <a:ea typeface="MS PGothic" pitchFamily="34" charset="-128"/>
              <a:cs typeface="Calibri" panose="020F0502020204030204" pitchFamily="34" charset="0"/>
              <a:sym typeface="Arial"/>
            </a:endParaRPr>
          </a:p>
        </p:txBody>
      </p:sp>
      <p:sp>
        <p:nvSpPr>
          <p:cNvPr id="494" name="Rectangle 493">
            <a:extLst>
              <a:ext uri="{FF2B5EF4-FFF2-40B4-BE49-F238E27FC236}">
                <a16:creationId xmlns:a16="http://schemas.microsoft.com/office/drawing/2014/main" id="{4A5034C5-ABE3-4B40-A680-C9F3FB9CD859}"/>
              </a:ext>
            </a:extLst>
          </p:cNvPr>
          <p:cNvSpPr/>
          <p:nvPr/>
        </p:nvSpPr>
        <p:spPr>
          <a:xfrm>
            <a:off x="10459679" y="4555911"/>
            <a:ext cx="888385" cy="307777"/>
          </a:xfrm>
          <a:prstGeom prst="rect">
            <a:avLst/>
          </a:prstGeom>
        </p:spPr>
        <p:txBody>
          <a:bodyPr wrap="none">
            <a:spAutoFit/>
          </a:bodyPr>
          <a:lstStyle/>
          <a:p>
            <a:pPr defTabSz="914377">
              <a:buClr>
                <a:srgbClr val="000000"/>
              </a:buClr>
            </a:pPr>
            <a:r>
              <a:rPr lang="en-GB" sz="1400" b="1" kern="0" dirty="0">
                <a:solidFill>
                  <a:schemeClr val="accent1"/>
                </a:solidFill>
                <a:latin typeface="Calibri" panose="020F0502020204030204" pitchFamily="34" charset="0"/>
                <a:ea typeface="MS PGothic" pitchFamily="34" charset="-128"/>
                <a:cs typeface="Calibri" panose="020F0502020204030204" pitchFamily="34" charset="0"/>
                <a:sym typeface="Arial"/>
              </a:rPr>
              <a:t>sorafenib</a:t>
            </a:r>
            <a:endParaRPr lang="en-GB" sz="1400" kern="0" dirty="0">
              <a:solidFill>
                <a:schemeClr val="accent1"/>
              </a:solidFill>
              <a:latin typeface="Calibri" panose="020F0502020204030204" pitchFamily="34" charset="0"/>
              <a:ea typeface="MS PGothic" pitchFamily="34" charset="-128"/>
              <a:cs typeface="Calibri" panose="020F0502020204030204" pitchFamily="34" charset="0"/>
              <a:sym typeface="Arial"/>
            </a:endParaRPr>
          </a:p>
        </p:txBody>
      </p:sp>
      <p:sp>
        <p:nvSpPr>
          <p:cNvPr id="496" name="Google Shape;1164;p199">
            <a:extLst>
              <a:ext uri="{FF2B5EF4-FFF2-40B4-BE49-F238E27FC236}">
                <a16:creationId xmlns:a16="http://schemas.microsoft.com/office/drawing/2014/main" id="{4FA79DD0-A264-0A43-9B62-898B3756D991}"/>
              </a:ext>
            </a:extLst>
          </p:cNvPr>
          <p:cNvSpPr txBox="1">
            <a:spLocks/>
          </p:cNvSpPr>
          <p:nvPr/>
        </p:nvSpPr>
        <p:spPr>
          <a:xfrm>
            <a:off x="335360" y="5467351"/>
            <a:ext cx="10732400"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pPr>
            <a:r>
              <a:rPr lang="en-GB" dirty="0"/>
              <a:t>CCOD: 31 August 2020; median follow-up: 15.6 months</a:t>
            </a:r>
            <a:endParaRPr lang="en-GB" dirty="0">
              <a:solidFill>
                <a:schemeClr val="tx2"/>
              </a:solidFill>
            </a:endParaRPr>
          </a:p>
        </p:txBody>
      </p:sp>
      <p:sp>
        <p:nvSpPr>
          <p:cNvPr id="11" name="Slide Number Placeholder 10">
            <a:extLst>
              <a:ext uri="{FF2B5EF4-FFF2-40B4-BE49-F238E27FC236}">
                <a16:creationId xmlns:a16="http://schemas.microsoft.com/office/drawing/2014/main" id="{F69A9CFB-C156-CE4E-8D65-72F9A9F42291}"/>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209870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4CE2D-BE89-404A-ACF4-C90306C6DC5B}"/>
              </a:ext>
            </a:extLst>
          </p:cNvPr>
          <p:cNvSpPr>
            <a:spLocks noGrp="1"/>
          </p:cNvSpPr>
          <p:nvPr>
            <p:ph type="title"/>
          </p:nvPr>
        </p:nvSpPr>
        <p:spPr>
          <a:xfrm>
            <a:off x="619201" y="259200"/>
            <a:ext cx="9509247" cy="864000"/>
          </a:xfrm>
        </p:spPr>
        <p:txBody>
          <a:bodyPr/>
          <a:lstStyle/>
          <a:p>
            <a:r>
              <a:rPr lang="en-GB" dirty="0"/>
              <a:t>Mechanism of action of immune checkpoint inhibitors</a:t>
            </a:r>
          </a:p>
        </p:txBody>
      </p:sp>
      <p:sp>
        <p:nvSpPr>
          <p:cNvPr id="4" name="Espace réservé du numéro de diapositive 3">
            <a:extLst>
              <a:ext uri="{FF2B5EF4-FFF2-40B4-BE49-F238E27FC236}">
                <a16:creationId xmlns:a16="http://schemas.microsoft.com/office/drawing/2014/main" id="{5C0AA476-6B69-7F49-B76B-93647BA13444}"/>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5" name="Espace réservé du contenu 4">
            <a:extLst>
              <a:ext uri="{FF2B5EF4-FFF2-40B4-BE49-F238E27FC236}">
                <a16:creationId xmlns:a16="http://schemas.microsoft.com/office/drawing/2014/main" id="{14B50979-42A8-1C4F-A050-342FBFCE1FC1}"/>
              </a:ext>
            </a:extLst>
          </p:cNvPr>
          <p:cNvSpPr>
            <a:spLocks noGrp="1"/>
          </p:cNvSpPr>
          <p:nvPr>
            <p:ph sz="quarter" idx="15"/>
          </p:nvPr>
        </p:nvSpPr>
        <p:spPr>
          <a:xfrm>
            <a:off x="479377" y="6211971"/>
            <a:ext cx="8928991" cy="365125"/>
          </a:xfrm>
        </p:spPr>
        <p:txBody>
          <a:bodyPr/>
          <a:lstStyle/>
          <a:p>
            <a:pPr>
              <a:spcBef>
                <a:spcPts val="0"/>
              </a:spcBef>
            </a:pPr>
            <a:r>
              <a:rPr lang="en-GB" dirty="0"/>
              <a:t>CTLA4, cytotoxic T-lymphocyte antigen 4; HCC, hepatocellular carcinoma; MHC, major histocompatibility complex; PD1, programmed death 1; PDL1, programmed death ligand 1; TCR, T-cell receptor </a:t>
            </a:r>
          </a:p>
          <a:p>
            <a:pPr>
              <a:spcBef>
                <a:spcPts val="300"/>
              </a:spcBef>
            </a:pPr>
            <a:r>
              <a:rPr lang="en-GB" dirty="0"/>
              <a:t>Source figure: Giannini EG, et al. Cancers. 2019;11:1689</a:t>
            </a:r>
          </a:p>
        </p:txBody>
      </p:sp>
      <p:sp>
        <p:nvSpPr>
          <p:cNvPr id="7" name="Rectangle 6">
            <a:extLst>
              <a:ext uri="{FF2B5EF4-FFF2-40B4-BE49-F238E27FC236}">
                <a16:creationId xmlns:a16="http://schemas.microsoft.com/office/drawing/2014/main" id="{1BC86950-15B6-C148-A0FC-D034856D0FDD}"/>
              </a:ext>
            </a:extLst>
          </p:cNvPr>
          <p:cNvSpPr/>
          <p:nvPr/>
        </p:nvSpPr>
        <p:spPr>
          <a:xfrm>
            <a:off x="545096" y="1243783"/>
            <a:ext cx="6072066" cy="4247317"/>
          </a:xfrm>
          <a:prstGeom prst="rect">
            <a:avLst/>
          </a:prstGeom>
        </p:spPr>
        <p:txBody>
          <a:bodyPr wrap="square">
            <a:spAutoFit/>
          </a:bodyPr>
          <a:lstStyle/>
          <a:p>
            <a:pPr marL="285750" indent="-285750">
              <a:buFont typeface="Arial" panose="020B0604020202020204" pitchFamily="34" charset="0"/>
              <a:buChar char="•"/>
            </a:pPr>
            <a:r>
              <a:rPr lang="en-GB" dirty="0">
                <a:solidFill>
                  <a:schemeClr val="tx2"/>
                </a:solidFill>
              </a:rPr>
              <a:t>Immune checkpoint inhibitors = Antibodies that target CTLA4, PD1, or PDL1</a:t>
            </a:r>
          </a:p>
          <a:p>
            <a:pPr marL="285750" indent="-285750">
              <a:buFont typeface="Arial" panose="020B0604020202020204" pitchFamily="34" charset="0"/>
              <a:buChar char="•"/>
            </a:pPr>
            <a:endParaRPr lang="en-GB" dirty="0">
              <a:solidFill>
                <a:schemeClr val="tx2"/>
              </a:solidFill>
            </a:endParaRPr>
          </a:p>
          <a:p>
            <a:pPr marL="285750" indent="-285750">
              <a:buFont typeface="Arial" panose="020B0604020202020204" pitchFamily="34" charset="0"/>
              <a:buChar char="•"/>
            </a:pPr>
            <a:r>
              <a:rPr lang="en-GB" dirty="0">
                <a:solidFill>
                  <a:schemeClr val="tx2"/>
                </a:solidFill>
              </a:rPr>
              <a:t>In the HCC tumour microenvironment, chronic inflammation and cirrhosis lead to immune exhaustion</a:t>
            </a:r>
          </a:p>
          <a:p>
            <a:pPr marL="285750" indent="-285750">
              <a:buFont typeface="Arial" panose="020B0604020202020204" pitchFamily="34" charset="0"/>
              <a:buChar char="•"/>
            </a:pPr>
            <a:endParaRPr lang="en-GB" dirty="0">
              <a:solidFill>
                <a:schemeClr val="tx2"/>
              </a:solidFill>
            </a:endParaRPr>
          </a:p>
          <a:p>
            <a:pPr marL="285750" indent="-285750">
              <a:buFont typeface="Arial" panose="020B0604020202020204" pitchFamily="34" charset="0"/>
              <a:buChar char="•"/>
            </a:pPr>
            <a:r>
              <a:rPr lang="en-GB" dirty="0">
                <a:solidFill>
                  <a:schemeClr val="tx2"/>
                </a:solidFill>
              </a:rPr>
              <a:t>Exhausted T cells have a reduced capacity to produce cytokines, to proliferate, and to kill tumour cells; tumour growth is facilitated by blockade of signalling resulting from interaction of the TCR with the MHC</a:t>
            </a:r>
          </a:p>
          <a:p>
            <a:pPr marL="285750" indent="-285750">
              <a:buFont typeface="Arial" panose="020B0604020202020204" pitchFamily="34" charset="0"/>
              <a:buChar char="•"/>
            </a:pPr>
            <a:endParaRPr lang="en-GB" dirty="0">
              <a:solidFill>
                <a:schemeClr val="tx2"/>
              </a:solidFill>
            </a:endParaRPr>
          </a:p>
          <a:p>
            <a:pPr marL="285750" indent="-285750">
              <a:buFont typeface="Arial" panose="020B0604020202020204" pitchFamily="34" charset="0"/>
              <a:buChar char="•"/>
            </a:pPr>
            <a:r>
              <a:rPr lang="en-GB" dirty="0">
                <a:solidFill>
                  <a:schemeClr val="tx2"/>
                </a:solidFill>
              </a:rPr>
              <a:t>Key actionable drivers of immune exhaustion in HCC are the PD1–PDL1 pathway and CTLA4 signalling, and blockade of these pathways (i.e., immune checkpoint inhibition) enhances the immune reaction against the tumour cells</a:t>
            </a:r>
            <a:endParaRPr lang="en-GB" dirty="0">
              <a:solidFill>
                <a:schemeClr val="tx2"/>
              </a:solidFill>
              <a:effectLst/>
            </a:endParaRPr>
          </a:p>
        </p:txBody>
      </p:sp>
      <p:pic>
        <p:nvPicPr>
          <p:cNvPr id="1026" name="Picture 2">
            <a:extLst>
              <a:ext uri="{FF2B5EF4-FFF2-40B4-BE49-F238E27FC236}">
                <a16:creationId xmlns:a16="http://schemas.microsoft.com/office/drawing/2014/main" id="{3449BC3C-C28D-5143-809B-BEFF260A2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457" y="1243783"/>
            <a:ext cx="4235111" cy="4592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5626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4CE2D-BE89-404A-ACF4-C90306C6DC5B}"/>
              </a:ext>
            </a:extLst>
          </p:cNvPr>
          <p:cNvSpPr>
            <a:spLocks noGrp="1"/>
          </p:cNvSpPr>
          <p:nvPr>
            <p:ph type="title"/>
          </p:nvPr>
        </p:nvSpPr>
        <p:spPr>
          <a:xfrm>
            <a:off x="227347" y="259200"/>
            <a:ext cx="9973109" cy="864000"/>
          </a:xfrm>
        </p:spPr>
        <p:txBody>
          <a:bodyPr>
            <a:normAutofit/>
          </a:bodyPr>
          <a:lstStyle/>
          <a:p>
            <a:r>
              <a:rPr lang="en-GB" sz="2400" dirty="0"/>
              <a:t>Summary of Asian guidelines for the treatment of advanced HCC with macrovascular invasion or extrahepatic metastases</a:t>
            </a:r>
          </a:p>
        </p:txBody>
      </p:sp>
      <p:sp>
        <p:nvSpPr>
          <p:cNvPr id="4" name="Espace réservé du numéro de diapositive 3">
            <a:extLst>
              <a:ext uri="{FF2B5EF4-FFF2-40B4-BE49-F238E27FC236}">
                <a16:creationId xmlns:a16="http://schemas.microsoft.com/office/drawing/2014/main" id="{5C0AA476-6B69-7F49-B76B-93647BA13444}"/>
              </a:ext>
            </a:extLst>
          </p:cNvPr>
          <p:cNvSpPr>
            <a:spLocks noGrp="1"/>
          </p:cNvSpPr>
          <p:nvPr>
            <p:ph type="sldNum" sz="quarter" idx="4"/>
          </p:nvPr>
        </p:nvSpPr>
        <p:spPr/>
        <p:txBody>
          <a:bodyPr/>
          <a:lstStyle/>
          <a:p>
            <a:fld id="{FCE43C0F-8A7B-3A4B-9DB5-B3472E36E833}" type="slidenum">
              <a:rPr lang="en-GB" smtClean="0"/>
              <a:pPr/>
              <a:t>8</a:t>
            </a:fld>
            <a:endParaRPr lang="en-GB" dirty="0"/>
          </a:p>
        </p:txBody>
      </p:sp>
      <p:graphicFrame>
        <p:nvGraphicFramePr>
          <p:cNvPr id="7" name="Espace réservé du contenu 6">
            <a:extLst>
              <a:ext uri="{FF2B5EF4-FFF2-40B4-BE49-F238E27FC236}">
                <a16:creationId xmlns:a16="http://schemas.microsoft.com/office/drawing/2014/main" id="{7C6D9FCE-9F2A-B646-9948-CA47BEA3ABA1}"/>
              </a:ext>
            </a:extLst>
          </p:cNvPr>
          <p:cNvGraphicFramePr>
            <a:graphicFrameLocks noGrp="1"/>
          </p:cNvGraphicFramePr>
          <p:nvPr>
            <p:ph sz="quarter" idx="15"/>
            <p:extLst>
              <p:ext uri="{D42A27DB-BD31-4B8C-83A1-F6EECF244321}">
                <p14:modId xmlns:p14="http://schemas.microsoft.com/office/powerpoint/2010/main" val="3292080052"/>
              </p:ext>
            </p:extLst>
          </p:nvPr>
        </p:nvGraphicFramePr>
        <p:xfrm>
          <a:off x="227347" y="1107731"/>
          <a:ext cx="11737305" cy="4176465"/>
        </p:xfrm>
        <a:graphic>
          <a:graphicData uri="http://schemas.openxmlformats.org/drawingml/2006/table">
            <a:tbl>
              <a:tblPr firstRow="1" firstCol="1" bandRow="1">
                <a:tableStyleId>{5C22544A-7EE6-4342-B048-85BDC9FD1C3A}</a:tableStyleId>
              </a:tblPr>
              <a:tblGrid>
                <a:gridCol w="1238207">
                  <a:extLst>
                    <a:ext uri="{9D8B030D-6E8A-4147-A177-3AD203B41FA5}">
                      <a16:colId xmlns:a16="http://schemas.microsoft.com/office/drawing/2014/main" val="1431394744"/>
                    </a:ext>
                  </a:extLst>
                </a:gridCol>
                <a:gridCol w="732724">
                  <a:extLst>
                    <a:ext uri="{9D8B030D-6E8A-4147-A177-3AD203B41FA5}">
                      <a16:colId xmlns:a16="http://schemas.microsoft.com/office/drawing/2014/main" val="1457634134"/>
                    </a:ext>
                  </a:extLst>
                </a:gridCol>
                <a:gridCol w="834746">
                  <a:extLst>
                    <a:ext uri="{9D8B030D-6E8A-4147-A177-3AD203B41FA5}">
                      <a16:colId xmlns:a16="http://schemas.microsoft.com/office/drawing/2014/main" val="2903896117"/>
                    </a:ext>
                  </a:extLst>
                </a:gridCol>
                <a:gridCol w="832426">
                  <a:extLst>
                    <a:ext uri="{9D8B030D-6E8A-4147-A177-3AD203B41FA5}">
                      <a16:colId xmlns:a16="http://schemas.microsoft.com/office/drawing/2014/main" val="2909579873"/>
                    </a:ext>
                  </a:extLst>
                </a:gridCol>
                <a:gridCol w="732724">
                  <a:extLst>
                    <a:ext uri="{9D8B030D-6E8A-4147-A177-3AD203B41FA5}">
                      <a16:colId xmlns:a16="http://schemas.microsoft.com/office/drawing/2014/main" val="1433524976"/>
                    </a:ext>
                  </a:extLst>
                </a:gridCol>
                <a:gridCol w="832426">
                  <a:extLst>
                    <a:ext uri="{9D8B030D-6E8A-4147-A177-3AD203B41FA5}">
                      <a16:colId xmlns:a16="http://schemas.microsoft.com/office/drawing/2014/main" val="1097694297"/>
                    </a:ext>
                  </a:extLst>
                </a:gridCol>
                <a:gridCol w="834746">
                  <a:extLst>
                    <a:ext uri="{9D8B030D-6E8A-4147-A177-3AD203B41FA5}">
                      <a16:colId xmlns:a16="http://schemas.microsoft.com/office/drawing/2014/main" val="1846845171"/>
                    </a:ext>
                  </a:extLst>
                </a:gridCol>
                <a:gridCol w="633024">
                  <a:extLst>
                    <a:ext uri="{9D8B030D-6E8A-4147-A177-3AD203B41FA5}">
                      <a16:colId xmlns:a16="http://schemas.microsoft.com/office/drawing/2014/main" val="3882993052"/>
                    </a:ext>
                  </a:extLst>
                </a:gridCol>
                <a:gridCol w="574856">
                  <a:extLst>
                    <a:ext uri="{9D8B030D-6E8A-4147-A177-3AD203B41FA5}">
                      <a16:colId xmlns:a16="http://schemas.microsoft.com/office/drawing/2014/main" val="2255342162"/>
                    </a:ext>
                  </a:extLst>
                </a:gridCol>
                <a:gridCol w="832426">
                  <a:extLst>
                    <a:ext uri="{9D8B030D-6E8A-4147-A177-3AD203B41FA5}">
                      <a16:colId xmlns:a16="http://schemas.microsoft.com/office/drawing/2014/main" val="2287337929"/>
                    </a:ext>
                  </a:extLst>
                </a:gridCol>
                <a:gridCol w="834746">
                  <a:extLst>
                    <a:ext uri="{9D8B030D-6E8A-4147-A177-3AD203B41FA5}">
                      <a16:colId xmlns:a16="http://schemas.microsoft.com/office/drawing/2014/main" val="196407990"/>
                    </a:ext>
                  </a:extLst>
                </a:gridCol>
                <a:gridCol w="633024">
                  <a:extLst>
                    <a:ext uri="{9D8B030D-6E8A-4147-A177-3AD203B41FA5}">
                      <a16:colId xmlns:a16="http://schemas.microsoft.com/office/drawing/2014/main" val="661786471"/>
                    </a:ext>
                  </a:extLst>
                </a:gridCol>
                <a:gridCol w="633024">
                  <a:extLst>
                    <a:ext uri="{9D8B030D-6E8A-4147-A177-3AD203B41FA5}">
                      <a16:colId xmlns:a16="http://schemas.microsoft.com/office/drawing/2014/main" val="2015405016"/>
                    </a:ext>
                  </a:extLst>
                </a:gridCol>
                <a:gridCol w="832426">
                  <a:extLst>
                    <a:ext uri="{9D8B030D-6E8A-4147-A177-3AD203B41FA5}">
                      <a16:colId xmlns:a16="http://schemas.microsoft.com/office/drawing/2014/main" val="3360829651"/>
                    </a:ext>
                  </a:extLst>
                </a:gridCol>
                <a:gridCol w="725780">
                  <a:extLst>
                    <a:ext uri="{9D8B030D-6E8A-4147-A177-3AD203B41FA5}">
                      <a16:colId xmlns:a16="http://schemas.microsoft.com/office/drawing/2014/main" val="1914247453"/>
                    </a:ext>
                  </a:extLst>
                </a:gridCol>
              </a:tblGrid>
              <a:tr h="412805">
                <a:tc>
                  <a:txBody>
                    <a:bodyPr/>
                    <a:lstStyle/>
                    <a:p>
                      <a:endParaRPr lang="fr-FR" dirty="0"/>
                    </a:p>
                  </a:txBody>
                  <a:tcPr/>
                </a:tc>
                <a:tc gridSpan="2">
                  <a:txBody>
                    <a:bodyPr/>
                    <a:lstStyle/>
                    <a:p>
                      <a:pPr algn="ctr">
                        <a:lnSpc>
                          <a:spcPts val="1300"/>
                        </a:lnSpc>
                      </a:pPr>
                      <a:r>
                        <a:rPr lang="en-GB" sz="1200" dirty="0">
                          <a:solidFill>
                            <a:schemeClr val="bg1"/>
                          </a:solidFill>
                          <a:effectLst/>
                        </a:rPr>
                        <a:t>Asia Pacific </a:t>
                      </a:r>
                      <a:br>
                        <a:rPr lang="en-GB" sz="1200" dirty="0">
                          <a:solidFill>
                            <a:schemeClr val="bg1"/>
                          </a:solidFill>
                          <a:effectLst/>
                        </a:rPr>
                      </a:br>
                      <a:r>
                        <a:rPr lang="en-GB" sz="1200" dirty="0">
                          <a:solidFill>
                            <a:schemeClr val="bg1"/>
                          </a:solidFill>
                          <a:effectLst/>
                        </a:rPr>
                        <a:t>(APASL)</a:t>
                      </a:r>
                      <a:endParaRPr lang="fr-CH" sz="12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hMerge="1">
                  <a:txBody>
                    <a:bodyPr/>
                    <a:lstStyle/>
                    <a:p>
                      <a:endParaRPr lang="fr-FR"/>
                    </a:p>
                  </a:txBody>
                  <a:tcPr/>
                </a:tc>
                <a:tc gridSpan="2">
                  <a:txBody>
                    <a:bodyPr/>
                    <a:lstStyle/>
                    <a:p>
                      <a:pPr algn="ctr">
                        <a:lnSpc>
                          <a:spcPts val="1300"/>
                        </a:lnSpc>
                      </a:pPr>
                      <a:r>
                        <a:rPr lang="en-GB" sz="1200" dirty="0">
                          <a:solidFill>
                            <a:schemeClr val="bg1"/>
                          </a:solidFill>
                          <a:effectLst/>
                        </a:rPr>
                        <a:t>China</a:t>
                      </a:r>
                      <a:endParaRPr lang="fr-CH" sz="12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hMerge="1">
                  <a:txBody>
                    <a:bodyPr/>
                    <a:lstStyle/>
                    <a:p>
                      <a:endParaRPr lang="fr-FR"/>
                    </a:p>
                  </a:txBody>
                  <a:tcPr/>
                </a:tc>
                <a:tc gridSpan="2">
                  <a:txBody>
                    <a:bodyPr/>
                    <a:lstStyle/>
                    <a:p>
                      <a:pPr algn="ctr">
                        <a:lnSpc>
                          <a:spcPts val="1300"/>
                        </a:lnSpc>
                      </a:pPr>
                      <a:r>
                        <a:rPr lang="en-GB" sz="1200" dirty="0">
                          <a:solidFill>
                            <a:schemeClr val="bg1"/>
                          </a:solidFill>
                          <a:effectLst/>
                        </a:rPr>
                        <a:t>Hong Kong </a:t>
                      </a:r>
                      <a:br>
                        <a:rPr lang="en-GB" sz="1200" dirty="0">
                          <a:solidFill>
                            <a:schemeClr val="bg1"/>
                          </a:solidFill>
                          <a:effectLst/>
                        </a:rPr>
                      </a:br>
                      <a:r>
                        <a:rPr lang="en-GB" sz="1200" dirty="0">
                          <a:solidFill>
                            <a:schemeClr val="bg1"/>
                          </a:solidFill>
                          <a:effectLst/>
                        </a:rPr>
                        <a:t>(HKLCS)</a:t>
                      </a:r>
                      <a:endParaRPr lang="fr-CH" sz="12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hMerge="1">
                  <a:txBody>
                    <a:bodyPr/>
                    <a:lstStyle/>
                    <a:p>
                      <a:endParaRPr lang="fr-FR"/>
                    </a:p>
                  </a:txBody>
                  <a:tcPr/>
                </a:tc>
                <a:tc gridSpan="2">
                  <a:txBody>
                    <a:bodyPr/>
                    <a:lstStyle/>
                    <a:p>
                      <a:pPr algn="ctr">
                        <a:lnSpc>
                          <a:spcPts val="1300"/>
                        </a:lnSpc>
                      </a:pPr>
                      <a:r>
                        <a:rPr lang="en-GB" sz="1200" dirty="0">
                          <a:solidFill>
                            <a:schemeClr val="bg1"/>
                          </a:solidFill>
                          <a:effectLst/>
                        </a:rPr>
                        <a:t>Japan </a:t>
                      </a:r>
                      <a:br>
                        <a:rPr lang="en-GB" sz="1200" dirty="0">
                          <a:solidFill>
                            <a:schemeClr val="bg1"/>
                          </a:solidFill>
                          <a:effectLst/>
                        </a:rPr>
                      </a:br>
                      <a:r>
                        <a:rPr lang="en-GB" sz="1200" dirty="0">
                          <a:solidFill>
                            <a:schemeClr val="bg1"/>
                          </a:solidFill>
                          <a:effectLst/>
                        </a:rPr>
                        <a:t>(JSH)</a:t>
                      </a:r>
                      <a:endParaRPr lang="fr-CH" sz="12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hMerge="1">
                  <a:txBody>
                    <a:bodyPr/>
                    <a:lstStyle/>
                    <a:p>
                      <a:endParaRPr lang="fr-FR"/>
                    </a:p>
                  </a:txBody>
                  <a:tcPr/>
                </a:tc>
                <a:tc gridSpan="2">
                  <a:txBody>
                    <a:bodyPr/>
                    <a:lstStyle/>
                    <a:p>
                      <a:pPr algn="ctr">
                        <a:lnSpc>
                          <a:spcPts val="1300"/>
                        </a:lnSpc>
                      </a:pPr>
                      <a:r>
                        <a:rPr lang="en-GB" sz="1200" dirty="0">
                          <a:solidFill>
                            <a:schemeClr val="bg1"/>
                          </a:solidFill>
                          <a:effectLst/>
                        </a:rPr>
                        <a:t>Korea </a:t>
                      </a:r>
                      <a:br>
                        <a:rPr lang="en-GB" sz="1200" dirty="0">
                          <a:solidFill>
                            <a:schemeClr val="bg1"/>
                          </a:solidFill>
                          <a:effectLst/>
                        </a:rPr>
                      </a:br>
                      <a:r>
                        <a:rPr lang="en-GB" sz="1200" dirty="0">
                          <a:solidFill>
                            <a:schemeClr val="bg1"/>
                          </a:solidFill>
                          <a:effectLst/>
                        </a:rPr>
                        <a:t>(KLCSG)</a:t>
                      </a:r>
                      <a:endParaRPr lang="fr-CH" sz="12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hMerge="1">
                  <a:txBody>
                    <a:bodyPr/>
                    <a:lstStyle/>
                    <a:p>
                      <a:endParaRPr lang="fr-FR"/>
                    </a:p>
                  </a:txBody>
                  <a:tcPr/>
                </a:tc>
                <a:tc gridSpan="2">
                  <a:txBody>
                    <a:bodyPr/>
                    <a:lstStyle/>
                    <a:p>
                      <a:pPr algn="ctr">
                        <a:lnSpc>
                          <a:spcPts val="1300"/>
                        </a:lnSpc>
                      </a:pPr>
                      <a:r>
                        <a:rPr lang="en-GB" sz="1200" dirty="0">
                          <a:solidFill>
                            <a:schemeClr val="bg1"/>
                          </a:solidFill>
                          <a:effectLst/>
                        </a:rPr>
                        <a:t>Singapore </a:t>
                      </a:r>
                      <a:br>
                        <a:rPr lang="en-GB" sz="1200" dirty="0">
                          <a:solidFill>
                            <a:schemeClr val="bg1"/>
                          </a:solidFill>
                          <a:effectLst/>
                        </a:rPr>
                      </a:br>
                      <a:r>
                        <a:rPr lang="en-GB" sz="1200" dirty="0">
                          <a:solidFill>
                            <a:schemeClr val="bg1"/>
                          </a:solidFill>
                          <a:effectLst/>
                        </a:rPr>
                        <a:t>(NCCS)</a:t>
                      </a:r>
                      <a:endParaRPr lang="fr-CH" sz="12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hMerge="1">
                  <a:txBody>
                    <a:bodyPr/>
                    <a:lstStyle/>
                    <a:p>
                      <a:endParaRPr lang="fr-FR"/>
                    </a:p>
                  </a:txBody>
                  <a:tcPr/>
                </a:tc>
                <a:tc gridSpan="2">
                  <a:txBody>
                    <a:bodyPr/>
                    <a:lstStyle/>
                    <a:p>
                      <a:pPr algn="ctr">
                        <a:lnSpc>
                          <a:spcPts val="1300"/>
                        </a:lnSpc>
                      </a:pPr>
                      <a:r>
                        <a:rPr lang="en-GB" sz="1200" dirty="0">
                          <a:solidFill>
                            <a:schemeClr val="bg1"/>
                          </a:solidFill>
                          <a:effectLst/>
                        </a:rPr>
                        <a:t>Taiwan </a:t>
                      </a:r>
                      <a:br>
                        <a:rPr lang="en-GB" sz="1200" dirty="0">
                          <a:solidFill>
                            <a:schemeClr val="bg1"/>
                          </a:solidFill>
                          <a:effectLst/>
                        </a:rPr>
                      </a:br>
                      <a:r>
                        <a:rPr lang="en-GB" sz="1200" dirty="0">
                          <a:solidFill>
                            <a:schemeClr val="bg1"/>
                          </a:solidFill>
                          <a:effectLst/>
                        </a:rPr>
                        <a:t>(TLCA)</a:t>
                      </a:r>
                      <a:endParaRPr lang="fr-CH" sz="12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hMerge="1">
                  <a:txBody>
                    <a:bodyPr/>
                    <a:lstStyle/>
                    <a:p>
                      <a:endParaRPr lang="fr-FR"/>
                    </a:p>
                  </a:txBody>
                  <a:tcPr/>
                </a:tc>
                <a:extLst>
                  <a:ext uri="{0D108BD9-81ED-4DB2-BD59-A6C34878D82A}">
                    <a16:rowId xmlns:a16="http://schemas.microsoft.com/office/drawing/2014/main" val="3432144517"/>
                  </a:ext>
                </a:extLst>
              </a:tr>
              <a:tr h="1257749">
                <a:tc>
                  <a:txBody>
                    <a:bodyPr/>
                    <a:lstStyle/>
                    <a:p>
                      <a:pPr algn="ctr">
                        <a:lnSpc>
                          <a:spcPts val="1300"/>
                        </a:lnSpc>
                      </a:pPr>
                      <a:r>
                        <a:rPr lang="en-GB" sz="1200" dirty="0">
                          <a:solidFill>
                            <a:schemeClr val="bg1"/>
                          </a:solidFill>
                          <a:effectLst/>
                        </a:rPr>
                        <a:t>Disease </a:t>
                      </a:r>
                      <a:br>
                        <a:rPr lang="en-GB" sz="1200" dirty="0">
                          <a:solidFill>
                            <a:schemeClr val="bg1"/>
                          </a:solidFill>
                          <a:effectLst/>
                        </a:rPr>
                      </a:br>
                      <a:r>
                        <a:rPr lang="en-GB" sz="1200" dirty="0">
                          <a:solidFill>
                            <a:schemeClr val="bg1"/>
                          </a:solidFill>
                          <a:effectLst/>
                        </a:rPr>
                        <a:t>features</a:t>
                      </a:r>
                      <a:endParaRPr lang="fr-CH" sz="12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126" marR="0" marT="0" marB="0" anchor="ctr"/>
                </a:tc>
                <a:tc>
                  <a:txBody>
                    <a:bodyPr/>
                    <a:lstStyle/>
                    <a:p>
                      <a:pPr algn="ctr">
                        <a:lnSpc>
                          <a:spcPts val="1300"/>
                        </a:lnSpc>
                      </a:pPr>
                      <a:r>
                        <a:rPr lang="en-GB" sz="1200" dirty="0">
                          <a:solidFill>
                            <a:schemeClr val="tx1"/>
                          </a:solidFill>
                          <a:effectLst/>
                        </a:rPr>
                        <a:t>MVI</a:t>
                      </a:r>
                      <a:r>
                        <a:rPr lang="en-GB" sz="1200" baseline="30000" dirty="0">
                          <a:solidFill>
                            <a:schemeClr val="tx1"/>
                          </a:solidFill>
                          <a:effectLst/>
                        </a:rPr>
                        <a:t>+</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EHM</a:t>
                      </a:r>
                      <a:r>
                        <a:rPr lang="en-GB" sz="1200" baseline="30000" dirty="0">
                          <a:solidFill>
                            <a:schemeClr val="tx1"/>
                          </a:solidFill>
                          <a:effectLst/>
                        </a:rPr>
                        <a:t>+</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MVI</a:t>
                      </a:r>
                      <a:r>
                        <a:rPr lang="en-GB" sz="1200" baseline="30000" dirty="0">
                          <a:solidFill>
                            <a:schemeClr val="tx1"/>
                          </a:solidFill>
                          <a:effectLst/>
                        </a:rPr>
                        <a:t>+</a:t>
                      </a:r>
                      <a:r>
                        <a:rPr lang="en-GB" sz="1200" dirty="0">
                          <a:solidFill>
                            <a:schemeClr val="tx1"/>
                          </a:solidFill>
                          <a:effectLst/>
                        </a:rPr>
                        <a:t> </a:t>
                      </a:r>
                      <a:br>
                        <a:rPr lang="en-GB" sz="1200" dirty="0">
                          <a:solidFill>
                            <a:schemeClr val="tx1"/>
                          </a:solidFill>
                          <a:effectLst/>
                        </a:rPr>
                      </a:br>
                      <a:r>
                        <a:rPr lang="en-GB" sz="1200" dirty="0">
                          <a:solidFill>
                            <a:schemeClr val="tx1"/>
                          </a:solidFill>
                          <a:effectLst/>
                        </a:rPr>
                        <a:t>(IIIa)</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EHM</a:t>
                      </a:r>
                      <a:r>
                        <a:rPr lang="en-GB" sz="1200" baseline="30000" dirty="0">
                          <a:solidFill>
                            <a:schemeClr val="tx1"/>
                          </a:solidFill>
                          <a:effectLst/>
                        </a:rPr>
                        <a:t>+</a:t>
                      </a:r>
                      <a:r>
                        <a:rPr lang="en-GB" sz="1200" dirty="0">
                          <a:solidFill>
                            <a:schemeClr val="tx1"/>
                          </a:solidFill>
                          <a:effectLst/>
                        </a:rPr>
                        <a:t> </a:t>
                      </a:r>
                      <a:br>
                        <a:rPr lang="en-GB" sz="1200" dirty="0">
                          <a:solidFill>
                            <a:schemeClr val="tx1"/>
                          </a:solidFill>
                          <a:effectLst/>
                        </a:rPr>
                      </a:br>
                      <a:r>
                        <a:rPr lang="en-GB" sz="1200" dirty="0">
                          <a:solidFill>
                            <a:schemeClr val="tx1"/>
                          </a:solidFill>
                          <a:effectLst/>
                        </a:rPr>
                        <a:t>(IIIb)</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Int.</a:t>
                      </a:r>
                      <a:endParaRPr lang="fr-CH" sz="1200" dirty="0">
                        <a:solidFill>
                          <a:schemeClr val="tx1"/>
                        </a:solidFill>
                        <a:effectLst/>
                      </a:endParaRPr>
                    </a:p>
                    <a:p>
                      <a:pPr algn="ctr">
                        <a:lnSpc>
                          <a:spcPts val="1300"/>
                        </a:lnSpc>
                      </a:pPr>
                      <a:r>
                        <a:rPr lang="en-GB" sz="1200" dirty="0">
                          <a:solidFill>
                            <a:schemeClr val="tx1"/>
                          </a:solidFill>
                          <a:effectLst/>
                        </a:rPr>
                        <a:t>I or IIa </a:t>
                      </a:r>
                      <a:br>
                        <a:rPr lang="en-GB" sz="1200" dirty="0">
                          <a:solidFill>
                            <a:schemeClr val="tx1"/>
                          </a:solidFill>
                          <a:effectLst/>
                        </a:rPr>
                      </a:br>
                      <a:r>
                        <a:rPr lang="en-GB" sz="1200" dirty="0">
                          <a:solidFill>
                            <a:schemeClr val="tx1"/>
                          </a:solidFill>
                          <a:effectLst/>
                        </a:rPr>
                        <a:t>+ Vp 1–3</a:t>
                      </a:r>
                      <a:endParaRPr lang="fr-CH" sz="1200" dirty="0">
                        <a:solidFill>
                          <a:schemeClr val="tx1"/>
                        </a:solidFill>
                        <a:effectLst/>
                      </a:endParaRPr>
                    </a:p>
                    <a:p>
                      <a:pPr algn="ctr">
                        <a:lnSpc>
                          <a:spcPts val="1300"/>
                        </a:lnSpc>
                      </a:pPr>
                      <a:r>
                        <a:rPr lang="en-GB" sz="1200" dirty="0">
                          <a:solidFill>
                            <a:schemeClr val="tx1"/>
                          </a:solidFill>
                          <a:effectLst/>
                        </a:rPr>
                        <a:t>LA IIb or IIIa + Vp 1–3</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EVM </a:t>
                      </a:r>
                      <a:br>
                        <a:rPr lang="en-GB" sz="1200" dirty="0">
                          <a:solidFill>
                            <a:schemeClr val="tx1"/>
                          </a:solidFill>
                          <a:effectLst/>
                        </a:rPr>
                      </a:br>
                      <a:r>
                        <a:rPr lang="en-GB" sz="1200" dirty="0">
                          <a:solidFill>
                            <a:schemeClr val="tx1"/>
                          </a:solidFill>
                          <a:effectLst/>
                        </a:rPr>
                        <a:t>(IVa, IVb)</a:t>
                      </a:r>
                      <a:endParaRPr lang="fr-CH" sz="1200" dirty="0">
                        <a:solidFill>
                          <a:schemeClr val="tx1"/>
                        </a:solidFill>
                        <a:effectLst/>
                      </a:endParaRPr>
                    </a:p>
                    <a:p>
                      <a:pPr algn="ctr">
                        <a:lnSpc>
                          <a:spcPts val="1300"/>
                        </a:lnSpc>
                      </a:pPr>
                      <a:r>
                        <a:rPr lang="en-GB" sz="1200" dirty="0">
                          <a:solidFill>
                            <a:schemeClr val="tx1"/>
                          </a:solidFill>
                          <a:effectLst/>
                        </a:rPr>
                        <a:t>Vp 4 or EHM </a:t>
                      </a:r>
                      <a:br>
                        <a:rPr lang="en-GB" sz="1200" dirty="0">
                          <a:solidFill>
                            <a:schemeClr val="tx1"/>
                          </a:solidFill>
                          <a:effectLst/>
                        </a:rPr>
                      </a:br>
                      <a:r>
                        <a:rPr lang="en-GB" sz="1200" dirty="0">
                          <a:solidFill>
                            <a:schemeClr val="tx1"/>
                          </a:solidFill>
                          <a:effectLst/>
                        </a:rPr>
                        <a:t>(or both)</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MVI</a:t>
                      </a:r>
                      <a:r>
                        <a:rPr lang="en-GB" sz="1200" baseline="30000" dirty="0">
                          <a:solidFill>
                            <a:schemeClr val="tx1"/>
                          </a:solidFill>
                          <a:effectLst/>
                        </a:rPr>
                        <a:t>+</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EHM</a:t>
                      </a:r>
                      <a:r>
                        <a:rPr lang="en-GB" sz="1200" baseline="30000" dirty="0">
                          <a:solidFill>
                            <a:schemeClr val="tx1"/>
                          </a:solidFill>
                          <a:effectLst/>
                        </a:rPr>
                        <a:t>+</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MVI</a:t>
                      </a:r>
                      <a:r>
                        <a:rPr lang="en-GB" sz="1200" baseline="30000" dirty="0">
                          <a:solidFill>
                            <a:schemeClr val="tx1"/>
                          </a:solidFill>
                          <a:effectLst/>
                        </a:rPr>
                        <a:t>+</a:t>
                      </a:r>
                      <a:r>
                        <a:rPr lang="en-GB" sz="1200" dirty="0">
                          <a:solidFill>
                            <a:schemeClr val="tx1"/>
                          </a:solidFill>
                          <a:effectLst/>
                        </a:rPr>
                        <a:t> </a:t>
                      </a:r>
                      <a:br>
                        <a:rPr lang="en-GB" sz="1200" dirty="0">
                          <a:solidFill>
                            <a:schemeClr val="tx1"/>
                          </a:solidFill>
                          <a:effectLst/>
                        </a:rPr>
                      </a:br>
                      <a:r>
                        <a:rPr lang="en-GB" sz="1200" dirty="0">
                          <a:solidFill>
                            <a:schemeClr val="tx1"/>
                          </a:solidFill>
                          <a:effectLst/>
                        </a:rPr>
                        <a:t>(IIc, IIIb, IVa)</a:t>
                      </a:r>
                      <a:endParaRPr lang="fr-CH" sz="1200" dirty="0">
                        <a:solidFill>
                          <a:schemeClr val="tx1"/>
                        </a:solidFill>
                        <a:effectLst/>
                      </a:endParaRPr>
                    </a:p>
                    <a:p>
                      <a:pPr algn="ctr">
                        <a:lnSpc>
                          <a:spcPts val="1300"/>
                        </a:lnSpc>
                      </a:pPr>
                      <a:r>
                        <a:rPr lang="en-GB" sz="1200" dirty="0">
                          <a:solidFill>
                            <a:schemeClr val="tx1"/>
                          </a:solidFill>
                          <a:effectLst/>
                        </a:rPr>
                        <a:t>Single </a:t>
                      </a:r>
                      <a:br>
                        <a:rPr lang="en-GB" sz="1200" dirty="0">
                          <a:solidFill>
                            <a:schemeClr val="tx1"/>
                          </a:solidFill>
                          <a:effectLst/>
                        </a:rPr>
                      </a:br>
                      <a:r>
                        <a:rPr lang="en-GB" sz="1200" dirty="0">
                          <a:solidFill>
                            <a:schemeClr val="tx1"/>
                          </a:solidFill>
                          <a:effectLst/>
                        </a:rPr>
                        <a:t>Multiple</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EHM</a:t>
                      </a:r>
                      <a:r>
                        <a:rPr lang="en-GB" sz="1200" baseline="30000" dirty="0">
                          <a:solidFill>
                            <a:schemeClr val="tx1"/>
                          </a:solidFill>
                          <a:effectLst/>
                        </a:rPr>
                        <a:t>+</a:t>
                      </a:r>
                      <a:r>
                        <a:rPr lang="en-GB" sz="1200" dirty="0">
                          <a:solidFill>
                            <a:schemeClr val="tx1"/>
                          </a:solidFill>
                          <a:effectLst/>
                        </a:rPr>
                        <a:t> </a:t>
                      </a:r>
                      <a:br>
                        <a:rPr lang="en-GB" sz="1200" dirty="0">
                          <a:solidFill>
                            <a:schemeClr val="tx1"/>
                          </a:solidFill>
                          <a:effectLst/>
                        </a:rPr>
                      </a:br>
                      <a:r>
                        <a:rPr lang="en-GB" sz="1200" dirty="0">
                          <a:solidFill>
                            <a:schemeClr val="tx1"/>
                          </a:solidFill>
                          <a:effectLst/>
                        </a:rPr>
                        <a:t>IVa (LN), IVb (others)</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MVI</a:t>
                      </a:r>
                      <a:r>
                        <a:rPr lang="en-GB" sz="1200" baseline="30000" dirty="0">
                          <a:solidFill>
                            <a:schemeClr val="tx1"/>
                          </a:solidFill>
                          <a:effectLst/>
                        </a:rPr>
                        <a:t>+</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EHM</a:t>
                      </a:r>
                      <a:r>
                        <a:rPr lang="en-GB" sz="1200" baseline="30000" dirty="0">
                          <a:solidFill>
                            <a:schemeClr val="tx1"/>
                          </a:solidFill>
                          <a:effectLst/>
                        </a:rPr>
                        <a:t>+</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MVI</a:t>
                      </a:r>
                      <a:r>
                        <a:rPr lang="en-GB" sz="1200" baseline="30000" dirty="0">
                          <a:solidFill>
                            <a:schemeClr val="tx1"/>
                          </a:solidFill>
                          <a:effectLst/>
                        </a:rPr>
                        <a:t>+</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EHM</a:t>
                      </a:r>
                      <a:r>
                        <a:rPr lang="en-GB" sz="1200" baseline="30000" dirty="0">
                          <a:solidFill>
                            <a:schemeClr val="tx1"/>
                          </a:solidFill>
                          <a:effectLst/>
                        </a:rPr>
                        <a:t>+</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extLst>
                  <a:ext uri="{0D108BD9-81ED-4DB2-BD59-A6C34878D82A}">
                    <a16:rowId xmlns:a16="http://schemas.microsoft.com/office/drawing/2014/main" val="3351607048"/>
                  </a:ext>
                </a:extLst>
              </a:tr>
              <a:tr h="1468985">
                <a:tc>
                  <a:txBody>
                    <a:bodyPr/>
                    <a:lstStyle/>
                    <a:p>
                      <a:pPr algn="ctr">
                        <a:lnSpc>
                          <a:spcPts val="1300"/>
                        </a:lnSpc>
                      </a:pPr>
                      <a:r>
                        <a:rPr lang="en-GB" sz="1200" dirty="0">
                          <a:solidFill>
                            <a:schemeClr val="bg1"/>
                          </a:solidFill>
                          <a:effectLst/>
                        </a:rPr>
                        <a:t>First-line </a:t>
                      </a:r>
                      <a:br>
                        <a:rPr lang="en-GB" sz="1200" dirty="0">
                          <a:solidFill>
                            <a:schemeClr val="bg1"/>
                          </a:solidFill>
                          <a:effectLst/>
                        </a:rPr>
                      </a:br>
                      <a:r>
                        <a:rPr lang="en-GB" sz="1200" dirty="0">
                          <a:solidFill>
                            <a:schemeClr val="bg1"/>
                          </a:solidFill>
                          <a:effectLst/>
                        </a:rPr>
                        <a:t>treatment</a:t>
                      </a:r>
                      <a:endParaRPr lang="fr-CH" sz="12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126" marR="0" marT="0" marB="0" anchor="ctr"/>
                </a:tc>
                <a:tc>
                  <a:txBody>
                    <a:bodyPr/>
                    <a:lstStyle/>
                    <a:p>
                      <a:pPr algn="ctr">
                        <a:lnSpc>
                          <a:spcPts val="1300"/>
                        </a:lnSpc>
                      </a:pPr>
                      <a:r>
                        <a:rPr lang="en-GB" sz="1200" dirty="0">
                          <a:solidFill>
                            <a:schemeClr val="tx1"/>
                          </a:solidFill>
                          <a:effectLst/>
                        </a:rPr>
                        <a:t>Systemic therapy, TACE</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CP A or B: </a:t>
                      </a:r>
                      <a:br>
                        <a:rPr lang="en-GB" sz="1200" dirty="0">
                          <a:solidFill>
                            <a:schemeClr val="tx1"/>
                          </a:solidFill>
                          <a:effectLst/>
                        </a:rPr>
                      </a:br>
                      <a:r>
                        <a:rPr lang="en-GB" sz="1200" dirty="0">
                          <a:solidFill>
                            <a:schemeClr val="tx1"/>
                          </a:solidFill>
                          <a:effectLst/>
                        </a:rPr>
                        <a:t>systemic therapy</a:t>
                      </a:r>
                      <a:endParaRPr lang="fr-CH" sz="1200" dirty="0">
                        <a:solidFill>
                          <a:schemeClr val="tx1"/>
                        </a:solidFill>
                        <a:effectLst/>
                      </a:endParaRPr>
                    </a:p>
                    <a:p>
                      <a:pPr algn="ctr">
                        <a:lnSpc>
                          <a:spcPts val="1300"/>
                        </a:lnSpc>
                      </a:pPr>
                      <a:r>
                        <a:rPr lang="en-GB" sz="1200" dirty="0">
                          <a:solidFill>
                            <a:schemeClr val="tx1"/>
                          </a:solidFill>
                          <a:effectLst/>
                        </a:rPr>
                        <a:t>CP C: best </a:t>
                      </a:r>
                      <a:br>
                        <a:rPr lang="en-GB" sz="1200" dirty="0">
                          <a:solidFill>
                            <a:schemeClr val="tx1"/>
                          </a:solidFill>
                          <a:effectLst/>
                        </a:rPr>
                      </a:br>
                      <a:r>
                        <a:rPr lang="en-GB" sz="1200" dirty="0">
                          <a:solidFill>
                            <a:schemeClr val="tx1"/>
                          </a:solidFill>
                          <a:effectLst/>
                        </a:rPr>
                        <a:t>supportive care</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TACE ± </a:t>
                      </a:r>
                      <a:br>
                        <a:rPr lang="en-GB" sz="1200" dirty="0">
                          <a:solidFill>
                            <a:schemeClr val="tx1"/>
                          </a:solidFill>
                          <a:effectLst/>
                        </a:rPr>
                      </a:br>
                      <a:r>
                        <a:rPr lang="en-GB" sz="1200" dirty="0">
                          <a:solidFill>
                            <a:schemeClr val="tx1"/>
                          </a:solidFill>
                          <a:effectLst/>
                        </a:rPr>
                        <a:t>(MKI or </a:t>
                      </a:r>
                      <a:br>
                        <a:rPr lang="en-GB" sz="1200" dirty="0">
                          <a:solidFill>
                            <a:schemeClr val="tx1"/>
                          </a:solidFill>
                          <a:effectLst/>
                        </a:rPr>
                      </a:br>
                      <a:r>
                        <a:rPr lang="en-GB" sz="1200" dirty="0">
                          <a:solidFill>
                            <a:schemeClr val="tx1"/>
                          </a:solidFill>
                          <a:effectLst/>
                        </a:rPr>
                        <a:t>FOLFOX4, LR, RT)</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MKI or </a:t>
                      </a:r>
                      <a:br>
                        <a:rPr lang="en-GB" sz="1200" dirty="0">
                          <a:solidFill>
                            <a:schemeClr val="tx1"/>
                          </a:solidFill>
                          <a:effectLst/>
                        </a:rPr>
                      </a:br>
                      <a:r>
                        <a:rPr lang="en-GB" sz="1200" dirty="0">
                          <a:solidFill>
                            <a:schemeClr val="tx1"/>
                          </a:solidFill>
                          <a:effectLst/>
                        </a:rPr>
                        <a:t>FOLFOX4 </a:t>
                      </a:r>
                      <a:br>
                        <a:rPr lang="en-GB" sz="1200" dirty="0">
                          <a:solidFill>
                            <a:schemeClr val="tx1"/>
                          </a:solidFill>
                          <a:effectLst/>
                        </a:rPr>
                      </a:br>
                      <a:r>
                        <a:rPr lang="en-GB" sz="1200" dirty="0">
                          <a:solidFill>
                            <a:schemeClr val="tx1"/>
                          </a:solidFill>
                          <a:effectLst/>
                        </a:rPr>
                        <a:t>± </a:t>
                      </a:r>
                      <a:br>
                        <a:rPr lang="en-GB" sz="1200" dirty="0">
                          <a:solidFill>
                            <a:schemeClr val="tx1"/>
                          </a:solidFill>
                          <a:effectLst/>
                        </a:rPr>
                      </a:br>
                      <a:r>
                        <a:rPr lang="en-GB" sz="1200" dirty="0">
                          <a:solidFill>
                            <a:schemeClr val="tx1"/>
                          </a:solidFill>
                          <a:effectLst/>
                        </a:rPr>
                        <a:t>(TACE, RT)</a:t>
                      </a:r>
                      <a:endParaRPr lang="fr-CH" sz="1200" dirty="0">
                        <a:solidFill>
                          <a:schemeClr val="tx1"/>
                        </a:solidFill>
                        <a:effectLst/>
                      </a:endParaRPr>
                    </a:p>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IIb or IIIa, </a:t>
                      </a:r>
                      <a:br>
                        <a:rPr lang="en-GB" sz="1200" dirty="0">
                          <a:solidFill>
                            <a:schemeClr val="tx1"/>
                          </a:solidFill>
                          <a:effectLst/>
                        </a:rPr>
                      </a:br>
                      <a:r>
                        <a:rPr lang="en-GB" sz="1200" dirty="0">
                          <a:solidFill>
                            <a:schemeClr val="tx1"/>
                          </a:solidFill>
                          <a:effectLst/>
                        </a:rPr>
                        <a:t>CP A: LR</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Systemic therapy</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TACE, LR, HAIC, MKI</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MKI</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fr-CH" sz="1200" dirty="0">
                          <a:solidFill>
                            <a:schemeClr val="tx1"/>
                          </a:solidFill>
                          <a:effectLst/>
                        </a:rPr>
                        <a:t>TACE (SIRT) </a:t>
                      </a:r>
                      <a:br>
                        <a:rPr lang="fr-CH" sz="1200" dirty="0">
                          <a:solidFill>
                            <a:schemeClr val="tx1"/>
                          </a:solidFill>
                          <a:effectLst/>
                        </a:rPr>
                      </a:br>
                      <a:r>
                        <a:rPr lang="fr-CH" sz="1200" dirty="0">
                          <a:solidFill>
                            <a:schemeClr val="tx1"/>
                          </a:solidFill>
                          <a:effectLst/>
                        </a:rPr>
                        <a:t>± </a:t>
                      </a:r>
                      <a:br>
                        <a:rPr lang="fr-CH" sz="1200" dirty="0">
                          <a:solidFill>
                            <a:schemeClr val="tx1"/>
                          </a:solidFill>
                          <a:effectLst/>
                        </a:rPr>
                      </a:br>
                      <a:r>
                        <a:rPr lang="fr-CH" sz="1200" dirty="0">
                          <a:solidFill>
                            <a:schemeClr val="tx1"/>
                          </a:solidFill>
                          <a:effectLst/>
                        </a:rPr>
                        <a:t>EBRT</a:t>
                      </a:r>
                    </a:p>
                    <a:p>
                      <a:pPr algn="ctr">
                        <a:lnSpc>
                          <a:spcPts val="1300"/>
                        </a:lnSpc>
                      </a:pPr>
                      <a:r>
                        <a:rPr lang="fr-CH" sz="1200" dirty="0">
                          <a:solidFill>
                            <a:schemeClr val="tx1"/>
                          </a:solidFill>
                          <a:effectLst/>
                        </a:rPr>
                        <a:t>sorafenib</a:t>
                      </a:r>
                    </a:p>
                    <a:p>
                      <a:pPr algn="ctr">
                        <a:lnSpc>
                          <a:spcPts val="1300"/>
                        </a:lnSpc>
                      </a:pPr>
                      <a:r>
                        <a:rPr lang="fr-CH" sz="1200" dirty="0">
                          <a:solidFill>
                            <a:schemeClr val="tx1"/>
                          </a:solidFill>
                          <a:effectLst/>
                        </a:rPr>
                        <a:t>lenvatinib</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sorafenib</a:t>
                      </a:r>
                      <a:endParaRPr lang="fr-CH" sz="1200" dirty="0">
                        <a:solidFill>
                          <a:schemeClr val="tx1"/>
                        </a:solidFill>
                        <a:effectLst/>
                      </a:endParaRPr>
                    </a:p>
                    <a:p>
                      <a:pPr algn="ctr">
                        <a:lnSpc>
                          <a:spcPts val="1300"/>
                        </a:lnSpc>
                      </a:pPr>
                      <a:r>
                        <a:rPr lang="en-GB" sz="1200" dirty="0">
                          <a:solidFill>
                            <a:schemeClr val="tx1"/>
                          </a:solidFill>
                          <a:effectLst/>
                        </a:rPr>
                        <a:t>lenvatinib</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SIRT, TACE</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000" marR="36000" marT="0" marB="0" anchor="ctr"/>
                </a:tc>
                <a:tc>
                  <a:txBody>
                    <a:bodyPr/>
                    <a:lstStyle/>
                    <a:p>
                      <a:pPr algn="ctr">
                        <a:lnSpc>
                          <a:spcPts val="1300"/>
                        </a:lnSpc>
                      </a:pPr>
                      <a:r>
                        <a:rPr lang="en-GB" sz="1200" dirty="0">
                          <a:solidFill>
                            <a:schemeClr val="tx1"/>
                          </a:solidFill>
                          <a:effectLst/>
                        </a:rPr>
                        <a:t>Systemic therapy</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LR, MKI</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Systemic therapy </a:t>
                      </a:r>
                      <a:br>
                        <a:rPr lang="en-GB" sz="1200" dirty="0">
                          <a:solidFill>
                            <a:schemeClr val="tx1"/>
                          </a:solidFill>
                          <a:effectLst/>
                        </a:rPr>
                      </a:br>
                      <a:r>
                        <a:rPr lang="en-GB" sz="1200" dirty="0">
                          <a:solidFill>
                            <a:schemeClr val="tx1"/>
                          </a:solidFill>
                          <a:effectLst/>
                        </a:rPr>
                        <a:t>± </a:t>
                      </a:r>
                      <a:br>
                        <a:rPr lang="en-GB" sz="1200" dirty="0">
                          <a:solidFill>
                            <a:schemeClr val="tx1"/>
                          </a:solidFill>
                          <a:effectLst/>
                        </a:rPr>
                      </a:br>
                      <a:r>
                        <a:rPr lang="en-GB" sz="1200" dirty="0">
                          <a:solidFill>
                            <a:schemeClr val="tx1"/>
                          </a:solidFill>
                          <a:effectLst/>
                        </a:rPr>
                        <a:t>(TACE, SIRT, LR)</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extLst>
                  <a:ext uri="{0D108BD9-81ED-4DB2-BD59-A6C34878D82A}">
                    <a16:rowId xmlns:a16="http://schemas.microsoft.com/office/drawing/2014/main" val="693958383"/>
                  </a:ext>
                </a:extLst>
              </a:tr>
              <a:tr h="624040">
                <a:tc>
                  <a:txBody>
                    <a:bodyPr/>
                    <a:lstStyle/>
                    <a:p>
                      <a:pPr algn="ctr">
                        <a:lnSpc>
                          <a:spcPts val="1300"/>
                        </a:lnSpc>
                      </a:pPr>
                      <a:r>
                        <a:rPr lang="en-GB" sz="1200" dirty="0">
                          <a:solidFill>
                            <a:schemeClr val="bg1"/>
                          </a:solidFill>
                          <a:effectLst/>
                        </a:rPr>
                        <a:t>Second-line treatment</a:t>
                      </a:r>
                      <a:endParaRPr lang="fr-CH" sz="12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126" marR="0"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MKI</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MKI</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IIb or IIIa, </a:t>
                      </a:r>
                      <a:br>
                        <a:rPr lang="en-GB" sz="1200" dirty="0">
                          <a:solidFill>
                            <a:schemeClr val="tx1"/>
                          </a:solidFill>
                          <a:effectLst/>
                        </a:rPr>
                      </a:br>
                      <a:r>
                        <a:rPr lang="en-GB" sz="1200" dirty="0">
                          <a:solidFill>
                            <a:schemeClr val="tx1"/>
                          </a:solidFill>
                          <a:effectLst/>
                        </a:rPr>
                        <a:t>CP B, or IIIb: </a:t>
                      </a:r>
                      <a:br>
                        <a:rPr lang="en-GB" sz="1200" dirty="0">
                          <a:solidFill>
                            <a:schemeClr val="tx1"/>
                          </a:solidFill>
                          <a:effectLst/>
                        </a:rPr>
                      </a:br>
                      <a:r>
                        <a:rPr lang="en-GB" sz="1200" dirty="0">
                          <a:solidFill>
                            <a:schemeClr val="tx1"/>
                          </a:solidFill>
                          <a:effectLst/>
                        </a:rPr>
                        <a:t>TACE</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(Vp 1–3: </a:t>
                      </a:r>
                      <a:br>
                        <a:rPr lang="en-GB" sz="1200" dirty="0">
                          <a:solidFill>
                            <a:schemeClr val="tx1"/>
                          </a:solidFill>
                          <a:effectLst/>
                        </a:rPr>
                      </a:br>
                      <a:r>
                        <a:rPr lang="en-GB" sz="1200" dirty="0">
                          <a:solidFill>
                            <a:schemeClr val="tx1"/>
                          </a:solidFill>
                          <a:effectLst/>
                        </a:rPr>
                        <a:t>LR x 1–3)</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(TACE, EBRT)</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000" marR="36000" marT="0" marB="0" anchor="ctr"/>
                </a:tc>
                <a:tc>
                  <a:txBody>
                    <a:bodyPr/>
                    <a:lstStyle/>
                    <a:p>
                      <a:pPr algn="ctr">
                        <a:lnSpc>
                          <a:spcPts val="1300"/>
                        </a:lnSpc>
                      </a:pPr>
                      <a:r>
                        <a:rPr lang="en-GB" sz="1200" dirty="0">
                          <a:solidFill>
                            <a:schemeClr val="tx1"/>
                          </a:solidFill>
                          <a:effectLst/>
                        </a:rPr>
                        <a:t>Systemic therapy</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TACE </a:t>
                      </a:r>
                      <a:br>
                        <a:rPr lang="en-GB" sz="1200" dirty="0">
                          <a:solidFill>
                            <a:schemeClr val="tx1"/>
                          </a:solidFill>
                          <a:effectLst/>
                        </a:rPr>
                      </a:br>
                      <a:r>
                        <a:rPr lang="en-GB" sz="1200" dirty="0">
                          <a:solidFill>
                            <a:schemeClr val="tx1"/>
                          </a:solidFill>
                          <a:effectLst/>
                        </a:rPr>
                        <a:t>+ RT</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Chemo-therapy</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extLst>
                  <a:ext uri="{0D108BD9-81ED-4DB2-BD59-A6C34878D82A}">
                    <a16:rowId xmlns:a16="http://schemas.microsoft.com/office/drawing/2014/main" val="3765192162"/>
                  </a:ext>
                </a:extLst>
              </a:tr>
              <a:tr h="412886">
                <a:tc>
                  <a:txBody>
                    <a:bodyPr/>
                    <a:lstStyle/>
                    <a:p>
                      <a:pPr algn="ctr">
                        <a:lnSpc>
                          <a:spcPts val="1300"/>
                        </a:lnSpc>
                      </a:pPr>
                      <a:r>
                        <a:rPr lang="en-GB" sz="1200" dirty="0">
                          <a:solidFill>
                            <a:schemeClr val="bg1"/>
                          </a:solidFill>
                          <a:effectLst/>
                        </a:rPr>
                        <a:t>Later </a:t>
                      </a:r>
                      <a:br>
                        <a:rPr lang="en-GB" sz="1200" dirty="0">
                          <a:solidFill>
                            <a:schemeClr val="bg1"/>
                          </a:solidFill>
                          <a:effectLst/>
                        </a:rPr>
                      </a:br>
                      <a:r>
                        <a:rPr lang="en-GB" sz="1200" dirty="0">
                          <a:solidFill>
                            <a:schemeClr val="bg1"/>
                          </a:solidFill>
                          <a:effectLst/>
                        </a:rPr>
                        <a:t>line of treatment</a:t>
                      </a:r>
                      <a:endParaRPr lang="fr-CH" sz="12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126" marR="0"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gridSpan="2">
                  <a:txBody>
                    <a:bodyPr/>
                    <a:lstStyle/>
                    <a:p>
                      <a:pPr algn="ctr">
                        <a:lnSpc>
                          <a:spcPts val="1300"/>
                        </a:lnSpc>
                      </a:pPr>
                      <a:r>
                        <a:rPr lang="en-GB" sz="1200" dirty="0">
                          <a:solidFill>
                            <a:schemeClr val="tx1"/>
                          </a:solidFill>
                          <a:effectLst/>
                        </a:rPr>
                        <a:t>(CT, HAIC if MKI </a:t>
                      </a:r>
                      <a:br>
                        <a:rPr lang="en-GB" sz="1200" dirty="0">
                          <a:solidFill>
                            <a:schemeClr val="tx1"/>
                          </a:solidFill>
                          <a:effectLst/>
                        </a:rPr>
                      </a:br>
                      <a:r>
                        <a:rPr lang="en-GB" sz="1200" dirty="0">
                          <a:solidFill>
                            <a:schemeClr val="tx1"/>
                          </a:solidFill>
                          <a:effectLst/>
                        </a:rPr>
                        <a:t>failed or not available)</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hMerge="1">
                  <a:txBody>
                    <a:bodyPr/>
                    <a:lstStyle/>
                    <a:p>
                      <a:endParaRPr lang="fr-FR"/>
                    </a:p>
                  </a:txBody>
                  <a:tcP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SIRT, </a:t>
                      </a:r>
                      <a:br>
                        <a:rPr lang="en-GB" sz="1200" dirty="0">
                          <a:solidFill>
                            <a:schemeClr val="tx1"/>
                          </a:solidFill>
                          <a:effectLst/>
                        </a:rPr>
                      </a:br>
                      <a:r>
                        <a:rPr lang="en-GB" sz="1200" dirty="0">
                          <a:solidFill>
                            <a:schemeClr val="tx1"/>
                          </a:solidFill>
                          <a:effectLst/>
                        </a:rPr>
                        <a:t>HAIC</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tc>
                  <a:txBody>
                    <a:bodyPr/>
                    <a:lstStyle/>
                    <a:p>
                      <a:pPr algn="ctr">
                        <a:lnSpc>
                          <a:spcPts val="1300"/>
                        </a:lnSpc>
                      </a:pPr>
                      <a:r>
                        <a:rPr lang="en-GB" sz="1200" dirty="0">
                          <a:solidFill>
                            <a:schemeClr val="tx1"/>
                          </a:solidFill>
                          <a:effectLst/>
                        </a:rPr>
                        <a:t> </a:t>
                      </a:r>
                      <a:endParaRPr lang="fr-CH" sz="12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1536" marR="1536" marT="0" marB="0" anchor="ctr"/>
                </a:tc>
                <a:extLst>
                  <a:ext uri="{0D108BD9-81ED-4DB2-BD59-A6C34878D82A}">
                    <a16:rowId xmlns:a16="http://schemas.microsoft.com/office/drawing/2014/main" val="3082508468"/>
                  </a:ext>
                </a:extLst>
              </a:tr>
            </a:tbl>
          </a:graphicData>
        </a:graphic>
      </p:graphicFrame>
      <p:sp>
        <p:nvSpPr>
          <p:cNvPr id="8" name="Rectangle 7">
            <a:extLst>
              <a:ext uri="{FF2B5EF4-FFF2-40B4-BE49-F238E27FC236}">
                <a16:creationId xmlns:a16="http://schemas.microsoft.com/office/drawing/2014/main" id="{B046A4CD-0E54-7D42-A05E-5DBC8C535155}"/>
              </a:ext>
            </a:extLst>
          </p:cNvPr>
          <p:cNvSpPr/>
          <p:nvPr/>
        </p:nvSpPr>
        <p:spPr>
          <a:xfrm>
            <a:off x="227347" y="5377579"/>
            <a:ext cx="10765197" cy="1200329"/>
          </a:xfrm>
          <a:prstGeom prst="rect">
            <a:avLst/>
          </a:prstGeom>
        </p:spPr>
        <p:txBody>
          <a:bodyPr wrap="square">
            <a:spAutoFit/>
          </a:bodyPr>
          <a:lstStyle/>
          <a:p>
            <a:pPr>
              <a:spcAft>
                <a:spcPts val="300"/>
              </a:spcAft>
            </a:pPr>
            <a:r>
              <a:rPr lang="en-GB" sz="1200" dirty="0">
                <a:solidFill>
                  <a:schemeClr val="tx2"/>
                </a:solidFill>
              </a:rPr>
              <a:t>APASL, Asian Pacific Association for the Study of the Liver; CP, Child-Pugh; CT, computed tomography; EBRT, external beam radiation therapy; EHM, extrahepatic metastasis; EVM, extrahepatic vascular metastasis; FOLFOX4, folinic acid (leucovorin), 5-fluorouracil, and oxaliplatin; HAIC, hepatic arterial infusion chemotherapy; HCC, hepatocellular carcinoma; HKLCS, Hong Kong Liver Cancer Staging system; Int., intermediate; JSH, Japan Society of Hepatology; KLCSG, Korean Liver Cancer Study Group; LA, locally advanced; LN, lymph node; LR, liver resection; MKI, multikinase inhibitor; MVI, macrovascular invasion; NCCS, National Cancer Centre Singapore; RT, radiation therapy; SIRT, selective internal radiotherapy; TACE, transarterial chemoembolisation; TLCA, Taiwan Liver Cancer Association; Vp 1–3, portal vein thrombosis with involvement of unilateral 3rd (Vp1), 2nd (Vp2) or 1st branch (Vp3) of portal vein or bilateral 1st branches</a:t>
            </a:r>
          </a:p>
        </p:txBody>
      </p:sp>
    </p:spTree>
    <p:extLst>
      <p:ext uri="{BB962C8B-B14F-4D97-AF65-F5344CB8AC3E}">
        <p14:creationId xmlns:p14="http://schemas.microsoft.com/office/powerpoint/2010/main" val="1794315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4CE2D-BE89-404A-ACF4-C90306C6DC5B}"/>
              </a:ext>
            </a:extLst>
          </p:cNvPr>
          <p:cNvSpPr>
            <a:spLocks noGrp="1"/>
          </p:cNvSpPr>
          <p:nvPr>
            <p:ph type="title"/>
          </p:nvPr>
        </p:nvSpPr>
        <p:spPr/>
        <p:txBody>
          <a:bodyPr>
            <a:normAutofit/>
          </a:bodyPr>
          <a:lstStyle/>
          <a:p>
            <a:r>
              <a:rPr lang="en-GB" sz="2400" dirty="0"/>
              <a:t>Approval and reimbursement for the treatment of advanceD or unresectable HCC in the Asia-Pacific region</a:t>
            </a:r>
          </a:p>
        </p:txBody>
      </p:sp>
      <p:sp>
        <p:nvSpPr>
          <p:cNvPr id="4" name="Espace réservé du numéro de diapositive 3">
            <a:extLst>
              <a:ext uri="{FF2B5EF4-FFF2-40B4-BE49-F238E27FC236}">
                <a16:creationId xmlns:a16="http://schemas.microsoft.com/office/drawing/2014/main" id="{5C0AA476-6B69-7F49-B76B-93647BA13444}"/>
              </a:ext>
            </a:extLst>
          </p:cNvPr>
          <p:cNvSpPr>
            <a:spLocks noGrp="1"/>
          </p:cNvSpPr>
          <p:nvPr>
            <p:ph type="sldNum" sz="quarter" idx="4"/>
          </p:nvPr>
        </p:nvSpPr>
        <p:spPr/>
        <p:txBody>
          <a:bodyPr/>
          <a:lstStyle/>
          <a:p>
            <a:fld id="{FCE43C0F-8A7B-3A4B-9DB5-B3472E36E833}" type="slidenum">
              <a:rPr lang="en-GB" smtClean="0"/>
              <a:pPr/>
              <a:t>9</a:t>
            </a:fld>
            <a:endParaRPr lang="en-GB" dirty="0"/>
          </a:p>
        </p:txBody>
      </p:sp>
      <p:graphicFrame>
        <p:nvGraphicFramePr>
          <p:cNvPr id="3" name="Espace réservé du contenu 2">
            <a:extLst>
              <a:ext uri="{FF2B5EF4-FFF2-40B4-BE49-F238E27FC236}">
                <a16:creationId xmlns:a16="http://schemas.microsoft.com/office/drawing/2014/main" id="{D8E4B5D6-55C2-A04C-B567-C0496C78FB26}"/>
              </a:ext>
            </a:extLst>
          </p:cNvPr>
          <p:cNvGraphicFramePr>
            <a:graphicFrameLocks noGrp="1"/>
          </p:cNvGraphicFramePr>
          <p:nvPr>
            <p:ph sz="quarter" idx="15"/>
            <p:extLst>
              <p:ext uri="{D42A27DB-BD31-4B8C-83A1-F6EECF244321}">
                <p14:modId xmlns:p14="http://schemas.microsoft.com/office/powerpoint/2010/main" val="2952495114"/>
              </p:ext>
            </p:extLst>
          </p:nvPr>
        </p:nvGraphicFramePr>
        <p:xfrm>
          <a:off x="263352" y="1340768"/>
          <a:ext cx="11521278" cy="3024338"/>
        </p:xfrm>
        <a:graphic>
          <a:graphicData uri="http://schemas.openxmlformats.org/drawingml/2006/table">
            <a:tbl>
              <a:tblPr firstRow="1" firstCol="1" bandRow="1">
                <a:tableStyleId>{5C22544A-7EE6-4342-B048-85BDC9FD1C3A}</a:tableStyleId>
              </a:tblPr>
              <a:tblGrid>
                <a:gridCol w="908351">
                  <a:extLst>
                    <a:ext uri="{9D8B030D-6E8A-4147-A177-3AD203B41FA5}">
                      <a16:colId xmlns:a16="http://schemas.microsoft.com/office/drawing/2014/main" val="3258120874"/>
                    </a:ext>
                  </a:extLst>
                </a:gridCol>
                <a:gridCol w="908351">
                  <a:extLst>
                    <a:ext uri="{9D8B030D-6E8A-4147-A177-3AD203B41FA5}">
                      <a16:colId xmlns:a16="http://schemas.microsoft.com/office/drawing/2014/main" val="981236330"/>
                    </a:ext>
                  </a:extLst>
                </a:gridCol>
                <a:gridCol w="1127445">
                  <a:extLst>
                    <a:ext uri="{9D8B030D-6E8A-4147-A177-3AD203B41FA5}">
                      <a16:colId xmlns:a16="http://schemas.microsoft.com/office/drawing/2014/main" val="1661343850"/>
                    </a:ext>
                  </a:extLst>
                </a:gridCol>
                <a:gridCol w="1127445">
                  <a:extLst>
                    <a:ext uri="{9D8B030D-6E8A-4147-A177-3AD203B41FA5}">
                      <a16:colId xmlns:a16="http://schemas.microsoft.com/office/drawing/2014/main" val="3343733998"/>
                    </a:ext>
                  </a:extLst>
                </a:gridCol>
                <a:gridCol w="1127445">
                  <a:extLst>
                    <a:ext uri="{9D8B030D-6E8A-4147-A177-3AD203B41FA5}">
                      <a16:colId xmlns:a16="http://schemas.microsoft.com/office/drawing/2014/main" val="2892938694"/>
                    </a:ext>
                  </a:extLst>
                </a:gridCol>
                <a:gridCol w="921643">
                  <a:extLst>
                    <a:ext uri="{9D8B030D-6E8A-4147-A177-3AD203B41FA5}">
                      <a16:colId xmlns:a16="http://schemas.microsoft.com/office/drawing/2014/main" val="3050757658"/>
                    </a:ext>
                  </a:extLst>
                </a:gridCol>
                <a:gridCol w="1080120">
                  <a:extLst>
                    <a:ext uri="{9D8B030D-6E8A-4147-A177-3AD203B41FA5}">
                      <a16:colId xmlns:a16="http://schemas.microsoft.com/office/drawing/2014/main" val="2086629904"/>
                    </a:ext>
                  </a:extLst>
                </a:gridCol>
                <a:gridCol w="936104">
                  <a:extLst>
                    <a:ext uri="{9D8B030D-6E8A-4147-A177-3AD203B41FA5}">
                      <a16:colId xmlns:a16="http://schemas.microsoft.com/office/drawing/2014/main" val="3263920337"/>
                    </a:ext>
                  </a:extLst>
                </a:gridCol>
                <a:gridCol w="1224136">
                  <a:extLst>
                    <a:ext uri="{9D8B030D-6E8A-4147-A177-3AD203B41FA5}">
                      <a16:colId xmlns:a16="http://schemas.microsoft.com/office/drawing/2014/main" val="871402205"/>
                    </a:ext>
                  </a:extLst>
                </a:gridCol>
                <a:gridCol w="1080120">
                  <a:extLst>
                    <a:ext uri="{9D8B030D-6E8A-4147-A177-3AD203B41FA5}">
                      <a16:colId xmlns:a16="http://schemas.microsoft.com/office/drawing/2014/main" val="2056185945"/>
                    </a:ext>
                  </a:extLst>
                </a:gridCol>
                <a:gridCol w="1080118">
                  <a:extLst>
                    <a:ext uri="{9D8B030D-6E8A-4147-A177-3AD203B41FA5}">
                      <a16:colId xmlns:a16="http://schemas.microsoft.com/office/drawing/2014/main" val="94308760"/>
                    </a:ext>
                  </a:extLst>
                </a:gridCol>
              </a:tblGrid>
              <a:tr h="351827">
                <a:tc rowSpan="2">
                  <a:txBody>
                    <a:bodyPr/>
                    <a:lstStyle/>
                    <a:p>
                      <a:pPr algn="ctr">
                        <a:lnSpc>
                          <a:spcPts val="1300"/>
                        </a:lnSpc>
                      </a:pPr>
                      <a:r>
                        <a:rPr lang="en-GB" sz="1400" dirty="0">
                          <a:effectLst/>
                          <a:latin typeface="+mn-lt"/>
                        </a:rPr>
                        <a:t>Country </a:t>
                      </a:r>
                      <a:br>
                        <a:rPr lang="en-GB" sz="1400" dirty="0">
                          <a:effectLst/>
                          <a:latin typeface="+mn-lt"/>
                        </a:rPr>
                      </a:br>
                      <a:r>
                        <a:rPr lang="en-GB" sz="1400" dirty="0">
                          <a:effectLst/>
                          <a:latin typeface="+mn-lt"/>
                        </a:rPr>
                        <a:t>or </a:t>
                      </a:r>
                      <a:br>
                        <a:rPr lang="en-GB" sz="1400" dirty="0">
                          <a:effectLst/>
                          <a:latin typeface="+mn-lt"/>
                        </a:rPr>
                      </a:br>
                      <a:r>
                        <a:rPr lang="en-GB" sz="1400" dirty="0">
                          <a:effectLst/>
                          <a:latin typeface="+mn-lt"/>
                        </a:rPr>
                        <a:t>Territory</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gridSpan="3">
                  <a:txBody>
                    <a:bodyPr/>
                    <a:lstStyle/>
                    <a:p>
                      <a:pPr algn="ctr">
                        <a:lnSpc>
                          <a:spcPts val="1300"/>
                        </a:lnSpc>
                      </a:pPr>
                      <a:r>
                        <a:rPr lang="en-GB" sz="1400" dirty="0">
                          <a:effectLst/>
                          <a:latin typeface="+mn-lt"/>
                        </a:rPr>
                        <a:t>First Line</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hMerge="1">
                  <a:txBody>
                    <a:bodyPr/>
                    <a:lstStyle/>
                    <a:p>
                      <a:endParaRPr lang="fr-FR"/>
                    </a:p>
                  </a:txBody>
                  <a:tcPr/>
                </a:tc>
                <a:tc hMerge="1">
                  <a:txBody>
                    <a:bodyPr/>
                    <a:lstStyle/>
                    <a:p>
                      <a:endParaRPr lang="fr-FR"/>
                    </a:p>
                  </a:txBody>
                  <a:tcPr/>
                </a:tc>
                <a:tc gridSpan="7">
                  <a:txBody>
                    <a:bodyPr/>
                    <a:lstStyle/>
                    <a:p>
                      <a:pPr algn="ctr">
                        <a:lnSpc>
                          <a:spcPts val="1300"/>
                        </a:lnSpc>
                      </a:pPr>
                      <a:r>
                        <a:rPr lang="en-GB" sz="1400" dirty="0">
                          <a:effectLst/>
                          <a:latin typeface="+mn-lt"/>
                        </a:rPr>
                        <a:t>Second Line (After sorafenib)</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08328765"/>
                  </a:ext>
                </a:extLst>
              </a:tr>
              <a:tr h="913376">
                <a:tc vMerge="1">
                  <a:txBody>
                    <a:bodyPr/>
                    <a:lstStyle/>
                    <a:p>
                      <a:endParaRPr lang="fr-FR"/>
                    </a:p>
                  </a:txBody>
                  <a:tcPr/>
                </a:tc>
                <a:tc>
                  <a:txBody>
                    <a:bodyPr/>
                    <a:lstStyle/>
                    <a:p>
                      <a:pPr algn="ctr">
                        <a:lnSpc>
                          <a:spcPts val="1300"/>
                        </a:lnSpc>
                      </a:pPr>
                      <a:r>
                        <a:rPr lang="en-GB" sz="1400" dirty="0">
                          <a:effectLst/>
                          <a:latin typeface="+mn-lt"/>
                        </a:rPr>
                        <a:t>sorafenib</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lenvatinib</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atezolizumab </a:t>
                      </a:r>
                      <a:endParaRPr lang="fr-CH" sz="1400" dirty="0">
                        <a:effectLst/>
                        <a:latin typeface="+mn-lt"/>
                      </a:endParaRPr>
                    </a:p>
                    <a:p>
                      <a:pPr algn="ctr">
                        <a:lnSpc>
                          <a:spcPts val="1300"/>
                        </a:lnSpc>
                      </a:pPr>
                      <a:r>
                        <a:rPr lang="en-GB" sz="1400" dirty="0">
                          <a:effectLst/>
                          <a:latin typeface="+mn-lt"/>
                        </a:rPr>
                        <a:t>+ bevacizumab</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cabozantinib</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regorafenib</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ramucirumab</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nivolumab</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pembrolizumab</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nivolumab </a:t>
                      </a:r>
                      <a:br>
                        <a:rPr lang="en-GB" sz="1400" dirty="0">
                          <a:effectLst/>
                          <a:latin typeface="+mn-lt"/>
                        </a:rPr>
                      </a:br>
                      <a:r>
                        <a:rPr lang="en-GB" sz="1400" dirty="0">
                          <a:effectLst/>
                          <a:latin typeface="+mn-lt"/>
                        </a:rPr>
                        <a:t>+ ipilimumab</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camrelizumab</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extLst>
                  <a:ext uri="{0D108BD9-81ED-4DB2-BD59-A6C34878D82A}">
                    <a16:rowId xmlns:a16="http://schemas.microsoft.com/office/drawing/2014/main" val="985145232"/>
                  </a:ext>
                </a:extLst>
              </a:tr>
              <a:tr h="351827">
                <a:tc>
                  <a:txBody>
                    <a:bodyPr/>
                    <a:lstStyle/>
                    <a:p>
                      <a:pPr algn="ctr">
                        <a:lnSpc>
                          <a:spcPts val="1300"/>
                        </a:lnSpc>
                      </a:pPr>
                      <a:r>
                        <a:rPr lang="en-GB" sz="1400" dirty="0">
                          <a:effectLst/>
                          <a:latin typeface="+mn-lt"/>
                        </a:rPr>
                        <a:t>China</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NR</a:t>
                      </a:r>
                      <a:r>
                        <a:rPr lang="en-GB" sz="1400" baseline="30000" dirty="0">
                          <a:effectLst/>
                          <a:latin typeface="+mn-lt"/>
                        </a:rPr>
                        <a:t>a</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extLst>
                  <a:ext uri="{0D108BD9-81ED-4DB2-BD59-A6C34878D82A}">
                    <a16:rowId xmlns:a16="http://schemas.microsoft.com/office/drawing/2014/main" val="2388728212"/>
                  </a:ext>
                </a:extLst>
              </a:tr>
              <a:tr h="351827">
                <a:tc>
                  <a:txBody>
                    <a:bodyPr/>
                    <a:lstStyle/>
                    <a:p>
                      <a:pPr algn="ctr">
                        <a:lnSpc>
                          <a:spcPts val="1300"/>
                        </a:lnSpc>
                      </a:pPr>
                      <a:r>
                        <a:rPr lang="en-GB" sz="1400" dirty="0">
                          <a:effectLst/>
                          <a:latin typeface="+mn-lt"/>
                        </a:rPr>
                        <a:t>Japan</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extLst>
                  <a:ext uri="{0D108BD9-81ED-4DB2-BD59-A6C34878D82A}">
                    <a16:rowId xmlns:a16="http://schemas.microsoft.com/office/drawing/2014/main" val="469244625"/>
                  </a:ext>
                </a:extLst>
              </a:tr>
              <a:tr h="351827">
                <a:tc>
                  <a:txBody>
                    <a:bodyPr/>
                    <a:lstStyle/>
                    <a:p>
                      <a:pPr algn="ctr">
                        <a:lnSpc>
                          <a:spcPts val="1300"/>
                        </a:lnSpc>
                      </a:pPr>
                      <a:r>
                        <a:rPr lang="en-GB" sz="1400" dirty="0">
                          <a:effectLst/>
                          <a:latin typeface="+mn-lt"/>
                        </a:rPr>
                        <a:t>Korea</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a:t>
                      </a:r>
                      <a:r>
                        <a:rPr lang="en-GB" sz="1400" baseline="30000" dirty="0">
                          <a:effectLst/>
                          <a:latin typeface="+mn-lt"/>
                        </a:rPr>
                        <a:t>b</a:t>
                      </a:r>
                      <a:r>
                        <a:rPr lang="en-GB" sz="1400" dirty="0">
                          <a:effectLst/>
                          <a:latin typeface="+mn-lt"/>
                        </a:rPr>
                        <a:t>,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extLst>
                  <a:ext uri="{0D108BD9-81ED-4DB2-BD59-A6C34878D82A}">
                    <a16:rowId xmlns:a16="http://schemas.microsoft.com/office/drawing/2014/main" val="2059650390"/>
                  </a:ext>
                </a:extLst>
              </a:tr>
              <a:tr h="351827">
                <a:tc>
                  <a:txBody>
                    <a:bodyPr/>
                    <a:lstStyle/>
                    <a:p>
                      <a:pPr algn="ctr">
                        <a:lnSpc>
                          <a:spcPts val="1300"/>
                        </a:lnSpc>
                      </a:pPr>
                      <a:r>
                        <a:rPr lang="en-GB" sz="1400" dirty="0">
                          <a:effectLst/>
                          <a:latin typeface="+mn-lt"/>
                        </a:rPr>
                        <a:t>Singapore</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a:t>
                      </a:r>
                      <a:r>
                        <a:rPr lang="en-GB" sz="1400" baseline="30000" dirty="0">
                          <a:effectLst/>
                          <a:latin typeface="+mn-lt"/>
                        </a:rPr>
                        <a:t>c</a:t>
                      </a:r>
                      <a:r>
                        <a:rPr lang="en-GB" sz="1400" dirty="0">
                          <a:effectLst/>
                          <a:latin typeface="+mn-lt"/>
                        </a:rPr>
                        <a:t>,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a:t>
                      </a:r>
                      <a:r>
                        <a:rPr lang="en-GB" sz="1400" baseline="30000" dirty="0">
                          <a:effectLst/>
                          <a:latin typeface="+mn-lt"/>
                        </a:rPr>
                        <a:t>c</a:t>
                      </a:r>
                      <a:r>
                        <a:rPr lang="en-GB" sz="1400" dirty="0">
                          <a:effectLst/>
                          <a:latin typeface="+mn-lt"/>
                        </a:rPr>
                        <a:t>,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extLst>
                  <a:ext uri="{0D108BD9-81ED-4DB2-BD59-A6C34878D82A}">
                    <a16:rowId xmlns:a16="http://schemas.microsoft.com/office/drawing/2014/main" val="2639629778"/>
                  </a:ext>
                </a:extLst>
              </a:tr>
              <a:tr h="351827">
                <a:tc>
                  <a:txBody>
                    <a:bodyPr/>
                    <a:lstStyle/>
                    <a:p>
                      <a:pPr algn="ctr">
                        <a:lnSpc>
                          <a:spcPts val="1300"/>
                        </a:lnSpc>
                      </a:pPr>
                      <a:r>
                        <a:rPr lang="en-GB" sz="1400" dirty="0">
                          <a:effectLst/>
                          <a:latin typeface="+mn-lt"/>
                        </a:rPr>
                        <a:t>Taiwan</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a:t>
                      </a:r>
                      <a:r>
                        <a:rPr lang="en-GB" sz="1400" baseline="30000" dirty="0">
                          <a:effectLst/>
                          <a:latin typeface="+mn-lt"/>
                        </a:rPr>
                        <a:t>d</a:t>
                      </a:r>
                      <a:r>
                        <a:rPr lang="en-GB" sz="1400" dirty="0">
                          <a:effectLst/>
                          <a:latin typeface="+mn-lt"/>
                        </a:rPr>
                        <a:t>,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A</a:t>
                      </a:r>
                      <a:r>
                        <a:rPr lang="en-GB" sz="1400" baseline="30000" dirty="0">
                          <a:effectLst/>
                          <a:latin typeface="+mn-lt"/>
                        </a:rPr>
                        <a:t>d</a:t>
                      </a:r>
                      <a:r>
                        <a:rPr lang="en-GB" sz="1400" dirty="0">
                          <a:effectLst/>
                          <a:latin typeface="+mn-lt"/>
                        </a:rPr>
                        <a:t>,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tc>
                  <a:txBody>
                    <a:bodyPr/>
                    <a:lstStyle/>
                    <a:p>
                      <a:pPr algn="ctr">
                        <a:lnSpc>
                          <a:spcPts val="1300"/>
                        </a:lnSpc>
                      </a:pPr>
                      <a:r>
                        <a:rPr lang="en-GB" sz="1400" dirty="0">
                          <a:effectLst/>
                          <a:latin typeface="+mn-lt"/>
                        </a:rPr>
                        <a:t>NA, NR</a:t>
                      </a:r>
                      <a:endParaRPr lang="fr-CH" sz="1400" dirty="0">
                        <a:solidFill>
                          <a:srgbClr val="000000"/>
                        </a:solidFill>
                        <a:effectLst/>
                        <a:latin typeface="+mn-lt"/>
                        <a:ea typeface="Times New Roman" panose="02020603050405020304" pitchFamily="18" charset="0"/>
                        <a:cs typeface="Times New Roman" panose="02020603050405020304" pitchFamily="18" charset="0"/>
                      </a:endParaRPr>
                    </a:p>
                  </a:txBody>
                  <a:tcPr marL="1914" marR="1914" marT="0" marB="0" anchor="ctr"/>
                </a:tc>
                <a:extLst>
                  <a:ext uri="{0D108BD9-81ED-4DB2-BD59-A6C34878D82A}">
                    <a16:rowId xmlns:a16="http://schemas.microsoft.com/office/drawing/2014/main" val="465634802"/>
                  </a:ext>
                </a:extLst>
              </a:tr>
            </a:tbl>
          </a:graphicData>
        </a:graphic>
      </p:graphicFrame>
      <p:sp>
        <p:nvSpPr>
          <p:cNvPr id="7" name="Rectangle 6">
            <a:extLst>
              <a:ext uri="{FF2B5EF4-FFF2-40B4-BE49-F238E27FC236}">
                <a16:creationId xmlns:a16="http://schemas.microsoft.com/office/drawing/2014/main" id="{50EF644D-110A-6F48-A469-6C3532A1CBAD}"/>
              </a:ext>
            </a:extLst>
          </p:cNvPr>
          <p:cNvSpPr/>
          <p:nvPr/>
        </p:nvSpPr>
        <p:spPr>
          <a:xfrm>
            <a:off x="263352" y="5657688"/>
            <a:ext cx="10657184" cy="1054135"/>
          </a:xfrm>
          <a:prstGeom prst="rect">
            <a:avLst/>
          </a:prstGeom>
        </p:spPr>
        <p:txBody>
          <a:bodyPr wrap="square">
            <a:spAutoFit/>
          </a:bodyPr>
          <a:lstStyle/>
          <a:p>
            <a:r>
              <a:rPr lang="en-GB" sz="1200" baseline="30000" dirty="0">
                <a:solidFill>
                  <a:schemeClr val="tx2"/>
                </a:solidFill>
              </a:rPr>
              <a:t>a </a:t>
            </a:r>
            <a:r>
              <a:rPr lang="en-GB" sz="1200" dirty="0">
                <a:solidFill>
                  <a:schemeClr val="tx2"/>
                </a:solidFill>
              </a:rPr>
              <a:t>Patient access programme available (China Foundation of Cancer; http://www.cfchina.org.cn/show.php?contentid=2192, accessed on 20 January 2021 (in Mandarin)) </a:t>
            </a:r>
          </a:p>
          <a:p>
            <a:r>
              <a:rPr lang="en-GB" sz="1200" baseline="30000" dirty="0">
                <a:solidFill>
                  <a:schemeClr val="tx2"/>
                </a:solidFill>
              </a:rPr>
              <a:t>b </a:t>
            </a:r>
            <a:r>
              <a:rPr lang="en-GB" sz="1200" dirty="0">
                <a:solidFill>
                  <a:schemeClr val="tx2"/>
                </a:solidFill>
              </a:rPr>
              <a:t>Off-label use is granted by the regulatory agency</a:t>
            </a:r>
          </a:p>
          <a:p>
            <a:r>
              <a:rPr lang="en-GB" sz="1200" baseline="30000" dirty="0">
                <a:solidFill>
                  <a:schemeClr val="tx2"/>
                </a:solidFill>
              </a:rPr>
              <a:t>c </a:t>
            </a:r>
            <a:r>
              <a:rPr lang="en-GB" sz="1200" dirty="0">
                <a:solidFill>
                  <a:schemeClr val="tx2"/>
                </a:solidFill>
              </a:rPr>
              <a:t>Readily available for use without approval</a:t>
            </a:r>
          </a:p>
          <a:p>
            <a:r>
              <a:rPr lang="en-GB" sz="1200" baseline="30000" dirty="0">
                <a:solidFill>
                  <a:schemeClr val="tx2"/>
                </a:solidFill>
              </a:rPr>
              <a:t>d </a:t>
            </a:r>
            <a:r>
              <a:rPr lang="en-GB" sz="1200" dirty="0">
                <a:solidFill>
                  <a:schemeClr val="tx2"/>
                </a:solidFill>
              </a:rPr>
              <a:t>Only for patients who received approval to use the drug before 1 April 2020 and meet requirements for application for renewal in follow-up evaluation</a:t>
            </a:r>
          </a:p>
          <a:p>
            <a:pPr>
              <a:spcBef>
                <a:spcPts val="300"/>
              </a:spcBef>
            </a:pPr>
            <a:r>
              <a:rPr lang="en-GB" sz="1200" dirty="0">
                <a:solidFill>
                  <a:schemeClr val="tx2"/>
                </a:solidFill>
              </a:rPr>
              <a:t>A, approved; HCC, hepatocellular carcinoma; NA, not approved; NR, not reimbursed; R, reimbursed</a:t>
            </a:r>
            <a:endParaRPr lang="en-GB" sz="1200" dirty="0">
              <a:solidFill>
                <a:schemeClr val="tx2"/>
              </a:solidFill>
              <a:effectLst/>
            </a:endParaRPr>
          </a:p>
        </p:txBody>
      </p:sp>
    </p:spTree>
    <p:extLst>
      <p:ext uri="{BB962C8B-B14F-4D97-AF65-F5344CB8AC3E}">
        <p14:creationId xmlns:p14="http://schemas.microsoft.com/office/powerpoint/2010/main" val="407008647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18Hl3mteckCG6j2UtHMoz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C22QHgaCk6MBhJXcoP2x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0dy6CoaoEmfSKWCT6vV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OpvduPI.E6VS5KV.Lzl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C22QHgaCk6MBhJXcoP2x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0dy6CoaoEmfSKWCT6vVK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0dy6CoaoEmfSKWCT6vV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Kg9wwt5Y0mgagvY1UCF6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2EYKUp9EiaTBc6Hlpq9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UMZSACm3UKVc0D8fivyX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jzacOHxTU25xsvhnGZWV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QPAKKjuAU2ATNq.VIexR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bWP6BdpoEi7izsJcjv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9YF5jd0gUKlOQRwJWYds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qD1nE1Fa0.bOQTTQfITX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mxMG4n77IUWsOrNyeRO3K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4kAPnUqJJ0qy.hqmcua9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dfSbXKwE0CaHkg3b5ro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8YOufkH0PkqT1c1LGTT4P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Uyn2DKRH0KquRFqNwDC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C22QHgaCk6MBhJXcoP2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0dy6CoaoEmfSKWCT6vV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QPAKKjuAU2ATNq.VIex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8YOufkH0PkqT1c1LGTT4P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Uyn2DKRH0KquRFqNwDClw"/>
</p:tagLst>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6109</TotalTime>
  <Words>2572</Words>
  <Application>Microsoft Macintosh PowerPoint</Application>
  <PresentationFormat>Widescreen</PresentationFormat>
  <Paragraphs>494</Paragraphs>
  <Slides>15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Aileron</vt:lpstr>
      <vt:lpstr>Arial</vt:lpstr>
      <vt:lpstr>Calibri</vt:lpstr>
      <vt:lpstr>Lucida Grande</vt:lpstr>
      <vt:lpstr>Palatino Linotype</vt:lpstr>
      <vt:lpstr>PT Sans Narrow</vt:lpstr>
      <vt:lpstr>Thème Office</vt:lpstr>
      <vt:lpstr>1_Thème Office</vt:lpstr>
      <vt:lpstr>PowerPoint Presentation</vt:lpstr>
      <vt:lpstr>Evolving Treatment of Advanced HCC in the Asia–Pacific Region: A Review and Multidisciplinary Expert Opinion Ogasawara S, et al. Cancers. 2021;13;2626  Prof. Pierce KH Chow  National Cancer Centre Singapore and Duke-NUS Medical School Singapore, Singapore  JULY 2021</vt:lpstr>
      <vt:lpstr>disclaimer</vt:lpstr>
      <vt:lpstr>Epidemiology of HCC &amp; Healthcare and Reimbursement Systems in the Asia-Pacific Region </vt:lpstr>
      <vt:lpstr>First-line treatment options:  Sorafenib and lenvatinib  </vt:lpstr>
      <vt:lpstr>First-line treatment options:  atezolizumab + bevacizumab1</vt:lpstr>
      <vt:lpstr>Mechanism of action of immune checkpoint inhibitors</vt:lpstr>
      <vt:lpstr>Summary of Asian guidelines for the treatment of advanced HCC with macrovascular invasion or extrahepatic metastases</vt:lpstr>
      <vt:lpstr>Approval and reimbursement for the treatment of advanceD or unresectable HCC in the Asia-Pacific region</vt:lpstr>
      <vt:lpstr>Expert opinion (1/3): Sorafenib &amp; lenvatinib remain first-line treatment choice</vt:lpstr>
      <vt:lpstr>Expert opinion (2/3): The IMbrave150 Trial Results Are Practice-Changing </vt:lpstr>
      <vt:lpstr>Expert opinion (3/3): perspectives in HCC</vt:lpstr>
      <vt:lpstr>What’s next? Ongoing phase 3 clinical trials in first-line systemic therapy combinations for advanced or unresectable HCC </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Carrie Brubaker</cp:lastModifiedBy>
  <cp:revision>409</cp:revision>
  <cp:lastPrinted>2017-02-15T09:54:46Z</cp:lastPrinted>
  <dcterms:created xsi:type="dcterms:W3CDTF">2016-10-14T09:38:18Z</dcterms:created>
  <dcterms:modified xsi:type="dcterms:W3CDTF">2021-07-01T13:42:01Z</dcterms:modified>
</cp:coreProperties>
</file>