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81" r:id="rId3"/>
    <p:sldId id="301491690" r:id="rId4"/>
    <p:sldId id="12296" r:id="rId5"/>
    <p:sldId id="12297" r:id="rId6"/>
    <p:sldId id="12298" r:id="rId7"/>
    <p:sldId id="12299" r:id="rId8"/>
    <p:sldId id="12300" r:id="rId9"/>
    <p:sldId id="12301" r:id="rId10"/>
    <p:sldId id="12302" r:id="rId11"/>
    <p:sldId id="12303" r:id="rId12"/>
    <p:sldId id="12306" r:id="rId13"/>
    <p:sldId id="12304" r:id="rId14"/>
    <p:sldId id="12305" r:id="rId15"/>
    <p:sldId id="301491683" r:id="rId16"/>
    <p:sldId id="280" r:id="rId1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FFA402"/>
    <a:srgbClr val="C9E5F3"/>
    <a:srgbClr val="2E7B8E"/>
    <a:srgbClr val="03C750"/>
    <a:srgbClr val="C7573C"/>
    <a:srgbClr val="5D8298"/>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344" autoAdjust="0"/>
  </p:normalViewPr>
  <p:slideViewPr>
    <p:cSldViewPr snapToGrid="0" snapToObjects="1">
      <p:cViewPr varScale="1">
        <p:scale>
          <a:sx n="94" d="100"/>
          <a:sy n="94" d="100"/>
        </p:scale>
        <p:origin x="1096" y="192"/>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19E97-8363-A447-BE40-10145D0B2C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A1024B1A-44B2-9845-87C1-EDAD450BD81E}">
      <dgm:prSet custT="1"/>
      <dgm:spPr>
        <a:solidFill>
          <a:srgbClr val="C9E5F3"/>
        </a:solidFill>
      </dgm:spPr>
      <dgm:t>
        <a:bodyPr/>
        <a:lstStyle/>
        <a:p>
          <a:r>
            <a:rPr lang="en-GB" sz="2800" b="1" i="0" dirty="0">
              <a:solidFill>
                <a:schemeClr val="tx2"/>
              </a:solidFill>
            </a:rPr>
            <a:t>Newly diagnosed DLBCL</a:t>
          </a:r>
          <a:endParaRPr lang="nl-NL" sz="2800" b="1" dirty="0">
            <a:solidFill>
              <a:schemeClr val="tx2"/>
            </a:solidFill>
          </a:endParaRPr>
        </a:p>
      </dgm:t>
    </dgm:pt>
    <dgm:pt modelId="{B17FFA34-B931-C649-BF1A-237B40F82FE1}" type="parTrans" cxnId="{F6FE38D5-44D4-134D-B85F-FFC125EF76CE}">
      <dgm:prSet/>
      <dgm:spPr/>
      <dgm:t>
        <a:bodyPr/>
        <a:lstStyle/>
        <a:p>
          <a:endParaRPr lang="nl-NL" sz="1600"/>
        </a:p>
      </dgm:t>
    </dgm:pt>
    <dgm:pt modelId="{89A2EC1F-0867-0244-BB76-977AC04ADF19}" type="sibTrans" cxnId="{F6FE38D5-44D4-134D-B85F-FFC125EF76CE}">
      <dgm:prSet/>
      <dgm:spPr/>
      <dgm:t>
        <a:bodyPr/>
        <a:lstStyle/>
        <a:p>
          <a:endParaRPr lang="nl-NL" sz="1600"/>
        </a:p>
      </dgm:t>
    </dgm:pt>
    <dgm:pt modelId="{EB5466E7-4E0E-984E-B9EE-2D3EC4481ECE}">
      <dgm:prSet custT="1"/>
      <dgm:spPr/>
      <dgm:t>
        <a:bodyPr/>
        <a:lstStyle/>
        <a:p>
          <a:r>
            <a:rPr lang="en-GB" sz="2000" b="0" i="0" dirty="0">
              <a:solidFill>
                <a:schemeClr val="tx2"/>
              </a:solidFill>
            </a:rPr>
            <a:t>No survival benefit of escalating therapy or other anti-CD20 monoclonal antibodies</a:t>
          </a:r>
          <a:endParaRPr lang="nl-NL" sz="2000" dirty="0">
            <a:solidFill>
              <a:schemeClr val="tx2"/>
            </a:solidFill>
          </a:endParaRPr>
        </a:p>
      </dgm:t>
    </dgm:pt>
    <dgm:pt modelId="{A37050F6-FBEF-1F44-9CAD-59D331D80B94}" type="parTrans" cxnId="{204F9C15-88F1-BE49-A504-BA095E8830FA}">
      <dgm:prSet/>
      <dgm:spPr/>
      <dgm:t>
        <a:bodyPr/>
        <a:lstStyle/>
        <a:p>
          <a:endParaRPr lang="nl-NL" sz="1600"/>
        </a:p>
      </dgm:t>
    </dgm:pt>
    <dgm:pt modelId="{75F39ACD-7AC7-0942-9AEA-BAE49F2583A6}" type="sibTrans" cxnId="{204F9C15-88F1-BE49-A504-BA095E8830FA}">
      <dgm:prSet/>
      <dgm:spPr/>
      <dgm:t>
        <a:bodyPr/>
        <a:lstStyle/>
        <a:p>
          <a:endParaRPr lang="nl-NL" sz="1600"/>
        </a:p>
      </dgm:t>
    </dgm:pt>
    <dgm:pt modelId="{0486B7CE-60FB-C04A-AB45-14B86B8C0199}">
      <dgm:prSet custT="1"/>
      <dgm:spPr>
        <a:solidFill>
          <a:srgbClr val="C9E5F3"/>
        </a:solidFill>
      </dgm:spPr>
      <dgm:t>
        <a:bodyPr/>
        <a:lstStyle/>
        <a:p>
          <a:r>
            <a:rPr lang="en-GB" sz="2800" b="1" i="0" dirty="0">
              <a:solidFill>
                <a:schemeClr val="tx2"/>
              </a:solidFill>
            </a:rPr>
            <a:t>Relapsed/refractory DLBCL </a:t>
          </a:r>
          <a:endParaRPr lang="nl-NL" sz="2800" b="1" dirty="0">
            <a:solidFill>
              <a:schemeClr val="tx2"/>
            </a:solidFill>
          </a:endParaRPr>
        </a:p>
      </dgm:t>
    </dgm:pt>
    <dgm:pt modelId="{F774C1CB-8D42-644B-8222-35DE53F60355}" type="parTrans" cxnId="{E101CDDA-CC60-3A43-9E64-E9A6F0CEC396}">
      <dgm:prSet/>
      <dgm:spPr/>
      <dgm:t>
        <a:bodyPr/>
        <a:lstStyle/>
        <a:p>
          <a:endParaRPr lang="nl-NL" sz="1600"/>
        </a:p>
      </dgm:t>
    </dgm:pt>
    <dgm:pt modelId="{50596A0D-6802-B349-BDC8-F54437DA06D4}" type="sibTrans" cxnId="{E101CDDA-CC60-3A43-9E64-E9A6F0CEC396}">
      <dgm:prSet/>
      <dgm:spPr/>
      <dgm:t>
        <a:bodyPr/>
        <a:lstStyle/>
        <a:p>
          <a:endParaRPr lang="nl-NL" sz="1600"/>
        </a:p>
      </dgm:t>
    </dgm:pt>
    <dgm:pt modelId="{7E72F3B0-3054-3346-B10B-F90470F101CD}">
      <dgm:prSet custT="1"/>
      <dgm:spPr/>
      <dgm:t>
        <a:bodyPr/>
        <a:lstStyle/>
        <a:p>
          <a:r>
            <a:rPr lang="en-GB" sz="2000" b="1" i="0" kern="1200" dirty="0">
              <a:solidFill>
                <a:schemeClr val="accent1"/>
              </a:solidFill>
            </a:rPr>
            <a:t>Transplant-ineligible patients</a:t>
          </a:r>
          <a:r>
            <a:rPr lang="en-GB" sz="2000" b="0" i="0" kern="1200" dirty="0">
              <a:solidFill>
                <a:schemeClr val="tx2"/>
              </a:solidFill>
            </a:rPr>
            <a:t>: </a:t>
          </a:r>
          <a:r>
            <a:rPr lang="en-GB" sz="2000" b="0" i="0" kern="1200" dirty="0">
              <a:solidFill>
                <a:srgbClr val="5D8298"/>
              </a:solidFill>
              <a:latin typeface="Calibri" panose="020F0502020204030204"/>
              <a:ea typeface="+mn-ea"/>
              <a:cs typeface="+mn-cs"/>
            </a:rPr>
            <a:t>management tailored to the </a:t>
          </a:r>
          <a:r>
            <a:rPr lang="en-GB" sz="2000" b="0" i="0" kern="1200" dirty="0">
              <a:solidFill>
                <a:schemeClr val="tx2"/>
              </a:solidFill>
            </a:rPr>
            <a:t>patient’s tolerance</a:t>
          </a:r>
          <a:endParaRPr lang="nl-NL" sz="2000" kern="1200" dirty="0">
            <a:solidFill>
              <a:schemeClr val="tx2"/>
            </a:solidFill>
          </a:endParaRPr>
        </a:p>
      </dgm:t>
    </dgm:pt>
    <dgm:pt modelId="{9C1CBCD1-AF47-1D4D-B362-797B68ED57F4}" type="parTrans" cxnId="{D83CD41B-21FC-8449-B55C-B8B28E9209DD}">
      <dgm:prSet/>
      <dgm:spPr/>
      <dgm:t>
        <a:bodyPr/>
        <a:lstStyle/>
        <a:p>
          <a:endParaRPr lang="nl-NL" sz="1600"/>
        </a:p>
      </dgm:t>
    </dgm:pt>
    <dgm:pt modelId="{4B831369-0161-F440-A8EF-DE653620CDBA}" type="sibTrans" cxnId="{D83CD41B-21FC-8449-B55C-B8B28E9209DD}">
      <dgm:prSet/>
      <dgm:spPr/>
      <dgm:t>
        <a:bodyPr/>
        <a:lstStyle/>
        <a:p>
          <a:endParaRPr lang="nl-NL" sz="1600"/>
        </a:p>
      </dgm:t>
    </dgm:pt>
    <dgm:pt modelId="{B364817B-430B-2E42-AC18-EB51FDEE3FD5}">
      <dgm:prSet custT="1"/>
      <dgm:spPr/>
      <dgm:t>
        <a:bodyPr/>
        <a:lstStyle/>
        <a:p>
          <a:r>
            <a:rPr lang="en-GB" sz="2000" b="1" i="0" kern="1200" dirty="0">
              <a:solidFill>
                <a:schemeClr val="accent1"/>
              </a:solidFill>
            </a:rPr>
            <a:t>Younger, fit patients</a:t>
          </a:r>
          <a:r>
            <a:rPr lang="en-GB" sz="2000" b="0" i="0" kern="1200" dirty="0">
              <a:solidFill>
                <a:schemeClr val="tx2"/>
              </a:solidFill>
            </a:rPr>
            <a:t>: platinum-based salvage </a:t>
          </a:r>
          <a:r>
            <a:rPr lang="en-GB" sz="2000" b="1" i="0" kern="1200" dirty="0">
              <a:solidFill>
                <a:schemeClr val="accent1"/>
              </a:solidFill>
            </a:rPr>
            <a:t>chemoimmunotherapy (CIT) followed by ASCT</a:t>
          </a:r>
          <a:endParaRPr lang="nl-NL" sz="2000" b="1" kern="1200" dirty="0">
            <a:solidFill>
              <a:schemeClr val="accent1"/>
            </a:solidFill>
          </a:endParaRPr>
        </a:p>
      </dgm:t>
    </dgm:pt>
    <dgm:pt modelId="{C1B19399-DE70-1D48-B435-BCF006C63BB0}" type="parTrans" cxnId="{6B750FCA-F066-FB40-B478-2A64EB764A8A}">
      <dgm:prSet/>
      <dgm:spPr/>
      <dgm:t>
        <a:bodyPr/>
        <a:lstStyle/>
        <a:p>
          <a:endParaRPr lang="nl-NL" sz="1600"/>
        </a:p>
      </dgm:t>
    </dgm:pt>
    <dgm:pt modelId="{C34C8D93-8EA3-9441-90A3-406C2E462B9E}" type="sibTrans" cxnId="{6B750FCA-F066-FB40-B478-2A64EB764A8A}">
      <dgm:prSet/>
      <dgm:spPr/>
      <dgm:t>
        <a:bodyPr/>
        <a:lstStyle/>
        <a:p>
          <a:endParaRPr lang="nl-NL" sz="1600"/>
        </a:p>
      </dgm:t>
    </dgm:pt>
    <dgm:pt modelId="{8B7F98BE-725A-6D45-BEAD-241C53D89ED3}">
      <dgm:prSet custT="1"/>
      <dgm:spPr/>
      <dgm:t>
        <a:bodyPr/>
        <a:lstStyle/>
        <a:p>
          <a:r>
            <a:rPr lang="en-GB" sz="2000" b="1" i="0" dirty="0">
              <a:solidFill>
                <a:schemeClr val="accent1"/>
              </a:solidFill>
            </a:rPr>
            <a:t>R-CHOP</a:t>
          </a:r>
          <a:r>
            <a:rPr lang="en-GB" sz="2000" b="0" i="0" dirty="0">
              <a:solidFill>
                <a:schemeClr val="tx2"/>
              </a:solidFill>
            </a:rPr>
            <a:t> remains the standard of care</a:t>
          </a:r>
          <a:endParaRPr lang="nl-NL" sz="2000" dirty="0">
            <a:solidFill>
              <a:schemeClr val="tx2"/>
            </a:solidFill>
          </a:endParaRPr>
        </a:p>
      </dgm:t>
    </dgm:pt>
    <dgm:pt modelId="{14C3A3E1-CC1C-A642-B96B-3698D8687DB7}" type="parTrans" cxnId="{D8A6B14E-2FD1-3340-B966-D7470F1976FF}">
      <dgm:prSet/>
      <dgm:spPr/>
      <dgm:t>
        <a:bodyPr/>
        <a:lstStyle/>
        <a:p>
          <a:endParaRPr lang="nl-NL" sz="1600"/>
        </a:p>
      </dgm:t>
    </dgm:pt>
    <dgm:pt modelId="{31CF8755-4743-B840-A062-2FFAB2542CBC}" type="sibTrans" cxnId="{D8A6B14E-2FD1-3340-B966-D7470F1976FF}">
      <dgm:prSet/>
      <dgm:spPr/>
      <dgm:t>
        <a:bodyPr/>
        <a:lstStyle/>
        <a:p>
          <a:endParaRPr lang="nl-NL" sz="1600"/>
        </a:p>
      </dgm:t>
    </dgm:pt>
    <dgm:pt modelId="{BFC4F330-D5DC-C54F-B1E0-08DBC632EAAB}">
      <dgm:prSet custT="1"/>
      <dgm:spPr/>
      <dgm:t>
        <a:bodyPr/>
        <a:lstStyle/>
        <a:p>
          <a:r>
            <a:rPr lang="en-GB" sz="2000" b="0" i="0" dirty="0">
              <a:solidFill>
                <a:schemeClr val="tx2"/>
              </a:solidFill>
            </a:rPr>
            <a:t>Except dose-intensive </a:t>
          </a:r>
          <a:r>
            <a:rPr lang="nl-NL" sz="2000" b="0" i="0" u="none" dirty="0">
              <a:solidFill>
                <a:schemeClr val="tx2"/>
              </a:solidFill>
            </a:rPr>
            <a:t>R-ACVBP </a:t>
          </a:r>
          <a:r>
            <a:rPr lang="en-GB" sz="2000" b="0" i="0" dirty="0">
              <a:solidFill>
                <a:schemeClr val="tx2"/>
              </a:solidFill>
            </a:rPr>
            <a:t>in patients &lt;60 years with low-intermediate risk IPI DLBCL</a:t>
          </a:r>
          <a:endParaRPr lang="nl-NL" sz="2000" dirty="0">
            <a:solidFill>
              <a:schemeClr val="tx2"/>
            </a:solidFill>
          </a:endParaRPr>
        </a:p>
      </dgm:t>
    </dgm:pt>
    <dgm:pt modelId="{64DC4CD0-0939-4D4B-8B73-58B24E16B295}" type="parTrans" cxnId="{576928CE-72FE-2744-9E06-6DABA4069A03}">
      <dgm:prSet/>
      <dgm:spPr/>
      <dgm:t>
        <a:bodyPr/>
        <a:lstStyle/>
        <a:p>
          <a:endParaRPr lang="nl-NL" sz="1600"/>
        </a:p>
      </dgm:t>
    </dgm:pt>
    <dgm:pt modelId="{931706C3-1CD6-B841-88BB-89778616DBA0}" type="sibTrans" cxnId="{576928CE-72FE-2744-9E06-6DABA4069A03}">
      <dgm:prSet/>
      <dgm:spPr/>
      <dgm:t>
        <a:bodyPr/>
        <a:lstStyle/>
        <a:p>
          <a:endParaRPr lang="nl-NL" sz="1600"/>
        </a:p>
      </dgm:t>
    </dgm:pt>
    <dgm:pt modelId="{D8460C0E-AAA0-2F43-B5BE-0683056FA410}">
      <dgm:prSet custT="1"/>
      <dgm:spPr/>
      <dgm:t>
        <a:bodyPr/>
        <a:lstStyle/>
        <a:p>
          <a:r>
            <a:rPr lang="en-GB" sz="2000" b="0" i="0" kern="1200" dirty="0">
              <a:solidFill>
                <a:schemeClr val="tx2"/>
              </a:solidFill>
            </a:rPr>
            <a:t>Poor outcomes and </a:t>
          </a:r>
          <a:r>
            <a:rPr lang="en-GB" sz="2000" b="1" i="0" kern="1200" dirty="0">
              <a:solidFill>
                <a:schemeClr val="accent1"/>
              </a:solidFill>
            </a:rPr>
            <a:t>high unmet need</a:t>
          </a:r>
          <a:endParaRPr lang="nl-NL" sz="2000" b="1" kern="1200" dirty="0">
            <a:solidFill>
              <a:schemeClr val="accent1"/>
            </a:solidFill>
          </a:endParaRPr>
        </a:p>
      </dgm:t>
    </dgm:pt>
    <dgm:pt modelId="{51D11D27-AC5C-A249-AAC8-E1E168715818}" type="parTrans" cxnId="{1FA41FA4-75BD-F540-8CF8-BCB4561E8EBE}">
      <dgm:prSet/>
      <dgm:spPr/>
      <dgm:t>
        <a:bodyPr/>
        <a:lstStyle/>
        <a:p>
          <a:endParaRPr lang="nl-NL" sz="1600"/>
        </a:p>
      </dgm:t>
    </dgm:pt>
    <dgm:pt modelId="{74C5DFDB-0C9E-784D-A24C-337B3342AE32}" type="sibTrans" cxnId="{1FA41FA4-75BD-F540-8CF8-BCB4561E8EBE}">
      <dgm:prSet/>
      <dgm:spPr/>
      <dgm:t>
        <a:bodyPr/>
        <a:lstStyle/>
        <a:p>
          <a:endParaRPr lang="nl-NL" sz="1600"/>
        </a:p>
      </dgm:t>
    </dgm:pt>
    <dgm:pt modelId="{153150B0-5F77-504E-8E81-4F34570B83B3}" type="pres">
      <dgm:prSet presAssocID="{3B519E97-8363-A447-BE40-10145D0B2C7E}" presName="linear" presStyleCnt="0">
        <dgm:presLayoutVars>
          <dgm:animLvl val="lvl"/>
          <dgm:resizeHandles val="exact"/>
        </dgm:presLayoutVars>
      </dgm:prSet>
      <dgm:spPr/>
    </dgm:pt>
    <dgm:pt modelId="{6E791CEA-8B4A-2F45-9697-C72D2E017F65}" type="pres">
      <dgm:prSet presAssocID="{A1024B1A-44B2-9845-87C1-EDAD450BD81E}" presName="parentText" presStyleLbl="node1" presStyleIdx="0" presStyleCnt="2">
        <dgm:presLayoutVars>
          <dgm:chMax val="0"/>
          <dgm:bulletEnabled val="1"/>
        </dgm:presLayoutVars>
      </dgm:prSet>
      <dgm:spPr/>
    </dgm:pt>
    <dgm:pt modelId="{549755E9-5D43-DF45-A54C-7A78A396C00F}" type="pres">
      <dgm:prSet presAssocID="{A1024B1A-44B2-9845-87C1-EDAD450BD81E}" presName="childText" presStyleLbl="revTx" presStyleIdx="0" presStyleCnt="2">
        <dgm:presLayoutVars>
          <dgm:bulletEnabled val="1"/>
        </dgm:presLayoutVars>
      </dgm:prSet>
      <dgm:spPr/>
    </dgm:pt>
    <dgm:pt modelId="{CBC54453-3F4C-3043-AB95-A8F795196A47}" type="pres">
      <dgm:prSet presAssocID="{0486B7CE-60FB-C04A-AB45-14B86B8C0199}" presName="parentText" presStyleLbl="node1" presStyleIdx="1" presStyleCnt="2">
        <dgm:presLayoutVars>
          <dgm:chMax val="0"/>
          <dgm:bulletEnabled val="1"/>
        </dgm:presLayoutVars>
      </dgm:prSet>
      <dgm:spPr/>
    </dgm:pt>
    <dgm:pt modelId="{42C1B024-122B-274D-BD93-AD1F9ED470EB}" type="pres">
      <dgm:prSet presAssocID="{0486B7CE-60FB-C04A-AB45-14B86B8C0199}" presName="childText" presStyleLbl="revTx" presStyleIdx="1" presStyleCnt="2">
        <dgm:presLayoutVars>
          <dgm:bulletEnabled val="1"/>
        </dgm:presLayoutVars>
      </dgm:prSet>
      <dgm:spPr/>
    </dgm:pt>
  </dgm:ptLst>
  <dgm:cxnLst>
    <dgm:cxn modelId="{DD45A508-AC86-394C-9F0C-826136C40385}" type="presOf" srcId="{7E72F3B0-3054-3346-B10B-F90470F101CD}" destId="{42C1B024-122B-274D-BD93-AD1F9ED470EB}" srcOrd="0" destOrd="1" presId="urn:microsoft.com/office/officeart/2005/8/layout/vList2"/>
    <dgm:cxn modelId="{204F9C15-88F1-BE49-A504-BA095E8830FA}" srcId="{A1024B1A-44B2-9845-87C1-EDAD450BD81E}" destId="{EB5466E7-4E0E-984E-B9EE-2D3EC4481ECE}" srcOrd="1" destOrd="0" parTransId="{A37050F6-FBEF-1F44-9CAD-59D331D80B94}" sibTransId="{75F39ACD-7AC7-0942-9AEA-BAE49F2583A6}"/>
    <dgm:cxn modelId="{D83CD41B-21FC-8449-B55C-B8B28E9209DD}" srcId="{0486B7CE-60FB-C04A-AB45-14B86B8C0199}" destId="{7E72F3B0-3054-3346-B10B-F90470F101CD}" srcOrd="1" destOrd="0" parTransId="{9C1CBCD1-AF47-1D4D-B362-797B68ED57F4}" sibTransId="{4B831369-0161-F440-A8EF-DE653620CDBA}"/>
    <dgm:cxn modelId="{B918F042-4EE8-4942-84CE-5B5B85C2779D}" type="presOf" srcId="{A1024B1A-44B2-9845-87C1-EDAD450BD81E}" destId="{6E791CEA-8B4A-2F45-9697-C72D2E017F65}" srcOrd="0" destOrd="0" presId="urn:microsoft.com/office/officeart/2005/8/layout/vList2"/>
    <dgm:cxn modelId="{47CD924D-4220-4B4A-8167-2C4C3E8B04BA}" type="presOf" srcId="{3B519E97-8363-A447-BE40-10145D0B2C7E}" destId="{153150B0-5F77-504E-8E81-4F34570B83B3}" srcOrd="0" destOrd="0" presId="urn:microsoft.com/office/officeart/2005/8/layout/vList2"/>
    <dgm:cxn modelId="{D8A6B14E-2FD1-3340-B966-D7470F1976FF}" srcId="{A1024B1A-44B2-9845-87C1-EDAD450BD81E}" destId="{8B7F98BE-725A-6D45-BEAD-241C53D89ED3}" srcOrd="0" destOrd="0" parTransId="{14C3A3E1-CC1C-A642-B96B-3698D8687DB7}" sibTransId="{31CF8755-4743-B840-A062-2FFAB2542CBC}"/>
    <dgm:cxn modelId="{C262FB81-C755-C84E-90FE-F69A30E4F6D9}" type="presOf" srcId="{D8460C0E-AAA0-2F43-B5BE-0683056FA410}" destId="{42C1B024-122B-274D-BD93-AD1F9ED470EB}" srcOrd="0" destOrd="2" presId="urn:microsoft.com/office/officeart/2005/8/layout/vList2"/>
    <dgm:cxn modelId="{DA42E491-A2D6-124A-942F-D2561C355AC9}" type="presOf" srcId="{0486B7CE-60FB-C04A-AB45-14B86B8C0199}" destId="{CBC54453-3F4C-3043-AB95-A8F795196A47}" srcOrd="0" destOrd="0" presId="urn:microsoft.com/office/officeart/2005/8/layout/vList2"/>
    <dgm:cxn modelId="{1FA41FA4-75BD-F540-8CF8-BCB4561E8EBE}" srcId="{7E72F3B0-3054-3346-B10B-F90470F101CD}" destId="{D8460C0E-AAA0-2F43-B5BE-0683056FA410}" srcOrd="0" destOrd="0" parTransId="{51D11D27-AC5C-A249-AAC8-E1E168715818}" sibTransId="{74C5DFDB-0C9E-784D-A24C-337B3342AE32}"/>
    <dgm:cxn modelId="{C690CAAA-8240-B04C-8C65-099DB8F13213}" type="presOf" srcId="{B364817B-430B-2E42-AC18-EB51FDEE3FD5}" destId="{42C1B024-122B-274D-BD93-AD1F9ED470EB}" srcOrd="0" destOrd="0" presId="urn:microsoft.com/office/officeart/2005/8/layout/vList2"/>
    <dgm:cxn modelId="{D0B60CAB-DEFA-1C45-8A0C-63647D9ED777}" type="presOf" srcId="{EB5466E7-4E0E-984E-B9EE-2D3EC4481ECE}" destId="{549755E9-5D43-DF45-A54C-7A78A396C00F}" srcOrd="0" destOrd="1" presId="urn:microsoft.com/office/officeart/2005/8/layout/vList2"/>
    <dgm:cxn modelId="{7677DAB6-B1EF-E44C-8AAF-36FCBD3B0A34}" type="presOf" srcId="{8B7F98BE-725A-6D45-BEAD-241C53D89ED3}" destId="{549755E9-5D43-DF45-A54C-7A78A396C00F}" srcOrd="0" destOrd="0" presId="urn:microsoft.com/office/officeart/2005/8/layout/vList2"/>
    <dgm:cxn modelId="{6B750FCA-F066-FB40-B478-2A64EB764A8A}" srcId="{0486B7CE-60FB-C04A-AB45-14B86B8C0199}" destId="{B364817B-430B-2E42-AC18-EB51FDEE3FD5}" srcOrd="0" destOrd="0" parTransId="{C1B19399-DE70-1D48-B435-BCF006C63BB0}" sibTransId="{C34C8D93-8EA3-9441-90A3-406C2E462B9E}"/>
    <dgm:cxn modelId="{90064BCB-680C-3D44-8780-22CC1DC884C4}" type="presOf" srcId="{BFC4F330-D5DC-C54F-B1E0-08DBC632EAAB}" destId="{549755E9-5D43-DF45-A54C-7A78A396C00F}" srcOrd="0" destOrd="2" presId="urn:microsoft.com/office/officeart/2005/8/layout/vList2"/>
    <dgm:cxn modelId="{576928CE-72FE-2744-9E06-6DABA4069A03}" srcId="{EB5466E7-4E0E-984E-B9EE-2D3EC4481ECE}" destId="{BFC4F330-D5DC-C54F-B1E0-08DBC632EAAB}" srcOrd="0" destOrd="0" parTransId="{64DC4CD0-0939-4D4B-8B73-58B24E16B295}" sibTransId="{931706C3-1CD6-B841-88BB-89778616DBA0}"/>
    <dgm:cxn modelId="{F6FE38D5-44D4-134D-B85F-FFC125EF76CE}" srcId="{3B519E97-8363-A447-BE40-10145D0B2C7E}" destId="{A1024B1A-44B2-9845-87C1-EDAD450BD81E}" srcOrd="0" destOrd="0" parTransId="{B17FFA34-B931-C649-BF1A-237B40F82FE1}" sibTransId="{89A2EC1F-0867-0244-BB76-977AC04ADF19}"/>
    <dgm:cxn modelId="{E101CDDA-CC60-3A43-9E64-E9A6F0CEC396}" srcId="{3B519E97-8363-A447-BE40-10145D0B2C7E}" destId="{0486B7CE-60FB-C04A-AB45-14B86B8C0199}" srcOrd="1" destOrd="0" parTransId="{F774C1CB-8D42-644B-8222-35DE53F60355}" sibTransId="{50596A0D-6802-B349-BDC8-F54437DA06D4}"/>
    <dgm:cxn modelId="{6DB74EBD-104E-784E-9B35-90AD198B42C1}" type="presParOf" srcId="{153150B0-5F77-504E-8E81-4F34570B83B3}" destId="{6E791CEA-8B4A-2F45-9697-C72D2E017F65}" srcOrd="0" destOrd="0" presId="urn:microsoft.com/office/officeart/2005/8/layout/vList2"/>
    <dgm:cxn modelId="{9A21D665-871D-6E44-821C-EC5A682BED15}" type="presParOf" srcId="{153150B0-5F77-504E-8E81-4F34570B83B3}" destId="{549755E9-5D43-DF45-A54C-7A78A396C00F}" srcOrd="1" destOrd="0" presId="urn:microsoft.com/office/officeart/2005/8/layout/vList2"/>
    <dgm:cxn modelId="{F132966A-774E-A246-BC62-569D86698AC0}" type="presParOf" srcId="{153150B0-5F77-504E-8E81-4F34570B83B3}" destId="{CBC54453-3F4C-3043-AB95-A8F795196A47}" srcOrd="2" destOrd="0" presId="urn:microsoft.com/office/officeart/2005/8/layout/vList2"/>
    <dgm:cxn modelId="{2408FE85-B26D-1540-9643-9E58F1E98C9E}" type="presParOf" srcId="{153150B0-5F77-504E-8E81-4F34570B83B3}" destId="{42C1B024-122B-274D-BD93-AD1F9ED470E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B2097-3266-9647-A77E-09720CBC549A}" type="doc">
      <dgm:prSet loTypeId="urn:microsoft.com/office/officeart/2005/8/layout/radial1" loCatId="process" qsTypeId="urn:microsoft.com/office/officeart/2005/8/quickstyle/simple1" qsCatId="simple" csTypeId="urn:microsoft.com/office/officeart/2005/8/colors/accent0_3" csCatId="mainScheme" phldr="1"/>
      <dgm:spPr/>
      <dgm:t>
        <a:bodyPr/>
        <a:lstStyle/>
        <a:p>
          <a:endParaRPr lang="nl-NL"/>
        </a:p>
      </dgm:t>
    </dgm:pt>
    <dgm:pt modelId="{C84BA8D2-BECE-F044-A6D7-48EA9522A2AE}">
      <dgm:prSet custT="1"/>
      <dgm:spPr>
        <a:solidFill>
          <a:srgbClr val="C9E5F3"/>
        </a:solidFill>
      </dgm:spPr>
      <dgm:t>
        <a:bodyPr/>
        <a:lstStyle/>
        <a:p>
          <a:r>
            <a:rPr lang="en-GB" sz="1600" noProof="0" dirty="0">
              <a:solidFill>
                <a:schemeClr val="tx1"/>
              </a:solidFill>
            </a:rPr>
            <a:t>Flexible trial design</a:t>
          </a:r>
        </a:p>
      </dgm:t>
    </dgm:pt>
    <dgm:pt modelId="{EFA8E423-C472-8645-87AC-A17A6AF6C51F}" type="parTrans" cxnId="{DA9CEF56-E362-6345-BAB8-276CDB853452}">
      <dgm:prSet custT="1"/>
      <dgm:spPr/>
      <dgm:t>
        <a:bodyPr/>
        <a:lstStyle/>
        <a:p>
          <a:endParaRPr lang="en-GB" sz="600" noProof="0" dirty="0"/>
        </a:p>
      </dgm:t>
    </dgm:pt>
    <dgm:pt modelId="{A7CDBB3C-EB79-3E4A-9927-DCF70018243A}" type="sibTrans" cxnId="{DA9CEF56-E362-6345-BAB8-276CDB853452}">
      <dgm:prSet/>
      <dgm:spPr/>
      <dgm:t>
        <a:bodyPr/>
        <a:lstStyle/>
        <a:p>
          <a:endParaRPr lang="en-GB" sz="2000" noProof="0" dirty="0"/>
        </a:p>
      </dgm:t>
    </dgm:pt>
    <dgm:pt modelId="{13DD4790-E2C9-164A-95F5-9764FB17C78C}">
      <dgm:prSet custT="1"/>
      <dgm:spPr>
        <a:solidFill>
          <a:srgbClr val="C9E5F3"/>
        </a:solidFill>
      </dgm:spPr>
      <dgm:t>
        <a:bodyPr/>
        <a:lstStyle/>
        <a:p>
          <a:r>
            <a:rPr lang="en-GB" sz="1600" noProof="0" dirty="0">
              <a:solidFill>
                <a:schemeClr val="tx1"/>
              </a:solidFill>
            </a:rPr>
            <a:t>Narrowing screening windows</a:t>
          </a:r>
        </a:p>
      </dgm:t>
    </dgm:pt>
    <dgm:pt modelId="{70523D01-241E-8144-B389-6ABEF8A5665E}" type="parTrans" cxnId="{DB6BC9FC-A000-294D-91DA-B50B33E46500}">
      <dgm:prSet custT="1"/>
      <dgm:spPr/>
      <dgm:t>
        <a:bodyPr/>
        <a:lstStyle/>
        <a:p>
          <a:endParaRPr lang="en-GB" sz="600" noProof="0" dirty="0"/>
        </a:p>
      </dgm:t>
    </dgm:pt>
    <dgm:pt modelId="{46F84B7E-EECF-1C4C-9D80-24ECBAA45072}" type="sibTrans" cxnId="{DB6BC9FC-A000-294D-91DA-B50B33E46500}">
      <dgm:prSet/>
      <dgm:spPr/>
      <dgm:t>
        <a:bodyPr/>
        <a:lstStyle/>
        <a:p>
          <a:endParaRPr lang="en-GB" sz="2000" noProof="0" dirty="0"/>
        </a:p>
      </dgm:t>
    </dgm:pt>
    <dgm:pt modelId="{E5B81C1E-5484-DF40-9F5D-A081A497DE8A}">
      <dgm:prSet custT="1"/>
      <dgm:spPr>
        <a:solidFill>
          <a:srgbClr val="C9E5F3"/>
        </a:solidFill>
      </dgm:spPr>
      <dgm:t>
        <a:bodyPr/>
        <a:lstStyle/>
        <a:p>
          <a:r>
            <a:rPr lang="en-GB" sz="1600" noProof="0" dirty="0">
              <a:solidFill>
                <a:schemeClr val="tx1"/>
              </a:solidFill>
            </a:rPr>
            <a:t>Trial approach closer to clinical practice</a:t>
          </a:r>
        </a:p>
      </dgm:t>
    </dgm:pt>
    <dgm:pt modelId="{6B3F8368-3ED0-EC41-8E28-4680445E7E58}" type="parTrans" cxnId="{2DA02582-0BFC-474C-8B81-9BECACDD7D85}">
      <dgm:prSet custT="1"/>
      <dgm:spPr/>
      <dgm:t>
        <a:bodyPr/>
        <a:lstStyle/>
        <a:p>
          <a:endParaRPr lang="en-GB" sz="600" noProof="0" dirty="0"/>
        </a:p>
      </dgm:t>
    </dgm:pt>
    <dgm:pt modelId="{E46F2377-B1D8-F440-86FE-9598626D9338}" type="sibTrans" cxnId="{2DA02582-0BFC-474C-8B81-9BECACDD7D85}">
      <dgm:prSet/>
      <dgm:spPr/>
      <dgm:t>
        <a:bodyPr/>
        <a:lstStyle/>
        <a:p>
          <a:endParaRPr lang="en-GB" sz="2000" noProof="0" dirty="0"/>
        </a:p>
      </dgm:t>
    </dgm:pt>
    <dgm:pt modelId="{779EF943-2D21-7B4C-90BE-88BDFD670831}">
      <dgm:prSet custT="1"/>
      <dgm:spPr>
        <a:solidFill>
          <a:srgbClr val="C9E5F3"/>
        </a:solidFill>
      </dgm:spPr>
      <dgm:t>
        <a:bodyPr/>
        <a:lstStyle/>
        <a:p>
          <a:r>
            <a:rPr lang="en-GB" sz="1600" noProof="0" dirty="0">
              <a:solidFill>
                <a:schemeClr val="tx1"/>
              </a:solidFill>
            </a:rPr>
            <a:t>Tailoring trial populations by genetic abnormalities</a:t>
          </a:r>
        </a:p>
      </dgm:t>
    </dgm:pt>
    <dgm:pt modelId="{D7EAD25E-7729-484A-B750-81BAF7765497}" type="parTrans" cxnId="{CD524359-C71B-A248-9177-71CF18A90A58}">
      <dgm:prSet custT="1"/>
      <dgm:spPr/>
      <dgm:t>
        <a:bodyPr/>
        <a:lstStyle/>
        <a:p>
          <a:endParaRPr lang="en-GB" sz="600" noProof="0" dirty="0"/>
        </a:p>
      </dgm:t>
    </dgm:pt>
    <dgm:pt modelId="{273D0680-BB3B-F34D-B97E-981EECCC1CB0}" type="sibTrans" cxnId="{CD524359-C71B-A248-9177-71CF18A90A58}">
      <dgm:prSet/>
      <dgm:spPr/>
      <dgm:t>
        <a:bodyPr/>
        <a:lstStyle/>
        <a:p>
          <a:endParaRPr lang="en-GB" sz="2000" noProof="0" dirty="0"/>
        </a:p>
      </dgm:t>
    </dgm:pt>
    <dgm:pt modelId="{84681D4E-1F3A-1D41-99E6-F1690333BBA0}">
      <dgm:prSet custT="1"/>
      <dgm:spPr>
        <a:solidFill>
          <a:srgbClr val="C9E5F3"/>
        </a:solidFill>
      </dgm:spPr>
      <dgm:t>
        <a:bodyPr/>
        <a:lstStyle/>
        <a:p>
          <a:r>
            <a:rPr lang="en-GB" sz="1600" noProof="0" dirty="0">
              <a:solidFill>
                <a:schemeClr val="tx1"/>
              </a:solidFill>
            </a:rPr>
            <a:t>Focus exclusively on high-risk population </a:t>
          </a:r>
        </a:p>
      </dgm:t>
    </dgm:pt>
    <dgm:pt modelId="{0FA7AC1A-E139-B949-9C30-4270F5735050}" type="sibTrans" cxnId="{683B67D4-E7BF-8148-9C47-750A26D8DFF5}">
      <dgm:prSet/>
      <dgm:spPr/>
      <dgm:t>
        <a:bodyPr/>
        <a:lstStyle/>
        <a:p>
          <a:endParaRPr lang="en-GB" sz="2000" noProof="0" dirty="0"/>
        </a:p>
      </dgm:t>
    </dgm:pt>
    <dgm:pt modelId="{72ACD4C9-1652-694A-858F-8DF50DC1B8E0}" type="parTrans" cxnId="{683B67D4-E7BF-8148-9C47-750A26D8DFF5}">
      <dgm:prSet custT="1"/>
      <dgm:spPr/>
      <dgm:t>
        <a:bodyPr/>
        <a:lstStyle/>
        <a:p>
          <a:endParaRPr lang="en-GB" sz="600" noProof="0" dirty="0"/>
        </a:p>
      </dgm:t>
    </dgm:pt>
    <dgm:pt modelId="{87575C40-0517-114D-A792-08C014487751}">
      <dgm:prSet custT="1"/>
      <dgm:spPr>
        <a:solidFill>
          <a:schemeClr val="accent1"/>
        </a:solidFill>
      </dgm:spPr>
      <dgm:t>
        <a:bodyPr/>
        <a:lstStyle/>
        <a:p>
          <a:r>
            <a:rPr lang="en-GB" sz="1600" b="1" noProof="0" dirty="0">
              <a:solidFill>
                <a:schemeClr val="bg1"/>
              </a:solidFill>
            </a:rPr>
            <a:t>Innovative clinical trials</a:t>
          </a:r>
        </a:p>
      </dgm:t>
    </dgm:pt>
    <dgm:pt modelId="{F55A5885-9A72-364B-814A-B6F2E2F1B061}" type="parTrans" cxnId="{266917C5-7CAC-1A42-878E-8720D7D84EE5}">
      <dgm:prSet/>
      <dgm:spPr/>
      <dgm:t>
        <a:bodyPr/>
        <a:lstStyle/>
        <a:p>
          <a:endParaRPr lang="en-GB" sz="2000" noProof="0" dirty="0"/>
        </a:p>
      </dgm:t>
    </dgm:pt>
    <dgm:pt modelId="{73AC772E-5D82-8B46-909F-E180C851CE0E}" type="sibTrans" cxnId="{266917C5-7CAC-1A42-878E-8720D7D84EE5}">
      <dgm:prSet/>
      <dgm:spPr/>
      <dgm:t>
        <a:bodyPr/>
        <a:lstStyle/>
        <a:p>
          <a:endParaRPr lang="en-GB" sz="2000" noProof="0" dirty="0"/>
        </a:p>
      </dgm:t>
    </dgm:pt>
    <dgm:pt modelId="{6D0C79C4-ECAE-9B47-A820-E3221B7428EE}" type="pres">
      <dgm:prSet presAssocID="{6A0B2097-3266-9647-A77E-09720CBC549A}" presName="cycle" presStyleCnt="0">
        <dgm:presLayoutVars>
          <dgm:chMax val="1"/>
          <dgm:dir/>
          <dgm:animLvl val="ctr"/>
          <dgm:resizeHandles val="exact"/>
        </dgm:presLayoutVars>
      </dgm:prSet>
      <dgm:spPr/>
    </dgm:pt>
    <dgm:pt modelId="{90466813-CB95-314B-8DA2-A5931108891F}" type="pres">
      <dgm:prSet presAssocID="{87575C40-0517-114D-A792-08C014487751}" presName="centerShape" presStyleLbl="node0" presStyleIdx="0" presStyleCnt="1" custScaleX="125614"/>
      <dgm:spPr/>
    </dgm:pt>
    <dgm:pt modelId="{5F4F5643-57AE-D446-A104-A62FE8F6C7C4}" type="pres">
      <dgm:prSet presAssocID="{D7EAD25E-7729-484A-B750-81BAF7765497}" presName="Name9" presStyleLbl="parChTrans1D2" presStyleIdx="0" presStyleCnt="5"/>
      <dgm:spPr/>
    </dgm:pt>
    <dgm:pt modelId="{0C925CB8-3E54-274A-B0B9-BC94EE499E4B}" type="pres">
      <dgm:prSet presAssocID="{D7EAD25E-7729-484A-B750-81BAF7765497}" presName="connTx" presStyleLbl="parChTrans1D2" presStyleIdx="0" presStyleCnt="5"/>
      <dgm:spPr/>
    </dgm:pt>
    <dgm:pt modelId="{FA6A272D-EEEC-7C4E-8707-1CD04031F7BF}" type="pres">
      <dgm:prSet presAssocID="{779EF943-2D21-7B4C-90BE-88BDFD670831}" presName="node" presStyleLbl="node1" presStyleIdx="0" presStyleCnt="5" custScaleX="125614">
        <dgm:presLayoutVars>
          <dgm:bulletEnabled val="1"/>
        </dgm:presLayoutVars>
      </dgm:prSet>
      <dgm:spPr/>
    </dgm:pt>
    <dgm:pt modelId="{DEEC01C2-886B-8A4D-8C27-A2E3FFB13169}" type="pres">
      <dgm:prSet presAssocID="{EFA8E423-C472-8645-87AC-A17A6AF6C51F}" presName="Name9" presStyleLbl="parChTrans1D2" presStyleIdx="1" presStyleCnt="5"/>
      <dgm:spPr/>
    </dgm:pt>
    <dgm:pt modelId="{48BB079D-B8EE-BB48-B9E7-B8968B6E1628}" type="pres">
      <dgm:prSet presAssocID="{EFA8E423-C472-8645-87AC-A17A6AF6C51F}" presName="connTx" presStyleLbl="parChTrans1D2" presStyleIdx="1" presStyleCnt="5"/>
      <dgm:spPr/>
    </dgm:pt>
    <dgm:pt modelId="{2F1C4303-8F38-4648-8294-FDA4B4C57E85}" type="pres">
      <dgm:prSet presAssocID="{C84BA8D2-BECE-F044-A6D7-48EA9522A2AE}" presName="node" presStyleLbl="node1" presStyleIdx="1" presStyleCnt="5" custScaleX="125614">
        <dgm:presLayoutVars>
          <dgm:bulletEnabled val="1"/>
        </dgm:presLayoutVars>
      </dgm:prSet>
      <dgm:spPr/>
    </dgm:pt>
    <dgm:pt modelId="{BCE0D3E5-0999-5242-9760-FB7948DC54C7}" type="pres">
      <dgm:prSet presAssocID="{6B3F8368-3ED0-EC41-8E28-4680445E7E58}" presName="Name9" presStyleLbl="parChTrans1D2" presStyleIdx="2" presStyleCnt="5"/>
      <dgm:spPr/>
    </dgm:pt>
    <dgm:pt modelId="{2D30E2AE-CB8E-6A43-9A63-DB4910FB49A9}" type="pres">
      <dgm:prSet presAssocID="{6B3F8368-3ED0-EC41-8E28-4680445E7E58}" presName="connTx" presStyleLbl="parChTrans1D2" presStyleIdx="2" presStyleCnt="5"/>
      <dgm:spPr/>
    </dgm:pt>
    <dgm:pt modelId="{DED80AD5-E2D7-9744-8C9C-4DDA11F87DDA}" type="pres">
      <dgm:prSet presAssocID="{E5B81C1E-5484-DF40-9F5D-A081A497DE8A}" presName="node" presStyleLbl="node1" presStyleIdx="2" presStyleCnt="5" custScaleX="125614">
        <dgm:presLayoutVars>
          <dgm:bulletEnabled val="1"/>
        </dgm:presLayoutVars>
      </dgm:prSet>
      <dgm:spPr/>
    </dgm:pt>
    <dgm:pt modelId="{BA94053F-2E55-0243-95C3-03E933C18ECD}" type="pres">
      <dgm:prSet presAssocID="{70523D01-241E-8144-B389-6ABEF8A5665E}" presName="Name9" presStyleLbl="parChTrans1D2" presStyleIdx="3" presStyleCnt="5"/>
      <dgm:spPr/>
    </dgm:pt>
    <dgm:pt modelId="{FB7778E1-3C45-B749-84F3-665BC6335FA5}" type="pres">
      <dgm:prSet presAssocID="{70523D01-241E-8144-B389-6ABEF8A5665E}" presName="connTx" presStyleLbl="parChTrans1D2" presStyleIdx="3" presStyleCnt="5"/>
      <dgm:spPr/>
    </dgm:pt>
    <dgm:pt modelId="{F6F207C5-E50F-324E-8578-3EFF474371C6}" type="pres">
      <dgm:prSet presAssocID="{13DD4790-E2C9-164A-95F5-9764FB17C78C}" presName="node" presStyleLbl="node1" presStyleIdx="3" presStyleCnt="5" custScaleX="125614">
        <dgm:presLayoutVars>
          <dgm:bulletEnabled val="1"/>
        </dgm:presLayoutVars>
      </dgm:prSet>
      <dgm:spPr/>
    </dgm:pt>
    <dgm:pt modelId="{98E6D135-0D8E-9146-95C9-492D9ADE3D49}" type="pres">
      <dgm:prSet presAssocID="{72ACD4C9-1652-694A-858F-8DF50DC1B8E0}" presName="Name9" presStyleLbl="parChTrans1D2" presStyleIdx="4" presStyleCnt="5"/>
      <dgm:spPr/>
    </dgm:pt>
    <dgm:pt modelId="{4B145751-70F7-184C-8A04-1F8102018F88}" type="pres">
      <dgm:prSet presAssocID="{72ACD4C9-1652-694A-858F-8DF50DC1B8E0}" presName="connTx" presStyleLbl="parChTrans1D2" presStyleIdx="4" presStyleCnt="5"/>
      <dgm:spPr/>
    </dgm:pt>
    <dgm:pt modelId="{15FEBF77-4334-1844-ACD4-CA99783090BD}" type="pres">
      <dgm:prSet presAssocID="{84681D4E-1F3A-1D41-99E6-F1690333BBA0}" presName="node" presStyleLbl="node1" presStyleIdx="4" presStyleCnt="5" custScaleX="125614">
        <dgm:presLayoutVars>
          <dgm:bulletEnabled val="1"/>
        </dgm:presLayoutVars>
      </dgm:prSet>
      <dgm:spPr/>
    </dgm:pt>
  </dgm:ptLst>
  <dgm:cxnLst>
    <dgm:cxn modelId="{1697751C-DB2F-CF46-A9F3-1C8D8E71B9BA}" type="presOf" srcId="{72ACD4C9-1652-694A-858F-8DF50DC1B8E0}" destId="{4B145751-70F7-184C-8A04-1F8102018F88}" srcOrd="1" destOrd="0" presId="urn:microsoft.com/office/officeart/2005/8/layout/radial1"/>
    <dgm:cxn modelId="{2E393332-4560-E645-A8B8-F7B2D21C3ABB}" type="presOf" srcId="{70523D01-241E-8144-B389-6ABEF8A5665E}" destId="{FB7778E1-3C45-B749-84F3-665BC6335FA5}" srcOrd="1" destOrd="0" presId="urn:microsoft.com/office/officeart/2005/8/layout/radial1"/>
    <dgm:cxn modelId="{70711338-6C9F-7B4C-8D24-5D8B34AB221E}" type="presOf" srcId="{D7EAD25E-7729-484A-B750-81BAF7765497}" destId="{5F4F5643-57AE-D446-A104-A62FE8F6C7C4}" srcOrd="0" destOrd="0" presId="urn:microsoft.com/office/officeart/2005/8/layout/radial1"/>
    <dgm:cxn modelId="{D309453F-A4B1-3243-A29B-7F14B5C9317E}" type="presOf" srcId="{C84BA8D2-BECE-F044-A6D7-48EA9522A2AE}" destId="{2F1C4303-8F38-4648-8294-FDA4B4C57E85}" srcOrd="0" destOrd="0" presId="urn:microsoft.com/office/officeart/2005/8/layout/radial1"/>
    <dgm:cxn modelId="{DA9CEF56-E362-6345-BAB8-276CDB853452}" srcId="{87575C40-0517-114D-A792-08C014487751}" destId="{C84BA8D2-BECE-F044-A6D7-48EA9522A2AE}" srcOrd="1" destOrd="0" parTransId="{EFA8E423-C472-8645-87AC-A17A6AF6C51F}" sibTransId="{A7CDBB3C-EB79-3E4A-9927-DCF70018243A}"/>
    <dgm:cxn modelId="{CD524359-C71B-A248-9177-71CF18A90A58}" srcId="{87575C40-0517-114D-A792-08C014487751}" destId="{779EF943-2D21-7B4C-90BE-88BDFD670831}" srcOrd="0" destOrd="0" parTransId="{D7EAD25E-7729-484A-B750-81BAF7765497}" sibTransId="{273D0680-BB3B-F34D-B97E-981EECCC1CB0}"/>
    <dgm:cxn modelId="{7B76915D-AE2F-1D4E-A3F9-6B6ABAA8576D}" type="presOf" srcId="{70523D01-241E-8144-B389-6ABEF8A5665E}" destId="{BA94053F-2E55-0243-95C3-03E933C18ECD}" srcOrd="0" destOrd="0" presId="urn:microsoft.com/office/officeart/2005/8/layout/radial1"/>
    <dgm:cxn modelId="{5F0CCE64-4985-1848-9752-35384B8A8F20}" type="presOf" srcId="{EFA8E423-C472-8645-87AC-A17A6AF6C51F}" destId="{48BB079D-B8EE-BB48-B9E7-B8968B6E1628}" srcOrd="1" destOrd="0" presId="urn:microsoft.com/office/officeart/2005/8/layout/radial1"/>
    <dgm:cxn modelId="{0A981B65-F294-4045-81E1-C4BFCA6BBD5C}" type="presOf" srcId="{D7EAD25E-7729-484A-B750-81BAF7765497}" destId="{0C925CB8-3E54-274A-B0B9-BC94EE499E4B}" srcOrd="1" destOrd="0" presId="urn:microsoft.com/office/officeart/2005/8/layout/radial1"/>
    <dgm:cxn modelId="{2DA02582-0BFC-474C-8B81-9BECACDD7D85}" srcId="{87575C40-0517-114D-A792-08C014487751}" destId="{E5B81C1E-5484-DF40-9F5D-A081A497DE8A}" srcOrd="2" destOrd="0" parTransId="{6B3F8368-3ED0-EC41-8E28-4680445E7E58}" sibTransId="{E46F2377-B1D8-F440-86FE-9598626D9338}"/>
    <dgm:cxn modelId="{9F06EA82-0080-6F47-B07C-87390C43419C}" type="presOf" srcId="{13DD4790-E2C9-164A-95F5-9764FB17C78C}" destId="{F6F207C5-E50F-324E-8578-3EFF474371C6}" srcOrd="0" destOrd="0" presId="urn:microsoft.com/office/officeart/2005/8/layout/radial1"/>
    <dgm:cxn modelId="{D76EB18F-7E89-874D-9339-1DECBCD1A20B}" type="presOf" srcId="{6B3F8368-3ED0-EC41-8E28-4680445E7E58}" destId="{2D30E2AE-CB8E-6A43-9A63-DB4910FB49A9}" srcOrd="1" destOrd="0" presId="urn:microsoft.com/office/officeart/2005/8/layout/radial1"/>
    <dgm:cxn modelId="{C79DE197-1853-EA46-A30B-67EEC9A9C48B}" type="presOf" srcId="{EFA8E423-C472-8645-87AC-A17A6AF6C51F}" destId="{DEEC01C2-886B-8A4D-8C27-A2E3FFB13169}" srcOrd="0" destOrd="0" presId="urn:microsoft.com/office/officeart/2005/8/layout/radial1"/>
    <dgm:cxn modelId="{7F49C1B5-D1EC-E740-AFC7-5494C3A31BB4}" type="presOf" srcId="{72ACD4C9-1652-694A-858F-8DF50DC1B8E0}" destId="{98E6D135-0D8E-9146-95C9-492D9ADE3D49}" srcOrd="0" destOrd="0" presId="urn:microsoft.com/office/officeart/2005/8/layout/radial1"/>
    <dgm:cxn modelId="{845D49B6-2258-844C-BDE9-7B9998DC572D}" type="presOf" srcId="{779EF943-2D21-7B4C-90BE-88BDFD670831}" destId="{FA6A272D-EEEC-7C4E-8707-1CD04031F7BF}" srcOrd="0" destOrd="0" presId="urn:microsoft.com/office/officeart/2005/8/layout/radial1"/>
    <dgm:cxn modelId="{266917C5-7CAC-1A42-878E-8720D7D84EE5}" srcId="{6A0B2097-3266-9647-A77E-09720CBC549A}" destId="{87575C40-0517-114D-A792-08C014487751}" srcOrd="0" destOrd="0" parTransId="{F55A5885-9A72-364B-814A-B6F2E2F1B061}" sibTransId="{73AC772E-5D82-8B46-909F-E180C851CE0E}"/>
    <dgm:cxn modelId="{683B67D4-E7BF-8148-9C47-750A26D8DFF5}" srcId="{87575C40-0517-114D-A792-08C014487751}" destId="{84681D4E-1F3A-1D41-99E6-F1690333BBA0}" srcOrd="4" destOrd="0" parTransId="{72ACD4C9-1652-694A-858F-8DF50DC1B8E0}" sibTransId="{0FA7AC1A-E139-B949-9C30-4270F5735050}"/>
    <dgm:cxn modelId="{F13AF7DA-094E-B946-823D-603AF8E11EFA}" type="presOf" srcId="{6A0B2097-3266-9647-A77E-09720CBC549A}" destId="{6D0C79C4-ECAE-9B47-A820-E3221B7428EE}" srcOrd="0" destOrd="0" presId="urn:microsoft.com/office/officeart/2005/8/layout/radial1"/>
    <dgm:cxn modelId="{ACDEAEE5-126D-4647-A40E-4E020C3B732E}" type="presOf" srcId="{84681D4E-1F3A-1D41-99E6-F1690333BBA0}" destId="{15FEBF77-4334-1844-ACD4-CA99783090BD}" srcOrd="0" destOrd="0" presId="urn:microsoft.com/office/officeart/2005/8/layout/radial1"/>
    <dgm:cxn modelId="{AD26F4E9-DC60-CB4A-A5B2-FA77B3B65C5B}" type="presOf" srcId="{E5B81C1E-5484-DF40-9F5D-A081A497DE8A}" destId="{DED80AD5-E2D7-9744-8C9C-4DDA11F87DDA}" srcOrd="0" destOrd="0" presId="urn:microsoft.com/office/officeart/2005/8/layout/radial1"/>
    <dgm:cxn modelId="{2839FBE9-BE37-EF42-A3C3-F226C897F302}" type="presOf" srcId="{6B3F8368-3ED0-EC41-8E28-4680445E7E58}" destId="{BCE0D3E5-0999-5242-9760-FB7948DC54C7}" srcOrd="0" destOrd="0" presId="urn:microsoft.com/office/officeart/2005/8/layout/radial1"/>
    <dgm:cxn modelId="{E572B9F8-A1AF-B345-91A6-8F0D7694F9F1}" type="presOf" srcId="{87575C40-0517-114D-A792-08C014487751}" destId="{90466813-CB95-314B-8DA2-A5931108891F}" srcOrd="0" destOrd="0" presId="urn:microsoft.com/office/officeart/2005/8/layout/radial1"/>
    <dgm:cxn modelId="{DB6BC9FC-A000-294D-91DA-B50B33E46500}" srcId="{87575C40-0517-114D-A792-08C014487751}" destId="{13DD4790-E2C9-164A-95F5-9764FB17C78C}" srcOrd="3" destOrd="0" parTransId="{70523D01-241E-8144-B389-6ABEF8A5665E}" sibTransId="{46F84B7E-EECF-1C4C-9D80-24ECBAA45072}"/>
    <dgm:cxn modelId="{57D9E074-2BE8-5542-BB05-CFE0DB41BEE0}" type="presParOf" srcId="{6D0C79C4-ECAE-9B47-A820-E3221B7428EE}" destId="{90466813-CB95-314B-8DA2-A5931108891F}" srcOrd="0" destOrd="0" presId="urn:microsoft.com/office/officeart/2005/8/layout/radial1"/>
    <dgm:cxn modelId="{115163B6-3F3C-F14F-A5B8-C939A23015B3}" type="presParOf" srcId="{6D0C79C4-ECAE-9B47-A820-E3221B7428EE}" destId="{5F4F5643-57AE-D446-A104-A62FE8F6C7C4}" srcOrd="1" destOrd="0" presId="urn:microsoft.com/office/officeart/2005/8/layout/radial1"/>
    <dgm:cxn modelId="{A7ABF3CF-3AD1-364E-AF08-F67910253964}" type="presParOf" srcId="{5F4F5643-57AE-D446-A104-A62FE8F6C7C4}" destId="{0C925CB8-3E54-274A-B0B9-BC94EE499E4B}" srcOrd="0" destOrd="0" presId="urn:microsoft.com/office/officeart/2005/8/layout/radial1"/>
    <dgm:cxn modelId="{E81573D6-E1A5-084A-8D8B-0FD3E311C71A}" type="presParOf" srcId="{6D0C79C4-ECAE-9B47-A820-E3221B7428EE}" destId="{FA6A272D-EEEC-7C4E-8707-1CD04031F7BF}" srcOrd="2" destOrd="0" presId="urn:microsoft.com/office/officeart/2005/8/layout/radial1"/>
    <dgm:cxn modelId="{5B04C9A7-02B6-3A45-8AA2-72E5E930FEDD}" type="presParOf" srcId="{6D0C79C4-ECAE-9B47-A820-E3221B7428EE}" destId="{DEEC01C2-886B-8A4D-8C27-A2E3FFB13169}" srcOrd="3" destOrd="0" presId="urn:microsoft.com/office/officeart/2005/8/layout/radial1"/>
    <dgm:cxn modelId="{74EBC1D5-2FB5-9E4A-A6A0-637CB983D831}" type="presParOf" srcId="{DEEC01C2-886B-8A4D-8C27-A2E3FFB13169}" destId="{48BB079D-B8EE-BB48-B9E7-B8968B6E1628}" srcOrd="0" destOrd="0" presId="urn:microsoft.com/office/officeart/2005/8/layout/radial1"/>
    <dgm:cxn modelId="{60CCBF03-98E7-D249-8902-7F0A7C4FF38D}" type="presParOf" srcId="{6D0C79C4-ECAE-9B47-A820-E3221B7428EE}" destId="{2F1C4303-8F38-4648-8294-FDA4B4C57E85}" srcOrd="4" destOrd="0" presId="urn:microsoft.com/office/officeart/2005/8/layout/radial1"/>
    <dgm:cxn modelId="{26B548B4-762C-9C4F-9605-10AF546BD64B}" type="presParOf" srcId="{6D0C79C4-ECAE-9B47-A820-E3221B7428EE}" destId="{BCE0D3E5-0999-5242-9760-FB7948DC54C7}" srcOrd="5" destOrd="0" presId="urn:microsoft.com/office/officeart/2005/8/layout/radial1"/>
    <dgm:cxn modelId="{33DEF9FC-0B24-054C-BA62-D9177422DD53}" type="presParOf" srcId="{BCE0D3E5-0999-5242-9760-FB7948DC54C7}" destId="{2D30E2AE-CB8E-6A43-9A63-DB4910FB49A9}" srcOrd="0" destOrd="0" presId="urn:microsoft.com/office/officeart/2005/8/layout/radial1"/>
    <dgm:cxn modelId="{458139B0-0378-6A4A-A155-AC6A160EFD09}" type="presParOf" srcId="{6D0C79C4-ECAE-9B47-A820-E3221B7428EE}" destId="{DED80AD5-E2D7-9744-8C9C-4DDA11F87DDA}" srcOrd="6" destOrd="0" presId="urn:microsoft.com/office/officeart/2005/8/layout/radial1"/>
    <dgm:cxn modelId="{9EE9FCD7-47D0-E040-A811-349A87A1C91A}" type="presParOf" srcId="{6D0C79C4-ECAE-9B47-A820-E3221B7428EE}" destId="{BA94053F-2E55-0243-95C3-03E933C18ECD}" srcOrd="7" destOrd="0" presId="urn:microsoft.com/office/officeart/2005/8/layout/radial1"/>
    <dgm:cxn modelId="{251A28A2-BBEE-174A-BEEB-F8F311596254}" type="presParOf" srcId="{BA94053F-2E55-0243-95C3-03E933C18ECD}" destId="{FB7778E1-3C45-B749-84F3-665BC6335FA5}" srcOrd="0" destOrd="0" presId="urn:microsoft.com/office/officeart/2005/8/layout/radial1"/>
    <dgm:cxn modelId="{1C8CA4C0-2211-4A44-A6DF-A7975E354721}" type="presParOf" srcId="{6D0C79C4-ECAE-9B47-A820-E3221B7428EE}" destId="{F6F207C5-E50F-324E-8578-3EFF474371C6}" srcOrd="8" destOrd="0" presId="urn:microsoft.com/office/officeart/2005/8/layout/radial1"/>
    <dgm:cxn modelId="{16D23206-6488-AF4C-97D9-3C9A71E1E06C}" type="presParOf" srcId="{6D0C79C4-ECAE-9B47-A820-E3221B7428EE}" destId="{98E6D135-0D8E-9146-95C9-492D9ADE3D49}" srcOrd="9" destOrd="0" presId="urn:microsoft.com/office/officeart/2005/8/layout/radial1"/>
    <dgm:cxn modelId="{8436C79B-AF8D-D446-BF79-E8E0BABA579B}" type="presParOf" srcId="{98E6D135-0D8E-9146-95C9-492D9ADE3D49}" destId="{4B145751-70F7-184C-8A04-1F8102018F88}" srcOrd="0" destOrd="0" presId="urn:microsoft.com/office/officeart/2005/8/layout/radial1"/>
    <dgm:cxn modelId="{329F0018-CBE0-7944-BB94-5CBCEAB6E75A}" type="presParOf" srcId="{6D0C79C4-ECAE-9B47-A820-E3221B7428EE}" destId="{15FEBF77-4334-1844-ACD4-CA99783090B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FF455-4DDF-4341-A341-010EEF1FB97B}" type="doc">
      <dgm:prSet loTypeId="urn:microsoft.com/office/officeart/2005/8/layout/hList1" loCatId="process" qsTypeId="urn:microsoft.com/office/officeart/2005/8/quickstyle/simple1" qsCatId="simple" csTypeId="urn:microsoft.com/office/officeart/2005/8/colors/accent1_2" csCatId="accent1" phldr="1"/>
      <dgm:spPr/>
      <dgm:t>
        <a:bodyPr/>
        <a:lstStyle/>
        <a:p>
          <a:endParaRPr lang="nl-NL"/>
        </a:p>
      </dgm:t>
    </dgm:pt>
    <dgm:pt modelId="{D850B1DB-4F64-F648-9C1E-DB602738351E}">
      <dgm:prSet/>
      <dgm:spPr/>
      <dgm:t>
        <a:bodyPr/>
        <a:lstStyle/>
        <a:p>
          <a:r>
            <a:rPr lang="en-GB" b="1" i="0" noProof="0" dirty="0"/>
            <a:t>BCL2 </a:t>
          </a:r>
          <a:endParaRPr lang="en-GB" b="1" noProof="0" dirty="0"/>
        </a:p>
      </dgm:t>
    </dgm:pt>
    <dgm:pt modelId="{92B21A63-A629-5A49-8A52-536BA925558B}" type="parTrans" cxnId="{6ADF55AB-2643-3C45-9A0F-FA5FB7DB1559}">
      <dgm:prSet/>
      <dgm:spPr/>
      <dgm:t>
        <a:bodyPr/>
        <a:lstStyle/>
        <a:p>
          <a:endParaRPr lang="nl-NL"/>
        </a:p>
      </dgm:t>
    </dgm:pt>
    <dgm:pt modelId="{4F8526CC-EB7B-5948-A8F5-A1C56CDE7270}" type="sibTrans" cxnId="{6ADF55AB-2643-3C45-9A0F-FA5FB7DB1559}">
      <dgm:prSet/>
      <dgm:spPr/>
      <dgm:t>
        <a:bodyPr/>
        <a:lstStyle/>
        <a:p>
          <a:endParaRPr lang="nl-NL"/>
        </a:p>
      </dgm:t>
    </dgm:pt>
    <dgm:pt modelId="{F0F66911-76E1-EA4F-BA92-1ABCE0C304B8}">
      <dgm:prSet/>
      <dgm:spPr/>
      <dgm:t>
        <a:bodyPr/>
        <a:lstStyle/>
        <a:p>
          <a:r>
            <a:rPr lang="en-GB" b="0" i="0" noProof="0" dirty="0"/>
            <a:t>CAVALLI study showed promising efficacy and safety of 1</a:t>
          </a:r>
          <a:r>
            <a:rPr lang="en-GB" b="0" i="0" baseline="30000" noProof="0" dirty="0"/>
            <a:t>st</a:t>
          </a:r>
          <a:r>
            <a:rPr lang="en-GB" b="0" i="0" noProof="0" dirty="0"/>
            <a:t>-line </a:t>
          </a:r>
          <a:r>
            <a:rPr lang="en-GB" b="1" i="0" noProof="0" dirty="0"/>
            <a:t>venetoclax + R-CHOP or G-CHOP</a:t>
          </a:r>
          <a:r>
            <a:rPr lang="en-GB" b="1" i="0" baseline="30000" noProof="0" dirty="0"/>
            <a:t>2,3</a:t>
          </a:r>
          <a:endParaRPr lang="en-GB" b="1" baseline="30000" noProof="0" dirty="0"/>
        </a:p>
      </dgm:t>
    </dgm:pt>
    <dgm:pt modelId="{E2A378B2-49D1-BD4F-AA34-3978B8FF1AFE}" type="parTrans" cxnId="{E26DEE1E-D03C-DB4C-8C87-D396933FAC53}">
      <dgm:prSet/>
      <dgm:spPr/>
      <dgm:t>
        <a:bodyPr/>
        <a:lstStyle/>
        <a:p>
          <a:endParaRPr lang="nl-NL"/>
        </a:p>
      </dgm:t>
    </dgm:pt>
    <dgm:pt modelId="{7BE89E85-D502-7D4A-BBD0-A0C0BB0F4A3D}" type="sibTrans" cxnId="{E26DEE1E-D03C-DB4C-8C87-D396933FAC53}">
      <dgm:prSet/>
      <dgm:spPr/>
      <dgm:t>
        <a:bodyPr/>
        <a:lstStyle/>
        <a:p>
          <a:endParaRPr lang="nl-NL"/>
        </a:p>
      </dgm:t>
    </dgm:pt>
    <dgm:pt modelId="{E1E04E9E-CC56-4A47-861E-8387885F545E}">
      <dgm:prSet/>
      <dgm:spPr/>
      <dgm:t>
        <a:bodyPr/>
        <a:lstStyle/>
        <a:p>
          <a:r>
            <a:rPr lang="en-GB" b="0" i="0" noProof="0" dirty="0"/>
            <a:t>Randomised phase 2/3 study of 1</a:t>
          </a:r>
          <a:r>
            <a:rPr lang="en-GB" b="0" i="0" baseline="30000" noProof="0" dirty="0"/>
            <a:t>st</a:t>
          </a:r>
          <a:r>
            <a:rPr lang="en-GB" b="0" i="0" noProof="0" dirty="0"/>
            <a:t>-line </a:t>
          </a:r>
          <a:r>
            <a:rPr lang="en-GB" b="1" i="0" noProof="0" dirty="0"/>
            <a:t>venetoclax + CIT </a:t>
          </a:r>
          <a:r>
            <a:rPr lang="en-GB" b="0" i="0" noProof="0" dirty="0"/>
            <a:t>in patients with MYC/BCL2 double-hit and double expressing lymphomas is ongoing (NCT03984448)</a:t>
          </a:r>
          <a:endParaRPr lang="en-GB" noProof="0" dirty="0"/>
        </a:p>
      </dgm:t>
    </dgm:pt>
    <dgm:pt modelId="{79B1DB87-790A-C341-A64A-D32D2306E912}" type="parTrans" cxnId="{E5D9CD60-7559-3E46-A225-2D2C3FC06948}">
      <dgm:prSet/>
      <dgm:spPr/>
      <dgm:t>
        <a:bodyPr/>
        <a:lstStyle/>
        <a:p>
          <a:endParaRPr lang="nl-NL"/>
        </a:p>
      </dgm:t>
    </dgm:pt>
    <dgm:pt modelId="{32D8FB70-466A-024C-A54A-0A5D58E4112E}" type="sibTrans" cxnId="{E5D9CD60-7559-3E46-A225-2D2C3FC06948}">
      <dgm:prSet/>
      <dgm:spPr/>
      <dgm:t>
        <a:bodyPr/>
        <a:lstStyle/>
        <a:p>
          <a:endParaRPr lang="nl-NL"/>
        </a:p>
      </dgm:t>
    </dgm:pt>
    <dgm:pt modelId="{AEEFE5D6-AA3D-F14F-A843-883FBFD821A3}">
      <dgm:prSet/>
      <dgm:spPr/>
      <dgm:t>
        <a:bodyPr/>
        <a:lstStyle/>
        <a:p>
          <a:r>
            <a:rPr lang="en-GB" b="1" i="0" noProof="0" dirty="0"/>
            <a:t>EZH2</a:t>
          </a:r>
          <a:endParaRPr lang="en-GB" b="1" noProof="0" dirty="0"/>
        </a:p>
      </dgm:t>
    </dgm:pt>
    <dgm:pt modelId="{7CB41BB4-A929-DC40-83FD-A9F839E83211}" type="parTrans" cxnId="{935C036E-F03B-2C47-93FE-3E548E652BFF}">
      <dgm:prSet/>
      <dgm:spPr/>
      <dgm:t>
        <a:bodyPr/>
        <a:lstStyle/>
        <a:p>
          <a:endParaRPr lang="nl-NL"/>
        </a:p>
      </dgm:t>
    </dgm:pt>
    <dgm:pt modelId="{9644340B-FB00-E840-B5A1-251626870584}" type="sibTrans" cxnId="{935C036E-F03B-2C47-93FE-3E548E652BFF}">
      <dgm:prSet/>
      <dgm:spPr/>
      <dgm:t>
        <a:bodyPr/>
        <a:lstStyle/>
        <a:p>
          <a:endParaRPr lang="nl-NL"/>
        </a:p>
      </dgm:t>
    </dgm:pt>
    <dgm:pt modelId="{3645CAD9-8563-5342-806C-2F2D204F70B5}">
      <dgm:prSet/>
      <dgm:spPr/>
      <dgm:t>
        <a:bodyPr/>
        <a:lstStyle/>
        <a:p>
          <a:r>
            <a:rPr lang="en-GB" b="0" i="0" noProof="0" dirty="0"/>
            <a:t>First-line </a:t>
          </a:r>
          <a:r>
            <a:rPr lang="en-GB" b="0" i="0" noProof="0" dirty="0" err="1"/>
            <a:t>tazemetostat</a:t>
          </a:r>
          <a:r>
            <a:rPr lang="en-GB" b="0" i="0" noProof="0" dirty="0"/>
            <a:t> + R-CHOP (</a:t>
          </a:r>
          <a:r>
            <a:rPr lang="en-GB" b="1" i="0" noProof="0" dirty="0"/>
            <a:t>Epi-R-CHOP</a:t>
          </a:r>
          <a:r>
            <a:rPr lang="en-GB" b="0" i="0" noProof="0" dirty="0"/>
            <a:t>) is under investigation in first line (</a:t>
          </a:r>
          <a:r>
            <a:rPr lang="en-GB" noProof="0" dirty="0"/>
            <a:t>NCT02889523</a:t>
          </a:r>
          <a:r>
            <a:rPr lang="en-GB" b="0" i="0" noProof="0" dirty="0"/>
            <a:t>)</a:t>
          </a:r>
          <a:endParaRPr lang="en-GB" noProof="0" dirty="0"/>
        </a:p>
      </dgm:t>
    </dgm:pt>
    <dgm:pt modelId="{30EC66E2-E7B9-2D46-BB87-7F6365258155}" type="parTrans" cxnId="{D8C03867-D211-BE40-9194-AB47DEB24FEE}">
      <dgm:prSet/>
      <dgm:spPr/>
      <dgm:t>
        <a:bodyPr/>
        <a:lstStyle/>
        <a:p>
          <a:endParaRPr lang="nl-NL"/>
        </a:p>
      </dgm:t>
    </dgm:pt>
    <dgm:pt modelId="{0A2A6F2E-E8A0-804F-B873-F1548637A3EB}" type="sibTrans" cxnId="{D8C03867-D211-BE40-9194-AB47DEB24FEE}">
      <dgm:prSet/>
      <dgm:spPr/>
      <dgm:t>
        <a:bodyPr/>
        <a:lstStyle/>
        <a:p>
          <a:endParaRPr lang="nl-NL"/>
        </a:p>
      </dgm:t>
    </dgm:pt>
    <dgm:pt modelId="{923E748F-EEBD-8D43-9D5D-5B4C2C9A06A6}">
      <dgm:prSet/>
      <dgm:spPr/>
      <dgm:t>
        <a:bodyPr/>
        <a:lstStyle/>
        <a:p>
          <a:r>
            <a:rPr lang="en-GB" b="1" i="0" noProof="0" dirty="0"/>
            <a:t>MYC</a:t>
          </a:r>
          <a:endParaRPr lang="en-GB" b="1" noProof="0" dirty="0"/>
        </a:p>
      </dgm:t>
    </dgm:pt>
    <dgm:pt modelId="{516EDBBC-9922-3D4D-8F94-09AB7B27DF34}" type="parTrans" cxnId="{1ABCA062-BA95-6845-91B4-A27976A235A0}">
      <dgm:prSet/>
      <dgm:spPr/>
      <dgm:t>
        <a:bodyPr/>
        <a:lstStyle/>
        <a:p>
          <a:endParaRPr lang="nl-NL"/>
        </a:p>
      </dgm:t>
    </dgm:pt>
    <dgm:pt modelId="{30729B43-49AE-E144-B7BC-7C46A224E650}" type="sibTrans" cxnId="{1ABCA062-BA95-6845-91B4-A27976A235A0}">
      <dgm:prSet/>
      <dgm:spPr/>
      <dgm:t>
        <a:bodyPr/>
        <a:lstStyle/>
        <a:p>
          <a:endParaRPr lang="nl-NL"/>
        </a:p>
      </dgm:t>
    </dgm:pt>
    <dgm:pt modelId="{D077DE59-8659-B647-BAC6-6C24DFB04700}">
      <dgm:prSet/>
      <dgm:spPr/>
      <dgm:t>
        <a:bodyPr/>
        <a:lstStyle/>
        <a:p>
          <a:r>
            <a:rPr lang="en-GB" b="0" i="0" noProof="0" dirty="0"/>
            <a:t>Oral BET inhibitor </a:t>
          </a:r>
          <a:r>
            <a:rPr lang="en-GB" b="1" i="0" noProof="0" dirty="0"/>
            <a:t>CC-90010</a:t>
          </a:r>
          <a:r>
            <a:rPr lang="en-GB" b="0" i="0" noProof="0" dirty="0"/>
            <a:t> is in early development in DLBCL (</a:t>
          </a:r>
          <a:r>
            <a:rPr lang="en-GB" noProof="0" dirty="0"/>
            <a:t>NCT03220347</a:t>
          </a:r>
          <a:r>
            <a:rPr lang="en-GB" b="0" i="0" noProof="0" dirty="0"/>
            <a:t>)</a:t>
          </a:r>
          <a:endParaRPr lang="en-GB" noProof="0" dirty="0"/>
        </a:p>
      </dgm:t>
    </dgm:pt>
    <dgm:pt modelId="{33D76650-6015-3547-97B2-3EAEE2D978C3}" type="parTrans" cxnId="{67FE05E7-1E4A-D146-86B8-8A6594925454}">
      <dgm:prSet/>
      <dgm:spPr/>
      <dgm:t>
        <a:bodyPr/>
        <a:lstStyle/>
        <a:p>
          <a:endParaRPr lang="nl-NL"/>
        </a:p>
      </dgm:t>
    </dgm:pt>
    <dgm:pt modelId="{8F58CA24-B3BE-6C47-BD31-458A6F4A3434}" type="sibTrans" cxnId="{67FE05E7-1E4A-D146-86B8-8A6594925454}">
      <dgm:prSet/>
      <dgm:spPr/>
      <dgm:t>
        <a:bodyPr/>
        <a:lstStyle/>
        <a:p>
          <a:endParaRPr lang="nl-NL"/>
        </a:p>
      </dgm:t>
    </dgm:pt>
    <dgm:pt modelId="{10636406-A275-0544-888C-A9774CED3FEB}">
      <dgm:prSet/>
      <dgm:spPr/>
      <dgm:t>
        <a:bodyPr/>
        <a:lstStyle/>
        <a:p>
          <a:r>
            <a:rPr lang="en-GB" b="1" i="0" noProof="0" dirty="0"/>
            <a:t>CDK9</a:t>
          </a:r>
          <a:endParaRPr lang="en-GB" b="1" noProof="0" dirty="0"/>
        </a:p>
      </dgm:t>
    </dgm:pt>
    <dgm:pt modelId="{F1D94656-B91C-6C48-9C48-BD66C19B0453}" type="parTrans" cxnId="{F919E1B3-E649-E648-992B-C60B8CBCFD9E}">
      <dgm:prSet/>
      <dgm:spPr/>
      <dgm:t>
        <a:bodyPr/>
        <a:lstStyle/>
        <a:p>
          <a:endParaRPr lang="nl-NL"/>
        </a:p>
      </dgm:t>
    </dgm:pt>
    <dgm:pt modelId="{3471C511-49D1-1544-9EF4-0015ECC512AF}" type="sibTrans" cxnId="{F919E1B3-E649-E648-992B-C60B8CBCFD9E}">
      <dgm:prSet/>
      <dgm:spPr/>
      <dgm:t>
        <a:bodyPr/>
        <a:lstStyle/>
        <a:p>
          <a:endParaRPr lang="nl-NL"/>
        </a:p>
      </dgm:t>
    </dgm:pt>
    <dgm:pt modelId="{29571E35-A291-B941-BC8E-8F5F39A01127}">
      <dgm:prSet/>
      <dgm:spPr/>
      <dgm:t>
        <a:bodyPr/>
        <a:lstStyle/>
        <a:p>
          <a:r>
            <a:rPr lang="en-GB" b="1" i="0" noProof="0" dirty="0"/>
            <a:t>AZ4573</a:t>
          </a:r>
          <a:r>
            <a:rPr lang="en-GB" b="0" i="0" noProof="0" dirty="0"/>
            <a:t> is in early clinical development in DLBCL (</a:t>
          </a:r>
          <a:r>
            <a:rPr lang="en-GB" noProof="0" dirty="0"/>
            <a:t>NCT03263637</a:t>
          </a:r>
          <a:r>
            <a:rPr lang="en-GB" b="0" i="0" noProof="0" dirty="0"/>
            <a:t>)</a:t>
          </a:r>
          <a:endParaRPr lang="en-GB" noProof="0" dirty="0"/>
        </a:p>
      </dgm:t>
    </dgm:pt>
    <dgm:pt modelId="{F624FC2F-7BBA-4D40-AF9C-FCB685712466}" type="parTrans" cxnId="{8ED8A2D2-FC95-A64E-85D8-267E4CD9CC84}">
      <dgm:prSet/>
      <dgm:spPr/>
      <dgm:t>
        <a:bodyPr/>
        <a:lstStyle/>
        <a:p>
          <a:endParaRPr lang="nl-NL"/>
        </a:p>
      </dgm:t>
    </dgm:pt>
    <dgm:pt modelId="{95D5AD77-2C32-624B-A4A8-63FFFEB55B1A}" type="sibTrans" cxnId="{8ED8A2D2-FC95-A64E-85D8-267E4CD9CC84}">
      <dgm:prSet/>
      <dgm:spPr/>
      <dgm:t>
        <a:bodyPr/>
        <a:lstStyle/>
        <a:p>
          <a:endParaRPr lang="nl-NL"/>
        </a:p>
      </dgm:t>
    </dgm:pt>
    <dgm:pt modelId="{54EA7343-CDFD-BE40-BB75-A2C09F7A93F3}">
      <dgm:prSet/>
      <dgm:spPr/>
      <dgm:t>
        <a:bodyPr/>
        <a:lstStyle/>
        <a:p>
          <a:r>
            <a:rPr lang="en-GB" b="1" i="0" noProof="0" dirty="0"/>
            <a:t>A-1592668 + venetoclax </a:t>
          </a:r>
          <a:r>
            <a:rPr lang="en-GB" b="0" i="0" noProof="0" dirty="0"/>
            <a:t>demonstrated synergistic activity </a:t>
          </a:r>
          <a:r>
            <a:rPr lang="en-GB" b="0" i="1" noProof="0" dirty="0"/>
            <a:t>in vitro </a:t>
          </a:r>
          <a:r>
            <a:rPr lang="en-GB" b="0" i="0" noProof="0" dirty="0"/>
            <a:t>and </a:t>
          </a:r>
          <a:r>
            <a:rPr lang="en-GB" b="0" i="1" noProof="0" dirty="0"/>
            <a:t>ex vivo</a:t>
          </a:r>
          <a:r>
            <a:rPr lang="en-GB" b="0" i="0" baseline="30000" noProof="0" dirty="0"/>
            <a:t>4</a:t>
          </a:r>
          <a:endParaRPr lang="en-GB" i="0" baseline="30000" noProof="0" dirty="0"/>
        </a:p>
      </dgm:t>
    </dgm:pt>
    <dgm:pt modelId="{6A3046C4-4225-2F4E-9551-6F8B3EC78902}" type="parTrans" cxnId="{A961A208-FDF4-3C4B-8E72-30B6E90EB82A}">
      <dgm:prSet/>
      <dgm:spPr/>
      <dgm:t>
        <a:bodyPr/>
        <a:lstStyle/>
        <a:p>
          <a:endParaRPr lang="nl-NL"/>
        </a:p>
      </dgm:t>
    </dgm:pt>
    <dgm:pt modelId="{D0C8447D-1B5D-C949-B78D-416CAE54820D}" type="sibTrans" cxnId="{A961A208-FDF4-3C4B-8E72-30B6E90EB82A}">
      <dgm:prSet/>
      <dgm:spPr/>
      <dgm:t>
        <a:bodyPr/>
        <a:lstStyle/>
        <a:p>
          <a:endParaRPr lang="nl-NL"/>
        </a:p>
      </dgm:t>
    </dgm:pt>
    <dgm:pt modelId="{EA5CDE00-D7C0-9C40-B4E4-1AA2D9906801}">
      <dgm:prSet/>
      <dgm:spPr/>
      <dgm:t>
        <a:bodyPr/>
        <a:lstStyle/>
        <a:p>
          <a:r>
            <a:rPr lang="en-GB" b="0" i="0" noProof="0" dirty="0"/>
            <a:t>Particularly in double expressors</a:t>
          </a:r>
          <a:endParaRPr lang="en-GB" noProof="0" dirty="0"/>
        </a:p>
      </dgm:t>
    </dgm:pt>
    <dgm:pt modelId="{04EC9627-CA51-8740-9E13-7F504CB9D81E}" type="sibTrans" cxnId="{24EBA361-06D7-0942-B8E0-374B7992D1B4}">
      <dgm:prSet/>
      <dgm:spPr/>
      <dgm:t>
        <a:bodyPr/>
        <a:lstStyle/>
        <a:p>
          <a:endParaRPr lang="nl-NL"/>
        </a:p>
      </dgm:t>
    </dgm:pt>
    <dgm:pt modelId="{5D06EBD0-45B6-A448-A952-74335DC618DD}" type="parTrans" cxnId="{24EBA361-06D7-0942-B8E0-374B7992D1B4}">
      <dgm:prSet/>
      <dgm:spPr/>
      <dgm:t>
        <a:bodyPr/>
        <a:lstStyle/>
        <a:p>
          <a:endParaRPr lang="nl-NL"/>
        </a:p>
      </dgm:t>
    </dgm:pt>
    <dgm:pt modelId="{0B367A30-ED31-6148-BACA-D054907F9384}" type="pres">
      <dgm:prSet presAssocID="{6E8FF455-4DDF-4341-A341-010EEF1FB97B}" presName="Name0" presStyleCnt="0">
        <dgm:presLayoutVars>
          <dgm:dir/>
          <dgm:animLvl val="lvl"/>
          <dgm:resizeHandles val="exact"/>
        </dgm:presLayoutVars>
      </dgm:prSet>
      <dgm:spPr/>
    </dgm:pt>
    <dgm:pt modelId="{69F72E0C-E367-CB4E-AEED-95A68B679A41}" type="pres">
      <dgm:prSet presAssocID="{D850B1DB-4F64-F648-9C1E-DB602738351E}" presName="composite" presStyleCnt="0"/>
      <dgm:spPr/>
    </dgm:pt>
    <dgm:pt modelId="{837DA6C3-FC53-0B44-8AA7-FF52FB749385}" type="pres">
      <dgm:prSet presAssocID="{D850B1DB-4F64-F648-9C1E-DB602738351E}" presName="parTx" presStyleLbl="alignNode1" presStyleIdx="0" presStyleCnt="4">
        <dgm:presLayoutVars>
          <dgm:chMax val="0"/>
          <dgm:chPref val="0"/>
          <dgm:bulletEnabled val="1"/>
        </dgm:presLayoutVars>
      </dgm:prSet>
      <dgm:spPr/>
    </dgm:pt>
    <dgm:pt modelId="{0335E3A0-6F76-2149-A101-CB6A0188ED2F}" type="pres">
      <dgm:prSet presAssocID="{D850B1DB-4F64-F648-9C1E-DB602738351E}" presName="desTx" presStyleLbl="alignAccFollowNode1" presStyleIdx="0" presStyleCnt="4">
        <dgm:presLayoutVars>
          <dgm:bulletEnabled val="1"/>
        </dgm:presLayoutVars>
      </dgm:prSet>
      <dgm:spPr/>
    </dgm:pt>
    <dgm:pt modelId="{A05A96C7-D2BC-AA46-AB19-232B3D0A12B4}" type="pres">
      <dgm:prSet presAssocID="{4F8526CC-EB7B-5948-A8F5-A1C56CDE7270}" presName="space" presStyleCnt="0"/>
      <dgm:spPr/>
    </dgm:pt>
    <dgm:pt modelId="{A62905BA-4A81-4B40-908E-175981890B3C}" type="pres">
      <dgm:prSet presAssocID="{AEEFE5D6-AA3D-F14F-A843-883FBFD821A3}" presName="composite" presStyleCnt="0"/>
      <dgm:spPr/>
    </dgm:pt>
    <dgm:pt modelId="{FCACA788-DC20-B543-8C6D-DF95C3267F99}" type="pres">
      <dgm:prSet presAssocID="{AEEFE5D6-AA3D-F14F-A843-883FBFD821A3}" presName="parTx" presStyleLbl="alignNode1" presStyleIdx="1" presStyleCnt="4">
        <dgm:presLayoutVars>
          <dgm:chMax val="0"/>
          <dgm:chPref val="0"/>
          <dgm:bulletEnabled val="1"/>
        </dgm:presLayoutVars>
      </dgm:prSet>
      <dgm:spPr/>
    </dgm:pt>
    <dgm:pt modelId="{3C7CD086-0A5B-0641-B07F-49198B62381D}" type="pres">
      <dgm:prSet presAssocID="{AEEFE5D6-AA3D-F14F-A843-883FBFD821A3}" presName="desTx" presStyleLbl="alignAccFollowNode1" presStyleIdx="1" presStyleCnt="4">
        <dgm:presLayoutVars>
          <dgm:bulletEnabled val="1"/>
        </dgm:presLayoutVars>
      </dgm:prSet>
      <dgm:spPr/>
    </dgm:pt>
    <dgm:pt modelId="{7B682C69-9492-1849-9613-5966679C7F52}" type="pres">
      <dgm:prSet presAssocID="{9644340B-FB00-E840-B5A1-251626870584}" presName="space" presStyleCnt="0"/>
      <dgm:spPr/>
    </dgm:pt>
    <dgm:pt modelId="{18573229-8853-CA4D-9F32-289E588D170E}" type="pres">
      <dgm:prSet presAssocID="{923E748F-EEBD-8D43-9D5D-5B4C2C9A06A6}" presName="composite" presStyleCnt="0"/>
      <dgm:spPr/>
    </dgm:pt>
    <dgm:pt modelId="{B387383F-35CF-EE46-A1BB-6D0DBF9CCE9C}" type="pres">
      <dgm:prSet presAssocID="{923E748F-EEBD-8D43-9D5D-5B4C2C9A06A6}" presName="parTx" presStyleLbl="alignNode1" presStyleIdx="2" presStyleCnt="4">
        <dgm:presLayoutVars>
          <dgm:chMax val="0"/>
          <dgm:chPref val="0"/>
          <dgm:bulletEnabled val="1"/>
        </dgm:presLayoutVars>
      </dgm:prSet>
      <dgm:spPr/>
    </dgm:pt>
    <dgm:pt modelId="{AEE85AB5-6FAA-8541-841F-5F852528D855}" type="pres">
      <dgm:prSet presAssocID="{923E748F-EEBD-8D43-9D5D-5B4C2C9A06A6}" presName="desTx" presStyleLbl="alignAccFollowNode1" presStyleIdx="2" presStyleCnt="4">
        <dgm:presLayoutVars>
          <dgm:bulletEnabled val="1"/>
        </dgm:presLayoutVars>
      </dgm:prSet>
      <dgm:spPr/>
    </dgm:pt>
    <dgm:pt modelId="{65773DEA-5919-5740-BC13-F2509B5F46D7}" type="pres">
      <dgm:prSet presAssocID="{30729B43-49AE-E144-B7BC-7C46A224E650}" presName="space" presStyleCnt="0"/>
      <dgm:spPr/>
    </dgm:pt>
    <dgm:pt modelId="{CC6847E6-2454-CC48-8771-0F9B4B637A7C}" type="pres">
      <dgm:prSet presAssocID="{10636406-A275-0544-888C-A9774CED3FEB}" presName="composite" presStyleCnt="0"/>
      <dgm:spPr/>
    </dgm:pt>
    <dgm:pt modelId="{6900020C-4D37-3342-A8F4-7C49E1569407}" type="pres">
      <dgm:prSet presAssocID="{10636406-A275-0544-888C-A9774CED3FEB}" presName="parTx" presStyleLbl="alignNode1" presStyleIdx="3" presStyleCnt="4">
        <dgm:presLayoutVars>
          <dgm:chMax val="0"/>
          <dgm:chPref val="0"/>
          <dgm:bulletEnabled val="1"/>
        </dgm:presLayoutVars>
      </dgm:prSet>
      <dgm:spPr/>
    </dgm:pt>
    <dgm:pt modelId="{CE8E8441-00AC-9A4A-8653-71FF513671C4}" type="pres">
      <dgm:prSet presAssocID="{10636406-A275-0544-888C-A9774CED3FEB}" presName="desTx" presStyleLbl="alignAccFollowNode1" presStyleIdx="3" presStyleCnt="4">
        <dgm:presLayoutVars>
          <dgm:bulletEnabled val="1"/>
        </dgm:presLayoutVars>
      </dgm:prSet>
      <dgm:spPr/>
    </dgm:pt>
  </dgm:ptLst>
  <dgm:cxnLst>
    <dgm:cxn modelId="{6DC5DD03-C348-D34A-A2EE-9AABF5564309}" type="presOf" srcId="{D077DE59-8659-B647-BAC6-6C24DFB04700}" destId="{AEE85AB5-6FAA-8541-841F-5F852528D855}" srcOrd="0" destOrd="0" presId="urn:microsoft.com/office/officeart/2005/8/layout/hList1"/>
    <dgm:cxn modelId="{A961A208-FDF4-3C4B-8E72-30B6E90EB82A}" srcId="{10636406-A275-0544-888C-A9774CED3FEB}" destId="{54EA7343-CDFD-BE40-BB75-A2C09F7A93F3}" srcOrd="1" destOrd="0" parTransId="{6A3046C4-4225-2F4E-9551-6F8B3EC78902}" sibTransId="{D0C8447D-1B5D-C949-B78D-416CAE54820D}"/>
    <dgm:cxn modelId="{4ADC4B0D-1A14-1545-A40B-88DD7C56611A}" type="presOf" srcId="{E1E04E9E-CC56-4A47-861E-8387885F545E}" destId="{0335E3A0-6F76-2149-A101-CB6A0188ED2F}" srcOrd="0" destOrd="2" presId="urn:microsoft.com/office/officeart/2005/8/layout/hList1"/>
    <dgm:cxn modelId="{E26DEE1E-D03C-DB4C-8C87-D396933FAC53}" srcId="{D850B1DB-4F64-F648-9C1E-DB602738351E}" destId="{F0F66911-76E1-EA4F-BA92-1ABCE0C304B8}" srcOrd="0" destOrd="0" parTransId="{E2A378B2-49D1-BD4F-AA34-3978B8FF1AFE}" sibTransId="{7BE89E85-D502-7D4A-BBD0-A0C0BB0F4A3D}"/>
    <dgm:cxn modelId="{6A41412F-72B7-654D-937E-695E9D013477}" type="presOf" srcId="{3645CAD9-8563-5342-806C-2F2D204F70B5}" destId="{3C7CD086-0A5B-0641-B07F-49198B62381D}" srcOrd="0" destOrd="0" presId="urn:microsoft.com/office/officeart/2005/8/layout/hList1"/>
    <dgm:cxn modelId="{31574032-09C1-2346-B8BA-8253B3A6F634}" type="presOf" srcId="{D850B1DB-4F64-F648-9C1E-DB602738351E}" destId="{837DA6C3-FC53-0B44-8AA7-FF52FB749385}" srcOrd="0" destOrd="0" presId="urn:microsoft.com/office/officeart/2005/8/layout/hList1"/>
    <dgm:cxn modelId="{E5D9CD60-7559-3E46-A225-2D2C3FC06948}" srcId="{D850B1DB-4F64-F648-9C1E-DB602738351E}" destId="{E1E04E9E-CC56-4A47-861E-8387885F545E}" srcOrd="1" destOrd="0" parTransId="{79B1DB87-790A-C341-A64A-D32D2306E912}" sibTransId="{32D8FB70-466A-024C-A54A-0A5D58E4112E}"/>
    <dgm:cxn modelId="{24EBA361-06D7-0942-B8E0-374B7992D1B4}" srcId="{F0F66911-76E1-EA4F-BA92-1ABCE0C304B8}" destId="{EA5CDE00-D7C0-9C40-B4E4-1AA2D9906801}" srcOrd="0" destOrd="0" parTransId="{5D06EBD0-45B6-A448-A952-74335DC618DD}" sibTransId="{04EC9627-CA51-8740-9E13-7F504CB9D81E}"/>
    <dgm:cxn modelId="{1ABCA062-BA95-6845-91B4-A27976A235A0}" srcId="{6E8FF455-4DDF-4341-A341-010EEF1FB97B}" destId="{923E748F-EEBD-8D43-9D5D-5B4C2C9A06A6}" srcOrd="2" destOrd="0" parTransId="{516EDBBC-9922-3D4D-8F94-09AB7B27DF34}" sibTransId="{30729B43-49AE-E144-B7BC-7C46A224E650}"/>
    <dgm:cxn modelId="{8F55C965-2AC2-3C47-BC84-6114001E2ED4}" type="presOf" srcId="{923E748F-EEBD-8D43-9D5D-5B4C2C9A06A6}" destId="{B387383F-35CF-EE46-A1BB-6D0DBF9CCE9C}" srcOrd="0" destOrd="0" presId="urn:microsoft.com/office/officeart/2005/8/layout/hList1"/>
    <dgm:cxn modelId="{D8C03867-D211-BE40-9194-AB47DEB24FEE}" srcId="{AEEFE5D6-AA3D-F14F-A843-883FBFD821A3}" destId="{3645CAD9-8563-5342-806C-2F2D204F70B5}" srcOrd="0" destOrd="0" parTransId="{30EC66E2-E7B9-2D46-BB87-7F6365258155}" sibTransId="{0A2A6F2E-E8A0-804F-B873-F1548637A3EB}"/>
    <dgm:cxn modelId="{935C036E-F03B-2C47-93FE-3E548E652BFF}" srcId="{6E8FF455-4DDF-4341-A341-010EEF1FB97B}" destId="{AEEFE5D6-AA3D-F14F-A843-883FBFD821A3}" srcOrd="1" destOrd="0" parTransId="{7CB41BB4-A929-DC40-83FD-A9F839E83211}" sibTransId="{9644340B-FB00-E840-B5A1-251626870584}"/>
    <dgm:cxn modelId="{D0587B70-E2EA-9A43-9102-40676996421F}" type="presOf" srcId="{54EA7343-CDFD-BE40-BB75-A2C09F7A93F3}" destId="{CE8E8441-00AC-9A4A-8653-71FF513671C4}" srcOrd="0" destOrd="1" presId="urn:microsoft.com/office/officeart/2005/8/layout/hList1"/>
    <dgm:cxn modelId="{0A1D0D77-29BD-7041-83A6-B2D76E32B7C3}" type="presOf" srcId="{29571E35-A291-B941-BC8E-8F5F39A01127}" destId="{CE8E8441-00AC-9A4A-8653-71FF513671C4}" srcOrd="0" destOrd="0" presId="urn:microsoft.com/office/officeart/2005/8/layout/hList1"/>
    <dgm:cxn modelId="{944DA482-7DC6-434F-9754-93C56CE0D855}" type="presOf" srcId="{10636406-A275-0544-888C-A9774CED3FEB}" destId="{6900020C-4D37-3342-A8F4-7C49E1569407}" srcOrd="0" destOrd="0" presId="urn:microsoft.com/office/officeart/2005/8/layout/hList1"/>
    <dgm:cxn modelId="{74D5BB87-F4A4-C147-A8B5-BF3C40DB64D2}" type="presOf" srcId="{6E8FF455-4DDF-4341-A341-010EEF1FB97B}" destId="{0B367A30-ED31-6148-BACA-D054907F9384}" srcOrd="0" destOrd="0" presId="urn:microsoft.com/office/officeart/2005/8/layout/hList1"/>
    <dgm:cxn modelId="{4EC255A4-E08C-F743-B3F4-6BEC30D4E0C8}" type="presOf" srcId="{EA5CDE00-D7C0-9C40-B4E4-1AA2D9906801}" destId="{0335E3A0-6F76-2149-A101-CB6A0188ED2F}" srcOrd="0" destOrd="1" presId="urn:microsoft.com/office/officeart/2005/8/layout/hList1"/>
    <dgm:cxn modelId="{6ADF55AB-2643-3C45-9A0F-FA5FB7DB1559}" srcId="{6E8FF455-4DDF-4341-A341-010EEF1FB97B}" destId="{D850B1DB-4F64-F648-9C1E-DB602738351E}" srcOrd="0" destOrd="0" parTransId="{92B21A63-A629-5A49-8A52-536BA925558B}" sibTransId="{4F8526CC-EB7B-5948-A8F5-A1C56CDE7270}"/>
    <dgm:cxn modelId="{D1C29DAB-5B04-F546-BCFF-5372F6E92DB6}" type="presOf" srcId="{F0F66911-76E1-EA4F-BA92-1ABCE0C304B8}" destId="{0335E3A0-6F76-2149-A101-CB6A0188ED2F}" srcOrd="0" destOrd="0" presId="urn:microsoft.com/office/officeart/2005/8/layout/hList1"/>
    <dgm:cxn modelId="{F919E1B3-E649-E648-992B-C60B8CBCFD9E}" srcId="{6E8FF455-4DDF-4341-A341-010EEF1FB97B}" destId="{10636406-A275-0544-888C-A9774CED3FEB}" srcOrd="3" destOrd="0" parTransId="{F1D94656-B91C-6C48-9C48-BD66C19B0453}" sibTransId="{3471C511-49D1-1544-9EF4-0015ECC512AF}"/>
    <dgm:cxn modelId="{436BC4CF-5D7E-1643-9D2F-4A11E52861E2}" type="presOf" srcId="{AEEFE5D6-AA3D-F14F-A843-883FBFD821A3}" destId="{FCACA788-DC20-B543-8C6D-DF95C3267F99}" srcOrd="0" destOrd="0" presId="urn:microsoft.com/office/officeart/2005/8/layout/hList1"/>
    <dgm:cxn modelId="{8ED8A2D2-FC95-A64E-85D8-267E4CD9CC84}" srcId="{10636406-A275-0544-888C-A9774CED3FEB}" destId="{29571E35-A291-B941-BC8E-8F5F39A01127}" srcOrd="0" destOrd="0" parTransId="{F624FC2F-7BBA-4D40-AF9C-FCB685712466}" sibTransId="{95D5AD77-2C32-624B-A4A8-63FFFEB55B1A}"/>
    <dgm:cxn modelId="{67FE05E7-1E4A-D146-86B8-8A6594925454}" srcId="{923E748F-EEBD-8D43-9D5D-5B4C2C9A06A6}" destId="{D077DE59-8659-B647-BAC6-6C24DFB04700}" srcOrd="0" destOrd="0" parTransId="{33D76650-6015-3547-97B2-3EAEE2D978C3}" sibTransId="{8F58CA24-B3BE-6C47-BD31-458A6F4A3434}"/>
    <dgm:cxn modelId="{772B60B8-BACB-F442-B744-CF5CA978C1BE}" type="presParOf" srcId="{0B367A30-ED31-6148-BACA-D054907F9384}" destId="{69F72E0C-E367-CB4E-AEED-95A68B679A41}" srcOrd="0" destOrd="0" presId="urn:microsoft.com/office/officeart/2005/8/layout/hList1"/>
    <dgm:cxn modelId="{4B1086C8-CAB6-8143-9154-BA0EAE812FF9}" type="presParOf" srcId="{69F72E0C-E367-CB4E-AEED-95A68B679A41}" destId="{837DA6C3-FC53-0B44-8AA7-FF52FB749385}" srcOrd="0" destOrd="0" presId="urn:microsoft.com/office/officeart/2005/8/layout/hList1"/>
    <dgm:cxn modelId="{C448551D-EE62-E741-933E-16C6225B084E}" type="presParOf" srcId="{69F72E0C-E367-CB4E-AEED-95A68B679A41}" destId="{0335E3A0-6F76-2149-A101-CB6A0188ED2F}" srcOrd="1" destOrd="0" presId="urn:microsoft.com/office/officeart/2005/8/layout/hList1"/>
    <dgm:cxn modelId="{47232301-DED6-C748-82F3-8B6B1DFFA122}" type="presParOf" srcId="{0B367A30-ED31-6148-BACA-D054907F9384}" destId="{A05A96C7-D2BC-AA46-AB19-232B3D0A12B4}" srcOrd="1" destOrd="0" presId="urn:microsoft.com/office/officeart/2005/8/layout/hList1"/>
    <dgm:cxn modelId="{1757F50F-ABA8-3245-BD03-A82995CB9344}" type="presParOf" srcId="{0B367A30-ED31-6148-BACA-D054907F9384}" destId="{A62905BA-4A81-4B40-908E-175981890B3C}" srcOrd="2" destOrd="0" presId="urn:microsoft.com/office/officeart/2005/8/layout/hList1"/>
    <dgm:cxn modelId="{2BC1F73C-E928-0A47-AD17-6D27416DED66}" type="presParOf" srcId="{A62905BA-4A81-4B40-908E-175981890B3C}" destId="{FCACA788-DC20-B543-8C6D-DF95C3267F99}" srcOrd="0" destOrd="0" presId="urn:microsoft.com/office/officeart/2005/8/layout/hList1"/>
    <dgm:cxn modelId="{FB2C2E80-41B1-A649-A752-9C36015903C5}" type="presParOf" srcId="{A62905BA-4A81-4B40-908E-175981890B3C}" destId="{3C7CD086-0A5B-0641-B07F-49198B62381D}" srcOrd="1" destOrd="0" presId="urn:microsoft.com/office/officeart/2005/8/layout/hList1"/>
    <dgm:cxn modelId="{3295F843-EA5A-024C-BCA7-D4F4B6011996}" type="presParOf" srcId="{0B367A30-ED31-6148-BACA-D054907F9384}" destId="{7B682C69-9492-1849-9613-5966679C7F52}" srcOrd="3" destOrd="0" presId="urn:microsoft.com/office/officeart/2005/8/layout/hList1"/>
    <dgm:cxn modelId="{DF6EE451-6DE9-5240-A412-87DA7F7AEE83}" type="presParOf" srcId="{0B367A30-ED31-6148-BACA-D054907F9384}" destId="{18573229-8853-CA4D-9F32-289E588D170E}" srcOrd="4" destOrd="0" presId="urn:microsoft.com/office/officeart/2005/8/layout/hList1"/>
    <dgm:cxn modelId="{96DC486B-4E9B-1943-83D5-243951AD6B34}" type="presParOf" srcId="{18573229-8853-CA4D-9F32-289E588D170E}" destId="{B387383F-35CF-EE46-A1BB-6D0DBF9CCE9C}" srcOrd="0" destOrd="0" presId="urn:microsoft.com/office/officeart/2005/8/layout/hList1"/>
    <dgm:cxn modelId="{BF732D17-A336-684E-B7F0-F5BD8F0D5688}" type="presParOf" srcId="{18573229-8853-CA4D-9F32-289E588D170E}" destId="{AEE85AB5-6FAA-8541-841F-5F852528D855}" srcOrd="1" destOrd="0" presId="urn:microsoft.com/office/officeart/2005/8/layout/hList1"/>
    <dgm:cxn modelId="{F10C014C-F967-E244-9EA3-C634DC3DA3B6}" type="presParOf" srcId="{0B367A30-ED31-6148-BACA-D054907F9384}" destId="{65773DEA-5919-5740-BC13-F2509B5F46D7}" srcOrd="5" destOrd="0" presId="urn:microsoft.com/office/officeart/2005/8/layout/hList1"/>
    <dgm:cxn modelId="{FA7B5ACA-E963-3245-B434-AF0F2EBBF319}" type="presParOf" srcId="{0B367A30-ED31-6148-BACA-D054907F9384}" destId="{CC6847E6-2454-CC48-8771-0F9B4B637A7C}" srcOrd="6" destOrd="0" presId="urn:microsoft.com/office/officeart/2005/8/layout/hList1"/>
    <dgm:cxn modelId="{47FC883F-BB4B-E24D-B188-4C538216F508}" type="presParOf" srcId="{CC6847E6-2454-CC48-8771-0F9B4B637A7C}" destId="{6900020C-4D37-3342-A8F4-7C49E1569407}" srcOrd="0" destOrd="0" presId="urn:microsoft.com/office/officeart/2005/8/layout/hList1"/>
    <dgm:cxn modelId="{9A8C380A-C005-6E40-886C-928BA40110B9}" type="presParOf" srcId="{CC6847E6-2454-CC48-8771-0F9B4B637A7C}" destId="{CE8E8441-00AC-9A4A-8653-71FF513671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D6E8E2-588B-BA44-823A-A84D468C87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11A18073-E3F2-6B4E-8F5E-E3431F09F400}">
      <dgm:prSet custT="1"/>
      <dgm:spPr/>
      <dgm:t>
        <a:bodyPr/>
        <a:lstStyle/>
        <a:p>
          <a:r>
            <a:rPr lang="en-GB" sz="1500" b="1" i="0" dirty="0"/>
            <a:t>BTK</a:t>
          </a:r>
          <a:endParaRPr lang="nl-NL" sz="1500" b="1" dirty="0"/>
        </a:p>
      </dgm:t>
    </dgm:pt>
    <dgm:pt modelId="{7B9E86E1-5C87-9E4B-9461-239184C6A8C6}" type="parTrans" cxnId="{7B5078B1-AEB0-F844-B4FD-123681DDFDDD}">
      <dgm:prSet/>
      <dgm:spPr/>
      <dgm:t>
        <a:bodyPr/>
        <a:lstStyle/>
        <a:p>
          <a:endParaRPr lang="nl-NL" sz="1500"/>
        </a:p>
      </dgm:t>
    </dgm:pt>
    <dgm:pt modelId="{EE947B87-C9C8-764D-A315-A5BE22258476}" type="sibTrans" cxnId="{7B5078B1-AEB0-F844-B4FD-123681DDFDDD}">
      <dgm:prSet/>
      <dgm:spPr/>
      <dgm:t>
        <a:bodyPr/>
        <a:lstStyle/>
        <a:p>
          <a:endParaRPr lang="nl-NL" sz="1500"/>
        </a:p>
      </dgm:t>
    </dgm:pt>
    <dgm:pt modelId="{0558F92D-9D59-D54F-BEA0-00850E95559B}">
      <dgm:prSet custT="1"/>
      <dgm:spPr/>
      <dgm:t>
        <a:bodyPr/>
        <a:lstStyle/>
        <a:p>
          <a:r>
            <a:rPr lang="en-GB" sz="1500" b="0" i="0" dirty="0"/>
            <a:t>PHOENIX showed improved overall survival among patients &lt;60 years treated with </a:t>
          </a:r>
          <a:r>
            <a:rPr lang="en-GB" sz="1500" b="1" i="0" dirty="0"/>
            <a:t>ibrutinib + R-CHOP </a:t>
          </a:r>
          <a:r>
            <a:rPr lang="en-GB" sz="1500" b="0" i="0" dirty="0"/>
            <a:t>vs R-CHOP alone</a:t>
          </a:r>
          <a:r>
            <a:rPr lang="en-GB" sz="1500" b="0" i="0" baseline="30000" dirty="0"/>
            <a:t>2</a:t>
          </a:r>
          <a:endParaRPr lang="nl-NL" sz="1500" dirty="0"/>
        </a:p>
      </dgm:t>
    </dgm:pt>
    <dgm:pt modelId="{1BA814A0-E9B9-F64B-A75F-652308F33CAB}" type="parTrans" cxnId="{3DCB8186-5F80-BC4D-A99F-70D246AB3701}">
      <dgm:prSet/>
      <dgm:spPr/>
      <dgm:t>
        <a:bodyPr/>
        <a:lstStyle/>
        <a:p>
          <a:endParaRPr lang="nl-NL" sz="1500"/>
        </a:p>
      </dgm:t>
    </dgm:pt>
    <dgm:pt modelId="{27BAAFB0-60E3-1D4F-A0BB-03070AA8BCEE}" type="sibTrans" cxnId="{3DCB8186-5F80-BC4D-A99F-70D246AB3701}">
      <dgm:prSet/>
      <dgm:spPr/>
      <dgm:t>
        <a:bodyPr/>
        <a:lstStyle/>
        <a:p>
          <a:endParaRPr lang="nl-NL" sz="1500"/>
        </a:p>
      </dgm:t>
    </dgm:pt>
    <dgm:pt modelId="{3AAC22BB-A111-964F-8CF6-B267082B9D9C}">
      <dgm:prSet custT="1"/>
      <dgm:spPr/>
      <dgm:t>
        <a:bodyPr/>
        <a:lstStyle/>
        <a:p>
          <a:r>
            <a:rPr lang="en-GB" sz="1500" b="1" i="0" dirty="0"/>
            <a:t>Acalabrutinib + R-CHOP </a:t>
          </a:r>
          <a:r>
            <a:rPr lang="en-GB" sz="1500" b="0" i="0" dirty="0"/>
            <a:t>is under investigation in patients &lt;65 years (ESCALADE; NCT04529772)</a:t>
          </a:r>
          <a:endParaRPr lang="nl-NL" sz="1500" dirty="0"/>
        </a:p>
      </dgm:t>
    </dgm:pt>
    <dgm:pt modelId="{4831B248-25A4-0748-922A-49CE6F1E3278}" type="parTrans" cxnId="{07EE8723-E329-0042-8F9F-FAAE9FEB59B9}">
      <dgm:prSet/>
      <dgm:spPr/>
      <dgm:t>
        <a:bodyPr/>
        <a:lstStyle/>
        <a:p>
          <a:endParaRPr lang="nl-NL" sz="1500"/>
        </a:p>
      </dgm:t>
    </dgm:pt>
    <dgm:pt modelId="{54336E56-80BA-1543-9E12-63AD803453FC}" type="sibTrans" cxnId="{07EE8723-E329-0042-8F9F-FAAE9FEB59B9}">
      <dgm:prSet/>
      <dgm:spPr/>
      <dgm:t>
        <a:bodyPr/>
        <a:lstStyle/>
        <a:p>
          <a:endParaRPr lang="nl-NL" sz="1500"/>
        </a:p>
      </dgm:t>
    </dgm:pt>
    <dgm:pt modelId="{860E2DAE-FAA7-9A42-A1D5-AFAD75DAAA06}">
      <dgm:prSet custT="1"/>
      <dgm:spPr/>
      <dgm:t>
        <a:bodyPr/>
        <a:lstStyle/>
        <a:p>
          <a:r>
            <a:rPr lang="en-GB" sz="1500" b="1" i="0"/>
            <a:t>Proteasome inhibitors</a:t>
          </a:r>
          <a:endParaRPr lang="nl-NL" sz="1500" b="1"/>
        </a:p>
      </dgm:t>
    </dgm:pt>
    <dgm:pt modelId="{05A38C2B-402E-9942-8DA9-71B0125F53A5}" type="parTrans" cxnId="{FCBFF616-9C73-F74B-B19A-441CF124586B}">
      <dgm:prSet/>
      <dgm:spPr/>
      <dgm:t>
        <a:bodyPr/>
        <a:lstStyle/>
        <a:p>
          <a:endParaRPr lang="nl-NL" sz="1500"/>
        </a:p>
      </dgm:t>
    </dgm:pt>
    <dgm:pt modelId="{B412B1B9-91B3-2447-B3C3-A05E77F03285}" type="sibTrans" cxnId="{FCBFF616-9C73-F74B-B19A-441CF124586B}">
      <dgm:prSet/>
      <dgm:spPr/>
      <dgm:t>
        <a:bodyPr/>
        <a:lstStyle/>
        <a:p>
          <a:endParaRPr lang="nl-NL" sz="1500"/>
        </a:p>
      </dgm:t>
    </dgm:pt>
    <dgm:pt modelId="{3FFFD690-D36E-9843-BE44-7E90A1D088D0}">
      <dgm:prSet custT="1"/>
      <dgm:spPr/>
      <dgm:t>
        <a:bodyPr/>
        <a:lstStyle/>
        <a:p>
          <a:r>
            <a:rPr lang="en-GB" sz="1500" b="0" i="0" dirty="0"/>
            <a:t>In phase 2 </a:t>
          </a:r>
          <a:r>
            <a:rPr lang="en-GB" sz="1500" b="1" i="0" dirty="0"/>
            <a:t>bortezomib</a:t>
          </a:r>
          <a:r>
            <a:rPr lang="en-GB" sz="1500" b="0" i="0" dirty="0"/>
            <a:t> showed higher efficacy in ABC vs GCB DLBCL</a:t>
          </a:r>
          <a:r>
            <a:rPr lang="en-GB" sz="1500" b="0" i="0" baseline="30000" dirty="0"/>
            <a:t>3</a:t>
          </a:r>
          <a:r>
            <a:rPr lang="en-GB" sz="1500" b="0" i="0" dirty="0"/>
            <a:t> </a:t>
          </a:r>
          <a:endParaRPr lang="nl-NL" sz="1500" dirty="0"/>
        </a:p>
      </dgm:t>
    </dgm:pt>
    <dgm:pt modelId="{CDF04E38-A681-6447-B78A-3CFA5CF116E9}" type="parTrans" cxnId="{7510E343-8276-7545-9A7D-A28E14366FEE}">
      <dgm:prSet/>
      <dgm:spPr/>
      <dgm:t>
        <a:bodyPr/>
        <a:lstStyle/>
        <a:p>
          <a:endParaRPr lang="nl-NL" sz="1500"/>
        </a:p>
      </dgm:t>
    </dgm:pt>
    <dgm:pt modelId="{4BB256C0-17D8-0740-829E-5878BEDD8231}" type="sibTrans" cxnId="{7510E343-8276-7545-9A7D-A28E14366FEE}">
      <dgm:prSet/>
      <dgm:spPr/>
      <dgm:t>
        <a:bodyPr/>
        <a:lstStyle/>
        <a:p>
          <a:endParaRPr lang="nl-NL" sz="1500"/>
        </a:p>
      </dgm:t>
    </dgm:pt>
    <dgm:pt modelId="{6C5A1183-2A50-C448-A566-519F5E401C85}">
      <dgm:prSet custT="1"/>
      <dgm:spPr/>
      <dgm:t>
        <a:bodyPr/>
        <a:lstStyle/>
        <a:p>
          <a:r>
            <a:rPr lang="en-GB" sz="1500" b="0" i="0" dirty="0"/>
            <a:t>However, the phase 3 </a:t>
          </a:r>
          <a:r>
            <a:rPr lang="en-GB" sz="1500" b="0" i="0" dirty="0" err="1"/>
            <a:t>REMoDL</a:t>
          </a:r>
          <a:r>
            <a:rPr lang="en-GB" sz="1500" b="0" i="0" dirty="0"/>
            <a:t>-B trial found no significant improvement in efficacy of </a:t>
          </a:r>
          <a:r>
            <a:rPr lang="en-GB" sz="1500" b="1" i="0" dirty="0"/>
            <a:t>bortezomib + R-CHOP</a:t>
          </a:r>
          <a:r>
            <a:rPr lang="en-GB" sz="1500" b="0" i="0" dirty="0"/>
            <a:t> vs R-CHOP in GCB or ABC DLBCL</a:t>
          </a:r>
          <a:r>
            <a:rPr lang="en-GB" sz="1500" b="0" i="0" baseline="30000" dirty="0"/>
            <a:t>4</a:t>
          </a:r>
          <a:r>
            <a:rPr lang="en-GB" sz="1500" b="0" i="0" dirty="0"/>
            <a:t> </a:t>
          </a:r>
          <a:endParaRPr lang="nl-NL" sz="1500" dirty="0"/>
        </a:p>
      </dgm:t>
    </dgm:pt>
    <dgm:pt modelId="{CCFB7670-73BC-F446-A834-645656E40C9B}" type="parTrans" cxnId="{C62F99DC-C6DD-A448-B942-F82E4AD1D37D}">
      <dgm:prSet/>
      <dgm:spPr/>
      <dgm:t>
        <a:bodyPr/>
        <a:lstStyle/>
        <a:p>
          <a:endParaRPr lang="nl-NL" sz="1500"/>
        </a:p>
      </dgm:t>
    </dgm:pt>
    <dgm:pt modelId="{E86AFD52-F2FA-D14B-B9D3-1AE5C78A3809}" type="sibTrans" cxnId="{C62F99DC-C6DD-A448-B942-F82E4AD1D37D}">
      <dgm:prSet/>
      <dgm:spPr/>
      <dgm:t>
        <a:bodyPr/>
        <a:lstStyle/>
        <a:p>
          <a:endParaRPr lang="nl-NL" sz="1500"/>
        </a:p>
      </dgm:t>
    </dgm:pt>
    <dgm:pt modelId="{2CA334A3-F950-F149-8E58-94713BD0639B}">
      <dgm:prSet custT="1"/>
      <dgm:spPr/>
      <dgm:t>
        <a:bodyPr/>
        <a:lstStyle/>
        <a:p>
          <a:r>
            <a:rPr lang="en-GB" sz="1500" b="0" i="0" dirty="0"/>
            <a:t>First-line </a:t>
          </a:r>
          <a:r>
            <a:rPr lang="en-GB" sz="1500" b="1" i="0" dirty="0"/>
            <a:t>bortezomib + R-CHOP </a:t>
          </a:r>
          <a:r>
            <a:rPr lang="en-GB" sz="1500" b="0" i="0" dirty="0"/>
            <a:t>is studied in phase 1/2 (</a:t>
          </a:r>
          <a:r>
            <a:rPr lang="en-GB" sz="1500" b="0" i="0" dirty="0" err="1"/>
            <a:t>ImbruVeRCHOP</a:t>
          </a:r>
          <a:r>
            <a:rPr lang="en-GB" sz="1500" b="0" i="0" dirty="0"/>
            <a:t>; NCT03129828)</a:t>
          </a:r>
          <a:endParaRPr lang="nl-NL" sz="1500" dirty="0"/>
        </a:p>
      </dgm:t>
    </dgm:pt>
    <dgm:pt modelId="{D83A7C5E-5EFC-0C44-AD56-061723EF944A}" type="parTrans" cxnId="{79D080AE-8C93-324F-A0B8-008E9AC37E05}">
      <dgm:prSet/>
      <dgm:spPr/>
      <dgm:t>
        <a:bodyPr/>
        <a:lstStyle/>
        <a:p>
          <a:endParaRPr lang="nl-NL" sz="1500"/>
        </a:p>
      </dgm:t>
    </dgm:pt>
    <dgm:pt modelId="{E926C8EA-7AFA-9C49-8DC1-59F995F18CF5}" type="sibTrans" cxnId="{79D080AE-8C93-324F-A0B8-008E9AC37E05}">
      <dgm:prSet/>
      <dgm:spPr/>
      <dgm:t>
        <a:bodyPr/>
        <a:lstStyle/>
        <a:p>
          <a:endParaRPr lang="nl-NL" sz="1500"/>
        </a:p>
      </dgm:t>
    </dgm:pt>
    <dgm:pt modelId="{648C6793-2DFB-0246-9FF0-35762B39F029}">
      <dgm:prSet custT="1"/>
      <dgm:spPr/>
      <dgm:t>
        <a:bodyPr/>
        <a:lstStyle/>
        <a:p>
          <a:r>
            <a:rPr lang="en-GB" sz="1500" b="1" i="0"/>
            <a:t>PI3K-AKT pathway </a:t>
          </a:r>
          <a:endParaRPr lang="nl-NL" sz="1500" b="1"/>
        </a:p>
      </dgm:t>
    </dgm:pt>
    <dgm:pt modelId="{389D42A2-4971-AA46-9330-2B66E4C88281}" type="parTrans" cxnId="{DBCAEDE1-3A94-6C4A-B230-E48EFF2B42A6}">
      <dgm:prSet/>
      <dgm:spPr/>
      <dgm:t>
        <a:bodyPr/>
        <a:lstStyle/>
        <a:p>
          <a:endParaRPr lang="nl-NL" sz="1500"/>
        </a:p>
      </dgm:t>
    </dgm:pt>
    <dgm:pt modelId="{F3DF8E8B-A616-DC49-A5ED-C49024A3265F}" type="sibTrans" cxnId="{DBCAEDE1-3A94-6C4A-B230-E48EFF2B42A6}">
      <dgm:prSet/>
      <dgm:spPr/>
      <dgm:t>
        <a:bodyPr/>
        <a:lstStyle/>
        <a:p>
          <a:endParaRPr lang="nl-NL" sz="1500"/>
        </a:p>
      </dgm:t>
    </dgm:pt>
    <dgm:pt modelId="{0CB87368-4EBA-F94A-AC97-1447B5E9D3A6}">
      <dgm:prSet custT="1"/>
      <dgm:spPr/>
      <dgm:t>
        <a:bodyPr/>
        <a:lstStyle/>
        <a:p>
          <a:r>
            <a:rPr lang="en-GB" sz="1500" b="1" i="0" dirty="0"/>
            <a:t>Copanlisib</a:t>
          </a:r>
          <a:endParaRPr lang="nl-NL" sz="1500" b="1" dirty="0"/>
        </a:p>
      </dgm:t>
    </dgm:pt>
    <dgm:pt modelId="{E3BD49DC-C1B8-7B42-873F-98FCAB84C846}" type="parTrans" cxnId="{34E599C8-4EA9-6944-B15F-838869F3A7B4}">
      <dgm:prSet/>
      <dgm:spPr/>
      <dgm:t>
        <a:bodyPr/>
        <a:lstStyle/>
        <a:p>
          <a:endParaRPr lang="nl-NL" sz="1500"/>
        </a:p>
      </dgm:t>
    </dgm:pt>
    <dgm:pt modelId="{067C958C-D0B0-5B4F-A268-71BDE69409F8}" type="sibTrans" cxnId="{34E599C8-4EA9-6944-B15F-838869F3A7B4}">
      <dgm:prSet/>
      <dgm:spPr/>
      <dgm:t>
        <a:bodyPr/>
        <a:lstStyle/>
        <a:p>
          <a:endParaRPr lang="nl-NL" sz="1500"/>
        </a:p>
      </dgm:t>
    </dgm:pt>
    <dgm:pt modelId="{59A300F3-C84A-2F4F-AAFA-0FF6B83A9047}">
      <dgm:prSet custT="1"/>
      <dgm:spPr/>
      <dgm:t>
        <a:bodyPr/>
        <a:lstStyle/>
        <a:p>
          <a:r>
            <a:rPr lang="en-GB" sz="1500" b="0" i="0" dirty="0"/>
            <a:t>First-line </a:t>
          </a:r>
          <a:r>
            <a:rPr lang="en-GB" sz="1500" b="1" i="0" dirty="0"/>
            <a:t>copanlisib + R-CHOP </a:t>
          </a:r>
          <a:r>
            <a:rPr lang="en-GB" sz="1500" b="0" i="0" dirty="0"/>
            <a:t>is under investigation in phase 2 (Copa-R-CHOP; NCT04263584) </a:t>
          </a:r>
          <a:endParaRPr lang="nl-NL" sz="1500" dirty="0"/>
        </a:p>
      </dgm:t>
    </dgm:pt>
    <dgm:pt modelId="{0077F85F-A4E2-CF47-AFCB-35B38D4D1155}" type="parTrans" cxnId="{32271158-66C1-964E-B722-5C8320A084DC}">
      <dgm:prSet/>
      <dgm:spPr/>
      <dgm:t>
        <a:bodyPr/>
        <a:lstStyle/>
        <a:p>
          <a:endParaRPr lang="nl-NL" sz="1500"/>
        </a:p>
      </dgm:t>
    </dgm:pt>
    <dgm:pt modelId="{415DC5D1-B5BF-6640-B4B4-7BE308F3283A}" type="sibTrans" cxnId="{32271158-66C1-964E-B722-5C8320A084DC}">
      <dgm:prSet/>
      <dgm:spPr/>
      <dgm:t>
        <a:bodyPr/>
        <a:lstStyle/>
        <a:p>
          <a:endParaRPr lang="nl-NL" sz="1500"/>
        </a:p>
      </dgm:t>
    </dgm:pt>
    <dgm:pt modelId="{287E1B78-6272-5142-AD78-D9CF73B4592D}">
      <dgm:prSet custT="1"/>
      <dgm:spPr/>
      <dgm:t>
        <a:bodyPr/>
        <a:lstStyle/>
        <a:p>
          <a:r>
            <a:rPr lang="en-GB" sz="1500" b="0" i="0" dirty="0"/>
            <a:t>In the R/R setting</a:t>
          </a:r>
          <a:endParaRPr lang="nl-NL" sz="1500" dirty="0"/>
        </a:p>
      </dgm:t>
    </dgm:pt>
    <dgm:pt modelId="{B0F17801-3C64-4D40-B96B-33AF976F2D8A}" type="parTrans" cxnId="{7BAD22B1-E6BE-5748-A877-F35BAF5E505A}">
      <dgm:prSet/>
      <dgm:spPr/>
      <dgm:t>
        <a:bodyPr/>
        <a:lstStyle/>
        <a:p>
          <a:endParaRPr lang="nl-NL" sz="1500"/>
        </a:p>
      </dgm:t>
    </dgm:pt>
    <dgm:pt modelId="{AC80D468-3538-3949-9A97-749200604E35}" type="sibTrans" cxnId="{7BAD22B1-E6BE-5748-A877-F35BAF5E505A}">
      <dgm:prSet/>
      <dgm:spPr/>
      <dgm:t>
        <a:bodyPr/>
        <a:lstStyle/>
        <a:p>
          <a:endParaRPr lang="nl-NL" sz="1500"/>
        </a:p>
      </dgm:t>
    </dgm:pt>
    <dgm:pt modelId="{9E1DB44A-0036-C541-B020-5EC4D56BAF7F}">
      <dgm:prSet custT="1"/>
      <dgm:spPr/>
      <dgm:t>
        <a:bodyPr/>
        <a:lstStyle/>
        <a:p>
          <a:r>
            <a:rPr lang="en-GB" sz="1500" b="1" i="0" dirty="0"/>
            <a:t>Copanlisib + nivolumab </a:t>
          </a:r>
          <a:r>
            <a:rPr lang="en-GB" sz="1500" b="0" i="0" dirty="0"/>
            <a:t>is under investigation (NCT03484819; NCT03884998). </a:t>
          </a:r>
          <a:endParaRPr lang="nl-NL" sz="1500" dirty="0"/>
        </a:p>
      </dgm:t>
    </dgm:pt>
    <dgm:pt modelId="{99F31889-0DD1-064E-87DC-D33E89F5B638}" type="parTrans" cxnId="{6E9134DA-8A47-CF4D-82DB-25867E972FB5}">
      <dgm:prSet/>
      <dgm:spPr/>
      <dgm:t>
        <a:bodyPr/>
        <a:lstStyle/>
        <a:p>
          <a:endParaRPr lang="nl-NL" sz="1500"/>
        </a:p>
      </dgm:t>
    </dgm:pt>
    <dgm:pt modelId="{5D7FB5A9-57D8-F548-AFC5-2446E42E03EB}" type="sibTrans" cxnId="{6E9134DA-8A47-CF4D-82DB-25867E972FB5}">
      <dgm:prSet/>
      <dgm:spPr/>
      <dgm:t>
        <a:bodyPr/>
        <a:lstStyle/>
        <a:p>
          <a:endParaRPr lang="nl-NL" sz="1500"/>
        </a:p>
      </dgm:t>
    </dgm:pt>
    <dgm:pt modelId="{4F74CA3D-3343-8E43-B2EC-52238D8675F9}">
      <dgm:prSet custT="1"/>
      <dgm:spPr/>
      <dgm:t>
        <a:bodyPr/>
        <a:lstStyle/>
        <a:p>
          <a:r>
            <a:rPr lang="en-GB" sz="1500" b="1" i="0" dirty="0" err="1"/>
            <a:t>Umbralisib</a:t>
          </a:r>
          <a:r>
            <a:rPr lang="en-GB" sz="1500" b="0" i="0" dirty="0"/>
            <a:t> </a:t>
          </a:r>
          <a:endParaRPr lang="nl-NL" sz="1500" dirty="0"/>
        </a:p>
      </dgm:t>
    </dgm:pt>
    <dgm:pt modelId="{8ECE11E3-49FA-8A49-98A0-E9664DE85869}" type="parTrans" cxnId="{DD969ACE-42C5-BE4E-890B-5055CBBCB4C4}">
      <dgm:prSet/>
      <dgm:spPr/>
      <dgm:t>
        <a:bodyPr/>
        <a:lstStyle/>
        <a:p>
          <a:endParaRPr lang="nl-NL" sz="1500"/>
        </a:p>
      </dgm:t>
    </dgm:pt>
    <dgm:pt modelId="{7377C732-E5EF-6141-8E42-08032471F315}" type="sibTrans" cxnId="{DD969ACE-42C5-BE4E-890B-5055CBBCB4C4}">
      <dgm:prSet/>
      <dgm:spPr/>
      <dgm:t>
        <a:bodyPr/>
        <a:lstStyle/>
        <a:p>
          <a:endParaRPr lang="nl-NL" sz="1500"/>
        </a:p>
      </dgm:t>
    </dgm:pt>
    <dgm:pt modelId="{74231732-0A36-B94C-8B99-1EAF4886564B}">
      <dgm:prSet custT="1"/>
      <dgm:spPr/>
      <dgm:t>
        <a:bodyPr/>
        <a:lstStyle/>
        <a:p>
          <a:r>
            <a:rPr lang="en-GB" sz="1500" b="0" i="0" dirty="0"/>
            <a:t>In R/R DLBCL, </a:t>
          </a:r>
          <a:r>
            <a:rPr lang="en-GB" sz="1500" b="1" i="0" dirty="0" err="1"/>
            <a:t>umbralisib</a:t>
          </a:r>
          <a:r>
            <a:rPr lang="en-GB" sz="1500" b="1" i="0" dirty="0"/>
            <a:t> + </a:t>
          </a:r>
          <a:r>
            <a:rPr lang="en-GB" sz="1500" b="1" i="0" dirty="0" err="1"/>
            <a:t>ublituximab</a:t>
          </a:r>
          <a:r>
            <a:rPr lang="en-GB" sz="1500" b="1" i="0" dirty="0"/>
            <a:t> </a:t>
          </a:r>
          <a:r>
            <a:rPr lang="en-GB" sz="1500" b="0" i="0" dirty="0"/>
            <a:t>is under investigation in phase 2b (UNITY-NHL; NCT02793583)</a:t>
          </a:r>
          <a:r>
            <a:rPr lang="en-GB" sz="1500" b="0" i="0" baseline="30000" dirty="0"/>
            <a:t>6</a:t>
          </a:r>
          <a:r>
            <a:rPr lang="en-GB" sz="1500" b="0" i="0" dirty="0"/>
            <a:t> </a:t>
          </a:r>
          <a:endParaRPr lang="nl-NL" sz="1500" dirty="0"/>
        </a:p>
      </dgm:t>
    </dgm:pt>
    <dgm:pt modelId="{2B2F5DB7-06A3-5744-8E1C-965B3C4E7A6A}" type="parTrans" cxnId="{B23AC807-1C5C-474E-9BCC-8AFBBDDA6F7D}">
      <dgm:prSet/>
      <dgm:spPr/>
      <dgm:t>
        <a:bodyPr/>
        <a:lstStyle/>
        <a:p>
          <a:endParaRPr lang="nl-NL" sz="1500"/>
        </a:p>
      </dgm:t>
    </dgm:pt>
    <dgm:pt modelId="{AC4EE4F9-578A-934D-9F85-6DC136BDCF9C}" type="sibTrans" cxnId="{B23AC807-1C5C-474E-9BCC-8AFBBDDA6F7D}">
      <dgm:prSet/>
      <dgm:spPr/>
      <dgm:t>
        <a:bodyPr/>
        <a:lstStyle/>
        <a:p>
          <a:endParaRPr lang="nl-NL" sz="1500"/>
        </a:p>
      </dgm:t>
    </dgm:pt>
    <dgm:pt modelId="{6607D8CA-F919-7E41-95B0-4B232B2EDCA2}">
      <dgm:prSet custT="1"/>
      <dgm:spPr/>
      <dgm:t>
        <a:bodyPr/>
        <a:lstStyle/>
        <a:p>
          <a:r>
            <a:rPr lang="en-GB" sz="1500" b="1" i="0" dirty="0"/>
            <a:t>Single-agent copanlisib</a:t>
          </a:r>
          <a:r>
            <a:rPr lang="en-GB" sz="1500" b="0" i="0" dirty="0"/>
            <a:t> showed activity in phase 2</a:t>
          </a:r>
          <a:r>
            <a:rPr lang="en-GB" sz="1500" b="0" i="0" baseline="30000" dirty="0"/>
            <a:t>5</a:t>
          </a:r>
          <a:endParaRPr lang="nl-NL" sz="1500" baseline="30000" dirty="0"/>
        </a:p>
      </dgm:t>
    </dgm:pt>
    <dgm:pt modelId="{92A4FA5B-5392-9543-8B5B-F45042489BB8}" type="parTrans" cxnId="{BFFFE27C-5633-034E-95FE-880A6558787A}">
      <dgm:prSet/>
      <dgm:spPr/>
      <dgm:t>
        <a:bodyPr/>
        <a:lstStyle/>
        <a:p>
          <a:endParaRPr lang="nl-NL" sz="1500"/>
        </a:p>
      </dgm:t>
    </dgm:pt>
    <dgm:pt modelId="{DCB24780-71A7-AE45-A54B-FB23973FC9F9}" type="sibTrans" cxnId="{BFFFE27C-5633-034E-95FE-880A6558787A}">
      <dgm:prSet/>
      <dgm:spPr/>
      <dgm:t>
        <a:bodyPr/>
        <a:lstStyle/>
        <a:p>
          <a:endParaRPr lang="nl-NL" sz="1500"/>
        </a:p>
      </dgm:t>
    </dgm:pt>
    <dgm:pt modelId="{D789BB07-E080-A64F-8EAD-F55E74461E0A}">
      <dgm:prSet custT="1"/>
      <dgm:spPr/>
      <dgm:t>
        <a:bodyPr/>
        <a:lstStyle/>
        <a:p>
          <a:r>
            <a:rPr lang="en-GB" sz="1500" b="1" i="0" dirty="0"/>
            <a:t>Copanlisib + venetoclax </a:t>
          </a:r>
          <a:r>
            <a:rPr lang="en-GB" sz="1500" b="0" i="0" dirty="0"/>
            <a:t>is under investigation in phase 1/2 (NCT04572763)</a:t>
          </a:r>
          <a:endParaRPr lang="nl-NL" sz="1500" dirty="0"/>
        </a:p>
      </dgm:t>
    </dgm:pt>
    <dgm:pt modelId="{2A4C232E-0C66-894E-9990-C3ED2B007DC6}" type="parTrans" cxnId="{62AE0F7B-81B8-F049-B24B-BCE1B2E0E6AF}">
      <dgm:prSet/>
      <dgm:spPr/>
      <dgm:t>
        <a:bodyPr/>
        <a:lstStyle/>
        <a:p>
          <a:endParaRPr lang="nl-NL" sz="1500"/>
        </a:p>
      </dgm:t>
    </dgm:pt>
    <dgm:pt modelId="{E180DE49-F082-A44A-95A0-E067B5CE8928}" type="sibTrans" cxnId="{62AE0F7B-81B8-F049-B24B-BCE1B2E0E6AF}">
      <dgm:prSet/>
      <dgm:spPr/>
      <dgm:t>
        <a:bodyPr/>
        <a:lstStyle/>
        <a:p>
          <a:endParaRPr lang="nl-NL" sz="1500"/>
        </a:p>
      </dgm:t>
    </dgm:pt>
    <dgm:pt modelId="{12FAB0A9-A245-DC44-AFE5-7A018BB93D61}" type="pres">
      <dgm:prSet presAssocID="{AED6E8E2-588B-BA44-823A-A84D468C871C}" presName="Name0" presStyleCnt="0">
        <dgm:presLayoutVars>
          <dgm:dir/>
          <dgm:animLvl val="lvl"/>
          <dgm:resizeHandles val="exact"/>
        </dgm:presLayoutVars>
      </dgm:prSet>
      <dgm:spPr/>
    </dgm:pt>
    <dgm:pt modelId="{6E86F871-C599-6840-8221-DD8981DBAD56}" type="pres">
      <dgm:prSet presAssocID="{11A18073-E3F2-6B4E-8F5E-E3431F09F400}" presName="composite" presStyleCnt="0"/>
      <dgm:spPr/>
    </dgm:pt>
    <dgm:pt modelId="{B5D36A8E-4036-ED4B-B857-5192A6728ED4}" type="pres">
      <dgm:prSet presAssocID="{11A18073-E3F2-6B4E-8F5E-E3431F09F400}" presName="parTx" presStyleLbl="alignNode1" presStyleIdx="0" presStyleCnt="3">
        <dgm:presLayoutVars>
          <dgm:chMax val="0"/>
          <dgm:chPref val="0"/>
          <dgm:bulletEnabled val="1"/>
        </dgm:presLayoutVars>
      </dgm:prSet>
      <dgm:spPr/>
    </dgm:pt>
    <dgm:pt modelId="{BCC0E304-F1AD-B44A-874C-298390446260}" type="pres">
      <dgm:prSet presAssocID="{11A18073-E3F2-6B4E-8F5E-E3431F09F400}" presName="desTx" presStyleLbl="alignAccFollowNode1" presStyleIdx="0" presStyleCnt="3">
        <dgm:presLayoutVars>
          <dgm:bulletEnabled val="1"/>
        </dgm:presLayoutVars>
      </dgm:prSet>
      <dgm:spPr/>
    </dgm:pt>
    <dgm:pt modelId="{DEE39470-D272-D348-BF7C-A7DBB21313DF}" type="pres">
      <dgm:prSet presAssocID="{EE947B87-C9C8-764D-A315-A5BE22258476}" presName="space" presStyleCnt="0"/>
      <dgm:spPr/>
    </dgm:pt>
    <dgm:pt modelId="{C68EA18D-30F0-9042-A607-4DEEE38207B2}" type="pres">
      <dgm:prSet presAssocID="{860E2DAE-FAA7-9A42-A1D5-AFAD75DAAA06}" presName="composite" presStyleCnt="0"/>
      <dgm:spPr/>
    </dgm:pt>
    <dgm:pt modelId="{1160696B-B6F8-EC44-821B-D9C6BE39C4FD}" type="pres">
      <dgm:prSet presAssocID="{860E2DAE-FAA7-9A42-A1D5-AFAD75DAAA06}" presName="parTx" presStyleLbl="alignNode1" presStyleIdx="1" presStyleCnt="3">
        <dgm:presLayoutVars>
          <dgm:chMax val="0"/>
          <dgm:chPref val="0"/>
          <dgm:bulletEnabled val="1"/>
        </dgm:presLayoutVars>
      </dgm:prSet>
      <dgm:spPr/>
    </dgm:pt>
    <dgm:pt modelId="{0C2AC85A-2218-0445-A52D-C292DF03EED7}" type="pres">
      <dgm:prSet presAssocID="{860E2DAE-FAA7-9A42-A1D5-AFAD75DAAA06}" presName="desTx" presStyleLbl="alignAccFollowNode1" presStyleIdx="1" presStyleCnt="3">
        <dgm:presLayoutVars>
          <dgm:bulletEnabled val="1"/>
        </dgm:presLayoutVars>
      </dgm:prSet>
      <dgm:spPr/>
    </dgm:pt>
    <dgm:pt modelId="{F6A58147-3BB6-C54A-B3BA-4E96258B631D}" type="pres">
      <dgm:prSet presAssocID="{B412B1B9-91B3-2447-B3C3-A05E77F03285}" presName="space" presStyleCnt="0"/>
      <dgm:spPr/>
    </dgm:pt>
    <dgm:pt modelId="{3C7E0BBA-F9C9-4949-9B18-38A7ECC23181}" type="pres">
      <dgm:prSet presAssocID="{648C6793-2DFB-0246-9FF0-35762B39F029}" presName="composite" presStyleCnt="0"/>
      <dgm:spPr/>
    </dgm:pt>
    <dgm:pt modelId="{53432895-2C6F-4147-861A-17250369BD1E}" type="pres">
      <dgm:prSet presAssocID="{648C6793-2DFB-0246-9FF0-35762B39F029}" presName="parTx" presStyleLbl="alignNode1" presStyleIdx="2" presStyleCnt="3" custScaleX="115372">
        <dgm:presLayoutVars>
          <dgm:chMax val="0"/>
          <dgm:chPref val="0"/>
          <dgm:bulletEnabled val="1"/>
        </dgm:presLayoutVars>
      </dgm:prSet>
      <dgm:spPr/>
    </dgm:pt>
    <dgm:pt modelId="{97F63B27-3614-D34A-B91E-48289F187BF8}" type="pres">
      <dgm:prSet presAssocID="{648C6793-2DFB-0246-9FF0-35762B39F029}" presName="desTx" presStyleLbl="alignAccFollowNode1" presStyleIdx="2" presStyleCnt="3" custScaleX="115372">
        <dgm:presLayoutVars>
          <dgm:bulletEnabled val="1"/>
        </dgm:presLayoutVars>
      </dgm:prSet>
      <dgm:spPr/>
    </dgm:pt>
  </dgm:ptLst>
  <dgm:cxnLst>
    <dgm:cxn modelId="{B23AC807-1C5C-474E-9BCC-8AFBBDDA6F7D}" srcId="{4F74CA3D-3343-8E43-B2EC-52238D8675F9}" destId="{74231732-0A36-B94C-8B99-1EAF4886564B}" srcOrd="0" destOrd="0" parTransId="{2B2F5DB7-06A3-5744-8E1C-965B3C4E7A6A}" sibTransId="{AC4EE4F9-578A-934D-9F85-6DC136BDCF9C}"/>
    <dgm:cxn modelId="{B7755010-6CFC-7E47-AA01-4FBADE6353D4}" type="presOf" srcId="{2CA334A3-F950-F149-8E58-94713BD0639B}" destId="{0C2AC85A-2218-0445-A52D-C292DF03EED7}" srcOrd="0" destOrd="2" presId="urn:microsoft.com/office/officeart/2005/8/layout/hList1"/>
    <dgm:cxn modelId="{EF391F12-39B1-1043-A1C7-8B5024B97DC2}" type="presOf" srcId="{0CB87368-4EBA-F94A-AC97-1447B5E9D3A6}" destId="{97F63B27-3614-D34A-B91E-48289F187BF8}" srcOrd="0" destOrd="0" presId="urn:microsoft.com/office/officeart/2005/8/layout/hList1"/>
    <dgm:cxn modelId="{E8A3E316-A5DF-E94D-A7D2-A80B32C08FB8}" type="presOf" srcId="{3AAC22BB-A111-964F-8CF6-B267082B9D9C}" destId="{BCC0E304-F1AD-B44A-874C-298390446260}" srcOrd="0" destOrd="1" presId="urn:microsoft.com/office/officeart/2005/8/layout/hList1"/>
    <dgm:cxn modelId="{FCBFF616-9C73-F74B-B19A-441CF124586B}" srcId="{AED6E8E2-588B-BA44-823A-A84D468C871C}" destId="{860E2DAE-FAA7-9A42-A1D5-AFAD75DAAA06}" srcOrd="1" destOrd="0" parTransId="{05A38C2B-402E-9942-8DA9-71B0125F53A5}" sibTransId="{B412B1B9-91B3-2447-B3C3-A05E77F03285}"/>
    <dgm:cxn modelId="{686DF021-B439-CA4A-8DE6-AD4BB91884FE}" type="presOf" srcId="{D789BB07-E080-A64F-8EAD-F55E74461E0A}" destId="{97F63B27-3614-D34A-B91E-48289F187BF8}" srcOrd="0" destOrd="4" presId="urn:microsoft.com/office/officeart/2005/8/layout/hList1"/>
    <dgm:cxn modelId="{07EE8723-E329-0042-8F9F-FAAE9FEB59B9}" srcId="{11A18073-E3F2-6B4E-8F5E-E3431F09F400}" destId="{3AAC22BB-A111-964F-8CF6-B267082B9D9C}" srcOrd="1" destOrd="0" parTransId="{4831B248-25A4-0748-922A-49CE6F1E3278}" sibTransId="{54336E56-80BA-1543-9E12-63AD803453FC}"/>
    <dgm:cxn modelId="{7510E343-8276-7545-9A7D-A28E14366FEE}" srcId="{860E2DAE-FAA7-9A42-A1D5-AFAD75DAAA06}" destId="{3FFFD690-D36E-9843-BE44-7E90A1D088D0}" srcOrd="0" destOrd="0" parTransId="{CDF04E38-A681-6447-B78A-3CFA5CF116E9}" sibTransId="{4BB256C0-17D8-0740-829E-5878BEDD8231}"/>
    <dgm:cxn modelId="{B097124B-965A-994F-8CEF-148899680876}" type="presOf" srcId="{6607D8CA-F919-7E41-95B0-4B232B2EDCA2}" destId="{97F63B27-3614-D34A-B91E-48289F187BF8}" srcOrd="0" destOrd="3" presId="urn:microsoft.com/office/officeart/2005/8/layout/hList1"/>
    <dgm:cxn modelId="{32271158-66C1-964E-B722-5C8320A084DC}" srcId="{0CB87368-4EBA-F94A-AC97-1447B5E9D3A6}" destId="{59A300F3-C84A-2F4F-AAFA-0FF6B83A9047}" srcOrd="0" destOrd="0" parTransId="{0077F85F-A4E2-CF47-AFCB-35B38D4D1155}" sibTransId="{415DC5D1-B5BF-6640-B4B4-7BE308F3283A}"/>
    <dgm:cxn modelId="{0FAE7E70-5AEE-1447-A5E9-CF432183855B}" type="presOf" srcId="{4F74CA3D-3343-8E43-B2EC-52238D8675F9}" destId="{97F63B27-3614-D34A-B91E-48289F187BF8}" srcOrd="0" destOrd="6" presId="urn:microsoft.com/office/officeart/2005/8/layout/hList1"/>
    <dgm:cxn modelId="{62AE0F7B-81B8-F049-B24B-BCE1B2E0E6AF}" srcId="{287E1B78-6272-5142-AD78-D9CF73B4592D}" destId="{D789BB07-E080-A64F-8EAD-F55E74461E0A}" srcOrd="1" destOrd="0" parTransId="{2A4C232E-0C66-894E-9990-C3ED2B007DC6}" sibTransId="{E180DE49-F082-A44A-95A0-E067B5CE8928}"/>
    <dgm:cxn modelId="{BFFFE27C-5633-034E-95FE-880A6558787A}" srcId="{287E1B78-6272-5142-AD78-D9CF73B4592D}" destId="{6607D8CA-F919-7E41-95B0-4B232B2EDCA2}" srcOrd="0" destOrd="0" parTransId="{92A4FA5B-5392-9543-8B5B-F45042489BB8}" sibTransId="{DCB24780-71A7-AE45-A54B-FB23973FC9F9}"/>
    <dgm:cxn modelId="{8478B17D-CF45-4249-87BB-BB073BC00451}" type="presOf" srcId="{6C5A1183-2A50-C448-A566-519F5E401C85}" destId="{0C2AC85A-2218-0445-A52D-C292DF03EED7}" srcOrd="0" destOrd="1" presId="urn:microsoft.com/office/officeart/2005/8/layout/hList1"/>
    <dgm:cxn modelId="{BD1E657F-417A-5C47-8220-055441F26391}" type="presOf" srcId="{287E1B78-6272-5142-AD78-D9CF73B4592D}" destId="{97F63B27-3614-D34A-B91E-48289F187BF8}" srcOrd="0" destOrd="2" presId="urn:microsoft.com/office/officeart/2005/8/layout/hList1"/>
    <dgm:cxn modelId="{BF5F0A85-C0D6-2244-8B51-B36D8D8F3420}" type="presOf" srcId="{AED6E8E2-588B-BA44-823A-A84D468C871C}" destId="{12FAB0A9-A245-DC44-AFE5-7A018BB93D61}" srcOrd="0" destOrd="0" presId="urn:microsoft.com/office/officeart/2005/8/layout/hList1"/>
    <dgm:cxn modelId="{3DCB8186-5F80-BC4D-A99F-70D246AB3701}" srcId="{11A18073-E3F2-6B4E-8F5E-E3431F09F400}" destId="{0558F92D-9D59-D54F-BEA0-00850E95559B}" srcOrd="0" destOrd="0" parTransId="{1BA814A0-E9B9-F64B-A75F-652308F33CAB}" sibTransId="{27BAAFB0-60E3-1D4F-A0BB-03070AA8BCEE}"/>
    <dgm:cxn modelId="{EE54CEAD-E410-3E45-8BEF-12928830A3DF}" type="presOf" srcId="{860E2DAE-FAA7-9A42-A1D5-AFAD75DAAA06}" destId="{1160696B-B6F8-EC44-821B-D9C6BE39C4FD}" srcOrd="0" destOrd="0" presId="urn:microsoft.com/office/officeart/2005/8/layout/hList1"/>
    <dgm:cxn modelId="{79D080AE-8C93-324F-A0B8-008E9AC37E05}" srcId="{860E2DAE-FAA7-9A42-A1D5-AFAD75DAAA06}" destId="{2CA334A3-F950-F149-8E58-94713BD0639B}" srcOrd="1" destOrd="0" parTransId="{D83A7C5E-5EFC-0C44-AD56-061723EF944A}" sibTransId="{E926C8EA-7AFA-9C49-8DC1-59F995F18CF5}"/>
    <dgm:cxn modelId="{7BAD22B1-E6BE-5748-A877-F35BAF5E505A}" srcId="{0CB87368-4EBA-F94A-AC97-1447B5E9D3A6}" destId="{287E1B78-6272-5142-AD78-D9CF73B4592D}" srcOrd="1" destOrd="0" parTransId="{B0F17801-3C64-4D40-B96B-33AF976F2D8A}" sibTransId="{AC80D468-3538-3949-9A97-749200604E35}"/>
    <dgm:cxn modelId="{7B5078B1-AEB0-F844-B4FD-123681DDFDDD}" srcId="{AED6E8E2-588B-BA44-823A-A84D468C871C}" destId="{11A18073-E3F2-6B4E-8F5E-E3431F09F400}" srcOrd="0" destOrd="0" parTransId="{7B9E86E1-5C87-9E4B-9461-239184C6A8C6}" sibTransId="{EE947B87-C9C8-764D-A315-A5BE22258476}"/>
    <dgm:cxn modelId="{34E599C8-4EA9-6944-B15F-838869F3A7B4}" srcId="{648C6793-2DFB-0246-9FF0-35762B39F029}" destId="{0CB87368-4EBA-F94A-AC97-1447B5E9D3A6}" srcOrd="0" destOrd="0" parTransId="{E3BD49DC-C1B8-7B42-873F-98FCAB84C846}" sibTransId="{067C958C-D0B0-5B4F-A268-71BDE69409F8}"/>
    <dgm:cxn modelId="{366840CB-F96A-E047-AD23-6B47B719AB7E}" type="presOf" srcId="{11A18073-E3F2-6B4E-8F5E-E3431F09F400}" destId="{B5D36A8E-4036-ED4B-B857-5192A6728ED4}" srcOrd="0" destOrd="0" presId="urn:microsoft.com/office/officeart/2005/8/layout/hList1"/>
    <dgm:cxn modelId="{B28CF0CD-ADBC-1849-968F-00558F0360E2}" type="presOf" srcId="{59A300F3-C84A-2F4F-AAFA-0FF6B83A9047}" destId="{97F63B27-3614-D34A-B91E-48289F187BF8}" srcOrd="0" destOrd="1" presId="urn:microsoft.com/office/officeart/2005/8/layout/hList1"/>
    <dgm:cxn modelId="{DD969ACE-42C5-BE4E-890B-5055CBBCB4C4}" srcId="{648C6793-2DFB-0246-9FF0-35762B39F029}" destId="{4F74CA3D-3343-8E43-B2EC-52238D8675F9}" srcOrd="1" destOrd="0" parTransId="{8ECE11E3-49FA-8A49-98A0-E9664DE85869}" sibTransId="{7377C732-E5EF-6141-8E42-08032471F315}"/>
    <dgm:cxn modelId="{BC3C88D4-48CC-D046-8617-D07D2098A5BA}" type="presOf" srcId="{0558F92D-9D59-D54F-BEA0-00850E95559B}" destId="{BCC0E304-F1AD-B44A-874C-298390446260}" srcOrd="0" destOrd="0" presId="urn:microsoft.com/office/officeart/2005/8/layout/hList1"/>
    <dgm:cxn modelId="{6E9134DA-8A47-CF4D-82DB-25867E972FB5}" srcId="{287E1B78-6272-5142-AD78-D9CF73B4592D}" destId="{9E1DB44A-0036-C541-B020-5EC4D56BAF7F}" srcOrd="2" destOrd="0" parTransId="{99F31889-0DD1-064E-87DC-D33E89F5B638}" sibTransId="{5D7FB5A9-57D8-F548-AFC5-2446E42E03EB}"/>
    <dgm:cxn modelId="{540A4FDA-1B1D-554E-B46F-350D04464C72}" type="presOf" srcId="{74231732-0A36-B94C-8B99-1EAF4886564B}" destId="{97F63B27-3614-D34A-B91E-48289F187BF8}" srcOrd="0" destOrd="7" presId="urn:microsoft.com/office/officeart/2005/8/layout/hList1"/>
    <dgm:cxn modelId="{C62F99DC-C6DD-A448-B942-F82E4AD1D37D}" srcId="{3FFFD690-D36E-9843-BE44-7E90A1D088D0}" destId="{6C5A1183-2A50-C448-A566-519F5E401C85}" srcOrd="0" destOrd="0" parTransId="{CCFB7670-73BC-F446-A834-645656E40C9B}" sibTransId="{E86AFD52-F2FA-D14B-B9D3-1AE5C78A3809}"/>
    <dgm:cxn modelId="{DBCAEDE1-3A94-6C4A-B230-E48EFF2B42A6}" srcId="{AED6E8E2-588B-BA44-823A-A84D468C871C}" destId="{648C6793-2DFB-0246-9FF0-35762B39F029}" srcOrd="2" destOrd="0" parTransId="{389D42A2-4971-AA46-9330-2B66E4C88281}" sibTransId="{F3DF8E8B-A616-DC49-A5ED-C49024A3265F}"/>
    <dgm:cxn modelId="{8F73D3F5-C8FF-6541-92D5-082A4E3A4FA9}" type="presOf" srcId="{9E1DB44A-0036-C541-B020-5EC4D56BAF7F}" destId="{97F63B27-3614-D34A-B91E-48289F187BF8}" srcOrd="0" destOrd="5" presId="urn:microsoft.com/office/officeart/2005/8/layout/hList1"/>
    <dgm:cxn modelId="{9D8E25FB-BD2D-9A4D-BC2A-A82E9A35C1C2}" type="presOf" srcId="{648C6793-2DFB-0246-9FF0-35762B39F029}" destId="{53432895-2C6F-4147-861A-17250369BD1E}" srcOrd="0" destOrd="0" presId="urn:microsoft.com/office/officeart/2005/8/layout/hList1"/>
    <dgm:cxn modelId="{64B36DFB-1A90-DE40-8FC5-D088D6ED6654}" type="presOf" srcId="{3FFFD690-D36E-9843-BE44-7E90A1D088D0}" destId="{0C2AC85A-2218-0445-A52D-C292DF03EED7}" srcOrd="0" destOrd="0" presId="urn:microsoft.com/office/officeart/2005/8/layout/hList1"/>
    <dgm:cxn modelId="{1C7AEC4E-ACDE-F543-B8ED-397377CB808C}" type="presParOf" srcId="{12FAB0A9-A245-DC44-AFE5-7A018BB93D61}" destId="{6E86F871-C599-6840-8221-DD8981DBAD56}" srcOrd="0" destOrd="0" presId="urn:microsoft.com/office/officeart/2005/8/layout/hList1"/>
    <dgm:cxn modelId="{6B9B3305-9DA4-0D41-9390-308F43491831}" type="presParOf" srcId="{6E86F871-C599-6840-8221-DD8981DBAD56}" destId="{B5D36A8E-4036-ED4B-B857-5192A6728ED4}" srcOrd="0" destOrd="0" presId="urn:microsoft.com/office/officeart/2005/8/layout/hList1"/>
    <dgm:cxn modelId="{04E0AD68-9455-1745-8565-1A86E63C1DA6}" type="presParOf" srcId="{6E86F871-C599-6840-8221-DD8981DBAD56}" destId="{BCC0E304-F1AD-B44A-874C-298390446260}" srcOrd="1" destOrd="0" presId="urn:microsoft.com/office/officeart/2005/8/layout/hList1"/>
    <dgm:cxn modelId="{1B3C162D-BC69-734B-B86E-25013DC8F28F}" type="presParOf" srcId="{12FAB0A9-A245-DC44-AFE5-7A018BB93D61}" destId="{DEE39470-D272-D348-BF7C-A7DBB21313DF}" srcOrd="1" destOrd="0" presId="urn:microsoft.com/office/officeart/2005/8/layout/hList1"/>
    <dgm:cxn modelId="{5FAEEC86-FC61-124B-9680-00F6E68860B7}" type="presParOf" srcId="{12FAB0A9-A245-DC44-AFE5-7A018BB93D61}" destId="{C68EA18D-30F0-9042-A607-4DEEE38207B2}" srcOrd="2" destOrd="0" presId="urn:microsoft.com/office/officeart/2005/8/layout/hList1"/>
    <dgm:cxn modelId="{D7541E19-D406-9F4B-BA3A-5EBACC3884DB}" type="presParOf" srcId="{C68EA18D-30F0-9042-A607-4DEEE38207B2}" destId="{1160696B-B6F8-EC44-821B-D9C6BE39C4FD}" srcOrd="0" destOrd="0" presId="urn:microsoft.com/office/officeart/2005/8/layout/hList1"/>
    <dgm:cxn modelId="{C9C90A62-39FA-9A41-8A4B-9408F561BDBD}" type="presParOf" srcId="{C68EA18D-30F0-9042-A607-4DEEE38207B2}" destId="{0C2AC85A-2218-0445-A52D-C292DF03EED7}" srcOrd="1" destOrd="0" presId="urn:microsoft.com/office/officeart/2005/8/layout/hList1"/>
    <dgm:cxn modelId="{3E958C55-6612-144D-A9D2-3E4674967FA4}" type="presParOf" srcId="{12FAB0A9-A245-DC44-AFE5-7A018BB93D61}" destId="{F6A58147-3BB6-C54A-B3BA-4E96258B631D}" srcOrd="3" destOrd="0" presId="urn:microsoft.com/office/officeart/2005/8/layout/hList1"/>
    <dgm:cxn modelId="{A89A2F4B-20F2-1F43-8710-43DD4DDCC957}" type="presParOf" srcId="{12FAB0A9-A245-DC44-AFE5-7A018BB93D61}" destId="{3C7E0BBA-F9C9-4949-9B18-38A7ECC23181}" srcOrd="4" destOrd="0" presId="urn:microsoft.com/office/officeart/2005/8/layout/hList1"/>
    <dgm:cxn modelId="{CD2BF425-BFEC-2C46-9E30-AC525772CB6B}" type="presParOf" srcId="{3C7E0BBA-F9C9-4949-9B18-38A7ECC23181}" destId="{53432895-2C6F-4147-861A-17250369BD1E}" srcOrd="0" destOrd="0" presId="urn:microsoft.com/office/officeart/2005/8/layout/hList1"/>
    <dgm:cxn modelId="{EE46728F-A817-9645-ADBF-D844D4E109F7}" type="presParOf" srcId="{3C7E0BBA-F9C9-4949-9B18-38A7ECC23181}" destId="{97F63B27-3614-D34A-B91E-48289F187B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0E9EB3-902C-F042-8BF0-EF7247AA49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05FA9DEC-C57E-6B4E-A6BA-79CD0B7C286A}">
      <dgm:prSet/>
      <dgm:spPr/>
      <dgm:t>
        <a:bodyPr/>
        <a:lstStyle/>
        <a:p>
          <a:r>
            <a:rPr lang="en-GB" b="1" i="0"/>
            <a:t>BTK</a:t>
          </a:r>
          <a:endParaRPr lang="nl-NL" b="1"/>
        </a:p>
      </dgm:t>
    </dgm:pt>
    <dgm:pt modelId="{18910333-D3A8-FF4F-A1D9-AFB32D83A1FD}" type="parTrans" cxnId="{7EA7F42B-AF26-EB4D-9BD6-FDFF884635F1}">
      <dgm:prSet/>
      <dgm:spPr/>
      <dgm:t>
        <a:bodyPr/>
        <a:lstStyle/>
        <a:p>
          <a:endParaRPr lang="nl-NL"/>
        </a:p>
      </dgm:t>
    </dgm:pt>
    <dgm:pt modelId="{8061116B-09F4-5247-9FFC-E9A6667F1481}" type="sibTrans" cxnId="{7EA7F42B-AF26-EB4D-9BD6-FDFF884635F1}">
      <dgm:prSet/>
      <dgm:spPr/>
      <dgm:t>
        <a:bodyPr/>
        <a:lstStyle/>
        <a:p>
          <a:endParaRPr lang="nl-NL"/>
        </a:p>
      </dgm:t>
    </dgm:pt>
    <dgm:pt modelId="{9EC2B63E-032A-8641-8704-92A6E39EB73F}">
      <dgm:prSet/>
      <dgm:spPr/>
      <dgm:t>
        <a:bodyPr/>
        <a:lstStyle/>
        <a:p>
          <a:r>
            <a:rPr lang="en-GB" b="1" i="0" dirty="0"/>
            <a:t>Ibrutinib</a:t>
          </a:r>
          <a:endParaRPr lang="nl-NL" b="1" dirty="0"/>
        </a:p>
      </dgm:t>
    </dgm:pt>
    <dgm:pt modelId="{2B28D88A-1A5E-534D-8E09-B5CA76D4F652}" type="parTrans" cxnId="{C2440E20-60EA-7145-83A7-677C4AC2F6F6}">
      <dgm:prSet/>
      <dgm:spPr/>
      <dgm:t>
        <a:bodyPr/>
        <a:lstStyle/>
        <a:p>
          <a:endParaRPr lang="nl-NL"/>
        </a:p>
      </dgm:t>
    </dgm:pt>
    <dgm:pt modelId="{386A6676-A790-8544-9025-0998F71BE588}" type="sibTrans" cxnId="{C2440E20-60EA-7145-83A7-677C4AC2F6F6}">
      <dgm:prSet/>
      <dgm:spPr/>
      <dgm:t>
        <a:bodyPr/>
        <a:lstStyle/>
        <a:p>
          <a:endParaRPr lang="nl-NL"/>
        </a:p>
      </dgm:t>
    </dgm:pt>
    <dgm:pt modelId="{D6CB4B4A-9539-C544-95FA-93CBD0811227}">
      <dgm:prSet/>
      <dgm:spPr/>
      <dgm:t>
        <a:bodyPr/>
        <a:lstStyle/>
        <a:p>
          <a:r>
            <a:rPr lang="en-GB" b="0" i="0" dirty="0"/>
            <a:t>Ibrutinib-containing therapy can improve outcomes in non-GCB DLBCL</a:t>
          </a:r>
          <a:r>
            <a:rPr lang="en-GB" b="0" i="0" baseline="30000" dirty="0"/>
            <a:t>2</a:t>
          </a:r>
          <a:endParaRPr lang="nl-NL" baseline="30000" dirty="0"/>
        </a:p>
      </dgm:t>
    </dgm:pt>
    <dgm:pt modelId="{842CD5F1-FCCB-2141-AA27-91B94DBB41EA}" type="parTrans" cxnId="{53BA5695-511B-7F4F-BAE4-176F83A7B11E}">
      <dgm:prSet/>
      <dgm:spPr/>
      <dgm:t>
        <a:bodyPr/>
        <a:lstStyle/>
        <a:p>
          <a:endParaRPr lang="nl-NL"/>
        </a:p>
      </dgm:t>
    </dgm:pt>
    <dgm:pt modelId="{2969BEE9-A210-A141-A93D-7387F82FDFB9}" type="sibTrans" cxnId="{53BA5695-511B-7F4F-BAE4-176F83A7B11E}">
      <dgm:prSet/>
      <dgm:spPr/>
      <dgm:t>
        <a:bodyPr/>
        <a:lstStyle/>
        <a:p>
          <a:endParaRPr lang="nl-NL"/>
        </a:p>
      </dgm:t>
    </dgm:pt>
    <dgm:pt modelId="{BC43A54A-0CC7-DC45-A6B2-F18CD5C289A0}">
      <dgm:prSet/>
      <dgm:spPr/>
      <dgm:t>
        <a:bodyPr/>
        <a:lstStyle/>
        <a:p>
          <a:r>
            <a:rPr lang="en-GB" b="1" i="0" dirty="0"/>
            <a:t>Single-agent ibrutinib </a:t>
          </a:r>
          <a:r>
            <a:rPr lang="en-GB" b="0" i="0" dirty="0"/>
            <a:t>and </a:t>
          </a:r>
          <a:r>
            <a:rPr lang="en-GB" b="1" i="0" dirty="0"/>
            <a:t>ibrutinib + methotrexate +  rituximab</a:t>
          </a:r>
          <a:r>
            <a:rPr lang="en-GB" b="0" i="0" dirty="0"/>
            <a:t> have shown promising activity in R/R CNS lymphoma</a:t>
          </a:r>
          <a:r>
            <a:rPr lang="en-GB" b="0" i="0" baseline="30000" dirty="0"/>
            <a:t>3,4</a:t>
          </a:r>
          <a:endParaRPr lang="nl-NL" baseline="30000" dirty="0"/>
        </a:p>
      </dgm:t>
    </dgm:pt>
    <dgm:pt modelId="{FF2C5FB3-232D-F24E-8CA4-AB752A458FFE}" type="parTrans" cxnId="{6A9B3C57-BAB3-EE41-AFBA-C2CE76AC5BE9}">
      <dgm:prSet/>
      <dgm:spPr/>
      <dgm:t>
        <a:bodyPr/>
        <a:lstStyle/>
        <a:p>
          <a:endParaRPr lang="nl-NL"/>
        </a:p>
      </dgm:t>
    </dgm:pt>
    <dgm:pt modelId="{B20BE99C-C04F-0649-A46F-B878D51BD0E8}" type="sibTrans" cxnId="{6A9B3C57-BAB3-EE41-AFBA-C2CE76AC5BE9}">
      <dgm:prSet/>
      <dgm:spPr/>
      <dgm:t>
        <a:bodyPr/>
        <a:lstStyle/>
        <a:p>
          <a:endParaRPr lang="nl-NL"/>
        </a:p>
      </dgm:t>
    </dgm:pt>
    <dgm:pt modelId="{B6F4D3F3-3256-4C45-8F18-67DC050F37DC}">
      <dgm:prSet/>
      <dgm:spPr/>
      <dgm:t>
        <a:bodyPr/>
        <a:lstStyle/>
        <a:p>
          <a:r>
            <a:rPr lang="en-GB" b="1" i="0" dirty="0" err="1"/>
            <a:t>Pirtobrutinib</a:t>
          </a:r>
          <a:r>
            <a:rPr lang="en-GB" b="0" i="0" dirty="0"/>
            <a:t> (LOXO-305)</a:t>
          </a:r>
          <a:endParaRPr lang="nl-NL" dirty="0"/>
        </a:p>
      </dgm:t>
    </dgm:pt>
    <dgm:pt modelId="{F862D625-BF31-FD4B-A8FF-358EC4633931}" type="parTrans" cxnId="{712D7B9E-A29F-AA40-8C4D-9A6581385272}">
      <dgm:prSet/>
      <dgm:spPr/>
      <dgm:t>
        <a:bodyPr/>
        <a:lstStyle/>
        <a:p>
          <a:endParaRPr lang="nl-NL"/>
        </a:p>
      </dgm:t>
    </dgm:pt>
    <dgm:pt modelId="{E56C9B83-4974-7343-A310-B5202F3E37E4}" type="sibTrans" cxnId="{712D7B9E-A29F-AA40-8C4D-9A6581385272}">
      <dgm:prSet/>
      <dgm:spPr/>
      <dgm:t>
        <a:bodyPr/>
        <a:lstStyle/>
        <a:p>
          <a:endParaRPr lang="nl-NL"/>
        </a:p>
      </dgm:t>
    </dgm:pt>
    <dgm:pt modelId="{57C8BC61-31D3-DB42-9DEE-12E0C45620D8}">
      <dgm:prSet/>
      <dgm:spPr/>
      <dgm:t>
        <a:bodyPr/>
        <a:lstStyle/>
        <a:p>
          <a:r>
            <a:rPr lang="en-GB" b="0" i="0" dirty="0"/>
            <a:t>Phase 1/2 BRUIN trial showed activity in B-cell malignancies</a:t>
          </a:r>
          <a:r>
            <a:rPr lang="en-GB" b="0" i="0" baseline="30000" dirty="0"/>
            <a:t>5</a:t>
          </a:r>
          <a:endParaRPr lang="nl-NL" baseline="30000" dirty="0"/>
        </a:p>
      </dgm:t>
    </dgm:pt>
    <dgm:pt modelId="{074CBDD3-3356-D944-BA7F-123B3B611686}" type="parTrans" cxnId="{6DBC4F60-5129-254B-AD46-729E62E5D91D}">
      <dgm:prSet/>
      <dgm:spPr/>
      <dgm:t>
        <a:bodyPr/>
        <a:lstStyle/>
        <a:p>
          <a:endParaRPr lang="nl-NL"/>
        </a:p>
      </dgm:t>
    </dgm:pt>
    <dgm:pt modelId="{3F3839F6-4C1D-6A44-B81E-ACE557C863C2}" type="sibTrans" cxnId="{6DBC4F60-5129-254B-AD46-729E62E5D91D}">
      <dgm:prSet/>
      <dgm:spPr/>
      <dgm:t>
        <a:bodyPr/>
        <a:lstStyle/>
        <a:p>
          <a:endParaRPr lang="nl-NL"/>
        </a:p>
      </dgm:t>
    </dgm:pt>
    <dgm:pt modelId="{085277AD-50CA-AA4B-9214-3955B72C4902}">
      <dgm:prSet/>
      <dgm:spPr/>
      <dgm:t>
        <a:bodyPr/>
        <a:lstStyle/>
        <a:p>
          <a:r>
            <a:rPr lang="en-GB" b="1" i="0" dirty="0"/>
            <a:t>ARQ 531 </a:t>
          </a:r>
          <a:endParaRPr lang="nl-NL" b="1" dirty="0"/>
        </a:p>
      </dgm:t>
    </dgm:pt>
    <dgm:pt modelId="{9522793E-D823-7B4E-A2BD-BABF547A469F}" type="parTrans" cxnId="{F41C6FEA-B3EF-F347-8346-0CBEA7581011}">
      <dgm:prSet/>
      <dgm:spPr/>
      <dgm:t>
        <a:bodyPr/>
        <a:lstStyle/>
        <a:p>
          <a:endParaRPr lang="nl-NL"/>
        </a:p>
      </dgm:t>
    </dgm:pt>
    <dgm:pt modelId="{F6EC7A13-A1F7-E940-BE68-0FEA1F3D2E94}" type="sibTrans" cxnId="{F41C6FEA-B3EF-F347-8346-0CBEA7581011}">
      <dgm:prSet/>
      <dgm:spPr/>
      <dgm:t>
        <a:bodyPr/>
        <a:lstStyle/>
        <a:p>
          <a:endParaRPr lang="nl-NL"/>
        </a:p>
      </dgm:t>
    </dgm:pt>
    <dgm:pt modelId="{277AC6A8-F78B-0B4F-9A7F-C7AE99855011}">
      <dgm:prSet/>
      <dgm:spPr/>
      <dgm:t>
        <a:bodyPr/>
        <a:lstStyle/>
        <a:p>
          <a:r>
            <a:rPr lang="en-GB" b="0" i="0" dirty="0"/>
            <a:t>Under investigation in phase 2 (NCT03162536)</a:t>
          </a:r>
          <a:endParaRPr lang="nl-NL" dirty="0"/>
        </a:p>
      </dgm:t>
    </dgm:pt>
    <dgm:pt modelId="{F4C4AA9B-F35F-874A-B450-E4BC12B65C67}" type="parTrans" cxnId="{57578F39-CE82-7849-96A9-34A9B343E31F}">
      <dgm:prSet/>
      <dgm:spPr/>
      <dgm:t>
        <a:bodyPr/>
        <a:lstStyle/>
        <a:p>
          <a:endParaRPr lang="nl-NL"/>
        </a:p>
      </dgm:t>
    </dgm:pt>
    <dgm:pt modelId="{BE80463C-32CB-5B4D-A4E9-DB4BAF96D53C}" type="sibTrans" cxnId="{57578F39-CE82-7849-96A9-34A9B343E31F}">
      <dgm:prSet/>
      <dgm:spPr/>
      <dgm:t>
        <a:bodyPr/>
        <a:lstStyle/>
        <a:p>
          <a:endParaRPr lang="nl-NL"/>
        </a:p>
      </dgm:t>
    </dgm:pt>
    <dgm:pt modelId="{58F288BF-0681-854E-A31F-85F71A76B4D5}">
      <dgm:prSet/>
      <dgm:spPr/>
      <dgm:t>
        <a:bodyPr/>
        <a:lstStyle/>
        <a:p>
          <a:r>
            <a:rPr lang="en-GB" b="1" i="0"/>
            <a:t>Immunomodulation</a:t>
          </a:r>
          <a:endParaRPr lang="nl-NL" b="1"/>
        </a:p>
      </dgm:t>
    </dgm:pt>
    <dgm:pt modelId="{C9E37DE6-BEF4-D048-BEF7-570AA5EDC060}" type="parTrans" cxnId="{EB271BAA-98B2-6E41-A044-8C713040F40F}">
      <dgm:prSet/>
      <dgm:spPr/>
      <dgm:t>
        <a:bodyPr/>
        <a:lstStyle/>
        <a:p>
          <a:endParaRPr lang="nl-NL"/>
        </a:p>
      </dgm:t>
    </dgm:pt>
    <dgm:pt modelId="{8E2F6F82-6019-5446-B01E-FBE6D46C6DC3}" type="sibTrans" cxnId="{EB271BAA-98B2-6E41-A044-8C713040F40F}">
      <dgm:prSet/>
      <dgm:spPr/>
      <dgm:t>
        <a:bodyPr/>
        <a:lstStyle/>
        <a:p>
          <a:endParaRPr lang="nl-NL"/>
        </a:p>
      </dgm:t>
    </dgm:pt>
    <dgm:pt modelId="{BF1FC0C8-504C-F74F-8709-745819060EC6}">
      <dgm:prSet/>
      <dgm:spPr/>
      <dgm:t>
        <a:bodyPr/>
        <a:lstStyle/>
        <a:p>
          <a:r>
            <a:rPr lang="en-GB" b="1" i="0" dirty="0"/>
            <a:t>Lenalidomide</a:t>
          </a:r>
          <a:r>
            <a:rPr lang="en-GB" b="0" i="0" dirty="0"/>
            <a:t> modestly improved response rates and progression-free survival vs investigator-choice chemotherapy6</a:t>
          </a:r>
          <a:endParaRPr lang="nl-NL" dirty="0"/>
        </a:p>
      </dgm:t>
    </dgm:pt>
    <dgm:pt modelId="{5B49D915-8EDD-A548-8A11-7A2483319F75}" type="parTrans" cxnId="{5ABFBA33-28DB-F04B-9E64-895750D8D10C}">
      <dgm:prSet/>
      <dgm:spPr/>
      <dgm:t>
        <a:bodyPr/>
        <a:lstStyle/>
        <a:p>
          <a:endParaRPr lang="nl-NL"/>
        </a:p>
      </dgm:t>
    </dgm:pt>
    <dgm:pt modelId="{3865C3C1-80DF-6E4E-B2AA-6B484565E373}" type="sibTrans" cxnId="{5ABFBA33-28DB-F04B-9E64-895750D8D10C}">
      <dgm:prSet/>
      <dgm:spPr/>
      <dgm:t>
        <a:bodyPr/>
        <a:lstStyle/>
        <a:p>
          <a:endParaRPr lang="nl-NL"/>
        </a:p>
      </dgm:t>
    </dgm:pt>
    <dgm:pt modelId="{B9D98A78-3A63-F041-831F-1469DA5AEDA9}">
      <dgm:prSet/>
      <dgm:spPr/>
      <dgm:t>
        <a:bodyPr/>
        <a:lstStyle/>
        <a:p>
          <a:r>
            <a:rPr lang="en-GB" b="0" i="0" dirty="0"/>
            <a:t>After the inconclusive results from the ROBUST trial</a:t>
          </a:r>
          <a:r>
            <a:rPr lang="en-GB" b="0" i="0" baseline="30000" dirty="0"/>
            <a:t>7</a:t>
          </a:r>
          <a:r>
            <a:rPr lang="en-GB" b="0" i="0" dirty="0"/>
            <a:t>, </a:t>
          </a:r>
          <a:r>
            <a:rPr lang="en-GB" b="1" i="0" dirty="0"/>
            <a:t>R-CHOP +/- lenalidomide </a:t>
          </a:r>
          <a:r>
            <a:rPr lang="en-GB" b="0" i="0" dirty="0"/>
            <a:t>is investigated in newly diagnosed double-expressor DLBCL (</a:t>
          </a:r>
          <a:r>
            <a:rPr lang="en-US" dirty="0"/>
            <a:t>NCT04164368</a:t>
          </a:r>
          <a:r>
            <a:rPr lang="en-GB" b="0" i="0" dirty="0"/>
            <a:t>)</a:t>
          </a:r>
          <a:endParaRPr lang="nl-NL" dirty="0"/>
        </a:p>
      </dgm:t>
    </dgm:pt>
    <dgm:pt modelId="{7094F0C4-5368-A34D-ABF2-FD95E473913B}" type="parTrans" cxnId="{C945060C-6604-6F43-B900-33292914D8A1}">
      <dgm:prSet/>
      <dgm:spPr/>
      <dgm:t>
        <a:bodyPr/>
        <a:lstStyle/>
        <a:p>
          <a:endParaRPr lang="nl-NL"/>
        </a:p>
      </dgm:t>
    </dgm:pt>
    <dgm:pt modelId="{B97551F2-C9D1-2B41-B806-5DDB46217115}" type="sibTrans" cxnId="{C945060C-6604-6F43-B900-33292914D8A1}">
      <dgm:prSet/>
      <dgm:spPr/>
      <dgm:t>
        <a:bodyPr/>
        <a:lstStyle/>
        <a:p>
          <a:endParaRPr lang="nl-NL"/>
        </a:p>
      </dgm:t>
    </dgm:pt>
    <dgm:pt modelId="{71074833-C00C-9047-9C9A-7266AE761250}">
      <dgm:prSet/>
      <dgm:spPr/>
      <dgm:t>
        <a:bodyPr/>
        <a:lstStyle/>
        <a:p>
          <a:r>
            <a:rPr lang="en-GB" b="1" i="0" dirty="0"/>
            <a:t>Lenalidomide + tafasitamab </a:t>
          </a:r>
          <a:r>
            <a:rPr lang="en-GB" b="0" i="0" dirty="0"/>
            <a:t>showed encouraging activity in phase 2 in R/R DLBCL </a:t>
          </a:r>
          <a:br>
            <a:rPr lang="en-GB" b="0" i="0" dirty="0"/>
          </a:br>
          <a:r>
            <a:rPr lang="en-GB" b="0" i="0" dirty="0"/>
            <a:t>(L-MIND; NCT02399085)</a:t>
          </a:r>
          <a:endParaRPr lang="nl-NL" dirty="0"/>
        </a:p>
      </dgm:t>
    </dgm:pt>
    <dgm:pt modelId="{FF698BD2-214B-E642-90E4-A664CA433CFA}" type="parTrans" cxnId="{DCE0ED98-51DC-884A-9004-66B29360DC97}">
      <dgm:prSet/>
      <dgm:spPr/>
      <dgm:t>
        <a:bodyPr/>
        <a:lstStyle/>
        <a:p>
          <a:endParaRPr lang="nl-NL"/>
        </a:p>
      </dgm:t>
    </dgm:pt>
    <dgm:pt modelId="{5F549148-BCD5-9B42-8DDD-F04D1EA990A3}" type="sibTrans" cxnId="{DCE0ED98-51DC-884A-9004-66B29360DC97}">
      <dgm:prSet/>
      <dgm:spPr/>
      <dgm:t>
        <a:bodyPr/>
        <a:lstStyle/>
        <a:p>
          <a:endParaRPr lang="nl-NL"/>
        </a:p>
      </dgm:t>
    </dgm:pt>
    <dgm:pt modelId="{0BD65613-D5A6-4545-BAB0-9EFE6591C57D}">
      <dgm:prSet/>
      <dgm:spPr/>
      <dgm:t>
        <a:bodyPr/>
        <a:lstStyle/>
        <a:p>
          <a:r>
            <a:rPr lang="en-GB" b="0" i="0" dirty="0"/>
            <a:t>Now approved for R/R DLBCL </a:t>
          </a:r>
          <a:endParaRPr lang="nl-NL" dirty="0"/>
        </a:p>
      </dgm:t>
    </dgm:pt>
    <dgm:pt modelId="{D1A6A403-89A3-4C43-82F1-C1D2F0474EA6}" type="parTrans" cxnId="{29712F1E-3494-0C46-B3F1-285820E00BDD}">
      <dgm:prSet/>
      <dgm:spPr/>
      <dgm:t>
        <a:bodyPr/>
        <a:lstStyle/>
        <a:p>
          <a:endParaRPr lang="nl-NL"/>
        </a:p>
      </dgm:t>
    </dgm:pt>
    <dgm:pt modelId="{FC0B9D5E-F4E5-6D46-A419-D304E1D30223}" type="sibTrans" cxnId="{29712F1E-3494-0C46-B3F1-285820E00BDD}">
      <dgm:prSet/>
      <dgm:spPr/>
      <dgm:t>
        <a:bodyPr/>
        <a:lstStyle/>
        <a:p>
          <a:endParaRPr lang="nl-NL"/>
        </a:p>
      </dgm:t>
    </dgm:pt>
    <dgm:pt modelId="{AC567DBE-9C82-7740-8702-5C3B3D47D09A}" type="pres">
      <dgm:prSet presAssocID="{D10E9EB3-902C-F042-8BF0-EF7247AA49E2}" presName="Name0" presStyleCnt="0">
        <dgm:presLayoutVars>
          <dgm:dir/>
          <dgm:animLvl val="lvl"/>
          <dgm:resizeHandles val="exact"/>
        </dgm:presLayoutVars>
      </dgm:prSet>
      <dgm:spPr/>
    </dgm:pt>
    <dgm:pt modelId="{4B22C3B8-7FEE-CF40-BAAB-3F5EDB7D6D7E}" type="pres">
      <dgm:prSet presAssocID="{05FA9DEC-C57E-6B4E-A6BA-79CD0B7C286A}" presName="composite" presStyleCnt="0"/>
      <dgm:spPr/>
    </dgm:pt>
    <dgm:pt modelId="{F570F9E5-9FE1-6648-800F-124806C1EDFA}" type="pres">
      <dgm:prSet presAssocID="{05FA9DEC-C57E-6B4E-A6BA-79CD0B7C286A}" presName="parTx" presStyleLbl="alignNode1" presStyleIdx="0" presStyleCnt="2">
        <dgm:presLayoutVars>
          <dgm:chMax val="0"/>
          <dgm:chPref val="0"/>
          <dgm:bulletEnabled val="1"/>
        </dgm:presLayoutVars>
      </dgm:prSet>
      <dgm:spPr/>
    </dgm:pt>
    <dgm:pt modelId="{D75FDF01-87AC-E74A-930D-E59757C08E42}" type="pres">
      <dgm:prSet presAssocID="{05FA9DEC-C57E-6B4E-A6BA-79CD0B7C286A}" presName="desTx" presStyleLbl="alignAccFollowNode1" presStyleIdx="0" presStyleCnt="2">
        <dgm:presLayoutVars>
          <dgm:bulletEnabled val="1"/>
        </dgm:presLayoutVars>
      </dgm:prSet>
      <dgm:spPr/>
    </dgm:pt>
    <dgm:pt modelId="{4B4C1D8F-1972-5C41-B129-8428671C852B}" type="pres">
      <dgm:prSet presAssocID="{8061116B-09F4-5247-9FFC-E9A6667F1481}" presName="space" presStyleCnt="0"/>
      <dgm:spPr/>
    </dgm:pt>
    <dgm:pt modelId="{93C534CF-4209-C243-9E0D-30AB4AC02803}" type="pres">
      <dgm:prSet presAssocID="{58F288BF-0681-854E-A31F-85F71A76B4D5}" presName="composite" presStyleCnt="0"/>
      <dgm:spPr/>
    </dgm:pt>
    <dgm:pt modelId="{6987CA5E-A56F-0948-B877-65FCB3AA3D8C}" type="pres">
      <dgm:prSet presAssocID="{58F288BF-0681-854E-A31F-85F71A76B4D5}" presName="parTx" presStyleLbl="alignNode1" presStyleIdx="1" presStyleCnt="2">
        <dgm:presLayoutVars>
          <dgm:chMax val="0"/>
          <dgm:chPref val="0"/>
          <dgm:bulletEnabled val="1"/>
        </dgm:presLayoutVars>
      </dgm:prSet>
      <dgm:spPr/>
    </dgm:pt>
    <dgm:pt modelId="{F4C6B268-3BAF-2144-8242-5B3C692F8C9F}" type="pres">
      <dgm:prSet presAssocID="{58F288BF-0681-854E-A31F-85F71A76B4D5}" presName="desTx" presStyleLbl="alignAccFollowNode1" presStyleIdx="1" presStyleCnt="2">
        <dgm:presLayoutVars>
          <dgm:bulletEnabled val="1"/>
        </dgm:presLayoutVars>
      </dgm:prSet>
      <dgm:spPr/>
    </dgm:pt>
  </dgm:ptLst>
  <dgm:cxnLst>
    <dgm:cxn modelId="{83EF9908-905E-7D47-8427-E6EE0C8FE992}" type="presOf" srcId="{085277AD-50CA-AA4B-9214-3955B72C4902}" destId="{D75FDF01-87AC-E74A-930D-E59757C08E42}" srcOrd="0" destOrd="5" presId="urn:microsoft.com/office/officeart/2005/8/layout/hList1"/>
    <dgm:cxn modelId="{C945060C-6604-6F43-B900-33292914D8A1}" srcId="{58F288BF-0681-854E-A31F-85F71A76B4D5}" destId="{B9D98A78-3A63-F041-831F-1469DA5AEDA9}" srcOrd="1" destOrd="0" parTransId="{7094F0C4-5368-A34D-ABF2-FD95E473913B}" sibTransId="{B97551F2-C9D1-2B41-B806-5DDB46217115}"/>
    <dgm:cxn modelId="{9ACC101A-8B29-264C-84C9-40F37D7EE660}" type="presOf" srcId="{277AC6A8-F78B-0B4F-9A7F-C7AE99855011}" destId="{D75FDF01-87AC-E74A-930D-E59757C08E42}" srcOrd="0" destOrd="6" presId="urn:microsoft.com/office/officeart/2005/8/layout/hList1"/>
    <dgm:cxn modelId="{29712F1E-3494-0C46-B3F1-285820E00BDD}" srcId="{71074833-C00C-9047-9C9A-7266AE761250}" destId="{0BD65613-D5A6-4545-BAB0-9EFE6591C57D}" srcOrd="0" destOrd="0" parTransId="{D1A6A403-89A3-4C43-82F1-C1D2F0474EA6}" sibTransId="{FC0B9D5E-F4E5-6D46-A419-D304E1D30223}"/>
    <dgm:cxn modelId="{C2440E20-60EA-7145-83A7-677C4AC2F6F6}" srcId="{05FA9DEC-C57E-6B4E-A6BA-79CD0B7C286A}" destId="{9EC2B63E-032A-8641-8704-92A6E39EB73F}" srcOrd="0" destOrd="0" parTransId="{2B28D88A-1A5E-534D-8E09-B5CA76D4F652}" sibTransId="{386A6676-A790-8544-9025-0998F71BE588}"/>
    <dgm:cxn modelId="{5A90E127-46DF-0947-B766-B242D0DA7FC7}" type="presOf" srcId="{BC43A54A-0CC7-DC45-A6B2-F18CD5C289A0}" destId="{D75FDF01-87AC-E74A-930D-E59757C08E42}" srcOrd="0" destOrd="2" presId="urn:microsoft.com/office/officeart/2005/8/layout/hList1"/>
    <dgm:cxn modelId="{7EA7F42B-AF26-EB4D-9BD6-FDFF884635F1}" srcId="{D10E9EB3-902C-F042-8BF0-EF7247AA49E2}" destId="{05FA9DEC-C57E-6B4E-A6BA-79CD0B7C286A}" srcOrd="0" destOrd="0" parTransId="{18910333-D3A8-FF4F-A1D9-AFB32D83A1FD}" sibTransId="{8061116B-09F4-5247-9FFC-E9A6667F1481}"/>
    <dgm:cxn modelId="{5ABFBA33-28DB-F04B-9E64-895750D8D10C}" srcId="{58F288BF-0681-854E-A31F-85F71A76B4D5}" destId="{BF1FC0C8-504C-F74F-8709-745819060EC6}" srcOrd="0" destOrd="0" parTransId="{5B49D915-8EDD-A548-8A11-7A2483319F75}" sibTransId="{3865C3C1-80DF-6E4E-B2AA-6B484565E373}"/>
    <dgm:cxn modelId="{57578F39-CE82-7849-96A9-34A9B343E31F}" srcId="{085277AD-50CA-AA4B-9214-3955B72C4902}" destId="{277AC6A8-F78B-0B4F-9A7F-C7AE99855011}" srcOrd="0" destOrd="0" parTransId="{F4C4AA9B-F35F-874A-B450-E4BC12B65C67}" sibTransId="{BE80463C-32CB-5B4D-A4E9-DB4BAF96D53C}"/>
    <dgm:cxn modelId="{D1934940-AA82-AB40-816F-D2BB7E48847B}" type="presOf" srcId="{9EC2B63E-032A-8641-8704-92A6E39EB73F}" destId="{D75FDF01-87AC-E74A-930D-E59757C08E42}" srcOrd="0" destOrd="0" presId="urn:microsoft.com/office/officeart/2005/8/layout/hList1"/>
    <dgm:cxn modelId="{51846946-0910-5642-BED2-ACD1DD65265E}" type="presOf" srcId="{B6F4D3F3-3256-4C45-8F18-67DC050F37DC}" destId="{D75FDF01-87AC-E74A-930D-E59757C08E42}" srcOrd="0" destOrd="3" presId="urn:microsoft.com/office/officeart/2005/8/layout/hList1"/>
    <dgm:cxn modelId="{F115084A-3D1A-C348-AE81-6C1B791A2E96}" type="presOf" srcId="{D6CB4B4A-9539-C544-95FA-93CBD0811227}" destId="{D75FDF01-87AC-E74A-930D-E59757C08E42}" srcOrd="0" destOrd="1" presId="urn:microsoft.com/office/officeart/2005/8/layout/hList1"/>
    <dgm:cxn modelId="{6A9B3C57-BAB3-EE41-AFBA-C2CE76AC5BE9}" srcId="{9EC2B63E-032A-8641-8704-92A6E39EB73F}" destId="{BC43A54A-0CC7-DC45-A6B2-F18CD5C289A0}" srcOrd="1" destOrd="0" parTransId="{FF2C5FB3-232D-F24E-8CA4-AB752A458FFE}" sibTransId="{B20BE99C-C04F-0649-A46F-B878D51BD0E8}"/>
    <dgm:cxn modelId="{6DBC4F60-5129-254B-AD46-729E62E5D91D}" srcId="{B6F4D3F3-3256-4C45-8F18-67DC050F37DC}" destId="{57C8BC61-31D3-DB42-9DEE-12E0C45620D8}" srcOrd="0" destOrd="0" parTransId="{074CBDD3-3356-D944-BA7F-123B3B611686}" sibTransId="{3F3839F6-4C1D-6A44-B81E-ACE557C863C2}"/>
    <dgm:cxn modelId="{A66B5162-5474-CF4D-A871-A8DECB1B2D36}" type="presOf" srcId="{B9D98A78-3A63-F041-831F-1469DA5AEDA9}" destId="{F4C6B268-3BAF-2144-8242-5B3C692F8C9F}" srcOrd="0" destOrd="1" presId="urn:microsoft.com/office/officeart/2005/8/layout/hList1"/>
    <dgm:cxn modelId="{6E773385-C9BE-A740-871F-438C08EE6C23}" type="presOf" srcId="{BF1FC0C8-504C-F74F-8709-745819060EC6}" destId="{F4C6B268-3BAF-2144-8242-5B3C692F8C9F}" srcOrd="0" destOrd="0" presId="urn:microsoft.com/office/officeart/2005/8/layout/hList1"/>
    <dgm:cxn modelId="{F6F97090-955A-7144-B225-B19301B9256B}" type="presOf" srcId="{D10E9EB3-902C-F042-8BF0-EF7247AA49E2}" destId="{AC567DBE-9C82-7740-8702-5C3B3D47D09A}" srcOrd="0" destOrd="0" presId="urn:microsoft.com/office/officeart/2005/8/layout/hList1"/>
    <dgm:cxn modelId="{A55AD891-046E-3843-9458-646B686B57C1}" type="presOf" srcId="{05FA9DEC-C57E-6B4E-A6BA-79CD0B7C286A}" destId="{F570F9E5-9FE1-6648-800F-124806C1EDFA}" srcOrd="0" destOrd="0" presId="urn:microsoft.com/office/officeart/2005/8/layout/hList1"/>
    <dgm:cxn modelId="{0E138093-7B54-FB4E-92E5-DDE4EDD70086}" type="presOf" srcId="{58F288BF-0681-854E-A31F-85F71A76B4D5}" destId="{6987CA5E-A56F-0948-B877-65FCB3AA3D8C}" srcOrd="0" destOrd="0" presId="urn:microsoft.com/office/officeart/2005/8/layout/hList1"/>
    <dgm:cxn modelId="{53BA5695-511B-7F4F-BAE4-176F83A7B11E}" srcId="{9EC2B63E-032A-8641-8704-92A6E39EB73F}" destId="{D6CB4B4A-9539-C544-95FA-93CBD0811227}" srcOrd="0" destOrd="0" parTransId="{842CD5F1-FCCB-2141-AA27-91B94DBB41EA}" sibTransId="{2969BEE9-A210-A141-A93D-7387F82FDFB9}"/>
    <dgm:cxn modelId="{DCE0ED98-51DC-884A-9004-66B29360DC97}" srcId="{58F288BF-0681-854E-A31F-85F71A76B4D5}" destId="{71074833-C00C-9047-9C9A-7266AE761250}" srcOrd="2" destOrd="0" parTransId="{FF698BD2-214B-E642-90E4-A664CA433CFA}" sibTransId="{5F549148-BCD5-9B42-8DDD-F04D1EA990A3}"/>
    <dgm:cxn modelId="{712D7B9E-A29F-AA40-8C4D-9A6581385272}" srcId="{05FA9DEC-C57E-6B4E-A6BA-79CD0B7C286A}" destId="{B6F4D3F3-3256-4C45-8F18-67DC050F37DC}" srcOrd="1" destOrd="0" parTransId="{F862D625-BF31-FD4B-A8FF-358EC4633931}" sibTransId="{E56C9B83-4974-7343-A310-B5202F3E37E4}"/>
    <dgm:cxn modelId="{EB271BAA-98B2-6E41-A044-8C713040F40F}" srcId="{D10E9EB3-902C-F042-8BF0-EF7247AA49E2}" destId="{58F288BF-0681-854E-A31F-85F71A76B4D5}" srcOrd="1" destOrd="0" parTransId="{C9E37DE6-BEF4-D048-BEF7-570AA5EDC060}" sibTransId="{8E2F6F82-6019-5446-B01E-FBE6D46C6DC3}"/>
    <dgm:cxn modelId="{183B12B8-CF81-9941-A668-A7DA4464EB21}" type="presOf" srcId="{71074833-C00C-9047-9C9A-7266AE761250}" destId="{F4C6B268-3BAF-2144-8242-5B3C692F8C9F}" srcOrd="0" destOrd="2" presId="urn:microsoft.com/office/officeart/2005/8/layout/hList1"/>
    <dgm:cxn modelId="{754B25B8-B8E2-064C-9641-C1CC4EF5D8E3}" type="presOf" srcId="{0BD65613-D5A6-4545-BAB0-9EFE6591C57D}" destId="{F4C6B268-3BAF-2144-8242-5B3C692F8C9F}" srcOrd="0" destOrd="3" presId="urn:microsoft.com/office/officeart/2005/8/layout/hList1"/>
    <dgm:cxn modelId="{F41C6FEA-B3EF-F347-8346-0CBEA7581011}" srcId="{05FA9DEC-C57E-6B4E-A6BA-79CD0B7C286A}" destId="{085277AD-50CA-AA4B-9214-3955B72C4902}" srcOrd="2" destOrd="0" parTransId="{9522793E-D823-7B4E-A2BD-BABF547A469F}" sibTransId="{F6EC7A13-A1F7-E940-BE68-0FEA1F3D2E94}"/>
    <dgm:cxn modelId="{02A741ED-D269-ED44-809F-7A2FD6100F51}" type="presOf" srcId="{57C8BC61-31D3-DB42-9DEE-12E0C45620D8}" destId="{D75FDF01-87AC-E74A-930D-E59757C08E42}" srcOrd="0" destOrd="4" presId="urn:microsoft.com/office/officeart/2005/8/layout/hList1"/>
    <dgm:cxn modelId="{C651D309-0EF6-AE48-A624-1EBD5B4C4CFD}" type="presParOf" srcId="{AC567DBE-9C82-7740-8702-5C3B3D47D09A}" destId="{4B22C3B8-7FEE-CF40-BAAB-3F5EDB7D6D7E}" srcOrd="0" destOrd="0" presId="urn:microsoft.com/office/officeart/2005/8/layout/hList1"/>
    <dgm:cxn modelId="{C8760786-A01C-8347-BE45-7F70F22414A5}" type="presParOf" srcId="{4B22C3B8-7FEE-CF40-BAAB-3F5EDB7D6D7E}" destId="{F570F9E5-9FE1-6648-800F-124806C1EDFA}" srcOrd="0" destOrd="0" presId="urn:microsoft.com/office/officeart/2005/8/layout/hList1"/>
    <dgm:cxn modelId="{89CCF13F-CFEF-B64D-B281-27B6A3EE7C22}" type="presParOf" srcId="{4B22C3B8-7FEE-CF40-BAAB-3F5EDB7D6D7E}" destId="{D75FDF01-87AC-E74A-930D-E59757C08E42}" srcOrd="1" destOrd="0" presId="urn:microsoft.com/office/officeart/2005/8/layout/hList1"/>
    <dgm:cxn modelId="{64F04733-5675-E24D-B0E0-FC063DA08247}" type="presParOf" srcId="{AC567DBE-9C82-7740-8702-5C3B3D47D09A}" destId="{4B4C1D8F-1972-5C41-B129-8428671C852B}" srcOrd="1" destOrd="0" presId="urn:microsoft.com/office/officeart/2005/8/layout/hList1"/>
    <dgm:cxn modelId="{46F54659-6D34-A744-B0FE-430119BE76E3}" type="presParOf" srcId="{AC567DBE-9C82-7740-8702-5C3B3D47D09A}" destId="{93C534CF-4209-C243-9E0D-30AB4AC02803}" srcOrd="2" destOrd="0" presId="urn:microsoft.com/office/officeart/2005/8/layout/hList1"/>
    <dgm:cxn modelId="{7F0533CA-3ABC-A846-A0CB-F50AF67A2D36}" type="presParOf" srcId="{93C534CF-4209-C243-9E0D-30AB4AC02803}" destId="{6987CA5E-A56F-0948-B877-65FCB3AA3D8C}" srcOrd="0" destOrd="0" presId="urn:microsoft.com/office/officeart/2005/8/layout/hList1"/>
    <dgm:cxn modelId="{0660C106-61CB-EF4A-BEA1-EBF9CCF28759}" type="presParOf" srcId="{93C534CF-4209-C243-9E0D-30AB4AC02803}" destId="{F4C6B268-3BAF-2144-8242-5B3C692F8C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974E0C-0279-5048-ABA5-F79E4234C0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247CFE75-0392-B343-B37F-2CAE33AE2F87}">
      <dgm:prSet/>
      <dgm:spPr/>
      <dgm:t>
        <a:bodyPr/>
        <a:lstStyle/>
        <a:p>
          <a:r>
            <a:rPr lang="en-GB" b="1" i="0" dirty="0"/>
            <a:t>Antibody drug conjugates</a:t>
          </a:r>
          <a:endParaRPr lang="nl-NL" b="1" dirty="0"/>
        </a:p>
      </dgm:t>
    </dgm:pt>
    <dgm:pt modelId="{33F8D34B-B74F-B946-AA17-C6F86FF8DF73}" type="parTrans" cxnId="{F3161EA1-4E77-F946-9548-41DC4B347157}">
      <dgm:prSet/>
      <dgm:spPr/>
      <dgm:t>
        <a:bodyPr/>
        <a:lstStyle/>
        <a:p>
          <a:endParaRPr lang="nl-NL"/>
        </a:p>
      </dgm:t>
    </dgm:pt>
    <dgm:pt modelId="{735C7B9C-F971-8442-9DEF-56B842A52199}" type="sibTrans" cxnId="{F3161EA1-4E77-F946-9548-41DC4B347157}">
      <dgm:prSet/>
      <dgm:spPr/>
      <dgm:t>
        <a:bodyPr/>
        <a:lstStyle/>
        <a:p>
          <a:endParaRPr lang="nl-NL"/>
        </a:p>
      </dgm:t>
    </dgm:pt>
    <dgm:pt modelId="{EA00D99A-7246-C14D-98D0-B67026B61DC0}">
      <dgm:prSet/>
      <dgm:spPr/>
      <dgm:t>
        <a:bodyPr/>
        <a:lstStyle/>
        <a:p>
          <a:r>
            <a:rPr lang="en-GB" b="1" dirty="0" err="1"/>
            <a:t>Polatuzumab</a:t>
          </a:r>
          <a:r>
            <a:rPr lang="en-GB" b="1" dirty="0"/>
            <a:t> </a:t>
          </a:r>
          <a:r>
            <a:rPr lang="en-GB" b="1" dirty="0" err="1"/>
            <a:t>vedotin</a:t>
          </a:r>
          <a:r>
            <a:rPr lang="en-GB" b="1" dirty="0"/>
            <a:t> (Pola)</a:t>
          </a:r>
          <a:r>
            <a:rPr lang="en-GB" b="1" baseline="30000" dirty="0"/>
            <a:t>2</a:t>
          </a:r>
          <a:endParaRPr lang="nl-NL" b="1" baseline="30000" dirty="0"/>
        </a:p>
      </dgm:t>
    </dgm:pt>
    <dgm:pt modelId="{7BC0E58D-588A-4149-83C7-3753C6639699}" type="parTrans" cxnId="{7908B5A3-50AC-4B46-874B-6FD1420454E2}">
      <dgm:prSet/>
      <dgm:spPr/>
      <dgm:t>
        <a:bodyPr/>
        <a:lstStyle/>
        <a:p>
          <a:endParaRPr lang="nl-NL"/>
        </a:p>
      </dgm:t>
    </dgm:pt>
    <dgm:pt modelId="{82577721-13D4-A848-B2AF-BE980803DC45}" type="sibTrans" cxnId="{7908B5A3-50AC-4B46-874B-6FD1420454E2}">
      <dgm:prSet/>
      <dgm:spPr/>
      <dgm:t>
        <a:bodyPr/>
        <a:lstStyle/>
        <a:p>
          <a:endParaRPr lang="nl-NL"/>
        </a:p>
      </dgm:t>
    </dgm:pt>
    <dgm:pt modelId="{BD5E4533-56D3-584B-977B-010979F8EE3E}">
      <dgm:prSet/>
      <dgm:spPr/>
      <dgm:t>
        <a:bodyPr/>
        <a:lstStyle/>
        <a:p>
          <a:r>
            <a:rPr lang="en-GB" b="1" i="0" dirty="0"/>
            <a:t>Loncastuximab tesirine </a:t>
          </a:r>
          <a:r>
            <a:rPr lang="en-GB" b="0" i="0" dirty="0"/>
            <a:t>is approved in R/R DLBCL</a:t>
          </a:r>
          <a:endParaRPr lang="nl-NL" baseline="30000" dirty="0"/>
        </a:p>
      </dgm:t>
    </dgm:pt>
    <dgm:pt modelId="{5745DDBC-2826-7240-8E9D-E5C46B784320}" type="parTrans" cxnId="{71CF6545-168A-3842-AEDB-16F327BC95E2}">
      <dgm:prSet/>
      <dgm:spPr/>
      <dgm:t>
        <a:bodyPr/>
        <a:lstStyle/>
        <a:p>
          <a:endParaRPr lang="nl-NL"/>
        </a:p>
      </dgm:t>
    </dgm:pt>
    <dgm:pt modelId="{94C27F14-F448-064C-84E0-3EDAC26CA4EC}" type="sibTrans" cxnId="{71CF6545-168A-3842-AEDB-16F327BC95E2}">
      <dgm:prSet/>
      <dgm:spPr/>
      <dgm:t>
        <a:bodyPr/>
        <a:lstStyle/>
        <a:p>
          <a:endParaRPr lang="nl-NL"/>
        </a:p>
      </dgm:t>
    </dgm:pt>
    <dgm:pt modelId="{2C1B0805-0C53-0748-86B6-34976CFA0C6C}">
      <dgm:prSet/>
      <dgm:spPr/>
      <dgm:t>
        <a:bodyPr/>
        <a:lstStyle/>
        <a:p>
          <a:r>
            <a:rPr lang="en-GB" b="1" i="0" dirty="0"/>
            <a:t>CART-cell therapy</a:t>
          </a:r>
          <a:endParaRPr lang="nl-NL" b="1" dirty="0"/>
        </a:p>
      </dgm:t>
    </dgm:pt>
    <dgm:pt modelId="{33AA68DB-3D57-F94F-92B9-D2ACA6D34F0E}" type="parTrans" cxnId="{ECE50A5B-68CF-D14C-8536-50EF3133DC43}">
      <dgm:prSet/>
      <dgm:spPr/>
      <dgm:t>
        <a:bodyPr/>
        <a:lstStyle/>
        <a:p>
          <a:endParaRPr lang="nl-NL"/>
        </a:p>
      </dgm:t>
    </dgm:pt>
    <dgm:pt modelId="{0E82A8CD-039B-F742-95A7-DDB5E4601028}" type="sibTrans" cxnId="{ECE50A5B-68CF-D14C-8536-50EF3133DC43}">
      <dgm:prSet/>
      <dgm:spPr/>
      <dgm:t>
        <a:bodyPr/>
        <a:lstStyle/>
        <a:p>
          <a:endParaRPr lang="nl-NL"/>
        </a:p>
      </dgm:t>
    </dgm:pt>
    <dgm:pt modelId="{2835981B-6A1C-C84D-A892-81D9D544AE98}">
      <dgm:prSet/>
      <dgm:spPr/>
      <dgm:t>
        <a:bodyPr/>
        <a:lstStyle/>
        <a:p>
          <a:r>
            <a:rPr lang="en-GB" b="1" i="0" dirty="0" err="1"/>
            <a:t>Axicabtagen</a:t>
          </a:r>
          <a:r>
            <a:rPr lang="en-GB" b="1" i="0" dirty="0"/>
            <a:t> </a:t>
          </a:r>
          <a:r>
            <a:rPr lang="en-GB" b="1" i="0" dirty="0" err="1"/>
            <a:t>ciloleucel</a:t>
          </a:r>
          <a:r>
            <a:rPr lang="en-GB" b="1" i="0" dirty="0"/>
            <a:t> </a:t>
          </a:r>
          <a:r>
            <a:rPr lang="en-GB" b="0" i="0" dirty="0"/>
            <a:t>(</a:t>
          </a:r>
          <a:r>
            <a:rPr lang="en-GB" b="0" i="0" dirty="0" err="1"/>
            <a:t>axi-cel</a:t>
          </a:r>
          <a:r>
            <a:rPr lang="en-GB" b="0" i="0" dirty="0"/>
            <a:t>) and </a:t>
          </a:r>
          <a:r>
            <a:rPr lang="en-GB" b="1" i="0" dirty="0" err="1"/>
            <a:t>tisagenlecleucel</a:t>
          </a:r>
          <a:r>
            <a:rPr lang="en-GB" b="0" i="0" dirty="0"/>
            <a:t> are approved in R/R DLBCL</a:t>
          </a:r>
          <a:r>
            <a:rPr lang="en-GB" b="0" i="0" baseline="30000" dirty="0"/>
            <a:t>4,5</a:t>
          </a:r>
          <a:endParaRPr lang="nl-NL" baseline="30000" dirty="0"/>
        </a:p>
      </dgm:t>
    </dgm:pt>
    <dgm:pt modelId="{2D505A08-9DB4-354D-83A6-6B2DF2974EDF}" type="parTrans" cxnId="{B0CADBEA-036B-284F-AD02-F934BA9B5F35}">
      <dgm:prSet/>
      <dgm:spPr/>
      <dgm:t>
        <a:bodyPr/>
        <a:lstStyle/>
        <a:p>
          <a:endParaRPr lang="nl-NL"/>
        </a:p>
      </dgm:t>
    </dgm:pt>
    <dgm:pt modelId="{1FAD67BB-8F44-1E4C-9725-6E88630F7CA6}" type="sibTrans" cxnId="{B0CADBEA-036B-284F-AD02-F934BA9B5F35}">
      <dgm:prSet/>
      <dgm:spPr/>
      <dgm:t>
        <a:bodyPr/>
        <a:lstStyle/>
        <a:p>
          <a:endParaRPr lang="nl-NL"/>
        </a:p>
      </dgm:t>
    </dgm:pt>
    <dgm:pt modelId="{071E1840-80D4-034B-A85F-CBDAAD37566C}">
      <dgm:prSet/>
      <dgm:spPr/>
      <dgm:t>
        <a:bodyPr/>
        <a:lstStyle/>
        <a:p>
          <a:r>
            <a:rPr lang="en-GB" b="1" i="0" dirty="0"/>
            <a:t>Immune checkpoint inhibitors</a:t>
          </a:r>
          <a:endParaRPr lang="nl-NL" b="1" dirty="0"/>
        </a:p>
      </dgm:t>
    </dgm:pt>
    <dgm:pt modelId="{40214C99-872A-CD41-BE81-A9EDED2F2A66}" type="parTrans" cxnId="{ACC9FB17-146F-6E44-B023-9C34D0B17569}">
      <dgm:prSet/>
      <dgm:spPr/>
      <dgm:t>
        <a:bodyPr/>
        <a:lstStyle/>
        <a:p>
          <a:endParaRPr lang="nl-NL"/>
        </a:p>
      </dgm:t>
    </dgm:pt>
    <dgm:pt modelId="{28E63EB3-8599-5E41-80BF-03830D500E36}" type="sibTrans" cxnId="{ACC9FB17-146F-6E44-B023-9C34D0B17569}">
      <dgm:prSet/>
      <dgm:spPr/>
      <dgm:t>
        <a:bodyPr/>
        <a:lstStyle/>
        <a:p>
          <a:endParaRPr lang="nl-NL"/>
        </a:p>
      </dgm:t>
    </dgm:pt>
    <dgm:pt modelId="{270A8CD0-9D36-224E-A14B-F0586C881902}">
      <dgm:prSet/>
      <dgm:spPr/>
      <dgm:t>
        <a:bodyPr/>
        <a:lstStyle/>
        <a:p>
          <a:r>
            <a:rPr lang="en-GB" b="1" i="0" dirty="0"/>
            <a:t>Nivolumab</a:t>
          </a:r>
          <a:endParaRPr lang="nl-NL" b="1" dirty="0"/>
        </a:p>
      </dgm:t>
    </dgm:pt>
    <dgm:pt modelId="{67335314-E5E2-F042-80FD-C3CE4171A883}" type="parTrans" cxnId="{2B0DA324-003D-8E41-99A9-97879BA45E99}">
      <dgm:prSet/>
      <dgm:spPr/>
      <dgm:t>
        <a:bodyPr/>
        <a:lstStyle/>
        <a:p>
          <a:endParaRPr lang="nl-NL"/>
        </a:p>
      </dgm:t>
    </dgm:pt>
    <dgm:pt modelId="{C9887FA9-0FE3-4047-8536-EC3A415DC6CA}" type="sibTrans" cxnId="{2B0DA324-003D-8E41-99A9-97879BA45E99}">
      <dgm:prSet/>
      <dgm:spPr/>
      <dgm:t>
        <a:bodyPr/>
        <a:lstStyle/>
        <a:p>
          <a:endParaRPr lang="nl-NL"/>
        </a:p>
      </dgm:t>
    </dgm:pt>
    <dgm:pt modelId="{A1BC4DEA-A0C0-3A4B-B5A6-BC1741EB7A59}">
      <dgm:prSet/>
      <dgm:spPr/>
      <dgm:t>
        <a:bodyPr/>
        <a:lstStyle/>
        <a:p>
          <a:r>
            <a:rPr lang="en-GB" b="0" i="0" dirty="0"/>
            <a:t>Early phase 3 front-line data of </a:t>
          </a:r>
          <a:r>
            <a:rPr lang="en-GB" b="1" i="0" dirty="0"/>
            <a:t>Pola + R-CHP </a:t>
          </a:r>
          <a:r>
            <a:rPr lang="en-GB" b="0" i="0" dirty="0"/>
            <a:t>seem promising (POLARIX, NCT03274492)</a:t>
          </a:r>
          <a:endParaRPr lang="nl-NL" dirty="0"/>
        </a:p>
      </dgm:t>
    </dgm:pt>
    <dgm:pt modelId="{BB711374-03B2-4A44-B0A8-AE3853F18F0B}" type="parTrans" cxnId="{D4D1A87D-1A72-264F-9918-603B91A3F62A}">
      <dgm:prSet/>
      <dgm:spPr/>
      <dgm:t>
        <a:bodyPr/>
        <a:lstStyle/>
        <a:p>
          <a:endParaRPr lang="nl-NL"/>
        </a:p>
      </dgm:t>
    </dgm:pt>
    <dgm:pt modelId="{A0B0C749-4731-8B4F-9609-DC168F52D8DB}" type="sibTrans" cxnId="{D4D1A87D-1A72-264F-9918-603B91A3F62A}">
      <dgm:prSet/>
      <dgm:spPr/>
      <dgm:t>
        <a:bodyPr/>
        <a:lstStyle/>
        <a:p>
          <a:endParaRPr lang="nl-NL"/>
        </a:p>
      </dgm:t>
    </dgm:pt>
    <dgm:pt modelId="{B1B27A23-6BFC-3540-90A3-356CF7957106}">
      <dgm:prSet/>
      <dgm:spPr/>
      <dgm:t>
        <a:bodyPr/>
        <a:lstStyle/>
        <a:p>
          <a:r>
            <a:rPr lang="en-GB" b="0" i="0" dirty="0"/>
            <a:t>Ongoing phase 3 studies in R/R DLBCL evaluate platinum-based CIT +/- Pola</a:t>
          </a:r>
          <a:endParaRPr lang="nl-NL" b="0" dirty="0"/>
        </a:p>
      </dgm:t>
    </dgm:pt>
    <dgm:pt modelId="{F6B9E503-DF1E-EC4A-92EF-70AE7DE50590}" type="parTrans" cxnId="{863CA197-1BAA-774C-9D2A-F8F91A99150C}">
      <dgm:prSet/>
      <dgm:spPr/>
      <dgm:t>
        <a:bodyPr/>
        <a:lstStyle/>
        <a:p>
          <a:endParaRPr lang="nl-NL"/>
        </a:p>
      </dgm:t>
    </dgm:pt>
    <dgm:pt modelId="{42D1DACF-0CD9-D743-823B-E39DD9910546}" type="sibTrans" cxnId="{863CA197-1BAA-774C-9D2A-F8F91A99150C}">
      <dgm:prSet/>
      <dgm:spPr/>
      <dgm:t>
        <a:bodyPr/>
        <a:lstStyle/>
        <a:p>
          <a:endParaRPr lang="nl-NL"/>
        </a:p>
      </dgm:t>
    </dgm:pt>
    <dgm:pt modelId="{2650628D-2AE0-7F43-AFE6-BABE90A346BF}">
      <dgm:prSet/>
      <dgm:spPr/>
      <dgm:t>
        <a:bodyPr/>
        <a:lstStyle/>
        <a:p>
          <a:r>
            <a:rPr lang="en-GB" b="0" i="0" dirty="0"/>
            <a:t>POLARGO (NCT04182204) is assessing </a:t>
          </a:r>
          <a:r>
            <a:rPr lang="en-GB" b="1" i="0" dirty="0" err="1"/>
            <a:t>RGemOx</a:t>
          </a:r>
          <a:r>
            <a:rPr lang="en-GB" b="1" i="0" dirty="0"/>
            <a:t> +/- Pola</a:t>
          </a:r>
          <a:endParaRPr lang="nl-NL" b="1" dirty="0"/>
        </a:p>
      </dgm:t>
    </dgm:pt>
    <dgm:pt modelId="{7D2740D7-BA9E-7F42-9A96-7EA462303EA3}" type="parTrans" cxnId="{1B28B39F-4243-D446-BEA5-6B04FC77279B}">
      <dgm:prSet/>
      <dgm:spPr/>
      <dgm:t>
        <a:bodyPr/>
        <a:lstStyle/>
        <a:p>
          <a:endParaRPr lang="nl-NL"/>
        </a:p>
      </dgm:t>
    </dgm:pt>
    <dgm:pt modelId="{C48DBD32-B264-AA41-AD92-432B129F7E1B}" type="sibTrans" cxnId="{1B28B39F-4243-D446-BEA5-6B04FC77279B}">
      <dgm:prSet/>
      <dgm:spPr/>
      <dgm:t>
        <a:bodyPr/>
        <a:lstStyle/>
        <a:p>
          <a:endParaRPr lang="nl-NL"/>
        </a:p>
      </dgm:t>
    </dgm:pt>
    <dgm:pt modelId="{5A79A8E7-8BA3-E245-8B3E-A41671EB4462}">
      <dgm:prSet/>
      <dgm:spPr/>
      <dgm:t>
        <a:bodyPr/>
        <a:lstStyle/>
        <a:p>
          <a:r>
            <a:rPr lang="en-GB" b="0" i="0" dirty="0" err="1"/>
            <a:t>PolaR</a:t>
          </a:r>
          <a:r>
            <a:rPr lang="en-GB" b="0" i="0" dirty="0"/>
            <a:t>-ICE (NCT04665765</a:t>
          </a:r>
          <a:r>
            <a:rPr lang="en-GB" b="0" i="0" dirty="0">
              <a:solidFill>
                <a:schemeClr val="tx1"/>
              </a:solidFill>
            </a:rPr>
            <a:t>) is evaluating </a:t>
          </a:r>
          <a:r>
            <a:rPr lang="en-GB" b="1" i="0" dirty="0">
              <a:solidFill>
                <a:schemeClr val="tx1"/>
              </a:solidFill>
            </a:rPr>
            <a:t>RICE + Pola </a:t>
          </a:r>
          <a:r>
            <a:rPr lang="en-GB" b="0" i="0" dirty="0">
              <a:solidFill>
                <a:schemeClr val="tx1"/>
              </a:solidFill>
            </a:rPr>
            <a:t>prior to </a:t>
          </a:r>
          <a:r>
            <a:rPr lang="en-GB" b="0" i="0" dirty="0" err="1">
              <a:solidFill>
                <a:schemeClr val="tx1"/>
              </a:solidFill>
            </a:rPr>
            <a:t>autoSCT</a:t>
          </a:r>
          <a:endParaRPr lang="nl-NL" dirty="0">
            <a:solidFill>
              <a:schemeClr val="tx1"/>
            </a:solidFill>
          </a:endParaRPr>
        </a:p>
      </dgm:t>
    </dgm:pt>
    <dgm:pt modelId="{5E467B93-BA9E-A34B-B2BB-8E189C509EF5}" type="parTrans" cxnId="{6C4AE310-7588-1F4A-8E20-5855070D2E21}">
      <dgm:prSet/>
      <dgm:spPr/>
      <dgm:t>
        <a:bodyPr/>
        <a:lstStyle/>
        <a:p>
          <a:endParaRPr lang="nl-NL"/>
        </a:p>
      </dgm:t>
    </dgm:pt>
    <dgm:pt modelId="{BE0EC788-4B81-6F4A-B55D-55405A940584}" type="sibTrans" cxnId="{6C4AE310-7588-1F4A-8E20-5855070D2E21}">
      <dgm:prSet/>
      <dgm:spPr/>
      <dgm:t>
        <a:bodyPr/>
        <a:lstStyle/>
        <a:p>
          <a:endParaRPr lang="nl-NL"/>
        </a:p>
      </dgm:t>
    </dgm:pt>
    <dgm:pt modelId="{0E06F977-5839-1F4D-BF60-1789066BA401}">
      <dgm:prSet/>
      <dgm:spPr/>
      <dgm:t>
        <a:bodyPr/>
        <a:lstStyle/>
        <a:p>
          <a:r>
            <a:rPr lang="en-GB" b="1" i="0" dirty="0"/>
            <a:t>Pola + BR </a:t>
          </a:r>
          <a:r>
            <a:rPr lang="en-GB" b="0" i="0" dirty="0"/>
            <a:t>is approved for R/R DLBCL after ≥2 prior therapies </a:t>
          </a:r>
          <a:endParaRPr lang="nl-NL" dirty="0"/>
        </a:p>
      </dgm:t>
    </dgm:pt>
    <dgm:pt modelId="{315C45C1-FF76-C242-BD78-1563DD78382A}" type="parTrans" cxnId="{4D087BA1-1048-DB4A-B1B3-30806CEF8128}">
      <dgm:prSet/>
      <dgm:spPr/>
      <dgm:t>
        <a:bodyPr/>
        <a:lstStyle/>
        <a:p>
          <a:endParaRPr lang="nl-NL"/>
        </a:p>
      </dgm:t>
    </dgm:pt>
    <dgm:pt modelId="{67FC89FF-1DE8-8344-BFF8-0EC94AD21C64}" type="sibTrans" cxnId="{4D087BA1-1048-DB4A-B1B3-30806CEF8128}">
      <dgm:prSet/>
      <dgm:spPr/>
      <dgm:t>
        <a:bodyPr/>
        <a:lstStyle/>
        <a:p>
          <a:endParaRPr lang="nl-NL"/>
        </a:p>
      </dgm:t>
    </dgm:pt>
    <dgm:pt modelId="{827A784D-7E8B-3042-AA92-A9A1778323E0}">
      <dgm:prSet/>
      <dgm:spPr/>
      <dgm:t>
        <a:bodyPr/>
        <a:lstStyle/>
        <a:p>
          <a:r>
            <a:rPr lang="en-GB" b="1" i="0" dirty="0"/>
            <a:t>Durvalumab</a:t>
          </a:r>
          <a:endParaRPr lang="nl-NL" b="1" dirty="0"/>
        </a:p>
      </dgm:t>
    </dgm:pt>
    <dgm:pt modelId="{142F71C1-F8D1-3748-949B-9F21788C7D95}" type="parTrans" cxnId="{E1A07237-8679-4D4E-8D5B-F9B11745A683}">
      <dgm:prSet/>
      <dgm:spPr/>
      <dgm:t>
        <a:bodyPr/>
        <a:lstStyle/>
        <a:p>
          <a:endParaRPr lang="nl-NL"/>
        </a:p>
      </dgm:t>
    </dgm:pt>
    <dgm:pt modelId="{8056D39E-6B26-A140-AD5E-40038AD4FBF9}" type="sibTrans" cxnId="{E1A07237-8679-4D4E-8D5B-F9B11745A683}">
      <dgm:prSet/>
      <dgm:spPr/>
      <dgm:t>
        <a:bodyPr/>
        <a:lstStyle/>
        <a:p>
          <a:endParaRPr lang="nl-NL"/>
        </a:p>
      </dgm:t>
    </dgm:pt>
    <dgm:pt modelId="{A68A67A4-22A6-5544-A1EB-CC7E42486C80}">
      <dgm:prSet/>
      <dgm:spPr/>
      <dgm:t>
        <a:bodyPr/>
        <a:lstStyle/>
        <a:p>
          <a:r>
            <a:rPr lang="en-GB" b="1" i="0" dirty="0"/>
            <a:t>Pembrolizumab + MK-4280</a:t>
          </a:r>
          <a:r>
            <a:rPr lang="en-GB" b="0" i="0" dirty="0"/>
            <a:t>, another PD-L1 inhibitor, is under investigation (NCT03598608)</a:t>
          </a:r>
          <a:endParaRPr lang="nl-NL" dirty="0"/>
        </a:p>
      </dgm:t>
    </dgm:pt>
    <dgm:pt modelId="{41BC0E17-4CEB-AE4D-B9C6-FF08735500A8}" type="parTrans" cxnId="{1CF5FC67-883D-9A47-AD96-A432B93F33FA}">
      <dgm:prSet/>
      <dgm:spPr/>
      <dgm:t>
        <a:bodyPr/>
        <a:lstStyle/>
        <a:p>
          <a:endParaRPr lang="nl-NL"/>
        </a:p>
      </dgm:t>
    </dgm:pt>
    <dgm:pt modelId="{6189444A-66CF-7D48-AF10-F330ECDF3B4B}" type="sibTrans" cxnId="{1CF5FC67-883D-9A47-AD96-A432B93F33FA}">
      <dgm:prSet/>
      <dgm:spPr/>
      <dgm:t>
        <a:bodyPr/>
        <a:lstStyle/>
        <a:p>
          <a:endParaRPr lang="nl-NL"/>
        </a:p>
      </dgm:t>
    </dgm:pt>
    <dgm:pt modelId="{EF2E821F-D620-5F43-B790-AF5AAAD26976}">
      <dgm:prSet/>
      <dgm:spPr/>
      <dgm:t>
        <a:bodyPr/>
        <a:lstStyle/>
        <a:p>
          <a:r>
            <a:rPr lang="en-GB" b="0" i="0" dirty="0"/>
            <a:t>Results as single agent were disappointing</a:t>
          </a:r>
          <a:r>
            <a:rPr lang="en-GB" b="0" i="0" baseline="30000" dirty="0"/>
            <a:t>6</a:t>
          </a:r>
          <a:endParaRPr lang="nl-NL" baseline="30000" dirty="0"/>
        </a:p>
      </dgm:t>
    </dgm:pt>
    <dgm:pt modelId="{0AE0F559-8A3F-AA46-B4E1-B233BA84D111}" type="parTrans" cxnId="{C8F0BF84-4B64-5E4A-9D30-114190FCAAB0}">
      <dgm:prSet/>
      <dgm:spPr/>
      <dgm:t>
        <a:bodyPr/>
        <a:lstStyle/>
        <a:p>
          <a:endParaRPr lang="nl-NL"/>
        </a:p>
      </dgm:t>
    </dgm:pt>
    <dgm:pt modelId="{E8AA3070-A460-E74E-9606-713115F3D322}" type="sibTrans" cxnId="{C8F0BF84-4B64-5E4A-9D30-114190FCAAB0}">
      <dgm:prSet/>
      <dgm:spPr/>
      <dgm:t>
        <a:bodyPr/>
        <a:lstStyle/>
        <a:p>
          <a:endParaRPr lang="nl-NL"/>
        </a:p>
      </dgm:t>
    </dgm:pt>
    <dgm:pt modelId="{AE66408F-1EB9-C946-8C92-1D6E5F4C521A}">
      <dgm:prSet/>
      <dgm:spPr/>
      <dgm:t>
        <a:bodyPr/>
        <a:lstStyle/>
        <a:p>
          <a:r>
            <a:rPr lang="en-GB" b="0" i="0" dirty="0"/>
            <a:t>Front-line </a:t>
          </a:r>
          <a:r>
            <a:rPr lang="en-GB" b="1" i="0" dirty="0"/>
            <a:t>durvalumab + R-CHOP </a:t>
          </a:r>
          <a:r>
            <a:rPr lang="en-GB" b="0" i="0" dirty="0"/>
            <a:t>showed encouraging safety and efficacy in high-risk DLBCL, including double-hit lymphoma (NCT03003520)</a:t>
          </a:r>
          <a:endParaRPr lang="nl-NL" dirty="0"/>
        </a:p>
      </dgm:t>
    </dgm:pt>
    <dgm:pt modelId="{7CBD2A87-C84E-7F4C-8009-B55E6404DB6F}" type="parTrans" cxnId="{5FDC5536-1BE5-6C4A-9410-C79D486ACDC5}">
      <dgm:prSet/>
      <dgm:spPr/>
      <dgm:t>
        <a:bodyPr/>
        <a:lstStyle/>
        <a:p>
          <a:endParaRPr lang="nl-NL"/>
        </a:p>
      </dgm:t>
    </dgm:pt>
    <dgm:pt modelId="{5A53E20D-5D61-D842-A1EC-3AAE16FD87D2}" type="sibTrans" cxnId="{5FDC5536-1BE5-6C4A-9410-C79D486ACDC5}">
      <dgm:prSet/>
      <dgm:spPr/>
      <dgm:t>
        <a:bodyPr/>
        <a:lstStyle/>
        <a:p>
          <a:endParaRPr lang="nl-NL"/>
        </a:p>
      </dgm:t>
    </dgm:pt>
    <dgm:pt modelId="{9FF5A71C-B516-2D46-86A1-CBBBEE113DF6}">
      <dgm:prSet/>
      <dgm:spPr/>
      <dgm:t>
        <a:bodyPr/>
        <a:lstStyle/>
        <a:p>
          <a:r>
            <a:rPr lang="en-GB" b="1" i="0" dirty="0"/>
            <a:t>Pembrolizumab</a:t>
          </a:r>
          <a:endParaRPr lang="nl-NL" b="1" dirty="0"/>
        </a:p>
      </dgm:t>
    </dgm:pt>
    <dgm:pt modelId="{A5501B14-73E7-334B-BF14-1C5F78323D11}" type="parTrans" cxnId="{8869B149-654F-9E47-872C-31E4D6678282}">
      <dgm:prSet/>
      <dgm:spPr/>
      <dgm:t>
        <a:bodyPr/>
        <a:lstStyle/>
        <a:p>
          <a:endParaRPr lang="nl-NL"/>
        </a:p>
      </dgm:t>
    </dgm:pt>
    <dgm:pt modelId="{286F9BF8-65D8-2F4C-ACE7-E8F4F67A946F}" type="sibTrans" cxnId="{8869B149-654F-9E47-872C-31E4D6678282}">
      <dgm:prSet/>
      <dgm:spPr/>
      <dgm:t>
        <a:bodyPr/>
        <a:lstStyle/>
        <a:p>
          <a:endParaRPr lang="nl-NL"/>
        </a:p>
      </dgm:t>
    </dgm:pt>
    <dgm:pt modelId="{617ACF85-B025-C845-9BF7-9C2697AE264F}">
      <dgm:prSet/>
      <dgm:spPr/>
      <dgm:t>
        <a:bodyPr/>
        <a:lstStyle/>
        <a:p>
          <a:r>
            <a:rPr lang="en-GB" b="0" i="0" dirty="0"/>
            <a:t>Front-line </a:t>
          </a:r>
          <a:r>
            <a:rPr lang="en-GB" b="1" i="0" dirty="0"/>
            <a:t>pembrolizumab + R-CHOP </a:t>
          </a:r>
          <a:r>
            <a:rPr lang="en-GB" b="0" i="0" dirty="0"/>
            <a:t>showed encouraging efficacy</a:t>
          </a:r>
          <a:r>
            <a:rPr lang="en-GB" b="0" i="0" baseline="30000" dirty="0"/>
            <a:t>7</a:t>
          </a:r>
          <a:endParaRPr lang="nl-NL" baseline="30000" dirty="0"/>
        </a:p>
      </dgm:t>
    </dgm:pt>
    <dgm:pt modelId="{14CCEDDE-D80A-854A-8A52-F3AC5A6C23A7}" type="parTrans" cxnId="{665E6AB4-ECE6-B54D-8D96-45A0CD0AEB59}">
      <dgm:prSet/>
      <dgm:spPr/>
      <dgm:t>
        <a:bodyPr/>
        <a:lstStyle/>
        <a:p>
          <a:endParaRPr lang="nl-NL"/>
        </a:p>
      </dgm:t>
    </dgm:pt>
    <dgm:pt modelId="{BFD0CFED-28E4-A34B-AE00-1CD5951CFAD7}" type="sibTrans" cxnId="{665E6AB4-ECE6-B54D-8D96-45A0CD0AEB59}">
      <dgm:prSet/>
      <dgm:spPr/>
      <dgm:t>
        <a:bodyPr/>
        <a:lstStyle/>
        <a:p>
          <a:endParaRPr lang="nl-NL"/>
        </a:p>
      </dgm:t>
    </dgm:pt>
    <dgm:pt modelId="{47D86CC8-6654-834F-8B7A-32C8B090F62E}">
      <dgm:prSet/>
      <dgm:spPr/>
      <dgm:t>
        <a:bodyPr/>
        <a:lstStyle/>
        <a:p>
          <a:r>
            <a:rPr lang="en-GB" b="0" i="0" dirty="0"/>
            <a:t>In the pivotal trials, outcomes were not associated with COO</a:t>
          </a:r>
          <a:endParaRPr lang="nl-NL" dirty="0"/>
        </a:p>
      </dgm:t>
    </dgm:pt>
    <dgm:pt modelId="{D3DBC686-1025-5845-AF99-187AA3832134}" type="parTrans" cxnId="{96612DB3-830D-F744-9215-A8747FDBD30C}">
      <dgm:prSet/>
      <dgm:spPr/>
      <dgm:t>
        <a:bodyPr/>
        <a:lstStyle/>
        <a:p>
          <a:endParaRPr lang="nl-NL"/>
        </a:p>
      </dgm:t>
    </dgm:pt>
    <dgm:pt modelId="{4A0E0BA7-89F6-D44A-BF6A-4FB09B39ED6A}" type="sibTrans" cxnId="{96612DB3-830D-F744-9215-A8747FDBD30C}">
      <dgm:prSet/>
      <dgm:spPr/>
      <dgm:t>
        <a:bodyPr/>
        <a:lstStyle/>
        <a:p>
          <a:endParaRPr lang="nl-NL"/>
        </a:p>
      </dgm:t>
    </dgm:pt>
    <dgm:pt modelId="{0C7161AF-3B6C-8A4A-B892-8C96067D5C16}">
      <dgm:prSet/>
      <dgm:spPr/>
      <dgm:t>
        <a:bodyPr/>
        <a:lstStyle/>
        <a:p>
          <a:r>
            <a:rPr lang="en-GB" b="0" i="0" dirty="0"/>
            <a:t>Ongoing trials evaluate </a:t>
          </a:r>
          <a:r>
            <a:rPr lang="en-GB" b="1" i="0" dirty="0"/>
            <a:t>CART vs. platinum-based second line therapy with planned auto transplant</a:t>
          </a:r>
          <a:endParaRPr lang="nl-NL" b="1" dirty="0"/>
        </a:p>
      </dgm:t>
    </dgm:pt>
    <dgm:pt modelId="{CC2D6ED1-9528-D04C-9F2F-73D0B2C29AD6}" type="parTrans" cxnId="{259B57D3-1E62-104E-9EF6-A09797D37740}">
      <dgm:prSet/>
      <dgm:spPr/>
      <dgm:t>
        <a:bodyPr/>
        <a:lstStyle/>
        <a:p>
          <a:endParaRPr lang="nl-NL"/>
        </a:p>
      </dgm:t>
    </dgm:pt>
    <dgm:pt modelId="{CBA34113-3329-1E49-9EF7-65B529952DAA}" type="sibTrans" cxnId="{259B57D3-1E62-104E-9EF6-A09797D37740}">
      <dgm:prSet/>
      <dgm:spPr/>
      <dgm:t>
        <a:bodyPr/>
        <a:lstStyle/>
        <a:p>
          <a:endParaRPr lang="nl-NL"/>
        </a:p>
      </dgm:t>
    </dgm:pt>
    <dgm:pt modelId="{15935841-30A0-D041-B6B7-13B066F6B45C}">
      <dgm:prSet/>
      <dgm:spPr/>
      <dgm:t>
        <a:bodyPr/>
        <a:lstStyle/>
        <a:p>
          <a:r>
            <a:rPr lang="en-GB" b="0" i="0" dirty="0"/>
            <a:t>ZUMA-7 (NCT03391466)</a:t>
          </a:r>
          <a:endParaRPr lang="nl-NL" dirty="0"/>
        </a:p>
      </dgm:t>
    </dgm:pt>
    <dgm:pt modelId="{88EC0E67-4F68-BE40-9C2A-3D8F73A0E913}" type="parTrans" cxnId="{4CCEE441-FE55-1E45-AB8C-8F26FE1CFE6A}">
      <dgm:prSet/>
      <dgm:spPr/>
      <dgm:t>
        <a:bodyPr/>
        <a:lstStyle/>
        <a:p>
          <a:endParaRPr lang="nl-NL"/>
        </a:p>
      </dgm:t>
    </dgm:pt>
    <dgm:pt modelId="{47DE97A6-816E-AE4E-A40B-394C9D486271}" type="sibTrans" cxnId="{4CCEE441-FE55-1E45-AB8C-8F26FE1CFE6A}">
      <dgm:prSet/>
      <dgm:spPr/>
      <dgm:t>
        <a:bodyPr/>
        <a:lstStyle/>
        <a:p>
          <a:endParaRPr lang="nl-NL"/>
        </a:p>
      </dgm:t>
    </dgm:pt>
    <dgm:pt modelId="{621AC8A0-0B17-EF42-AA95-AC7CC2610158}">
      <dgm:prSet/>
      <dgm:spPr/>
      <dgm:t>
        <a:bodyPr/>
        <a:lstStyle/>
        <a:p>
          <a:r>
            <a:rPr lang="en-GB" b="0" i="0" dirty="0"/>
            <a:t>BELINDA (NCT03570892)</a:t>
          </a:r>
          <a:endParaRPr lang="nl-NL" dirty="0"/>
        </a:p>
      </dgm:t>
    </dgm:pt>
    <dgm:pt modelId="{8598E1D4-F1EF-9442-8B74-0998C8C409A9}" type="parTrans" cxnId="{16419CF4-7075-304D-A8A8-403248F42FDD}">
      <dgm:prSet/>
      <dgm:spPr/>
      <dgm:t>
        <a:bodyPr/>
        <a:lstStyle/>
        <a:p>
          <a:endParaRPr lang="nl-NL"/>
        </a:p>
      </dgm:t>
    </dgm:pt>
    <dgm:pt modelId="{153B44D7-CD29-FB4E-910A-C193B2509BBA}" type="sibTrans" cxnId="{16419CF4-7075-304D-A8A8-403248F42FDD}">
      <dgm:prSet/>
      <dgm:spPr/>
      <dgm:t>
        <a:bodyPr/>
        <a:lstStyle/>
        <a:p>
          <a:endParaRPr lang="nl-NL"/>
        </a:p>
      </dgm:t>
    </dgm:pt>
    <dgm:pt modelId="{1AABEDAE-4475-2340-B137-5769A3387B65}">
      <dgm:prSet/>
      <dgm:spPr/>
      <dgm:t>
        <a:bodyPr/>
        <a:lstStyle/>
        <a:p>
          <a:r>
            <a:rPr lang="en-GB" b="0" i="0" dirty="0"/>
            <a:t>TRANSCEND (NCT02631044)</a:t>
          </a:r>
          <a:endParaRPr lang="nl-NL" dirty="0"/>
        </a:p>
      </dgm:t>
    </dgm:pt>
    <dgm:pt modelId="{BE0CBCEE-419E-2048-B9F9-4B55F6D42B13}" type="parTrans" cxnId="{60D17E3F-3C8D-CB43-9C78-68E5EE78E986}">
      <dgm:prSet/>
      <dgm:spPr/>
      <dgm:t>
        <a:bodyPr/>
        <a:lstStyle/>
        <a:p>
          <a:endParaRPr lang="nl-NL"/>
        </a:p>
      </dgm:t>
    </dgm:pt>
    <dgm:pt modelId="{357E6331-0A7D-E34E-AC10-B18C3F45E486}" type="sibTrans" cxnId="{60D17E3F-3C8D-CB43-9C78-68E5EE78E986}">
      <dgm:prSet/>
      <dgm:spPr/>
      <dgm:t>
        <a:bodyPr/>
        <a:lstStyle/>
        <a:p>
          <a:endParaRPr lang="nl-NL"/>
        </a:p>
      </dgm:t>
    </dgm:pt>
    <dgm:pt modelId="{3F5B147B-1319-E84D-8E0D-F1DC2B717F42}">
      <dgm:prSet/>
      <dgm:spPr/>
      <dgm:t>
        <a:bodyPr/>
        <a:lstStyle/>
        <a:p>
          <a:r>
            <a:rPr lang="en-GB" b="0" i="0" dirty="0"/>
            <a:t>It is studied in phase 2 combined </a:t>
          </a:r>
          <a:r>
            <a:rPr lang="en-GB" b="1" i="0" dirty="0"/>
            <a:t>with ibrutinib </a:t>
          </a:r>
          <a:r>
            <a:rPr lang="en-GB" b="0" i="0" dirty="0"/>
            <a:t>(NCT03684694)</a:t>
          </a:r>
          <a:r>
            <a:rPr lang="en-GB" b="0" i="0" baseline="30000" dirty="0"/>
            <a:t>3</a:t>
          </a:r>
          <a:endParaRPr lang="nl-NL" baseline="30000" dirty="0"/>
        </a:p>
      </dgm:t>
    </dgm:pt>
    <dgm:pt modelId="{7942602F-35EF-204A-8260-3090652B0D69}" type="parTrans" cxnId="{BF7156AB-96F5-414F-8958-DC44B48AD78E}">
      <dgm:prSet/>
      <dgm:spPr/>
      <dgm:t>
        <a:bodyPr/>
        <a:lstStyle/>
        <a:p>
          <a:endParaRPr lang="nl-NL"/>
        </a:p>
      </dgm:t>
    </dgm:pt>
    <dgm:pt modelId="{D05FB2F4-FD8A-D946-A42D-2EFF262CE6A3}" type="sibTrans" cxnId="{BF7156AB-96F5-414F-8958-DC44B48AD78E}">
      <dgm:prSet/>
      <dgm:spPr/>
      <dgm:t>
        <a:bodyPr/>
        <a:lstStyle/>
        <a:p>
          <a:endParaRPr lang="nl-NL"/>
        </a:p>
      </dgm:t>
    </dgm:pt>
    <dgm:pt modelId="{640B2D58-9533-794C-B289-978461B2526C}" type="pres">
      <dgm:prSet presAssocID="{26974E0C-0279-5048-ABA5-F79E4234C034}" presName="Name0" presStyleCnt="0">
        <dgm:presLayoutVars>
          <dgm:dir/>
          <dgm:animLvl val="lvl"/>
          <dgm:resizeHandles val="exact"/>
        </dgm:presLayoutVars>
      </dgm:prSet>
      <dgm:spPr/>
    </dgm:pt>
    <dgm:pt modelId="{9FCEC813-0D96-C04B-9183-8B9F4C670C95}" type="pres">
      <dgm:prSet presAssocID="{247CFE75-0392-B343-B37F-2CAE33AE2F87}" presName="composite" presStyleCnt="0"/>
      <dgm:spPr/>
    </dgm:pt>
    <dgm:pt modelId="{8D13A1D4-7BCC-A54D-92FC-466EEBD423FB}" type="pres">
      <dgm:prSet presAssocID="{247CFE75-0392-B343-B37F-2CAE33AE2F87}" presName="parTx" presStyleLbl="alignNode1" presStyleIdx="0" presStyleCnt="3">
        <dgm:presLayoutVars>
          <dgm:chMax val="0"/>
          <dgm:chPref val="0"/>
          <dgm:bulletEnabled val="1"/>
        </dgm:presLayoutVars>
      </dgm:prSet>
      <dgm:spPr/>
    </dgm:pt>
    <dgm:pt modelId="{F234B0A0-3EB9-4B43-8A38-FF2E6E72BDED}" type="pres">
      <dgm:prSet presAssocID="{247CFE75-0392-B343-B37F-2CAE33AE2F87}" presName="desTx" presStyleLbl="alignAccFollowNode1" presStyleIdx="0" presStyleCnt="3">
        <dgm:presLayoutVars>
          <dgm:bulletEnabled val="1"/>
        </dgm:presLayoutVars>
      </dgm:prSet>
      <dgm:spPr/>
    </dgm:pt>
    <dgm:pt modelId="{A64678BB-9EFE-D941-90A8-1D3ACD382961}" type="pres">
      <dgm:prSet presAssocID="{735C7B9C-F971-8442-9DEF-56B842A52199}" presName="space" presStyleCnt="0"/>
      <dgm:spPr/>
    </dgm:pt>
    <dgm:pt modelId="{F2D83189-9ED2-CD45-854A-3F2E5639AB84}" type="pres">
      <dgm:prSet presAssocID="{2C1B0805-0C53-0748-86B6-34976CFA0C6C}" presName="composite" presStyleCnt="0"/>
      <dgm:spPr/>
    </dgm:pt>
    <dgm:pt modelId="{F8F143AB-3D41-144F-9D57-CBE6CEB3DF88}" type="pres">
      <dgm:prSet presAssocID="{2C1B0805-0C53-0748-86B6-34976CFA0C6C}" presName="parTx" presStyleLbl="alignNode1" presStyleIdx="1" presStyleCnt="3">
        <dgm:presLayoutVars>
          <dgm:chMax val="0"/>
          <dgm:chPref val="0"/>
          <dgm:bulletEnabled val="1"/>
        </dgm:presLayoutVars>
      </dgm:prSet>
      <dgm:spPr/>
    </dgm:pt>
    <dgm:pt modelId="{42C95B60-2DA5-024D-A45C-EC250E62DC8C}" type="pres">
      <dgm:prSet presAssocID="{2C1B0805-0C53-0748-86B6-34976CFA0C6C}" presName="desTx" presStyleLbl="alignAccFollowNode1" presStyleIdx="1" presStyleCnt="3">
        <dgm:presLayoutVars>
          <dgm:bulletEnabled val="1"/>
        </dgm:presLayoutVars>
      </dgm:prSet>
      <dgm:spPr/>
    </dgm:pt>
    <dgm:pt modelId="{F8973456-6F39-854F-8635-1407D3D8B7E7}" type="pres">
      <dgm:prSet presAssocID="{0E82A8CD-039B-F742-95A7-DDB5E4601028}" presName="space" presStyleCnt="0"/>
      <dgm:spPr/>
    </dgm:pt>
    <dgm:pt modelId="{39791B8A-584E-304B-8924-398EA46C0630}" type="pres">
      <dgm:prSet presAssocID="{071E1840-80D4-034B-A85F-CBDAAD37566C}" presName="composite" presStyleCnt="0"/>
      <dgm:spPr/>
    </dgm:pt>
    <dgm:pt modelId="{CE7A7AF7-1884-8647-AB10-8A7FE40EAC0C}" type="pres">
      <dgm:prSet presAssocID="{071E1840-80D4-034B-A85F-CBDAAD37566C}" presName="parTx" presStyleLbl="alignNode1" presStyleIdx="2" presStyleCnt="3">
        <dgm:presLayoutVars>
          <dgm:chMax val="0"/>
          <dgm:chPref val="0"/>
          <dgm:bulletEnabled val="1"/>
        </dgm:presLayoutVars>
      </dgm:prSet>
      <dgm:spPr/>
    </dgm:pt>
    <dgm:pt modelId="{B6015CC7-80A2-6040-91AD-42169706C587}" type="pres">
      <dgm:prSet presAssocID="{071E1840-80D4-034B-A85F-CBDAAD37566C}" presName="desTx" presStyleLbl="alignAccFollowNode1" presStyleIdx="2" presStyleCnt="3">
        <dgm:presLayoutVars>
          <dgm:bulletEnabled val="1"/>
        </dgm:presLayoutVars>
      </dgm:prSet>
      <dgm:spPr/>
    </dgm:pt>
  </dgm:ptLst>
  <dgm:cxnLst>
    <dgm:cxn modelId="{5DD32807-352C-AB49-9D05-82CD975ED5BC}" type="presOf" srcId="{5A79A8E7-8BA3-E245-8B3E-A41671EB4462}" destId="{F234B0A0-3EB9-4B43-8A38-FF2E6E72BDED}" srcOrd="0" destOrd="5" presId="urn:microsoft.com/office/officeart/2005/8/layout/hList1"/>
    <dgm:cxn modelId="{418A5008-4DB1-DA44-B236-188050D9A09D}" type="presOf" srcId="{0E06F977-5839-1F4D-BF60-1789066BA401}" destId="{F234B0A0-3EB9-4B43-8A38-FF2E6E72BDED}" srcOrd="0" destOrd="1" presId="urn:microsoft.com/office/officeart/2005/8/layout/hList1"/>
    <dgm:cxn modelId="{9ECBB90A-06E0-4F4E-94E0-396B7FE0B8DC}" type="presOf" srcId="{617ACF85-B025-C845-9BF7-9C2697AE264F}" destId="{B6015CC7-80A2-6040-91AD-42169706C587}" srcOrd="0" destOrd="5" presId="urn:microsoft.com/office/officeart/2005/8/layout/hList1"/>
    <dgm:cxn modelId="{AD39AD10-A287-5649-AC92-ED1CC335592A}" type="presOf" srcId="{EF2E821F-D620-5F43-B790-AF5AAAD26976}" destId="{B6015CC7-80A2-6040-91AD-42169706C587}" srcOrd="0" destOrd="1" presId="urn:microsoft.com/office/officeart/2005/8/layout/hList1"/>
    <dgm:cxn modelId="{6C4AE310-7588-1F4A-8E20-5855070D2E21}" srcId="{B1B27A23-6BFC-3540-90A3-356CF7957106}" destId="{5A79A8E7-8BA3-E245-8B3E-A41671EB4462}" srcOrd="1" destOrd="0" parTransId="{5E467B93-BA9E-A34B-B2BB-8E189C509EF5}" sibTransId="{BE0EC788-4B81-6F4A-B55D-55405A940584}"/>
    <dgm:cxn modelId="{B1E49916-8910-CB4E-8169-3C76B871B6CB}" type="presOf" srcId="{2835981B-6A1C-C84D-A892-81D9D544AE98}" destId="{42C95B60-2DA5-024D-A45C-EC250E62DC8C}" srcOrd="0" destOrd="0" presId="urn:microsoft.com/office/officeart/2005/8/layout/hList1"/>
    <dgm:cxn modelId="{4CBCFF16-3FAB-CC44-B34D-2255AD88B260}" type="presOf" srcId="{EA00D99A-7246-C14D-98D0-B67026B61DC0}" destId="{F234B0A0-3EB9-4B43-8A38-FF2E6E72BDED}" srcOrd="0" destOrd="0" presId="urn:microsoft.com/office/officeart/2005/8/layout/hList1"/>
    <dgm:cxn modelId="{6B1C1C17-81F2-DC4B-8645-913F81E4F043}" type="presOf" srcId="{247CFE75-0392-B343-B37F-2CAE33AE2F87}" destId="{8D13A1D4-7BCC-A54D-92FC-466EEBD423FB}" srcOrd="0" destOrd="0" presId="urn:microsoft.com/office/officeart/2005/8/layout/hList1"/>
    <dgm:cxn modelId="{ACC9FB17-146F-6E44-B023-9C34D0B17569}" srcId="{26974E0C-0279-5048-ABA5-F79E4234C034}" destId="{071E1840-80D4-034B-A85F-CBDAAD37566C}" srcOrd="2" destOrd="0" parTransId="{40214C99-872A-CD41-BE81-A9EDED2F2A66}" sibTransId="{28E63EB3-8599-5E41-80BF-03830D500E36}"/>
    <dgm:cxn modelId="{7B020A21-8942-EB41-BA94-FF8B21EC000B}" type="presOf" srcId="{621AC8A0-0B17-EF42-AA95-AC7CC2610158}" destId="{42C95B60-2DA5-024D-A45C-EC250E62DC8C}" srcOrd="0" destOrd="4" presId="urn:microsoft.com/office/officeart/2005/8/layout/hList1"/>
    <dgm:cxn modelId="{2B0DA324-003D-8E41-99A9-97879BA45E99}" srcId="{071E1840-80D4-034B-A85F-CBDAAD37566C}" destId="{270A8CD0-9D36-224E-A14B-F0586C881902}" srcOrd="0" destOrd="0" parTransId="{67335314-E5E2-F042-80FD-C3CE4171A883}" sibTransId="{C9887FA9-0FE3-4047-8536-EC3A415DC6CA}"/>
    <dgm:cxn modelId="{A928FB2A-4F6D-8C4A-A5A4-3A046FA54B0D}" type="presOf" srcId="{2650628D-2AE0-7F43-AFE6-BABE90A346BF}" destId="{F234B0A0-3EB9-4B43-8A38-FF2E6E72BDED}" srcOrd="0" destOrd="4" presId="urn:microsoft.com/office/officeart/2005/8/layout/hList1"/>
    <dgm:cxn modelId="{5FDC5536-1BE5-6C4A-9410-C79D486ACDC5}" srcId="{827A784D-7E8B-3042-AA92-A9A1778323E0}" destId="{AE66408F-1EB9-C946-8C92-1D6E5F4C521A}" srcOrd="0" destOrd="0" parTransId="{7CBD2A87-C84E-7F4C-8009-B55E6404DB6F}" sibTransId="{5A53E20D-5D61-D842-A1EC-3AAE16FD87D2}"/>
    <dgm:cxn modelId="{E1A07237-8679-4D4E-8D5B-F9B11745A683}" srcId="{071E1840-80D4-034B-A85F-CBDAAD37566C}" destId="{827A784D-7E8B-3042-AA92-A9A1778323E0}" srcOrd="1" destOrd="0" parTransId="{142F71C1-F8D1-3748-949B-9F21788C7D95}" sibTransId="{8056D39E-6B26-A140-AD5E-40038AD4FBF9}"/>
    <dgm:cxn modelId="{60D17E3F-3C8D-CB43-9C78-68E5EE78E986}" srcId="{0C7161AF-3B6C-8A4A-B892-8C96067D5C16}" destId="{1AABEDAE-4475-2340-B137-5769A3387B65}" srcOrd="2" destOrd="0" parTransId="{BE0CBCEE-419E-2048-B9F9-4B55F6D42B13}" sibTransId="{357E6331-0A7D-E34E-AC10-B18C3F45E486}"/>
    <dgm:cxn modelId="{2F1F5A40-5E76-1740-9EF2-D85E61B381A1}" type="presOf" srcId="{9FF5A71C-B516-2D46-86A1-CBBBEE113DF6}" destId="{B6015CC7-80A2-6040-91AD-42169706C587}" srcOrd="0" destOrd="4" presId="urn:microsoft.com/office/officeart/2005/8/layout/hList1"/>
    <dgm:cxn modelId="{4CCEE441-FE55-1E45-AB8C-8F26FE1CFE6A}" srcId="{0C7161AF-3B6C-8A4A-B892-8C96067D5C16}" destId="{15935841-30A0-D041-B6B7-13B066F6B45C}" srcOrd="0" destOrd="0" parTransId="{88EC0E67-4F68-BE40-9C2A-3D8F73A0E913}" sibTransId="{47DE97A6-816E-AE4E-A40B-394C9D486271}"/>
    <dgm:cxn modelId="{71CF6545-168A-3842-AEDB-16F327BC95E2}" srcId="{247CFE75-0392-B343-B37F-2CAE33AE2F87}" destId="{BD5E4533-56D3-584B-977B-010979F8EE3E}" srcOrd="1" destOrd="0" parTransId="{5745DDBC-2826-7240-8E9D-E5C46B784320}" sibTransId="{94C27F14-F448-064C-84E0-3EDAC26CA4EC}"/>
    <dgm:cxn modelId="{48DAAF45-5D6F-794D-81DF-FB3E3FF1C875}" type="presOf" srcId="{B1B27A23-6BFC-3540-90A3-356CF7957106}" destId="{F234B0A0-3EB9-4B43-8A38-FF2E6E72BDED}" srcOrd="0" destOrd="3" presId="urn:microsoft.com/office/officeart/2005/8/layout/hList1"/>
    <dgm:cxn modelId="{962AB745-3554-094A-B991-B71DB5F82A11}" type="presOf" srcId="{1AABEDAE-4475-2340-B137-5769A3387B65}" destId="{42C95B60-2DA5-024D-A45C-EC250E62DC8C}" srcOrd="0" destOrd="5" presId="urn:microsoft.com/office/officeart/2005/8/layout/hList1"/>
    <dgm:cxn modelId="{8869B149-654F-9E47-872C-31E4D6678282}" srcId="{071E1840-80D4-034B-A85F-CBDAAD37566C}" destId="{9FF5A71C-B516-2D46-86A1-CBBBEE113DF6}" srcOrd="2" destOrd="0" parTransId="{A5501B14-73E7-334B-BF14-1C5F78323D11}" sibTransId="{286F9BF8-65D8-2F4C-ACE7-E8F4F67A946F}"/>
    <dgm:cxn modelId="{ECE50A5B-68CF-D14C-8536-50EF3133DC43}" srcId="{26974E0C-0279-5048-ABA5-F79E4234C034}" destId="{2C1B0805-0C53-0748-86B6-34976CFA0C6C}" srcOrd="1" destOrd="0" parTransId="{33AA68DB-3D57-F94F-92B9-D2ACA6D34F0E}" sibTransId="{0E82A8CD-039B-F742-95A7-DDB5E4601028}"/>
    <dgm:cxn modelId="{1CF5FC67-883D-9A47-AD96-A432B93F33FA}" srcId="{9FF5A71C-B516-2D46-86A1-CBBBEE113DF6}" destId="{A68A67A4-22A6-5544-A1EB-CC7E42486C80}" srcOrd="1" destOrd="0" parTransId="{41BC0E17-4CEB-AE4D-B9C6-FF08735500A8}" sibTransId="{6189444A-66CF-7D48-AF10-F330ECDF3B4B}"/>
    <dgm:cxn modelId="{D4D1A87D-1A72-264F-9918-603B91A3F62A}" srcId="{EA00D99A-7246-C14D-98D0-B67026B61DC0}" destId="{A1BC4DEA-A0C0-3A4B-B5A6-BC1741EB7A59}" srcOrd="1" destOrd="0" parTransId="{BB711374-03B2-4A44-B0A8-AE3853F18F0B}" sibTransId="{A0B0C749-4731-8B4F-9609-DC168F52D8DB}"/>
    <dgm:cxn modelId="{5995B37E-9622-3240-988D-4D7F8BF89A91}" type="presOf" srcId="{26974E0C-0279-5048-ABA5-F79E4234C034}" destId="{640B2D58-9533-794C-B289-978461B2526C}" srcOrd="0" destOrd="0" presId="urn:microsoft.com/office/officeart/2005/8/layout/hList1"/>
    <dgm:cxn modelId="{C8F0BF84-4B64-5E4A-9D30-114190FCAAB0}" srcId="{270A8CD0-9D36-224E-A14B-F0586C881902}" destId="{EF2E821F-D620-5F43-B790-AF5AAAD26976}" srcOrd="0" destOrd="0" parTransId="{0AE0F559-8A3F-AA46-B4E1-B233BA84D111}" sibTransId="{E8AA3070-A460-E74E-9606-713115F3D322}"/>
    <dgm:cxn modelId="{7FC15090-DA3A-0041-AC61-55CC49E9F0CE}" type="presOf" srcId="{A1BC4DEA-A0C0-3A4B-B5A6-BC1741EB7A59}" destId="{F234B0A0-3EB9-4B43-8A38-FF2E6E72BDED}" srcOrd="0" destOrd="2" presId="urn:microsoft.com/office/officeart/2005/8/layout/hList1"/>
    <dgm:cxn modelId="{863CA197-1BAA-774C-9D2A-F8F91A99150C}" srcId="{EA00D99A-7246-C14D-98D0-B67026B61DC0}" destId="{B1B27A23-6BFC-3540-90A3-356CF7957106}" srcOrd="2" destOrd="0" parTransId="{F6B9E503-DF1E-EC4A-92EF-70AE7DE50590}" sibTransId="{42D1DACF-0CD9-D743-823B-E39DD9910546}"/>
    <dgm:cxn modelId="{10B79F9C-B6EE-4C47-B1DE-A4C59BADC9E1}" type="presOf" srcId="{270A8CD0-9D36-224E-A14B-F0586C881902}" destId="{B6015CC7-80A2-6040-91AD-42169706C587}" srcOrd="0" destOrd="0" presId="urn:microsoft.com/office/officeart/2005/8/layout/hList1"/>
    <dgm:cxn modelId="{1B28B39F-4243-D446-BEA5-6B04FC77279B}" srcId="{B1B27A23-6BFC-3540-90A3-356CF7957106}" destId="{2650628D-2AE0-7F43-AFE6-BABE90A346BF}" srcOrd="0" destOrd="0" parTransId="{7D2740D7-BA9E-7F42-9A96-7EA462303EA3}" sibTransId="{C48DBD32-B264-AA41-AD92-432B129F7E1B}"/>
    <dgm:cxn modelId="{F3161EA1-4E77-F946-9548-41DC4B347157}" srcId="{26974E0C-0279-5048-ABA5-F79E4234C034}" destId="{247CFE75-0392-B343-B37F-2CAE33AE2F87}" srcOrd="0" destOrd="0" parTransId="{33F8D34B-B74F-B946-AA17-C6F86FF8DF73}" sibTransId="{735C7B9C-F971-8442-9DEF-56B842A52199}"/>
    <dgm:cxn modelId="{4D087BA1-1048-DB4A-B1B3-30806CEF8128}" srcId="{EA00D99A-7246-C14D-98D0-B67026B61DC0}" destId="{0E06F977-5839-1F4D-BF60-1789066BA401}" srcOrd="0" destOrd="0" parTransId="{315C45C1-FF76-C242-BD78-1563DD78382A}" sibTransId="{67FC89FF-1DE8-8344-BFF8-0EC94AD21C64}"/>
    <dgm:cxn modelId="{7908B5A3-50AC-4B46-874B-6FD1420454E2}" srcId="{247CFE75-0392-B343-B37F-2CAE33AE2F87}" destId="{EA00D99A-7246-C14D-98D0-B67026B61DC0}" srcOrd="0" destOrd="0" parTransId="{7BC0E58D-588A-4149-83C7-3753C6639699}" sibTransId="{82577721-13D4-A848-B2AF-BE980803DC45}"/>
    <dgm:cxn modelId="{BF7156AB-96F5-414F-8958-DC44B48AD78E}" srcId="{BD5E4533-56D3-584B-977B-010979F8EE3E}" destId="{3F5B147B-1319-E84D-8E0D-F1DC2B717F42}" srcOrd="0" destOrd="0" parTransId="{7942602F-35EF-204A-8260-3090652B0D69}" sibTransId="{D05FB2F4-FD8A-D946-A42D-2EFF262CE6A3}"/>
    <dgm:cxn modelId="{6FF0BDB1-7A2C-234B-A54E-A08113E61FF1}" type="presOf" srcId="{827A784D-7E8B-3042-AA92-A9A1778323E0}" destId="{B6015CC7-80A2-6040-91AD-42169706C587}" srcOrd="0" destOrd="2" presId="urn:microsoft.com/office/officeart/2005/8/layout/hList1"/>
    <dgm:cxn modelId="{96612DB3-830D-F744-9215-A8747FDBD30C}" srcId="{2835981B-6A1C-C84D-A892-81D9D544AE98}" destId="{47D86CC8-6654-834F-8B7A-32C8B090F62E}" srcOrd="0" destOrd="0" parTransId="{D3DBC686-1025-5845-AF99-187AA3832134}" sibTransId="{4A0E0BA7-89F6-D44A-BF6A-4FB09B39ED6A}"/>
    <dgm:cxn modelId="{665E6AB4-ECE6-B54D-8D96-45A0CD0AEB59}" srcId="{9FF5A71C-B516-2D46-86A1-CBBBEE113DF6}" destId="{617ACF85-B025-C845-9BF7-9C2697AE264F}" srcOrd="0" destOrd="0" parTransId="{14CCEDDE-D80A-854A-8A52-F3AC5A6C23A7}" sibTransId="{BFD0CFED-28E4-A34B-AE00-1CD5951CFAD7}"/>
    <dgm:cxn modelId="{183F7CBE-C75C-B042-9004-3542A9250D4D}" type="presOf" srcId="{3F5B147B-1319-E84D-8E0D-F1DC2B717F42}" destId="{F234B0A0-3EB9-4B43-8A38-FF2E6E72BDED}" srcOrd="0" destOrd="7" presId="urn:microsoft.com/office/officeart/2005/8/layout/hList1"/>
    <dgm:cxn modelId="{EFDBFDC6-92BE-624C-8272-4C9424C4E56E}" type="presOf" srcId="{47D86CC8-6654-834F-8B7A-32C8B090F62E}" destId="{42C95B60-2DA5-024D-A45C-EC250E62DC8C}" srcOrd="0" destOrd="1" presId="urn:microsoft.com/office/officeart/2005/8/layout/hList1"/>
    <dgm:cxn modelId="{C0B1F2D0-B870-BA46-A78E-B6B0316FA83E}" type="presOf" srcId="{071E1840-80D4-034B-A85F-CBDAAD37566C}" destId="{CE7A7AF7-1884-8647-AB10-8A7FE40EAC0C}" srcOrd="0" destOrd="0" presId="urn:microsoft.com/office/officeart/2005/8/layout/hList1"/>
    <dgm:cxn modelId="{259B57D3-1E62-104E-9EF6-A09797D37740}" srcId="{2C1B0805-0C53-0748-86B6-34976CFA0C6C}" destId="{0C7161AF-3B6C-8A4A-B892-8C96067D5C16}" srcOrd="1" destOrd="0" parTransId="{CC2D6ED1-9528-D04C-9F2F-73D0B2C29AD6}" sibTransId="{CBA34113-3329-1E49-9EF7-65B529952DAA}"/>
    <dgm:cxn modelId="{D9F881DE-288D-C847-A832-AD1254B36A9A}" type="presOf" srcId="{15935841-30A0-D041-B6B7-13B066F6B45C}" destId="{42C95B60-2DA5-024D-A45C-EC250E62DC8C}" srcOrd="0" destOrd="3" presId="urn:microsoft.com/office/officeart/2005/8/layout/hList1"/>
    <dgm:cxn modelId="{966451E2-408F-DD42-B140-5EFC15DAE539}" type="presOf" srcId="{BD5E4533-56D3-584B-977B-010979F8EE3E}" destId="{F234B0A0-3EB9-4B43-8A38-FF2E6E72BDED}" srcOrd="0" destOrd="6" presId="urn:microsoft.com/office/officeart/2005/8/layout/hList1"/>
    <dgm:cxn modelId="{B0CADBEA-036B-284F-AD02-F934BA9B5F35}" srcId="{2C1B0805-0C53-0748-86B6-34976CFA0C6C}" destId="{2835981B-6A1C-C84D-A892-81D9D544AE98}" srcOrd="0" destOrd="0" parTransId="{2D505A08-9DB4-354D-83A6-6B2DF2974EDF}" sibTransId="{1FAD67BB-8F44-1E4C-9725-6E88630F7CA6}"/>
    <dgm:cxn modelId="{B01252F0-E05A-4546-9119-C415835074B2}" type="presOf" srcId="{0C7161AF-3B6C-8A4A-B892-8C96067D5C16}" destId="{42C95B60-2DA5-024D-A45C-EC250E62DC8C}" srcOrd="0" destOrd="2" presId="urn:microsoft.com/office/officeart/2005/8/layout/hList1"/>
    <dgm:cxn modelId="{BD18BBF3-799E-8A4B-8ED6-FB6985FF8880}" type="presOf" srcId="{A68A67A4-22A6-5544-A1EB-CC7E42486C80}" destId="{B6015CC7-80A2-6040-91AD-42169706C587}" srcOrd="0" destOrd="6" presId="urn:microsoft.com/office/officeart/2005/8/layout/hList1"/>
    <dgm:cxn modelId="{16419CF4-7075-304D-A8A8-403248F42FDD}" srcId="{0C7161AF-3B6C-8A4A-B892-8C96067D5C16}" destId="{621AC8A0-0B17-EF42-AA95-AC7CC2610158}" srcOrd="1" destOrd="0" parTransId="{8598E1D4-F1EF-9442-8B74-0998C8C409A9}" sibTransId="{153B44D7-CD29-FB4E-910A-C193B2509BBA}"/>
    <dgm:cxn modelId="{F5B3B6F4-2C24-C049-BE02-94DC3F52C2E1}" type="presOf" srcId="{2C1B0805-0C53-0748-86B6-34976CFA0C6C}" destId="{F8F143AB-3D41-144F-9D57-CBE6CEB3DF88}" srcOrd="0" destOrd="0" presId="urn:microsoft.com/office/officeart/2005/8/layout/hList1"/>
    <dgm:cxn modelId="{F2C7B5F5-4BAD-4A47-AEDD-3E7010A9AA65}" type="presOf" srcId="{AE66408F-1EB9-C946-8C92-1D6E5F4C521A}" destId="{B6015CC7-80A2-6040-91AD-42169706C587}" srcOrd="0" destOrd="3" presId="urn:microsoft.com/office/officeart/2005/8/layout/hList1"/>
    <dgm:cxn modelId="{82A4769C-274D-7D4F-B495-A8430B891942}" type="presParOf" srcId="{640B2D58-9533-794C-B289-978461B2526C}" destId="{9FCEC813-0D96-C04B-9183-8B9F4C670C95}" srcOrd="0" destOrd="0" presId="urn:microsoft.com/office/officeart/2005/8/layout/hList1"/>
    <dgm:cxn modelId="{EC857FC1-BA91-DD41-BEB7-A2D15228F318}" type="presParOf" srcId="{9FCEC813-0D96-C04B-9183-8B9F4C670C95}" destId="{8D13A1D4-7BCC-A54D-92FC-466EEBD423FB}" srcOrd="0" destOrd="0" presId="urn:microsoft.com/office/officeart/2005/8/layout/hList1"/>
    <dgm:cxn modelId="{BFF94DD4-649E-1049-AF37-4A11EC9C0DCA}" type="presParOf" srcId="{9FCEC813-0D96-C04B-9183-8B9F4C670C95}" destId="{F234B0A0-3EB9-4B43-8A38-FF2E6E72BDED}" srcOrd="1" destOrd="0" presId="urn:microsoft.com/office/officeart/2005/8/layout/hList1"/>
    <dgm:cxn modelId="{22D3517F-93E5-2E4A-951F-5A51EEB6EB17}" type="presParOf" srcId="{640B2D58-9533-794C-B289-978461B2526C}" destId="{A64678BB-9EFE-D941-90A8-1D3ACD382961}" srcOrd="1" destOrd="0" presId="urn:microsoft.com/office/officeart/2005/8/layout/hList1"/>
    <dgm:cxn modelId="{D025E5D0-5BBB-974B-AFC6-931594532BC5}" type="presParOf" srcId="{640B2D58-9533-794C-B289-978461B2526C}" destId="{F2D83189-9ED2-CD45-854A-3F2E5639AB84}" srcOrd="2" destOrd="0" presId="urn:microsoft.com/office/officeart/2005/8/layout/hList1"/>
    <dgm:cxn modelId="{62D2CD21-C809-214A-A1F9-794B0CEFC03E}" type="presParOf" srcId="{F2D83189-9ED2-CD45-854A-3F2E5639AB84}" destId="{F8F143AB-3D41-144F-9D57-CBE6CEB3DF88}" srcOrd="0" destOrd="0" presId="urn:microsoft.com/office/officeart/2005/8/layout/hList1"/>
    <dgm:cxn modelId="{BEB65A6F-A9B2-5C4A-8A00-3E6E858E065A}" type="presParOf" srcId="{F2D83189-9ED2-CD45-854A-3F2E5639AB84}" destId="{42C95B60-2DA5-024D-A45C-EC250E62DC8C}" srcOrd="1" destOrd="0" presId="urn:microsoft.com/office/officeart/2005/8/layout/hList1"/>
    <dgm:cxn modelId="{019E2589-4365-FA46-A3FB-12FDED1BC2AE}" type="presParOf" srcId="{640B2D58-9533-794C-B289-978461B2526C}" destId="{F8973456-6F39-854F-8635-1407D3D8B7E7}" srcOrd="3" destOrd="0" presId="urn:microsoft.com/office/officeart/2005/8/layout/hList1"/>
    <dgm:cxn modelId="{FD621FA4-2AC7-E24D-A5F1-EE08D50830D9}" type="presParOf" srcId="{640B2D58-9533-794C-B289-978461B2526C}" destId="{39791B8A-584E-304B-8924-398EA46C0630}" srcOrd="4" destOrd="0" presId="urn:microsoft.com/office/officeart/2005/8/layout/hList1"/>
    <dgm:cxn modelId="{B872FC1A-14BB-294F-9F4A-C86756E7B80C}" type="presParOf" srcId="{39791B8A-584E-304B-8924-398EA46C0630}" destId="{CE7A7AF7-1884-8647-AB10-8A7FE40EAC0C}" srcOrd="0" destOrd="0" presId="urn:microsoft.com/office/officeart/2005/8/layout/hList1"/>
    <dgm:cxn modelId="{5C8FB098-A0F7-B14B-B5D1-0786E3F345BA}" type="presParOf" srcId="{39791B8A-584E-304B-8924-398EA46C0630}" destId="{B6015CC7-80A2-6040-91AD-42169706C5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74E0C-0279-5048-ABA5-F79E4234C0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8E9A10C8-D6B4-5B42-997E-0760917B068B}">
      <dgm:prSet custT="1"/>
      <dgm:spPr/>
      <dgm:t>
        <a:bodyPr/>
        <a:lstStyle/>
        <a:p>
          <a:r>
            <a:rPr lang="en-GB" sz="1400" b="1" i="0" dirty="0"/>
            <a:t>Bispecific antibodies</a:t>
          </a:r>
          <a:endParaRPr lang="nl-NL" sz="1400" b="1" dirty="0"/>
        </a:p>
      </dgm:t>
    </dgm:pt>
    <dgm:pt modelId="{DAC204AE-B8AA-5042-A40C-1512CE7824CD}" type="parTrans" cxnId="{EF4C2A22-D377-8449-9C85-265881AD6534}">
      <dgm:prSet/>
      <dgm:spPr/>
      <dgm:t>
        <a:bodyPr/>
        <a:lstStyle/>
        <a:p>
          <a:endParaRPr lang="nl-NL" sz="2000"/>
        </a:p>
      </dgm:t>
    </dgm:pt>
    <dgm:pt modelId="{8423B0B5-9B21-F542-8376-281838805479}" type="sibTrans" cxnId="{EF4C2A22-D377-8449-9C85-265881AD6534}">
      <dgm:prSet/>
      <dgm:spPr/>
      <dgm:t>
        <a:bodyPr/>
        <a:lstStyle/>
        <a:p>
          <a:endParaRPr lang="nl-NL" sz="2000"/>
        </a:p>
      </dgm:t>
    </dgm:pt>
    <dgm:pt modelId="{2BF20517-7F1A-D845-80BB-20B4B2B25DAA}">
      <dgm:prSet custT="1"/>
      <dgm:spPr/>
      <dgm:t>
        <a:bodyPr/>
        <a:lstStyle/>
        <a:p>
          <a:r>
            <a:rPr lang="en-GB" sz="1400" b="1" i="0" dirty="0"/>
            <a:t>Blinatumomab</a:t>
          </a:r>
          <a:endParaRPr lang="nl-NL" sz="1400" b="1" dirty="0"/>
        </a:p>
      </dgm:t>
    </dgm:pt>
    <dgm:pt modelId="{E34E467D-EBD2-7A4D-BD7B-9DF1C610338D}" type="parTrans" cxnId="{D52761FC-1396-5246-8431-909B4124BF7A}">
      <dgm:prSet/>
      <dgm:spPr/>
      <dgm:t>
        <a:bodyPr/>
        <a:lstStyle/>
        <a:p>
          <a:endParaRPr lang="nl-NL" sz="2000"/>
        </a:p>
      </dgm:t>
    </dgm:pt>
    <dgm:pt modelId="{74E60BFF-5019-D346-83B2-AA1390F2A899}" type="sibTrans" cxnId="{D52761FC-1396-5246-8431-909B4124BF7A}">
      <dgm:prSet/>
      <dgm:spPr/>
      <dgm:t>
        <a:bodyPr/>
        <a:lstStyle/>
        <a:p>
          <a:endParaRPr lang="nl-NL" sz="2000"/>
        </a:p>
      </dgm:t>
    </dgm:pt>
    <dgm:pt modelId="{497FD672-A637-F04D-B219-A153D7A012C5}">
      <dgm:prSet custT="1"/>
      <dgm:spPr/>
      <dgm:t>
        <a:bodyPr/>
        <a:lstStyle/>
        <a:p>
          <a:r>
            <a:rPr lang="en-GB" sz="1400" b="1" i="0" dirty="0"/>
            <a:t>Mosunetuzumab</a:t>
          </a:r>
          <a:endParaRPr lang="nl-NL" sz="1400" b="1" dirty="0"/>
        </a:p>
      </dgm:t>
    </dgm:pt>
    <dgm:pt modelId="{697F9570-8355-0545-A820-5A09B67978E1}" type="parTrans" cxnId="{A9515561-F4B6-4341-91C7-D73A66AFF78A}">
      <dgm:prSet/>
      <dgm:spPr/>
      <dgm:t>
        <a:bodyPr/>
        <a:lstStyle/>
        <a:p>
          <a:endParaRPr lang="nl-NL" sz="2000"/>
        </a:p>
      </dgm:t>
    </dgm:pt>
    <dgm:pt modelId="{BD8FA573-04EC-E446-91CB-A488DF4FDDB4}" type="sibTrans" cxnId="{A9515561-F4B6-4341-91C7-D73A66AFF78A}">
      <dgm:prSet/>
      <dgm:spPr/>
      <dgm:t>
        <a:bodyPr/>
        <a:lstStyle/>
        <a:p>
          <a:endParaRPr lang="nl-NL" sz="2000"/>
        </a:p>
      </dgm:t>
    </dgm:pt>
    <dgm:pt modelId="{6F7141EF-F7D5-9140-BF63-C7C10CF3D7A7}">
      <dgm:prSet custT="1"/>
      <dgm:spPr/>
      <dgm:t>
        <a:bodyPr/>
        <a:lstStyle/>
        <a:p>
          <a:r>
            <a:rPr lang="en-GB" sz="1400" b="1" i="0" dirty="0"/>
            <a:t>CD47 blockade </a:t>
          </a:r>
          <a:endParaRPr lang="nl-NL" sz="1400" b="1" dirty="0"/>
        </a:p>
      </dgm:t>
    </dgm:pt>
    <dgm:pt modelId="{7BFC244E-8F34-514A-AC38-7DE7679F11C4}" type="parTrans" cxnId="{C7701D6F-D6AB-FC48-B118-051BF43CE74C}">
      <dgm:prSet/>
      <dgm:spPr/>
      <dgm:t>
        <a:bodyPr/>
        <a:lstStyle/>
        <a:p>
          <a:endParaRPr lang="nl-NL" sz="2000"/>
        </a:p>
      </dgm:t>
    </dgm:pt>
    <dgm:pt modelId="{DE0042C2-603A-4949-872D-8DD10667D98B}" type="sibTrans" cxnId="{C7701D6F-D6AB-FC48-B118-051BF43CE74C}">
      <dgm:prSet/>
      <dgm:spPr/>
      <dgm:t>
        <a:bodyPr/>
        <a:lstStyle/>
        <a:p>
          <a:endParaRPr lang="nl-NL" sz="2000"/>
        </a:p>
      </dgm:t>
    </dgm:pt>
    <dgm:pt modelId="{C5EA4AD1-30AC-B14E-BE11-2FE707E4DF54}">
      <dgm:prSet custT="1"/>
      <dgm:spPr/>
      <dgm:t>
        <a:bodyPr/>
        <a:lstStyle/>
        <a:p>
          <a:r>
            <a:rPr lang="en-GB" sz="1400" b="1" i="0" dirty="0" err="1"/>
            <a:t>Mag</a:t>
          </a:r>
          <a:r>
            <a:rPr lang="en-GB" sz="1400" b="1" i="0" dirty="0" err="1">
              <a:solidFill>
                <a:schemeClr val="tx1"/>
              </a:solidFill>
            </a:rPr>
            <a:t>rolim</a:t>
          </a:r>
          <a:r>
            <a:rPr lang="en-GB" sz="1400" b="1" i="0" dirty="0" err="1"/>
            <a:t>ab</a:t>
          </a:r>
          <a:r>
            <a:rPr lang="en-GB" sz="1400" b="0" i="0" dirty="0"/>
            <a:t> (Hu5F9-G4)</a:t>
          </a:r>
          <a:endParaRPr lang="nl-NL" sz="1400" dirty="0"/>
        </a:p>
      </dgm:t>
    </dgm:pt>
    <dgm:pt modelId="{49E8350B-5D5B-224C-AEB7-79374D3CC0BB}" type="parTrans" cxnId="{1F9BC10D-532C-E348-9695-805F219664AE}">
      <dgm:prSet/>
      <dgm:spPr/>
      <dgm:t>
        <a:bodyPr/>
        <a:lstStyle/>
        <a:p>
          <a:endParaRPr lang="nl-NL" sz="2000"/>
        </a:p>
      </dgm:t>
    </dgm:pt>
    <dgm:pt modelId="{68EEBDB3-BEA8-A348-B5DA-4B08CAD4CF4F}" type="sibTrans" cxnId="{1F9BC10D-532C-E348-9695-805F219664AE}">
      <dgm:prSet/>
      <dgm:spPr/>
      <dgm:t>
        <a:bodyPr/>
        <a:lstStyle/>
        <a:p>
          <a:endParaRPr lang="nl-NL" sz="2000"/>
        </a:p>
      </dgm:t>
    </dgm:pt>
    <dgm:pt modelId="{E26A8FC3-97B5-D841-A47B-ED6DAB6255F4}">
      <dgm:prSet custT="1"/>
      <dgm:spPr/>
      <dgm:t>
        <a:bodyPr/>
        <a:lstStyle/>
        <a:p>
          <a:r>
            <a:rPr lang="en-US" sz="1400" b="0" i="0" dirty="0"/>
            <a:t>Several </a:t>
          </a:r>
          <a:r>
            <a:rPr lang="en-GB" sz="1400" b="1" i="0" dirty="0"/>
            <a:t>SIRP</a:t>
          </a:r>
          <a:r>
            <a:rPr lang="el-GR" sz="1400" b="1" i="0" dirty="0"/>
            <a:t>α </a:t>
          </a:r>
          <a:r>
            <a:rPr lang="en-GB" sz="1400" b="1" i="0" dirty="0"/>
            <a:t>inhibitors </a:t>
          </a:r>
          <a:r>
            <a:rPr lang="en-GB" sz="1400" b="0" i="0" dirty="0"/>
            <a:t>are in development</a:t>
          </a:r>
          <a:endParaRPr lang="nl-NL" sz="1400" dirty="0"/>
        </a:p>
      </dgm:t>
    </dgm:pt>
    <dgm:pt modelId="{A6875DED-DFF1-A949-9736-D112DB85A516}" type="parTrans" cxnId="{E8D34CBC-F327-1640-A8D5-00BC32B5BB4C}">
      <dgm:prSet/>
      <dgm:spPr/>
      <dgm:t>
        <a:bodyPr/>
        <a:lstStyle/>
        <a:p>
          <a:endParaRPr lang="nl-NL" sz="2000"/>
        </a:p>
      </dgm:t>
    </dgm:pt>
    <dgm:pt modelId="{94A925E9-1D93-5E4B-9861-B8CB69B9AC85}" type="sibTrans" cxnId="{E8D34CBC-F327-1640-A8D5-00BC32B5BB4C}">
      <dgm:prSet/>
      <dgm:spPr/>
      <dgm:t>
        <a:bodyPr/>
        <a:lstStyle/>
        <a:p>
          <a:endParaRPr lang="nl-NL" sz="2000"/>
        </a:p>
      </dgm:t>
    </dgm:pt>
    <dgm:pt modelId="{19405F21-AC04-BA4D-973F-EEE42FF8E26A}">
      <dgm:prSet custT="1"/>
      <dgm:spPr/>
      <dgm:t>
        <a:bodyPr/>
        <a:lstStyle/>
        <a:p>
          <a:r>
            <a:rPr lang="en-GB" sz="1400" b="1" i="0" dirty="0"/>
            <a:t>XPO1 inhibition</a:t>
          </a:r>
          <a:endParaRPr lang="nl-NL" sz="1400" b="1" dirty="0"/>
        </a:p>
      </dgm:t>
    </dgm:pt>
    <dgm:pt modelId="{ACC32FF6-B040-7643-AF9F-51D501C811A8}" type="parTrans" cxnId="{15ABBAC1-7D0F-B14C-A500-53B030B6836F}">
      <dgm:prSet/>
      <dgm:spPr/>
      <dgm:t>
        <a:bodyPr/>
        <a:lstStyle/>
        <a:p>
          <a:endParaRPr lang="nl-NL" sz="2000"/>
        </a:p>
      </dgm:t>
    </dgm:pt>
    <dgm:pt modelId="{83C0A80F-FB9A-EE4D-B414-530B329D61C5}" type="sibTrans" cxnId="{15ABBAC1-7D0F-B14C-A500-53B030B6836F}">
      <dgm:prSet/>
      <dgm:spPr/>
      <dgm:t>
        <a:bodyPr/>
        <a:lstStyle/>
        <a:p>
          <a:endParaRPr lang="nl-NL" sz="2000"/>
        </a:p>
      </dgm:t>
    </dgm:pt>
    <dgm:pt modelId="{1908F173-1BC1-BF4F-8948-933DC0B1817D}">
      <dgm:prSet custT="1"/>
      <dgm:spPr/>
      <dgm:t>
        <a:bodyPr/>
        <a:lstStyle/>
        <a:p>
          <a:r>
            <a:rPr lang="en-GB" sz="1400" b="1" i="0" dirty="0"/>
            <a:t>Blinatumomab + pembrolizumab </a:t>
          </a:r>
          <a:r>
            <a:rPr lang="en-GB" sz="1400" b="0" i="0" dirty="0"/>
            <a:t>is under investigation in R/R DLBCL (NCT03340766)</a:t>
          </a:r>
          <a:endParaRPr lang="nl-NL" sz="1400" dirty="0"/>
        </a:p>
      </dgm:t>
    </dgm:pt>
    <dgm:pt modelId="{0B6492FD-A23F-E448-A97A-03262478AB37}" type="parTrans" cxnId="{5EAF58B9-42E6-B144-9449-CE4747FFFACB}">
      <dgm:prSet/>
      <dgm:spPr/>
      <dgm:t>
        <a:bodyPr/>
        <a:lstStyle/>
        <a:p>
          <a:endParaRPr lang="nl-NL" sz="2000"/>
        </a:p>
      </dgm:t>
    </dgm:pt>
    <dgm:pt modelId="{778860D6-D51C-734B-9021-79851B83B69B}" type="sibTrans" cxnId="{5EAF58B9-42E6-B144-9449-CE4747FFFACB}">
      <dgm:prSet/>
      <dgm:spPr/>
      <dgm:t>
        <a:bodyPr/>
        <a:lstStyle/>
        <a:p>
          <a:endParaRPr lang="nl-NL" sz="2000"/>
        </a:p>
      </dgm:t>
    </dgm:pt>
    <dgm:pt modelId="{4A966998-D8D5-FF41-AB84-8CA6CA3ECFF0}">
      <dgm:prSet custT="1"/>
      <dgm:spPr/>
      <dgm:t>
        <a:bodyPr/>
        <a:lstStyle/>
        <a:p>
          <a:r>
            <a:rPr lang="en-GB" sz="1400" b="0" i="0" dirty="0"/>
            <a:t>Encouraging </a:t>
          </a:r>
          <a:r>
            <a:rPr lang="en-GB" sz="1400" b="1" i="0" dirty="0"/>
            <a:t>single agent </a:t>
          </a:r>
          <a:r>
            <a:rPr lang="en-GB" sz="1400" b="0" i="0" dirty="0"/>
            <a:t>results in R/R DLBCL and after front-line R-CHOP</a:t>
          </a:r>
          <a:r>
            <a:rPr lang="en-GB" sz="1400" b="0" i="0" baseline="30000" dirty="0"/>
            <a:t>2,3</a:t>
          </a:r>
          <a:r>
            <a:rPr lang="en-GB" sz="1400" b="0" i="0" dirty="0"/>
            <a:t> </a:t>
          </a:r>
          <a:endParaRPr lang="nl-NL" sz="1400" dirty="0"/>
        </a:p>
      </dgm:t>
    </dgm:pt>
    <dgm:pt modelId="{6BA8248A-CB67-AB49-81DC-2273B1AAB213}" type="parTrans" cxnId="{BD87323E-0246-9249-AC43-5372D731E489}">
      <dgm:prSet/>
      <dgm:spPr/>
      <dgm:t>
        <a:bodyPr/>
        <a:lstStyle/>
        <a:p>
          <a:endParaRPr lang="nl-NL" sz="2000"/>
        </a:p>
      </dgm:t>
    </dgm:pt>
    <dgm:pt modelId="{143DA5D8-4C0E-8F40-87C1-80BDB7539F05}" type="sibTrans" cxnId="{BD87323E-0246-9249-AC43-5372D731E489}">
      <dgm:prSet/>
      <dgm:spPr/>
      <dgm:t>
        <a:bodyPr/>
        <a:lstStyle/>
        <a:p>
          <a:endParaRPr lang="nl-NL" sz="2000"/>
        </a:p>
      </dgm:t>
    </dgm:pt>
    <dgm:pt modelId="{D167E534-6E83-1B44-8E33-5B002ABD0ACB}">
      <dgm:prSet custT="1"/>
      <dgm:spPr/>
      <dgm:t>
        <a:bodyPr/>
        <a:lstStyle/>
        <a:p>
          <a:r>
            <a:rPr lang="en-GB" sz="1400" b="1" i="0" dirty="0"/>
            <a:t>Glofitamab</a:t>
          </a:r>
          <a:r>
            <a:rPr lang="en-GB" sz="1400" b="1" i="0" baseline="30000" dirty="0"/>
            <a:t>5</a:t>
          </a:r>
          <a:endParaRPr lang="nl-NL" sz="1400" baseline="30000" dirty="0"/>
        </a:p>
      </dgm:t>
    </dgm:pt>
    <dgm:pt modelId="{9EF2002D-5AE7-3F44-8C66-98BCAA22E7BE}" type="parTrans" cxnId="{B2751170-7BE6-7547-90F3-CB63C426EA85}">
      <dgm:prSet/>
      <dgm:spPr/>
      <dgm:t>
        <a:bodyPr/>
        <a:lstStyle/>
        <a:p>
          <a:endParaRPr lang="nl-NL" sz="2000"/>
        </a:p>
      </dgm:t>
    </dgm:pt>
    <dgm:pt modelId="{AA602453-09F3-184C-A016-CD3C4241AEC2}" type="sibTrans" cxnId="{B2751170-7BE6-7547-90F3-CB63C426EA85}">
      <dgm:prSet/>
      <dgm:spPr/>
      <dgm:t>
        <a:bodyPr/>
        <a:lstStyle/>
        <a:p>
          <a:endParaRPr lang="nl-NL" sz="2000"/>
        </a:p>
      </dgm:t>
    </dgm:pt>
    <dgm:pt modelId="{BFB528CF-76CD-EA42-8F23-44C54FB0D7D6}">
      <dgm:prSet custT="1"/>
      <dgm:spPr/>
      <dgm:t>
        <a:bodyPr/>
        <a:lstStyle/>
        <a:p>
          <a:r>
            <a:rPr lang="en-GB" sz="1400" b="1" i="0" dirty="0"/>
            <a:t>Glofitamab + R-CHOP </a:t>
          </a:r>
          <a:r>
            <a:rPr lang="en-GB" sz="1400" b="0" i="0" dirty="0"/>
            <a:t>is under phase 1 investigation in front line (NCT03467373)</a:t>
          </a:r>
          <a:endParaRPr lang="nl-NL" sz="1400" dirty="0"/>
        </a:p>
      </dgm:t>
    </dgm:pt>
    <dgm:pt modelId="{15A0085C-1783-CF40-985B-B5C39F326934}" type="parTrans" cxnId="{95234FB0-CABE-D345-87A2-EE603FAD6BA9}">
      <dgm:prSet/>
      <dgm:spPr/>
      <dgm:t>
        <a:bodyPr/>
        <a:lstStyle/>
        <a:p>
          <a:endParaRPr lang="nl-NL" sz="2000"/>
        </a:p>
      </dgm:t>
    </dgm:pt>
    <dgm:pt modelId="{85242D70-8AD9-3A4F-A485-6559CD65BA04}" type="sibTrans" cxnId="{95234FB0-CABE-D345-87A2-EE603FAD6BA9}">
      <dgm:prSet/>
      <dgm:spPr/>
      <dgm:t>
        <a:bodyPr/>
        <a:lstStyle/>
        <a:p>
          <a:endParaRPr lang="nl-NL" sz="2000"/>
        </a:p>
      </dgm:t>
    </dgm:pt>
    <dgm:pt modelId="{477E52B6-8707-6C41-9793-DFF6DF7DEB75}">
      <dgm:prSet custT="1"/>
      <dgm:spPr/>
      <dgm:t>
        <a:bodyPr/>
        <a:lstStyle/>
        <a:p>
          <a:r>
            <a:rPr lang="en-GB" sz="1400" b="0" i="0" dirty="0"/>
            <a:t>Durable complete responses in phase 1</a:t>
          </a:r>
          <a:r>
            <a:rPr lang="en-GB" sz="1400" b="0" i="0" baseline="30000" dirty="0"/>
            <a:t>4</a:t>
          </a:r>
          <a:endParaRPr lang="nl-NL" sz="1400" baseline="30000" dirty="0"/>
        </a:p>
      </dgm:t>
    </dgm:pt>
    <dgm:pt modelId="{498E10A9-A1A7-5142-AF9A-F81ECBAD769D}" type="parTrans" cxnId="{B70BF4A2-8160-B94A-95AA-34395FFBD9B0}">
      <dgm:prSet/>
      <dgm:spPr/>
      <dgm:t>
        <a:bodyPr/>
        <a:lstStyle/>
        <a:p>
          <a:endParaRPr lang="nl-NL" sz="2000"/>
        </a:p>
      </dgm:t>
    </dgm:pt>
    <dgm:pt modelId="{59807656-E9D9-BF47-8528-FA842A549E6E}" type="sibTrans" cxnId="{B70BF4A2-8160-B94A-95AA-34395FFBD9B0}">
      <dgm:prSet/>
      <dgm:spPr/>
      <dgm:t>
        <a:bodyPr/>
        <a:lstStyle/>
        <a:p>
          <a:endParaRPr lang="nl-NL" sz="2000"/>
        </a:p>
      </dgm:t>
    </dgm:pt>
    <dgm:pt modelId="{B8F42B1A-6636-DC4A-B480-1BF674C61A4B}">
      <dgm:prSet custT="1"/>
      <dgm:spPr/>
      <dgm:t>
        <a:bodyPr/>
        <a:lstStyle/>
        <a:p>
          <a:r>
            <a:rPr lang="en-GB" sz="1400" b="1" i="0" dirty="0"/>
            <a:t>Glofitamab +/- obinutuzumab </a:t>
          </a:r>
          <a:r>
            <a:rPr lang="en-GB" sz="1400" b="0" i="0" dirty="0"/>
            <a:t>is under phase 1 investigation in R/R NHL (NCT03075696) </a:t>
          </a:r>
          <a:endParaRPr lang="nl-NL" sz="1400" dirty="0"/>
        </a:p>
      </dgm:t>
    </dgm:pt>
    <dgm:pt modelId="{9BB3E319-F284-A243-85F0-39C0ABE16EC5}" type="parTrans" cxnId="{E9314888-DF8C-164D-A120-5EF689A0FF94}">
      <dgm:prSet/>
      <dgm:spPr/>
      <dgm:t>
        <a:bodyPr/>
        <a:lstStyle/>
        <a:p>
          <a:endParaRPr lang="nl-NL" sz="2000"/>
        </a:p>
      </dgm:t>
    </dgm:pt>
    <dgm:pt modelId="{8D46FE99-380B-104B-803E-710983156567}" type="sibTrans" cxnId="{E9314888-DF8C-164D-A120-5EF689A0FF94}">
      <dgm:prSet/>
      <dgm:spPr/>
      <dgm:t>
        <a:bodyPr/>
        <a:lstStyle/>
        <a:p>
          <a:endParaRPr lang="nl-NL" sz="2000"/>
        </a:p>
      </dgm:t>
    </dgm:pt>
    <dgm:pt modelId="{99FA4312-9616-CA44-867D-D604D44859A3}">
      <dgm:prSet custT="1"/>
      <dgm:spPr/>
      <dgm:t>
        <a:bodyPr/>
        <a:lstStyle/>
        <a:p>
          <a:r>
            <a:rPr lang="en-GB" sz="1400" b="1" i="0" dirty="0"/>
            <a:t>Glofitamab + gemcitabine/oxaliplatin</a:t>
          </a:r>
          <a:r>
            <a:rPr lang="en-GB" sz="1400" b="0" i="0" dirty="0"/>
            <a:t> vs rituximab + gemcitabine/oxaliplatin in under phase 3 investigation the R/R setting (NCT04408638)</a:t>
          </a:r>
          <a:endParaRPr lang="nl-NL" sz="1400" dirty="0"/>
        </a:p>
      </dgm:t>
    </dgm:pt>
    <dgm:pt modelId="{4662139C-C422-844F-8474-07683ACD4BEE}" type="parTrans" cxnId="{8B7FFEB3-D619-8C44-9DD4-B97235CFC874}">
      <dgm:prSet/>
      <dgm:spPr/>
      <dgm:t>
        <a:bodyPr/>
        <a:lstStyle/>
        <a:p>
          <a:endParaRPr lang="nl-NL" sz="2000"/>
        </a:p>
      </dgm:t>
    </dgm:pt>
    <dgm:pt modelId="{3B4A3234-D255-5741-BAE1-0DC5D60259D8}" type="sibTrans" cxnId="{8B7FFEB3-D619-8C44-9DD4-B97235CFC874}">
      <dgm:prSet/>
      <dgm:spPr/>
      <dgm:t>
        <a:bodyPr/>
        <a:lstStyle/>
        <a:p>
          <a:endParaRPr lang="nl-NL" sz="2000"/>
        </a:p>
      </dgm:t>
    </dgm:pt>
    <dgm:pt modelId="{9F90A741-6A22-4642-BFDA-224374C537AE}">
      <dgm:prSet custT="1"/>
      <dgm:spPr/>
      <dgm:t>
        <a:bodyPr/>
        <a:lstStyle/>
        <a:p>
          <a:r>
            <a:rPr lang="en-GB" sz="1400" b="0" i="0" dirty="0"/>
            <a:t>Promising efficacy in R/R DLBCL in phase 1b</a:t>
          </a:r>
          <a:r>
            <a:rPr lang="en-GB" sz="1400" b="0" i="0" baseline="30000" dirty="0"/>
            <a:t>6</a:t>
          </a:r>
          <a:endParaRPr lang="nl-NL" sz="1400" baseline="30000" dirty="0"/>
        </a:p>
      </dgm:t>
    </dgm:pt>
    <dgm:pt modelId="{7CC1E00C-E5B9-164D-ADF4-96E2DFCF5871}" type="parTrans" cxnId="{98191798-E5EA-E242-9971-604356BA3B32}">
      <dgm:prSet/>
      <dgm:spPr/>
      <dgm:t>
        <a:bodyPr/>
        <a:lstStyle/>
        <a:p>
          <a:endParaRPr lang="nl-NL" sz="2000"/>
        </a:p>
      </dgm:t>
    </dgm:pt>
    <dgm:pt modelId="{820B9689-7EA5-CA49-A580-63F2C89FF2D1}" type="sibTrans" cxnId="{98191798-E5EA-E242-9971-604356BA3B32}">
      <dgm:prSet/>
      <dgm:spPr/>
      <dgm:t>
        <a:bodyPr/>
        <a:lstStyle/>
        <a:p>
          <a:endParaRPr lang="nl-NL" sz="2000"/>
        </a:p>
      </dgm:t>
    </dgm:pt>
    <dgm:pt modelId="{6C12AE6C-8B81-1649-93BC-9ABB02F2B4E5}">
      <dgm:prSet custT="1"/>
      <dgm:spPr/>
      <dgm:t>
        <a:bodyPr/>
        <a:lstStyle/>
        <a:p>
          <a:r>
            <a:rPr lang="en-GB" sz="1400" b="0" i="0" dirty="0"/>
            <a:t>Phase 2 trial of </a:t>
          </a:r>
          <a:r>
            <a:rPr lang="en-GB" sz="1400" b="1" i="0" dirty="0" err="1"/>
            <a:t>magrol</a:t>
          </a:r>
          <a:r>
            <a:rPr lang="en-GB" sz="1400" b="1" i="0" dirty="0" err="1">
              <a:solidFill>
                <a:schemeClr val="tx1"/>
              </a:solidFill>
            </a:rPr>
            <a:t>im</a:t>
          </a:r>
          <a:r>
            <a:rPr lang="en-GB" sz="1400" b="1" i="0" dirty="0" err="1"/>
            <a:t>ab</a:t>
          </a:r>
          <a:r>
            <a:rPr lang="en-GB" sz="1400" b="1" i="0" dirty="0"/>
            <a:t> + rituximab</a:t>
          </a:r>
          <a:r>
            <a:rPr lang="en-GB" sz="1400" b="0" i="0" dirty="0"/>
            <a:t> ongoing (NCT02953509)</a:t>
          </a:r>
          <a:endParaRPr lang="nl-NL" sz="1400" dirty="0"/>
        </a:p>
      </dgm:t>
    </dgm:pt>
    <dgm:pt modelId="{067738CD-0D76-8946-A39A-F5F8D8323B7C}" type="parTrans" cxnId="{2D6E83B1-7E89-364D-9529-B35B98D6D312}">
      <dgm:prSet/>
      <dgm:spPr/>
      <dgm:t>
        <a:bodyPr/>
        <a:lstStyle/>
        <a:p>
          <a:endParaRPr lang="nl-NL" sz="2000"/>
        </a:p>
      </dgm:t>
    </dgm:pt>
    <dgm:pt modelId="{76DDB719-2ABA-A540-A5F3-223A308713D1}" type="sibTrans" cxnId="{2D6E83B1-7E89-364D-9529-B35B98D6D312}">
      <dgm:prSet/>
      <dgm:spPr/>
      <dgm:t>
        <a:bodyPr/>
        <a:lstStyle/>
        <a:p>
          <a:endParaRPr lang="nl-NL" sz="2000"/>
        </a:p>
      </dgm:t>
    </dgm:pt>
    <dgm:pt modelId="{748FE041-87C7-9B49-BF4D-49B94221B688}">
      <dgm:prSet custT="1"/>
      <dgm:spPr/>
      <dgm:t>
        <a:bodyPr/>
        <a:lstStyle/>
        <a:p>
          <a:r>
            <a:rPr lang="en-GB" sz="1400" b="0" i="0" dirty="0"/>
            <a:t>Also evaluated </a:t>
          </a:r>
          <a:r>
            <a:rPr lang="en-GB" sz="1400" b="1" i="0" dirty="0"/>
            <a:t>with other agents </a:t>
          </a:r>
          <a:r>
            <a:rPr lang="en-GB" sz="1400" b="0" i="0" dirty="0"/>
            <a:t>targeting CD47, such as TTI-622 (NCT03530683</a:t>
          </a:r>
          <a:endParaRPr lang="nl-NL" sz="1400" dirty="0"/>
        </a:p>
      </dgm:t>
    </dgm:pt>
    <dgm:pt modelId="{8160AF2E-E0B1-7C42-B58E-B4D84F873D84}" type="parTrans" cxnId="{BE40A711-C966-2447-B307-420143CB230F}">
      <dgm:prSet/>
      <dgm:spPr/>
      <dgm:t>
        <a:bodyPr/>
        <a:lstStyle/>
        <a:p>
          <a:endParaRPr lang="nl-NL" sz="2000"/>
        </a:p>
      </dgm:t>
    </dgm:pt>
    <dgm:pt modelId="{420575BF-8333-F540-B5CD-97D689EF2567}" type="sibTrans" cxnId="{BE40A711-C966-2447-B307-420143CB230F}">
      <dgm:prSet/>
      <dgm:spPr/>
      <dgm:t>
        <a:bodyPr/>
        <a:lstStyle/>
        <a:p>
          <a:endParaRPr lang="nl-NL" sz="2000"/>
        </a:p>
      </dgm:t>
    </dgm:pt>
    <dgm:pt modelId="{2B92E966-5363-A345-91C1-009B5DC2FD25}">
      <dgm:prSet custT="1"/>
      <dgm:spPr/>
      <dgm:t>
        <a:bodyPr/>
        <a:lstStyle/>
        <a:p>
          <a:r>
            <a:rPr lang="en-GB" sz="1400" b="1" i="0" dirty="0"/>
            <a:t>Selinexor</a:t>
          </a:r>
          <a:r>
            <a:rPr lang="en-GB" sz="1400" b="0" i="0" dirty="0"/>
            <a:t> is approved for R/R DLBCL</a:t>
          </a:r>
          <a:endParaRPr lang="nl-NL" sz="1400" dirty="0"/>
        </a:p>
      </dgm:t>
    </dgm:pt>
    <dgm:pt modelId="{325D7277-404B-DE47-AAEB-B51C189E2133}" type="parTrans" cxnId="{A3B7BD66-35D9-6D41-9B2F-1E092B061BC0}">
      <dgm:prSet/>
      <dgm:spPr/>
      <dgm:t>
        <a:bodyPr/>
        <a:lstStyle/>
        <a:p>
          <a:endParaRPr lang="nl-NL" sz="2000"/>
        </a:p>
      </dgm:t>
    </dgm:pt>
    <dgm:pt modelId="{4305070B-30FB-3A44-90BC-2F073FBD0D64}" type="sibTrans" cxnId="{A3B7BD66-35D9-6D41-9B2F-1E092B061BC0}">
      <dgm:prSet/>
      <dgm:spPr/>
      <dgm:t>
        <a:bodyPr/>
        <a:lstStyle/>
        <a:p>
          <a:endParaRPr lang="nl-NL" sz="2000"/>
        </a:p>
      </dgm:t>
    </dgm:pt>
    <dgm:pt modelId="{D06FF39A-2523-0640-8FA7-F3949A75845D}">
      <dgm:prSet custT="1"/>
      <dgm:spPr/>
      <dgm:t>
        <a:bodyPr/>
        <a:lstStyle/>
        <a:p>
          <a:r>
            <a:rPr lang="en-GB" sz="1400" b="0" i="0" dirty="0"/>
            <a:t>Based on the phase 2b SADAL study</a:t>
          </a:r>
          <a:r>
            <a:rPr lang="en-GB" sz="1400" b="0" i="0" baseline="30000" dirty="0"/>
            <a:t>7</a:t>
          </a:r>
          <a:endParaRPr lang="nl-NL" sz="1400" baseline="30000" dirty="0"/>
        </a:p>
      </dgm:t>
    </dgm:pt>
    <dgm:pt modelId="{D6E559B4-CC7A-F843-B16A-196FAD5959A0}" type="parTrans" cxnId="{A4A8A24C-39EE-0444-83DB-C3B596DA40EC}">
      <dgm:prSet/>
      <dgm:spPr/>
      <dgm:t>
        <a:bodyPr/>
        <a:lstStyle/>
        <a:p>
          <a:endParaRPr lang="nl-NL" sz="2000"/>
        </a:p>
      </dgm:t>
    </dgm:pt>
    <dgm:pt modelId="{08FBE0F3-CB6E-8641-859C-81C1BC1E6F83}" type="sibTrans" cxnId="{A4A8A24C-39EE-0444-83DB-C3B596DA40EC}">
      <dgm:prSet/>
      <dgm:spPr/>
      <dgm:t>
        <a:bodyPr/>
        <a:lstStyle/>
        <a:p>
          <a:endParaRPr lang="nl-NL" sz="2000"/>
        </a:p>
      </dgm:t>
    </dgm:pt>
    <dgm:pt modelId="{640B2D58-9533-794C-B289-978461B2526C}" type="pres">
      <dgm:prSet presAssocID="{26974E0C-0279-5048-ABA5-F79E4234C034}" presName="Name0" presStyleCnt="0">
        <dgm:presLayoutVars>
          <dgm:dir/>
          <dgm:animLvl val="lvl"/>
          <dgm:resizeHandles val="exact"/>
        </dgm:presLayoutVars>
      </dgm:prSet>
      <dgm:spPr/>
    </dgm:pt>
    <dgm:pt modelId="{FE33D04D-59BB-124A-8281-DFF8E1E973D9}" type="pres">
      <dgm:prSet presAssocID="{8E9A10C8-D6B4-5B42-997E-0760917B068B}" presName="composite" presStyleCnt="0"/>
      <dgm:spPr/>
    </dgm:pt>
    <dgm:pt modelId="{B909E3E7-3EF8-C549-9D45-8F1D7996843F}" type="pres">
      <dgm:prSet presAssocID="{8E9A10C8-D6B4-5B42-997E-0760917B068B}" presName="parTx" presStyleLbl="alignNode1" presStyleIdx="0" presStyleCnt="3" custScaleX="117022">
        <dgm:presLayoutVars>
          <dgm:chMax val="0"/>
          <dgm:chPref val="0"/>
          <dgm:bulletEnabled val="1"/>
        </dgm:presLayoutVars>
      </dgm:prSet>
      <dgm:spPr/>
    </dgm:pt>
    <dgm:pt modelId="{940D695A-2A7E-1D4F-BE52-0CD4FB92303B}" type="pres">
      <dgm:prSet presAssocID="{8E9A10C8-D6B4-5B42-997E-0760917B068B}" presName="desTx" presStyleLbl="alignAccFollowNode1" presStyleIdx="0" presStyleCnt="3" custScaleX="117022">
        <dgm:presLayoutVars>
          <dgm:bulletEnabled val="1"/>
        </dgm:presLayoutVars>
      </dgm:prSet>
      <dgm:spPr/>
    </dgm:pt>
    <dgm:pt modelId="{0F822DD1-59F1-2843-9F58-31042197943B}" type="pres">
      <dgm:prSet presAssocID="{8423B0B5-9B21-F542-8376-281838805479}" presName="space" presStyleCnt="0"/>
      <dgm:spPr/>
    </dgm:pt>
    <dgm:pt modelId="{173957E5-9D62-C045-89EF-D79ED6AC87AC}" type="pres">
      <dgm:prSet presAssocID="{6F7141EF-F7D5-9140-BF63-C7C10CF3D7A7}" presName="composite" presStyleCnt="0"/>
      <dgm:spPr/>
    </dgm:pt>
    <dgm:pt modelId="{EB6402DA-EE13-BA4A-B10D-53A347965A51}" type="pres">
      <dgm:prSet presAssocID="{6F7141EF-F7D5-9140-BF63-C7C10CF3D7A7}" presName="parTx" presStyleLbl="alignNode1" presStyleIdx="1" presStyleCnt="3">
        <dgm:presLayoutVars>
          <dgm:chMax val="0"/>
          <dgm:chPref val="0"/>
          <dgm:bulletEnabled val="1"/>
        </dgm:presLayoutVars>
      </dgm:prSet>
      <dgm:spPr/>
    </dgm:pt>
    <dgm:pt modelId="{FDDA346A-E8DC-574E-86F1-C0A523DE647F}" type="pres">
      <dgm:prSet presAssocID="{6F7141EF-F7D5-9140-BF63-C7C10CF3D7A7}" presName="desTx" presStyleLbl="alignAccFollowNode1" presStyleIdx="1" presStyleCnt="3">
        <dgm:presLayoutVars>
          <dgm:bulletEnabled val="1"/>
        </dgm:presLayoutVars>
      </dgm:prSet>
      <dgm:spPr/>
    </dgm:pt>
    <dgm:pt modelId="{236D2C65-898A-3543-B2E8-723ACBE4A91E}" type="pres">
      <dgm:prSet presAssocID="{DE0042C2-603A-4949-872D-8DD10667D98B}" presName="space" presStyleCnt="0"/>
      <dgm:spPr/>
    </dgm:pt>
    <dgm:pt modelId="{91E98EBA-FF18-464B-9018-26A0E7AB3BE7}" type="pres">
      <dgm:prSet presAssocID="{19405F21-AC04-BA4D-973F-EEE42FF8E26A}" presName="composite" presStyleCnt="0"/>
      <dgm:spPr/>
    </dgm:pt>
    <dgm:pt modelId="{F0C30CD3-4236-B84D-AB6E-9A166FBEAD97}" type="pres">
      <dgm:prSet presAssocID="{19405F21-AC04-BA4D-973F-EEE42FF8E26A}" presName="parTx" presStyleLbl="alignNode1" presStyleIdx="2" presStyleCnt="3">
        <dgm:presLayoutVars>
          <dgm:chMax val="0"/>
          <dgm:chPref val="0"/>
          <dgm:bulletEnabled val="1"/>
        </dgm:presLayoutVars>
      </dgm:prSet>
      <dgm:spPr/>
    </dgm:pt>
    <dgm:pt modelId="{5365AF2E-B0BE-914C-915B-9300FC8FBC00}" type="pres">
      <dgm:prSet presAssocID="{19405F21-AC04-BA4D-973F-EEE42FF8E26A}" presName="desTx" presStyleLbl="alignAccFollowNode1" presStyleIdx="2" presStyleCnt="3" custLinFactNeighborX="308">
        <dgm:presLayoutVars>
          <dgm:bulletEnabled val="1"/>
        </dgm:presLayoutVars>
      </dgm:prSet>
      <dgm:spPr/>
    </dgm:pt>
  </dgm:ptLst>
  <dgm:cxnLst>
    <dgm:cxn modelId="{53A0C301-D02C-DB42-88CD-91E934A2E242}" type="presOf" srcId="{BFB528CF-76CD-EA42-8F23-44C54FB0D7D6}" destId="{940D695A-2A7E-1D4F-BE52-0CD4FB92303B}" srcOrd="0" destOrd="7" presId="urn:microsoft.com/office/officeart/2005/8/layout/hList1"/>
    <dgm:cxn modelId="{1F9BC10D-532C-E348-9695-805F219664AE}" srcId="{6F7141EF-F7D5-9140-BF63-C7C10CF3D7A7}" destId="{C5EA4AD1-30AC-B14E-BE11-2FE707E4DF54}" srcOrd="0" destOrd="0" parTransId="{49E8350B-5D5B-224C-AEB7-79374D3CC0BB}" sibTransId="{68EEBDB3-BEA8-A348-B5DA-4B08CAD4CF4F}"/>
    <dgm:cxn modelId="{3969E50F-780A-AC42-BC6C-8F1752C7C919}" type="presOf" srcId="{8E9A10C8-D6B4-5B42-997E-0760917B068B}" destId="{B909E3E7-3EF8-C549-9D45-8F1D7996843F}" srcOrd="0" destOrd="0" presId="urn:microsoft.com/office/officeart/2005/8/layout/hList1"/>
    <dgm:cxn modelId="{BE40A711-C966-2447-B307-420143CB230F}" srcId="{C5EA4AD1-30AC-B14E-BE11-2FE707E4DF54}" destId="{748FE041-87C7-9B49-BF4D-49B94221B688}" srcOrd="2" destOrd="0" parTransId="{8160AF2E-E0B1-7C42-B58E-B4D84F873D84}" sibTransId="{420575BF-8333-F540-B5CD-97D689EF2567}"/>
    <dgm:cxn modelId="{EF4C2A22-D377-8449-9C85-265881AD6534}" srcId="{26974E0C-0279-5048-ABA5-F79E4234C034}" destId="{8E9A10C8-D6B4-5B42-997E-0760917B068B}" srcOrd="0" destOrd="0" parTransId="{DAC204AE-B8AA-5042-A40C-1512CE7824CD}" sibTransId="{8423B0B5-9B21-F542-8376-281838805479}"/>
    <dgm:cxn modelId="{BD87323E-0246-9249-AC43-5372D731E489}" srcId="{2BF20517-7F1A-D845-80BB-20B4B2B25DAA}" destId="{4A966998-D8D5-FF41-AB84-8CA6CA3ECFF0}" srcOrd="0" destOrd="0" parTransId="{6BA8248A-CB67-AB49-81DC-2273B1AAB213}" sibTransId="{143DA5D8-4C0E-8F40-87C1-80BDB7539F05}"/>
    <dgm:cxn modelId="{EF4D104A-8AA6-CF43-8F2C-0DE32072CD11}" type="presOf" srcId="{6F7141EF-F7D5-9140-BF63-C7C10CF3D7A7}" destId="{EB6402DA-EE13-BA4A-B10D-53A347965A51}" srcOrd="0" destOrd="0" presId="urn:microsoft.com/office/officeart/2005/8/layout/hList1"/>
    <dgm:cxn modelId="{A4A8A24C-39EE-0444-83DB-C3B596DA40EC}" srcId="{2B92E966-5363-A345-91C1-009B5DC2FD25}" destId="{D06FF39A-2523-0640-8FA7-F3949A75845D}" srcOrd="0" destOrd="0" parTransId="{D6E559B4-CC7A-F843-B16A-196FAD5959A0}" sibTransId="{08FBE0F3-CB6E-8641-859C-81C1BC1E6F83}"/>
    <dgm:cxn modelId="{CC3D7A5A-3E73-B04E-971A-842742071D96}" type="presOf" srcId="{748FE041-87C7-9B49-BF4D-49B94221B688}" destId="{FDDA346A-E8DC-574E-86F1-C0A523DE647F}" srcOrd="0" destOrd="3" presId="urn:microsoft.com/office/officeart/2005/8/layout/hList1"/>
    <dgm:cxn modelId="{B8230F5F-0623-9041-B866-1578707ACE3A}" type="presOf" srcId="{9F90A741-6A22-4642-BFDA-224374C537AE}" destId="{FDDA346A-E8DC-574E-86F1-C0A523DE647F}" srcOrd="0" destOrd="1" presId="urn:microsoft.com/office/officeart/2005/8/layout/hList1"/>
    <dgm:cxn modelId="{A9515561-F4B6-4341-91C7-D73A66AFF78A}" srcId="{8E9A10C8-D6B4-5B42-997E-0760917B068B}" destId="{497FD672-A637-F04D-B219-A153D7A012C5}" srcOrd="1" destOrd="0" parTransId="{697F9570-8355-0545-A820-5A09B67978E1}" sibTransId="{BD8FA573-04EC-E446-91CB-A488DF4FDDB4}"/>
    <dgm:cxn modelId="{A3B7BD66-35D9-6D41-9B2F-1E092B061BC0}" srcId="{19405F21-AC04-BA4D-973F-EEE42FF8E26A}" destId="{2B92E966-5363-A345-91C1-009B5DC2FD25}" srcOrd="0" destOrd="0" parTransId="{325D7277-404B-DE47-AAEB-B51C189E2133}" sibTransId="{4305070B-30FB-3A44-90BC-2F073FBD0D64}"/>
    <dgm:cxn modelId="{8429B46C-8B9F-BC48-BEF2-CF26882FE7AA}" type="presOf" srcId="{B8F42B1A-6636-DC4A-B480-1BF674C61A4B}" destId="{940D695A-2A7E-1D4F-BE52-0CD4FB92303B}" srcOrd="0" destOrd="6" presId="urn:microsoft.com/office/officeart/2005/8/layout/hList1"/>
    <dgm:cxn modelId="{C7701D6F-D6AB-FC48-B118-051BF43CE74C}" srcId="{26974E0C-0279-5048-ABA5-F79E4234C034}" destId="{6F7141EF-F7D5-9140-BF63-C7C10CF3D7A7}" srcOrd="1" destOrd="0" parTransId="{7BFC244E-8F34-514A-AC38-7DE7679F11C4}" sibTransId="{DE0042C2-603A-4949-872D-8DD10667D98B}"/>
    <dgm:cxn modelId="{B2751170-7BE6-7547-90F3-CB63C426EA85}" srcId="{8E9A10C8-D6B4-5B42-997E-0760917B068B}" destId="{D167E534-6E83-1B44-8E33-5B002ABD0ACB}" srcOrd="2" destOrd="0" parTransId="{9EF2002D-5AE7-3F44-8C66-98BCAA22E7BE}" sibTransId="{AA602453-09F3-184C-A016-CD3C4241AEC2}"/>
    <dgm:cxn modelId="{07A5CD77-AF5C-5A45-8BBC-7D675FC7A5EF}" type="presOf" srcId="{D167E534-6E83-1B44-8E33-5B002ABD0ACB}" destId="{940D695A-2A7E-1D4F-BE52-0CD4FB92303B}" srcOrd="0" destOrd="5" presId="urn:microsoft.com/office/officeart/2005/8/layout/hList1"/>
    <dgm:cxn modelId="{5995B37E-9622-3240-988D-4D7F8BF89A91}" type="presOf" srcId="{26974E0C-0279-5048-ABA5-F79E4234C034}" destId="{640B2D58-9533-794C-B289-978461B2526C}" srcOrd="0" destOrd="0" presId="urn:microsoft.com/office/officeart/2005/8/layout/hList1"/>
    <dgm:cxn modelId="{E9314888-DF8C-164D-A120-5EF689A0FF94}" srcId="{D167E534-6E83-1B44-8E33-5B002ABD0ACB}" destId="{B8F42B1A-6636-DC4A-B480-1BF674C61A4B}" srcOrd="0" destOrd="0" parTransId="{9BB3E319-F284-A243-85F0-39C0ABE16EC5}" sibTransId="{8D46FE99-380B-104B-803E-710983156567}"/>
    <dgm:cxn modelId="{48A8EC93-BC17-064D-87AF-CAB64A836486}" type="presOf" srcId="{497FD672-A637-F04D-B219-A153D7A012C5}" destId="{940D695A-2A7E-1D4F-BE52-0CD4FB92303B}" srcOrd="0" destOrd="3" presId="urn:microsoft.com/office/officeart/2005/8/layout/hList1"/>
    <dgm:cxn modelId="{98191798-E5EA-E242-9971-604356BA3B32}" srcId="{C5EA4AD1-30AC-B14E-BE11-2FE707E4DF54}" destId="{9F90A741-6A22-4642-BFDA-224374C537AE}" srcOrd="0" destOrd="0" parTransId="{7CC1E00C-E5B9-164D-ADF4-96E2DFCF5871}" sibTransId="{820B9689-7EA5-CA49-A580-63F2C89FF2D1}"/>
    <dgm:cxn modelId="{44C1C49C-19D1-B74B-B647-A07ECE8161F8}" type="presOf" srcId="{1908F173-1BC1-BF4F-8948-933DC0B1817D}" destId="{940D695A-2A7E-1D4F-BE52-0CD4FB92303B}" srcOrd="0" destOrd="2" presId="urn:microsoft.com/office/officeart/2005/8/layout/hList1"/>
    <dgm:cxn modelId="{B70BF4A2-8160-B94A-95AA-34395FFBD9B0}" srcId="{497FD672-A637-F04D-B219-A153D7A012C5}" destId="{477E52B6-8707-6C41-9793-DFF6DF7DEB75}" srcOrd="0" destOrd="0" parTransId="{498E10A9-A1A7-5142-AF9A-F81ECBAD769D}" sibTransId="{59807656-E9D9-BF47-8528-FA842A549E6E}"/>
    <dgm:cxn modelId="{95234FB0-CABE-D345-87A2-EE603FAD6BA9}" srcId="{D167E534-6E83-1B44-8E33-5B002ABD0ACB}" destId="{BFB528CF-76CD-EA42-8F23-44C54FB0D7D6}" srcOrd="1" destOrd="0" parTransId="{15A0085C-1783-CF40-985B-B5C39F326934}" sibTransId="{85242D70-8AD9-3A4F-A485-6559CD65BA04}"/>
    <dgm:cxn modelId="{2D6E83B1-7E89-364D-9529-B35B98D6D312}" srcId="{C5EA4AD1-30AC-B14E-BE11-2FE707E4DF54}" destId="{6C12AE6C-8B81-1649-93BC-9ABB02F2B4E5}" srcOrd="1" destOrd="0" parTransId="{067738CD-0D76-8946-A39A-F5F8D8323B7C}" sibTransId="{76DDB719-2ABA-A540-A5F3-223A308713D1}"/>
    <dgm:cxn modelId="{8B7FFEB3-D619-8C44-9DD4-B97235CFC874}" srcId="{D167E534-6E83-1B44-8E33-5B002ABD0ACB}" destId="{99FA4312-9616-CA44-867D-D604D44859A3}" srcOrd="2" destOrd="0" parTransId="{4662139C-C422-844F-8474-07683ACD4BEE}" sibTransId="{3B4A3234-D255-5741-BAE1-0DC5D60259D8}"/>
    <dgm:cxn modelId="{8427B4B5-BAD4-BF41-B532-1E552FB772F8}" type="presOf" srcId="{6C12AE6C-8B81-1649-93BC-9ABB02F2B4E5}" destId="{FDDA346A-E8DC-574E-86F1-C0A523DE647F}" srcOrd="0" destOrd="2" presId="urn:microsoft.com/office/officeart/2005/8/layout/hList1"/>
    <dgm:cxn modelId="{5EAF58B9-42E6-B144-9449-CE4747FFFACB}" srcId="{2BF20517-7F1A-D845-80BB-20B4B2B25DAA}" destId="{1908F173-1BC1-BF4F-8948-933DC0B1817D}" srcOrd="1" destOrd="0" parTransId="{0B6492FD-A23F-E448-A97A-03262478AB37}" sibTransId="{778860D6-D51C-734B-9021-79851B83B69B}"/>
    <dgm:cxn modelId="{E8D34CBC-F327-1640-A8D5-00BC32B5BB4C}" srcId="{6F7141EF-F7D5-9140-BF63-C7C10CF3D7A7}" destId="{E26A8FC3-97B5-D841-A47B-ED6DAB6255F4}" srcOrd="1" destOrd="0" parTransId="{A6875DED-DFF1-A949-9736-D112DB85A516}" sibTransId="{94A925E9-1D93-5E4B-9861-B8CB69B9AC85}"/>
    <dgm:cxn modelId="{50391EC0-785A-EA47-9C07-130FCCB5222C}" type="presOf" srcId="{2BF20517-7F1A-D845-80BB-20B4B2B25DAA}" destId="{940D695A-2A7E-1D4F-BE52-0CD4FB92303B}" srcOrd="0" destOrd="0" presId="urn:microsoft.com/office/officeart/2005/8/layout/hList1"/>
    <dgm:cxn modelId="{09B0BAC0-BF2B-0149-B1CA-8BBA93366452}" type="presOf" srcId="{99FA4312-9616-CA44-867D-D604D44859A3}" destId="{940D695A-2A7E-1D4F-BE52-0CD4FB92303B}" srcOrd="0" destOrd="8" presId="urn:microsoft.com/office/officeart/2005/8/layout/hList1"/>
    <dgm:cxn modelId="{15ABBAC1-7D0F-B14C-A500-53B030B6836F}" srcId="{26974E0C-0279-5048-ABA5-F79E4234C034}" destId="{19405F21-AC04-BA4D-973F-EEE42FF8E26A}" srcOrd="2" destOrd="0" parTransId="{ACC32FF6-B040-7643-AF9F-51D501C811A8}" sibTransId="{83C0A80F-FB9A-EE4D-B414-530B329D61C5}"/>
    <dgm:cxn modelId="{F66AA7C6-9F3E-6140-866C-FC1091261732}" type="presOf" srcId="{477E52B6-8707-6C41-9793-DFF6DF7DEB75}" destId="{940D695A-2A7E-1D4F-BE52-0CD4FB92303B}" srcOrd="0" destOrd="4" presId="urn:microsoft.com/office/officeart/2005/8/layout/hList1"/>
    <dgm:cxn modelId="{9ED6D4D6-5B23-A44D-836F-6517872571E0}" type="presOf" srcId="{D06FF39A-2523-0640-8FA7-F3949A75845D}" destId="{5365AF2E-B0BE-914C-915B-9300FC8FBC00}" srcOrd="0" destOrd="1" presId="urn:microsoft.com/office/officeart/2005/8/layout/hList1"/>
    <dgm:cxn modelId="{33105FE3-4701-4142-9044-BE9C41DDB401}" type="presOf" srcId="{C5EA4AD1-30AC-B14E-BE11-2FE707E4DF54}" destId="{FDDA346A-E8DC-574E-86F1-C0A523DE647F}" srcOrd="0" destOrd="0" presId="urn:microsoft.com/office/officeart/2005/8/layout/hList1"/>
    <dgm:cxn modelId="{E4B7FFE4-5810-1041-8CD0-DDB30788CF9F}" type="presOf" srcId="{4A966998-D8D5-FF41-AB84-8CA6CA3ECFF0}" destId="{940D695A-2A7E-1D4F-BE52-0CD4FB92303B}" srcOrd="0" destOrd="1" presId="urn:microsoft.com/office/officeart/2005/8/layout/hList1"/>
    <dgm:cxn modelId="{AD2C8FED-9BC6-ED4A-8F94-A7A6D9AD2690}" type="presOf" srcId="{2B92E966-5363-A345-91C1-009B5DC2FD25}" destId="{5365AF2E-B0BE-914C-915B-9300FC8FBC00}" srcOrd="0" destOrd="0" presId="urn:microsoft.com/office/officeart/2005/8/layout/hList1"/>
    <dgm:cxn modelId="{E40537FC-03A5-6E4D-A124-BC81F1EAF53A}" type="presOf" srcId="{E26A8FC3-97B5-D841-A47B-ED6DAB6255F4}" destId="{FDDA346A-E8DC-574E-86F1-C0A523DE647F}" srcOrd="0" destOrd="4" presId="urn:microsoft.com/office/officeart/2005/8/layout/hList1"/>
    <dgm:cxn modelId="{D52761FC-1396-5246-8431-909B4124BF7A}" srcId="{8E9A10C8-D6B4-5B42-997E-0760917B068B}" destId="{2BF20517-7F1A-D845-80BB-20B4B2B25DAA}" srcOrd="0" destOrd="0" parTransId="{E34E467D-EBD2-7A4D-BD7B-9DF1C610338D}" sibTransId="{74E60BFF-5019-D346-83B2-AA1390F2A899}"/>
    <dgm:cxn modelId="{5F5996FE-04C8-9240-BC38-B8B45B7EB045}" type="presOf" srcId="{19405F21-AC04-BA4D-973F-EEE42FF8E26A}" destId="{F0C30CD3-4236-B84D-AB6E-9A166FBEAD97}" srcOrd="0" destOrd="0" presId="urn:microsoft.com/office/officeart/2005/8/layout/hList1"/>
    <dgm:cxn modelId="{9C6D67CD-2BB8-6541-94F0-587028CA1FDB}" type="presParOf" srcId="{640B2D58-9533-794C-B289-978461B2526C}" destId="{FE33D04D-59BB-124A-8281-DFF8E1E973D9}" srcOrd="0" destOrd="0" presId="urn:microsoft.com/office/officeart/2005/8/layout/hList1"/>
    <dgm:cxn modelId="{0005AF44-C3C6-ED41-8228-15AD8E080DEC}" type="presParOf" srcId="{FE33D04D-59BB-124A-8281-DFF8E1E973D9}" destId="{B909E3E7-3EF8-C549-9D45-8F1D7996843F}" srcOrd="0" destOrd="0" presId="urn:microsoft.com/office/officeart/2005/8/layout/hList1"/>
    <dgm:cxn modelId="{C068DB91-A2F1-E745-9134-62CC547C7796}" type="presParOf" srcId="{FE33D04D-59BB-124A-8281-DFF8E1E973D9}" destId="{940D695A-2A7E-1D4F-BE52-0CD4FB92303B}" srcOrd="1" destOrd="0" presId="urn:microsoft.com/office/officeart/2005/8/layout/hList1"/>
    <dgm:cxn modelId="{9B3C2E65-EC05-EC4E-B824-5198CB94CB20}" type="presParOf" srcId="{640B2D58-9533-794C-B289-978461B2526C}" destId="{0F822DD1-59F1-2843-9F58-31042197943B}" srcOrd="1" destOrd="0" presId="urn:microsoft.com/office/officeart/2005/8/layout/hList1"/>
    <dgm:cxn modelId="{5CD1CEE5-0E54-CF4A-A18F-C3091481B6E1}" type="presParOf" srcId="{640B2D58-9533-794C-B289-978461B2526C}" destId="{173957E5-9D62-C045-89EF-D79ED6AC87AC}" srcOrd="2" destOrd="0" presId="urn:microsoft.com/office/officeart/2005/8/layout/hList1"/>
    <dgm:cxn modelId="{98AD8565-7FDC-A448-8CE2-8CF6629FC903}" type="presParOf" srcId="{173957E5-9D62-C045-89EF-D79ED6AC87AC}" destId="{EB6402DA-EE13-BA4A-B10D-53A347965A51}" srcOrd="0" destOrd="0" presId="urn:microsoft.com/office/officeart/2005/8/layout/hList1"/>
    <dgm:cxn modelId="{0BE0D328-C92E-1440-BB44-9A2878E63662}" type="presParOf" srcId="{173957E5-9D62-C045-89EF-D79ED6AC87AC}" destId="{FDDA346A-E8DC-574E-86F1-C0A523DE647F}" srcOrd="1" destOrd="0" presId="urn:microsoft.com/office/officeart/2005/8/layout/hList1"/>
    <dgm:cxn modelId="{90470821-8C0E-364A-AECC-F7D4ABFD203B}" type="presParOf" srcId="{640B2D58-9533-794C-B289-978461B2526C}" destId="{236D2C65-898A-3543-B2E8-723ACBE4A91E}" srcOrd="3" destOrd="0" presId="urn:microsoft.com/office/officeart/2005/8/layout/hList1"/>
    <dgm:cxn modelId="{3DFCA156-3125-804F-87BF-DC77ED82CFCC}" type="presParOf" srcId="{640B2D58-9533-794C-B289-978461B2526C}" destId="{91E98EBA-FF18-464B-9018-26A0E7AB3BE7}" srcOrd="4" destOrd="0" presId="urn:microsoft.com/office/officeart/2005/8/layout/hList1"/>
    <dgm:cxn modelId="{1F721F03-67D0-9547-8092-11F71E21FE3D}" type="presParOf" srcId="{91E98EBA-FF18-464B-9018-26A0E7AB3BE7}" destId="{F0C30CD3-4236-B84D-AB6E-9A166FBEAD97}" srcOrd="0" destOrd="0" presId="urn:microsoft.com/office/officeart/2005/8/layout/hList1"/>
    <dgm:cxn modelId="{251EEA33-2A5D-B142-A280-D7CA69707A9F}" type="presParOf" srcId="{91E98EBA-FF18-464B-9018-26A0E7AB3BE7}" destId="{5365AF2E-B0BE-914C-915B-9300FC8FBC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1CEA-8B4A-2F45-9697-C72D2E017F65}">
      <dsp:nvSpPr>
        <dsp:cNvPr id="0" name=""/>
        <dsp:cNvSpPr/>
      </dsp:nvSpPr>
      <dsp:spPr>
        <a:xfrm>
          <a:off x="0" y="5507"/>
          <a:ext cx="10963200" cy="1179360"/>
        </a:xfrm>
        <a:prstGeom prst="roundRect">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dirty="0">
              <a:solidFill>
                <a:schemeClr val="tx2"/>
              </a:solidFill>
            </a:rPr>
            <a:t>Newly diagnosed DLBCL</a:t>
          </a:r>
          <a:endParaRPr lang="nl-NL" sz="2800" b="1" kern="1200" dirty="0">
            <a:solidFill>
              <a:schemeClr val="tx2"/>
            </a:solidFill>
          </a:endParaRPr>
        </a:p>
      </dsp:txBody>
      <dsp:txXfrm>
        <a:off x="57572" y="63079"/>
        <a:ext cx="10848056" cy="1064216"/>
      </dsp:txXfrm>
    </dsp:sp>
    <dsp:sp modelId="{549755E9-5D43-DF45-A54C-7A78A396C00F}">
      <dsp:nvSpPr>
        <dsp:cNvPr id="0" name=""/>
        <dsp:cNvSpPr/>
      </dsp:nvSpPr>
      <dsp:spPr>
        <a:xfrm>
          <a:off x="0" y="1184867"/>
          <a:ext cx="109632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b="1" i="0" kern="1200" dirty="0">
              <a:solidFill>
                <a:schemeClr val="accent1"/>
              </a:solidFill>
            </a:rPr>
            <a:t>R-CHOP</a:t>
          </a:r>
          <a:r>
            <a:rPr lang="en-GB" sz="2000" b="0" i="0" kern="1200" dirty="0">
              <a:solidFill>
                <a:schemeClr val="tx2"/>
              </a:solidFill>
            </a:rPr>
            <a:t> remains the standard of care</a:t>
          </a:r>
          <a:endParaRPr lang="nl-NL" sz="2000" kern="1200" dirty="0">
            <a:solidFill>
              <a:schemeClr val="tx2"/>
            </a:solidFill>
          </a:endParaRPr>
        </a:p>
        <a:p>
          <a:pPr marL="228600" lvl="1" indent="-228600" algn="l" defTabSz="889000">
            <a:lnSpc>
              <a:spcPct val="90000"/>
            </a:lnSpc>
            <a:spcBef>
              <a:spcPct val="0"/>
            </a:spcBef>
            <a:spcAft>
              <a:spcPct val="20000"/>
            </a:spcAft>
            <a:buChar char="•"/>
          </a:pPr>
          <a:r>
            <a:rPr lang="en-GB" sz="2000" b="0" i="0" kern="1200" dirty="0">
              <a:solidFill>
                <a:schemeClr val="tx2"/>
              </a:solidFill>
            </a:rPr>
            <a:t>No survival benefit of escalating therapy or other anti-CD20 monoclonal antibodies</a:t>
          </a:r>
          <a:endParaRPr lang="nl-NL" sz="2000" kern="1200" dirty="0">
            <a:solidFill>
              <a:schemeClr val="tx2"/>
            </a:solidFill>
          </a:endParaRPr>
        </a:p>
        <a:p>
          <a:pPr marL="457200" lvl="2" indent="-228600" algn="l" defTabSz="889000">
            <a:lnSpc>
              <a:spcPct val="90000"/>
            </a:lnSpc>
            <a:spcBef>
              <a:spcPct val="0"/>
            </a:spcBef>
            <a:spcAft>
              <a:spcPct val="20000"/>
            </a:spcAft>
            <a:buChar char="•"/>
          </a:pPr>
          <a:r>
            <a:rPr lang="en-GB" sz="2000" b="0" i="0" kern="1200" dirty="0">
              <a:solidFill>
                <a:schemeClr val="tx2"/>
              </a:solidFill>
            </a:rPr>
            <a:t>Except dose-intensive </a:t>
          </a:r>
          <a:r>
            <a:rPr lang="nl-NL" sz="2000" b="0" i="0" u="none" kern="1200" dirty="0">
              <a:solidFill>
                <a:schemeClr val="tx2"/>
              </a:solidFill>
            </a:rPr>
            <a:t>R-ACVBP </a:t>
          </a:r>
          <a:r>
            <a:rPr lang="en-GB" sz="2000" b="0" i="0" kern="1200" dirty="0">
              <a:solidFill>
                <a:schemeClr val="tx2"/>
              </a:solidFill>
            </a:rPr>
            <a:t>in patients &lt;60 years with low-intermediate risk IPI DLBCL</a:t>
          </a:r>
          <a:endParaRPr lang="nl-NL" sz="2000" kern="1200" dirty="0">
            <a:solidFill>
              <a:schemeClr val="tx2"/>
            </a:solidFill>
          </a:endParaRPr>
        </a:p>
      </dsp:txBody>
      <dsp:txXfrm>
        <a:off x="0" y="1184867"/>
        <a:ext cx="10963200" cy="1043280"/>
      </dsp:txXfrm>
    </dsp:sp>
    <dsp:sp modelId="{CBC54453-3F4C-3043-AB95-A8F795196A47}">
      <dsp:nvSpPr>
        <dsp:cNvPr id="0" name=""/>
        <dsp:cNvSpPr/>
      </dsp:nvSpPr>
      <dsp:spPr>
        <a:xfrm>
          <a:off x="0" y="2228147"/>
          <a:ext cx="10963200" cy="1179360"/>
        </a:xfrm>
        <a:prstGeom prst="roundRect">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dirty="0">
              <a:solidFill>
                <a:schemeClr val="tx2"/>
              </a:solidFill>
            </a:rPr>
            <a:t>Relapsed/refractory DLBCL </a:t>
          </a:r>
          <a:endParaRPr lang="nl-NL" sz="2800" b="1" kern="1200" dirty="0">
            <a:solidFill>
              <a:schemeClr val="tx2"/>
            </a:solidFill>
          </a:endParaRPr>
        </a:p>
      </dsp:txBody>
      <dsp:txXfrm>
        <a:off x="57572" y="2285719"/>
        <a:ext cx="10848056" cy="1064216"/>
      </dsp:txXfrm>
    </dsp:sp>
    <dsp:sp modelId="{42C1B024-122B-274D-BD93-AD1F9ED470EB}">
      <dsp:nvSpPr>
        <dsp:cNvPr id="0" name=""/>
        <dsp:cNvSpPr/>
      </dsp:nvSpPr>
      <dsp:spPr>
        <a:xfrm>
          <a:off x="0" y="3407508"/>
          <a:ext cx="109632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8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b="1" i="0" kern="1200" dirty="0">
              <a:solidFill>
                <a:schemeClr val="accent1"/>
              </a:solidFill>
            </a:rPr>
            <a:t>Younger, fit patients</a:t>
          </a:r>
          <a:r>
            <a:rPr lang="en-GB" sz="2000" b="0" i="0" kern="1200" dirty="0">
              <a:solidFill>
                <a:schemeClr val="tx2"/>
              </a:solidFill>
            </a:rPr>
            <a:t>: platinum-based salvage </a:t>
          </a:r>
          <a:r>
            <a:rPr lang="en-GB" sz="2000" b="1" i="0" kern="1200" dirty="0">
              <a:solidFill>
                <a:schemeClr val="accent1"/>
              </a:solidFill>
            </a:rPr>
            <a:t>chemoimmunotherapy (CIT) followed by ASCT</a:t>
          </a:r>
          <a:endParaRPr lang="nl-NL" sz="2000" b="1" kern="1200" dirty="0">
            <a:solidFill>
              <a:schemeClr val="accent1"/>
            </a:solidFill>
          </a:endParaRPr>
        </a:p>
        <a:p>
          <a:pPr marL="228600" lvl="1" indent="-228600" algn="l" defTabSz="889000">
            <a:lnSpc>
              <a:spcPct val="90000"/>
            </a:lnSpc>
            <a:spcBef>
              <a:spcPct val="0"/>
            </a:spcBef>
            <a:spcAft>
              <a:spcPct val="20000"/>
            </a:spcAft>
            <a:buChar char="•"/>
          </a:pPr>
          <a:r>
            <a:rPr lang="en-GB" sz="2000" b="1" i="0" kern="1200" dirty="0">
              <a:solidFill>
                <a:schemeClr val="accent1"/>
              </a:solidFill>
            </a:rPr>
            <a:t>Transplant-ineligible patients</a:t>
          </a:r>
          <a:r>
            <a:rPr lang="en-GB" sz="2000" b="0" i="0" kern="1200" dirty="0">
              <a:solidFill>
                <a:schemeClr val="tx2"/>
              </a:solidFill>
            </a:rPr>
            <a:t>: </a:t>
          </a:r>
          <a:r>
            <a:rPr lang="en-GB" sz="2000" b="0" i="0" kern="1200" dirty="0">
              <a:solidFill>
                <a:srgbClr val="5D8298"/>
              </a:solidFill>
              <a:latin typeface="Calibri" panose="020F0502020204030204"/>
              <a:ea typeface="+mn-ea"/>
              <a:cs typeface="+mn-cs"/>
            </a:rPr>
            <a:t>management tailored to the </a:t>
          </a:r>
          <a:r>
            <a:rPr lang="en-GB" sz="2000" b="0" i="0" kern="1200" dirty="0">
              <a:solidFill>
                <a:schemeClr val="tx2"/>
              </a:solidFill>
            </a:rPr>
            <a:t>patient’s tolerance</a:t>
          </a:r>
          <a:endParaRPr lang="nl-NL" sz="2000" kern="1200" dirty="0">
            <a:solidFill>
              <a:schemeClr val="tx2"/>
            </a:solidFill>
          </a:endParaRPr>
        </a:p>
        <a:p>
          <a:pPr marL="457200" lvl="2" indent="-228600" algn="l" defTabSz="889000">
            <a:lnSpc>
              <a:spcPct val="90000"/>
            </a:lnSpc>
            <a:spcBef>
              <a:spcPct val="0"/>
            </a:spcBef>
            <a:spcAft>
              <a:spcPct val="20000"/>
            </a:spcAft>
            <a:buChar char="•"/>
          </a:pPr>
          <a:r>
            <a:rPr lang="en-GB" sz="2000" b="0" i="0" kern="1200" dirty="0">
              <a:solidFill>
                <a:schemeClr val="tx2"/>
              </a:solidFill>
            </a:rPr>
            <a:t>Poor outcomes and </a:t>
          </a:r>
          <a:r>
            <a:rPr lang="en-GB" sz="2000" b="1" i="0" kern="1200" dirty="0">
              <a:solidFill>
                <a:schemeClr val="accent1"/>
              </a:solidFill>
            </a:rPr>
            <a:t>high unmet need</a:t>
          </a:r>
          <a:endParaRPr lang="nl-NL" sz="2000" b="1" kern="1200" dirty="0">
            <a:solidFill>
              <a:schemeClr val="accent1"/>
            </a:solidFill>
          </a:endParaRPr>
        </a:p>
      </dsp:txBody>
      <dsp:txXfrm>
        <a:off x="0" y="3407508"/>
        <a:ext cx="10963200" cy="10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6813-CB95-314B-8DA2-A5931108891F}">
      <dsp:nvSpPr>
        <dsp:cNvPr id="0" name=""/>
        <dsp:cNvSpPr/>
      </dsp:nvSpPr>
      <dsp:spPr>
        <a:xfrm>
          <a:off x="4640992" y="1760229"/>
          <a:ext cx="1681290" cy="1338457"/>
        </a:xfrm>
        <a:prstGeom prst="ellipse">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solidFill>
                <a:schemeClr val="bg1"/>
              </a:solidFill>
            </a:rPr>
            <a:t>Innovative clinical trials</a:t>
          </a:r>
        </a:p>
      </dsp:txBody>
      <dsp:txXfrm>
        <a:off x="4887211" y="1956241"/>
        <a:ext cx="1188852" cy="946433"/>
      </dsp:txXfrm>
    </dsp:sp>
    <dsp:sp modelId="{5F4F5643-57AE-D446-A104-A62FE8F6C7C4}">
      <dsp:nvSpPr>
        <dsp:cNvPr id="0" name=""/>
        <dsp:cNvSpPr/>
      </dsp:nvSpPr>
      <dsp:spPr>
        <a:xfrm rot="16200000">
          <a:off x="5279180" y="1546784"/>
          <a:ext cx="404914" cy="21975"/>
        </a:xfrm>
        <a:custGeom>
          <a:avLst/>
          <a:gdLst/>
          <a:ahLst/>
          <a:cxnLst/>
          <a:rect l="0" t="0" r="0" b="0"/>
          <a:pathLst>
            <a:path>
              <a:moveTo>
                <a:pt x="0" y="10987"/>
              </a:moveTo>
              <a:lnTo>
                <a:pt x="404914" y="109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5471514" y="1547649"/>
        <a:ext cx="20245" cy="20245"/>
      </dsp:txXfrm>
    </dsp:sp>
    <dsp:sp modelId="{FA6A272D-EEEC-7C4E-8707-1CD04031F7BF}">
      <dsp:nvSpPr>
        <dsp:cNvPr id="0" name=""/>
        <dsp:cNvSpPr/>
      </dsp:nvSpPr>
      <dsp:spPr>
        <a:xfrm>
          <a:off x="4640992" y="16857"/>
          <a:ext cx="1681290" cy="1338457"/>
        </a:xfrm>
        <a:prstGeom prst="ellipse">
          <a:avLst/>
        </a:prstGeom>
        <a:solidFill>
          <a:srgbClr val="C9E5F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Tailoring trial populations by genetic abnormalities</a:t>
          </a:r>
        </a:p>
      </dsp:txBody>
      <dsp:txXfrm>
        <a:off x="4887211" y="212869"/>
        <a:ext cx="1188852" cy="946433"/>
      </dsp:txXfrm>
    </dsp:sp>
    <dsp:sp modelId="{DEEC01C2-886B-8A4D-8C27-A2E3FFB13169}">
      <dsp:nvSpPr>
        <dsp:cNvPr id="0" name=""/>
        <dsp:cNvSpPr/>
      </dsp:nvSpPr>
      <dsp:spPr>
        <a:xfrm rot="20520000">
          <a:off x="6257342" y="2149105"/>
          <a:ext cx="106635" cy="21975"/>
        </a:xfrm>
        <a:custGeom>
          <a:avLst/>
          <a:gdLst/>
          <a:ahLst/>
          <a:cxnLst/>
          <a:rect l="0" t="0" r="0" b="0"/>
          <a:pathLst>
            <a:path>
              <a:moveTo>
                <a:pt x="0" y="10987"/>
              </a:moveTo>
              <a:lnTo>
                <a:pt x="106635" y="109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6307994" y="2157427"/>
        <a:ext cx="5331" cy="5331"/>
      </dsp:txXfrm>
    </dsp:sp>
    <dsp:sp modelId="{2F1C4303-8F38-4648-8294-FDA4B4C57E85}">
      <dsp:nvSpPr>
        <dsp:cNvPr id="0" name=""/>
        <dsp:cNvSpPr/>
      </dsp:nvSpPr>
      <dsp:spPr>
        <a:xfrm>
          <a:off x="6299037" y="1221498"/>
          <a:ext cx="1681290" cy="1338457"/>
        </a:xfrm>
        <a:prstGeom prst="ellipse">
          <a:avLst/>
        </a:prstGeom>
        <a:solidFill>
          <a:srgbClr val="C9E5F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Flexible trial design</a:t>
          </a:r>
        </a:p>
      </dsp:txBody>
      <dsp:txXfrm>
        <a:off x="6545256" y="1417510"/>
        <a:ext cx="1188852" cy="946433"/>
      </dsp:txXfrm>
    </dsp:sp>
    <dsp:sp modelId="{BCE0D3E5-0999-5242-9760-FB7948DC54C7}">
      <dsp:nvSpPr>
        <dsp:cNvPr id="0" name=""/>
        <dsp:cNvSpPr/>
      </dsp:nvSpPr>
      <dsp:spPr>
        <a:xfrm rot="3240000">
          <a:off x="5838379" y="3123679"/>
          <a:ext cx="311245" cy="21975"/>
        </a:xfrm>
        <a:custGeom>
          <a:avLst/>
          <a:gdLst/>
          <a:ahLst/>
          <a:cxnLst/>
          <a:rect l="0" t="0" r="0" b="0"/>
          <a:pathLst>
            <a:path>
              <a:moveTo>
                <a:pt x="0" y="10987"/>
              </a:moveTo>
              <a:lnTo>
                <a:pt x="311245" y="109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a:off x="5986220" y="3126886"/>
        <a:ext cx="15562" cy="15562"/>
      </dsp:txXfrm>
    </dsp:sp>
    <dsp:sp modelId="{DED80AD5-E2D7-9744-8C9C-4DDA11F87DDA}">
      <dsp:nvSpPr>
        <dsp:cNvPr id="0" name=""/>
        <dsp:cNvSpPr/>
      </dsp:nvSpPr>
      <dsp:spPr>
        <a:xfrm>
          <a:off x="5665720" y="3170647"/>
          <a:ext cx="1681290" cy="1338457"/>
        </a:xfrm>
        <a:prstGeom prst="ellipse">
          <a:avLst/>
        </a:prstGeom>
        <a:solidFill>
          <a:srgbClr val="C9E5F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Trial approach closer to clinical practice</a:t>
          </a:r>
        </a:p>
      </dsp:txBody>
      <dsp:txXfrm>
        <a:off x="5911939" y="3366659"/>
        <a:ext cx="1188852" cy="946433"/>
      </dsp:txXfrm>
    </dsp:sp>
    <dsp:sp modelId="{BA94053F-2E55-0243-95C3-03E933C18ECD}">
      <dsp:nvSpPr>
        <dsp:cNvPr id="0" name=""/>
        <dsp:cNvSpPr/>
      </dsp:nvSpPr>
      <dsp:spPr>
        <a:xfrm rot="7560000">
          <a:off x="4813650" y="3123679"/>
          <a:ext cx="311245" cy="21975"/>
        </a:xfrm>
        <a:custGeom>
          <a:avLst/>
          <a:gdLst/>
          <a:ahLst/>
          <a:cxnLst/>
          <a:rect l="0" t="0" r="0" b="0"/>
          <a:pathLst>
            <a:path>
              <a:moveTo>
                <a:pt x="0" y="10987"/>
              </a:moveTo>
              <a:lnTo>
                <a:pt x="311245" y="109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rot="10800000">
        <a:off x="4961492" y="3126886"/>
        <a:ext cx="15562" cy="15562"/>
      </dsp:txXfrm>
    </dsp:sp>
    <dsp:sp modelId="{F6F207C5-E50F-324E-8578-3EFF474371C6}">
      <dsp:nvSpPr>
        <dsp:cNvPr id="0" name=""/>
        <dsp:cNvSpPr/>
      </dsp:nvSpPr>
      <dsp:spPr>
        <a:xfrm>
          <a:off x="3616263" y="3170647"/>
          <a:ext cx="1681290" cy="1338457"/>
        </a:xfrm>
        <a:prstGeom prst="ellipse">
          <a:avLst/>
        </a:prstGeom>
        <a:solidFill>
          <a:srgbClr val="C9E5F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Narrowing screening windows</a:t>
          </a:r>
        </a:p>
      </dsp:txBody>
      <dsp:txXfrm>
        <a:off x="3862482" y="3366659"/>
        <a:ext cx="1188852" cy="946433"/>
      </dsp:txXfrm>
    </dsp:sp>
    <dsp:sp modelId="{98E6D135-0D8E-9146-95C9-492D9ADE3D49}">
      <dsp:nvSpPr>
        <dsp:cNvPr id="0" name=""/>
        <dsp:cNvSpPr/>
      </dsp:nvSpPr>
      <dsp:spPr>
        <a:xfrm rot="11880000">
          <a:off x="4599296" y="2149105"/>
          <a:ext cx="106635" cy="21975"/>
        </a:xfrm>
        <a:custGeom>
          <a:avLst/>
          <a:gdLst/>
          <a:ahLst/>
          <a:cxnLst/>
          <a:rect l="0" t="0" r="0" b="0"/>
          <a:pathLst>
            <a:path>
              <a:moveTo>
                <a:pt x="0" y="10987"/>
              </a:moveTo>
              <a:lnTo>
                <a:pt x="106635" y="1098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noProof="0" dirty="0"/>
        </a:p>
      </dsp:txBody>
      <dsp:txXfrm rot="10800000">
        <a:off x="4649948" y="2157427"/>
        <a:ext cx="5331" cy="5331"/>
      </dsp:txXfrm>
    </dsp:sp>
    <dsp:sp modelId="{15FEBF77-4334-1844-ACD4-CA99783090BD}">
      <dsp:nvSpPr>
        <dsp:cNvPr id="0" name=""/>
        <dsp:cNvSpPr/>
      </dsp:nvSpPr>
      <dsp:spPr>
        <a:xfrm>
          <a:off x="2982946" y="1221498"/>
          <a:ext cx="1681290" cy="1338457"/>
        </a:xfrm>
        <a:prstGeom prst="ellipse">
          <a:avLst/>
        </a:prstGeom>
        <a:solidFill>
          <a:srgbClr val="C9E5F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Focus exclusively on high-risk population </a:t>
          </a:r>
        </a:p>
      </dsp:txBody>
      <dsp:txXfrm>
        <a:off x="3229165" y="1417510"/>
        <a:ext cx="1188852" cy="94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DA6C3-FC53-0B44-8AA7-FF52FB749385}">
      <dsp:nvSpPr>
        <dsp:cNvPr id="0" name=""/>
        <dsp:cNvSpPr/>
      </dsp:nvSpPr>
      <dsp:spPr>
        <a:xfrm>
          <a:off x="4121" y="57869"/>
          <a:ext cx="247849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t>BCL2 </a:t>
          </a:r>
          <a:endParaRPr lang="en-GB" sz="1700" b="1" kern="1200" noProof="0" dirty="0"/>
        </a:p>
      </dsp:txBody>
      <dsp:txXfrm>
        <a:off x="4121" y="57869"/>
        <a:ext cx="2478496" cy="489600"/>
      </dsp:txXfrm>
    </dsp:sp>
    <dsp:sp modelId="{0335E3A0-6F76-2149-A101-CB6A0188ED2F}">
      <dsp:nvSpPr>
        <dsp:cNvPr id="0" name=""/>
        <dsp:cNvSpPr/>
      </dsp:nvSpPr>
      <dsp:spPr>
        <a:xfrm>
          <a:off x="4121" y="547469"/>
          <a:ext cx="2478496"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noProof="0" dirty="0"/>
            <a:t>CAVALLI study showed promising efficacy and safety of 1</a:t>
          </a:r>
          <a:r>
            <a:rPr lang="en-GB" sz="1700" b="0" i="0" kern="1200" baseline="30000" noProof="0" dirty="0"/>
            <a:t>st</a:t>
          </a:r>
          <a:r>
            <a:rPr lang="en-GB" sz="1700" b="0" i="0" kern="1200" noProof="0" dirty="0"/>
            <a:t>-line </a:t>
          </a:r>
          <a:r>
            <a:rPr lang="en-GB" sz="1700" b="1" i="0" kern="1200" noProof="0" dirty="0"/>
            <a:t>venetoclax + R-CHOP or G-CHOP</a:t>
          </a:r>
          <a:r>
            <a:rPr lang="en-GB" sz="1700" b="1" i="0" kern="1200" baseline="30000" noProof="0" dirty="0"/>
            <a:t>2,3</a:t>
          </a:r>
          <a:endParaRPr lang="en-GB" sz="1700" b="1" kern="1200" baseline="30000" noProof="0" dirty="0"/>
        </a:p>
        <a:p>
          <a:pPr marL="342900" lvl="2" indent="-171450" algn="l" defTabSz="755650">
            <a:lnSpc>
              <a:spcPct val="90000"/>
            </a:lnSpc>
            <a:spcBef>
              <a:spcPct val="0"/>
            </a:spcBef>
            <a:spcAft>
              <a:spcPct val="15000"/>
            </a:spcAft>
            <a:buChar char="•"/>
          </a:pPr>
          <a:r>
            <a:rPr lang="en-GB" sz="1700" b="0" i="0" kern="1200" noProof="0" dirty="0"/>
            <a:t>Particularly in double expressors</a:t>
          </a:r>
          <a:endParaRPr lang="en-GB" sz="1700" kern="1200" noProof="0" dirty="0"/>
        </a:p>
        <a:p>
          <a:pPr marL="171450" lvl="1" indent="-171450" algn="l" defTabSz="755650">
            <a:lnSpc>
              <a:spcPct val="90000"/>
            </a:lnSpc>
            <a:spcBef>
              <a:spcPct val="0"/>
            </a:spcBef>
            <a:spcAft>
              <a:spcPct val="15000"/>
            </a:spcAft>
            <a:buChar char="•"/>
          </a:pPr>
          <a:r>
            <a:rPr lang="en-GB" sz="1700" b="0" i="0" kern="1200" noProof="0" dirty="0"/>
            <a:t>Randomised phase 2/3 study of 1</a:t>
          </a:r>
          <a:r>
            <a:rPr lang="en-GB" sz="1700" b="0" i="0" kern="1200" baseline="30000" noProof="0" dirty="0"/>
            <a:t>st</a:t>
          </a:r>
          <a:r>
            <a:rPr lang="en-GB" sz="1700" b="0" i="0" kern="1200" noProof="0" dirty="0"/>
            <a:t>-line </a:t>
          </a:r>
          <a:r>
            <a:rPr lang="en-GB" sz="1700" b="1" i="0" kern="1200" noProof="0" dirty="0"/>
            <a:t>venetoclax + CIT </a:t>
          </a:r>
          <a:r>
            <a:rPr lang="en-GB" sz="1700" b="0" i="0" kern="1200" noProof="0" dirty="0"/>
            <a:t>in patients with MYC/BCL2 double-hit and double expressing lymphomas is ongoing (NCT03984448)</a:t>
          </a:r>
          <a:endParaRPr lang="en-GB" sz="1700" kern="1200" noProof="0" dirty="0"/>
        </a:p>
      </dsp:txBody>
      <dsp:txXfrm>
        <a:off x="4121" y="547469"/>
        <a:ext cx="2478496" cy="3919860"/>
      </dsp:txXfrm>
    </dsp:sp>
    <dsp:sp modelId="{FCACA788-DC20-B543-8C6D-DF95C3267F99}">
      <dsp:nvSpPr>
        <dsp:cNvPr id="0" name=""/>
        <dsp:cNvSpPr/>
      </dsp:nvSpPr>
      <dsp:spPr>
        <a:xfrm>
          <a:off x="2829608" y="57869"/>
          <a:ext cx="247849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t>EZH2</a:t>
          </a:r>
          <a:endParaRPr lang="en-GB" sz="1700" b="1" kern="1200" noProof="0" dirty="0"/>
        </a:p>
      </dsp:txBody>
      <dsp:txXfrm>
        <a:off x="2829608" y="57869"/>
        <a:ext cx="2478496" cy="489600"/>
      </dsp:txXfrm>
    </dsp:sp>
    <dsp:sp modelId="{3C7CD086-0A5B-0641-B07F-49198B62381D}">
      <dsp:nvSpPr>
        <dsp:cNvPr id="0" name=""/>
        <dsp:cNvSpPr/>
      </dsp:nvSpPr>
      <dsp:spPr>
        <a:xfrm>
          <a:off x="2829608" y="547469"/>
          <a:ext cx="2478496"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noProof="0" dirty="0"/>
            <a:t>First-line </a:t>
          </a:r>
          <a:r>
            <a:rPr lang="en-GB" sz="1700" b="0" i="0" kern="1200" noProof="0" dirty="0" err="1"/>
            <a:t>tazemetostat</a:t>
          </a:r>
          <a:r>
            <a:rPr lang="en-GB" sz="1700" b="0" i="0" kern="1200" noProof="0" dirty="0"/>
            <a:t> + R-CHOP (</a:t>
          </a:r>
          <a:r>
            <a:rPr lang="en-GB" sz="1700" b="1" i="0" kern="1200" noProof="0" dirty="0"/>
            <a:t>Epi-R-CHOP</a:t>
          </a:r>
          <a:r>
            <a:rPr lang="en-GB" sz="1700" b="0" i="0" kern="1200" noProof="0" dirty="0"/>
            <a:t>) is under investigation in first line (</a:t>
          </a:r>
          <a:r>
            <a:rPr lang="en-GB" sz="1700" kern="1200" noProof="0" dirty="0"/>
            <a:t>NCT02889523</a:t>
          </a:r>
          <a:r>
            <a:rPr lang="en-GB" sz="1700" b="0" i="0" kern="1200" noProof="0" dirty="0"/>
            <a:t>)</a:t>
          </a:r>
          <a:endParaRPr lang="en-GB" sz="1700" kern="1200" noProof="0" dirty="0"/>
        </a:p>
      </dsp:txBody>
      <dsp:txXfrm>
        <a:off x="2829608" y="547469"/>
        <a:ext cx="2478496" cy="3919860"/>
      </dsp:txXfrm>
    </dsp:sp>
    <dsp:sp modelId="{B387383F-35CF-EE46-A1BB-6D0DBF9CCE9C}">
      <dsp:nvSpPr>
        <dsp:cNvPr id="0" name=""/>
        <dsp:cNvSpPr/>
      </dsp:nvSpPr>
      <dsp:spPr>
        <a:xfrm>
          <a:off x="5655094" y="57869"/>
          <a:ext cx="247849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t>MYC</a:t>
          </a:r>
          <a:endParaRPr lang="en-GB" sz="1700" b="1" kern="1200" noProof="0" dirty="0"/>
        </a:p>
      </dsp:txBody>
      <dsp:txXfrm>
        <a:off x="5655094" y="57869"/>
        <a:ext cx="2478496" cy="489600"/>
      </dsp:txXfrm>
    </dsp:sp>
    <dsp:sp modelId="{AEE85AB5-6FAA-8541-841F-5F852528D855}">
      <dsp:nvSpPr>
        <dsp:cNvPr id="0" name=""/>
        <dsp:cNvSpPr/>
      </dsp:nvSpPr>
      <dsp:spPr>
        <a:xfrm>
          <a:off x="5655094" y="547469"/>
          <a:ext cx="2478496"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i="0" kern="1200" noProof="0" dirty="0"/>
            <a:t>Oral BET inhibitor </a:t>
          </a:r>
          <a:r>
            <a:rPr lang="en-GB" sz="1700" b="1" i="0" kern="1200" noProof="0" dirty="0"/>
            <a:t>CC-90010</a:t>
          </a:r>
          <a:r>
            <a:rPr lang="en-GB" sz="1700" b="0" i="0" kern="1200" noProof="0" dirty="0"/>
            <a:t> is in early development in DLBCL (</a:t>
          </a:r>
          <a:r>
            <a:rPr lang="en-GB" sz="1700" kern="1200" noProof="0" dirty="0"/>
            <a:t>NCT03220347</a:t>
          </a:r>
          <a:r>
            <a:rPr lang="en-GB" sz="1700" b="0" i="0" kern="1200" noProof="0" dirty="0"/>
            <a:t>)</a:t>
          </a:r>
          <a:endParaRPr lang="en-GB" sz="1700" kern="1200" noProof="0" dirty="0"/>
        </a:p>
      </dsp:txBody>
      <dsp:txXfrm>
        <a:off x="5655094" y="547469"/>
        <a:ext cx="2478496" cy="3919860"/>
      </dsp:txXfrm>
    </dsp:sp>
    <dsp:sp modelId="{6900020C-4D37-3342-A8F4-7C49E1569407}">
      <dsp:nvSpPr>
        <dsp:cNvPr id="0" name=""/>
        <dsp:cNvSpPr/>
      </dsp:nvSpPr>
      <dsp:spPr>
        <a:xfrm>
          <a:off x="8480581" y="57869"/>
          <a:ext cx="2478496"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i="0" kern="1200" noProof="0" dirty="0"/>
            <a:t>CDK9</a:t>
          </a:r>
          <a:endParaRPr lang="en-GB" sz="1700" b="1" kern="1200" noProof="0" dirty="0"/>
        </a:p>
      </dsp:txBody>
      <dsp:txXfrm>
        <a:off x="8480581" y="57869"/>
        <a:ext cx="2478496" cy="489600"/>
      </dsp:txXfrm>
    </dsp:sp>
    <dsp:sp modelId="{CE8E8441-00AC-9A4A-8653-71FF513671C4}">
      <dsp:nvSpPr>
        <dsp:cNvPr id="0" name=""/>
        <dsp:cNvSpPr/>
      </dsp:nvSpPr>
      <dsp:spPr>
        <a:xfrm>
          <a:off x="8480581" y="547469"/>
          <a:ext cx="2478496"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1" i="0" kern="1200" noProof="0" dirty="0"/>
            <a:t>AZ4573</a:t>
          </a:r>
          <a:r>
            <a:rPr lang="en-GB" sz="1700" b="0" i="0" kern="1200" noProof="0" dirty="0"/>
            <a:t> is in early clinical development in DLBCL (</a:t>
          </a:r>
          <a:r>
            <a:rPr lang="en-GB" sz="1700" kern="1200" noProof="0" dirty="0"/>
            <a:t>NCT03263637</a:t>
          </a:r>
          <a:r>
            <a:rPr lang="en-GB" sz="1700" b="0" i="0" kern="1200" noProof="0" dirty="0"/>
            <a:t>)</a:t>
          </a:r>
          <a:endParaRPr lang="en-GB" sz="1700" kern="1200" noProof="0" dirty="0"/>
        </a:p>
        <a:p>
          <a:pPr marL="171450" lvl="1" indent="-171450" algn="l" defTabSz="755650">
            <a:lnSpc>
              <a:spcPct val="90000"/>
            </a:lnSpc>
            <a:spcBef>
              <a:spcPct val="0"/>
            </a:spcBef>
            <a:spcAft>
              <a:spcPct val="15000"/>
            </a:spcAft>
            <a:buChar char="•"/>
          </a:pPr>
          <a:r>
            <a:rPr lang="en-GB" sz="1700" b="1" i="0" kern="1200" noProof="0" dirty="0"/>
            <a:t>A-1592668 + venetoclax </a:t>
          </a:r>
          <a:r>
            <a:rPr lang="en-GB" sz="1700" b="0" i="0" kern="1200" noProof="0" dirty="0"/>
            <a:t>demonstrated synergistic activity </a:t>
          </a:r>
          <a:r>
            <a:rPr lang="en-GB" sz="1700" b="0" i="1" kern="1200" noProof="0" dirty="0"/>
            <a:t>in vitro </a:t>
          </a:r>
          <a:r>
            <a:rPr lang="en-GB" sz="1700" b="0" i="0" kern="1200" noProof="0" dirty="0"/>
            <a:t>and </a:t>
          </a:r>
          <a:r>
            <a:rPr lang="en-GB" sz="1700" b="0" i="1" kern="1200" noProof="0" dirty="0"/>
            <a:t>ex vivo</a:t>
          </a:r>
          <a:r>
            <a:rPr lang="en-GB" sz="1700" b="0" i="0" kern="1200" baseline="30000" noProof="0" dirty="0"/>
            <a:t>4</a:t>
          </a:r>
          <a:endParaRPr lang="en-GB" sz="1700" i="0" kern="1200" baseline="30000" noProof="0" dirty="0"/>
        </a:p>
      </dsp:txBody>
      <dsp:txXfrm>
        <a:off x="8480581" y="547469"/>
        <a:ext cx="2478496" cy="3919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36A8E-4036-ED4B-B857-5192A6728ED4}">
      <dsp:nvSpPr>
        <dsp:cNvPr id="0" name=""/>
        <dsp:cNvSpPr/>
      </dsp:nvSpPr>
      <dsp:spPr>
        <a:xfrm>
          <a:off x="9371" y="135526"/>
          <a:ext cx="3187346" cy="3562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dirty="0"/>
            <a:t>BTK</a:t>
          </a:r>
          <a:endParaRPr lang="nl-NL" sz="1500" b="1" kern="1200" dirty="0"/>
        </a:p>
      </dsp:txBody>
      <dsp:txXfrm>
        <a:off x="9371" y="135526"/>
        <a:ext cx="3187346" cy="356284"/>
      </dsp:txXfrm>
    </dsp:sp>
    <dsp:sp modelId="{BCC0E304-F1AD-B44A-874C-298390446260}">
      <dsp:nvSpPr>
        <dsp:cNvPr id="0" name=""/>
        <dsp:cNvSpPr/>
      </dsp:nvSpPr>
      <dsp:spPr>
        <a:xfrm>
          <a:off x="9371" y="491810"/>
          <a:ext cx="3187346" cy="41759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i="0" kern="1200" dirty="0"/>
            <a:t>PHOENIX showed improved overall survival among patients &lt;60 years treated with </a:t>
          </a:r>
          <a:r>
            <a:rPr lang="en-GB" sz="1500" b="1" i="0" kern="1200" dirty="0"/>
            <a:t>ibrutinib + R-CHOP </a:t>
          </a:r>
          <a:r>
            <a:rPr lang="en-GB" sz="1500" b="0" i="0" kern="1200" dirty="0"/>
            <a:t>vs R-CHOP alone</a:t>
          </a:r>
          <a:r>
            <a:rPr lang="en-GB" sz="1500" b="0" i="0" kern="1200" baseline="30000" dirty="0"/>
            <a:t>2</a:t>
          </a:r>
          <a:endParaRPr lang="nl-NL" sz="1500" kern="1200" dirty="0"/>
        </a:p>
        <a:p>
          <a:pPr marL="114300" lvl="1" indent="-114300" algn="l" defTabSz="666750">
            <a:lnSpc>
              <a:spcPct val="90000"/>
            </a:lnSpc>
            <a:spcBef>
              <a:spcPct val="0"/>
            </a:spcBef>
            <a:spcAft>
              <a:spcPct val="15000"/>
            </a:spcAft>
            <a:buChar char="•"/>
          </a:pPr>
          <a:r>
            <a:rPr lang="en-GB" sz="1500" b="1" i="0" kern="1200" dirty="0"/>
            <a:t>Acalabrutinib + R-CHOP </a:t>
          </a:r>
          <a:r>
            <a:rPr lang="en-GB" sz="1500" b="0" i="0" kern="1200" dirty="0"/>
            <a:t>is under investigation in patients &lt;65 years (ESCALADE; NCT04529772)</a:t>
          </a:r>
          <a:endParaRPr lang="nl-NL" sz="1500" kern="1200" dirty="0"/>
        </a:p>
      </dsp:txBody>
      <dsp:txXfrm>
        <a:off x="9371" y="491810"/>
        <a:ext cx="3187346" cy="4175977"/>
      </dsp:txXfrm>
    </dsp:sp>
    <dsp:sp modelId="{1160696B-B6F8-EC44-821B-D9C6BE39C4FD}">
      <dsp:nvSpPr>
        <dsp:cNvPr id="0" name=""/>
        <dsp:cNvSpPr/>
      </dsp:nvSpPr>
      <dsp:spPr>
        <a:xfrm>
          <a:off x="3642947" y="135526"/>
          <a:ext cx="3187346" cy="3562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a:t>Proteasome inhibitors</a:t>
          </a:r>
          <a:endParaRPr lang="nl-NL" sz="1500" b="1" kern="1200"/>
        </a:p>
      </dsp:txBody>
      <dsp:txXfrm>
        <a:off x="3642947" y="135526"/>
        <a:ext cx="3187346" cy="356284"/>
      </dsp:txXfrm>
    </dsp:sp>
    <dsp:sp modelId="{0C2AC85A-2218-0445-A52D-C292DF03EED7}">
      <dsp:nvSpPr>
        <dsp:cNvPr id="0" name=""/>
        <dsp:cNvSpPr/>
      </dsp:nvSpPr>
      <dsp:spPr>
        <a:xfrm>
          <a:off x="3642947" y="491810"/>
          <a:ext cx="3187346" cy="41759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i="0" kern="1200" dirty="0"/>
            <a:t>In phase 2 </a:t>
          </a:r>
          <a:r>
            <a:rPr lang="en-GB" sz="1500" b="1" i="0" kern="1200" dirty="0"/>
            <a:t>bortezomib</a:t>
          </a:r>
          <a:r>
            <a:rPr lang="en-GB" sz="1500" b="0" i="0" kern="1200" dirty="0"/>
            <a:t> showed higher efficacy in ABC vs GCB DLBCL</a:t>
          </a:r>
          <a:r>
            <a:rPr lang="en-GB" sz="1500" b="0" i="0" kern="1200" baseline="30000" dirty="0"/>
            <a:t>3</a:t>
          </a:r>
          <a:r>
            <a:rPr lang="en-GB" sz="1500" b="0" i="0" kern="1200" dirty="0"/>
            <a:t> </a:t>
          </a:r>
          <a:endParaRPr lang="nl-NL" sz="1500" kern="1200" dirty="0"/>
        </a:p>
        <a:p>
          <a:pPr marL="228600" lvl="2" indent="-114300" algn="l" defTabSz="666750">
            <a:lnSpc>
              <a:spcPct val="90000"/>
            </a:lnSpc>
            <a:spcBef>
              <a:spcPct val="0"/>
            </a:spcBef>
            <a:spcAft>
              <a:spcPct val="15000"/>
            </a:spcAft>
            <a:buChar char="•"/>
          </a:pPr>
          <a:r>
            <a:rPr lang="en-GB" sz="1500" b="0" i="0" kern="1200" dirty="0"/>
            <a:t>However, the phase 3 </a:t>
          </a:r>
          <a:r>
            <a:rPr lang="en-GB" sz="1500" b="0" i="0" kern="1200" dirty="0" err="1"/>
            <a:t>REMoDL</a:t>
          </a:r>
          <a:r>
            <a:rPr lang="en-GB" sz="1500" b="0" i="0" kern="1200" dirty="0"/>
            <a:t>-B trial found no significant improvement in efficacy of </a:t>
          </a:r>
          <a:r>
            <a:rPr lang="en-GB" sz="1500" b="1" i="0" kern="1200" dirty="0"/>
            <a:t>bortezomib + R-CHOP</a:t>
          </a:r>
          <a:r>
            <a:rPr lang="en-GB" sz="1500" b="0" i="0" kern="1200" dirty="0"/>
            <a:t> vs R-CHOP in GCB or ABC DLBCL</a:t>
          </a:r>
          <a:r>
            <a:rPr lang="en-GB" sz="1500" b="0" i="0" kern="1200" baseline="30000" dirty="0"/>
            <a:t>4</a:t>
          </a:r>
          <a:r>
            <a:rPr lang="en-GB" sz="1500" b="0" i="0" kern="1200" dirty="0"/>
            <a:t> </a:t>
          </a:r>
          <a:endParaRPr lang="nl-NL" sz="1500" kern="1200" dirty="0"/>
        </a:p>
        <a:p>
          <a:pPr marL="114300" lvl="1" indent="-114300" algn="l" defTabSz="666750">
            <a:lnSpc>
              <a:spcPct val="90000"/>
            </a:lnSpc>
            <a:spcBef>
              <a:spcPct val="0"/>
            </a:spcBef>
            <a:spcAft>
              <a:spcPct val="15000"/>
            </a:spcAft>
            <a:buChar char="•"/>
          </a:pPr>
          <a:r>
            <a:rPr lang="en-GB" sz="1500" b="0" i="0" kern="1200" dirty="0"/>
            <a:t>First-line </a:t>
          </a:r>
          <a:r>
            <a:rPr lang="en-GB" sz="1500" b="1" i="0" kern="1200" dirty="0"/>
            <a:t>bortezomib + R-CHOP </a:t>
          </a:r>
          <a:r>
            <a:rPr lang="en-GB" sz="1500" b="0" i="0" kern="1200" dirty="0"/>
            <a:t>is studied in phase 1/2 (</a:t>
          </a:r>
          <a:r>
            <a:rPr lang="en-GB" sz="1500" b="0" i="0" kern="1200" dirty="0" err="1"/>
            <a:t>ImbruVeRCHOP</a:t>
          </a:r>
          <a:r>
            <a:rPr lang="en-GB" sz="1500" b="0" i="0" kern="1200" dirty="0"/>
            <a:t>; NCT03129828)</a:t>
          </a:r>
          <a:endParaRPr lang="nl-NL" sz="1500" kern="1200" dirty="0"/>
        </a:p>
      </dsp:txBody>
      <dsp:txXfrm>
        <a:off x="3642947" y="491810"/>
        <a:ext cx="3187346" cy="4175977"/>
      </dsp:txXfrm>
    </dsp:sp>
    <dsp:sp modelId="{53432895-2C6F-4147-861A-17250369BD1E}">
      <dsp:nvSpPr>
        <dsp:cNvPr id="0" name=""/>
        <dsp:cNvSpPr/>
      </dsp:nvSpPr>
      <dsp:spPr>
        <a:xfrm>
          <a:off x="7276522" y="135526"/>
          <a:ext cx="3677305" cy="3562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a:t>PI3K-AKT pathway </a:t>
          </a:r>
          <a:endParaRPr lang="nl-NL" sz="1500" b="1" kern="1200"/>
        </a:p>
      </dsp:txBody>
      <dsp:txXfrm>
        <a:off x="7276522" y="135526"/>
        <a:ext cx="3677305" cy="356284"/>
      </dsp:txXfrm>
    </dsp:sp>
    <dsp:sp modelId="{97F63B27-3614-D34A-B91E-48289F187BF8}">
      <dsp:nvSpPr>
        <dsp:cNvPr id="0" name=""/>
        <dsp:cNvSpPr/>
      </dsp:nvSpPr>
      <dsp:spPr>
        <a:xfrm>
          <a:off x="7276522" y="491810"/>
          <a:ext cx="3677305" cy="41759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i="0" kern="1200" dirty="0"/>
            <a:t>Copanlisib</a:t>
          </a:r>
          <a:endParaRPr lang="nl-NL" sz="1500" b="1" kern="1200" dirty="0"/>
        </a:p>
        <a:p>
          <a:pPr marL="228600" lvl="2" indent="-114300" algn="l" defTabSz="666750">
            <a:lnSpc>
              <a:spcPct val="90000"/>
            </a:lnSpc>
            <a:spcBef>
              <a:spcPct val="0"/>
            </a:spcBef>
            <a:spcAft>
              <a:spcPct val="15000"/>
            </a:spcAft>
            <a:buChar char="•"/>
          </a:pPr>
          <a:r>
            <a:rPr lang="en-GB" sz="1500" b="0" i="0" kern="1200" dirty="0"/>
            <a:t>First-line </a:t>
          </a:r>
          <a:r>
            <a:rPr lang="en-GB" sz="1500" b="1" i="0" kern="1200" dirty="0"/>
            <a:t>copanlisib + R-CHOP </a:t>
          </a:r>
          <a:r>
            <a:rPr lang="en-GB" sz="1500" b="0" i="0" kern="1200" dirty="0"/>
            <a:t>is under investigation in phase 2 (Copa-R-CHOP; NCT04263584) </a:t>
          </a:r>
          <a:endParaRPr lang="nl-NL" sz="1500" kern="1200" dirty="0"/>
        </a:p>
        <a:p>
          <a:pPr marL="228600" lvl="2" indent="-114300" algn="l" defTabSz="666750">
            <a:lnSpc>
              <a:spcPct val="90000"/>
            </a:lnSpc>
            <a:spcBef>
              <a:spcPct val="0"/>
            </a:spcBef>
            <a:spcAft>
              <a:spcPct val="15000"/>
            </a:spcAft>
            <a:buChar char="•"/>
          </a:pPr>
          <a:r>
            <a:rPr lang="en-GB" sz="1500" b="0" i="0" kern="1200" dirty="0"/>
            <a:t>In the R/R setting</a:t>
          </a:r>
          <a:endParaRPr lang="nl-NL" sz="1500" kern="1200" dirty="0"/>
        </a:p>
        <a:p>
          <a:pPr marL="342900" lvl="3" indent="-114300" algn="l" defTabSz="666750">
            <a:lnSpc>
              <a:spcPct val="90000"/>
            </a:lnSpc>
            <a:spcBef>
              <a:spcPct val="0"/>
            </a:spcBef>
            <a:spcAft>
              <a:spcPct val="15000"/>
            </a:spcAft>
            <a:buChar char="•"/>
          </a:pPr>
          <a:r>
            <a:rPr lang="en-GB" sz="1500" b="1" i="0" kern="1200" dirty="0"/>
            <a:t>Single-agent copanlisib</a:t>
          </a:r>
          <a:r>
            <a:rPr lang="en-GB" sz="1500" b="0" i="0" kern="1200" dirty="0"/>
            <a:t> showed activity in phase 2</a:t>
          </a:r>
          <a:r>
            <a:rPr lang="en-GB" sz="1500" b="0" i="0" kern="1200" baseline="30000" dirty="0"/>
            <a:t>5</a:t>
          </a:r>
          <a:endParaRPr lang="nl-NL" sz="1500" kern="1200" baseline="30000" dirty="0"/>
        </a:p>
        <a:p>
          <a:pPr marL="342900" lvl="3" indent="-114300" algn="l" defTabSz="666750">
            <a:lnSpc>
              <a:spcPct val="90000"/>
            </a:lnSpc>
            <a:spcBef>
              <a:spcPct val="0"/>
            </a:spcBef>
            <a:spcAft>
              <a:spcPct val="15000"/>
            </a:spcAft>
            <a:buChar char="•"/>
          </a:pPr>
          <a:r>
            <a:rPr lang="en-GB" sz="1500" b="1" i="0" kern="1200" dirty="0"/>
            <a:t>Copanlisib + venetoclax </a:t>
          </a:r>
          <a:r>
            <a:rPr lang="en-GB" sz="1500" b="0" i="0" kern="1200" dirty="0"/>
            <a:t>is under investigation in phase 1/2 (NCT04572763)</a:t>
          </a:r>
          <a:endParaRPr lang="nl-NL" sz="1500" kern="1200" dirty="0"/>
        </a:p>
        <a:p>
          <a:pPr marL="342900" lvl="3" indent="-114300" algn="l" defTabSz="666750">
            <a:lnSpc>
              <a:spcPct val="90000"/>
            </a:lnSpc>
            <a:spcBef>
              <a:spcPct val="0"/>
            </a:spcBef>
            <a:spcAft>
              <a:spcPct val="15000"/>
            </a:spcAft>
            <a:buChar char="•"/>
          </a:pPr>
          <a:r>
            <a:rPr lang="en-GB" sz="1500" b="1" i="0" kern="1200" dirty="0"/>
            <a:t>Copanlisib + nivolumab </a:t>
          </a:r>
          <a:r>
            <a:rPr lang="en-GB" sz="1500" b="0" i="0" kern="1200" dirty="0"/>
            <a:t>is under investigation (NCT03484819; NCT03884998). </a:t>
          </a:r>
          <a:endParaRPr lang="nl-NL" sz="1500" kern="1200" dirty="0"/>
        </a:p>
        <a:p>
          <a:pPr marL="114300" lvl="1" indent="-114300" algn="l" defTabSz="666750">
            <a:lnSpc>
              <a:spcPct val="90000"/>
            </a:lnSpc>
            <a:spcBef>
              <a:spcPct val="0"/>
            </a:spcBef>
            <a:spcAft>
              <a:spcPct val="15000"/>
            </a:spcAft>
            <a:buChar char="•"/>
          </a:pPr>
          <a:r>
            <a:rPr lang="en-GB" sz="1500" b="1" i="0" kern="1200" dirty="0" err="1"/>
            <a:t>Umbralisib</a:t>
          </a:r>
          <a:r>
            <a:rPr lang="en-GB" sz="1500" b="0" i="0" kern="1200" dirty="0"/>
            <a:t> </a:t>
          </a:r>
          <a:endParaRPr lang="nl-NL" sz="1500" kern="1200" dirty="0"/>
        </a:p>
        <a:p>
          <a:pPr marL="228600" lvl="2" indent="-114300" algn="l" defTabSz="666750">
            <a:lnSpc>
              <a:spcPct val="90000"/>
            </a:lnSpc>
            <a:spcBef>
              <a:spcPct val="0"/>
            </a:spcBef>
            <a:spcAft>
              <a:spcPct val="15000"/>
            </a:spcAft>
            <a:buChar char="•"/>
          </a:pPr>
          <a:r>
            <a:rPr lang="en-GB" sz="1500" b="0" i="0" kern="1200" dirty="0"/>
            <a:t>In R/R DLBCL, </a:t>
          </a:r>
          <a:r>
            <a:rPr lang="en-GB" sz="1500" b="1" i="0" kern="1200" dirty="0" err="1"/>
            <a:t>umbralisib</a:t>
          </a:r>
          <a:r>
            <a:rPr lang="en-GB" sz="1500" b="1" i="0" kern="1200" dirty="0"/>
            <a:t> + </a:t>
          </a:r>
          <a:r>
            <a:rPr lang="en-GB" sz="1500" b="1" i="0" kern="1200" dirty="0" err="1"/>
            <a:t>ublituximab</a:t>
          </a:r>
          <a:r>
            <a:rPr lang="en-GB" sz="1500" b="1" i="0" kern="1200" dirty="0"/>
            <a:t> </a:t>
          </a:r>
          <a:r>
            <a:rPr lang="en-GB" sz="1500" b="0" i="0" kern="1200" dirty="0"/>
            <a:t>is under investigation in phase 2b (UNITY-NHL; NCT02793583)</a:t>
          </a:r>
          <a:r>
            <a:rPr lang="en-GB" sz="1500" b="0" i="0" kern="1200" baseline="30000" dirty="0"/>
            <a:t>6</a:t>
          </a:r>
          <a:r>
            <a:rPr lang="en-GB" sz="1500" b="0" i="0" kern="1200" dirty="0"/>
            <a:t> </a:t>
          </a:r>
          <a:endParaRPr lang="nl-NL" sz="1500" kern="1200" dirty="0"/>
        </a:p>
      </dsp:txBody>
      <dsp:txXfrm>
        <a:off x="7276522" y="491810"/>
        <a:ext cx="3677305" cy="4175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F9E5-9FE1-6648-800F-124806C1EDFA}">
      <dsp:nvSpPr>
        <dsp:cNvPr id="0" name=""/>
        <dsp:cNvSpPr/>
      </dsp:nvSpPr>
      <dsp:spPr>
        <a:xfrm>
          <a:off x="53" y="111420"/>
          <a:ext cx="512294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t>BTK</a:t>
          </a:r>
          <a:endParaRPr lang="nl-NL" sz="1900" b="1" kern="1200"/>
        </a:p>
      </dsp:txBody>
      <dsp:txXfrm>
        <a:off x="53" y="111420"/>
        <a:ext cx="5122940" cy="547200"/>
      </dsp:txXfrm>
    </dsp:sp>
    <dsp:sp modelId="{D75FDF01-87AC-E74A-930D-E59757C08E42}">
      <dsp:nvSpPr>
        <dsp:cNvPr id="0" name=""/>
        <dsp:cNvSpPr/>
      </dsp:nvSpPr>
      <dsp:spPr>
        <a:xfrm>
          <a:off x="53" y="658620"/>
          <a:ext cx="5122940" cy="37551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1" i="0" kern="1200" dirty="0"/>
            <a:t>Ibrutinib</a:t>
          </a:r>
          <a:endParaRPr lang="nl-NL" sz="1900" b="1" kern="1200" dirty="0"/>
        </a:p>
        <a:p>
          <a:pPr marL="342900" lvl="2" indent="-171450" algn="l" defTabSz="844550">
            <a:lnSpc>
              <a:spcPct val="90000"/>
            </a:lnSpc>
            <a:spcBef>
              <a:spcPct val="0"/>
            </a:spcBef>
            <a:spcAft>
              <a:spcPct val="15000"/>
            </a:spcAft>
            <a:buChar char="•"/>
          </a:pPr>
          <a:r>
            <a:rPr lang="en-GB" sz="1900" b="0" i="0" kern="1200" dirty="0"/>
            <a:t>Ibrutinib-containing therapy can improve outcomes in non-GCB DLBCL</a:t>
          </a:r>
          <a:r>
            <a:rPr lang="en-GB" sz="1900" b="0" i="0" kern="1200" baseline="30000" dirty="0"/>
            <a:t>2</a:t>
          </a:r>
          <a:endParaRPr lang="nl-NL" sz="1900" kern="1200" baseline="30000" dirty="0"/>
        </a:p>
        <a:p>
          <a:pPr marL="342900" lvl="2" indent="-171450" algn="l" defTabSz="844550">
            <a:lnSpc>
              <a:spcPct val="90000"/>
            </a:lnSpc>
            <a:spcBef>
              <a:spcPct val="0"/>
            </a:spcBef>
            <a:spcAft>
              <a:spcPct val="15000"/>
            </a:spcAft>
            <a:buChar char="•"/>
          </a:pPr>
          <a:r>
            <a:rPr lang="en-GB" sz="1900" b="1" i="0" kern="1200" dirty="0"/>
            <a:t>Single-agent ibrutinib </a:t>
          </a:r>
          <a:r>
            <a:rPr lang="en-GB" sz="1900" b="0" i="0" kern="1200" dirty="0"/>
            <a:t>and </a:t>
          </a:r>
          <a:r>
            <a:rPr lang="en-GB" sz="1900" b="1" i="0" kern="1200" dirty="0"/>
            <a:t>ibrutinib + methotrexate +  rituximab</a:t>
          </a:r>
          <a:r>
            <a:rPr lang="en-GB" sz="1900" b="0" i="0" kern="1200" dirty="0"/>
            <a:t> have shown promising activity in R/R CNS lymphoma</a:t>
          </a:r>
          <a:r>
            <a:rPr lang="en-GB" sz="1900" b="0" i="0" kern="1200" baseline="30000" dirty="0"/>
            <a:t>3,4</a:t>
          </a:r>
          <a:endParaRPr lang="nl-NL" sz="1900" kern="1200" baseline="30000" dirty="0"/>
        </a:p>
        <a:p>
          <a:pPr marL="171450" lvl="1" indent="-171450" algn="l" defTabSz="844550">
            <a:lnSpc>
              <a:spcPct val="90000"/>
            </a:lnSpc>
            <a:spcBef>
              <a:spcPct val="0"/>
            </a:spcBef>
            <a:spcAft>
              <a:spcPct val="15000"/>
            </a:spcAft>
            <a:buChar char="•"/>
          </a:pPr>
          <a:r>
            <a:rPr lang="en-GB" sz="1900" b="1" i="0" kern="1200" dirty="0" err="1"/>
            <a:t>Pirtobrutinib</a:t>
          </a:r>
          <a:r>
            <a:rPr lang="en-GB" sz="1900" b="0" i="0" kern="1200" dirty="0"/>
            <a:t> (LOXO-305)</a:t>
          </a:r>
          <a:endParaRPr lang="nl-NL" sz="1900" kern="1200" dirty="0"/>
        </a:p>
        <a:p>
          <a:pPr marL="342900" lvl="2" indent="-171450" algn="l" defTabSz="844550">
            <a:lnSpc>
              <a:spcPct val="90000"/>
            </a:lnSpc>
            <a:spcBef>
              <a:spcPct val="0"/>
            </a:spcBef>
            <a:spcAft>
              <a:spcPct val="15000"/>
            </a:spcAft>
            <a:buChar char="•"/>
          </a:pPr>
          <a:r>
            <a:rPr lang="en-GB" sz="1900" b="0" i="0" kern="1200" dirty="0"/>
            <a:t>Phase 1/2 BRUIN trial showed activity in B-cell malignancies</a:t>
          </a:r>
          <a:r>
            <a:rPr lang="en-GB" sz="1900" b="0" i="0" kern="1200" baseline="30000" dirty="0"/>
            <a:t>5</a:t>
          </a:r>
          <a:endParaRPr lang="nl-NL" sz="1900" kern="1200" baseline="30000" dirty="0"/>
        </a:p>
        <a:p>
          <a:pPr marL="171450" lvl="1" indent="-171450" algn="l" defTabSz="844550">
            <a:lnSpc>
              <a:spcPct val="90000"/>
            </a:lnSpc>
            <a:spcBef>
              <a:spcPct val="0"/>
            </a:spcBef>
            <a:spcAft>
              <a:spcPct val="15000"/>
            </a:spcAft>
            <a:buChar char="•"/>
          </a:pPr>
          <a:r>
            <a:rPr lang="en-GB" sz="1900" b="1" i="0" kern="1200" dirty="0"/>
            <a:t>ARQ 531 </a:t>
          </a:r>
          <a:endParaRPr lang="nl-NL" sz="1900" b="1" kern="1200" dirty="0"/>
        </a:p>
        <a:p>
          <a:pPr marL="342900" lvl="2" indent="-171450" algn="l" defTabSz="844550">
            <a:lnSpc>
              <a:spcPct val="90000"/>
            </a:lnSpc>
            <a:spcBef>
              <a:spcPct val="0"/>
            </a:spcBef>
            <a:spcAft>
              <a:spcPct val="15000"/>
            </a:spcAft>
            <a:buChar char="•"/>
          </a:pPr>
          <a:r>
            <a:rPr lang="en-GB" sz="1900" b="0" i="0" kern="1200" dirty="0"/>
            <a:t>Under investigation in phase 2 (NCT03162536)</a:t>
          </a:r>
          <a:endParaRPr lang="nl-NL" sz="1900" kern="1200" dirty="0"/>
        </a:p>
      </dsp:txBody>
      <dsp:txXfrm>
        <a:off x="53" y="658620"/>
        <a:ext cx="5122940" cy="3755159"/>
      </dsp:txXfrm>
    </dsp:sp>
    <dsp:sp modelId="{6987CA5E-A56F-0948-B877-65FCB3AA3D8C}">
      <dsp:nvSpPr>
        <dsp:cNvPr id="0" name=""/>
        <dsp:cNvSpPr/>
      </dsp:nvSpPr>
      <dsp:spPr>
        <a:xfrm>
          <a:off x="5840205" y="111420"/>
          <a:ext cx="512294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t>Immunomodulation</a:t>
          </a:r>
          <a:endParaRPr lang="nl-NL" sz="1900" b="1" kern="1200"/>
        </a:p>
      </dsp:txBody>
      <dsp:txXfrm>
        <a:off x="5840205" y="111420"/>
        <a:ext cx="5122940" cy="547200"/>
      </dsp:txXfrm>
    </dsp:sp>
    <dsp:sp modelId="{F4C6B268-3BAF-2144-8242-5B3C692F8C9F}">
      <dsp:nvSpPr>
        <dsp:cNvPr id="0" name=""/>
        <dsp:cNvSpPr/>
      </dsp:nvSpPr>
      <dsp:spPr>
        <a:xfrm>
          <a:off x="5840205" y="658620"/>
          <a:ext cx="5122940" cy="37551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1" i="0" kern="1200" dirty="0"/>
            <a:t>Lenalidomide</a:t>
          </a:r>
          <a:r>
            <a:rPr lang="en-GB" sz="1900" b="0" i="0" kern="1200" dirty="0"/>
            <a:t> modestly improved response rates and progression-free survival vs investigator-choice chemotherapy6</a:t>
          </a:r>
          <a:endParaRPr lang="nl-NL" sz="1900" kern="1200" dirty="0"/>
        </a:p>
        <a:p>
          <a:pPr marL="171450" lvl="1" indent="-171450" algn="l" defTabSz="844550">
            <a:lnSpc>
              <a:spcPct val="90000"/>
            </a:lnSpc>
            <a:spcBef>
              <a:spcPct val="0"/>
            </a:spcBef>
            <a:spcAft>
              <a:spcPct val="15000"/>
            </a:spcAft>
            <a:buChar char="•"/>
          </a:pPr>
          <a:r>
            <a:rPr lang="en-GB" sz="1900" b="0" i="0" kern="1200" dirty="0"/>
            <a:t>After the inconclusive results from the ROBUST trial</a:t>
          </a:r>
          <a:r>
            <a:rPr lang="en-GB" sz="1900" b="0" i="0" kern="1200" baseline="30000" dirty="0"/>
            <a:t>7</a:t>
          </a:r>
          <a:r>
            <a:rPr lang="en-GB" sz="1900" b="0" i="0" kern="1200" dirty="0"/>
            <a:t>, </a:t>
          </a:r>
          <a:r>
            <a:rPr lang="en-GB" sz="1900" b="1" i="0" kern="1200" dirty="0"/>
            <a:t>R-CHOP +/- lenalidomide </a:t>
          </a:r>
          <a:r>
            <a:rPr lang="en-GB" sz="1900" b="0" i="0" kern="1200" dirty="0"/>
            <a:t>is investigated in newly diagnosed double-expressor DLBCL (</a:t>
          </a:r>
          <a:r>
            <a:rPr lang="en-US" sz="1900" kern="1200" dirty="0"/>
            <a:t>NCT04164368</a:t>
          </a:r>
          <a:r>
            <a:rPr lang="en-GB" sz="1900" b="0" i="0" kern="1200" dirty="0"/>
            <a:t>)</a:t>
          </a:r>
          <a:endParaRPr lang="nl-NL" sz="1900" kern="1200" dirty="0"/>
        </a:p>
        <a:p>
          <a:pPr marL="171450" lvl="1" indent="-171450" algn="l" defTabSz="844550">
            <a:lnSpc>
              <a:spcPct val="90000"/>
            </a:lnSpc>
            <a:spcBef>
              <a:spcPct val="0"/>
            </a:spcBef>
            <a:spcAft>
              <a:spcPct val="15000"/>
            </a:spcAft>
            <a:buChar char="•"/>
          </a:pPr>
          <a:r>
            <a:rPr lang="en-GB" sz="1900" b="1" i="0" kern="1200" dirty="0"/>
            <a:t>Lenalidomide + tafasitamab </a:t>
          </a:r>
          <a:r>
            <a:rPr lang="en-GB" sz="1900" b="0" i="0" kern="1200" dirty="0"/>
            <a:t>showed encouraging activity in phase 2 in R/R DLBCL </a:t>
          </a:r>
          <a:br>
            <a:rPr lang="en-GB" sz="1900" b="0" i="0" kern="1200" dirty="0"/>
          </a:br>
          <a:r>
            <a:rPr lang="en-GB" sz="1900" b="0" i="0" kern="1200" dirty="0"/>
            <a:t>(L-MIND; NCT02399085)</a:t>
          </a:r>
          <a:endParaRPr lang="nl-NL" sz="1900" kern="1200" dirty="0"/>
        </a:p>
        <a:p>
          <a:pPr marL="342900" lvl="2" indent="-171450" algn="l" defTabSz="844550">
            <a:lnSpc>
              <a:spcPct val="90000"/>
            </a:lnSpc>
            <a:spcBef>
              <a:spcPct val="0"/>
            </a:spcBef>
            <a:spcAft>
              <a:spcPct val="15000"/>
            </a:spcAft>
            <a:buChar char="•"/>
          </a:pPr>
          <a:r>
            <a:rPr lang="en-GB" sz="1900" b="0" i="0" kern="1200" dirty="0"/>
            <a:t>Now approved for R/R DLBCL </a:t>
          </a:r>
          <a:endParaRPr lang="nl-NL" sz="1900" kern="1200" dirty="0"/>
        </a:p>
      </dsp:txBody>
      <dsp:txXfrm>
        <a:off x="5840205" y="658620"/>
        <a:ext cx="5122940" cy="3755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3A1D4-7BCC-A54D-92FC-466EEBD423FB}">
      <dsp:nvSpPr>
        <dsp:cNvPr id="0" name=""/>
        <dsp:cNvSpPr/>
      </dsp:nvSpPr>
      <dsp:spPr>
        <a:xfrm>
          <a:off x="3426" y="29024"/>
          <a:ext cx="334035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dirty="0"/>
            <a:t>Antibody drug conjugates</a:t>
          </a:r>
          <a:endParaRPr lang="nl-NL" sz="1500" b="1" kern="1200" dirty="0"/>
        </a:p>
      </dsp:txBody>
      <dsp:txXfrm>
        <a:off x="3426" y="29024"/>
        <a:ext cx="3340350" cy="432000"/>
      </dsp:txXfrm>
    </dsp:sp>
    <dsp:sp modelId="{F234B0A0-3EB9-4B43-8A38-FF2E6E72BDED}">
      <dsp:nvSpPr>
        <dsp:cNvPr id="0" name=""/>
        <dsp:cNvSpPr/>
      </dsp:nvSpPr>
      <dsp:spPr>
        <a:xfrm>
          <a:off x="3426" y="461024"/>
          <a:ext cx="3340350"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err="1"/>
            <a:t>Polatuzumab</a:t>
          </a:r>
          <a:r>
            <a:rPr lang="en-GB" sz="1500" b="1" kern="1200" dirty="0"/>
            <a:t> </a:t>
          </a:r>
          <a:r>
            <a:rPr lang="en-GB" sz="1500" b="1" kern="1200" dirty="0" err="1"/>
            <a:t>vedotin</a:t>
          </a:r>
          <a:r>
            <a:rPr lang="en-GB" sz="1500" b="1" kern="1200" dirty="0"/>
            <a:t> (Pola)</a:t>
          </a:r>
          <a:r>
            <a:rPr lang="en-GB" sz="1500" b="1" kern="1200" baseline="30000" dirty="0"/>
            <a:t>2</a:t>
          </a:r>
          <a:endParaRPr lang="nl-NL" sz="1500" b="1" kern="1200" baseline="30000" dirty="0"/>
        </a:p>
        <a:p>
          <a:pPr marL="228600" lvl="2" indent="-114300" algn="l" defTabSz="666750">
            <a:lnSpc>
              <a:spcPct val="90000"/>
            </a:lnSpc>
            <a:spcBef>
              <a:spcPct val="0"/>
            </a:spcBef>
            <a:spcAft>
              <a:spcPct val="15000"/>
            </a:spcAft>
            <a:buChar char="•"/>
          </a:pPr>
          <a:r>
            <a:rPr lang="en-GB" sz="1500" b="1" i="0" kern="1200" dirty="0"/>
            <a:t>Pola + BR </a:t>
          </a:r>
          <a:r>
            <a:rPr lang="en-GB" sz="1500" b="0" i="0" kern="1200" dirty="0"/>
            <a:t>is approved for R/R DLBCL after ≥2 prior therapies </a:t>
          </a:r>
          <a:endParaRPr lang="nl-NL" sz="1500" kern="1200" dirty="0"/>
        </a:p>
        <a:p>
          <a:pPr marL="228600" lvl="2" indent="-114300" algn="l" defTabSz="666750">
            <a:lnSpc>
              <a:spcPct val="90000"/>
            </a:lnSpc>
            <a:spcBef>
              <a:spcPct val="0"/>
            </a:spcBef>
            <a:spcAft>
              <a:spcPct val="15000"/>
            </a:spcAft>
            <a:buChar char="•"/>
          </a:pPr>
          <a:r>
            <a:rPr lang="en-GB" sz="1500" b="0" i="0" kern="1200" dirty="0"/>
            <a:t>Early phase 3 front-line data of </a:t>
          </a:r>
          <a:r>
            <a:rPr lang="en-GB" sz="1500" b="1" i="0" kern="1200" dirty="0"/>
            <a:t>Pola + R-CHP </a:t>
          </a:r>
          <a:r>
            <a:rPr lang="en-GB" sz="1500" b="0" i="0" kern="1200" dirty="0"/>
            <a:t>seem promising (POLARIX, NCT03274492)</a:t>
          </a:r>
          <a:endParaRPr lang="nl-NL" sz="1500" kern="1200" dirty="0"/>
        </a:p>
        <a:p>
          <a:pPr marL="228600" lvl="2" indent="-114300" algn="l" defTabSz="666750">
            <a:lnSpc>
              <a:spcPct val="90000"/>
            </a:lnSpc>
            <a:spcBef>
              <a:spcPct val="0"/>
            </a:spcBef>
            <a:spcAft>
              <a:spcPct val="15000"/>
            </a:spcAft>
            <a:buChar char="•"/>
          </a:pPr>
          <a:r>
            <a:rPr lang="en-GB" sz="1500" b="0" i="0" kern="1200" dirty="0"/>
            <a:t>Ongoing phase 3 studies in R/R DLBCL evaluate platinum-based CIT +/- Pola</a:t>
          </a:r>
          <a:endParaRPr lang="nl-NL" sz="1500" b="0" kern="1200" dirty="0"/>
        </a:p>
        <a:p>
          <a:pPr marL="342900" lvl="3" indent="-114300" algn="l" defTabSz="666750">
            <a:lnSpc>
              <a:spcPct val="90000"/>
            </a:lnSpc>
            <a:spcBef>
              <a:spcPct val="0"/>
            </a:spcBef>
            <a:spcAft>
              <a:spcPct val="15000"/>
            </a:spcAft>
            <a:buChar char="•"/>
          </a:pPr>
          <a:r>
            <a:rPr lang="en-GB" sz="1500" b="0" i="0" kern="1200" dirty="0"/>
            <a:t>POLARGO (NCT04182204) is assessing </a:t>
          </a:r>
          <a:r>
            <a:rPr lang="en-GB" sz="1500" b="1" i="0" kern="1200" dirty="0" err="1"/>
            <a:t>RGemOx</a:t>
          </a:r>
          <a:r>
            <a:rPr lang="en-GB" sz="1500" b="1" i="0" kern="1200" dirty="0"/>
            <a:t> +/- Pola</a:t>
          </a:r>
          <a:endParaRPr lang="nl-NL" sz="1500" b="1" kern="1200" dirty="0"/>
        </a:p>
        <a:p>
          <a:pPr marL="342900" lvl="3" indent="-114300" algn="l" defTabSz="666750">
            <a:lnSpc>
              <a:spcPct val="90000"/>
            </a:lnSpc>
            <a:spcBef>
              <a:spcPct val="0"/>
            </a:spcBef>
            <a:spcAft>
              <a:spcPct val="15000"/>
            </a:spcAft>
            <a:buChar char="•"/>
          </a:pPr>
          <a:r>
            <a:rPr lang="en-GB" sz="1500" b="0" i="0" kern="1200" dirty="0" err="1"/>
            <a:t>PolaR</a:t>
          </a:r>
          <a:r>
            <a:rPr lang="en-GB" sz="1500" b="0" i="0" kern="1200" dirty="0"/>
            <a:t>-ICE (NCT04665765</a:t>
          </a:r>
          <a:r>
            <a:rPr lang="en-GB" sz="1500" b="0" i="0" kern="1200" dirty="0">
              <a:solidFill>
                <a:schemeClr val="tx1"/>
              </a:solidFill>
            </a:rPr>
            <a:t>) is evaluating </a:t>
          </a:r>
          <a:r>
            <a:rPr lang="en-GB" sz="1500" b="1" i="0" kern="1200" dirty="0">
              <a:solidFill>
                <a:schemeClr val="tx1"/>
              </a:solidFill>
            </a:rPr>
            <a:t>RICE + Pola </a:t>
          </a:r>
          <a:r>
            <a:rPr lang="en-GB" sz="1500" b="0" i="0" kern="1200" dirty="0">
              <a:solidFill>
                <a:schemeClr val="tx1"/>
              </a:solidFill>
            </a:rPr>
            <a:t>prior to </a:t>
          </a:r>
          <a:r>
            <a:rPr lang="en-GB" sz="1500" b="0" i="0" kern="1200" dirty="0" err="1">
              <a:solidFill>
                <a:schemeClr val="tx1"/>
              </a:solidFill>
            </a:rPr>
            <a:t>autoSCT</a:t>
          </a:r>
          <a:endParaRPr lang="nl-NL" sz="1500" kern="1200" dirty="0">
            <a:solidFill>
              <a:schemeClr val="tx1"/>
            </a:solidFill>
          </a:endParaRPr>
        </a:p>
        <a:p>
          <a:pPr marL="114300" lvl="1" indent="-114300" algn="l" defTabSz="666750">
            <a:lnSpc>
              <a:spcPct val="90000"/>
            </a:lnSpc>
            <a:spcBef>
              <a:spcPct val="0"/>
            </a:spcBef>
            <a:spcAft>
              <a:spcPct val="15000"/>
            </a:spcAft>
            <a:buChar char="•"/>
          </a:pPr>
          <a:r>
            <a:rPr lang="en-GB" sz="1500" b="1" i="0" kern="1200" dirty="0"/>
            <a:t>Loncastuximab tesirine </a:t>
          </a:r>
          <a:r>
            <a:rPr lang="en-GB" sz="1500" b="0" i="0" kern="1200" dirty="0"/>
            <a:t>is approved in R/R DLBCL</a:t>
          </a:r>
          <a:endParaRPr lang="nl-NL" sz="1500" kern="1200" baseline="30000" dirty="0"/>
        </a:p>
        <a:p>
          <a:pPr marL="228600" lvl="2" indent="-114300" algn="l" defTabSz="666750">
            <a:lnSpc>
              <a:spcPct val="90000"/>
            </a:lnSpc>
            <a:spcBef>
              <a:spcPct val="0"/>
            </a:spcBef>
            <a:spcAft>
              <a:spcPct val="15000"/>
            </a:spcAft>
            <a:buChar char="•"/>
          </a:pPr>
          <a:r>
            <a:rPr lang="en-GB" sz="1500" b="0" i="0" kern="1200" dirty="0"/>
            <a:t>It is studied in phase 2 combined </a:t>
          </a:r>
          <a:r>
            <a:rPr lang="en-GB" sz="1500" b="1" i="0" kern="1200" dirty="0"/>
            <a:t>with ibrutinib </a:t>
          </a:r>
          <a:r>
            <a:rPr lang="en-GB" sz="1500" b="0" i="0" kern="1200" dirty="0"/>
            <a:t>(NCT03684694)</a:t>
          </a:r>
          <a:r>
            <a:rPr lang="en-GB" sz="1500" b="0" i="0" kern="1200" baseline="30000" dirty="0"/>
            <a:t>3</a:t>
          </a:r>
          <a:endParaRPr lang="nl-NL" sz="1500" kern="1200" baseline="30000" dirty="0"/>
        </a:p>
      </dsp:txBody>
      <dsp:txXfrm>
        <a:off x="3426" y="461024"/>
        <a:ext cx="3340350" cy="4035150"/>
      </dsp:txXfrm>
    </dsp:sp>
    <dsp:sp modelId="{F8F143AB-3D41-144F-9D57-CBE6CEB3DF88}">
      <dsp:nvSpPr>
        <dsp:cNvPr id="0" name=""/>
        <dsp:cNvSpPr/>
      </dsp:nvSpPr>
      <dsp:spPr>
        <a:xfrm>
          <a:off x="3811425" y="29024"/>
          <a:ext cx="334035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dirty="0"/>
            <a:t>CART-cell therapy</a:t>
          </a:r>
          <a:endParaRPr lang="nl-NL" sz="1500" b="1" kern="1200" dirty="0"/>
        </a:p>
      </dsp:txBody>
      <dsp:txXfrm>
        <a:off x="3811425" y="29024"/>
        <a:ext cx="3340350" cy="432000"/>
      </dsp:txXfrm>
    </dsp:sp>
    <dsp:sp modelId="{42C95B60-2DA5-024D-A45C-EC250E62DC8C}">
      <dsp:nvSpPr>
        <dsp:cNvPr id="0" name=""/>
        <dsp:cNvSpPr/>
      </dsp:nvSpPr>
      <dsp:spPr>
        <a:xfrm>
          <a:off x="3811425" y="461024"/>
          <a:ext cx="3340350"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i="0" kern="1200" dirty="0" err="1"/>
            <a:t>Axicabtagen</a:t>
          </a:r>
          <a:r>
            <a:rPr lang="en-GB" sz="1500" b="1" i="0" kern="1200" dirty="0"/>
            <a:t> </a:t>
          </a:r>
          <a:r>
            <a:rPr lang="en-GB" sz="1500" b="1" i="0" kern="1200" dirty="0" err="1"/>
            <a:t>ciloleucel</a:t>
          </a:r>
          <a:r>
            <a:rPr lang="en-GB" sz="1500" b="1" i="0" kern="1200" dirty="0"/>
            <a:t> </a:t>
          </a:r>
          <a:r>
            <a:rPr lang="en-GB" sz="1500" b="0" i="0" kern="1200" dirty="0"/>
            <a:t>(</a:t>
          </a:r>
          <a:r>
            <a:rPr lang="en-GB" sz="1500" b="0" i="0" kern="1200" dirty="0" err="1"/>
            <a:t>axi-cel</a:t>
          </a:r>
          <a:r>
            <a:rPr lang="en-GB" sz="1500" b="0" i="0" kern="1200" dirty="0"/>
            <a:t>) and </a:t>
          </a:r>
          <a:r>
            <a:rPr lang="en-GB" sz="1500" b="1" i="0" kern="1200" dirty="0" err="1"/>
            <a:t>tisagenlecleucel</a:t>
          </a:r>
          <a:r>
            <a:rPr lang="en-GB" sz="1500" b="0" i="0" kern="1200" dirty="0"/>
            <a:t> are approved in R/R DLBCL</a:t>
          </a:r>
          <a:r>
            <a:rPr lang="en-GB" sz="1500" b="0" i="0" kern="1200" baseline="30000" dirty="0"/>
            <a:t>4,5</a:t>
          </a:r>
          <a:endParaRPr lang="nl-NL" sz="1500" kern="1200" baseline="30000" dirty="0"/>
        </a:p>
        <a:p>
          <a:pPr marL="228600" lvl="2" indent="-114300" algn="l" defTabSz="666750">
            <a:lnSpc>
              <a:spcPct val="90000"/>
            </a:lnSpc>
            <a:spcBef>
              <a:spcPct val="0"/>
            </a:spcBef>
            <a:spcAft>
              <a:spcPct val="15000"/>
            </a:spcAft>
            <a:buChar char="•"/>
          </a:pPr>
          <a:r>
            <a:rPr lang="en-GB" sz="1500" b="0" i="0" kern="1200" dirty="0"/>
            <a:t>In the pivotal trials, outcomes were not associated with COO</a:t>
          </a:r>
          <a:endParaRPr lang="nl-NL" sz="1500" kern="1200" dirty="0"/>
        </a:p>
        <a:p>
          <a:pPr marL="114300" lvl="1" indent="-114300" algn="l" defTabSz="666750">
            <a:lnSpc>
              <a:spcPct val="90000"/>
            </a:lnSpc>
            <a:spcBef>
              <a:spcPct val="0"/>
            </a:spcBef>
            <a:spcAft>
              <a:spcPct val="15000"/>
            </a:spcAft>
            <a:buChar char="•"/>
          </a:pPr>
          <a:r>
            <a:rPr lang="en-GB" sz="1500" b="0" i="0" kern="1200" dirty="0"/>
            <a:t>Ongoing trials evaluate </a:t>
          </a:r>
          <a:r>
            <a:rPr lang="en-GB" sz="1500" b="1" i="0" kern="1200" dirty="0"/>
            <a:t>CART vs. platinum-based second line therapy with planned auto transplant</a:t>
          </a:r>
          <a:endParaRPr lang="nl-NL" sz="1500" b="1" kern="1200" dirty="0"/>
        </a:p>
        <a:p>
          <a:pPr marL="228600" lvl="2" indent="-114300" algn="l" defTabSz="666750">
            <a:lnSpc>
              <a:spcPct val="90000"/>
            </a:lnSpc>
            <a:spcBef>
              <a:spcPct val="0"/>
            </a:spcBef>
            <a:spcAft>
              <a:spcPct val="15000"/>
            </a:spcAft>
            <a:buChar char="•"/>
          </a:pPr>
          <a:r>
            <a:rPr lang="en-GB" sz="1500" b="0" i="0" kern="1200" dirty="0"/>
            <a:t>ZUMA-7 (NCT03391466)</a:t>
          </a:r>
          <a:endParaRPr lang="nl-NL" sz="1500" kern="1200" dirty="0"/>
        </a:p>
        <a:p>
          <a:pPr marL="228600" lvl="2" indent="-114300" algn="l" defTabSz="666750">
            <a:lnSpc>
              <a:spcPct val="90000"/>
            </a:lnSpc>
            <a:spcBef>
              <a:spcPct val="0"/>
            </a:spcBef>
            <a:spcAft>
              <a:spcPct val="15000"/>
            </a:spcAft>
            <a:buChar char="•"/>
          </a:pPr>
          <a:r>
            <a:rPr lang="en-GB" sz="1500" b="0" i="0" kern="1200" dirty="0"/>
            <a:t>BELINDA (NCT03570892)</a:t>
          </a:r>
          <a:endParaRPr lang="nl-NL" sz="1500" kern="1200" dirty="0"/>
        </a:p>
        <a:p>
          <a:pPr marL="228600" lvl="2" indent="-114300" algn="l" defTabSz="666750">
            <a:lnSpc>
              <a:spcPct val="90000"/>
            </a:lnSpc>
            <a:spcBef>
              <a:spcPct val="0"/>
            </a:spcBef>
            <a:spcAft>
              <a:spcPct val="15000"/>
            </a:spcAft>
            <a:buChar char="•"/>
          </a:pPr>
          <a:r>
            <a:rPr lang="en-GB" sz="1500" b="0" i="0" kern="1200" dirty="0"/>
            <a:t>TRANSCEND (NCT02631044)</a:t>
          </a:r>
          <a:endParaRPr lang="nl-NL" sz="1500" kern="1200" dirty="0"/>
        </a:p>
      </dsp:txBody>
      <dsp:txXfrm>
        <a:off x="3811425" y="461024"/>
        <a:ext cx="3340350" cy="4035150"/>
      </dsp:txXfrm>
    </dsp:sp>
    <dsp:sp modelId="{CE7A7AF7-1884-8647-AB10-8A7FE40EAC0C}">
      <dsp:nvSpPr>
        <dsp:cNvPr id="0" name=""/>
        <dsp:cNvSpPr/>
      </dsp:nvSpPr>
      <dsp:spPr>
        <a:xfrm>
          <a:off x="7619424" y="29024"/>
          <a:ext cx="334035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i="0" kern="1200" dirty="0"/>
            <a:t>Immune checkpoint inhibitors</a:t>
          </a:r>
          <a:endParaRPr lang="nl-NL" sz="1500" b="1" kern="1200" dirty="0"/>
        </a:p>
      </dsp:txBody>
      <dsp:txXfrm>
        <a:off x="7619424" y="29024"/>
        <a:ext cx="3340350" cy="432000"/>
      </dsp:txXfrm>
    </dsp:sp>
    <dsp:sp modelId="{B6015CC7-80A2-6040-91AD-42169706C587}">
      <dsp:nvSpPr>
        <dsp:cNvPr id="0" name=""/>
        <dsp:cNvSpPr/>
      </dsp:nvSpPr>
      <dsp:spPr>
        <a:xfrm>
          <a:off x="7619424" y="461024"/>
          <a:ext cx="3340350"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i="0" kern="1200" dirty="0"/>
            <a:t>Nivolumab</a:t>
          </a:r>
          <a:endParaRPr lang="nl-NL" sz="1500" b="1" kern="1200" dirty="0"/>
        </a:p>
        <a:p>
          <a:pPr marL="228600" lvl="2" indent="-114300" algn="l" defTabSz="666750">
            <a:lnSpc>
              <a:spcPct val="90000"/>
            </a:lnSpc>
            <a:spcBef>
              <a:spcPct val="0"/>
            </a:spcBef>
            <a:spcAft>
              <a:spcPct val="15000"/>
            </a:spcAft>
            <a:buChar char="•"/>
          </a:pPr>
          <a:r>
            <a:rPr lang="en-GB" sz="1500" b="0" i="0" kern="1200" dirty="0"/>
            <a:t>Results as single agent were disappointing</a:t>
          </a:r>
          <a:r>
            <a:rPr lang="en-GB" sz="1500" b="0" i="0" kern="1200" baseline="30000" dirty="0"/>
            <a:t>6</a:t>
          </a:r>
          <a:endParaRPr lang="nl-NL" sz="1500" kern="1200" baseline="30000" dirty="0"/>
        </a:p>
        <a:p>
          <a:pPr marL="114300" lvl="1" indent="-114300" algn="l" defTabSz="666750">
            <a:lnSpc>
              <a:spcPct val="90000"/>
            </a:lnSpc>
            <a:spcBef>
              <a:spcPct val="0"/>
            </a:spcBef>
            <a:spcAft>
              <a:spcPct val="15000"/>
            </a:spcAft>
            <a:buChar char="•"/>
          </a:pPr>
          <a:r>
            <a:rPr lang="en-GB" sz="1500" b="1" i="0" kern="1200" dirty="0"/>
            <a:t>Durvalumab</a:t>
          </a:r>
          <a:endParaRPr lang="nl-NL" sz="1500" b="1" kern="1200" dirty="0"/>
        </a:p>
        <a:p>
          <a:pPr marL="228600" lvl="2" indent="-114300" algn="l" defTabSz="666750">
            <a:lnSpc>
              <a:spcPct val="90000"/>
            </a:lnSpc>
            <a:spcBef>
              <a:spcPct val="0"/>
            </a:spcBef>
            <a:spcAft>
              <a:spcPct val="15000"/>
            </a:spcAft>
            <a:buChar char="•"/>
          </a:pPr>
          <a:r>
            <a:rPr lang="en-GB" sz="1500" b="0" i="0" kern="1200" dirty="0"/>
            <a:t>Front-line </a:t>
          </a:r>
          <a:r>
            <a:rPr lang="en-GB" sz="1500" b="1" i="0" kern="1200" dirty="0"/>
            <a:t>durvalumab + R-CHOP </a:t>
          </a:r>
          <a:r>
            <a:rPr lang="en-GB" sz="1500" b="0" i="0" kern="1200" dirty="0"/>
            <a:t>showed encouraging safety and efficacy in high-risk DLBCL, including double-hit lymphoma (NCT03003520)</a:t>
          </a:r>
          <a:endParaRPr lang="nl-NL" sz="1500" kern="1200" dirty="0"/>
        </a:p>
        <a:p>
          <a:pPr marL="114300" lvl="1" indent="-114300" algn="l" defTabSz="666750">
            <a:lnSpc>
              <a:spcPct val="90000"/>
            </a:lnSpc>
            <a:spcBef>
              <a:spcPct val="0"/>
            </a:spcBef>
            <a:spcAft>
              <a:spcPct val="15000"/>
            </a:spcAft>
            <a:buChar char="•"/>
          </a:pPr>
          <a:r>
            <a:rPr lang="en-GB" sz="1500" b="1" i="0" kern="1200" dirty="0"/>
            <a:t>Pembrolizumab</a:t>
          </a:r>
          <a:endParaRPr lang="nl-NL" sz="1500" b="1" kern="1200" dirty="0"/>
        </a:p>
        <a:p>
          <a:pPr marL="228600" lvl="2" indent="-114300" algn="l" defTabSz="666750">
            <a:lnSpc>
              <a:spcPct val="90000"/>
            </a:lnSpc>
            <a:spcBef>
              <a:spcPct val="0"/>
            </a:spcBef>
            <a:spcAft>
              <a:spcPct val="15000"/>
            </a:spcAft>
            <a:buChar char="•"/>
          </a:pPr>
          <a:r>
            <a:rPr lang="en-GB" sz="1500" b="0" i="0" kern="1200" dirty="0"/>
            <a:t>Front-line </a:t>
          </a:r>
          <a:r>
            <a:rPr lang="en-GB" sz="1500" b="1" i="0" kern="1200" dirty="0"/>
            <a:t>pembrolizumab + R-CHOP </a:t>
          </a:r>
          <a:r>
            <a:rPr lang="en-GB" sz="1500" b="0" i="0" kern="1200" dirty="0"/>
            <a:t>showed encouraging efficacy</a:t>
          </a:r>
          <a:r>
            <a:rPr lang="en-GB" sz="1500" b="0" i="0" kern="1200" baseline="30000" dirty="0"/>
            <a:t>7</a:t>
          </a:r>
          <a:endParaRPr lang="nl-NL" sz="1500" kern="1200" baseline="30000" dirty="0"/>
        </a:p>
        <a:p>
          <a:pPr marL="228600" lvl="2" indent="-114300" algn="l" defTabSz="666750">
            <a:lnSpc>
              <a:spcPct val="90000"/>
            </a:lnSpc>
            <a:spcBef>
              <a:spcPct val="0"/>
            </a:spcBef>
            <a:spcAft>
              <a:spcPct val="15000"/>
            </a:spcAft>
            <a:buChar char="•"/>
          </a:pPr>
          <a:r>
            <a:rPr lang="en-GB" sz="1500" b="1" i="0" kern="1200" dirty="0"/>
            <a:t>Pembrolizumab + MK-4280</a:t>
          </a:r>
          <a:r>
            <a:rPr lang="en-GB" sz="1500" b="0" i="0" kern="1200" dirty="0"/>
            <a:t>, another PD-L1 inhibitor, is under investigation (NCT03598608)</a:t>
          </a:r>
          <a:endParaRPr lang="nl-NL" sz="1500" kern="1200" dirty="0"/>
        </a:p>
      </dsp:txBody>
      <dsp:txXfrm>
        <a:off x="7619424" y="461024"/>
        <a:ext cx="3340350" cy="4035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E3E7-3EF8-C549-9D45-8F1D7996843F}">
      <dsp:nvSpPr>
        <dsp:cNvPr id="0" name=""/>
        <dsp:cNvSpPr/>
      </dsp:nvSpPr>
      <dsp:spPr>
        <a:xfrm>
          <a:off x="10753" y="349807"/>
          <a:ext cx="3711122" cy="319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i="0" kern="1200" dirty="0"/>
            <a:t>Bispecific antibodies</a:t>
          </a:r>
          <a:endParaRPr lang="nl-NL" sz="1400" b="1" kern="1200" dirty="0"/>
        </a:p>
      </dsp:txBody>
      <dsp:txXfrm>
        <a:off x="10753" y="349807"/>
        <a:ext cx="3711122" cy="319900"/>
      </dsp:txXfrm>
    </dsp:sp>
    <dsp:sp modelId="{940D695A-2A7E-1D4F-BE52-0CD4FB92303B}">
      <dsp:nvSpPr>
        <dsp:cNvPr id="0" name=""/>
        <dsp:cNvSpPr/>
      </dsp:nvSpPr>
      <dsp:spPr>
        <a:xfrm>
          <a:off x="10753" y="669707"/>
          <a:ext cx="3711122" cy="380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i="0" kern="1200" dirty="0"/>
            <a:t>Blinatumomab</a:t>
          </a:r>
          <a:endParaRPr lang="nl-NL" sz="1400" b="1" kern="1200" dirty="0"/>
        </a:p>
        <a:p>
          <a:pPr marL="228600" lvl="2" indent="-114300" algn="l" defTabSz="622300">
            <a:lnSpc>
              <a:spcPct val="90000"/>
            </a:lnSpc>
            <a:spcBef>
              <a:spcPct val="0"/>
            </a:spcBef>
            <a:spcAft>
              <a:spcPct val="15000"/>
            </a:spcAft>
            <a:buChar char="•"/>
          </a:pPr>
          <a:r>
            <a:rPr lang="en-GB" sz="1400" b="0" i="0" kern="1200" dirty="0"/>
            <a:t>Encouraging </a:t>
          </a:r>
          <a:r>
            <a:rPr lang="en-GB" sz="1400" b="1" i="0" kern="1200" dirty="0"/>
            <a:t>single agent </a:t>
          </a:r>
          <a:r>
            <a:rPr lang="en-GB" sz="1400" b="0" i="0" kern="1200" dirty="0"/>
            <a:t>results in R/R DLBCL and after front-line R-CHOP</a:t>
          </a:r>
          <a:r>
            <a:rPr lang="en-GB" sz="1400" b="0" i="0" kern="1200" baseline="30000" dirty="0"/>
            <a:t>2,3</a:t>
          </a:r>
          <a:r>
            <a:rPr lang="en-GB" sz="1400" b="0" i="0" kern="1200" dirty="0"/>
            <a:t> </a:t>
          </a:r>
          <a:endParaRPr lang="nl-NL" sz="1400" kern="1200" dirty="0"/>
        </a:p>
        <a:p>
          <a:pPr marL="228600" lvl="2" indent="-114300" algn="l" defTabSz="622300">
            <a:lnSpc>
              <a:spcPct val="90000"/>
            </a:lnSpc>
            <a:spcBef>
              <a:spcPct val="0"/>
            </a:spcBef>
            <a:spcAft>
              <a:spcPct val="15000"/>
            </a:spcAft>
            <a:buChar char="•"/>
          </a:pPr>
          <a:r>
            <a:rPr lang="en-GB" sz="1400" b="1" i="0" kern="1200" dirty="0"/>
            <a:t>Blinatumomab + pembrolizumab </a:t>
          </a:r>
          <a:r>
            <a:rPr lang="en-GB" sz="1400" b="0" i="0" kern="1200" dirty="0"/>
            <a:t>is under investigation in R/R DLBCL (NCT03340766)</a:t>
          </a:r>
          <a:endParaRPr lang="nl-NL" sz="1400" kern="1200" dirty="0"/>
        </a:p>
        <a:p>
          <a:pPr marL="114300" lvl="1" indent="-114300" algn="l" defTabSz="622300">
            <a:lnSpc>
              <a:spcPct val="90000"/>
            </a:lnSpc>
            <a:spcBef>
              <a:spcPct val="0"/>
            </a:spcBef>
            <a:spcAft>
              <a:spcPct val="15000"/>
            </a:spcAft>
            <a:buChar char="•"/>
          </a:pPr>
          <a:r>
            <a:rPr lang="en-GB" sz="1400" b="1" i="0" kern="1200" dirty="0"/>
            <a:t>Mosunetuzumab</a:t>
          </a:r>
          <a:endParaRPr lang="nl-NL" sz="1400" b="1" kern="1200" dirty="0"/>
        </a:p>
        <a:p>
          <a:pPr marL="228600" lvl="2" indent="-114300" algn="l" defTabSz="622300">
            <a:lnSpc>
              <a:spcPct val="90000"/>
            </a:lnSpc>
            <a:spcBef>
              <a:spcPct val="0"/>
            </a:spcBef>
            <a:spcAft>
              <a:spcPct val="15000"/>
            </a:spcAft>
            <a:buChar char="•"/>
          </a:pPr>
          <a:r>
            <a:rPr lang="en-GB" sz="1400" b="0" i="0" kern="1200" dirty="0"/>
            <a:t>Durable complete responses in phase 1</a:t>
          </a:r>
          <a:r>
            <a:rPr lang="en-GB" sz="1400" b="0" i="0" kern="1200" baseline="30000" dirty="0"/>
            <a:t>4</a:t>
          </a:r>
          <a:endParaRPr lang="nl-NL" sz="1400" kern="1200" baseline="30000" dirty="0"/>
        </a:p>
        <a:p>
          <a:pPr marL="114300" lvl="1" indent="-114300" algn="l" defTabSz="622300">
            <a:lnSpc>
              <a:spcPct val="90000"/>
            </a:lnSpc>
            <a:spcBef>
              <a:spcPct val="0"/>
            </a:spcBef>
            <a:spcAft>
              <a:spcPct val="15000"/>
            </a:spcAft>
            <a:buChar char="•"/>
          </a:pPr>
          <a:r>
            <a:rPr lang="en-GB" sz="1400" b="1" i="0" kern="1200" dirty="0"/>
            <a:t>Glofitamab</a:t>
          </a:r>
          <a:r>
            <a:rPr lang="en-GB" sz="1400" b="1" i="0" kern="1200" baseline="30000" dirty="0"/>
            <a:t>5</a:t>
          </a:r>
          <a:endParaRPr lang="nl-NL" sz="1400" kern="1200" baseline="30000" dirty="0"/>
        </a:p>
        <a:p>
          <a:pPr marL="228600" lvl="2" indent="-114300" algn="l" defTabSz="622300">
            <a:lnSpc>
              <a:spcPct val="90000"/>
            </a:lnSpc>
            <a:spcBef>
              <a:spcPct val="0"/>
            </a:spcBef>
            <a:spcAft>
              <a:spcPct val="15000"/>
            </a:spcAft>
            <a:buChar char="•"/>
          </a:pPr>
          <a:r>
            <a:rPr lang="en-GB" sz="1400" b="1" i="0" kern="1200" dirty="0"/>
            <a:t>Glofitamab +/- obinutuzumab </a:t>
          </a:r>
          <a:r>
            <a:rPr lang="en-GB" sz="1400" b="0" i="0" kern="1200" dirty="0"/>
            <a:t>is under phase 1 investigation in R/R NHL (NCT03075696) </a:t>
          </a:r>
          <a:endParaRPr lang="nl-NL" sz="1400" kern="1200" dirty="0"/>
        </a:p>
        <a:p>
          <a:pPr marL="228600" lvl="2" indent="-114300" algn="l" defTabSz="622300">
            <a:lnSpc>
              <a:spcPct val="90000"/>
            </a:lnSpc>
            <a:spcBef>
              <a:spcPct val="0"/>
            </a:spcBef>
            <a:spcAft>
              <a:spcPct val="15000"/>
            </a:spcAft>
            <a:buChar char="•"/>
          </a:pPr>
          <a:r>
            <a:rPr lang="en-GB" sz="1400" b="1" i="0" kern="1200" dirty="0"/>
            <a:t>Glofitamab + R-CHOP </a:t>
          </a:r>
          <a:r>
            <a:rPr lang="en-GB" sz="1400" b="0" i="0" kern="1200" dirty="0"/>
            <a:t>is under phase 1 investigation in front line (NCT03467373)</a:t>
          </a:r>
          <a:endParaRPr lang="nl-NL" sz="1400" kern="1200" dirty="0"/>
        </a:p>
        <a:p>
          <a:pPr marL="228600" lvl="2" indent="-114300" algn="l" defTabSz="622300">
            <a:lnSpc>
              <a:spcPct val="90000"/>
            </a:lnSpc>
            <a:spcBef>
              <a:spcPct val="0"/>
            </a:spcBef>
            <a:spcAft>
              <a:spcPct val="15000"/>
            </a:spcAft>
            <a:buChar char="•"/>
          </a:pPr>
          <a:r>
            <a:rPr lang="en-GB" sz="1400" b="1" i="0" kern="1200" dirty="0"/>
            <a:t>Glofitamab + gemcitabine/oxaliplatin</a:t>
          </a:r>
          <a:r>
            <a:rPr lang="en-GB" sz="1400" b="0" i="0" kern="1200" dirty="0"/>
            <a:t> vs rituximab + gemcitabine/oxaliplatin in under phase 3 investigation the R/R setting (NCT04408638)</a:t>
          </a:r>
          <a:endParaRPr lang="nl-NL" sz="1400" kern="1200" dirty="0"/>
        </a:p>
      </dsp:txBody>
      <dsp:txXfrm>
        <a:off x="10753" y="669707"/>
        <a:ext cx="3711122" cy="3808124"/>
      </dsp:txXfrm>
    </dsp:sp>
    <dsp:sp modelId="{EB6402DA-EE13-BA4A-B10D-53A347965A51}">
      <dsp:nvSpPr>
        <dsp:cNvPr id="0" name=""/>
        <dsp:cNvSpPr/>
      </dsp:nvSpPr>
      <dsp:spPr>
        <a:xfrm>
          <a:off x="4165858" y="349807"/>
          <a:ext cx="3171303" cy="319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i="0" kern="1200" dirty="0"/>
            <a:t>CD47 blockade </a:t>
          </a:r>
          <a:endParaRPr lang="nl-NL" sz="1400" b="1" kern="1200" dirty="0"/>
        </a:p>
      </dsp:txBody>
      <dsp:txXfrm>
        <a:off x="4165858" y="349807"/>
        <a:ext cx="3171303" cy="319900"/>
      </dsp:txXfrm>
    </dsp:sp>
    <dsp:sp modelId="{FDDA346A-E8DC-574E-86F1-C0A523DE647F}">
      <dsp:nvSpPr>
        <dsp:cNvPr id="0" name=""/>
        <dsp:cNvSpPr/>
      </dsp:nvSpPr>
      <dsp:spPr>
        <a:xfrm>
          <a:off x="4165858" y="669707"/>
          <a:ext cx="3171303" cy="380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i="0" kern="1200" dirty="0" err="1"/>
            <a:t>Mag</a:t>
          </a:r>
          <a:r>
            <a:rPr lang="en-GB" sz="1400" b="1" i="0" kern="1200" dirty="0" err="1">
              <a:solidFill>
                <a:schemeClr val="tx1"/>
              </a:solidFill>
            </a:rPr>
            <a:t>rolim</a:t>
          </a:r>
          <a:r>
            <a:rPr lang="en-GB" sz="1400" b="1" i="0" kern="1200" dirty="0" err="1"/>
            <a:t>ab</a:t>
          </a:r>
          <a:r>
            <a:rPr lang="en-GB" sz="1400" b="0" i="0" kern="1200" dirty="0"/>
            <a:t> (Hu5F9-G4)</a:t>
          </a:r>
          <a:endParaRPr lang="nl-NL" sz="1400" kern="1200" dirty="0"/>
        </a:p>
        <a:p>
          <a:pPr marL="228600" lvl="2" indent="-114300" algn="l" defTabSz="622300">
            <a:lnSpc>
              <a:spcPct val="90000"/>
            </a:lnSpc>
            <a:spcBef>
              <a:spcPct val="0"/>
            </a:spcBef>
            <a:spcAft>
              <a:spcPct val="15000"/>
            </a:spcAft>
            <a:buChar char="•"/>
          </a:pPr>
          <a:r>
            <a:rPr lang="en-GB" sz="1400" b="0" i="0" kern="1200" dirty="0"/>
            <a:t>Promising efficacy in R/R DLBCL in phase 1b</a:t>
          </a:r>
          <a:r>
            <a:rPr lang="en-GB" sz="1400" b="0" i="0" kern="1200" baseline="30000" dirty="0"/>
            <a:t>6</a:t>
          </a:r>
          <a:endParaRPr lang="nl-NL" sz="1400" kern="1200" baseline="30000" dirty="0"/>
        </a:p>
        <a:p>
          <a:pPr marL="228600" lvl="2" indent="-114300" algn="l" defTabSz="622300">
            <a:lnSpc>
              <a:spcPct val="90000"/>
            </a:lnSpc>
            <a:spcBef>
              <a:spcPct val="0"/>
            </a:spcBef>
            <a:spcAft>
              <a:spcPct val="15000"/>
            </a:spcAft>
            <a:buChar char="•"/>
          </a:pPr>
          <a:r>
            <a:rPr lang="en-GB" sz="1400" b="0" i="0" kern="1200" dirty="0"/>
            <a:t>Phase 2 trial of </a:t>
          </a:r>
          <a:r>
            <a:rPr lang="en-GB" sz="1400" b="1" i="0" kern="1200" dirty="0" err="1"/>
            <a:t>magrol</a:t>
          </a:r>
          <a:r>
            <a:rPr lang="en-GB" sz="1400" b="1" i="0" kern="1200" dirty="0" err="1">
              <a:solidFill>
                <a:schemeClr val="tx1"/>
              </a:solidFill>
            </a:rPr>
            <a:t>im</a:t>
          </a:r>
          <a:r>
            <a:rPr lang="en-GB" sz="1400" b="1" i="0" kern="1200" dirty="0" err="1"/>
            <a:t>ab</a:t>
          </a:r>
          <a:r>
            <a:rPr lang="en-GB" sz="1400" b="1" i="0" kern="1200" dirty="0"/>
            <a:t> + rituximab</a:t>
          </a:r>
          <a:r>
            <a:rPr lang="en-GB" sz="1400" b="0" i="0" kern="1200" dirty="0"/>
            <a:t> ongoing (NCT02953509)</a:t>
          </a:r>
          <a:endParaRPr lang="nl-NL" sz="1400" kern="1200" dirty="0"/>
        </a:p>
        <a:p>
          <a:pPr marL="228600" lvl="2" indent="-114300" algn="l" defTabSz="622300">
            <a:lnSpc>
              <a:spcPct val="90000"/>
            </a:lnSpc>
            <a:spcBef>
              <a:spcPct val="0"/>
            </a:spcBef>
            <a:spcAft>
              <a:spcPct val="15000"/>
            </a:spcAft>
            <a:buChar char="•"/>
          </a:pPr>
          <a:r>
            <a:rPr lang="en-GB" sz="1400" b="0" i="0" kern="1200" dirty="0"/>
            <a:t>Also evaluated </a:t>
          </a:r>
          <a:r>
            <a:rPr lang="en-GB" sz="1400" b="1" i="0" kern="1200" dirty="0"/>
            <a:t>with other agents </a:t>
          </a:r>
          <a:r>
            <a:rPr lang="en-GB" sz="1400" b="0" i="0" kern="1200" dirty="0"/>
            <a:t>targeting CD47, such as TTI-622 (NCT03530683</a:t>
          </a:r>
          <a:endParaRPr lang="nl-NL" sz="1400" kern="1200" dirty="0"/>
        </a:p>
        <a:p>
          <a:pPr marL="114300" lvl="1" indent="-114300" algn="l" defTabSz="622300">
            <a:lnSpc>
              <a:spcPct val="90000"/>
            </a:lnSpc>
            <a:spcBef>
              <a:spcPct val="0"/>
            </a:spcBef>
            <a:spcAft>
              <a:spcPct val="15000"/>
            </a:spcAft>
            <a:buChar char="•"/>
          </a:pPr>
          <a:r>
            <a:rPr lang="en-US" sz="1400" b="0" i="0" kern="1200" dirty="0"/>
            <a:t>Several </a:t>
          </a:r>
          <a:r>
            <a:rPr lang="en-GB" sz="1400" b="1" i="0" kern="1200" dirty="0"/>
            <a:t>SIRP</a:t>
          </a:r>
          <a:r>
            <a:rPr lang="el-GR" sz="1400" b="1" i="0" kern="1200" dirty="0"/>
            <a:t>α </a:t>
          </a:r>
          <a:r>
            <a:rPr lang="en-GB" sz="1400" b="1" i="0" kern="1200" dirty="0"/>
            <a:t>inhibitors </a:t>
          </a:r>
          <a:r>
            <a:rPr lang="en-GB" sz="1400" b="0" i="0" kern="1200" dirty="0"/>
            <a:t>are in development</a:t>
          </a:r>
          <a:endParaRPr lang="nl-NL" sz="1400" kern="1200" dirty="0"/>
        </a:p>
      </dsp:txBody>
      <dsp:txXfrm>
        <a:off x="4165858" y="669707"/>
        <a:ext cx="3171303" cy="3808124"/>
      </dsp:txXfrm>
    </dsp:sp>
    <dsp:sp modelId="{F0C30CD3-4236-B84D-AB6E-9A166FBEAD97}">
      <dsp:nvSpPr>
        <dsp:cNvPr id="0" name=""/>
        <dsp:cNvSpPr/>
      </dsp:nvSpPr>
      <dsp:spPr>
        <a:xfrm>
          <a:off x="7781143" y="349807"/>
          <a:ext cx="3171303" cy="3199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i="0" kern="1200" dirty="0"/>
            <a:t>XPO1 inhibition</a:t>
          </a:r>
          <a:endParaRPr lang="nl-NL" sz="1400" b="1" kern="1200" dirty="0"/>
        </a:p>
      </dsp:txBody>
      <dsp:txXfrm>
        <a:off x="7781143" y="349807"/>
        <a:ext cx="3171303" cy="319900"/>
      </dsp:txXfrm>
    </dsp:sp>
    <dsp:sp modelId="{5365AF2E-B0BE-914C-915B-9300FC8FBC00}">
      <dsp:nvSpPr>
        <dsp:cNvPr id="0" name=""/>
        <dsp:cNvSpPr/>
      </dsp:nvSpPr>
      <dsp:spPr>
        <a:xfrm>
          <a:off x="7790911" y="669707"/>
          <a:ext cx="3171303" cy="380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1" i="0" kern="1200" dirty="0"/>
            <a:t>Selinexor</a:t>
          </a:r>
          <a:r>
            <a:rPr lang="en-GB" sz="1400" b="0" i="0" kern="1200" dirty="0"/>
            <a:t> is approved for R/R DLBCL</a:t>
          </a:r>
          <a:endParaRPr lang="nl-NL" sz="1400" kern="1200" dirty="0"/>
        </a:p>
        <a:p>
          <a:pPr marL="228600" lvl="2" indent="-114300" algn="l" defTabSz="622300">
            <a:lnSpc>
              <a:spcPct val="90000"/>
            </a:lnSpc>
            <a:spcBef>
              <a:spcPct val="0"/>
            </a:spcBef>
            <a:spcAft>
              <a:spcPct val="15000"/>
            </a:spcAft>
            <a:buChar char="•"/>
          </a:pPr>
          <a:r>
            <a:rPr lang="en-GB" sz="1400" b="0" i="0" kern="1200" dirty="0"/>
            <a:t>Based on the phase 2b SADAL study</a:t>
          </a:r>
          <a:r>
            <a:rPr lang="en-GB" sz="1400" b="0" i="0" kern="1200" baseline="30000" dirty="0"/>
            <a:t>7</a:t>
          </a:r>
          <a:endParaRPr lang="nl-NL" sz="1400" kern="1200" baseline="30000" dirty="0"/>
        </a:p>
      </dsp:txBody>
      <dsp:txXfrm>
        <a:off x="7790911" y="669707"/>
        <a:ext cx="3171303" cy="38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1/27/22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1/27/22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6000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356757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12</a:t>
            </a:fld>
            <a:endParaRPr lang="fr-FR"/>
          </a:p>
        </p:txBody>
      </p:sp>
    </p:spTree>
    <p:extLst>
      <p:ext uri="{BB962C8B-B14F-4D97-AF65-F5344CB8AC3E}">
        <p14:creationId xmlns:p14="http://schemas.microsoft.com/office/powerpoint/2010/main" val="424392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2376582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hyperlink" Target="mailto:antoine.lacombe@cor2ed.com" TargetMode="External"/><Relationship Id="rId12" Type="http://schemas.openxmlformats.org/officeDocument/2006/relationships/hyperlink" Target="https://vimeo.com/channels/lymphomaconnect" TargetMode="External"/><Relationship Id="rId17" Type="http://schemas.microsoft.com/office/2007/relationships/hdphoto" Target="../media/hdphoto1.wdp"/><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twitter.com/LYM_MM_CONNECT" TargetMode="External"/><Relationship Id="rId5" Type="http://schemas.openxmlformats.org/officeDocument/2006/relationships/image" Target="../media/image6.svg"/><Relationship Id="rId15" Type="http://schemas.openxmlformats.org/officeDocument/2006/relationships/image" Target="../media/image9.svg"/><Relationship Id="rId10" Type="http://schemas.openxmlformats.org/officeDocument/2006/relationships/hyperlink" Target="http://www.lymphomamyelomaconnect.cor2ed.com/" TargetMode="External"/><Relationship Id="rId19"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lymphomamyelomaconnect.cor2ed.com/" TargetMode="External"/><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F2740-E195-1F43-88A8-9415214F0AA6}"/>
              </a:ext>
            </a:extLst>
          </p:cNvPr>
          <p:cNvPicPr>
            <a:picLocks noChangeAspect="1"/>
          </p:cNvPicPr>
          <p:nvPr userDrawn="1"/>
        </p:nvPicPr>
        <p:blipFill rotWithShape="1">
          <a:blip r:embed="rId2"/>
          <a:srcRect r="2126"/>
          <a:stretch/>
        </p:blipFill>
        <p:spPr>
          <a:xfrm>
            <a:off x="2834368" y="1848676"/>
            <a:ext cx="6523264" cy="3160649"/>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@LYMPHOMA &amp; MYELOMA CONNECT</a:t>
            </a:r>
          </a:p>
        </p:txBody>
      </p:sp>
      <p:sp>
        <p:nvSpPr>
          <p:cNvPr id="55" name="Rectangle 54">
            <a:hlinkClick r:id="rId6"/>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hlinkClick r:id="rId7"/>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8"/>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293342"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hlinkClick r:id="rId9"/>
              </a:rPr>
              <a:t>lymphomamyelomaconnect</a:t>
            </a:r>
            <a:r>
              <a:rPr lang="en-GB" sz="1400" dirty="0">
                <a:solidFill>
                  <a:schemeClr val="tx2"/>
                </a:solidFill>
                <a:ea typeface="Aileron" charset="0"/>
                <a:cs typeface="PT Sans Narrow"/>
                <a:hlinkClick r:id="rId10"/>
              </a:rPr>
              <a:t>.cor2ed.com</a:t>
            </a:r>
            <a:endParaRPr lang="en-GB" sz="1400" dirty="0">
              <a:solidFill>
                <a:schemeClr val="tx2"/>
              </a:solidFill>
              <a:ea typeface="Aileron" charset="0"/>
              <a:cs typeface="PT Sans Narrow"/>
            </a:endParaRPr>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lym_mm_connect</a:t>
            </a:r>
            <a:endParaRPr lang="en-GB" sz="1400" dirty="0">
              <a:solidFill>
                <a:schemeClr val="tx2"/>
              </a:solidFill>
              <a:ea typeface="Aileron" charset="0"/>
              <a:cs typeface="PT Sans Narrow"/>
            </a:endParaRPr>
          </a:p>
        </p:txBody>
      </p:sp>
      <p:sp>
        <p:nvSpPr>
          <p:cNvPr id="62" name="Rectangle 61">
            <a:hlinkClick r:id="rId11"/>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hlinkClick r:id="rId12"/>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FBC668F7-4C5D-9347-B6DB-2E6AE92C5399}"/>
              </a:ext>
            </a:extLst>
          </p:cNvPr>
          <p:cNvPicPr>
            <a:picLocks noChangeAspect="1"/>
          </p:cNvPicPr>
          <p:nvPr userDrawn="1"/>
        </p:nvPicPr>
        <p:blipFill rotWithShape="1">
          <a:blip r:embed="rId19"/>
          <a:srcRect t="14145" r="9848" b="7550"/>
          <a:stretch/>
        </p:blipFill>
        <p:spPr>
          <a:xfrm>
            <a:off x="6080149" y="-1"/>
            <a:ext cx="6111851" cy="6858001"/>
          </a:xfrm>
          <a:prstGeom prst="rect">
            <a:avLst/>
          </a:prstGeom>
        </p:spPr>
      </p:pic>
      <p:pic>
        <p:nvPicPr>
          <p:cNvPr id="71" name="Picture 70">
            <a:extLst>
              <a:ext uri="{FF2B5EF4-FFF2-40B4-BE49-F238E27FC236}">
                <a16:creationId xmlns:a16="http://schemas.microsoft.com/office/drawing/2014/main" id="{EA9EB965-77F5-7F47-A5EC-54C2612F30C2}"/>
              </a:ext>
            </a:extLst>
          </p:cNvPr>
          <p:cNvPicPr>
            <a:picLocks noChangeAspect="1"/>
          </p:cNvPicPr>
          <p:nvPr userDrawn="1"/>
        </p:nvPicPr>
        <p:blipFill rotWithShape="1">
          <a:blip r:embed="rId20"/>
          <a:srcRect r="2126"/>
          <a:stretch/>
        </p:blipFill>
        <p:spPr>
          <a:xfrm>
            <a:off x="411687" y="491417"/>
            <a:ext cx="2227456" cy="1079246"/>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pic>
        <p:nvPicPr>
          <p:cNvPr id="8" name="Picture 7">
            <a:extLst>
              <a:ext uri="{FF2B5EF4-FFF2-40B4-BE49-F238E27FC236}">
                <a16:creationId xmlns:a16="http://schemas.microsoft.com/office/drawing/2014/main" id="{D1B340D4-3B73-BD49-AB32-8D6BD600B70E}"/>
              </a:ext>
            </a:extLst>
          </p:cNvPr>
          <p:cNvPicPr>
            <a:picLocks noChangeAspect="1"/>
          </p:cNvPicPr>
          <p:nvPr userDrawn="1"/>
        </p:nvPicPr>
        <p:blipFill rotWithShape="1">
          <a:blip r:embed="rId15"/>
          <a:srcRect r="2126"/>
          <a:stretch/>
        </p:blipFill>
        <p:spPr>
          <a:xfrm>
            <a:off x="9879691" y="288631"/>
            <a:ext cx="1750144" cy="8479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3" userDrawn="1">
          <p15:clr>
            <a:srgbClr val="F26B43"/>
          </p15:clr>
        </p15:guide>
        <p15:guide id="4"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hyperlink" Target="https://www.linkedin.com/company/23765823" TargetMode="External"/><Relationship Id="rId7" Type="http://schemas.openxmlformats.org/officeDocument/2006/relationships/hyperlink" Target="https://lymphomamyelomaconnect.cor2ed.com/" TargetMode="External"/><Relationship Id="rId12" Type="http://schemas.openxmlformats.org/officeDocument/2006/relationships/image" Target="../media/image18.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11" Type="http://schemas.openxmlformats.org/officeDocument/2006/relationships/image" Target="../media/image17.wmf"/><Relationship Id="rId5" Type="http://schemas.openxmlformats.org/officeDocument/2006/relationships/hyperlink" Target="https://vimeo.com/channels/lymphomaconnect" TargetMode="External"/><Relationship Id="rId10" Type="http://schemas.openxmlformats.org/officeDocument/2006/relationships/hyperlink" Target="https://twitter.com/lymphoma_connec" TargetMode="External"/><Relationship Id="rId4" Type="http://schemas.openxmlformats.org/officeDocument/2006/relationships/hyperlink" Target="mailto:froukje.sosef@cor2ed.com" TargetMode="External"/><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ijdelijke aanduiding voor inhoud 10">
            <a:extLst>
              <a:ext uri="{FF2B5EF4-FFF2-40B4-BE49-F238E27FC236}">
                <a16:creationId xmlns:a16="http://schemas.microsoft.com/office/drawing/2014/main" id="{1EDB651B-F089-A14E-9FF2-0D475F205873}"/>
              </a:ext>
            </a:extLst>
          </p:cNvPr>
          <p:cNvGraphicFramePr>
            <a:graphicFrameLocks noGrp="1"/>
          </p:cNvGraphicFramePr>
          <p:nvPr>
            <p:ph sz="quarter" idx="12"/>
          </p:nvPr>
        </p:nvGraphicFramePr>
        <p:xfrm>
          <a:off x="620184" y="1292685"/>
          <a:ext cx="10963200" cy="480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136D3E45-67A5-A04C-A56D-B51F6071C3EA}"/>
              </a:ext>
            </a:extLst>
          </p:cNvPr>
          <p:cNvSpPr>
            <a:spLocks noGrp="1"/>
          </p:cNvSpPr>
          <p:nvPr>
            <p:ph type="title"/>
          </p:nvPr>
        </p:nvSpPr>
        <p:spPr>
          <a:xfrm>
            <a:off x="619200" y="246566"/>
            <a:ext cx="8740800" cy="807285"/>
          </a:xfrm>
        </p:spPr>
        <p:txBody>
          <a:bodyPr/>
          <a:lstStyle/>
          <a:p>
            <a:r>
              <a:rPr lang="en-US" dirty="0"/>
              <a:t>Tractable targets in ABC DLBCL</a:t>
            </a:r>
            <a:r>
              <a:rPr lang="en-US" baseline="30000" dirty="0"/>
              <a:t>1</a:t>
            </a:r>
            <a:br>
              <a:rPr lang="nl-NL" dirty="0"/>
            </a:br>
            <a:r>
              <a:rPr lang="en-US" sz="2000" dirty="0"/>
              <a:t>FRONT-LINE OPTIONS IN CLINICAL DEVELOPMENT</a:t>
            </a:r>
            <a:endParaRPr lang="nl-NL" dirty="0"/>
          </a:p>
        </p:txBody>
      </p:sp>
      <p:sp>
        <p:nvSpPr>
          <p:cNvPr id="4" name="Tijdelijke aanduiding voor dianummer 3">
            <a:extLst>
              <a:ext uri="{FF2B5EF4-FFF2-40B4-BE49-F238E27FC236}">
                <a16:creationId xmlns:a16="http://schemas.microsoft.com/office/drawing/2014/main" id="{E48CB8E6-2D1C-5447-B17B-154824B20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9" name="Tijdelijke aanduiding voor inhoud 8">
            <a:extLst>
              <a:ext uri="{FF2B5EF4-FFF2-40B4-BE49-F238E27FC236}">
                <a16:creationId xmlns:a16="http://schemas.microsoft.com/office/drawing/2014/main" id="{DD6A06A5-9E3A-C345-9301-B547C1FA0E00}"/>
              </a:ext>
            </a:extLst>
          </p:cNvPr>
          <p:cNvSpPr>
            <a:spLocks noGrp="1"/>
          </p:cNvSpPr>
          <p:nvPr>
            <p:ph sz="quarter" idx="15"/>
          </p:nvPr>
        </p:nvSpPr>
        <p:spPr>
          <a:xfrm>
            <a:off x="620183" y="6189203"/>
            <a:ext cx="10686913" cy="365125"/>
          </a:xfrm>
        </p:spPr>
        <p:txBody>
          <a:bodyPr anchor="t"/>
          <a:lstStyle/>
          <a:p>
            <a:r>
              <a:rPr lang="nl-NL" sz="1100" dirty="0"/>
              <a:t>ABC, </a:t>
            </a:r>
            <a:r>
              <a:rPr lang="en-GB" sz="1100" dirty="0"/>
              <a:t>activated B-cell-like; AKT, protein kinase B; </a:t>
            </a:r>
            <a:r>
              <a:rPr lang="nl-NL" sz="1100" dirty="0"/>
              <a:t>BTK, </a:t>
            </a:r>
            <a:r>
              <a:rPr lang="en-GB" sz="1100" dirty="0"/>
              <a:t>Bruton’s tyrosine kinase; </a:t>
            </a:r>
            <a:r>
              <a:rPr lang="en-GB" sz="1100" dirty="0">
                <a:solidFill>
                  <a:schemeClr val="tx2"/>
                </a:solidFill>
              </a:rPr>
              <a:t>DLBCL, diffuse large B-cell lymphoma; </a:t>
            </a:r>
            <a:r>
              <a:rPr lang="en-GB" sz="1100" dirty="0"/>
              <a:t>GCB, germinal centre B-cell-like; PI3K, phosphatidylinositol-3-kinase; R/R, relapsed/refractory; R-CHOP, rituximab, doxorubicin, vincristine, cyclophosphamide, prednisone</a:t>
            </a:r>
            <a:br>
              <a:rPr lang="en-GB" sz="1100" dirty="0"/>
            </a:br>
            <a:r>
              <a:rPr lang="en-GB" sz="1100" dirty="0"/>
              <a:t>1. Danilov AV, et al. The Oncologist 2022;oyab004. 2. Younes A, et al. J Clin Oncol 2019;37:1285-95. 3. Dunleavy K, et al Blood 2009;113:6069-76. 4. Davies A, et al. Lancet Oncol 2019;20:649-62. 5. Lenz G, et al. </a:t>
            </a:r>
            <a:r>
              <a:rPr lang="en-GB" sz="1100" dirty="0" err="1"/>
              <a:t>Leukemia</a:t>
            </a:r>
            <a:r>
              <a:rPr lang="en-GB" sz="1100" dirty="0"/>
              <a:t> 2020;34:2184-97. 6. </a:t>
            </a:r>
            <a:r>
              <a:rPr lang="en-GB" sz="1100" dirty="0" err="1"/>
              <a:t>Lunning</a:t>
            </a:r>
            <a:r>
              <a:rPr lang="en-GB" sz="1100" dirty="0"/>
              <a:t> M, et al. Blood 2019; 134: 1811-20.</a:t>
            </a:r>
            <a:endParaRPr lang="nl-NL" sz="1100" dirty="0"/>
          </a:p>
        </p:txBody>
      </p:sp>
    </p:spTree>
    <p:extLst>
      <p:ext uri="{BB962C8B-B14F-4D97-AF65-F5344CB8AC3E}">
        <p14:creationId xmlns:p14="http://schemas.microsoft.com/office/powerpoint/2010/main" val="1929312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6D3E45-67A5-A04C-A56D-B51F6071C3EA}"/>
              </a:ext>
            </a:extLst>
          </p:cNvPr>
          <p:cNvSpPr>
            <a:spLocks noGrp="1"/>
          </p:cNvSpPr>
          <p:nvPr>
            <p:ph type="title"/>
          </p:nvPr>
        </p:nvSpPr>
        <p:spPr>
          <a:xfrm>
            <a:off x="619200" y="246566"/>
            <a:ext cx="8740800" cy="807285"/>
          </a:xfrm>
        </p:spPr>
        <p:txBody>
          <a:bodyPr/>
          <a:lstStyle/>
          <a:p>
            <a:r>
              <a:rPr lang="en-US" dirty="0"/>
              <a:t>Tractable targets in ABC DLBCL</a:t>
            </a:r>
            <a:r>
              <a:rPr lang="en-US" baseline="30000" dirty="0"/>
              <a:t>1</a:t>
            </a:r>
            <a:br>
              <a:rPr lang="nl-NL" dirty="0"/>
            </a:br>
            <a:r>
              <a:rPr lang="en-US" sz="2000" dirty="0"/>
              <a:t>CLINICAL DEVELOPMENT in the R/R setting</a:t>
            </a:r>
            <a:endParaRPr lang="nl-NL" dirty="0"/>
          </a:p>
        </p:txBody>
      </p:sp>
      <p:sp>
        <p:nvSpPr>
          <p:cNvPr id="4" name="Tijdelijke aanduiding voor dianummer 3">
            <a:extLst>
              <a:ext uri="{FF2B5EF4-FFF2-40B4-BE49-F238E27FC236}">
                <a16:creationId xmlns:a16="http://schemas.microsoft.com/office/drawing/2014/main" id="{E48CB8E6-2D1C-5447-B17B-154824B20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9" name="Tijdelijke aanduiding voor inhoud 8">
            <a:extLst>
              <a:ext uri="{FF2B5EF4-FFF2-40B4-BE49-F238E27FC236}">
                <a16:creationId xmlns:a16="http://schemas.microsoft.com/office/drawing/2014/main" id="{DD6A06A5-9E3A-C345-9301-B547C1FA0E00}"/>
              </a:ext>
            </a:extLst>
          </p:cNvPr>
          <p:cNvSpPr>
            <a:spLocks noGrp="1"/>
          </p:cNvSpPr>
          <p:nvPr>
            <p:ph sz="quarter" idx="15"/>
          </p:nvPr>
        </p:nvSpPr>
        <p:spPr>
          <a:xfrm>
            <a:off x="620183" y="6356351"/>
            <a:ext cx="10588591" cy="365125"/>
          </a:xfrm>
        </p:spPr>
        <p:txBody>
          <a:bodyPr/>
          <a:lstStyle/>
          <a:p>
            <a:r>
              <a:rPr lang="nl-NL" sz="1100" dirty="0"/>
              <a:t>ABC, </a:t>
            </a:r>
            <a:r>
              <a:rPr lang="en-GB" sz="1100" dirty="0"/>
              <a:t>activated B-cell-like; </a:t>
            </a:r>
            <a:r>
              <a:rPr lang="nl-NL" sz="1100" dirty="0"/>
              <a:t>BTK, </a:t>
            </a:r>
            <a:r>
              <a:rPr lang="en-GB" sz="1100" dirty="0"/>
              <a:t>Bruton’s tyrosine kinase; CNS, central nervous system; </a:t>
            </a:r>
            <a:r>
              <a:rPr lang="en-GB" sz="1100" dirty="0">
                <a:solidFill>
                  <a:schemeClr val="tx2"/>
                </a:solidFill>
              </a:rPr>
              <a:t>DLBCL, diffuse large B-cell lymphoma; </a:t>
            </a:r>
            <a:r>
              <a:rPr lang="en-GB" sz="1100" dirty="0"/>
              <a:t>GCB, germinal centre B-cell-like; R/R, relapsed/refractory; R-CHOP, rituximab, doxorubicin, vincristine, cyclophosphamide, prednisone</a:t>
            </a:r>
            <a:br>
              <a:rPr lang="en-GB" sz="1100" dirty="0"/>
            </a:br>
            <a:r>
              <a:rPr lang="en-GB" sz="1100" dirty="0"/>
              <a:t>1. Danilov AV, et al. The Oncologist 2022;oyab004. 2. Hou K, et al. Crit Rev Oncol </a:t>
            </a:r>
            <a:r>
              <a:rPr lang="en-GB" sz="1100" dirty="0" err="1"/>
              <a:t>Hematol</a:t>
            </a:r>
            <a:r>
              <a:rPr lang="en-GB" sz="1100" dirty="0"/>
              <a:t> 2020;152:103010. 3. </a:t>
            </a:r>
            <a:r>
              <a:rPr lang="en-GB" sz="1100" dirty="0" err="1"/>
              <a:t>Grommes</a:t>
            </a:r>
            <a:r>
              <a:rPr lang="en-GB" sz="1100" dirty="0"/>
              <a:t> C, et al. Cancer </a:t>
            </a:r>
            <a:r>
              <a:rPr lang="en-GB" sz="1100" dirty="0" err="1"/>
              <a:t>Discov</a:t>
            </a:r>
            <a:r>
              <a:rPr lang="en-GB" sz="1100" dirty="0"/>
              <a:t> 2017;7:1018-29. 4. </a:t>
            </a:r>
            <a:r>
              <a:rPr lang="en-GB" sz="1100" dirty="0" err="1"/>
              <a:t>Grommes</a:t>
            </a:r>
            <a:r>
              <a:rPr lang="en-GB" sz="1100" dirty="0"/>
              <a:t> C, et al. Blood 2019;133:436-45. 5. Mato AR, et al. Lancet 2021;397: 892-901. 6. </a:t>
            </a:r>
            <a:r>
              <a:rPr lang="en-GB" sz="1100" dirty="0" err="1"/>
              <a:t>Czuczman</a:t>
            </a:r>
            <a:r>
              <a:rPr lang="en-GB" sz="1100" dirty="0"/>
              <a:t> MS, et al. Clin Cancer Res 2017;23:4127-37. 7. </a:t>
            </a:r>
            <a:r>
              <a:rPr lang="en-GB" sz="1100" dirty="0" err="1"/>
              <a:t>Vitolo</a:t>
            </a:r>
            <a:r>
              <a:rPr lang="en-GB" sz="1100" dirty="0"/>
              <a:t> U, et al. </a:t>
            </a:r>
            <a:r>
              <a:rPr lang="en-GB" sz="1100" dirty="0" err="1"/>
              <a:t>Hematol</a:t>
            </a:r>
            <a:r>
              <a:rPr lang="en-GB" sz="1100" dirty="0"/>
              <a:t> Oncol 2019;37:36-7</a:t>
            </a:r>
          </a:p>
        </p:txBody>
      </p:sp>
      <p:graphicFrame>
        <p:nvGraphicFramePr>
          <p:cNvPr id="7" name="Tijdelijke aanduiding voor inhoud 6">
            <a:extLst>
              <a:ext uri="{FF2B5EF4-FFF2-40B4-BE49-F238E27FC236}">
                <a16:creationId xmlns:a16="http://schemas.microsoft.com/office/drawing/2014/main" id="{45C3F354-9B6E-8A4D-90FF-412E70CB078C}"/>
              </a:ext>
            </a:extLst>
          </p:cNvPr>
          <p:cNvGraphicFramePr>
            <a:graphicFrameLocks noGrp="1"/>
          </p:cNvGraphicFramePr>
          <p:nvPr>
            <p:ph sz="quarter" idx="12"/>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4725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AB1E6D0C-9311-E442-9D08-9C887CE9C0C8}"/>
              </a:ext>
            </a:extLst>
          </p:cNvPr>
          <p:cNvGraphicFramePr>
            <a:graphicFrameLocks noGrp="1"/>
          </p:cNvGraphicFramePr>
          <p:nvPr>
            <p:ph sz="quarter" idx="12"/>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365B8144-8932-FC4C-BAD5-3BE0B310456B}"/>
              </a:ext>
            </a:extLst>
          </p:cNvPr>
          <p:cNvSpPr>
            <a:spLocks noGrp="1"/>
          </p:cNvSpPr>
          <p:nvPr>
            <p:ph type="title"/>
          </p:nvPr>
        </p:nvSpPr>
        <p:spPr/>
        <p:txBody>
          <a:bodyPr/>
          <a:lstStyle/>
          <a:p>
            <a:r>
              <a:rPr lang="en-GB" dirty="0"/>
              <a:t>COO agnostic therapies</a:t>
            </a:r>
            <a:r>
              <a:rPr lang="en-GB" baseline="30000" dirty="0"/>
              <a:t>1</a:t>
            </a:r>
          </a:p>
        </p:txBody>
      </p:sp>
      <p:sp>
        <p:nvSpPr>
          <p:cNvPr id="4" name="Tijdelijke aanduiding voor dianummer 3">
            <a:extLst>
              <a:ext uri="{FF2B5EF4-FFF2-40B4-BE49-F238E27FC236}">
                <a16:creationId xmlns:a16="http://schemas.microsoft.com/office/drawing/2014/main" id="{8AE37E1B-E544-204B-859C-5FF7F3B6B023}"/>
              </a:ext>
            </a:extLst>
          </p:cNvPr>
          <p:cNvSpPr>
            <a:spLocks noGrp="1"/>
          </p:cNvSpPr>
          <p:nvPr>
            <p:ph type="sldNum" sz="quarter" idx="4"/>
          </p:nvPr>
        </p:nvSpPr>
        <p:spPr/>
        <p:txBody>
          <a:bodyPr/>
          <a:lstStyle/>
          <a:p>
            <a:fld id="{FCE43C0F-8A7B-3A4B-9DB5-B3472E36E833}" type="slidenum">
              <a:rPr lang="en-GB" smtClean="0"/>
              <a:pPr/>
              <a:t>12</a:t>
            </a:fld>
            <a:endParaRPr lang="en-GB"/>
          </a:p>
        </p:txBody>
      </p:sp>
      <p:sp>
        <p:nvSpPr>
          <p:cNvPr id="5" name="Tijdelijke aanduiding voor inhoud 4">
            <a:extLst>
              <a:ext uri="{FF2B5EF4-FFF2-40B4-BE49-F238E27FC236}">
                <a16:creationId xmlns:a16="http://schemas.microsoft.com/office/drawing/2014/main" id="{EFB3B57A-4A11-B840-AD34-1F1FD2F56227}"/>
              </a:ext>
            </a:extLst>
          </p:cNvPr>
          <p:cNvSpPr>
            <a:spLocks noGrp="1"/>
          </p:cNvSpPr>
          <p:nvPr>
            <p:ph sz="quarter" idx="15"/>
          </p:nvPr>
        </p:nvSpPr>
        <p:spPr>
          <a:xfrm>
            <a:off x="619200" y="6130154"/>
            <a:ext cx="10717394" cy="365125"/>
          </a:xfrm>
        </p:spPr>
        <p:txBody>
          <a:bodyPr anchor="t"/>
          <a:lstStyle/>
          <a:p>
            <a:r>
              <a:rPr lang="nl-NL" sz="1000" dirty="0"/>
              <a:t>ABC, </a:t>
            </a:r>
            <a:r>
              <a:rPr lang="en-GB" sz="1000" dirty="0"/>
              <a:t>activated B-cell-like; CIT, chemoimmunotherapy; COO, cell of origin; </a:t>
            </a:r>
            <a:r>
              <a:rPr lang="en-GB" sz="1000" dirty="0">
                <a:solidFill>
                  <a:schemeClr val="tx2"/>
                </a:solidFill>
              </a:rPr>
              <a:t>DLBCL, diffuse large B-cell lymphoma; </a:t>
            </a:r>
            <a:r>
              <a:rPr lang="en-GB" sz="1000" dirty="0"/>
              <a:t>GCB, germinal centre B-cell-like; PD-L1, programmed death ligand 1; Pola, </a:t>
            </a:r>
            <a:r>
              <a:rPr lang="en-GB" sz="1000" dirty="0" err="1"/>
              <a:t>polatuzumab</a:t>
            </a:r>
            <a:r>
              <a:rPr lang="en-GB" sz="1000" dirty="0"/>
              <a:t> </a:t>
            </a:r>
            <a:r>
              <a:rPr lang="en-GB" sz="1000" dirty="0" err="1"/>
              <a:t>vedotin</a:t>
            </a:r>
            <a:r>
              <a:rPr lang="en-GB" sz="1000" dirty="0"/>
              <a:t>; Pola-BR, </a:t>
            </a:r>
            <a:r>
              <a:rPr lang="en-GB" sz="1000" dirty="0" err="1"/>
              <a:t>polatuzumab</a:t>
            </a:r>
            <a:r>
              <a:rPr lang="en-GB" sz="1000" dirty="0"/>
              <a:t> </a:t>
            </a:r>
            <a:r>
              <a:rPr lang="en-GB" sz="1000" dirty="0" err="1"/>
              <a:t>vedotin</a:t>
            </a:r>
            <a:r>
              <a:rPr lang="en-GB" sz="1000" dirty="0"/>
              <a:t> + bendamustine + rituximab; R/R, relapsed/refractory; R-CHP, </a:t>
            </a:r>
            <a:r>
              <a:rPr lang="nl-NL" sz="1000" dirty="0"/>
              <a:t>rituximab, doxorubicine,, cyclofosfamide, prednison</a:t>
            </a:r>
            <a:r>
              <a:rPr lang="en-GB" sz="1000" dirty="0"/>
              <a:t>; R-CHOP, rituximab, doxorubicin, vincristine, cyclophosphamide, prednisone; </a:t>
            </a:r>
            <a:r>
              <a:rPr lang="en-GB" sz="1000" dirty="0" err="1"/>
              <a:t>RGemOx</a:t>
            </a:r>
            <a:r>
              <a:rPr lang="en-GB" sz="1000" dirty="0"/>
              <a:t>, rituximab + gemcitabine + oxaliplatin; RICE, rituximab + </a:t>
            </a:r>
            <a:r>
              <a:rPr lang="en-GB" sz="1000" dirty="0" err="1"/>
              <a:t>ifosfamide</a:t>
            </a:r>
            <a:r>
              <a:rPr lang="en-GB" sz="1000" dirty="0"/>
              <a:t> + carboplatin + etoposide</a:t>
            </a:r>
            <a:br>
              <a:rPr lang="en-GB" sz="1000" dirty="0"/>
            </a:br>
            <a:r>
              <a:rPr lang="en-GB" sz="1000" dirty="0"/>
              <a:t>1. Danilov AV, et al. The Oncologist 2022;oyab004. 2. </a:t>
            </a:r>
            <a:r>
              <a:rPr lang="en-GB" sz="1000" dirty="0" err="1"/>
              <a:t>Sehn</a:t>
            </a:r>
            <a:r>
              <a:rPr lang="en-GB" sz="1000" dirty="0"/>
              <a:t> LH, et al. J Clin Oncol 2020;38:155-65. 3. Kahl BS, et al. Clin Cancer Res 2019;25:6986-94. 4. Locke FL, et al. Lancet Oncol 2019;20:31-42. 5. Schuster SJ, et al. N </a:t>
            </a:r>
            <a:r>
              <a:rPr lang="en-GB" sz="1000" dirty="0" err="1"/>
              <a:t>Engl</a:t>
            </a:r>
            <a:r>
              <a:rPr lang="en-GB" sz="1000" dirty="0"/>
              <a:t> J Med 2019;380:45-56. 6. Ansell SM, et al. J Clin Oncol 2019;37:481-9. 7. Smith SD, et al. Br J </a:t>
            </a:r>
            <a:r>
              <a:rPr lang="en-GB" sz="1000" dirty="0" err="1"/>
              <a:t>Haematol</a:t>
            </a:r>
            <a:r>
              <a:rPr lang="en-GB" sz="1000" dirty="0"/>
              <a:t> 2020;189:1119-26.</a:t>
            </a:r>
            <a:endParaRPr lang="en-GB" sz="1000" dirty="0">
              <a:highlight>
                <a:srgbClr val="FFFF00"/>
              </a:highlight>
            </a:endParaRPr>
          </a:p>
        </p:txBody>
      </p:sp>
    </p:spTree>
    <p:extLst>
      <p:ext uri="{BB962C8B-B14F-4D97-AF65-F5344CB8AC3E}">
        <p14:creationId xmlns:p14="http://schemas.microsoft.com/office/powerpoint/2010/main" val="10983313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AB1E6D0C-9311-E442-9D08-9C887CE9C0C8}"/>
              </a:ext>
            </a:extLst>
          </p:cNvPr>
          <p:cNvGraphicFramePr>
            <a:graphicFrameLocks noGrp="1"/>
          </p:cNvGraphicFramePr>
          <p:nvPr>
            <p:ph sz="quarter" idx="12"/>
          </p:nvPr>
        </p:nvGraphicFramePr>
        <p:xfrm>
          <a:off x="620184" y="1199535"/>
          <a:ext cx="10963200" cy="482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365B8144-8932-FC4C-BAD5-3BE0B310456B}"/>
              </a:ext>
            </a:extLst>
          </p:cNvPr>
          <p:cNvSpPr>
            <a:spLocks noGrp="1"/>
          </p:cNvSpPr>
          <p:nvPr>
            <p:ph type="title"/>
          </p:nvPr>
        </p:nvSpPr>
        <p:spPr/>
        <p:txBody>
          <a:bodyPr/>
          <a:lstStyle/>
          <a:p>
            <a:r>
              <a:rPr lang="en-GB" dirty="0"/>
              <a:t>COO agnostic therapies</a:t>
            </a:r>
            <a:r>
              <a:rPr lang="en-GB" baseline="30000" dirty="0"/>
              <a:t>1</a:t>
            </a:r>
            <a:r>
              <a:rPr lang="en-GB" dirty="0"/>
              <a:t>, Cont’d</a:t>
            </a:r>
          </a:p>
        </p:txBody>
      </p:sp>
      <p:sp>
        <p:nvSpPr>
          <p:cNvPr id="4" name="Tijdelijke aanduiding voor dianummer 3">
            <a:extLst>
              <a:ext uri="{FF2B5EF4-FFF2-40B4-BE49-F238E27FC236}">
                <a16:creationId xmlns:a16="http://schemas.microsoft.com/office/drawing/2014/main" id="{8AE37E1B-E544-204B-859C-5FF7F3B6B023}"/>
              </a:ext>
            </a:extLst>
          </p:cNvPr>
          <p:cNvSpPr>
            <a:spLocks noGrp="1"/>
          </p:cNvSpPr>
          <p:nvPr>
            <p:ph type="sldNum" sz="quarter" idx="4"/>
          </p:nvPr>
        </p:nvSpPr>
        <p:spPr/>
        <p:txBody>
          <a:bodyPr/>
          <a:lstStyle/>
          <a:p>
            <a:fld id="{FCE43C0F-8A7B-3A4B-9DB5-B3472E36E833}" type="slidenum">
              <a:rPr lang="en-GB" smtClean="0"/>
              <a:pPr/>
              <a:t>13</a:t>
            </a:fld>
            <a:endParaRPr lang="en-GB"/>
          </a:p>
        </p:txBody>
      </p:sp>
      <p:sp>
        <p:nvSpPr>
          <p:cNvPr id="5" name="Tijdelijke aanduiding voor inhoud 4">
            <a:extLst>
              <a:ext uri="{FF2B5EF4-FFF2-40B4-BE49-F238E27FC236}">
                <a16:creationId xmlns:a16="http://schemas.microsoft.com/office/drawing/2014/main" id="{EFB3B57A-4A11-B840-AD34-1F1FD2F56227}"/>
              </a:ext>
            </a:extLst>
          </p:cNvPr>
          <p:cNvSpPr>
            <a:spLocks noGrp="1"/>
          </p:cNvSpPr>
          <p:nvPr>
            <p:ph sz="quarter" idx="15"/>
          </p:nvPr>
        </p:nvSpPr>
        <p:spPr>
          <a:xfrm>
            <a:off x="620183" y="6182691"/>
            <a:ext cx="10775404" cy="548618"/>
          </a:xfrm>
        </p:spPr>
        <p:txBody>
          <a:bodyPr anchor="t"/>
          <a:lstStyle/>
          <a:p>
            <a:r>
              <a:rPr lang="en-GB" sz="1100" dirty="0"/>
              <a:t>COO, cell of origin; </a:t>
            </a:r>
            <a:r>
              <a:rPr lang="en-GB" sz="1100" dirty="0">
                <a:solidFill>
                  <a:schemeClr val="tx2"/>
                </a:solidFill>
              </a:rPr>
              <a:t>DLBCL, diffuse large B-cell lymphoma; NHL, non-Hodgkin lymphoma; </a:t>
            </a:r>
            <a:r>
              <a:rPr lang="en-GB" sz="1100" dirty="0"/>
              <a:t>R/R, relapsed/refractory; R-CHOP, rituximab, doxorubicin, vincristine, cyclophosphamide, prednisone</a:t>
            </a:r>
            <a:r>
              <a:rPr lang="nl-NL" sz="1100" dirty="0"/>
              <a:t>; </a:t>
            </a:r>
            <a:r>
              <a:rPr lang="en-GB" sz="1100" dirty="0"/>
              <a:t>XPO-1, Exportin 1 (CRM1)</a:t>
            </a:r>
            <a:br>
              <a:rPr lang="en-GB" sz="1100" dirty="0"/>
            </a:br>
            <a:r>
              <a:rPr lang="en-GB" sz="1100" dirty="0"/>
              <a:t>1. Danilov AV, et al. The Oncologist 2022;oyab004. 2. </a:t>
            </a:r>
            <a:r>
              <a:rPr lang="en-GB" sz="1100" dirty="0" err="1"/>
              <a:t>Viardot</a:t>
            </a:r>
            <a:r>
              <a:rPr lang="en-GB" sz="1100" dirty="0"/>
              <a:t> A, et al. Blood 2016;127:1410-6. 3. Katz DA, et al. Blood 2019;134:4077-7. 4. Schuster SJ, et al. Blood 2019;134: 6-6. 5. Hutchings M, et al. J Clin Oncol 2021. 6. Advani R, et al. N </a:t>
            </a:r>
            <a:r>
              <a:rPr lang="en-GB" sz="1100" dirty="0" err="1"/>
              <a:t>Engl</a:t>
            </a:r>
            <a:r>
              <a:rPr lang="en-GB" sz="1100" dirty="0"/>
              <a:t> J Med 2018;379:1711-21. 7. </a:t>
            </a:r>
            <a:r>
              <a:rPr lang="en-GB" sz="1100" dirty="0" err="1"/>
              <a:t>Kalakonda</a:t>
            </a:r>
            <a:r>
              <a:rPr lang="en-GB" sz="1100" dirty="0"/>
              <a:t> N, et al. Lancet </a:t>
            </a:r>
            <a:r>
              <a:rPr lang="en-GB" sz="1100" dirty="0" err="1"/>
              <a:t>Haematol</a:t>
            </a:r>
            <a:r>
              <a:rPr lang="en-GB" sz="1100" dirty="0"/>
              <a:t> 2020;7: e511-e522.</a:t>
            </a:r>
          </a:p>
          <a:p>
            <a:endParaRPr lang="en-GB" sz="1100" dirty="0"/>
          </a:p>
          <a:p>
            <a:endParaRPr lang="en-GB" sz="1100" dirty="0">
              <a:highlight>
                <a:srgbClr val="FFFF00"/>
              </a:highlight>
            </a:endParaRPr>
          </a:p>
        </p:txBody>
      </p:sp>
    </p:spTree>
    <p:extLst>
      <p:ext uri="{BB962C8B-B14F-4D97-AF65-F5344CB8AC3E}">
        <p14:creationId xmlns:p14="http://schemas.microsoft.com/office/powerpoint/2010/main" val="24121264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D11ED1-773C-F44C-8590-B9A0B1896902}"/>
              </a:ext>
            </a:extLst>
          </p:cNvPr>
          <p:cNvSpPr>
            <a:spLocks noGrp="1"/>
          </p:cNvSpPr>
          <p:nvPr>
            <p:ph sz="quarter" idx="12"/>
          </p:nvPr>
        </p:nvSpPr>
        <p:spPr>
          <a:xfrm>
            <a:off x="620185" y="1459402"/>
            <a:ext cx="6537700" cy="4491398"/>
          </a:xfrm>
        </p:spPr>
        <p:txBody>
          <a:bodyPr>
            <a:normAutofit/>
          </a:bodyPr>
          <a:lstStyle/>
          <a:p>
            <a:r>
              <a:rPr lang="en-GB" sz="1800" dirty="0"/>
              <a:t>With advanced understanding of its biology, </a:t>
            </a:r>
            <a:r>
              <a:rPr lang="en-GB" sz="1800" b="1" dirty="0">
                <a:solidFill>
                  <a:schemeClr val="accent1"/>
                </a:solidFill>
              </a:rPr>
              <a:t>further parsing of DLBCL is poised to facilitate the development of novel agents</a:t>
            </a:r>
            <a:r>
              <a:rPr lang="en-GB" sz="1800" dirty="0"/>
              <a:t> for patients with specific needs</a:t>
            </a:r>
          </a:p>
          <a:p>
            <a:r>
              <a:rPr lang="en-GB" sz="1800" dirty="0"/>
              <a:t>The fact that large phase 3 trials of novel targeted agents + CIT have been largely unsuccessful in showing improved outcomes </a:t>
            </a:r>
            <a:r>
              <a:rPr lang="en-GB" sz="1800" b="1" dirty="0">
                <a:solidFill>
                  <a:schemeClr val="accent1"/>
                </a:solidFill>
              </a:rPr>
              <a:t>begs the question whether all-comer trials are still appropriate in DLBCL</a:t>
            </a:r>
          </a:p>
          <a:p>
            <a:r>
              <a:rPr lang="en-GB" sz="1800" dirty="0"/>
              <a:t>Emerging data raise expectations for an </a:t>
            </a:r>
            <a:r>
              <a:rPr lang="en-GB" sz="1800" b="1" dirty="0">
                <a:solidFill>
                  <a:schemeClr val="accent1"/>
                </a:solidFill>
              </a:rPr>
              <a:t>increasing role of genetic profiling in DLBCL</a:t>
            </a:r>
          </a:p>
          <a:p>
            <a:r>
              <a:rPr lang="en-GB" sz="1800" dirty="0"/>
              <a:t>Informed and refined by novel classifications, </a:t>
            </a:r>
            <a:r>
              <a:rPr lang="en-GB" sz="1800" dirty="0">
                <a:solidFill>
                  <a:schemeClr val="tx2"/>
                </a:solidFill>
              </a:rPr>
              <a:t>prospective trials in the front-line setting might perform</a:t>
            </a:r>
            <a:r>
              <a:rPr lang="en-GB" sz="1800" b="1" dirty="0">
                <a:solidFill>
                  <a:schemeClr val="accent1"/>
                </a:solidFill>
              </a:rPr>
              <a:t> molecular subtyping </a:t>
            </a:r>
            <a:r>
              <a:rPr lang="en-GB" sz="1800" dirty="0"/>
              <a:t>during the initial cycle of R-CHOP and then </a:t>
            </a:r>
            <a:r>
              <a:rPr lang="en-GB" sz="1800" b="1" dirty="0">
                <a:solidFill>
                  <a:schemeClr val="accent1"/>
                </a:solidFill>
              </a:rPr>
              <a:t>allocate patients to treatment with an appropriate targeted agent</a:t>
            </a:r>
            <a:r>
              <a:rPr lang="en-GB" sz="1800" dirty="0"/>
              <a:t>, hence translating biology into individualised treatment</a:t>
            </a:r>
          </a:p>
        </p:txBody>
      </p:sp>
      <p:sp>
        <p:nvSpPr>
          <p:cNvPr id="3" name="Titel 2">
            <a:extLst>
              <a:ext uri="{FF2B5EF4-FFF2-40B4-BE49-F238E27FC236}">
                <a16:creationId xmlns:a16="http://schemas.microsoft.com/office/drawing/2014/main" id="{24A25D09-F51B-094E-93E5-79667DC33A3E}"/>
              </a:ext>
            </a:extLst>
          </p:cNvPr>
          <p:cNvSpPr>
            <a:spLocks noGrp="1"/>
          </p:cNvSpPr>
          <p:nvPr>
            <p:ph type="title"/>
          </p:nvPr>
        </p:nvSpPr>
        <p:spPr/>
        <p:txBody>
          <a:bodyPr/>
          <a:lstStyle/>
          <a:p>
            <a:r>
              <a:rPr lang="en-GB" dirty="0"/>
              <a:t>Future directions</a:t>
            </a:r>
            <a:r>
              <a:rPr lang="en-GB" baseline="30000" dirty="0"/>
              <a:t>1</a:t>
            </a:r>
          </a:p>
        </p:txBody>
      </p:sp>
      <p:sp>
        <p:nvSpPr>
          <p:cNvPr id="4" name="Tijdelijke aanduiding voor dianummer 3">
            <a:extLst>
              <a:ext uri="{FF2B5EF4-FFF2-40B4-BE49-F238E27FC236}">
                <a16:creationId xmlns:a16="http://schemas.microsoft.com/office/drawing/2014/main" id="{415A4D12-7BB1-B641-84C8-1E9C977BA481}"/>
              </a:ext>
            </a:extLst>
          </p:cNvPr>
          <p:cNvSpPr>
            <a:spLocks noGrp="1"/>
          </p:cNvSpPr>
          <p:nvPr>
            <p:ph type="sldNum" sz="quarter" idx="4"/>
          </p:nvPr>
        </p:nvSpPr>
        <p:spPr/>
        <p:txBody>
          <a:bodyPr/>
          <a:lstStyle/>
          <a:p>
            <a:fld id="{FCE43C0F-8A7B-3A4B-9DB5-B3472E36E833}" type="slidenum">
              <a:rPr lang="en-GB" smtClean="0"/>
              <a:pPr/>
              <a:t>14</a:t>
            </a:fld>
            <a:endParaRPr lang="en-GB"/>
          </a:p>
        </p:txBody>
      </p:sp>
      <p:sp>
        <p:nvSpPr>
          <p:cNvPr id="15" name="Tijdelijke aanduiding voor inhoud 14">
            <a:extLst>
              <a:ext uri="{FF2B5EF4-FFF2-40B4-BE49-F238E27FC236}">
                <a16:creationId xmlns:a16="http://schemas.microsoft.com/office/drawing/2014/main" id="{A6AD3B78-D9BE-ED46-B9A8-D192D9FDD005}"/>
              </a:ext>
            </a:extLst>
          </p:cNvPr>
          <p:cNvSpPr>
            <a:spLocks noGrp="1"/>
          </p:cNvSpPr>
          <p:nvPr>
            <p:ph sz="quarter" idx="15"/>
          </p:nvPr>
        </p:nvSpPr>
        <p:spPr>
          <a:xfrm>
            <a:off x="620183" y="6356351"/>
            <a:ext cx="9330061" cy="365125"/>
          </a:xfrm>
        </p:spPr>
        <p:txBody>
          <a:bodyPr/>
          <a:lstStyle/>
          <a:p>
            <a:r>
              <a:rPr lang="en-GB" dirty="0">
                <a:solidFill>
                  <a:schemeClr val="tx2"/>
                </a:solidFill>
              </a:rPr>
              <a:t>CIT, chemoimmunotherapy; DLBCL, diffuse large B-cell lymphoma;</a:t>
            </a:r>
            <a:r>
              <a:rPr lang="en-GB" dirty="0"/>
              <a:t> R-CHOP, rituximab, doxorubicin, vincristine, cyclophosphamide, prednisone</a:t>
            </a:r>
            <a:br>
              <a:rPr lang="en-GB" dirty="0">
                <a:solidFill>
                  <a:schemeClr val="tx2"/>
                </a:solidFill>
                <a:highlight>
                  <a:srgbClr val="FFFF00"/>
                </a:highlight>
              </a:rPr>
            </a:br>
            <a:r>
              <a:rPr lang="en-GB" dirty="0">
                <a:solidFill>
                  <a:schemeClr val="tx2"/>
                </a:solidFill>
              </a:rPr>
              <a:t>1. </a:t>
            </a:r>
            <a:r>
              <a:rPr lang="en-GB" dirty="0"/>
              <a:t>Danilov AV, et al. The Oncologist 2022;oyab004. 2. Crump M, et al. Blood 2017;130:1800-8</a:t>
            </a:r>
            <a:endParaRPr lang="en-GB" dirty="0">
              <a:highlight>
                <a:srgbClr val="FFFF00"/>
              </a:highlight>
            </a:endParaRPr>
          </a:p>
        </p:txBody>
      </p:sp>
      <p:grpSp>
        <p:nvGrpSpPr>
          <p:cNvPr id="18" name="Groep 17">
            <a:extLst>
              <a:ext uri="{FF2B5EF4-FFF2-40B4-BE49-F238E27FC236}">
                <a16:creationId xmlns:a16="http://schemas.microsoft.com/office/drawing/2014/main" id="{6BCE3199-9715-384D-BABB-A82A2966254A}"/>
              </a:ext>
            </a:extLst>
          </p:cNvPr>
          <p:cNvGrpSpPr/>
          <p:nvPr/>
        </p:nvGrpSpPr>
        <p:grpSpPr>
          <a:xfrm>
            <a:off x="7362707" y="1459402"/>
            <a:ext cx="4298351" cy="4538400"/>
            <a:chOff x="7893649" y="1412400"/>
            <a:chExt cx="4298351" cy="4538400"/>
          </a:xfrm>
        </p:grpSpPr>
        <p:pic>
          <p:nvPicPr>
            <p:cNvPr id="13" name="Tijdelijke aanduiding voor inhoud 11">
              <a:extLst>
                <a:ext uri="{FF2B5EF4-FFF2-40B4-BE49-F238E27FC236}">
                  <a16:creationId xmlns:a16="http://schemas.microsoft.com/office/drawing/2014/main" id="{BBDAAE69-F9F9-9947-AD46-AC2B723BCAEB}"/>
                </a:ext>
              </a:extLst>
            </p:cNvPr>
            <p:cNvPicPr>
              <a:picLocks noChangeAspect="1"/>
            </p:cNvPicPr>
            <p:nvPr/>
          </p:nvPicPr>
          <p:blipFill rotWithShape="1">
            <a:blip r:embed="rId2"/>
            <a:srcRect t="12761" b="8497"/>
            <a:stretch/>
          </p:blipFill>
          <p:spPr>
            <a:xfrm>
              <a:off x="7893649" y="3185652"/>
              <a:ext cx="4298351" cy="2615382"/>
            </a:xfrm>
            <a:prstGeom prst="rect">
              <a:avLst/>
            </a:prstGeom>
          </p:spPr>
        </p:pic>
        <p:sp>
          <p:nvSpPr>
            <p:cNvPr id="16" name="Rechthoek 15">
              <a:extLst>
                <a:ext uri="{FF2B5EF4-FFF2-40B4-BE49-F238E27FC236}">
                  <a16:creationId xmlns:a16="http://schemas.microsoft.com/office/drawing/2014/main" id="{62674527-53A3-054A-9278-A3428E46BE73}"/>
                </a:ext>
              </a:extLst>
            </p:cNvPr>
            <p:cNvSpPr/>
            <p:nvPr/>
          </p:nvSpPr>
          <p:spPr>
            <a:xfrm>
              <a:off x="8042786" y="1491985"/>
              <a:ext cx="4070555" cy="1569660"/>
            </a:xfrm>
            <a:prstGeom prst="rect">
              <a:avLst/>
            </a:prstGeom>
          </p:spPr>
          <p:txBody>
            <a:bodyPr wrap="square">
              <a:spAutoFit/>
            </a:bodyPr>
            <a:lstStyle/>
            <a:p>
              <a:pPr algn="ctr"/>
              <a:r>
                <a:rPr lang="en-GB" sz="1600" i="1" dirty="0">
                  <a:solidFill>
                    <a:schemeClr val="tx2"/>
                  </a:solidFill>
                </a:rPr>
                <a:t>SCHOLAR-1 showed the futility of chemotherapy approaches in refractory DLBCL, highlighting the urgent medical need to improve standard of care, especially for molecularly defined subgroups at particularly high risk to exhibit resistance to first-line CIT</a:t>
              </a:r>
              <a:r>
                <a:rPr lang="en-GB" sz="1600" i="1" baseline="30000" dirty="0">
                  <a:solidFill>
                    <a:schemeClr val="tx2"/>
                  </a:solidFill>
                </a:rPr>
                <a:t>2</a:t>
              </a:r>
            </a:p>
          </p:txBody>
        </p:sp>
        <p:sp>
          <p:nvSpPr>
            <p:cNvPr id="17" name="Rechthoek 16">
              <a:extLst>
                <a:ext uri="{FF2B5EF4-FFF2-40B4-BE49-F238E27FC236}">
                  <a16:creationId xmlns:a16="http://schemas.microsoft.com/office/drawing/2014/main" id="{C18E548B-DD8B-684C-8FE0-863CC6614C0C}"/>
                </a:ext>
              </a:extLst>
            </p:cNvPr>
            <p:cNvSpPr/>
            <p:nvPr/>
          </p:nvSpPr>
          <p:spPr>
            <a:xfrm>
              <a:off x="7993626" y="1412400"/>
              <a:ext cx="4109884" cy="4538400"/>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401766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852657" y="5450706"/>
            <a:ext cx="222945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@LYM_MM_CONNECT</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4043484" y="5450706"/>
            <a:ext cx="2084815" cy="9233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&amp; MYELOMA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6" y="5450706"/>
            <a:ext cx="2084815" cy="9510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&amp; MYELOMA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351936" y="274638"/>
            <a:ext cx="9488128"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&amp; MYELOMA CONNECT </a:t>
            </a:r>
            <a:br>
              <a:rPr lang="en-US" sz="3600" cap="none" dirty="0"/>
            </a:b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2800" u="sng" cap="none" dirty="0">
                <a:hlinkClick r:id="rId6">
                  <a:extLst>
                    <a:ext uri="{A12FA001-AC4F-418D-AE19-62706E023703}">
                      <ahyp:hlinkClr xmlns:ahyp="http://schemas.microsoft.com/office/drawing/2018/hyperlinkcolor" val="tx"/>
                    </a:ext>
                  </a:extLst>
                </a:hlinkClick>
              </a:rPr>
              <a:t>http://</a:t>
            </a:r>
            <a:r>
              <a:rPr lang="en-US" sz="2800" u="sng" cap="none" dirty="0">
                <a:hlinkClick r:id="rId7">
                  <a:extLst>
                    <a:ext uri="{A12FA001-AC4F-418D-AE19-62706E023703}">
                      <ahyp:hlinkClr xmlns:ahyp="http://schemas.microsoft.com/office/drawing/2018/hyperlinkcolor" val="tx"/>
                    </a:ext>
                  </a:extLst>
                </a:hlinkClick>
              </a:rPr>
              <a:t>lymphomamyelomaconnect</a:t>
            </a:r>
            <a:r>
              <a:rPr lang="en-US" sz="2800" u="sng" cap="none" dirty="0">
                <a:hlinkClick r:id="rId6">
                  <a:extLst>
                    <a:ext uri="{A12FA001-AC4F-418D-AE19-62706E023703}">
                      <ahyp:hlinkClr xmlns:ahyp="http://schemas.microsoft.com/office/drawing/2018/hyperlinkcolor" val="tx"/>
                    </a:ext>
                  </a:extLst>
                </a:hlinkClick>
              </a:rPr>
              <a:t>.</a:t>
            </a:r>
            <a:r>
              <a:rPr lang="en-US" sz="2800" u="sng" cap="none" dirty="0"/>
              <a:t>cor2ed.com</a:t>
            </a:r>
            <a:endParaRPr lang="en-US" sz="3600" cap="none"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8"/>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9"/>
          <a:stretch>
            <a:fillRect/>
          </a:stretch>
        </p:blipFill>
        <p:spPr>
          <a:xfrm>
            <a:off x="4386085" y="4040174"/>
            <a:ext cx="1331225" cy="1332000"/>
          </a:xfrm>
          <a:prstGeom prst="rect">
            <a:avLst/>
          </a:prstGeom>
        </p:spPr>
      </p:pic>
      <p:pic>
        <p:nvPicPr>
          <p:cNvPr id="13" name="Picture 12">
            <a:hlinkClick r:id="rId10"/>
            <a:extLst>
              <a:ext uri="{FF2B5EF4-FFF2-40B4-BE49-F238E27FC236}">
                <a16:creationId xmlns:a16="http://schemas.microsoft.com/office/drawing/2014/main" id="{D478189A-FF19-4371-A8FA-A7EEA6564ED8}"/>
              </a:ext>
            </a:extLst>
          </p:cNvPr>
          <p:cNvPicPr>
            <a:picLocks noChangeAspect="1"/>
          </p:cNvPicPr>
          <p:nvPr/>
        </p:nvPicPr>
        <p:blipFill>
          <a:blip r:embed="rId11"/>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2"/>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961419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DFC1-14C9-46EB-AAE1-4ED58FD77AA7}"/>
              </a:ext>
            </a:extLst>
          </p:cNvPr>
          <p:cNvSpPr>
            <a:spLocks noGrp="1"/>
          </p:cNvSpPr>
          <p:nvPr>
            <p:ph type="title"/>
          </p:nvPr>
        </p:nvSpPr>
        <p:spPr>
          <a:xfrm>
            <a:off x="609600" y="664782"/>
            <a:ext cx="10972800" cy="4162474"/>
          </a:xfrm>
        </p:spPr>
        <p:txBody>
          <a:bodyPr>
            <a:normAutofit/>
          </a:bodyPr>
          <a:lstStyle/>
          <a:p>
            <a:r>
              <a:rPr lang="en-GB" dirty="0"/>
              <a:t>Translating the biology of diffuse large B-cell lymphoma into treatment</a:t>
            </a:r>
            <a:br>
              <a:rPr lang="en-GB" dirty="0"/>
            </a:br>
            <a:br>
              <a:rPr lang="en-GB" dirty="0"/>
            </a:br>
            <a:r>
              <a:rPr lang="en-GB" sz="2000" cap="none" dirty="0"/>
              <a:t>Prof. </a:t>
            </a:r>
            <a:r>
              <a:rPr lang="en-US" sz="2000" cap="none" dirty="0"/>
              <a:t>Alexey V. Danilov, MD, PhD,</a:t>
            </a:r>
            <a:r>
              <a:rPr lang="en-US" sz="2000" cap="none" baseline="30000" dirty="0"/>
              <a:t>1</a:t>
            </a:r>
            <a:r>
              <a:rPr lang="en-US" sz="2000" cap="none" dirty="0"/>
              <a:t> Dr. Massimo </a:t>
            </a:r>
            <a:r>
              <a:rPr lang="en-US" sz="2000" cap="none" dirty="0" err="1"/>
              <a:t>Magagnoli</a:t>
            </a:r>
            <a:r>
              <a:rPr lang="en-US" sz="2000" cap="none" dirty="0"/>
              <a:t>, MD,</a:t>
            </a:r>
            <a:r>
              <a:rPr lang="en-US" sz="2000" cap="none" baseline="30000" dirty="0"/>
              <a:t>2 </a:t>
            </a:r>
            <a:r>
              <a:rPr lang="en-US" sz="2000" cap="none" dirty="0"/>
              <a:t>Dr. Matthew J. </a:t>
            </a:r>
            <a:r>
              <a:rPr lang="en-US" sz="2000" cap="none" dirty="0" err="1"/>
              <a:t>Matasar</a:t>
            </a:r>
            <a:r>
              <a:rPr lang="en-US" sz="2000" cap="none" dirty="0"/>
              <a:t>, MD</a:t>
            </a:r>
            <a:r>
              <a:rPr lang="en-US" sz="2000" cap="none" baseline="30000" dirty="0"/>
              <a:t>3</a:t>
            </a:r>
            <a:r>
              <a:rPr lang="nl-NL" sz="2000" cap="none" dirty="0"/>
              <a:t> </a:t>
            </a:r>
            <a:br>
              <a:rPr lang="nl-NL" sz="2000" cap="none" dirty="0"/>
            </a:br>
            <a:br>
              <a:rPr lang="nl-NL" sz="2000" cap="none" dirty="0"/>
            </a:br>
            <a:r>
              <a:rPr lang="nl-NL" cap="none" dirty="0"/>
              <a:t>SELECTED HIGHLIGHTS</a:t>
            </a:r>
            <a:endParaRPr lang="en-GB" dirty="0"/>
          </a:p>
        </p:txBody>
      </p:sp>
      <p:sp>
        <p:nvSpPr>
          <p:cNvPr id="4" name="Ondertitel 3">
            <a:extLst>
              <a:ext uri="{FF2B5EF4-FFF2-40B4-BE49-F238E27FC236}">
                <a16:creationId xmlns:a16="http://schemas.microsoft.com/office/drawing/2014/main" id="{12922419-14A0-F047-98BA-D539F450675B}"/>
              </a:ext>
            </a:extLst>
          </p:cNvPr>
          <p:cNvSpPr>
            <a:spLocks noGrp="1"/>
          </p:cNvSpPr>
          <p:nvPr>
            <p:ph type="subTitle" idx="1"/>
          </p:nvPr>
        </p:nvSpPr>
        <p:spPr>
          <a:xfrm>
            <a:off x="609600" y="4848208"/>
            <a:ext cx="10972800" cy="1064912"/>
          </a:xfrm>
        </p:spPr>
        <p:txBody>
          <a:bodyPr>
            <a:normAutofit fontScale="92500"/>
          </a:bodyPr>
          <a:lstStyle/>
          <a:p>
            <a:r>
              <a:rPr lang="nl-NL" sz="2000" baseline="30000" dirty="0"/>
              <a:t>1</a:t>
            </a:r>
            <a:r>
              <a:rPr lang="nl-NL" sz="2000" dirty="0"/>
              <a:t>City of Hope National Medical Center, Duarte, CA, USA; </a:t>
            </a:r>
            <a:r>
              <a:rPr lang="nl-NL" sz="2000" baseline="30000" dirty="0"/>
              <a:t>2</a:t>
            </a:r>
            <a:r>
              <a:rPr lang="nl-NL" sz="2000" dirty="0"/>
              <a:t>Humanitas Cancer Center, </a:t>
            </a:r>
            <a:r>
              <a:rPr lang="nl-NL" sz="2000" dirty="0" err="1"/>
              <a:t>Humanitas</a:t>
            </a:r>
            <a:r>
              <a:rPr lang="nl-NL" sz="2000" dirty="0"/>
              <a:t> </a:t>
            </a:r>
            <a:r>
              <a:rPr lang="nl-NL" sz="2000" dirty="0" err="1"/>
              <a:t>Clinical</a:t>
            </a:r>
            <a:r>
              <a:rPr lang="nl-NL" sz="2000" dirty="0"/>
              <a:t> </a:t>
            </a:r>
            <a:r>
              <a:rPr lang="nl-NL" sz="2000" dirty="0" err="1"/>
              <a:t>and</a:t>
            </a:r>
            <a:r>
              <a:rPr lang="nl-NL" sz="2000" dirty="0"/>
              <a:t> Research Center – IRCCS, </a:t>
            </a:r>
            <a:r>
              <a:rPr lang="nl-NL" sz="2000" dirty="0" err="1"/>
              <a:t>Rozzano</a:t>
            </a:r>
            <a:r>
              <a:rPr lang="nl-NL" sz="2000" dirty="0"/>
              <a:t>, Milan, Italy; </a:t>
            </a:r>
            <a:r>
              <a:rPr lang="nl-NL" sz="2000" baseline="30000" dirty="0"/>
              <a:t>3</a:t>
            </a:r>
            <a:r>
              <a:rPr lang="nl-NL" sz="2000" dirty="0"/>
              <a:t>Memorial </a:t>
            </a:r>
            <a:r>
              <a:rPr lang="nl-NL" sz="2000" dirty="0" err="1"/>
              <a:t>Sloan</a:t>
            </a:r>
            <a:r>
              <a:rPr lang="nl-NL" sz="2000" dirty="0"/>
              <a:t> </a:t>
            </a:r>
            <a:r>
              <a:rPr lang="nl-NL" sz="2000" dirty="0" err="1"/>
              <a:t>Kettering</a:t>
            </a:r>
            <a:r>
              <a:rPr lang="nl-NL" sz="2000" dirty="0"/>
              <a:t> Cancer Center, New York, NY, USA</a:t>
            </a:r>
          </a:p>
          <a:p>
            <a:r>
              <a:rPr lang="nl-NL" sz="2000" dirty="0" err="1"/>
              <a:t>January</a:t>
            </a:r>
            <a:r>
              <a:rPr lang="nl-NL" sz="2000" dirty="0"/>
              <a:t> 2022</a:t>
            </a:r>
          </a:p>
        </p:txBody>
      </p:sp>
      <p:sp>
        <p:nvSpPr>
          <p:cNvPr id="3" name="Slide Number Placeholder 2"/>
          <p:cNvSpPr>
            <a:spLocks noGrp="1"/>
          </p:cNvSpPr>
          <p:nvPr>
            <p:ph type="sldNum" sz="quarter" idx="4"/>
          </p:nvPr>
        </p:nvSpPr>
        <p:spPr/>
        <p:txBody>
          <a:bodyPr/>
          <a:lstStyle/>
          <a:p>
            <a:fld id="{FCE43C0F-8A7B-3A4B-9DB5-B3472E36E833}" type="slidenum">
              <a:rPr lang="en-GB" smtClean="0"/>
              <a:pPr/>
              <a:t>2</a:t>
            </a:fld>
            <a:endParaRPr lang="en-GB" dirty="0"/>
          </a:p>
        </p:txBody>
      </p:sp>
      <p:sp>
        <p:nvSpPr>
          <p:cNvPr id="8" name="Content Placeholder 21">
            <a:extLst>
              <a:ext uri="{FF2B5EF4-FFF2-40B4-BE49-F238E27FC236}">
                <a16:creationId xmlns:a16="http://schemas.microsoft.com/office/drawing/2014/main" id="{8AAB63C0-5004-FA4F-BAF0-E8AD5AD35E11}"/>
              </a:ext>
            </a:extLst>
          </p:cNvPr>
          <p:cNvSpPr txBox="1">
            <a:spLocks/>
          </p:cNvSpPr>
          <p:nvPr/>
        </p:nvSpPr>
        <p:spPr>
          <a:xfrm>
            <a:off x="620184" y="6356351"/>
            <a:ext cx="8116800"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Danilov AV, et al. The Oncologist 2022;oyab004</a:t>
            </a:r>
            <a:endParaRPr lang="en-GB" dirty="0">
              <a:highlight>
                <a:srgbClr val="FFFF00"/>
              </a:highlight>
            </a:endParaRPr>
          </a:p>
        </p:txBody>
      </p:sp>
    </p:spTree>
    <p:extLst>
      <p:ext uri="{BB962C8B-B14F-4D97-AF65-F5344CB8AC3E}">
        <p14:creationId xmlns:p14="http://schemas.microsoft.com/office/powerpoint/2010/main" val="28490331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a:xfrm>
            <a:off x="620184" y="1425600"/>
            <a:ext cx="10962216" cy="4611406"/>
          </a:xfrm>
        </p:spPr>
        <p:txBody>
          <a:bodyPr>
            <a:normAutofit fontScale="85000" lnSpcReduction="20000"/>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Bayer. The programme is therefore independent, the content is not influenced by the supporters and is under the sole responsibility of the experts.</a:t>
            </a:r>
          </a:p>
          <a:p>
            <a:pPr marL="0" indent="0">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lvl="0" indent="0">
              <a:spcBef>
                <a:spcPts val="0"/>
              </a:spcBef>
              <a:buClr>
                <a:srgbClr val="E32620"/>
              </a:buClr>
              <a:buNone/>
            </a:pPr>
            <a:r>
              <a:rPr lang="en-GB" dirty="0"/>
              <a:t>The authors have received financial support/sponsorship for research support, consultation, or speaker fees from the following companies:</a:t>
            </a:r>
          </a:p>
          <a:p>
            <a:pPr>
              <a:lnSpc>
                <a:spcPct val="120000"/>
              </a:lnSpc>
            </a:pPr>
            <a:r>
              <a:rPr lang="en-GB" altLang="en-US" sz="1800" b="1" dirty="0">
                <a:solidFill>
                  <a:schemeClr val="accent1"/>
                </a:solidFill>
                <a:cs typeface="PT Sans" panose="020B0503020203020204" pitchFamily="34" charset="0"/>
              </a:rPr>
              <a:t>Prof. Alexey Danilov: </a:t>
            </a:r>
            <a:r>
              <a:rPr lang="en-GB" altLang="en-US" sz="1800" dirty="0">
                <a:cs typeface="PT Sans" panose="020B0503020203020204" pitchFamily="34" charset="0"/>
              </a:rPr>
              <a:t>Research funds from Takeda Oncology, Gilead Sciences, TG Therapeutics, Bayer Oncology, Bristol Meyers Squibb, </a:t>
            </a:r>
            <a:r>
              <a:rPr lang="en-GB" altLang="en-US" sz="1800" dirty="0" err="1">
                <a:cs typeface="PT Sans" panose="020B0503020203020204" pitchFamily="34" charset="0"/>
              </a:rPr>
              <a:t>SecuraBio</a:t>
            </a:r>
            <a:r>
              <a:rPr lang="en-GB" altLang="en-US" sz="1800" dirty="0">
                <a:cs typeface="PT Sans" panose="020B0503020203020204" pitchFamily="34" charset="0"/>
              </a:rPr>
              <a:t>, Genentech. Honoraria from Genentech, Bristol-Myers Squibb, AstraZeneca, Bayer, Abbvie, TG Therapeutics, </a:t>
            </a:r>
            <a:r>
              <a:rPr lang="en-GB" altLang="en-US" sz="1800" dirty="0" err="1">
                <a:cs typeface="PT Sans" panose="020B0503020203020204" pitchFamily="34" charset="0"/>
              </a:rPr>
              <a:t>Beigene</a:t>
            </a:r>
            <a:r>
              <a:rPr lang="en-GB" altLang="en-US" sz="1800" dirty="0">
                <a:cs typeface="PT Sans" panose="020B0503020203020204" pitchFamily="34" charset="0"/>
              </a:rPr>
              <a:t>, Bristol-Meyers Squibb, Pharmacyclics, </a:t>
            </a:r>
            <a:r>
              <a:rPr lang="en-GB" altLang="en-US" sz="1800" dirty="0" err="1">
                <a:cs typeface="PT Sans" panose="020B0503020203020204" pitchFamily="34" charset="0"/>
              </a:rPr>
              <a:t>Morphosys</a:t>
            </a:r>
            <a:endParaRPr lang="en-GB" altLang="en-US" sz="1800" dirty="0">
              <a:cs typeface="PT Sans" panose="020B0503020203020204" pitchFamily="34" charset="0"/>
            </a:endParaRPr>
          </a:p>
          <a:p>
            <a:pPr>
              <a:lnSpc>
                <a:spcPct val="120000"/>
              </a:lnSpc>
            </a:pPr>
            <a:r>
              <a:rPr lang="en-GB" altLang="en-US" sz="1800" b="1" dirty="0" err="1">
                <a:solidFill>
                  <a:schemeClr val="accent1"/>
                </a:solidFill>
              </a:rPr>
              <a:t>Dr.</a:t>
            </a:r>
            <a:r>
              <a:rPr lang="en-GB" altLang="en-US" sz="1800" b="1" dirty="0">
                <a:solidFill>
                  <a:schemeClr val="accent1"/>
                </a:solidFill>
              </a:rPr>
              <a:t> Massimo </a:t>
            </a:r>
            <a:r>
              <a:rPr lang="en-GB" altLang="en-US" sz="1800" b="1" dirty="0" err="1">
                <a:solidFill>
                  <a:schemeClr val="accent1"/>
                </a:solidFill>
              </a:rPr>
              <a:t>Magagnoli</a:t>
            </a:r>
            <a:r>
              <a:rPr lang="en-GB" altLang="en-US" sz="1800" b="1" dirty="0">
                <a:solidFill>
                  <a:schemeClr val="accent1"/>
                </a:solidFill>
              </a:rPr>
              <a:t>: </a:t>
            </a:r>
            <a:r>
              <a:rPr lang="en-GB" altLang="en-US" sz="1800" dirty="0">
                <a:cs typeface="PT Sans" panose="020B0503020203020204" pitchFamily="34" charset="0"/>
              </a:rPr>
              <a:t>Honoraria from AstraZeneca, Sanofi</a:t>
            </a:r>
          </a:p>
          <a:p>
            <a:pPr>
              <a:lnSpc>
                <a:spcPct val="120000"/>
              </a:lnSpc>
            </a:pPr>
            <a:r>
              <a:rPr lang="en-GB" altLang="en-US" sz="1800" b="1" dirty="0" err="1">
                <a:solidFill>
                  <a:schemeClr val="accent1"/>
                </a:solidFill>
              </a:rPr>
              <a:t>Dr.</a:t>
            </a:r>
            <a:r>
              <a:rPr lang="en-GB" altLang="en-US" sz="1800" b="1" dirty="0">
                <a:solidFill>
                  <a:schemeClr val="accent1"/>
                </a:solidFill>
              </a:rPr>
              <a:t> Matthew </a:t>
            </a:r>
            <a:r>
              <a:rPr lang="en-GB" altLang="en-US" sz="1800" b="1" dirty="0" err="1">
                <a:solidFill>
                  <a:schemeClr val="accent1"/>
                </a:solidFill>
              </a:rPr>
              <a:t>Matasar</a:t>
            </a:r>
            <a:r>
              <a:rPr lang="en-GB" altLang="en-US" sz="1800" b="1" dirty="0">
                <a:solidFill>
                  <a:schemeClr val="accent1"/>
                </a:solidFill>
              </a:rPr>
              <a:t>: </a:t>
            </a:r>
            <a:r>
              <a:rPr lang="en-GB" altLang="en-US" sz="1800" dirty="0">
                <a:cs typeface="PT Sans" panose="020B0503020203020204" pitchFamily="34" charset="0"/>
              </a:rPr>
              <a:t>Research funds from Genentech, Roche, GlaxoSmithKline, IGM Biosciences, Bayer, Pharmacyclics, Janssen, Rocket Medical, Seattle Genetics, </a:t>
            </a:r>
            <a:r>
              <a:rPr lang="en-GB" altLang="en-US" sz="1800" dirty="0" err="1">
                <a:cs typeface="PT Sans" panose="020B0503020203020204" pitchFamily="34" charset="0"/>
              </a:rPr>
              <a:t>Immunovaccine</a:t>
            </a:r>
            <a:r>
              <a:rPr lang="en-GB" altLang="en-US" sz="1800" dirty="0">
                <a:cs typeface="PT Sans" panose="020B0503020203020204" pitchFamily="34" charset="0"/>
              </a:rPr>
              <a:t> Technologies. Stock/other ownership interests from Merck. Honoraria from Genentech, Roche, GlaxoSmithKline, Bayer, Pharmacyclics, Janssen, Seattle Genetics, </a:t>
            </a:r>
            <a:r>
              <a:rPr lang="en-GB" altLang="en-US" sz="1800" dirty="0" err="1">
                <a:cs typeface="PT Sans" panose="020B0503020203020204" pitchFamily="34" charset="0"/>
              </a:rPr>
              <a:t>Immunovaccine</a:t>
            </a:r>
            <a:r>
              <a:rPr lang="en-GB" altLang="en-US" sz="1800" dirty="0">
                <a:cs typeface="PT Sans" panose="020B0503020203020204" pitchFamily="34" charset="0"/>
              </a:rPr>
              <a:t> Technologies, Takeda. Consulting/advisory roles for Genentech, Bayer, Merck, Juno Therapeutics, Roche, Teva, Rocket Medical, Seattle Genetics, Daiichi Sankyo, Takeda. Reimbursement for travel/accommodation/expenses from Genentech, Roche, Seattle Genetics, Bayer</a:t>
            </a:r>
          </a:p>
          <a:p>
            <a:pPr>
              <a:lnSpc>
                <a:spcPct val="120000"/>
              </a:lnSpc>
            </a:pPr>
            <a:endParaRPr lang="en-GB" altLang="en-US" sz="1800" dirty="0">
              <a:cs typeface="PT Sans" panose="020B0503020203020204" pitchFamily="34" charset="0"/>
            </a:endParaRPr>
          </a:p>
          <a:p>
            <a:pPr>
              <a:lnSpc>
                <a:spcPct val="120000"/>
              </a:lnSpc>
            </a:pPr>
            <a:endParaRPr lang="en-GB" altLang="en-US" sz="1800" dirty="0">
              <a:cs typeface="PT Sans" panose="020B0503020203020204" pitchFamily="34" charset="0"/>
            </a:endParaRPr>
          </a:p>
        </p:txBody>
      </p:sp>
      <p:sp>
        <p:nvSpPr>
          <p:cNvPr id="5" name="Título 4"/>
          <p:cNvSpPr>
            <a:spLocks noGrp="1"/>
          </p:cNvSpPr>
          <p:nvPr>
            <p:ph type="title"/>
          </p:nvPr>
        </p:nvSpPr>
        <p:spPr/>
        <p:txBody>
          <a:bodyPr/>
          <a:lstStyle/>
          <a:p>
            <a:r>
              <a:rPr lang="en-GB" dirty="0"/>
              <a:t>Conflict of Interest and Funding</a:t>
            </a:r>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a:p>
        </p:txBody>
      </p:sp>
      <p:sp>
        <p:nvSpPr>
          <p:cNvPr id="3" name="Tijdelijke aanduiding voor inhoud 2">
            <a:extLst>
              <a:ext uri="{FF2B5EF4-FFF2-40B4-BE49-F238E27FC236}">
                <a16:creationId xmlns:a16="http://schemas.microsoft.com/office/drawing/2014/main" id="{88FBEFB1-ADDB-984D-A10D-991DECDA868D}"/>
              </a:ext>
            </a:extLst>
          </p:cNvPr>
          <p:cNvSpPr>
            <a:spLocks noGrp="1"/>
          </p:cNvSpPr>
          <p:nvPr>
            <p:ph sz="quarter" idx="15"/>
          </p:nvPr>
        </p:nvSpPr>
        <p:spPr/>
        <p:txBody>
          <a:bodyPr/>
          <a:lstStyle/>
          <a:p>
            <a:endParaRPr lang="nl-NL" dirty="0"/>
          </a:p>
        </p:txBody>
      </p:sp>
    </p:spTree>
    <p:extLst>
      <p:ext uri="{BB962C8B-B14F-4D97-AF65-F5344CB8AC3E}">
        <p14:creationId xmlns:p14="http://schemas.microsoft.com/office/powerpoint/2010/main" val="28001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AA78645-1214-5C4D-A5FA-008EFA6A5ED3}"/>
              </a:ext>
            </a:extLst>
          </p:cNvPr>
          <p:cNvSpPr>
            <a:spLocks noGrp="1"/>
          </p:cNvSpPr>
          <p:nvPr>
            <p:ph sz="quarter" idx="12"/>
          </p:nvPr>
        </p:nvSpPr>
        <p:spPr/>
        <p:txBody>
          <a:bodyPr/>
          <a:lstStyle/>
          <a:p>
            <a:r>
              <a:rPr lang="en-GB" dirty="0">
                <a:solidFill>
                  <a:schemeClr val="tx2"/>
                </a:solidFill>
              </a:rPr>
              <a:t>Diffuse large B-cell lymphoma (DLBCL) </a:t>
            </a:r>
            <a:r>
              <a:rPr lang="en-GB" dirty="0"/>
              <a:t>is a </a:t>
            </a:r>
            <a:r>
              <a:rPr lang="en-GB" b="1" dirty="0">
                <a:solidFill>
                  <a:schemeClr val="accent1"/>
                </a:solidFill>
              </a:rPr>
              <a:t>heterogenous disease </a:t>
            </a:r>
            <a:r>
              <a:rPr lang="en-GB" dirty="0"/>
              <a:t>with a high relapse rate and poor outcomes in the relapsed/refractory (R/R) setting</a:t>
            </a:r>
          </a:p>
          <a:p>
            <a:r>
              <a:rPr lang="en-GB" dirty="0"/>
              <a:t>Assessing the </a:t>
            </a:r>
            <a:r>
              <a:rPr lang="en-GB" b="1" dirty="0">
                <a:solidFill>
                  <a:schemeClr val="accent1"/>
                </a:solidFill>
              </a:rPr>
              <a:t>molecular profile </a:t>
            </a:r>
            <a:r>
              <a:rPr lang="en-GB" dirty="0"/>
              <a:t>is fundamental to the diagnosis but can also </a:t>
            </a:r>
            <a:r>
              <a:rPr lang="en-GB" b="1" dirty="0">
                <a:solidFill>
                  <a:schemeClr val="accent1"/>
                </a:solidFill>
              </a:rPr>
              <a:t>guide treatment decisions</a:t>
            </a:r>
          </a:p>
          <a:p>
            <a:r>
              <a:rPr lang="en-GB" dirty="0"/>
              <a:t>Advanced understanding of DLBCL biology has facilitated the development of </a:t>
            </a:r>
            <a:r>
              <a:rPr lang="en-GB" b="1" dirty="0">
                <a:solidFill>
                  <a:schemeClr val="accent1"/>
                </a:solidFill>
              </a:rPr>
              <a:t>novel drugs </a:t>
            </a:r>
            <a:r>
              <a:rPr lang="en-GB" dirty="0"/>
              <a:t>in this area</a:t>
            </a:r>
          </a:p>
          <a:p>
            <a:r>
              <a:rPr lang="en-GB" dirty="0"/>
              <a:t>Sophisticated </a:t>
            </a:r>
            <a:r>
              <a:rPr lang="en-GB" b="1" dirty="0">
                <a:solidFill>
                  <a:schemeClr val="accent1"/>
                </a:solidFill>
              </a:rPr>
              <a:t>classification</a:t>
            </a:r>
            <a:r>
              <a:rPr lang="en-GB" dirty="0"/>
              <a:t> methods that incorporate molecular characteristics and other prognostic indicators are likely to transform the management of DLBCL and improve the outcomes for patients </a:t>
            </a:r>
          </a:p>
          <a:p>
            <a:r>
              <a:rPr lang="en-GB" dirty="0"/>
              <a:t>The paper provides an </a:t>
            </a:r>
            <a:r>
              <a:rPr lang="en-GB" b="1" dirty="0">
                <a:solidFill>
                  <a:schemeClr val="accent1"/>
                </a:solidFill>
              </a:rPr>
              <a:t>overview of recent advances in DLBCL biology </a:t>
            </a:r>
            <a:r>
              <a:rPr lang="en-GB" dirty="0"/>
              <a:t>and how they can be </a:t>
            </a:r>
            <a:r>
              <a:rPr lang="en-GB" b="1" dirty="0">
                <a:solidFill>
                  <a:schemeClr val="accent1"/>
                </a:solidFill>
              </a:rPr>
              <a:t>translated into clinical care</a:t>
            </a:r>
            <a:endParaRPr lang="nl-NL" dirty="0"/>
          </a:p>
        </p:txBody>
      </p:sp>
      <p:sp>
        <p:nvSpPr>
          <p:cNvPr id="3" name="Titel 2">
            <a:extLst>
              <a:ext uri="{FF2B5EF4-FFF2-40B4-BE49-F238E27FC236}">
                <a16:creationId xmlns:a16="http://schemas.microsoft.com/office/drawing/2014/main" id="{E60AEA3F-2EB9-1C43-9F9E-0B23FF771900}"/>
              </a:ext>
            </a:extLst>
          </p:cNvPr>
          <p:cNvSpPr>
            <a:spLocks noGrp="1"/>
          </p:cNvSpPr>
          <p:nvPr>
            <p:ph type="title"/>
          </p:nvPr>
        </p:nvSpPr>
        <p:spPr/>
        <p:txBody>
          <a:bodyPr/>
          <a:lstStyle/>
          <a:p>
            <a:r>
              <a:rPr lang="en-GB" dirty="0"/>
              <a:t>Summary and Implications for Practice</a:t>
            </a:r>
            <a:endParaRPr lang="nl-NL" dirty="0"/>
          </a:p>
        </p:txBody>
      </p:sp>
      <p:sp>
        <p:nvSpPr>
          <p:cNvPr id="4" name="Tijdelijke aanduiding voor dianummer 3">
            <a:extLst>
              <a:ext uri="{FF2B5EF4-FFF2-40B4-BE49-F238E27FC236}">
                <a16:creationId xmlns:a16="http://schemas.microsoft.com/office/drawing/2014/main" id="{C1E9E296-D174-324A-B8D4-1F9211F76528}"/>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Tijdelijke aanduiding voor inhoud 4">
            <a:extLst>
              <a:ext uri="{FF2B5EF4-FFF2-40B4-BE49-F238E27FC236}">
                <a16:creationId xmlns:a16="http://schemas.microsoft.com/office/drawing/2014/main" id="{F9C12782-2986-DA4C-963B-3C783458F64E}"/>
              </a:ext>
            </a:extLst>
          </p:cNvPr>
          <p:cNvSpPr>
            <a:spLocks noGrp="1"/>
          </p:cNvSpPr>
          <p:nvPr>
            <p:ph sz="quarter" idx="15"/>
          </p:nvPr>
        </p:nvSpPr>
        <p:spPr/>
        <p:txBody>
          <a:bodyPr/>
          <a:lstStyle/>
          <a:p>
            <a:r>
              <a:rPr lang="en-GB" dirty="0"/>
              <a:t>Danilov AV, et al. The Oncologist 2022;oyab004</a:t>
            </a:r>
          </a:p>
        </p:txBody>
      </p:sp>
    </p:spTree>
    <p:extLst>
      <p:ext uri="{BB962C8B-B14F-4D97-AF65-F5344CB8AC3E}">
        <p14:creationId xmlns:p14="http://schemas.microsoft.com/office/powerpoint/2010/main" val="33339563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2E3C81-9F2C-2443-8667-03FFE65B44C0}"/>
              </a:ext>
            </a:extLst>
          </p:cNvPr>
          <p:cNvSpPr>
            <a:spLocks noGrp="1"/>
          </p:cNvSpPr>
          <p:nvPr>
            <p:ph sz="quarter" idx="12"/>
          </p:nvPr>
        </p:nvSpPr>
        <p:spPr/>
        <p:txBody>
          <a:bodyPr>
            <a:normAutofit/>
          </a:bodyPr>
          <a:lstStyle/>
          <a:p>
            <a:r>
              <a:rPr lang="en-GB" dirty="0"/>
              <a:t>The various </a:t>
            </a:r>
            <a:r>
              <a:rPr lang="en-GB" b="1" dirty="0">
                <a:solidFill>
                  <a:schemeClr val="accent1"/>
                </a:solidFill>
              </a:rPr>
              <a:t>clinical indices </a:t>
            </a:r>
            <a:r>
              <a:rPr lang="en-GB" dirty="0"/>
              <a:t>used with the goal of risk-stratification in DLBCL, including the (revised) IPI and NCCN-IPI, do not routinely lead to a qualitative change in the chemotherapy backbone</a:t>
            </a:r>
          </a:p>
          <a:p>
            <a:pPr lvl="1"/>
            <a:r>
              <a:rPr lang="en-GB" dirty="0"/>
              <a:t>Integrating molecular features into prognostic models could better characterise high-risk patients</a:t>
            </a:r>
          </a:p>
          <a:p>
            <a:endParaRPr lang="en-GB" b="1" dirty="0">
              <a:solidFill>
                <a:schemeClr val="accent1"/>
              </a:solidFill>
            </a:endParaRPr>
          </a:p>
          <a:p>
            <a:r>
              <a:rPr lang="en-GB" b="1" dirty="0">
                <a:solidFill>
                  <a:schemeClr val="accent1"/>
                </a:solidFill>
              </a:rPr>
              <a:t>Gene expression profiling </a:t>
            </a:r>
            <a:r>
              <a:rPr lang="en-GB" dirty="0"/>
              <a:t>classifies DLBCL into:</a:t>
            </a:r>
          </a:p>
          <a:p>
            <a:pPr lvl="1"/>
            <a:r>
              <a:rPr lang="en-GB" dirty="0"/>
              <a:t>Germinal centre B-cell-like (GCB), the most prevalent subtype</a:t>
            </a:r>
          </a:p>
          <a:p>
            <a:pPr lvl="1"/>
            <a:r>
              <a:rPr lang="en-GB" dirty="0"/>
              <a:t>Activated B-cell-like (ABC)</a:t>
            </a:r>
          </a:p>
          <a:p>
            <a:pPr lvl="1"/>
            <a:r>
              <a:rPr lang="en-GB" dirty="0"/>
              <a:t>Unclassified or type 3 subtype (neither GCB nor ABC)</a:t>
            </a:r>
          </a:p>
          <a:p>
            <a:endParaRPr lang="en-GB" dirty="0"/>
          </a:p>
          <a:p>
            <a:r>
              <a:rPr lang="en-GB" dirty="0"/>
              <a:t>Suggested </a:t>
            </a:r>
            <a:r>
              <a:rPr lang="en-GB" b="1" dirty="0">
                <a:solidFill>
                  <a:schemeClr val="accent1"/>
                </a:solidFill>
              </a:rPr>
              <a:t>alternative approaches </a:t>
            </a:r>
            <a:r>
              <a:rPr lang="en-GB" dirty="0"/>
              <a:t>to classifying DLBCL include methods based on the metabolic program, stromal gene signatures and immunohistochemistry-based approaches</a:t>
            </a:r>
          </a:p>
        </p:txBody>
      </p:sp>
      <p:sp>
        <p:nvSpPr>
          <p:cNvPr id="3" name="Titel 2">
            <a:extLst>
              <a:ext uri="{FF2B5EF4-FFF2-40B4-BE49-F238E27FC236}">
                <a16:creationId xmlns:a16="http://schemas.microsoft.com/office/drawing/2014/main" id="{40AFB6F8-954F-2A41-AD2C-D5A2CF2AF61B}"/>
              </a:ext>
            </a:extLst>
          </p:cNvPr>
          <p:cNvSpPr>
            <a:spLocks noGrp="1"/>
          </p:cNvSpPr>
          <p:nvPr>
            <p:ph type="title"/>
          </p:nvPr>
        </p:nvSpPr>
        <p:spPr/>
        <p:txBody>
          <a:bodyPr/>
          <a:lstStyle/>
          <a:p>
            <a:r>
              <a:rPr lang="en-GB"/>
              <a:t>Stratification of DLBCL</a:t>
            </a:r>
          </a:p>
        </p:txBody>
      </p:sp>
      <p:sp>
        <p:nvSpPr>
          <p:cNvPr id="4" name="Tijdelijke aanduiding voor dianummer 3">
            <a:extLst>
              <a:ext uri="{FF2B5EF4-FFF2-40B4-BE49-F238E27FC236}">
                <a16:creationId xmlns:a16="http://schemas.microsoft.com/office/drawing/2014/main" id="{484E8B8B-34A5-A841-B71B-57E7FA58DA66}"/>
              </a:ext>
            </a:extLst>
          </p:cNvPr>
          <p:cNvSpPr>
            <a:spLocks noGrp="1"/>
          </p:cNvSpPr>
          <p:nvPr>
            <p:ph type="sldNum" sz="quarter" idx="4"/>
          </p:nvPr>
        </p:nvSpPr>
        <p:spPr/>
        <p:txBody>
          <a:bodyPr/>
          <a:lstStyle/>
          <a:p>
            <a:fld id="{FCE43C0F-8A7B-3A4B-9DB5-B3472E36E833}" type="slidenum">
              <a:rPr lang="en-GB" smtClean="0"/>
              <a:pPr/>
              <a:t>5</a:t>
            </a:fld>
            <a:endParaRPr lang="en-GB"/>
          </a:p>
        </p:txBody>
      </p:sp>
      <p:sp>
        <p:nvSpPr>
          <p:cNvPr id="5" name="Tijdelijke aanduiding voor inhoud 4">
            <a:extLst>
              <a:ext uri="{FF2B5EF4-FFF2-40B4-BE49-F238E27FC236}">
                <a16:creationId xmlns:a16="http://schemas.microsoft.com/office/drawing/2014/main" id="{184FA408-2EEF-5C47-A640-F1177146C428}"/>
              </a:ext>
            </a:extLst>
          </p:cNvPr>
          <p:cNvSpPr>
            <a:spLocks noGrp="1"/>
          </p:cNvSpPr>
          <p:nvPr>
            <p:ph sz="quarter" idx="15"/>
          </p:nvPr>
        </p:nvSpPr>
        <p:spPr>
          <a:xfrm>
            <a:off x="620183" y="6356351"/>
            <a:ext cx="8278157" cy="365125"/>
          </a:xfrm>
        </p:spPr>
        <p:txBody>
          <a:bodyPr/>
          <a:lstStyle/>
          <a:p>
            <a:r>
              <a:rPr lang="en-GB" dirty="0"/>
              <a:t>ABC, activated B-cell-like; DLBCL, </a:t>
            </a:r>
            <a:r>
              <a:rPr lang="en-GB" dirty="0">
                <a:solidFill>
                  <a:schemeClr val="tx2"/>
                </a:solidFill>
              </a:rPr>
              <a:t>diffuse large B-cell lymphoma; GCB, </a:t>
            </a:r>
            <a:r>
              <a:rPr lang="en-GB" dirty="0"/>
              <a:t>germinal centre B-cell-like; IPI, International Prognostic Index; NCCN, National Comprehensive Cancer Network</a:t>
            </a:r>
            <a:br>
              <a:rPr lang="en-GB" dirty="0"/>
            </a:br>
            <a:r>
              <a:rPr lang="en-GB" dirty="0"/>
              <a:t>Danilov AV, et al. The Oncologist 2022;oyab004</a:t>
            </a:r>
          </a:p>
        </p:txBody>
      </p:sp>
    </p:spTree>
    <p:extLst>
      <p:ext uri="{BB962C8B-B14F-4D97-AF65-F5344CB8AC3E}">
        <p14:creationId xmlns:p14="http://schemas.microsoft.com/office/powerpoint/2010/main" val="34111861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9D20A79-F54A-D649-A3FF-A4472E1331D6}"/>
              </a:ext>
            </a:extLst>
          </p:cNvPr>
          <p:cNvSpPr>
            <a:spLocks noGrp="1"/>
          </p:cNvSpPr>
          <p:nvPr>
            <p:ph type="title"/>
          </p:nvPr>
        </p:nvSpPr>
        <p:spPr>
          <a:xfrm>
            <a:off x="619199" y="246566"/>
            <a:ext cx="9183561" cy="807285"/>
          </a:xfrm>
        </p:spPr>
        <p:txBody>
          <a:bodyPr/>
          <a:lstStyle/>
          <a:p>
            <a:r>
              <a:rPr lang="en-GB" dirty="0"/>
              <a:t>Gene expression profiling-based classifications, novel genetic subtype classifications and possible interface between them </a:t>
            </a:r>
          </a:p>
        </p:txBody>
      </p:sp>
      <p:sp>
        <p:nvSpPr>
          <p:cNvPr id="4" name="Tijdelijke aanduiding voor dianummer 3">
            <a:extLst>
              <a:ext uri="{FF2B5EF4-FFF2-40B4-BE49-F238E27FC236}">
                <a16:creationId xmlns:a16="http://schemas.microsoft.com/office/drawing/2014/main" id="{188BACF8-EF68-8847-8302-A821E0216C58}"/>
              </a:ext>
            </a:extLst>
          </p:cNvPr>
          <p:cNvSpPr>
            <a:spLocks noGrp="1"/>
          </p:cNvSpPr>
          <p:nvPr>
            <p:ph type="sldNum" sz="quarter" idx="4"/>
          </p:nvPr>
        </p:nvSpPr>
        <p:spPr/>
        <p:txBody>
          <a:bodyPr/>
          <a:lstStyle/>
          <a:p>
            <a:fld id="{FCE43C0F-8A7B-3A4B-9DB5-B3472E36E833}" type="slidenum">
              <a:rPr lang="en-GB" smtClean="0"/>
              <a:pPr/>
              <a:t>6</a:t>
            </a:fld>
            <a:endParaRPr lang="en-GB"/>
          </a:p>
        </p:txBody>
      </p:sp>
      <p:sp>
        <p:nvSpPr>
          <p:cNvPr id="5" name="Tijdelijke aanduiding voor tekst 4">
            <a:extLst>
              <a:ext uri="{FF2B5EF4-FFF2-40B4-BE49-F238E27FC236}">
                <a16:creationId xmlns:a16="http://schemas.microsoft.com/office/drawing/2014/main" id="{A05984E2-0E22-FD42-A7E8-CED78F3DB4B1}"/>
              </a:ext>
            </a:extLst>
          </p:cNvPr>
          <p:cNvSpPr>
            <a:spLocks noGrp="1"/>
          </p:cNvSpPr>
          <p:nvPr>
            <p:ph sz="quarter" idx="15"/>
          </p:nvPr>
        </p:nvSpPr>
        <p:spPr>
          <a:xfrm>
            <a:off x="620184" y="6356351"/>
            <a:ext cx="10657416" cy="365125"/>
          </a:xfrm>
        </p:spPr>
        <p:txBody>
          <a:bodyPr>
            <a:noAutofit/>
          </a:bodyPr>
          <a:lstStyle/>
          <a:p>
            <a:r>
              <a:rPr lang="en-GB" dirty="0"/>
              <a:t>ABC, activated B-cell; COO, cell of origin; </a:t>
            </a:r>
            <a:r>
              <a:rPr lang="en-GB" dirty="0">
                <a:solidFill>
                  <a:schemeClr val="tx2"/>
                </a:solidFill>
              </a:rPr>
              <a:t>DLBCL, diffuse large B-cell lymphoma; </a:t>
            </a:r>
            <a:r>
              <a:rPr lang="en-GB" dirty="0"/>
              <a:t>GCB, germinal centre B-cell</a:t>
            </a:r>
            <a:br>
              <a:rPr lang="en-GB" dirty="0"/>
            </a:br>
            <a:r>
              <a:rPr lang="en-GB" dirty="0"/>
              <a:t>Danilov AV, et al. The Oncologist 2022;oyab004. </a:t>
            </a:r>
            <a:r>
              <a:rPr lang="en-US" dirty="0" err="1"/>
              <a:t>Chapuy</a:t>
            </a:r>
            <a:r>
              <a:rPr lang="en-US" dirty="0"/>
              <a:t> B, et al. Nat Med 2018;24:679-90. Schmitz N, et al. J Clin Oncol 2016;34:3150-6. Wright GW, et al. Cancer Cell 2020;37:551-568 e514. Caro P, et al. Cancer Cell 2012;22:547-60; Lenz G, et al. N </a:t>
            </a:r>
            <a:r>
              <a:rPr lang="en-US" dirty="0" err="1"/>
              <a:t>Engl</a:t>
            </a:r>
            <a:r>
              <a:rPr lang="en-US" dirty="0"/>
              <a:t> J Med 2008;359:2313-23</a:t>
            </a:r>
            <a:endParaRPr lang="nl-NL" dirty="0"/>
          </a:p>
        </p:txBody>
      </p:sp>
      <p:pic>
        <p:nvPicPr>
          <p:cNvPr id="12" name="Tijdelijke aanduiding voor inhoud 11">
            <a:extLst>
              <a:ext uri="{FF2B5EF4-FFF2-40B4-BE49-F238E27FC236}">
                <a16:creationId xmlns:a16="http://schemas.microsoft.com/office/drawing/2014/main" id="{6C5FFAA1-C8CF-BD45-AD80-7460904E7817}"/>
              </a:ext>
            </a:extLst>
          </p:cNvPr>
          <p:cNvPicPr>
            <a:picLocks noGrp="1" noChangeAspect="1"/>
          </p:cNvPicPr>
          <p:nvPr>
            <p:ph sz="quarter" idx="12"/>
          </p:nvPr>
        </p:nvPicPr>
        <p:blipFill rotWithShape="1">
          <a:blip r:embed="rId2"/>
          <a:srcRect l="3099" t="2175" b="7235"/>
          <a:stretch/>
        </p:blipFill>
        <p:spPr>
          <a:xfrm>
            <a:off x="1747647" y="1474838"/>
            <a:ext cx="8696705" cy="4611329"/>
          </a:xfrm>
          <a:prstGeom prst="rect">
            <a:avLst/>
          </a:prstGeom>
        </p:spPr>
      </p:pic>
    </p:spTree>
    <p:extLst>
      <p:ext uri="{BB962C8B-B14F-4D97-AF65-F5344CB8AC3E}">
        <p14:creationId xmlns:p14="http://schemas.microsoft.com/office/powerpoint/2010/main" val="32471532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1F316092-C965-5644-93C5-E674552A6D16}"/>
              </a:ext>
            </a:extLst>
          </p:cNvPr>
          <p:cNvGraphicFramePr>
            <a:graphicFrameLocks noGrp="1"/>
          </p:cNvGraphicFramePr>
          <p:nvPr>
            <p:ph sz="quarter" idx="12"/>
          </p:nvPr>
        </p:nvGraphicFramePr>
        <p:xfrm>
          <a:off x="620184" y="1494504"/>
          <a:ext cx="10963200" cy="445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76342C16-CCF4-6742-A522-0BB131D1A005}"/>
              </a:ext>
            </a:extLst>
          </p:cNvPr>
          <p:cNvSpPr>
            <a:spLocks noGrp="1"/>
          </p:cNvSpPr>
          <p:nvPr>
            <p:ph type="title"/>
          </p:nvPr>
        </p:nvSpPr>
        <p:spPr/>
        <p:txBody>
          <a:bodyPr/>
          <a:lstStyle/>
          <a:p>
            <a:r>
              <a:rPr lang="en-GB" dirty="0"/>
              <a:t>Current standard of care in DLBCL treatment</a:t>
            </a:r>
            <a:br>
              <a:rPr lang="en-GB" dirty="0"/>
            </a:br>
            <a:endParaRPr lang="en-GB" dirty="0"/>
          </a:p>
        </p:txBody>
      </p:sp>
      <p:sp>
        <p:nvSpPr>
          <p:cNvPr id="4" name="Tijdelijke aanduiding voor dianummer 3">
            <a:extLst>
              <a:ext uri="{FF2B5EF4-FFF2-40B4-BE49-F238E27FC236}">
                <a16:creationId xmlns:a16="http://schemas.microsoft.com/office/drawing/2014/main" id="{448B5A58-E332-BA4D-9F6A-96E194FD88DA}"/>
              </a:ext>
            </a:extLst>
          </p:cNvPr>
          <p:cNvSpPr>
            <a:spLocks noGrp="1"/>
          </p:cNvSpPr>
          <p:nvPr>
            <p:ph type="sldNum" sz="quarter" idx="4"/>
          </p:nvPr>
        </p:nvSpPr>
        <p:spPr/>
        <p:txBody>
          <a:bodyPr/>
          <a:lstStyle/>
          <a:p>
            <a:fld id="{FCE43C0F-8A7B-3A4B-9DB5-B3472E36E833}" type="slidenum">
              <a:rPr lang="en-GB" smtClean="0"/>
              <a:pPr/>
              <a:t>7</a:t>
            </a:fld>
            <a:endParaRPr lang="en-GB"/>
          </a:p>
        </p:txBody>
      </p:sp>
      <p:sp>
        <p:nvSpPr>
          <p:cNvPr id="5" name="Tijdelijke aanduiding voor inhoud 4">
            <a:extLst>
              <a:ext uri="{FF2B5EF4-FFF2-40B4-BE49-F238E27FC236}">
                <a16:creationId xmlns:a16="http://schemas.microsoft.com/office/drawing/2014/main" id="{09B1338E-0131-4D4D-9C1E-BC122FBC7DB6}"/>
              </a:ext>
            </a:extLst>
          </p:cNvPr>
          <p:cNvSpPr>
            <a:spLocks noGrp="1"/>
          </p:cNvSpPr>
          <p:nvPr>
            <p:ph sz="quarter" idx="15"/>
          </p:nvPr>
        </p:nvSpPr>
        <p:spPr>
          <a:xfrm>
            <a:off x="620184" y="6356351"/>
            <a:ext cx="10726242" cy="365125"/>
          </a:xfrm>
        </p:spPr>
        <p:txBody>
          <a:bodyPr/>
          <a:lstStyle/>
          <a:p>
            <a:r>
              <a:rPr lang="en-GB" dirty="0"/>
              <a:t>ASCT, </a:t>
            </a:r>
            <a:r>
              <a:rPr lang="en-GB" dirty="0">
                <a:solidFill>
                  <a:schemeClr val="tx2"/>
                </a:solidFill>
              </a:rPr>
              <a:t>autologous stem cell transplantation; DLBCL, diffuse large B-cell lymphoma; </a:t>
            </a:r>
            <a:r>
              <a:rPr lang="en-GB" dirty="0"/>
              <a:t>IPI, International Prognostic Index; R-ACVBP, rituximab, doxorubicin, cyclophosphamide, </a:t>
            </a:r>
            <a:r>
              <a:rPr lang="en-GB" dirty="0" err="1"/>
              <a:t>vindesine</a:t>
            </a:r>
            <a:r>
              <a:rPr lang="en-GB" dirty="0"/>
              <a:t>, bleomycin, and prednisone; R-CHOP, rituximab, doxorubicin, vincristine, cyclophosphamide, prednisone</a:t>
            </a:r>
            <a:br>
              <a:rPr lang="en-GB" dirty="0"/>
            </a:br>
            <a:r>
              <a:rPr lang="en-GB" dirty="0"/>
              <a:t>Danilov AV, et al. The Oncologist 2022;oyab004</a:t>
            </a:r>
          </a:p>
        </p:txBody>
      </p:sp>
    </p:spTree>
    <p:extLst>
      <p:ext uri="{BB962C8B-B14F-4D97-AF65-F5344CB8AC3E}">
        <p14:creationId xmlns:p14="http://schemas.microsoft.com/office/powerpoint/2010/main" val="323763174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9">
            <a:extLst>
              <a:ext uri="{FF2B5EF4-FFF2-40B4-BE49-F238E27FC236}">
                <a16:creationId xmlns:a16="http://schemas.microsoft.com/office/drawing/2014/main" id="{8A904FFB-0D43-2C41-8E1E-7B6C7DBE600A}"/>
              </a:ext>
            </a:extLst>
          </p:cNvPr>
          <p:cNvGraphicFramePr>
            <a:graphicFrameLocks noGrp="1"/>
          </p:cNvGraphicFramePr>
          <p:nvPr>
            <p:ph sz="quarter" idx="12"/>
          </p:nvPr>
        </p:nvGraphicFramePr>
        <p:xfrm>
          <a:off x="620713" y="1425575"/>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4F62539F-B8D2-7841-A881-B5F89F6FCADB}"/>
              </a:ext>
            </a:extLst>
          </p:cNvPr>
          <p:cNvSpPr>
            <a:spLocks noGrp="1"/>
          </p:cNvSpPr>
          <p:nvPr>
            <p:ph type="title"/>
          </p:nvPr>
        </p:nvSpPr>
        <p:spPr>
          <a:xfrm>
            <a:off x="619126" y="246063"/>
            <a:ext cx="8633030" cy="1179512"/>
          </a:xfrm>
        </p:spPr>
        <p:txBody>
          <a:bodyPr/>
          <a:lstStyle/>
          <a:p>
            <a:r>
              <a:rPr lang="en-GB" dirty="0"/>
              <a:t>How to Better Leverage our understanding of DLBCL biology to advance novel therapies in frontline setting</a:t>
            </a:r>
          </a:p>
        </p:txBody>
      </p:sp>
      <p:sp>
        <p:nvSpPr>
          <p:cNvPr id="4" name="Tijdelijke aanduiding voor dianummer 3">
            <a:extLst>
              <a:ext uri="{FF2B5EF4-FFF2-40B4-BE49-F238E27FC236}">
                <a16:creationId xmlns:a16="http://schemas.microsoft.com/office/drawing/2014/main" id="{753405C0-6CCE-6A48-81FF-48337CCAA32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a:p>
        </p:txBody>
      </p:sp>
      <p:sp>
        <p:nvSpPr>
          <p:cNvPr id="5" name="Tijdelijke aanduiding voor inhoud 4">
            <a:extLst>
              <a:ext uri="{FF2B5EF4-FFF2-40B4-BE49-F238E27FC236}">
                <a16:creationId xmlns:a16="http://schemas.microsoft.com/office/drawing/2014/main" id="{771602B8-AB40-5244-9BC0-5891E9D2DA99}"/>
              </a:ext>
            </a:extLst>
          </p:cNvPr>
          <p:cNvSpPr>
            <a:spLocks noGrp="1"/>
          </p:cNvSpPr>
          <p:nvPr>
            <p:ph sz="quarter" idx="15"/>
          </p:nvPr>
        </p:nvSpPr>
        <p:spPr>
          <a:xfrm>
            <a:off x="620184" y="6356351"/>
            <a:ext cx="8116800" cy="365125"/>
          </a:xfrm>
        </p:spPr>
        <p:txBody>
          <a:bodyPr/>
          <a:lstStyle/>
          <a:p>
            <a:r>
              <a:rPr lang="en-GB" dirty="0">
                <a:solidFill>
                  <a:schemeClr val="tx2"/>
                </a:solidFill>
              </a:rPr>
              <a:t>DLBCL, diffuse large B-cell lymphoma</a:t>
            </a:r>
            <a:br>
              <a:rPr lang="en-GB" dirty="0">
                <a:highlight>
                  <a:srgbClr val="FFFF00"/>
                </a:highlight>
              </a:rPr>
            </a:br>
            <a:r>
              <a:rPr lang="en-GB" dirty="0"/>
              <a:t>Danilov AV, et al. The Oncologist 2022;oyab004</a:t>
            </a:r>
          </a:p>
        </p:txBody>
      </p:sp>
    </p:spTree>
    <p:extLst>
      <p:ext uri="{BB962C8B-B14F-4D97-AF65-F5344CB8AC3E}">
        <p14:creationId xmlns:p14="http://schemas.microsoft.com/office/powerpoint/2010/main" val="1067943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id="{D06BE622-4CCB-D14D-A198-A814A478A60C}"/>
              </a:ext>
            </a:extLst>
          </p:cNvPr>
          <p:cNvGraphicFramePr>
            <a:graphicFrameLocks noGrp="1"/>
          </p:cNvGraphicFramePr>
          <p:nvPr>
            <p:ph sz="quarter" idx="12"/>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6395D2C3-D762-BD46-8DD7-39A2522A1EF2}"/>
              </a:ext>
            </a:extLst>
          </p:cNvPr>
          <p:cNvSpPr>
            <a:spLocks noGrp="1"/>
          </p:cNvSpPr>
          <p:nvPr>
            <p:ph type="title"/>
          </p:nvPr>
        </p:nvSpPr>
        <p:spPr/>
        <p:txBody>
          <a:bodyPr/>
          <a:lstStyle/>
          <a:p>
            <a:r>
              <a:rPr lang="en-GB" dirty="0"/>
              <a:t>Tractable targets in GCB DLBCL</a:t>
            </a:r>
            <a:r>
              <a:rPr lang="en-GB" baseline="30000" dirty="0"/>
              <a:t>1</a:t>
            </a:r>
            <a:br>
              <a:rPr lang="en-GB" dirty="0"/>
            </a:br>
            <a:endParaRPr lang="en-GB" dirty="0"/>
          </a:p>
        </p:txBody>
      </p:sp>
      <p:sp>
        <p:nvSpPr>
          <p:cNvPr id="4" name="Tijdelijke aanduiding voor dianummer 3">
            <a:extLst>
              <a:ext uri="{FF2B5EF4-FFF2-40B4-BE49-F238E27FC236}">
                <a16:creationId xmlns:a16="http://schemas.microsoft.com/office/drawing/2014/main" id="{20DFC3F6-65DC-854A-8B63-12030A9E23E8}"/>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5" name="Tijdelijke aanduiding voor inhoud 4">
            <a:extLst>
              <a:ext uri="{FF2B5EF4-FFF2-40B4-BE49-F238E27FC236}">
                <a16:creationId xmlns:a16="http://schemas.microsoft.com/office/drawing/2014/main" id="{1611CD49-3891-7B4D-B023-407AE8ECD5B2}"/>
              </a:ext>
            </a:extLst>
          </p:cNvPr>
          <p:cNvSpPr>
            <a:spLocks noGrp="1"/>
          </p:cNvSpPr>
          <p:nvPr>
            <p:ph sz="quarter" idx="15"/>
          </p:nvPr>
        </p:nvSpPr>
        <p:spPr>
          <a:xfrm>
            <a:off x="620183" y="6336687"/>
            <a:ext cx="10755740" cy="365125"/>
          </a:xfrm>
        </p:spPr>
        <p:txBody>
          <a:bodyPr/>
          <a:lstStyle/>
          <a:p>
            <a:r>
              <a:rPr lang="en-GB" sz="1050" dirty="0"/>
              <a:t>BCL2, B-cell lymphoma 2; BET, bromodomain and extra-terminal motif; CDK, cyclin-dependent kinase; CIT, chemoimmunotherapy; </a:t>
            </a:r>
            <a:r>
              <a:rPr lang="en-GB" sz="1050" dirty="0">
                <a:solidFill>
                  <a:schemeClr val="tx2"/>
                </a:solidFill>
              </a:rPr>
              <a:t>DLBCL, diffuse large B-cell lymphoma; </a:t>
            </a:r>
            <a:r>
              <a:rPr lang="en-GB" sz="1050" dirty="0"/>
              <a:t>EZH2, enhancer of </a:t>
            </a:r>
            <a:r>
              <a:rPr lang="en-GB" sz="1050" dirty="0" err="1"/>
              <a:t>zeste</a:t>
            </a:r>
            <a:r>
              <a:rPr lang="en-GB" sz="1050" dirty="0"/>
              <a:t> homolog 2; GCB, germinal centre B-cell-like; G-CHOP, obinutuzumab, </a:t>
            </a:r>
            <a:r>
              <a:rPr lang="en-GB" sz="1050" dirty="0" err="1"/>
              <a:t>doxorubicine</a:t>
            </a:r>
            <a:r>
              <a:rPr lang="en-GB" sz="1050" dirty="0"/>
              <a:t>, vincristine, </a:t>
            </a:r>
            <a:r>
              <a:rPr lang="en-GB" sz="1050" dirty="0" err="1"/>
              <a:t>cyclofosfamide</a:t>
            </a:r>
            <a:r>
              <a:rPr lang="en-GB" sz="1050" dirty="0"/>
              <a:t>, </a:t>
            </a:r>
            <a:r>
              <a:rPr lang="en-GB" sz="1050" dirty="0" err="1"/>
              <a:t>prednison</a:t>
            </a:r>
            <a:r>
              <a:rPr lang="en-GB" sz="1050" dirty="0"/>
              <a:t>; R-CHOP, rituximab, doxorubicin, vincristine, cyclophosphamide, prednisone</a:t>
            </a:r>
            <a:br>
              <a:rPr lang="en-GB" sz="1050" dirty="0"/>
            </a:br>
            <a:r>
              <a:rPr lang="en-GB" sz="1050" dirty="0"/>
              <a:t>1. Danilov AV, et al. The Oncologist 2022;oyab004. 2. </a:t>
            </a:r>
            <a:r>
              <a:rPr lang="en-GB" sz="1050" dirty="0" err="1"/>
              <a:t>Zelenetz</a:t>
            </a:r>
            <a:r>
              <a:rPr lang="en-GB" sz="1050" dirty="0"/>
              <a:t> AD, et al Blood 2019;133:1964-197. 3. </a:t>
            </a:r>
            <a:r>
              <a:rPr lang="en-GB" sz="1050" dirty="0" err="1"/>
              <a:t>Morschhauser</a:t>
            </a:r>
            <a:r>
              <a:rPr lang="en-GB" sz="1050" dirty="0"/>
              <a:t> F, et al. Blood 2021;137:600-9. 4. Phillips DC, et al. </a:t>
            </a:r>
            <a:r>
              <a:rPr lang="en-GB" sz="1050" dirty="0" err="1"/>
              <a:t>Leukemia</a:t>
            </a:r>
            <a:r>
              <a:rPr lang="en-GB" sz="1050" dirty="0"/>
              <a:t> 2020;34:1646-57</a:t>
            </a:r>
            <a:endParaRPr lang="en-GB" sz="1050" dirty="0">
              <a:highlight>
                <a:srgbClr val="FFFF00"/>
              </a:highlight>
            </a:endParaRPr>
          </a:p>
        </p:txBody>
      </p:sp>
    </p:spTree>
    <p:extLst>
      <p:ext uri="{BB962C8B-B14F-4D97-AF65-F5344CB8AC3E}">
        <p14:creationId xmlns:p14="http://schemas.microsoft.com/office/powerpoint/2010/main" val="3151725427"/>
      </p:ext>
    </p:extLst>
  </p:cSld>
  <p:clrMapOvr>
    <a:masterClrMapping/>
  </p:clrMapOvr>
  <p:transition>
    <p:fade/>
  </p:transition>
</p:sld>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2634</TotalTime>
  <Words>2693</Words>
  <Application>Microsoft Macintosh PowerPoint</Application>
  <PresentationFormat>Breedbeeld</PresentationFormat>
  <Paragraphs>172</Paragraphs>
  <Slides>16</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Lucida Grande</vt:lpstr>
      <vt:lpstr>PT Sans Narrow</vt:lpstr>
      <vt:lpstr>Thème Office</vt:lpstr>
      <vt:lpstr>PowerPoint-presentatie</vt:lpstr>
      <vt:lpstr>Translating the biology of diffuse large B-cell lymphoma into treatment  Prof. Alexey V. Danilov, MD, PhD,1 Dr. Massimo Magagnoli, MD,2 Dr. Matthew J. Matasar, MD3   SELECTED HIGHLIGHTS</vt:lpstr>
      <vt:lpstr>Conflict of Interest and Funding</vt:lpstr>
      <vt:lpstr>Summary and Implications for Practice</vt:lpstr>
      <vt:lpstr>Stratification of DLBCL</vt:lpstr>
      <vt:lpstr>Gene expression profiling-based classifications, novel genetic subtype classifications and possible interface between them </vt:lpstr>
      <vt:lpstr>Current standard of care in DLBCL treatment </vt:lpstr>
      <vt:lpstr>How to Better Leverage our understanding of DLBCL biology to advance novel therapies in frontline setting</vt:lpstr>
      <vt:lpstr>Tractable targets in GCB DLBCL1 </vt:lpstr>
      <vt:lpstr>Tractable targets in ABC DLBCL1 FRONT-LINE OPTIONS IN CLINICAL DEVELOPMENT</vt:lpstr>
      <vt:lpstr>Tractable targets in ABC DLBCL1 CLINICAL DEVELOPMENT in the R/R setting</vt:lpstr>
      <vt:lpstr>COO agnostic therapies1</vt:lpstr>
      <vt:lpstr>COO agnostic therapies1, Cont’d</vt:lpstr>
      <vt:lpstr>Future directions1</vt:lpstr>
      <vt:lpstr>REACH LYMPHOMA &amp; MYELOMA CONNECT  VIA TWITTER, LINKEDIN, VIMEO &amp; EMAIL OR VISIT THE GROUP’S WEBSITE http://lymphomamyelomaconnect.cor2ed.com</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283</cp:revision>
  <cp:lastPrinted>2017-02-15T09:54:46Z</cp:lastPrinted>
  <dcterms:created xsi:type="dcterms:W3CDTF">2016-10-14T09:38:18Z</dcterms:created>
  <dcterms:modified xsi:type="dcterms:W3CDTF">2022-01-27T08:58:41Z</dcterms:modified>
</cp:coreProperties>
</file>