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3" r:id="rId3"/>
    <p:sldId id="297" r:id="rId4"/>
    <p:sldId id="285" r:id="rId5"/>
    <p:sldId id="257" r:id="rId6"/>
    <p:sldId id="294" r:id="rId7"/>
    <p:sldId id="259" r:id="rId8"/>
    <p:sldId id="260" r:id="rId9"/>
    <p:sldId id="264" r:id="rId10"/>
    <p:sldId id="266" r:id="rId11"/>
    <p:sldId id="295" r:id="rId12"/>
    <p:sldId id="299" r:id="rId13"/>
    <p:sldId id="287" r:id="rId14"/>
    <p:sldId id="289" r:id="rId15"/>
    <p:sldId id="298" r:id="rId16"/>
    <p:sldId id="290" r:id="rId17"/>
    <p:sldId id="272" r:id="rId18"/>
    <p:sldId id="300" r:id="rId19"/>
    <p:sldId id="296" r:id="rId20"/>
    <p:sldId id="273" r:id="rId21"/>
    <p:sldId id="291" r:id="rId22"/>
    <p:sldId id="292" r:id="rId23"/>
    <p:sldId id="278" r:id="rId24"/>
    <p:sldId id="280" r:id="rId25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65" userDrawn="1">
          <p15:clr>
            <a:srgbClr val="A4A3A4"/>
          </p15:clr>
        </p15:guide>
        <p15:guide id="3" pos="5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a Bundra" initials="KB" lastIdx="2" clrIdx="0"/>
  <p:cmAuthor id="2" name="ReMedCo GmbH Medical and Regulatory Affairs" initials="RGMaRA" lastIdx="6" clrIdx="1">
    <p:extLst>
      <p:ext uri="{19B8F6BF-5375-455C-9EA6-DF929625EA0E}">
        <p15:presenceInfo xmlns:p15="http://schemas.microsoft.com/office/powerpoint/2012/main" userId="021022b4e12e8c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298"/>
    <a:srgbClr val="76D6FF"/>
    <a:srgbClr val="EAD1CE"/>
    <a:srgbClr val="FF40FF"/>
    <a:srgbClr val="009193"/>
    <a:srgbClr val="FF9300"/>
    <a:srgbClr val="0432FF"/>
    <a:srgbClr val="FFA402"/>
    <a:srgbClr val="FFD579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93" autoAdjust="0"/>
    <p:restoredTop sz="96327" autoAdjust="0"/>
  </p:normalViewPr>
  <p:slideViewPr>
    <p:cSldViewPr snapToObjects="1">
      <p:cViewPr varScale="1">
        <p:scale>
          <a:sx n="69" d="100"/>
          <a:sy n="69" d="100"/>
        </p:scale>
        <p:origin x="72" y="144"/>
      </p:cViewPr>
      <p:guideLst>
        <p:guide orient="horz" pos="2160"/>
        <p:guide pos="4565"/>
        <p:guide pos="5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4" d="100"/>
          <a:sy n="84" d="100"/>
        </p:scale>
        <p:origin x="3960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88-44D5-A31E-58D75924E8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88-44D5-A31E-58D75924E87C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87-614A-9E86-AE1C57E9EC34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45</c:v>
                </c:pt>
                <c:pt idx="1">
                  <c:v>2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87-614A-9E86-AE1C57E9E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04895-A7AF-EB49-BC80-D77792D61F32}" type="datetime1">
              <a:rPr lang="en-US" smtClean="0"/>
              <a:pPr/>
              <a:t>5/27/2021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E35-D53F-A543-ACCF-E1BBCCF01F3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2D364-CD50-1942-A8D0-558BD1BC24CC}" type="datetime1">
              <a:rPr lang="en-US" smtClean="0"/>
              <a:pPr/>
              <a:t>5/27/2021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626E-BC0F-674C-9570-A9D62C09EB5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79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6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361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70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mailto:antoine.lacombe@cor2ed.com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hyperlink" Target="mailto:froukje.sosef@cor2ed.com" TargetMode="External"/><Relationship Id="rId12" Type="http://schemas.openxmlformats.org/officeDocument/2006/relationships/hyperlink" Target="https://vimeo.com/channels/ntrkconnect/" TargetMode="External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hyperlink" Target="https://twitter.com/ntrkconnectinfo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9.svg"/><Relationship Id="rId10" Type="http://schemas.openxmlformats.org/officeDocument/2006/relationships/hyperlink" Target="https://ntrkconnect.info/" TargetMode="External"/><Relationship Id="rId19" Type="http://schemas.openxmlformats.org/officeDocument/2006/relationships/image" Target="../media/image12.png"/><Relationship Id="rId4" Type="http://schemas.openxmlformats.org/officeDocument/2006/relationships/image" Target="../media/image4.svg"/><Relationship Id="rId9" Type="http://schemas.openxmlformats.org/officeDocument/2006/relationships/hyperlink" Target="https://www.linkedin.com/company/28472044" TargetMode="External"/><Relationship Id="rId1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5CA3-A761-2140-A228-588427B35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08" y="2017644"/>
            <a:ext cx="7006784" cy="282271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412876"/>
            <a:ext cx="5181600" cy="44727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4DDB2A-D091-4603-B954-F1F7415B58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66B5AD6-CE67-4BBC-9EB2-93460D1C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0221FD13-185B-46DF-BA72-E12DA2E55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1279573-BFE8-6048-816E-574711076B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4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D0C9F4F-B9B1-48AF-B0EA-B2DC04A9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D4634937-A53D-4397-98D3-B9CB08300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D56DFA9-9B30-7E49-A735-C2D4CCD39BF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4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AFEDB953-883A-4AA5-8CB4-3BCDFAC17C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8414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id="{9BDE935D-F794-436A-87C3-56818AEA00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418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6B0310D-A0F1-4B76-98F1-54EC3C47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id="{444C8659-EDDD-4772-9C1F-9B4636FE3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71D05C-308F-7B40-AEB9-9359F0B130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59151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E503EAD8-224D-4544-94E1-D8C1DA2EDE11}"/>
              </a:ext>
            </a:extLst>
          </p:cNvPr>
          <p:cNvSpPr txBox="1">
            <a:spLocks/>
          </p:cNvSpPr>
          <p:nvPr userDrawn="1"/>
        </p:nvSpPr>
        <p:spPr>
          <a:xfrm>
            <a:off x="5087888" y="6322958"/>
            <a:ext cx="6959903" cy="1282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Heading to the heart of Independent Medical Education Since 2012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B28F144-6C04-6341-A04F-4943AF79B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9875"/>
            <a:ext cx="2578909" cy="103892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92638B48-67EC-1349-866D-ACC99BA74B68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Dr.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Antoine Lacombe </a:t>
            </a:r>
            <a:r>
              <a:rPr lang="en-GB" sz="11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4AC4CAE0-CF3F-2B48-BC34-4BA947CF6A4A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ABD5C06-C412-A249-BAC3-EA64D5A85725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NTRK CONNECT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SWITZERLAND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24BA3269-AAFA-F44E-AECC-4A680879E949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Dr.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Froukje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Sosef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1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826C5879-9958-CD49-9BD5-4D633C9CB013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B7B6981-CD9C-9841-BE39-5D759FDD6EF0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3C1D41E-BD47-854D-ABE3-DDE9451EEE2D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46" name="Graphic 45" descr="Speaker Phone">
              <a:extLst>
                <a:ext uri="{FF2B5EF4-FFF2-40B4-BE49-F238E27FC236}">
                  <a16:creationId xmlns:a16="http://schemas.microsoft.com/office/drawing/2014/main" id="{3242F7F9-B1C2-3542-92BB-89061AFF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2138BA72-12E5-484F-B416-AE5D0BC81B11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8" name="Graphic 47" descr="Envelope">
            <a:extLst>
              <a:ext uri="{FF2B5EF4-FFF2-40B4-BE49-F238E27FC236}">
                <a16:creationId xmlns:a16="http://schemas.microsoft.com/office/drawing/2014/main" id="{26FEB94F-8060-3048-B7E6-DC6566EBCB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DBF211E-CD24-2241-8A2F-C62EB3E81773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9A6739B-7271-104E-BA45-E1D5B95F6CB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51" name="Graphic 50" descr="Speaker Phone">
              <a:extLst>
                <a:ext uri="{FF2B5EF4-FFF2-40B4-BE49-F238E27FC236}">
                  <a16:creationId xmlns:a16="http://schemas.microsoft.com/office/drawing/2014/main" id="{609B6D1F-B541-4F4F-903E-BFC7EC4A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52E680AF-26FB-0248-9196-E65A1A631CCC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3" name="Graphic 52" descr="Envelope">
            <a:extLst>
              <a:ext uri="{FF2B5EF4-FFF2-40B4-BE49-F238E27FC236}">
                <a16:creationId xmlns:a16="http://schemas.microsoft.com/office/drawing/2014/main" id="{16CA4E1D-2EB5-DA4C-B653-1F9F92CAC1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4" name="Titre 1">
            <a:extLst>
              <a:ext uri="{FF2B5EF4-FFF2-40B4-BE49-F238E27FC236}">
                <a16:creationId xmlns:a16="http://schemas.microsoft.com/office/drawing/2014/main" id="{BAF015F5-66F0-2743-9707-2388861E320B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" name="Titre 1">
            <a:extLst>
              <a:ext uri="{FF2B5EF4-FFF2-40B4-BE49-F238E27FC236}">
                <a16:creationId xmlns:a16="http://schemas.microsoft.com/office/drawing/2014/main" id="{9BD57C04-36B3-5E4E-AA46-9BE5DB44FA0E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BC4AA15-979D-2045-84B0-93743F2FA68B}"/>
              </a:ext>
            </a:extLst>
          </p:cNvPr>
          <p:cNvSpPr/>
          <p:nvPr userDrawn="1"/>
        </p:nvSpPr>
        <p:spPr>
          <a:xfrm>
            <a:off x="418160" y="5510895"/>
            <a:ext cx="369911" cy="369769"/>
          </a:xfrm>
          <a:prstGeom prst="roundRect">
            <a:avLst>
              <a:gd name="adj" fmla="val 1115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A5C50D0B-527A-CC46-B4AF-991C2BAC8A8E}"/>
              </a:ext>
            </a:extLst>
          </p:cNvPr>
          <p:cNvSpPr/>
          <p:nvPr userDrawn="1"/>
        </p:nvSpPr>
        <p:spPr>
          <a:xfrm>
            <a:off x="3008220" y="6036410"/>
            <a:ext cx="369911" cy="369769"/>
          </a:xfrm>
          <a:prstGeom prst="roundRect">
            <a:avLst>
              <a:gd name="adj" fmla="val 1115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093F6A-B561-3541-8656-82171E58477C}"/>
              </a:ext>
            </a:extLst>
          </p:cNvPr>
          <p:cNvSpPr txBox="1"/>
          <p:nvPr userDrawn="1"/>
        </p:nvSpPr>
        <p:spPr>
          <a:xfrm>
            <a:off x="787049" y="5497848"/>
            <a:ext cx="26349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ea typeface="Aileron" charset="0"/>
                <a:cs typeface="PT Sans Narrow"/>
              </a:rPr>
              <a:t>Connect on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LinkedIn @NTRK CONNECT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95F53A7-1332-0A4F-94C1-A63CF0DBAA50}"/>
              </a:ext>
            </a:extLst>
          </p:cNvPr>
          <p:cNvSpPr txBox="1"/>
          <p:nvPr userDrawn="1"/>
        </p:nvSpPr>
        <p:spPr>
          <a:xfrm>
            <a:off x="3429194" y="5497848"/>
            <a:ext cx="26349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ea typeface="Aileron" charset="0"/>
                <a:cs typeface="PT Sans Narrow"/>
              </a:rPr>
              <a:t>Watch on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Vimeo @NTRK CONNECT</a:t>
            </a:r>
          </a:p>
        </p:txBody>
      </p:sp>
      <p:sp>
        <p:nvSpPr>
          <p:cNvPr id="61" name="Rectangle 60">
            <a:hlinkClick r:id="rId7"/>
            <a:extLst>
              <a:ext uri="{FF2B5EF4-FFF2-40B4-BE49-F238E27FC236}">
                <a16:creationId xmlns:a16="http://schemas.microsoft.com/office/drawing/2014/main" id="{9FFEE79A-ADCD-834F-AEDC-63B34BC06826}"/>
              </a:ext>
            </a:extLst>
          </p:cNvPr>
          <p:cNvSpPr/>
          <p:nvPr userDrawn="1"/>
        </p:nvSpPr>
        <p:spPr>
          <a:xfrm>
            <a:off x="787049" y="3551583"/>
            <a:ext cx="2141681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hlinkClick r:id="rId8"/>
            <a:extLst>
              <a:ext uri="{FF2B5EF4-FFF2-40B4-BE49-F238E27FC236}">
                <a16:creationId xmlns:a16="http://schemas.microsoft.com/office/drawing/2014/main" id="{751A18B5-7872-554A-A994-95FE691FB684}"/>
              </a:ext>
            </a:extLst>
          </p:cNvPr>
          <p:cNvSpPr/>
          <p:nvPr userDrawn="1"/>
        </p:nvSpPr>
        <p:spPr>
          <a:xfrm>
            <a:off x="832866" y="4884954"/>
            <a:ext cx="2360908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hlinkClick r:id="rId9"/>
            <a:extLst>
              <a:ext uri="{FF2B5EF4-FFF2-40B4-BE49-F238E27FC236}">
                <a16:creationId xmlns:a16="http://schemas.microsoft.com/office/drawing/2014/main" id="{13B522BC-AAC1-3741-8967-95458E2A9905}"/>
              </a:ext>
            </a:extLst>
          </p:cNvPr>
          <p:cNvSpPr/>
          <p:nvPr userDrawn="1"/>
        </p:nvSpPr>
        <p:spPr>
          <a:xfrm>
            <a:off x="403163" y="5500414"/>
            <a:ext cx="2473226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585308D7-A4CA-BA4E-8192-D79BE5D17C0A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3E75D86-9A97-4B40-98C4-32A19837081C}"/>
              </a:ext>
            </a:extLst>
          </p:cNvPr>
          <p:cNvSpPr txBox="1"/>
          <p:nvPr userDrawn="1"/>
        </p:nvSpPr>
        <p:spPr>
          <a:xfrm>
            <a:off x="805458" y="6013567"/>
            <a:ext cx="13823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ea typeface="Aileron" charset="0"/>
                <a:cs typeface="PT Sans Narrow"/>
              </a:rPr>
              <a:t>Visit us at</a:t>
            </a:r>
          </a:p>
          <a:p>
            <a:pPr>
              <a:lnSpc>
                <a:spcPct val="90000"/>
              </a:lnSpc>
            </a:pPr>
            <a:r>
              <a:rPr lang="en-GB" sz="1400" dirty="0" err="1">
                <a:solidFill>
                  <a:schemeClr val="tx2"/>
                </a:solidFill>
                <a:ea typeface="Aileron" charset="0"/>
                <a:cs typeface="PT Sans Narrow"/>
              </a:rPr>
              <a:t>ntrkconnect.info</a:t>
            </a:r>
            <a:endParaRPr lang="en-GB" sz="1400" dirty="0">
              <a:solidFill>
                <a:schemeClr val="tx2"/>
              </a:solidFill>
              <a:ea typeface="Aileron" charset="0"/>
              <a:cs typeface="PT Sans Narrow"/>
            </a:endParaRPr>
          </a:p>
        </p:txBody>
      </p:sp>
      <p:sp>
        <p:nvSpPr>
          <p:cNvPr id="66" name="Rectangle 65">
            <a:hlinkClick r:id="rId10"/>
            <a:extLst>
              <a:ext uri="{FF2B5EF4-FFF2-40B4-BE49-F238E27FC236}">
                <a16:creationId xmlns:a16="http://schemas.microsoft.com/office/drawing/2014/main" id="{E37D7CD7-F69C-7949-B29F-DBADB76CB1A1}"/>
              </a:ext>
            </a:extLst>
          </p:cNvPr>
          <p:cNvSpPr/>
          <p:nvPr userDrawn="1"/>
        </p:nvSpPr>
        <p:spPr>
          <a:xfrm>
            <a:off x="391317" y="6023566"/>
            <a:ext cx="1796470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A6491EB-AAC2-8041-B5B1-32C5CA2E97BD}"/>
              </a:ext>
            </a:extLst>
          </p:cNvPr>
          <p:cNvSpPr txBox="1"/>
          <p:nvPr userDrawn="1"/>
        </p:nvSpPr>
        <p:spPr>
          <a:xfrm>
            <a:off x="3429007" y="6013567"/>
            <a:ext cx="26349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ea typeface="Aileron" charset="0"/>
                <a:cs typeface="PT Sans Narrow"/>
              </a:rPr>
              <a:t>Follow us on</a:t>
            </a:r>
          </a:p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  <a:ea typeface="Aileron" charset="0"/>
                <a:cs typeface="PT Sans Narrow"/>
              </a:rPr>
              <a:t>Twitter @</a:t>
            </a:r>
            <a:r>
              <a:rPr lang="en-GB" sz="1400" dirty="0" err="1">
                <a:solidFill>
                  <a:schemeClr val="tx2"/>
                </a:solidFill>
                <a:ea typeface="Aileron" charset="0"/>
                <a:cs typeface="PT Sans Narrow"/>
              </a:rPr>
              <a:t>ntrkconnectinfo</a:t>
            </a:r>
            <a:endParaRPr lang="en-GB" sz="1400" dirty="0">
              <a:solidFill>
                <a:schemeClr val="tx2"/>
              </a:solidFill>
              <a:ea typeface="Aileron" charset="0"/>
              <a:cs typeface="PT Sans Narrow"/>
            </a:endParaRPr>
          </a:p>
        </p:txBody>
      </p:sp>
      <p:sp>
        <p:nvSpPr>
          <p:cNvPr id="68" name="Rectangle 67">
            <a:hlinkClick r:id="rId11"/>
            <a:extLst>
              <a:ext uri="{FF2B5EF4-FFF2-40B4-BE49-F238E27FC236}">
                <a16:creationId xmlns:a16="http://schemas.microsoft.com/office/drawing/2014/main" id="{148E0016-1B39-2741-BC34-EBEBE95F1EA2}"/>
              </a:ext>
            </a:extLst>
          </p:cNvPr>
          <p:cNvSpPr/>
          <p:nvPr userDrawn="1"/>
        </p:nvSpPr>
        <p:spPr>
          <a:xfrm>
            <a:off x="2988495" y="6033097"/>
            <a:ext cx="2475809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303941E7-B9CD-7E41-97BE-A394C2B65A6A}"/>
              </a:ext>
            </a:extLst>
          </p:cNvPr>
          <p:cNvSpPr/>
          <p:nvPr userDrawn="1"/>
        </p:nvSpPr>
        <p:spPr>
          <a:xfrm>
            <a:off x="3012650" y="5510895"/>
            <a:ext cx="369911" cy="369769"/>
          </a:xfrm>
          <a:prstGeom prst="roundRect">
            <a:avLst>
              <a:gd name="adj" fmla="val 1115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hlinkClick r:id="rId12"/>
            <a:extLst>
              <a:ext uri="{FF2B5EF4-FFF2-40B4-BE49-F238E27FC236}">
                <a16:creationId xmlns:a16="http://schemas.microsoft.com/office/drawing/2014/main" id="{2E3E6C40-95D3-664E-847A-28BFB42BF7CA}"/>
              </a:ext>
            </a:extLst>
          </p:cNvPr>
          <p:cNvSpPr/>
          <p:nvPr userDrawn="1"/>
        </p:nvSpPr>
        <p:spPr>
          <a:xfrm>
            <a:off x="2968670" y="5507360"/>
            <a:ext cx="24956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2" descr="Linkedin logo logo website icon - Popular Social Media Flat">
            <a:extLst>
              <a:ext uri="{FF2B5EF4-FFF2-40B4-BE49-F238E27FC236}">
                <a16:creationId xmlns:a16="http://schemas.microsoft.com/office/drawing/2014/main" id="{82AAB2F5-8A16-F742-925C-B8F1C5103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5424935"/>
            <a:ext cx="526472" cy="5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Graphic 71" descr="World">
            <a:extLst>
              <a:ext uri="{FF2B5EF4-FFF2-40B4-BE49-F238E27FC236}">
                <a16:creationId xmlns:a16="http://schemas.microsoft.com/office/drawing/2014/main" id="{AB34B0F4-D183-6C4D-8237-1A7ACA2993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pic>
        <p:nvPicPr>
          <p:cNvPr id="73" name="Picture 4" descr="Vimeo Icon Logo - Free vector graphic on Pixabay">
            <a:extLst>
              <a:ext uri="{FF2B5EF4-FFF2-40B4-BE49-F238E27FC236}">
                <a16:creationId xmlns:a16="http://schemas.microsoft.com/office/drawing/2014/main" id="{2DAE40CF-388E-AF4C-8ED0-0430871929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24935"/>
            <a:ext cx="563578" cy="5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Free White Twitter Icon - Download White Twitter Icon">
            <a:extLst>
              <a:ext uri="{FF2B5EF4-FFF2-40B4-BE49-F238E27FC236}">
                <a16:creationId xmlns:a16="http://schemas.microsoft.com/office/drawing/2014/main" id="{377B96CD-6E13-7E4B-A88D-0184D86F4E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36" y="6086443"/>
            <a:ext cx="278977" cy="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809F868-C8B9-4661-89BE-F52A9AD05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14289" r="9986" b="7406"/>
          <a:stretch/>
        </p:blipFill>
        <p:spPr>
          <a:xfrm>
            <a:off x="6080149" y="0"/>
            <a:ext cx="611185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1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eparator 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C0DDCF1-EB6F-CD4F-BAEA-B61C4B5CC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</a:t>
            </a:r>
            <a:br>
              <a:rPr lang="en-GB" noProof="0" dirty="0"/>
            </a:br>
            <a:r>
              <a:rPr lang="en-GB" noProof="0" dirty="0"/>
              <a:t>the text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separator 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0C617B-67BA-5049-81F5-0FEDB19DE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1"/>
                </a:solidFill>
                <a:latin typeface="+mj-lt"/>
                <a:ea typeface="PT Sans Narrow" charset="-52"/>
                <a:cs typeface="PT Sans Narrow" charset="-52"/>
              </a:defRPr>
            </a:lvl1pPr>
          </a:lstStyle>
          <a:p>
            <a:r>
              <a:rPr lang="en-GB" dirty="0"/>
              <a:t>Click and </a:t>
            </a:r>
            <a:r>
              <a:rPr lang="en-GB" noProof="0" dirty="0"/>
              <a:t>Modify</a:t>
            </a:r>
            <a:r>
              <a:rPr lang="en-GB" dirty="0"/>
              <a:t> the text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eparato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separato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F142E-B950-0942-99EE-0BC1E830AAF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F046E0A4-E965-4C18-8444-05C49D8DD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E0BFF55-A527-48E6-AAD6-78DF86EF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CE8F5EE-9619-B340-930E-DF2FBC740C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85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buClr>
                <a:schemeClr val="accent5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A5B9F14-4C65-F849-BD3F-29F1721A67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 baseline="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610BCDA3-369C-43C8-A135-679B9AC3D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4B897-681C-DB40-9233-43F262BC8C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4"/>
          <p:cNvCxnSpPr/>
          <p:nvPr userDrawn="1"/>
        </p:nvCxnSpPr>
        <p:spPr>
          <a:xfrm>
            <a:off x="621215" y="6126163"/>
            <a:ext cx="1097280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800523" y="6356351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D7C88-A497-714F-9D3B-CF3E319E68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02" y="269198"/>
            <a:ext cx="1793429" cy="7224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2" r:id="rId3"/>
    <p:sldLayoutId id="2147483650" r:id="rId4"/>
    <p:sldLayoutId id="2147483661" r:id="rId5"/>
    <p:sldLayoutId id="2147483652" r:id="rId6"/>
    <p:sldLayoutId id="2147483677" r:id="rId7"/>
    <p:sldLayoutId id="2147483657" r:id="rId8"/>
    <p:sldLayoutId id="2147483654" r:id="rId9"/>
    <p:sldLayoutId id="2147483655" r:id="rId10"/>
    <p:sldLayoutId id="2147483675" r:id="rId11"/>
    <p:sldLayoutId id="2147483678" r:id="rId12"/>
    <p:sldLayoutId id="2147483656" r:id="rId13"/>
    <p:sldLayoutId id="2147483679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100" baseline="0">
          <a:solidFill>
            <a:srgbClr val="5D8298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88000" indent="-288000" algn="l" defTabSz="457200" rtl="0" eaLnBrk="1" latinLnBrk="0" hangingPunct="1">
        <a:spcBef>
          <a:spcPts val="1200"/>
        </a:spcBef>
        <a:buClr>
          <a:schemeClr val="accent5"/>
        </a:buClr>
        <a:buFont typeface="Arial"/>
        <a:buChar char="•"/>
        <a:defRPr sz="2000" b="0" i="0" kern="1200">
          <a:solidFill>
            <a:srgbClr val="5D8298"/>
          </a:solidFill>
          <a:latin typeface="+mj-lt"/>
          <a:ea typeface="+mn-ea"/>
          <a:cs typeface="PT Sans"/>
        </a:defRPr>
      </a:lvl1pPr>
      <a:lvl2pPr marL="576000" indent="-288000" algn="l" defTabSz="457200" rtl="0" eaLnBrk="1" latinLnBrk="0" hangingPunct="1">
        <a:spcBef>
          <a:spcPts val="600"/>
        </a:spcBef>
        <a:buClr>
          <a:schemeClr val="accent5"/>
        </a:buClr>
        <a:buFont typeface="Lucida Grande"/>
        <a:buChar char="–"/>
        <a:defRPr sz="1800" b="0" i="0" kern="1200">
          <a:solidFill>
            <a:srgbClr val="5D8298"/>
          </a:solidFill>
          <a:latin typeface="+mj-lt"/>
          <a:ea typeface="+mn-ea"/>
          <a:cs typeface="PT Sans"/>
        </a:defRPr>
      </a:lvl2pPr>
      <a:lvl3pPr marL="864000" indent="-288000" algn="l" defTabSz="457200" rtl="0" eaLnBrk="1" latinLnBrk="0" hangingPunct="1">
        <a:spcBef>
          <a:spcPts val="400"/>
        </a:spcBef>
        <a:buClr>
          <a:schemeClr val="accent5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3pPr>
      <a:lvl4pPr marL="1152000" indent="-288000" algn="l" defTabSz="457200" rtl="0" eaLnBrk="1" latinLnBrk="0" hangingPunct="1">
        <a:spcBef>
          <a:spcPts val="0"/>
        </a:spcBef>
        <a:buClr>
          <a:schemeClr val="accent5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4pPr>
      <a:lvl5pPr marL="1440000" indent="-288000" algn="l" defTabSz="457200" rtl="0" eaLnBrk="1" latinLnBrk="0" hangingPunct="1">
        <a:spcBef>
          <a:spcPts val="0"/>
        </a:spcBef>
        <a:buClr>
          <a:schemeClr val="accent5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2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hyperlink" Target="https://twitter.com/ntrkconnectinfo" TargetMode="External"/><Relationship Id="rId7" Type="http://schemas.openxmlformats.org/officeDocument/2006/relationships/hyperlink" Target="http://www.ntrkconnect.inf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meo.com/channels/1504488" TargetMode="External"/><Relationship Id="rId11" Type="http://schemas.openxmlformats.org/officeDocument/2006/relationships/image" Target="../media/image28.wmf"/><Relationship Id="rId5" Type="http://schemas.openxmlformats.org/officeDocument/2006/relationships/hyperlink" Target="mailto:froukje.sosef1@cor2ed.com" TargetMode="External"/><Relationship Id="rId10" Type="http://schemas.openxmlformats.org/officeDocument/2006/relationships/image" Target="../media/image27.wmf"/><Relationship Id="rId4" Type="http://schemas.openxmlformats.org/officeDocument/2006/relationships/hyperlink" Target="https://www.linkedin.com/company/28472044" TargetMode="External"/><Relationship Id="rId9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EC8E6B-F28D-7042-9272-D5D05B6E4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41" y="2329378"/>
            <a:ext cx="8168718" cy="367739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65F6F5-EEE4-CA41-94C6-9405AE2B361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186114"/>
            <a:ext cx="10963200" cy="452520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Larotrectinib has a </a:t>
            </a:r>
            <a:r>
              <a:rPr lang="en-US" dirty="0" err="1"/>
              <a:t>favourable</a:t>
            </a:r>
            <a:r>
              <a:rPr lang="en-US" dirty="0"/>
              <a:t> safety profile with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 new or unexpected </a:t>
            </a:r>
            <a:r>
              <a:rPr lang="en-US" dirty="0"/>
              <a:t>safety findings over longer follow-up</a:t>
            </a:r>
          </a:p>
          <a:p>
            <a:pPr>
              <a:buClr>
                <a:schemeClr val="accent1"/>
              </a:buClr>
            </a:pPr>
            <a:r>
              <a:rPr lang="en-GB" dirty="0"/>
              <a:t>Understanding the on-target AEs with TRK inhibition is key:</a:t>
            </a:r>
            <a:endParaRPr lang="en-US" dirty="0"/>
          </a:p>
          <a:p>
            <a:pPr>
              <a:buClr>
                <a:schemeClr val="accent1"/>
              </a:buClr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3191CD-023C-A84D-84CE-2BA52E195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profile of </a:t>
            </a:r>
            <a:r>
              <a:rPr lang="en-US" dirty="0" err="1"/>
              <a:t>larotrectinib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43B2A9-AC2D-E842-A94F-B067F34908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AE, adverse event; TRK, tropomyosin receptor kinase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Source figure: Liu D. et al. Ann Oncol. 2020;31:1207-15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C526108-8BD6-1042-A7CC-2C53ED65B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8210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15B0-02AF-44C8-9360-8F645029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Long-term efficacy and genomic characteristics of patients with </a:t>
            </a:r>
            <a:br>
              <a:rPr lang="en-GB" dirty="0"/>
            </a:br>
            <a:r>
              <a:rPr lang="en-GB" dirty="0"/>
              <a:t>TRK fusion lung cancer treated </a:t>
            </a:r>
            <a:br>
              <a:rPr lang="en-GB" dirty="0"/>
            </a:br>
            <a:r>
              <a:rPr lang="en-GB" dirty="0"/>
              <a:t>with </a:t>
            </a:r>
            <a:r>
              <a:rPr lang="en-GB" dirty="0" err="1"/>
              <a:t>larotrectinib</a:t>
            </a:r>
            <a:br>
              <a:rPr lang="en-GB" dirty="0"/>
            </a:br>
            <a:br>
              <a:rPr lang="en-GB" dirty="0"/>
            </a:br>
            <a:r>
              <a:rPr lang="en-GB" sz="2200" cap="none" dirty="0"/>
              <a:t>Moreno V. et al. J </a:t>
            </a:r>
            <a:r>
              <a:rPr lang="en-GB" sz="2200" cap="none" dirty="0" err="1"/>
              <a:t>Thorac</a:t>
            </a:r>
            <a:r>
              <a:rPr lang="en-GB" sz="2200" cap="none" dirty="0"/>
              <a:t> Oncol. 2021;16(Suppl_4):S748-S802</a:t>
            </a:r>
            <a:br>
              <a:rPr lang="en-GB" sz="2200" cap="none" dirty="0"/>
            </a:br>
            <a:r>
              <a:rPr lang="en-GB" sz="2200" cap="none" dirty="0"/>
              <a:t>European Lung Cancer Congress (ELCC) 2021. Abstract #162P</a:t>
            </a:r>
            <a:endParaRPr lang="en-GB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74981-4672-CC4C-8E2F-1B4606E5215A}"/>
              </a:ext>
            </a:extLst>
          </p:cNvPr>
          <p:cNvSpPr/>
          <p:nvPr/>
        </p:nvSpPr>
        <p:spPr>
          <a:xfrm>
            <a:off x="411960" y="6183675"/>
            <a:ext cx="11156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TRK, tropomyosin receptor kinase</a:t>
            </a:r>
          </a:p>
        </p:txBody>
      </p:sp>
    </p:spTree>
    <p:extLst>
      <p:ext uri="{BB962C8B-B14F-4D97-AF65-F5344CB8AC3E}">
        <p14:creationId xmlns:p14="http://schemas.microsoft.com/office/powerpoint/2010/main" val="18356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DD47EB-6496-1240-B964-094CF20D069C}"/>
              </a:ext>
            </a:extLst>
          </p:cNvPr>
          <p:cNvSpPr/>
          <p:nvPr/>
        </p:nvSpPr>
        <p:spPr>
          <a:xfrm>
            <a:off x="1344489" y="2295212"/>
            <a:ext cx="9143999" cy="1584176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27D6BB7-1F52-7840-B271-9EA7D1DC7775}"/>
              </a:ext>
            </a:extLst>
          </p:cNvPr>
          <p:cNvGrpSpPr/>
          <p:nvPr/>
        </p:nvGrpSpPr>
        <p:grpSpPr>
          <a:xfrm>
            <a:off x="1410287" y="1287100"/>
            <a:ext cx="2489976" cy="923330"/>
            <a:chOff x="65798" y="1397757"/>
            <a:chExt cx="2489976" cy="9233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9BD6FA0-6302-0142-9392-0AE73CE0B4BA}"/>
                </a:ext>
              </a:extLst>
            </p:cNvPr>
            <p:cNvSpPr/>
            <p:nvPr/>
          </p:nvSpPr>
          <p:spPr>
            <a:xfrm>
              <a:off x="137807" y="1397757"/>
              <a:ext cx="2345961" cy="923330"/>
            </a:xfrm>
            <a:prstGeom prst="roundRect">
              <a:avLst/>
            </a:prstGeom>
            <a:solidFill>
              <a:srgbClr val="56378D">
                <a:alpha val="50196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4B5F0F8-2FAA-9240-B60A-374E6D95B0DE}"/>
                </a:ext>
              </a:extLst>
            </p:cNvPr>
            <p:cNvSpPr txBox="1"/>
            <p:nvPr/>
          </p:nvSpPr>
          <p:spPr>
            <a:xfrm>
              <a:off x="65798" y="1397757"/>
              <a:ext cx="2489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Adult Phase 1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Advanced solid tumours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NCT02122913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6C17B30-2FC0-5F4B-AD4A-B13C5B0DC9DF}"/>
              </a:ext>
            </a:extLst>
          </p:cNvPr>
          <p:cNvGrpSpPr/>
          <p:nvPr/>
        </p:nvGrpSpPr>
        <p:grpSpPr>
          <a:xfrm>
            <a:off x="4010700" y="1294609"/>
            <a:ext cx="2489977" cy="923330"/>
            <a:chOff x="2687063" y="1405266"/>
            <a:chExt cx="2489977" cy="9233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6D6C6A5-4926-8848-9B1A-8465D34BB7E4}"/>
                </a:ext>
              </a:extLst>
            </p:cNvPr>
            <p:cNvSpPr/>
            <p:nvPr/>
          </p:nvSpPr>
          <p:spPr>
            <a:xfrm>
              <a:off x="2708579" y="1405266"/>
              <a:ext cx="2446945" cy="923330"/>
            </a:xfrm>
            <a:prstGeom prst="roundRect">
              <a:avLst/>
            </a:prstGeom>
            <a:solidFill>
              <a:srgbClr val="56378D">
                <a:alpha val="50196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1EF5059-F0D7-4E4E-A0CE-F65612E7C7A9}"/>
                </a:ext>
              </a:extLst>
            </p:cNvPr>
            <p:cNvSpPr txBox="1"/>
            <p:nvPr/>
          </p:nvSpPr>
          <p:spPr>
            <a:xfrm>
              <a:off x="2687063" y="1405266"/>
              <a:ext cx="24899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Paediatric Phase 1/2 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Advanced solid tumours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SCOUT: NCT02637687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8F1DBD4-3387-FB48-B9A4-83237CD590D0}"/>
              </a:ext>
            </a:extLst>
          </p:cNvPr>
          <p:cNvGrpSpPr/>
          <p:nvPr/>
        </p:nvGrpSpPr>
        <p:grpSpPr>
          <a:xfrm>
            <a:off x="6654679" y="1294609"/>
            <a:ext cx="2778009" cy="923330"/>
            <a:chOff x="5310190" y="1405266"/>
            <a:chExt cx="2778009" cy="92333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F989B0F-77A9-4340-9520-7D590E9C2F27}"/>
                </a:ext>
              </a:extLst>
            </p:cNvPr>
            <p:cNvSpPr/>
            <p:nvPr/>
          </p:nvSpPr>
          <p:spPr>
            <a:xfrm>
              <a:off x="5310190" y="1405266"/>
              <a:ext cx="2778009" cy="923330"/>
            </a:xfrm>
            <a:prstGeom prst="roundRect">
              <a:avLst/>
            </a:prstGeom>
            <a:solidFill>
              <a:srgbClr val="56378D">
                <a:alpha val="50196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685173F-8493-F64F-9F26-B422B960BBEE}"/>
                </a:ext>
              </a:extLst>
            </p:cNvPr>
            <p:cNvSpPr txBox="1"/>
            <p:nvPr/>
          </p:nvSpPr>
          <p:spPr>
            <a:xfrm>
              <a:off x="5357193" y="1405266"/>
              <a:ext cx="26840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Adult/adolescent Phase 2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Advanced solid tumours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NAVIGATE: NCT02576431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B6446CFB-2883-FD47-9C4B-CCDA86C5A51F}"/>
              </a:ext>
            </a:extLst>
          </p:cNvPr>
          <p:cNvSpPr txBox="1"/>
          <p:nvPr/>
        </p:nvSpPr>
        <p:spPr>
          <a:xfrm>
            <a:off x="4646460" y="4828483"/>
            <a:ext cx="225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Data </a:t>
            </a:r>
            <a:r>
              <a:rPr lang="en-GB" b="1" dirty="0" err="1">
                <a:solidFill>
                  <a:srgbClr val="C00000"/>
                </a:solidFill>
                <a:ea typeface="Aileron" charset="0"/>
                <a:cs typeface="Aileron" charset="0"/>
              </a:rPr>
              <a:t>cutoff</a:t>
            </a:r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: </a:t>
            </a:r>
            <a:r>
              <a:rPr lang="en-GB" b="1" dirty="0"/>
              <a:t>July </a:t>
            </a:r>
            <a:r>
              <a:rPr lang="en-GB" b="1" dirty="0">
                <a:ea typeface="Aileron" charset="0"/>
                <a:cs typeface="Aileron" charset="0"/>
              </a:rPr>
              <a:t>2019</a:t>
            </a:r>
            <a:endParaRPr lang="en-GB" b="1" baseline="30000" dirty="0">
              <a:ea typeface="Aileron" charset="0"/>
              <a:cs typeface="Aileron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DB32798-F27B-CF48-B922-639C937050E4}"/>
              </a:ext>
            </a:extLst>
          </p:cNvPr>
          <p:cNvSpPr txBox="1"/>
          <p:nvPr/>
        </p:nvSpPr>
        <p:spPr>
          <a:xfrm>
            <a:off x="2504433" y="2808560"/>
            <a:ext cx="30168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a typeface="Aileron" charset="0"/>
                <a:cs typeface="Aileron" charset="0"/>
              </a:rPr>
              <a:t>8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20F904B-79C9-844B-A6A5-9542C5D0F8B6}"/>
              </a:ext>
            </a:extLst>
          </p:cNvPr>
          <p:cNvSpPr txBox="1"/>
          <p:nvPr/>
        </p:nvSpPr>
        <p:spPr>
          <a:xfrm>
            <a:off x="5046336" y="2808560"/>
            <a:ext cx="41870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a typeface="Aileron" charset="0"/>
                <a:cs typeface="Aileron" charset="0"/>
              </a:rPr>
              <a:t>12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9C297A3-A9A6-1747-8F97-E5D6DD2A622B}"/>
              </a:ext>
            </a:extLst>
          </p:cNvPr>
          <p:cNvSpPr txBox="1"/>
          <p:nvPr/>
        </p:nvSpPr>
        <p:spPr>
          <a:xfrm>
            <a:off x="7834331" y="2808560"/>
            <a:ext cx="41870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a typeface="Aileron" charset="0"/>
                <a:cs typeface="Aileron" charset="0"/>
              </a:rPr>
              <a:t>35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4B9A6F0-66B1-0248-98ED-179111342F2B}"/>
              </a:ext>
            </a:extLst>
          </p:cNvPr>
          <p:cNvGrpSpPr/>
          <p:nvPr/>
        </p:nvGrpSpPr>
        <p:grpSpPr>
          <a:xfrm>
            <a:off x="2713329" y="3231316"/>
            <a:ext cx="5075368" cy="369332"/>
            <a:chOff x="1373515" y="3381570"/>
            <a:chExt cx="5075368" cy="369332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2FA9894-46A7-EF4F-89F4-AC784B700BCA}"/>
                </a:ext>
              </a:extLst>
            </p:cNvPr>
            <p:cNvSpPr/>
            <p:nvPr/>
          </p:nvSpPr>
          <p:spPr>
            <a:xfrm>
              <a:off x="1519869" y="3381570"/>
              <a:ext cx="4782661" cy="369332"/>
            </a:xfrm>
            <a:prstGeom prst="roundRect">
              <a:avLst/>
            </a:prstGeom>
            <a:solidFill>
              <a:schemeClr val="tx2">
                <a:alpha val="5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8CC14A8-2381-AE40-B65C-6269AA51FB61}"/>
                </a:ext>
              </a:extLst>
            </p:cNvPr>
            <p:cNvSpPr/>
            <p:nvPr/>
          </p:nvSpPr>
          <p:spPr>
            <a:xfrm>
              <a:off x="1373515" y="3381570"/>
              <a:ext cx="50753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a typeface="Aileron" charset="0"/>
                  <a:cs typeface="Aileron" charset="0"/>
                </a:rPr>
                <a:t>Total of 55 patients with TRK fusion solid tumour </a:t>
              </a:r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3A5EB322-BBD9-BE4C-92B5-CCCBB7CA3BBF}"/>
              </a:ext>
            </a:extLst>
          </p:cNvPr>
          <p:cNvSpPr txBox="1"/>
          <p:nvPr/>
        </p:nvSpPr>
        <p:spPr>
          <a:xfrm>
            <a:off x="1372161" y="2799268"/>
            <a:ext cx="102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ileron" charset="0"/>
                <a:ea typeface="Aileron" charset="0"/>
                <a:cs typeface="Aileron" charset="0"/>
              </a:rPr>
              <a:t>Patients: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6119265-B6B8-6E4A-998E-72BB0D6A781D}"/>
              </a:ext>
            </a:extLst>
          </p:cNvPr>
          <p:cNvGrpSpPr/>
          <p:nvPr/>
        </p:nvGrpSpPr>
        <p:grpSpPr>
          <a:xfrm>
            <a:off x="1559496" y="5302145"/>
            <a:ext cx="8643282" cy="647135"/>
            <a:chOff x="1762568" y="5139789"/>
            <a:chExt cx="8643282" cy="647135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DCFDE642-F608-A545-A275-0A2C024139CB}"/>
                </a:ext>
              </a:extLst>
            </p:cNvPr>
            <p:cNvSpPr/>
            <p:nvPr/>
          </p:nvSpPr>
          <p:spPr>
            <a:xfrm>
              <a:off x="1839661" y="5139789"/>
              <a:ext cx="8489097" cy="647135"/>
            </a:xfrm>
            <a:prstGeom prst="roundRect">
              <a:avLst/>
            </a:prstGeom>
            <a:solidFill>
              <a:schemeClr val="tx2">
                <a:alpha val="5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7D982C-87FF-034E-9848-12A975D236D3}"/>
                </a:ext>
              </a:extLst>
            </p:cNvPr>
            <p:cNvSpPr/>
            <p:nvPr/>
          </p:nvSpPr>
          <p:spPr>
            <a:xfrm>
              <a:off x="1762568" y="5140191"/>
              <a:ext cx="86432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a typeface="Aileron" charset="0"/>
                  <a:cs typeface="Aileron" charset="0"/>
                </a:rPr>
                <a:t>This analysis reports long-term efficacy and safety of 14 patients </a:t>
              </a:r>
              <a:br>
                <a:rPr lang="en-GB" b="1" dirty="0">
                  <a:solidFill>
                    <a:schemeClr val="bg1"/>
                  </a:solidFill>
                  <a:ea typeface="Aileron" charset="0"/>
                  <a:cs typeface="Aileron" charset="0"/>
                </a:rPr>
              </a:br>
              <a:r>
                <a:rPr lang="en-GB" b="1" dirty="0">
                  <a:solidFill>
                    <a:schemeClr val="bg1"/>
                  </a:solidFill>
                  <a:ea typeface="Aileron" charset="0"/>
                  <a:cs typeface="Aileron" charset="0"/>
                </a:rPr>
                <a:t>with TRK fusion lung cancer</a:t>
              </a:r>
            </a:p>
          </p:txBody>
        </p:sp>
      </p:grp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1697D8F-DA48-3741-ADDA-646DC172CF02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>
            <a:off x="2655275" y="2210430"/>
            <a:ext cx="1" cy="59813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FA80C04-B6CF-3B4A-944B-B1DBB250DADB}"/>
              </a:ext>
            </a:extLst>
          </p:cNvPr>
          <p:cNvCxnSpPr>
            <a:stCxn id="20" idx="2"/>
            <a:endCxn id="27" idx="0"/>
          </p:cNvCxnSpPr>
          <p:nvPr/>
        </p:nvCxnSpPr>
        <p:spPr>
          <a:xfrm flipH="1">
            <a:off x="5255688" y="2217939"/>
            <a:ext cx="1" cy="59062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A91F7BD-D0A5-8C40-8AA5-1E9A1980AB1C}"/>
              </a:ext>
            </a:extLst>
          </p:cNvPr>
          <p:cNvCxnSpPr>
            <a:stCxn id="24" idx="2"/>
            <a:endCxn id="28" idx="0"/>
          </p:cNvCxnSpPr>
          <p:nvPr/>
        </p:nvCxnSpPr>
        <p:spPr>
          <a:xfrm flipH="1">
            <a:off x="8043683" y="2217939"/>
            <a:ext cx="1" cy="59062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9358C7C1-FBCB-174E-89DB-800073528402}"/>
              </a:ext>
            </a:extLst>
          </p:cNvPr>
          <p:cNvSpPr txBox="1"/>
          <p:nvPr/>
        </p:nvSpPr>
        <p:spPr>
          <a:xfrm>
            <a:off x="1372161" y="2367220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Data cutoff:</a:t>
            </a:r>
            <a:r>
              <a:rPr lang="en-GB" b="1" dirty="0">
                <a:ea typeface="Aileron" charset="0"/>
                <a:cs typeface="Aileron" charset="0"/>
              </a:rPr>
              <a:t>	17 July 2017</a:t>
            </a:r>
            <a:r>
              <a:rPr lang="en-GB" b="1" baseline="30000" dirty="0">
                <a:ea typeface="Aileron" charset="0"/>
                <a:cs typeface="Aileron" charset="0"/>
              </a:rPr>
              <a:t>1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64852D4-4AF0-0B4E-88A2-1C2FB012A990}"/>
              </a:ext>
            </a:extLst>
          </p:cNvPr>
          <p:cNvSpPr/>
          <p:nvPr/>
        </p:nvSpPr>
        <p:spPr>
          <a:xfrm flipV="1">
            <a:off x="2892805" y="3951396"/>
            <a:ext cx="5976664" cy="87708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32B721-325D-B24E-B2F5-0BF91B20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2-year efficacy follow-up for Larotrectinib </a:t>
            </a:r>
            <a:br>
              <a:rPr lang="en-GB"/>
            </a:br>
            <a:r>
              <a:rPr lang="en-GB"/>
              <a:t>in TRK fusion lung tumours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DC74D1-7CE5-2D40-B12C-437E23880BF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TRK, tropomyosin receptor kinase</a:t>
            </a:r>
          </a:p>
          <a:p>
            <a:pPr>
              <a:spcBef>
                <a:spcPts val="300"/>
              </a:spcBef>
            </a:pPr>
            <a:r>
              <a:rPr lang="en-GB" dirty="0"/>
              <a:t>1. </a:t>
            </a:r>
            <a:r>
              <a:rPr lang="en-GB" dirty="0" err="1"/>
              <a:t>Drilon</a:t>
            </a:r>
            <a:r>
              <a:rPr lang="en-GB" dirty="0"/>
              <a:t> A, et al. N </a:t>
            </a:r>
            <a:r>
              <a:rPr lang="en-GB" dirty="0" err="1"/>
              <a:t>Engl</a:t>
            </a:r>
            <a:r>
              <a:rPr lang="en-GB" dirty="0"/>
              <a:t> J Med. 2018;378:731-9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42E7F3B-D24A-714B-8E32-B7B69DDF7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80533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A5746-FC3C-4866-9528-3432E3BDF637}"/>
              </a:ext>
            </a:extLst>
          </p:cNvPr>
          <p:cNvSpPr txBox="1"/>
          <p:nvPr/>
        </p:nvSpPr>
        <p:spPr>
          <a:xfrm>
            <a:off x="6207152" y="1151409"/>
            <a:ext cx="5364663" cy="468261"/>
          </a:xfrm>
          <a:prstGeom prst="round2SameRect">
            <a:avLst>
              <a:gd name="adj1" fmla="val 41858"/>
              <a:gd name="adj2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2" tIns="12192" rIns="12192" bIns="12192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Maximum change in tumour size following treatment in patients with TRK fusion lung cancer</a:t>
            </a:r>
            <a:endParaRPr kumimoji="0" lang="en-US" sz="1400" b="1" i="0" u="none" strike="noStrike" kern="1200" cap="all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AA3BB-C916-4E4E-B53B-0EC74A99DC0B}"/>
              </a:ext>
            </a:extLst>
          </p:cNvPr>
          <p:cNvSpPr txBox="1"/>
          <p:nvPr/>
        </p:nvSpPr>
        <p:spPr>
          <a:xfrm rot="16200000">
            <a:off x="3899634" y="4091706"/>
            <a:ext cx="302400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Maximum change in tumour size (%)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07B967A-27C4-BC45-94E9-1AFC4D6A489E}"/>
              </a:ext>
            </a:extLst>
          </p:cNvPr>
          <p:cNvCxnSpPr/>
          <p:nvPr/>
        </p:nvCxnSpPr>
        <p:spPr>
          <a:xfrm>
            <a:off x="4953068" y="1414189"/>
            <a:ext cx="0" cy="431348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A4853E4-2E01-EA45-A941-3C90A261D9F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4179672" cy="452520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GB" sz="2400" dirty="0"/>
              <a:t>ORR was </a:t>
            </a:r>
            <a:r>
              <a:rPr lang="en-GB" sz="2400" b="1" dirty="0">
                <a:solidFill>
                  <a:schemeClr val="accent1"/>
                </a:solidFill>
              </a:rPr>
              <a:t>71% </a:t>
            </a:r>
            <a:r>
              <a:rPr lang="en-GB" sz="2400" dirty="0"/>
              <a:t>(95% CI 42-92)</a:t>
            </a:r>
          </a:p>
          <a:p>
            <a:pPr>
              <a:buClr>
                <a:schemeClr val="accent1"/>
              </a:buClr>
            </a:pPr>
            <a:r>
              <a:rPr lang="en-GB" sz="2400" dirty="0"/>
              <a:t>ORR for the patients with baseline </a:t>
            </a:r>
            <a:r>
              <a:rPr lang="en-GB" sz="2400" b="1" dirty="0">
                <a:solidFill>
                  <a:schemeClr val="accent1"/>
                </a:solidFill>
              </a:rPr>
              <a:t>CNS metastases </a:t>
            </a:r>
            <a:r>
              <a:rPr lang="en-GB" sz="2400" dirty="0"/>
              <a:t>was </a:t>
            </a:r>
            <a:r>
              <a:rPr lang="en-GB" sz="2400" b="1" dirty="0">
                <a:solidFill>
                  <a:schemeClr val="accent1"/>
                </a:solidFill>
              </a:rPr>
              <a:t>57% </a:t>
            </a:r>
            <a:r>
              <a:rPr lang="en-GB" sz="2400" dirty="0"/>
              <a:t>(95% CI 18-90)</a:t>
            </a:r>
          </a:p>
          <a:p>
            <a:pPr>
              <a:buClr>
                <a:schemeClr val="accent1"/>
              </a:buClr>
            </a:pPr>
            <a:r>
              <a:rPr lang="en-GB" sz="2400" dirty="0"/>
              <a:t>One patient with intracranial measurements had </a:t>
            </a:r>
            <a:r>
              <a:rPr lang="en-GB" sz="2400" b="1" dirty="0">
                <a:solidFill>
                  <a:schemeClr val="accent1"/>
                </a:solidFill>
              </a:rPr>
              <a:t>100% reduction in CNS lesions by cycle 4</a:t>
            </a:r>
            <a:endParaRPr lang="en-US" sz="2400" b="1" dirty="0">
              <a:solidFill>
                <a:schemeClr val="accent1"/>
              </a:solidFill>
            </a:endParaRPr>
          </a:p>
          <a:p>
            <a:endParaRPr lang="en-GB" sz="240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46CB95-2276-2D45-AB1B-30987B1D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99" y="246566"/>
            <a:ext cx="9005185" cy="807285"/>
          </a:xfrm>
        </p:spPr>
        <p:txBody>
          <a:bodyPr/>
          <a:lstStyle/>
          <a:p>
            <a:r>
              <a:rPr lang="en-US" dirty="0"/>
              <a:t>Durable </a:t>
            </a:r>
            <a:r>
              <a:rPr lang="en-US" dirty="0" err="1"/>
              <a:t>antitumour</a:t>
            </a:r>
            <a:r>
              <a:rPr lang="en-US" dirty="0"/>
              <a:t> responses of </a:t>
            </a:r>
            <a:r>
              <a:rPr lang="en-US" dirty="0" err="1"/>
              <a:t>larotrectinib</a:t>
            </a:r>
            <a:r>
              <a:rPr lang="en-US" dirty="0"/>
              <a:t> in patients with or without CNS metastases</a:t>
            </a:r>
            <a:br>
              <a:rPr lang="en-US" dirty="0"/>
            </a:b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215F1-6C8E-8848-B774-CC9F36BC4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DC8DF7F-2215-3C46-8079-10569777DEC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* Patient had 100% reduction in CNS lesions</a:t>
            </a:r>
          </a:p>
          <a:p>
            <a:pPr>
              <a:spcBef>
                <a:spcPts val="0"/>
              </a:spcBef>
            </a:pPr>
            <a:r>
              <a:rPr lang="en-GB" dirty="0"/>
              <a:t>CI, confidence interval; CNS, central nervous system; ORR, objective response rate; TRK, tropomyosin receptor kinase</a:t>
            </a:r>
          </a:p>
        </p:txBody>
      </p:sp>
      <p:graphicFrame>
        <p:nvGraphicFramePr>
          <p:cNvPr id="19" name="Tableau 7">
            <a:extLst>
              <a:ext uri="{FF2B5EF4-FFF2-40B4-BE49-F238E27FC236}">
                <a16:creationId xmlns:a16="http://schemas.microsoft.com/office/drawing/2014/main" id="{F8326101-788C-B146-A12A-53F70E172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269002"/>
              </p:ext>
            </p:extLst>
          </p:nvPr>
        </p:nvGraphicFramePr>
        <p:xfrm>
          <a:off x="6207152" y="1642488"/>
          <a:ext cx="5377913" cy="2002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112">
                  <a:extLst>
                    <a:ext uri="{9D8B030D-6E8A-4147-A177-3AD203B41FA5}">
                      <a16:colId xmlns:a16="http://schemas.microsoft.com/office/drawing/2014/main" val="573329352"/>
                    </a:ext>
                  </a:extLst>
                </a:gridCol>
                <a:gridCol w="1424386">
                  <a:extLst>
                    <a:ext uri="{9D8B030D-6E8A-4147-A177-3AD203B41FA5}">
                      <a16:colId xmlns:a16="http://schemas.microsoft.com/office/drawing/2014/main" val="2195770327"/>
                    </a:ext>
                  </a:extLst>
                </a:gridCol>
                <a:gridCol w="1688415">
                  <a:extLst>
                    <a:ext uri="{9D8B030D-6E8A-4147-A177-3AD203B41FA5}">
                      <a16:colId xmlns:a16="http://schemas.microsoft.com/office/drawing/2014/main" val="2926751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All patients</a:t>
                      </a:r>
                      <a:br>
                        <a:rPr lang="en-GB" sz="1400" noProof="0" dirty="0"/>
                      </a:br>
                      <a:r>
                        <a:rPr lang="en-GB" sz="1400" noProof="0" dirty="0"/>
                        <a:t>(N=14)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Patients with CNS</a:t>
                      </a:r>
                      <a:br>
                        <a:rPr lang="en-GB" sz="1400" noProof="0" dirty="0"/>
                      </a:br>
                      <a:r>
                        <a:rPr lang="en-GB" sz="1400" noProof="0" dirty="0"/>
                        <a:t>metastases (n=7)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229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400" b="1" noProof="0" dirty="0"/>
                        <a:t>Objective response rate, % (95% CI)</a:t>
                      </a: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71</a:t>
                      </a:r>
                      <a:br>
                        <a:rPr lang="en-GB" sz="1400" noProof="0" dirty="0"/>
                      </a:br>
                      <a:r>
                        <a:rPr lang="en-GB" sz="1400" noProof="0" dirty="0"/>
                        <a:t>(42-92)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57</a:t>
                      </a:r>
                      <a:br>
                        <a:rPr lang="en-GB" sz="1400" noProof="0" dirty="0"/>
                      </a:br>
                      <a:r>
                        <a:rPr lang="en-GB" sz="1400" noProof="0" dirty="0"/>
                        <a:t>(18-90)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38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400" b="1" noProof="0" dirty="0"/>
                        <a:t>Best response, n (%)</a:t>
                      </a:r>
                    </a:p>
                    <a:p>
                      <a:pPr marL="457200" lvl="1" indent="-100013">
                        <a:lnSpc>
                          <a:spcPct val="90000"/>
                        </a:lnSpc>
                        <a:tabLst/>
                      </a:pPr>
                      <a:r>
                        <a:rPr lang="en-GB" sz="1400" noProof="0" dirty="0"/>
                        <a:t>Complete response</a:t>
                      </a:r>
                    </a:p>
                    <a:p>
                      <a:pPr marL="457200" lvl="1" indent="-100013">
                        <a:lnSpc>
                          <a:spcPct val="90000"/>
                        </a:lnSpc>
                        <a:tabLst/>
                      </a:pPr>
                      <a:r>
                        <a:rPr lang="en-GB" sz="1400" noProof="0" dirty="0"/>
                        <a:t>Partial response</a:t>
                      </a:r>
                    </a:p>
                    <a:p>
                      <a:pPr marL="457200" lvl="1" indent="-100013">
                        <a:lnSpc>
                          <a:spcPct val="90000"/>
                        </a:lnSpc>
                        <a:tabLst/>
                      </a:pPr>
                      <a:r>
                        <a:rPr lang="en-GB" sz="1400" noProof="0" dirty="0"/>
                        <a:t>Stable disease</a:t>
                      </a:r>
                    </a:p>
                    <a:p>
                      <a:pPr marL="457200" lvl="1" indent="-100013">
                        <a:lnSpc>
                          <a:spcPct val="90000"/>
                        </a:lnSpc>
                        <a:tabLst/>
                      </a:pPr>
                      <a:r>
                        <a:rPr lang="en-GB" sz="1400" noProof="0" dirty="0"/>
                        <a:t>Progressive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GB" sz="1400" noProof="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1 (7)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9 (64)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3 (21)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1 (7)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GB" sz="1400" noProof="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0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4 (57)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2 (29)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sz="1400" noProof="0" dirty="0"/>
                        <a:t>1 (14)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492653"/>
                  </a:ext>
                </a:extLst>
              </a:tr>
            </a:tbl>
          </a:graphicData>
        </a:graphic>
      </p:graphicFrame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978E34-7C19-7C45-866B-5B30CE9F8EDE}"/>
              </a:ext>
            </a:extLst>
          </p:cNvPr>
          <p:cNvCxnSpPr>
            <a:cxnSpLocks/>
          </p:cNvCxnSpPr>
          <p:nvPr/>
        </p:nvCxnSpPr>
        <p:spPr>
          <a:xfrm>
            <a:off x="5900249" y="5694079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DCCA321-4C02-BB41-86C3-EE21585918C3}"/>
              </a:ext>
            </a:extLst>
          </p:cNvPr>
          <p:cNvSpPr txBox="1"/>
          <p:nvPr/>
        </p:nvSpPr>
        <p:spPr>
          <a:xfrm>
            <a:off x="5553685" y="5611720"/>
            <a:ext cx="31258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−100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FED1536-07F1-B34E-BAC2-79E9F8949147}"/>
              </a:ext>
            </a:extLst>
          </p:cNvPr>
          <p:cNvCxnSpPr>
            <a:cxnSpLocks/>
          </p:cNvCxnSpPr>
          <p:nvPr/>
        </p:nvCxnSpPr>
        <p:spPr>
          <a:xfrm flipV="1">
            <a:off x="5979068" y="2797175"/>
            <a:ext cx="0" cy="289476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B6D21A5-4C54-384A-BCAD-82F7248DB396}"/>
              </a:ext>
            </a:extLst>
          </p:cNvPr>
          <p:cNvSpPr txBox="1"/>
          <p:nvPr/>
        </p:nvSpPr>
        <p:spPr>
          <a:xfrm>
            <a:off x="7012969" y="5799011"/>
            <a:ext cx="1836786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Without CNS metastases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B4057C7-FA48-7042-B00C-C69AE30C7F51}"/>
              </a:ext>
            </a:extLst>
          </p:cNvPr>
          <p:cNvCxnSpPr>
            <a:cxnSpLocks/>
          </p:cNvCxnSpPr>
          <p:nvPr/>
        </p:nvCxnSpPr>
        <p:spPr>
          <a:xfrm>
            <a:off x="5900249" y="5497229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2834249-26BD-6149-A0ED-760BF4E88B19}"/>
              </a:ext>
            </a:extLst>
          </p:cNvPr>
          <p:cNvSpPr txBox="1"/>
          <p:nvPr/>
        </p:nvSpPr>
        <p:spPr>
          <a:xfrm>
            <a:off x="5632233" y="5414870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−90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F25CBF1-4F01-FD40-93BD-8AD58DAE2391}"/>
              </a:ext>
            </a:extLst>
          </p:cNvPr>
          <p:cNvCxnSpPr>
            <a:cxnSpLocks/>
          </p:cNvCxnSpPr>
          <p:nvPr/>
        </p:nvCxnSpPr>
        <p:spPr>
          <a:xfrm>
            <a:off x="5900249" y="5313079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081C863-0CF2-AA4C-B1E6-469C43E3F91F}"/>
              </a:ext>
            </a:extLst>
          </p:cNvPr>
          <p:cNvSpPr txBox="1"/>
          <p:nvPr/>
        </p:nvSpPr>
        <p:spPr>
          <a:xfrm>
            <a:off x="5632233" y="5230720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−80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D39F11D-DB20-7C45-AF0F-6B7C5B216171}"/>
              </a:ext>
            </a:extLst>
          </p:cNvPr>
          <p:cNvCxnSpPr>
            <a:cxnSpLocks/>
          </p:cNvCxnSpPr>
          <p:nvPr/>
        </p:nvCxnSpPr>
        <p:spPr>
          <a:xfrm>
            <a:off x="5900249" y="5116229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22AC147-EC95-1F4E-A6AC-0E04B1FDEAC1}"/>
              </a:ext>
            </a:extLst>
          </p:cNvPr>
          <p:cNvSpPr txBox="1"/>
          <p:nvPr/>
        </p:nvSpPr>
        <p:spPr>
          <a:xfrm>
            <a:off x="5632233" y="5033870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−70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689E656-5D64-0747-928D-E23A5E8D0C80}"/>
              </a:ext>
            </a:extLst>
          </p:cNvPr>
          <p:cNvCxnSpPr>
            <a:cxnSpLocks/>
          </p:cNvCxnSpPr>
          <p:nvPr/>
        </p:nvCxnSpPr>
        <p:spPr>
          <a:xfrm>
            <a:off x="5900249" y="4922554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59B0597-2518-8343-BD14-688404191C5F}"/>
              </a:ext>
            </a:extLst>
          </p:cNvPr>
          <p:cNvSpPr txBox="1"/>
          <p:nvPr/>
        </p:nvSpPr>
        <p:spPr>
          <a:xfrm>
            <a:off x="5632233" y="4840195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−60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6F46E94-D482-2845-BAA7-B386818CDEC4}"/>
              </a:ext>
            </a:extLst>
          </p:cNvPr>
          <p:cNvCxnSpPr>
            <a:cxnSpLocks/>
          </p:cNvCxnSpPr>
          <p:nvPr/>
        </p:nvCxnSpPr>
        <p:spPr>
          <a:xfrm>
            <a:off x="5900249" y="4725704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3B781D5-6F22-6847-BC8B-B97A96C2D05E}"/>
              </a:ext>
            </a:extLst>
          </p:cNvPr>
          <p:cNvSpPr txBox="1"/>
          <p:nvPr/>
        </p:nvSpPr>
        <p:spPr>
          <a:xfrm>
            <a:off x="5632233" y="4643345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−50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E6C109-EDE9-3644-9CE3-A86FF50B339E}"/>
              </a:ext>
            </a:extLst>
          </p:cNvPr>
          <p:cNvCxnSpPr>
            <a:cxnSpLocks/>
          </p:cNvCxnSpPr>
          <p:nvPr/>
        </p:nvCxnSpPr>
        <p:spPr>
          <a:xfrm>
            <a:off x="5900249" y="4544729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7EB7A28-9FEE-D54C-9112-B33B3C82EE3A}"/>
              </a:ext>
            </a:extLst>
          </p:cNvPr>
          <p:cNvSpPr txBox="1"/>
          <p:nvPr/>
        </p:nvSpPr>
        <p:spPr>
          <a:xfrm>
            <a:off x="5632233" y="4462370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−40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CD18F52-AF1F-4746-8AB5-3BD5291B131F}"/>
              </a:ext>
            </a:extLst>
          </p:cNvPr>
          <p:cNvCxnSpPr>
            <a:cxnSpLocks/>
          </p:cNvCxnSpPr>
          <p:nvPr/>
        </p:nvCxnSpPr>
        <p:spPr>
          <a:xfrm>
            <a:off x="5900249" y="4341529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78A2B31-ACDB-464A-9E85-5E57DA2A24BD}"/>
              </a:ext>
            </a:extLst>
          </p:cNvPr>
          <p:cNvSpPr txBox="1"/>
          <p:nvPr/>
        </p:nvSpPr>
        <p:spPr>
          <a:xfrm>
            <a:off x="5632233" y="4259170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−30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7586624-C6BB-5F4B-8D56-95E0430F40CE}"/>
              </a:ext>
            </a:extLst>
          </p:cNvPr>
          <p:cNvCxnSpPr>
            <a:cxnSpLocks/>
          </p:cNvCxnSpPr>
          <p:nvPr/>
        </p:nvCxnSpPr>
        <p:spPr>
          <a:xfrm>
            <a:off x="5900249" y="4160554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D8DD3A7-D96F-2043-B5CD-8FF9C833888B}"/>
              </a:ext>
            </a:extLst>
          </p:cNvPr>
          <p:cNvSpPr txBox="1"/>
          <p:nvPr/>
        </p:nvSpPr>
        <p:spPr>
          <a:xfrm>
            <a:off x="5632233" y="4078195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−20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0EACA13-D41C-FD4E-8EF1-56FE2D05765B}"/>
              </a:ext>
            </a:extLst>
          </p:cNvPr>
          <p:cNvCxnSpPr>
            <a:cxnSpLocks/>
          </p:cNvCxnSpPr>
          <p:nvPr/>
        </p:nvCxnSpPr>
        <p:spPr>
          <a:xfrm>
            <a:off x="5900249" y="3957354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519165D-2B66-644E-9423-0F0A0B2BF847}"/>
              </a:ext>
            </a:extLst>
          </p:cNvPr>
          <p:cNvSpPr txBox="1"/>
          <p:nvPr/>
        </p:nvSpPr>
        <p:spPr>
          <a:xfrm>
            <a:off x="5632233" y="3874995"/>
            <a:ext cx="23403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−10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9FD538-0427-9C4B-AA94-235E5681FD8A}"/>
              </a:ext>
            </a:extLst>
          </p:cNvPr>
          <p:cNvSpPr txBox="1"/>
          <p:nvPr/>
        </p:nvSpPr>
        <p:spPr>
          <a:xfrm>
            <a:off x="5787723" y="3694020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952568F-2B3B-F348-A96D-FF98236F4B9C}"/>
              </a:ext>
            </a:extLst>
          </p:cNvPr>
          <p:cNvCxnSpPr>
            <a:cxnSpLocks/>
          </p:cNvCxnSpPr>
          <p:nvPr/>
        </p:nvCxnSpPr>
        <p:spPr>
          <a:xfrm>
            <a:off x="5900249" y="3573179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74A9C15C-BEB3-B44B-8E30-5400B72FD8C7}"/>
              </a:ext>
            </a:extLst>
          </p:cNvPr>
          <p:cNvSpPr txBox="1"/>
          <p:nvPr/>
        </p:nvSpPr>
        <p:spPr>
          <a:xfrm>
            <a:off x="5709177" y="3490820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9C87795-B503-8C4C-9AA9-9CA108A591FA}"/>
              </a:ext>
            </a:extLst>
          </p:cNvPr>
          <p:cNvCxnSpPr>
            <a:cxnSpLocks/>
          </p:cNvCxnSpPr>
          <p:nvPr/>
        </p:nvCxnSpPr>
        <p:spPr>
          <a:xfrm>
            <a:off x="5900249" y="3379504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9ED9F55-D226-AB41-85A6-6D5B9FD2EB29}"/>
              </a:ext>
            </a:extLst>
          </p:cNvPr>
          <p:cNvSpPr txBox="1"/>
          <p:nvPr/>
        </p:nvSpPr>
        <p:spPr>
          <a:xfrm>
            <a:off x="5709177" y="3297145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A41E525-EF4C-7940-AF97-55FEE0D3A677}"/>
              </a:ext>
            </a:extLst>
          </p:cNvPr>
          <p:cNvCxnSpPr>
            <a:cxnSpLocks/>
          </p:cNvCxnSpPr>
          <p:nvPr/>
        </p:nvCxnSpPr>
        <p:spPr>
          <a:xfrm>
            <a:off x="5900249" y="3185829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E416A4F-3CF1-3D4C-891E-A027781D073A}"/>
              </a:ext>
            </a:extLst>
          </p:cNvPr>
          <p:cNvSpPr txBox="1"/>
          <p:nvPr/>
        </p:nvSpPr>
        <p:spPr>
          <a:xfrm>
            <a:off x="5709177" y="3103470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30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015D4A8-301A-9044-8904-314EDC62156F}"/>
              </a:ext>
            </a:extLst>
          </p:cNvPr>
          <p:cNvCxnSpPr>
            <a:cxnSpLocks/>
          </p:cNvCxnSpPr>
          <p:nvPr/>
        </p:nvCxnSpPr>
        <p:spPr>
          <a:xfrm>
            <a:off x="5900249" y="2998504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FDD8A57-FB75-F245-B539-E491687D57EB}"/>
              </a:ext>
            </a:extLst>
          </p:cNvPr>
          <p:cNvSpPr txBox="1"/>
          <p:nvPr/>
        </p:nvSpPr>
        <p:spPr>
          <a:xfrm>
            <a:off x="5709177" y="2916145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40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7D4379E-77DF-984C-910C-0AD2F9F7A8A2}"/>
              </a:ext>
            </a:extLst>
          </p:cNvPr>
          <p:cNvCxnSpPr>
            <a:cxnSpLocks/>
          </p:cNvCxnSpPr>
          <p:nvPr/>
        </p:nvCxnSpPr>
        <p:spPr>
          <a:xfrm>
            <a:off x="5900249" y="2801654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819D4C2-78E0-7647-BABA-2C16D3FCDCB3}"/>
              </a:ext>
            </a:extLst>
          </p:cNvPr>
          <p:cNvSpPr txBox="1"/>
          <p:nvPr/>
        </p:nvSpPr>
        <p:spPr>
          <a:xfrm>
            <a:off x="5709177" y="2719295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70E3347-8B39-7247-B1E8-6DB5236459D9}"/>
              </a:ext>
            </a:extLst>
          </p:cNvPr>
          <p:cNvSpPr/>
          <p:nvPr/>
        </p:nvSpPr>
        <p:spPr>
          <a:xfrm>
            <a:off x="7183089" y="3777119"/>
            <a:ext cx="345020" cy="1893665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267A1DA-3BA8-574A-889F-42EADC6CC4FB}"/>
              </a:ext>
            </a:extLst>
          </p:cNvPr>
          <p:cNvSpPr/>
          <p:nvPr/>
        </p:nvSpPr>
        <p:spPr>
          <a:xfrm>
            <a:off x="7950733" y="3777119"/>
            <a:ext cx="345020" cy="1923770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FA5F035-38E1-2D4B-98AD-867C3ADE9F3E}"/>
              </a:ext>
            </a:extLst>
          </p:cNvPr>
          <p:cNvSpPr/>
          <p:nvPr/>
        </p:nvSpPr>
        <p:spPr>
          <a:xfrm>
            <a:off x="8334555" y="3777119"/>
            <a:ext cx="345020" cy="1923770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D4D06AD-2301-A74C-9AE0-D3A7E9367AA1}"/>
              </a:ext>
            </a:extLst>
          </p:cNvPr>
          <p:cNvSpPr/>
          <p:nvPr/>
        </p:nvSpPr>
        <p:spPr>
          <a:xfrm>
            <a:off x="7566911" y="3777119"/>
            <a:ext cx="345020" cy="1923770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59F07FB-CC5E-9843-AE60-7BD8C99B75DF}"/>
              </a:ext>
            </a:extLst>
          </p:cNvPr>
          <p:cNvSpPr/>
          <p:nvPr/>
        </p:nvSpPr>
        <p:spPr>
          <a:xfrm>
            <a:off x="6799267" y="3777119"/>
            <a:ext cx="345020" cy="1182466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67BD91C-EAD4-7046-85FE-C26275B85290}"/>
              </a:ext>
            </a:extLst>
          </p:cNvPr>
          <p:cNvSpPr/>
          <p:nvPr/>
        </p:nvSpPr>
        <p:spPr>
          <a:xfrm>
            <a:off x="6415445" y="3777119"/>
            <a:ext cx="345020" cy="1137311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B7C2470-482F-484B-BE04-A6B27C30966E}"/>
              </a:ext>
            </a:extLst>
          </p:cNvPr>
          <p:cNvSpPr/>
          <p:nvPr/>
        </p:nvSpPr>
        <p:spPr>
          <a:xfrm>
            <a:off x="6031623" y="3777119"/>
            <a:ext cx="345020" cy="151414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7A56818-D408-F248-B8F7-61C9275BC9EB}"/>
              </a:ext>
            </a:extLst>
          </p:cNvPr>
          <p:cNvSpPr/>
          <p:nvPr/>
        </p:nvSpPr>
        <p:spPr>
          <a:xfrm>
            <a:off x="6739061" y="5809119"/>
            <a:ext cx="186975" cy="151414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02D095E-43E3-4845-8FA8-6CBA8C85B32F}"/>
              </a:ext>
            </a:extLst>
          </p:cNvPr>
          <p:cNvSpPr txBox="1"/>
          <p:nvPr/>
        </p:nvSpPr>
        <p:spPr>
          <a:xfrm>
            <a:off x="9229354" y="5799011"/>
            <a:ext cx="1552413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With CNS metastases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F2DB4CE-30E0-3A46-8B2E-08FB4BFCF394}"/>
              </a:ext>
            </a:extLst>
          </p:cNvPr>
          <p:cNvSpPr/>
          <p:nvPr/>
        </p:nvSpPr>
        <p:spPr>
          <a:xfrm>
            <a:off x="8955446" y="5809119"/>
            <a:ext cx="186975" cy="151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51E3090-2A41-3B44-A824-9366499C734A}"/>
              </a:ext>
            </a:extLst>
          </p:cNvPr>
          <p:cNvSpPr/>
          <p:nvPr/>
        </p:nvSpPr>
        <p:spPr>
          <a:xfrm>
            <a:off x="8718377" y="3777119"/>
            <a:ext cx="345020" cy="377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BDED137-AC8E-8842-8A54-827ED4963F82}"/>
              </a:ext>
            </a:extLst>
          </p:cNvPr>
          <p:cNvSpPr/>
          <p:nvPr/>
        </p:nvSpPr>
        <p:spPr>
          <a:xfrm>
            <a:off x="11021312" y="3777119"/>
            <a:ext cx="345020" cy="17130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184196D-01D9-2B43-A8B8-238BC1CF21A7}"/>
              </a:ext>
            </a:extLst>
          </p:cNvPr>
          <p:cNvSpPr/>
          <p:nvPr/>
        </p:nvSpPr>
        <p:spPr>
          <a:xfrm>
            <a:off x="10637487" y="3777118"/>
            <a:ext cx="345020" cy="13894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83DCA4D-C8A5-824E-8EA1-D87E14B42F45}"/>
              </a:ext>
            </a:extLst>
          </p:cNvPr>
          <p:cNvSpPr/>
          <p:nvPr/>
        </p:nvSpPr>
        <p:spPr>
          <a:xfrm>
            <a:off x="10253665" y="3777119"/>
            <a:ext cx="345020" cy="1050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DF57C4C-C4AB-0F48-A015-3D7367C7AED2}"/>
              </a:ext>
            </a:extLst>
          </p:cNvPr>
          <p:cNvSpPr/>
          <p:nvPr/>
        </p:nvSpPr>
        <p:spPr>
          <a:xfrm>
            <a:off x="9869843" y="3777119"/>
            <a:ext cx="345020" cy="9566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D8F4FFC-5BDE-C34C-B062-96DB3CC7A9FA}"/>
              </a:ext>
            </a:extLst>
          </p:cNvPr>
          <p:cNvSpPr/>
          <p:nvPr/>
        </p:nvSpPr>
        <p:spPr>
          <a:xfrm>
            <a:off x="9486021" y="3777119"/>
            <a:ext cx="345020" cy="5013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D865CF8-68A1-9F4A-8593-247BD08F4DF2}"/>
              </a:ext>
            </a:extLst>
          </p:cNvPr>
          <p:cNvSpPr/>
          <p:nvPr/>
        </p:nvSpPr>
        <p:spPr>
          <a:xfrm>
            <a:off x="9102199" y="3777119"/>
            <a:ext cx="345020" cy="3997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5D69024-D09C-3441-A46D-11D823C18830}"/>
              </a:ext>
            </a:extLst>
          </p:cNvPr>
          <p:cNvSpPr txBox="1"/>
          <p:nvPr/>
        </p:nvSpPr>
        <p:spPr>
          <a:xfrm>
            <a:off x="10772404" y="5208461"/>
            <a:ext cx="89768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*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F3895E-E685-3549-8193-68FA7B7D6499}"/>
              </a:ext>
            </a:extLst>
          </p:cNvPr>
          <p:cNvCxnSpPr>
            <a:cxnSpLocks/>
          </p:cNvCxnSpPr>
          <p:nvPr/>
        </p:nvCxnSpPr>
        <p:spPr>
          <a:xfrm>
            <a:off x="5900249" y="3776379"/>
            <a:ext cx="554470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49312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4BAD108-76ED-4559-8341-049185C47380}"/>
              </a:ext>
            </a:extLst>
          </p:cNvPr>
          <p:cNvSpPr txBox="1">
            <a:spLocks/>
          </p:cNvSpPr>
          <p:nvPr/>
        </p:nvSpPr>
        <p:spPr bwMode="gray">
          <a:xfrm>
            <a:off x="1002634" y="1161305"/>
            <a:ext cx="3316560" cy="576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32" rtl="0" eaLnBrk="1" latinLnBrk="0" hangingPunct="1">
              <a:spcBef>
                <a:spcPts val="900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480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2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960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3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43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Co-occurring genomic alterations at baseline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534D9F3-A3F4-4421-9986-8BFC910AC7DD}"/>
              </a:ext>
            </a:extLst>
          </p:cNvPr>
          <p:cNvSpPr txBox="1">
            <a:spLocks/>
          </p:cNvSpPr>
          <p:nvPr/>
        </p:nvSpPr>
        <p:spPr bwMode="gray">
          <a:xfrm>
            <a:off x="6282914" y="3510802"/>
            <a:ext cx="3888433" cy="34640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32" rtl="0" eaLnBrk="1" latinLnBrk="0" hangingPunct="1">
              <a:spcBef>
                <a:spcPts val="900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2480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2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960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3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743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9919" indent="-202480" algn="l" defTabSz="685732" rtl="0" eaLnBrk="1" latinLnBrk="0" hangingPunct="1">
              <a:spcBef>
                <a:spcPts val="225"/>
              </a:spcBef>
              <a:spcAft>
                <a:spcPts val="450"/>
              </a:spcAft>
              <a:buFontTx/>
              <a:buBlip>
                <a:blip r:embed="rId5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Genomic profiling of NSCLC patients who progressed on </a:t>
            </a:r>
            <a:r>
              <a:rPr kumimoji="0" lang="en-GB" sz="1600" b="1" i="0" u="none" strike="noStrike" kern="1200" cap="all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larotrectinib</a:t>
            </a:r>
            <a:endParaRPr kumimoji="0" lang="en-GB" sz="1600" b="1" i="0" u="none" strike="noStrike" kern="1200" cap="all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DFBDB-CF58-4F28-9309-1E58C90119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53" t="21728" r="10940" b="22246"/>
          <a:stretch/>
        </p:blipFill>
        <p:spPr>
          <a:xfrm>
            <a:off x="5375920" y="980729"/>
            <a:ext cx="5544616" cy="2314050"/>
          </a:xfrm>
          <a:prstGeom prst="rect">
            <a:avLst/>
          </a:prstGeom>
        </p:spPr>
      </p:pic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7F402180-3CE2-AF4C-A603-B95515088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72404"/>
              </p:ext>
            </p:extLst>
          </p:nvPr>
        </p:nvGraphicFramePr>
        <p:xfrm>
          <a:off x="619200" y="1844824"/>
          <a:ext cx="4083429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86">
                  <a:extLst>
                    <a:ext uri="{9D8B030D-6E8A-4147-A177-3AD203B41FA5}">
                      <a16:colId xmlns:a16="http://schemas.microsoft.com/office/drawing/2014/main" val="1328306798"/>
                    </a:ext>
                  </a:extLst>
                </a:gridCol>
                <a:gridCol w="2838743">
                  <a:extLst>
                    <a:ext uri="{9D8B030D-6E8A-4147-A177-3AD203B41FA5}">
                      <a16:colId xmlns:a16="http://schemas.microsoft.com/office/drawing/2014/main" val="927383167"/>
                    </a:ext>
                  </a:extLst>
                </a:gridCol>
              </a:tblGrid>
              <a:tr h="533579">
                <a:tc>
                  <a:txBody>
                    <a:bodyPr/>
                    <a:lstStyle/>
                    <a:p>
                      <a:r>
                        <a:rPr lang="en-GB" sz="1400" noProof="0"/>
                        <a:t>Type of alteration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Genes affected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538324"/>
                  </a:ext>
                </a:extLst>
              </a:tr>
              <a:tr h="533579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Loss of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/>
                        <a:t>CDKN2A/B</a:t>
                      </a:r>
                      <a:r>
                        <a:rPr lang="en-GB" sz="1400" noProof="0"/>
                        <a:t> (n=3)</a:t>
                      </a:r>
                    </a:p>
                    <a:p>
                      <a:r>
                        <a:rPr lang="en-GB" sz="1400" i="1" noProof="0"/>
                        <a:t>MTAP</a:t>
                      </a:r>
                      <a:r>
                        <a:rPr lang="en-GB" sz="1400" noProof="0"/>
                        <a:t> (n=1)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021262"/>
                  </a:ext>
                </a:extLst>
              </a:tr>
              <a:tr h="533579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Amplification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 dirty="0"/>
                        <a:t>HGF, PIK3C2B, CDK6, MDM4, </a:t>
                      </a:r>
                      <a:br>
                        <a:rPr lang="en-GB" sz="1400" i="1" noProof="0" dirty="0"/>
                      </a:br>
                      <a:r>
                        <a:rPr lang="en-GB" sz="1400" i="1" noProof="0" dirty="0"/>
                        <a:t>ZNF217 CNV </a:t>
                      </a:r>
                      <a:r>
                        <a:rPr lang="en-GB" sz="1400" noProof="0" dirty="0"/>
                        <a:t>(n=1 each)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78253"/>
                  </a:ext>
                </a:extLst>
              </a:tr>
              <a:tr h="1207575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Mutation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 dirty="0"/>
                        <a:t>TP53</a:t>
                      </a:r>
                      <a:r>
                        <a:rPr lang="en-GB" sz="1400" noProof="0" dirty="0"/>
                        <a:t> (n=3)</a:t>
                      </a:r>
                    </a:p>
                    <a:p>
                      <a:r>
                        <a:rPr lang="en-GB" sz="1400" i="1" noProof="0" dirty="0"/>
                        <a:t>CTNNB1</a:t>
                      </a:r>
                      <a:r>
                        <a:rPr lang="en-GB" sz="1400" noProof="0" dirty="0"/>
                        <a:t> (n=2)</a:t>
                      </a:r>
                    </a:p>
                    <a:p>
                      <a:r>
                        <a:rPr lang="en-GB" sz="1400" i="1" noProof="0" dirty="0"/>
                        <a:t>FANCL</a:t>
                      </a:r>
                      <a:r>
                        <a:rPr lang="en-GB" sz="1400" noProof="0" dirty="0"/>
                        <a:t>, </a:t>
                      </a:r>
                      <a:r>
                        <a:rPr lang="en-GB" sz="1400" i="1" noProof="0" dirty="0"/>
                        <a:t>RB1</a:t>
                      </a:r>
                      <a:r>
                        <a:rPr lang="en-GB" sz="1400" noProof="0" dirty="0"/>
                        <a:t>, </a:t>
                      </a:r>
                      <a:r>
                        <a:rPr lang="en-GB" sz="1400" i="1" noProof="0" dirty="0"/>
                        <a:t>TERT</a:t>
                      </a:r>
                      <a:r>
                        <a:rPr lang="en-GB" sz="1400" noProof="0" dirty="0"/>
                        <a:t> promoter, </a:t>
                      </a:r>
                      <a:r>
                        <a:rPr lang="en-GB" sz="1400" i="1" noProof="0" dirty="0"/>
                        <a:t>IRF1</a:t>
                      </a:r>
                      <a:r>
                        <a:rPr lang="en-GB" sz="1400" noProof="0" dirty="0"/>
                        <a:t>, </a:t>
                      </a:r>
                      <a:r>
                        <a:rPr lang="en-GB" sz="1400" i="1" noProof="0" dirty="0"/>
                        <a:t>MTOR, NRAS, SP3B1, PIK3C2B, MAP2K4 </a:t>
                      </a:r>
                      <a:r>
                        <a:rPr lang="en-GB" sz="1400" noProof="0" dirty="0"/>
                        <a:t>(n=1 each)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19365"/>
                  </a:ext>
                </a:extLst>
              </a:tr>
            </a:tbl>
          </a:graphicData>
        </a:graphic>
      </p:graphicFrame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F5D7A42B-54C2-5744-8C0B-1E2165CFD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971399"/>
              </p:ext>
            </p:extLst>
          </p:nvPr>
        </p:nvGraphicFramePr>
        <p:xfrm>
          <a:off x="4871863" y="3857208"/>
          <a:ext cx="6710537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909">
                  <a:extLst>
                    <a:ext uri="{9D8B030D-6E8A-4147-A177-3AD203B41FA5}">
                      <a16:colId xmlns:a16="http://schemas.microsoft.com/office/drawing/2014/main" val="1788117607"/>
                    </a:ext>
                  </a:extLst>
                </a:gridCol>
                <a:gridCol w="1690907">
                  <a:extLst>
                    <a:ext uri="{9D8B030D-6E8A-4147-A177-3AD203B41FA5}">
                      <a16:colId xmlns:a16="http://schemas.microsoft.com/office/drawing/2014/main" val="3058168414"/>
                    </a:ext>
                  </a:extLst>
                </a:gridCol>
                <a:gridCol w="1555635">
                  <a:extLst>
                    <a:ext uri="{9D8B030D-6E8A-4147-A177-3AD203B41FA5}">
                      <a16:colId xmlns:a16="http://schemas.microsoft.com/office/drawing/2014/main" val="3984848280"/>
                    </a:ext>
                  </a:extLst>
                </a:gridCol>
                <a:gridCol w="2517086">
                  <a:extLst>
                    <a:ext uri="{9D8B030D-6E8A-4147-A177-3AD203B41FA5}">
                      <a16:colId xmlns:a16="http://schemas.microsoft.com/office/drawing/2014/main" val="1585550348"/>
                    </a:ext>
                  </a:extLst>
                </a:gridCol>
              </a:tblGrid>
              <a:tr h="360568">
                <a:tc>
                  <a:txBody>
                    <a:bodyPr/>
                    <a:lstStyle/>
                    <a:p>
                      <a:r>
                        <a:rPr lang="en-GB" sz="1400" noProof="0"/>
                        <a:t>Patient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Best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On-target </a:t>
                      </a:r>
                      <a:r>
                        <a:rPr lang="en-GB" sz="1400" i="1" noProof="0"/>
                        <a:t>NTRK</a:t>
                      </a:r>
                      <a:r>
                        <a:rPr lang="en-GB" sz="1400" noProof="0"/>
                        <a:t> mutations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Other genomic alterations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670580"/>
                  </a:ext>
                </a:extLst>
              </a:tr>
              <a:tr h="360568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Patient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Stable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 dirty="0"/>
                        <a:t>NTRK1</a:t>
                      </a:r>
                      <a:r>
                        <a:rPr lang="en-GB" sz="1400" noProof="0" dirty="0"/>
                        <a:t> SF G595R</a:t>
                      </a:r>
                    </a:p>
                    <a:p>
                      <a:r>
                        <a:rPr lang="en-GB" sz="1400" noProof="0" dirty="0" err="1"/>
                        <a:t>xDFG</a:t>
                      </a:r>
                      <a:r>
                        <a:rPr lang="en-GB" sz="1400" noProof="0" dirty="0"/>
                        <a:t> G667S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 dirty="0"/>
                        <a:t>KRAS</a:t>
                      </a:r>
                      <a:r>
                        <a:rPr lang="en-GB" sz="1400" noProof="0" dirty="0"/>
                        <a:t> D57N and amplifications in </a:t>
                      </a:r>
                      <a:r>
                        <a:rPr lang="en-GB" sz="1400" i="1" noProof="0" dirty="0"/>
                        <a:t>BRAF, MET </a:t>
                      </a:r>
                      <a:r>
                        <a:rPr lang="en-GB" sz="1400" noProof="0" dirty="0"/>
                        <a:t>and </a:t>
                      </a:r>
                      <a:r>
                        <a:rPr lang="en-GB" sz="1400" i="1" noProof="0" dirty="0"/>
                        <a:t>EGFR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389555"/>
                  </a:ext>
                </a:extLst>
              </a:tr>
              <a:tr h="360568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Patient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Partial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/>
                        <a:t>NTRK1</a:t>
                      </a:r>
                      <a:r>
                        <a:rPr lang="en-GB" sz="1400" noProof="0"/>
                        <a:t> SF G595R</a:t>
                      </a:r>
                    </a:p>
                    <a:p>
                      <a:r>
                        <a:rPr lang="en-GB" sz="1400" noProof="0"/>
                        <a:t>GK F589L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824633"/>
                  </a:ext>
                </a:extLst>
              </a:tr>
              <a:tr h="258053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Patient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Progressive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/>
                        <a:t>NTRK1</a:t>
                      </a:r>
                      <a:r>
                        <a:rPr lang="en-GB" sz="1400" noProof="0"/>
                        <a:t> GK F589L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noProof="0"/>
                        <a:t>KRAS</a:t>
                      </a:r>
                      <a:r>
                        <a:rPr lang="en-GB" sz="1400" noProof="0"/>
                        <a:t> G12D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209569"/>
                  </a:ext>
                </a:extLst>
              </a:tr>
              <a:tr h="258053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Patient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Stable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7589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4E05D3D-E512-5045-BFF8-D3415ECC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/>
          <a:lstStyle/>
          <a:p>
            <a:r>
              <a:rPr lang="en-US" dirty="0"/>
              <a:t>Mechanisms of resistance need further  evaluation after disease progression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BB9E77-A54D-DC49-A9A0-CA8DE90E7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55C66A3-564E-E64E-B1B7-92E7FB5627B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37312"/>
            <a:ext cx="10300352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chemeClr val="tx2"/>
                </a:solidFill>
              </a:rPr>
              <a:t>CNV, copy number variation; EGFR, epidermal growth factor receptor; NSCLC, non-small-cell lung cancer; NTRK, neurotrophic tyrosine receptor kinase; TRK, tropomyosin receptor kinase</a:t>
            </a:r>
          </a:p>
          <a:p>
            <a:pPr>
              <a:spcBef>
                <a:spcPts val="0"/>
              </a:spcBef>
            </a:pPr>
            <a:r>
              <a:rPr lang="en-GB" dirty="0">
                <a:solidFill>
                  <a:schemeClr val="tx2"/>
                </a:solidFill>
              </a:rPr>
              <a:t>Source figure: Hyman D, et al. AACR2019, CT127</a:t>
            </a:r>
          </a:p>
        </p:txBody>
      </p:sp>
    </p:spTree>
    <p:extLst>
      <p:ext uri="{BB962C8B-B14F-4D97-AF65-F5344CB8AC3E}">
        <p14:creationId xmlns:p14="http://schemas.microsoft.com/office/powerpoint/2010/main" val="152573140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15B0-02AF-44C8-9360-8F645029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NTRK1</a:t>
            </a:r>
            <a:r>
              <a:rPr lang="en-GB" dirty="0"/>
              <a:t> fusion detection from clinical </a:t>
            </a:r>
            <a:r>
              <a:rPr lang="en-GB" cap="none" dirty="0"/>
              <a:t>cf</a:t>
            </a:r>
            <a:r>
              <a:rPr lang="en-GB" dirty="0"/>
              <a:t>DNA NGS using a </a:t>
            </a:r>
            <a:r>
              <a:rPr lang="en-GB" i="1" dirty="0"/>
              <a:t>de novo </a:t>
            </a:r>
            <a:r>
              <a:rPr lang="en-GB" dirty="0"/>
              <a:t>fusion caller</a:t>
            </a:r>
            <a:br>
              <a:rPr lang="en-GB" dirty="0"/>
            </a:br>
            <a:br>
              <a:rPr lang="en-GB" dirty="0"/>
            </a:br>
            <a:r>
              <a:rPr lang="en-GB" sz="2200" cap="none" dirty="0" err="1"/>
              <a:t>Yablonovitch</a:t>
            </a:r>
            <a:r>
              <a:rPr lang="en-GB" sz="2200" cap="none" dirty="0"/>
              <a:t> A. et al. AACR 2021, #537</a:t>
            </a:r>
            <a:endParaRPr lang="en-GB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72DADE-09B1-9047-8A32-AB43DE96EDD6}"/>
              </a:ext>
            </a:extLst>
          </p:cNvPr>
          <p:cNvSpPr/>
          <p:nvPr/>
        </p:nvSpPr>
        <p:spPr>
          <a:xfrm>
            <a:off x="411960" y="6183675"/>
            <a:ext cx="11156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cfDNA, circulating free DNA; NGS, next-generation sequencing; NTRK, neurotrophic tyrosine receptor kinase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45859" y="4204447"/>
            <a:ext cx="1954306" cy="6544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0077" y="4204447"/>
            <a:ext cx="1846729" cy="510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5457EAE-8309-634E-BF67-06DBBD25B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Testing algorithm for TRK fusion cancer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B171C2-1DFE-ED46-8D5B-CCB570BBA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t>16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5E148F8-F92C-BA4F-9F67-44E676F5E0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23694"/>
            <a:ext cx="10732400" cy="365125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en-GB" dirty="0">
                <a:solidFill>
                  <a:schemeClr val="tx2"/>
                </a:solidFill>
              </a:rPr>
              <a:t>CMN, congenital </a:t>
            </a:r>
            <a:r>
              <a:rPr lang="en-GB" dirty="0" err="1">
                <a:solidFill>
                  <a:schemeClr val="tx2"/>
                </a:solidFill>
              </a:rPr>
              <a:t>mesoblastic</a:t>
            </a:r>
            <a:r>
              <a:rPr lang="en-GB" dirty="0">
                <a:solidFill>
                  <a:schemeClr val="tx2"/>
                </a:solidFill>
              </a:rPr>
              <a:t> nephroma; FISH, Fluorescent in situ hybridization; IHC, immunohistochemistry; IFS, infantile fibrosarcoma; NSCLC, non-small-cell lung cancer; MASC, mammary analogue secretory carcinoma; NGS, next-generation sequencing; </a:t>
            </a:r>
            <a:r>
              <a:rPr lang="en-US" dirty="0">
                <a:solidFill>
                  <a:schemeClr val="tx2"/>
                </a:solidFill>
              </a:rPr>
              <a:t>NTRK, neurotrophic tyrosine receptor kinase; SBC, Secretory breast carcinoma;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TRK, tropomyosin receptor kinase</a:t>
            </a:r>
          </a:p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en-GB" dirty="0" err="1">
                <a:solidFill>
                  <a:schemeClr val="tx2"/>
                </a:solidFill>
              </a:rPr>
              <a:t>Penault-Llorca</a:t>
            </a:r>
            <a:r>
              <a:rPr lang="en-GB" dirty="0">
                <a:solidFill>
                  <a:schemeClr val="tx2"/>
                </a:solidFill>
              </a:rPr>
              <a:t> F, et al. J </a:t>
            </a:r>
            <a:r>
              <a:rPr lang="en-GB" dirty="0" err="1">
                <a:solidFill>
                  <a:schemeClr val="tx2"/>
                </a:solidFill>
              </a:rPr>
              <a:t>Clin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Pathol</a:t>
            </a:r>
            <a:r>
              <a:rPr lang="en-GB" dirty="0">
                <a:solidFill>
                  <a:schemeClr val="tx2"/>
                </a:solidFill>
              </a:rPr>
              <a:t>. 2019;72(7):460-7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EEACC-AC9D-C24E-9D0F-01406CCD9D5F}"/>
              </a:ext>
            </a:extLst>
          </p:cNvPr>
          <p:cNvSpPr txBox="1"/>
          <p:nvPr/>
        </p:nvSpPr>
        <p:spPr>
          <a:xfrm>
            <a:off x="5613701" y="1628253"/>
            <a:ext cx="1648721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Histological 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2E8A9B-2156-8545-BB38-39E54F47705E}"/>
              </a:ext>
            </a:extLst>
          </p:cNvPr>
          <p:cNvSpPr txBox="1"/>
          <p:nvPr/>
        </p:nvSpPr>
        <p:spPr>
          <a:xfrm>
            <a:off x="8748787" y="4937510"/>
            <a:ext cx="644087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Negative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6C27E0-A174-9043-AB36-4BE52B8D46FA}"/>
              </a:ext>
            </a:extLst>
          </p:cNvPr>
          <p:cNvSpPr txBox="1"/>
          <p:nvPr/>
        </p:nvSpPr>
        <p:spPr>
          <a:xfrm>
            <a:off x="6571644" y="5296738"/>
            <a:ext cx="644087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Negative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8FC7A-1EBF-CA42-9CAA-F772EB06CE70}"/>
              </a:ext>
            </a:extLst>
          </p:cNvPr>
          <p:cNvSpPr txBox="1"/>
          <p:nvPr/>
        </p:nvSpPr>
        <p:spPr>
          <a:xfrm>
            <a:off x="7790843" y="3914251"/>
            <a:ext cx="209994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AB4EA-A8EE-DC40-8485-F99D86AFD62F}"/>
              </a:ext>
            </a:extLst>
          </p:cNvPr>
          <p:cNvSpPr txBox="1"/>
          <p:nvPr/>
        </p:nvSpPr>
        <p:spPr>
          <a:xfrm>
            <a:off x="6419245" y="4240824"/>
            <a:ext cx="568554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Positive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C5AAE-EC63-3049-9F4E-97151A2D0E6E}"/>
              </a:ext>
            </a:extLst>
          </p:cNvPr>
          <p:cNvSpPr txBox="1"/>
          <p:nvPr/>
        </p:nvSpPr>
        <p:spPr>
          <a:xfrm>
            <a:off x="5472186" y="3914251"/>
            <a:ext cx="235577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6FD5D0-903B-254C-8FE1-0FC5A744B1B4}"/>
              </a:ext>
            </a:extLst>
          </p:cNvPr>
          <p:cNvSpPr txBox="1"/>
          <p:nvPr/>
        </p:nvSpPr>
        <p:spPr>
          <a:xfrm>
            <a:off x="4884358" y="4937510"/>
            <a:ext cx="568554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Positive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6C691E-D70A-8F48-9C33-9373803C70BD}"/>
              </a:ext>
            </a:extLst>
          </p:cNvPr>
          <p:cNvSpPr txBox="1"/>
          <p:nvPr/>
        </p:nvSpPr>
        <p:spPr>
          <a:xfrm>
            <a:off x="1640415" y="5198768"/>
            <a:ext cx="568554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Positive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FEEED2-74D0-0F4A-AC68-B6C49AA2991B}"/>
              </a:ext>
            </a:extLst>
          </p:cNvPr>
          <p:cNvSpPr txBox="1"/>
          <p:nvPr/>
        </p:nvSpPr>
        <p:spPr>
          <a:xfrm>
            <a:off x="1640415" y="4578282"/>
            <a:ext cx="644087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Negative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3C86C8-E88C-2A4E-9536-F3E1B7D571A9}"/>
              </a:ext>
            </a:extLst>
          </p:cNvPr>
          <p:cNvSpPr txBox="1"/>
          <p:nvPr/>
        </p:nvSpPr>
        <p:spPr>
          <a:xfrm>
            <a:off x="2119386" y="3523133"/>
            <a:ext cx="644087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Negative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DA1140-E343-5B4F-90E8-FF53D9DC041A}"/>
              </a:ext>
            </a:extLst>
          </p:cNvPr>
          <p:cNvSpPr txBox="1"/>
          <p:nvPr/>
        </p:nvSpPr>
        <p:spPr>
          <a:xfrm>
            <a:off x="2122365" y="3772739"/>
            <a:ext cx="1555683" cy="581698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Consider NGS panel</a:t>
            </a:r>
            <a:b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including </a:t>
            </a:r>
            <a:r>
              <a:rPr lang="en-GB" sz="1400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 </a:t>
            </a: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and</a:t>
            </a:r>
            <a:b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non-</a:t>
            </a:r>
            <a:r>
              <a:rPr lang="en-GB" sz="1400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 </a:t>
            </a: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alterations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6124DD-3205-B84A-9C7D-BF2D4035F700}"/>
              </a:ext>
            </a:extLst>
          </p:cNvPr>
          <p:cNvSpPr txBox="1"/>
          <p:nvPr/>
        </p:nvSpPr>
        <p:spPr>
          <a:xfrm>
            <a:off x="3873227" y="5329395"/>
            <a:ext cx="1907510" cy="19389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Discuss treatment options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E40A87-A3A1-AC48-BA7E-ED755B93DAA3}"/>
              </a:ext>
            </a:extLst>
          </p:cNvPr>
          <p:cNvSpPr txBox="1"/>
          <p:nvPr/>
        </p:nvSpPr>
        <p:spPr>
          <a:xfrm>
            <a:off x="7360244" y="5329395"/>
            <a:ext cx="1769715" cy="387798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No additional TRK/</a:t>
            </a:r>
            <a:r>
              <a:rPr lang="en-GB" sz="1400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</a:t>
            </a:r>
            <a:br>
              <a:rPr lang="en-GB" sz="1400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4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testing</a:t>
            </a:r>
          </a:p>
        </p:txBody>
      </p:sp>
      <p:sp>
        <p:nvSpPr>
          <p:cNvPr id="28" name="Rectangle : coins arrondis 35">
            <a:extLst>
              <a:ext uri="{FF2B5EF4-FFF2-40B4-BE49-F238E27FC236}">
                <a16:creationId xmlns:a16="http://schemas.microsoft.com/office/drawing/2014/main" id="{A89D4A88-783B-F04D-9DF3-0765A5C51E46}"/>
              </a:ext>
            </a:extLst>
          </p:cNvPr>
          <p:cNvSpPr/>
          <p:nvPr/>
        </p:nvSpPr>
        <p:spPr>
          <a:xfrm>
            <a:off x="5454742" y="3223111"/>
            <a:ext cx="2416421" cy="64713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tx1"/>
                </a:solidFill>
              </a:rPr>
              <a:t>NGS routinely performed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e.g. thyroid or NSCLC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7177BB-3B3D-914D-A576-CF32AE2DBB3C}"/>
              </a:ext>
            </a:extLst>
          </p:cNvPr>
          <p:cNvCxnSpPr>
            <a:cxnSpLocks/>
          </p:cNvCxnSpPr>
          <p:nvPr/>
        </p:nvCxnSpPr>
        <p:spPr>
          <a:xfrm>
            <a:off x="2911964" y="1885950"/>
            <a:ext cx="0" cy="193221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6056314-BD32-754B-B277-9428832542C6}"/>
              </a:ext>
            </a:extLst>
          </p:cNvPr>
          <p:cNvCxnSpPr>
            <a:cxnSpLocks/>
          </p:cNvCxnSpPr>
          <p:nvPr/>
        </p:nvCxnSpPr>
        <p:spPr>
          <a:xfrm>
            <a:off x="2914650" y="1896837"/>
            <a:ext cx="4987925" cy="1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B2731B-4BB9-574B-8956-A568719D2719}"/>
              </a:ext>
            </a:extLst>
          </p:cNvPr>
          <p:cNvCxnSpPr>
            <a:cxnSpLocks/>
          </p:cNvCxnSpPr>
          <p:nvPr/>
        </p:nvCxnSpPr>
        <p:spPr>
          <a:xfrm>
            <a:off x="7896714" y="1885950"/>
            <a:ext cx="0" cy="193221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1C425B-C6FC-9542-9FB7-066AD6A57223}"/>
              </a:ext>
            </a:extLst>
          </p:cNvPr>
          <p:cNvCxnSpPr>
            <a:cxnSpLocks/>
          </p:cNvCxnSpPr>
          <p:nvPr/>
        </p:nvCxnSpPr>
        <p:spPr>
          <a:xfrm>
            <a:off x="5524989" y="1419225"/>
            <a:ext cx="0" cy="48214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 : coins arrondis 35">
            <a:extLst>
              <a:ext uri="{FF2B5EF4-FFF2-40B4-BE49-F238E27FC236}">
                <a16:creationId xmlns:a16="http://schemas.microsoft.com/office/drawing/2014/main" id="{9A873A5C-0F82-D240-9C14-8913772C34CB}"/>
              </a:ext>
            </a:extLst>
          </p:cNvPr>
          <p:cNvSpPr/>
          <p:nvPr/>
        </p:nvSpPr>
        <p:spPr>
          <a:xfrm>
            <a:off x="4773121" y="1238068"/>
            <a:ext cx="1584136" cy="316939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Tumour sample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6724D7C-1F55-F74D-8DE5-A19C1FA83FC2}"/>
              </a:ext>
            </a:extLst>
          </p:cNvPr>
          <p:cNvCxnSpPr>
            <a:cxnSpLocks/>
          </p:cNvCxnSpPr>
          <p:nvPr/>
        </p:nvCxnSpPr>
        <p:spPr>
          <a:xfrm>
            <a:off x="6680689" y="3016250"/>
            <a:ext cx="0" cy="193221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F707E24-FE9C-C047-9072-C722D54A2C00}"/>
              </a:ext>
            </a:extLst>
          </p:cNvPr>
          <p:cNvCxnSpPr>
            <a:cxnSpLocks/>
          </p:cNvCxnSpPr>
          <p:nvPr/>
        </p:nvCxnSpPr>
        <p:spPr>
          <a:xfrm flipH="1">
            <a:off x="6668216" y="3028723"/>
            <a:ext cx="2393234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2C8E0C1-7B13-A946-ABB1-4F72638DC35D}"/>
              </a:ext>
            </a:extLst>
          </p:cNvPr>
          <p:cNvCxnSpPr>
            <a:cxnSpLocks/>
          </p:cNvCxnSpPr>
          <p:nvPr/>
        </p:nvCxnSpPr>
        <p:spPr>
          <a:xfrm>
            <a:off x="9052414" y="3016250"/>
            <a:ext cx="0" cy="193221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225CF7C-304B-1B4E-A989-8C7E20A671FC}"/>
              </a:ext>
            </a:extLst>
          </p:cNvPr>
          <p:cNvCxnSpPr>
            <a:cxnSpLocks/>
          </p:cNvCxnSpPr>
          <p:nvPr/>
        </p:nvCxnSpPr>
        <p:spPr>
          <a:xfrm>
            <a:off x="7896714" y="2695575"/>
            <a:ext cx="0" cy="333375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 : coins arrondis 35">
            <a:extLst>
              <a:ext uri="{FF2B5EF4-FFF2-40B4-BE49-F238E27FC236}">
                <a16:creationId xmlns:a16="http://schemas.microsoft.com/office/drawing/2014/main" id="{C7DB0E64-ED8E-6C4E-894F-E182CC2861B1}"/>
              </a:ext>
            </a:extLst>
          </p:cNvPr>
          <p:cNvSpPr/>
          <p:nvPr/>
        </p:nvSpPr>
        <p:spPr>
          <a:xfrm>
            <a:off x="6684828" y="2080111"/>
            <a:ext cx="2416421" cy="64713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chemeClr val="tx1"/>
                </a:solidFill>
              </a:rPr>
              <a:t>Tumours with </a:t>
            </a:r>
            <a:r>
              <a:rPr lang="en-GB" sz="1400" b="1" dirty="0">
                <a:solidFill>
                  <a:schemeClr val="tx1"/>
                </a:solidFill>
              </a:rPr>
              <a:t>low</a:t>
            </a:r>
            <a:r>
              <a:rPr lang="en-GB" sz="1400" dirty="0">
                <a:solidFill>
                  <a:schemeClr val="tx1"/>
                </a:solidFill>
              </a:rPr>
              <a:t> frequency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of </a:t>
            </a:r>
            <a:r>
              <a:rPr lang="en-GB" sz="1400" i="1" dirty="0">
                <a:solidFill>
                  <a:schemeClr val="tx1"/>
                </a:solidFill>
              </a:rPr>
              <a:t>NTRK</a:t>
            </a:r>
            <a:r>
              <a:rPr lang="en-GB" sz="1400" dirty="0">
                <a:solidFill>
                  <a:schemeClr val="tx1"/>
                </a:solidFill>
              </a:rPr>
              <a:t> fusions e.g. thyroid,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lung or colon cancer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CBCE6A2-607B-C341-9B53-A8A5080F5F53}"/>
              </a:ext>
            </a:extLst>
          </p:cNvPr>
          <p:cNvCxnSpPr>
            <a:cxnSpLocks/>
          </p:cNvCxnSpPr>
          <p:nvPr/>
        </p:nvCxnSpPr>
        <p:spPr>
          <a:xfrm>
            <a:off x="2911964" y="2619375"/>
            <a:ext cx="0" cy="601888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FF9BE1B-9F9F-2F45-9141-14018BB9AE20}"/>
              </a:ext>
            </a:extLst>
          </p:cNvPr>
          <p:cNvCxnSpPr>
            <a:cxnSpLocks/>
          </p:cNvCxnSpPr>
          <p:nvPr/>
        </p:nvCxnSpPr>
        <p:spPr>
          <a:xfrm>
            <a:off x="1471517" y="2974975"/>
            <a:ext cx="0" cy="246288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 : coins arrondis 35">
            <a:extLst>
              <a:ext uri="{FF2B5EF4-FFF2-40B4-BE49-F238E27FC236}">
                <a16:creationId xmlns:a16="http://schemas.microsoft.com/office/drawing/2014/main" id="{B0AEA9DD-BCDB-504E-BDA4-90DE34683B65}"/>
              </a:ext>
            </a:extLst>
          </p:cNvPr>
          <p:cNvSpPr/>
          <p:nvPr/>
        </p:nvSpPr>
        <p:spPr>
          <a:xfrm>
            <a:off x="1699170" y="2080111"/>
            <a:ext cx="2416421" cy="647135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1400" dirty="0"/>
              <a:t>Tumours with </a:t>
            </a:r>
            <a:r>
              <a:rPr lang="en-GB" sz="1400" b="1" dirty="0"/>
              <a:t>high</a:t>
            </a:r>
            <a:r>
              <a:rPr lang="en-GB" sz="1400" dirty="0"/>
              <a:t> frequency</a:t>
            </a:r>
            <a:br>
              <a:rPr lang="en-GB" sz="1400" dirty="0"/>
            </a:br>
            <a:r>
              <a:rPr lang="en-GB" sz="1400" dirty="0"/>
              <a:t>of </a:t>
            </a:r>
            <a:r>
              <a:rPr lang="en-GB" sz="1400" i="1" dirty="0"/>
              <a:t>NTRK</a:t>
            </a:r>
            <a:r>
              <a:rPr lang="en-GB" sz="1400" dirty="0"/>
              <a:t> fusions e.g. CMN,</a:t>
            </a:r>
            <a:br>
              <a:rPr lang="en-GB" sz="1400" dirty="0"/>
            </a:br>
            <a:r>
              <a:rPr lang="en-GB" sz="1400" dirty="0"/>
              <a:t>IFS, MASC, SBC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BF2B658-3E09-014E-802C-74990CEF584A}"/>
              </a:ext>
            </a:extLst>
          </p:cNvPr>
          <p:cNvCxnSpPr>
            <a:cxnSpLocks/>
          </p:cNvCxnSpPr>
          <p:nvPr/>
        </p:nvCxnSpPr>
        <p:spPr>
          <a:xfrm>
            <a:off x="2911964" y="3479800"/>
            <a:ext cx="0" cy="255813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>
            <a:extLst>
              <a:ext uri="{FF2B5EF4-FFF2-40B4-BE49-F238E27FC236}">
                <a16:creationId xmlns:a16="http://schemas.microsoft.com/office/drawing/2014/main" id="{ED420691-C531-EC47-A6B6-6D4E52CCF55A}"/>
              </a:ext>
            </a:extLst>
          </p:cNvPr>
          <p:cNvSpPr/>
          <p:nvPr/>
        </p:nvSpPr>
        <p:spPr>
          <a:xfrm>
            <a:off x="1175656" y="3418114"/>
            <a:ext cx="2645229" cy="2013857"/>
          </a:xfrm>
          <a:custGeom>
            <a:avLst/>
            <a:gdLst>
              <a:gd name="connsiteX0" fmla="*/ 0 w 2590800"/>
              <a:gd name="connsiteY0" fmla="*/ 0 h 2013857"/>
              <a:gd name="connsiteX1" fmla="*/ 0 w 2590800"/>
              <a:gd name="connsiteY1" fmla="*/ 2013857 h 2013857"/>
              <a:gd name="connsiteX2" fmla="*/ 228600 w 2590800"/>
              <a:gd name="connsiteY2" fmla="*/ 2013857 h 2013857"/>
              <a:gd name="connsiteX3" fmla="*/ 2590800 w 2590800"/>
              <a:gd name="connsiteY3" fmla="*/ 2013857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2013857">
                <a:moveTo>
                  <a:pt x="0" y="0"/>
                </a:moveTo>
                <a:lnTo>
                  <a:pt x="0" y="2013857"/>
                </a:lnTo>
                <a:lnTo>
                  <a:pt x="228600" y="2013857"/>
                </a:lnTo>
                <a:lnTo>
                  <a:pt x="2590800" y="2013857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0CF3F64-80A8-B041-A6D3-3FC45F36329D}"/>
              </a:ext>
            </a:extLst>
          </p:cNvPr>
          <p:cNvSpPr/>
          <p:nvPr/>
        </p:nvSpPr>
        <p:spPr>
          <a:xfrm>
            <a:off x="1698171" y="3320143"/>
            <a:ext cx="2286000" cy="1230085"/>
          </a:xfrm>
          <a:custGeom>
            <a:avLst/>
            <a:gdLst>
              <a:gd name="connsiteX0" fmla="*/ 0 w 2590800"/>
              <a:gd name="connsiteY0" fmla="*/ 0 h 2013857"/>
              <a:gd name="connsiteX1" fmla="*/ 0 w 2590800"/>
              <a:gd name="connsiteY1" fmla="*/ 2013857 h 2013857"/>
              <a:gd name="connsiteX2" fmla="*/ 228600 w 2590800"/>
              <a:gd name="connsiteY2" fmla="*/ 2013857 h 2013857"/>
              <a:gd name="connsiteX3" fmla="*/ 2590800 w 2590800"/>
              <a:gd name="connsiteY3" fmla="*/ 2013857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2013857">
                <a:moveTo>
                  <a:pt x="0" y="0"/>
                </a:moveTo>
                <a:lnTo>
                  <a:pt x="0" y="2013857"/>
                </a:lnTo>
                <a:lnTo>
                  <a:pt x="228600" y="2013857"/>
                </a:lnTo>
                <a:lnTo>
                  <a:pt x="2590800" y="2013857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 : coins arrondis 35">
            <a:extLst>
              <a:ext uri="{FF2B5EF4-FFF2-40B4-BE49-F238E27FC236}">
                <a16:creationId xmlns:a16="http://schemas.microsoft.com/office/drawing/2014/main" id="{10927F3D-7574-CE49-B6B2-A6FFF56EEC0F}"/>
              </a:ext>
            </a:extLst>
          </p:cNvPr>
          <p:cNvSpPr/>
          <p:nvPr/>
        </p:nvSpPr>
        <p:spPr>
          <a:xfrm>
            <a:off x="1071978" y="3219267"/>
            <a:ext cx="799079" cy="2520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FISH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FB4330C-AA63-BB40-815B-8F364840F938}"/>
              </a:ext>
            </a:extLst>
          </p:cNvPr>
          <p:cNvCxnSpPr>
            <a:cxnSpLocks/>
          </p:cNvCxnSpPr>
          <p:nvPr/>
        </p:nvCxnSpPr>
        <p:spPr>
          <a:xfrm flipH="1">
            <a:off x="1463484" y="2985180"/>
            <a:ext cx="3375216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D484CA3-DDBF-C941-9983-05E7B00F29C7}"/>
              </a:ext>
            </a:extLst>
          </p:cNvPr>
          <p:cNvCxnSpPr>
            <a:cxnSpLocks/>
          </p:cNvCxnSpPr>
          <p:nvPr/>
        </p:nvCxnSpPr>
        <p:spPr>
          <a:xfrm>
            <a:off x="4827492" y="2974975"/>
            <a:ext cx="0" cy="1336675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DC5FDB1-8637-C845-8644-4180447E6443}"/>
              </a:ext>
            </a:extLst>
          </p:cNvPr>
          <p:cNvCxnSpPr>
            <a:cxnSpLocks/>
          </p:cNvCxnSpPr>
          <p:nvPr/>
        </p:nvCxnSpPr>
        <p:spPr>
          <a:xfrm>
            <a:off x="4827492" y="4587875"/>
            <a:ext cx="0" cy="708025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F6C49E-3EC4-FD47-9457-0518F89CCD63}"/>
              </a:ext>
            </a:extLst>
          </p:cNvPr>
          <p:cNvCxnSpPr>
            <a:cxnSpLocks/>
          </p:cNvCxnSpPr>
          <p:nvPr/>
        </p:nvCxnSpPr>
        <p:spPr>
          <a:xfrm>
            <a:off x="6680689" y="3843564"/>
            <a:ext cx="0" cy="303893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A0A9337-D2A8-4D4F-A8A3-310139F20169}"/>
              </a:ext>
            </a:extLst>
          </p:cNvPr>
          <p:cNvCxnSpPr>
            <a:cxnSpLocks/>
          </p:cNvCxnSpPr>
          <p:nvPr/>
        </p:nvCxnSpPr>
        <p:spPr>
          <a:xfrm>
            <a:off x="5537689" y="4126593"/>
            <a:ext cx="0" cy="193221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D6C5816-F70A-1648-A67E-BC4ABE1F6A70}"/>
              </a:ext>
            </a:extLst>
          </p:cNvPr>
          <p:cNvCxnSpPr>
            <a:cxnSpLocks/>
          </p:cNvCxnSpPr>
          <p:nvPr/>
        </p:nvCxnSpPr>
        <p:spPr>
          <a:xfrm flipH="1">
            <a:off x="5525216" y="4139066"/>
            <a:ext cx="2393234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D51693-5B07-9C45-AA34-74C7C3922053}"/>
              </a:ext>
            </a:extLst>
          </p:cNvPr>
          <p:cNvCxnSpPr>
            <a:cxnSpLocks/>
          </p:cNvCxnSpPr>
          <p:nvPr/>
        </p:nvCxnSpPr>
        <p:spPr>
          <a:xfrm>
            <a:off x="7909414" y="4126593"/>
            <a:ext cx="0" cy="193221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929EF59-0698-A44A-A50E-8EC9430F3561}"/>
              </a:ext>
            </a:extLst>
          </p:cNvPr>
          <p:cNvGrpSpPr/>
          <p:nvPr/>
        </p:nvGrpSpPr>
        <p:grpSpPr>
          <a:xfrm>
            <a:off x="3309257" y="3324225"/>
            <a:ext cx="1169308" cy="987425"/>
            <a:chOff x="3309257" y="3324225"/>
            <a:chExt cx="1169308" cy="987425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43CDE2A-3AD6-FC45-846E-9F763398A9D0}"/>
                </a:ext>
              </a:extLst>
            </p:cNvPr>
            <p:cNvCxnSpPr>
              <a:cxnSpLocks/>
            </p:cNvCxnSpPr>
            <p:nvPr/>
          </p:nvCxnSpPr>
          <p:spPr>
            <a:xfrm>
              <a:off x="4468717" y="3324225"/>
              <a:ext cx="0" cy="987425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C983CB6-4089-3544-B510-806C46CD1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9257" y="3333523"/>
              <a:ext cx="1169308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 : coins arrondis 35">
            <a:extLst>
              <a:ext uri="{FF2B5EF4-FFF2-40B4-BE49-F238E27FC236}">
                <a16:creationId xmlns:a16="http://schemas.microsoft.com/office/drawing/2014/main" id="{07A983EC-706E-514A-B22C-D326F5965ACF}"/>
              </a:ext>
            </a:extLst>
          </p:cNvPr>
          <p:cNvSpPr/>
          <p:nvPr/>
        </p:nvSpPr>
        <p:spPr>
          <a:xfrm>
            <a:off x="2120635" y="3219268"/>
            <a:ext cx="1584136" cy="2520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Pan-TRK IHC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FA61D006-2254-2B46-8349-9C60CC1D9FAD}"/>
              </a:ext>
            </a:extLst>
          </p:cNvPr>
          <p:cNvSpPr/>
          <p:nvPr/>
        </p:nvSpPr>
        <p:spPr>
          <a:xfrm>
            <a:off x="3813175" y="4038600"/>
            <a:ext cx="346075" cy="266700"/>
          </a:xfrm>
          <a:custGeom>
            <a:avLst/>
            <a:gdLst>
              <a:gd name="connsiteX0" fmla="*/ 0 w 346075"/>
              <a:gd name="connsiteY0" fmla="*/ 0 h 257175"/>
              <a:gd name="connsiteX1" fmla="*/ 346075 w 346075"/>
              <a:gd name="connsiteY1" fmla="*/ 0 h 257175"/>
              <a:gd name="connsiteX2" fmla="*/ 346075 w 346075"/>
              <a:gd name="connsiteY2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075" h="257175">
                <a:moveTo>
                  <a:pt x="0" y="0"/>
                </a:moveTo>
                <a:lnTo>
                  <a:pt x="346075" y="0"/>
                </a:lnTo>
                <a:lnTo>
                  <a:pt x="346075" y="257175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D37E5EC-0CD0-6D4E-AE24-C01D045D74D9}"/>
              </a:ext>
            </a:extLst>
          </p:cNvPr>
          <p:cNvCxnSpPr>
            <a:cxnSpLocks/>
          </p:cNvCxnSpPr>
          <p:nvPr/>
        </p:nvCxnSpPr>
        <p:spPr>
          <a:xfrm flipH="1">
            <a:off x="5635530" y="4443414"/>
            <a:ext cx="1771745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Freeform 81">
            <a:extLst>
              <a:ext uri="{FF2B5EF4-FFF2-40B4-BE49-F238E27FC236}">
                <a16:creationId xmlns:a16="http://schemas.microsoft.com/office/drawing/2014/main" id="{79728405-BB48-2D46-B181-A67F3F2C642E}"/>
              </a:ext>
            </a:extLst>
          </p:cNvPr>
          <p:cNvSpPr/>
          <p:nvPr/>
        </p:nvSpPr>
        <p:spPr>
          <a:xfrm>
            <a:off x="5591175" y="4543425"/>
            <a:ext cx="1691368" cy="974725"/>
          </a:xfrm>
          <a:custGeom>
            <a:avLst/>
            <a:gdLst>
              <a:gd name="connsiteX0" fmla="*/ 0 w 1444625"/>
              <a:gd name="connsiteY0" fmla="*/ 0 h 974725"/>
              <a:gd name="connsiteX1" fmla="*/ 774700 w 1444625"/>
              <a:gd name="connsiteY1" fmla="*/ 0 h 974725"/>
              <a:gd name="connsiteX2" fmla="*/ 774700 w 1444625"/>
              <a:gd name="connsiteY2" fmla="*/ 974725 h 974725"/>
              <a:gd name="connsiteX3" fmla="*/ 831850 w 1444625"/>
              <a:gd name="connsiteY3" fmla="*/ 974725 h 974725"/>
              <a:gd name="connsiteX4" fmla="*/ 1444625 w 1444625"/>
              <a:gd name="connsiteY4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4625" h="974725">
                <a:moveTo>
                  <a:pt x="0" y="0"/>
                </a:moveTo>
                <a:lnTo>
                  <a:pt x="774700" y="0"/>
                </a:lnTo>
                <a:lnTo>
                  <a:pt x="774700" y="974725"/>
                </a:lnTo>
                <a:lnTo>
                  <a:pt x="831850" y="974725"/>
                </a:lnTo>
                <a:lnTo>
                  <a:pt x="1444625" y="974725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6184A0-BCA4-FE4E-A1DE-DDECBF6883EC}"/>
              </a:ext>
            </a:extLst>
          </p:cNvPr>
          <p:cNvCxnSpPr>
            <a:cxnSpLocks/>
          </p:cNvCxnSpPr>
          <p:nvPr/>
        </p:nvCxnSpPr>
        <p:spPr>
          <a:xfrm>
            <a:off x="8659622" y="4524828"/>
            <a:ext cx="0" cy="754743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Freeform 84">
            <a:extLst>
              <a:ext uri="{FF2B5EF4-FFF2-40B4-BE49-F238E27FC236}">
                <a16:creationId xmlns:a16="http://schemas.microsoft.com/office/drawing/2014/main" id="{7390834E-FAB1-B242-92AB-D2CDD51952E4}"/>
              </a:ext>
            </a:extLst>
          </p:cNvPr>
          <p:cNvSpPr/>
          <p:nvPr/>
        </p:nvSpPr>
        <p:spPr>
          <a:xfrm>
            <a:off x="9035143" y="3681414"/>
            <a:ext cx="892628" cy="762000"/>
          </a:xfrm>
          <a:custGeom>
            <a:avLst/>
            <a:gdLst>
              <a:gd name="connsiteX0" fmla="*/ 816428 w 816428"/>
              <a:gd name="connsiteY0" fmla="*/ 0 h 762000"/>
              <a:gd name="connsiteX1" fmla="*/ 816428 w 816428"/>
              <a:gd name="connsiteY1" fmla="*/ 762000 h 762000"/>
              <a:gd name="connsiteX2" fmla="*/ 0 w 816428"/>
              <a:gd name="connsiteY2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6428" h="762000">
                <a:moveTo>
                  <a:pt x="816428" y="0"/>
                </a:moveTo>
                <a:lnTo>
                  <a:pt x="816428" y="762000"/>
                </a:lnTo>
                <a:lnTo>
                  <a:pt x="0" y="762000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 : coins arrondis 35">
            <a:extLst>
              <a:ext uri="{FF2B5EF4-FFF2-40B4-BE49-F238E27FC236}">
                <a16:creationId xmlns:a16="http://schemas.microsoft.com/office/drawing/2014/main" id="{C6085A44-DF97-6041-AC68-4BDB0FA1B82B}"/>
              </a:ext>
            </a:extLst>
          </p:cNvPr>
          <p:cNvSpPr/>
          <p:nvPr/>
        </p:nvSpPr>
        <p:spPr>
          <a:xfrm>
            <a:off x="8037587" y="3223111"/>
            <a:ext cx="3229919" cy="64713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tx1"/>
                </a:solidFill>
              </a:rPr>
              <a:t>NGS NOT routinely performed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e.g. </a:t>
            </a:r>
            <a:r>
              <a:rPr lang="en-GB" sz="1400" dirty="0" err="1">
                <a:solidFill>
                  <a:schemeClr val="tx1"/>
                </a:solidFill>
              </a:rPr>
              <a:t>histotype</a:t>
            </a:r>
            <a:r>
              <a:rPr lang="en-GB" sz="1400" dirty="0">
                <a:solidFill>
                  <a:schemeClr val="tx1"/>
                </a:solidFill>
              </a:rPr>
              <a:t> or institutional</a:t>
            </a:r>
          </a:p>
        </p:txBody>
      </p:sp>
      <p:sp>
        <p:nvSpPr>
          <p:cNvPr id="30" name="Rectangle : coins arrondis 35">
            <a:extLst>
              <a:ext uri="{FF2B5EF4-FFF2-40B4-BE49-F238E27FC236}">
                <a16:creationId xmlns:a16="http://schemas.microsoft.com/office/drawing/2014/main" id="{667A1764-4AE3-EB4D-978D-84EA3578BE3E}"/>
              </a:ext>
            </a:extLst>
          </p:cNvPr>
          <p:cNvSpPr/>
          <p:nvPr/>
        </p:nvSpPr>
        <p:spPr>
          <a:xfrm>
            <a:off x="4054664" y="4307839"/>
            <a:ext cx="1584136" cy="43833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NGS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A25C0E-66F5-2240-93E1-BA31B5505B7F}"/>
              </a:ext>
            </a:extLst>
          </p:cNvPr>
          <p:cNvSpPr txBox="1"/>
          <p:nvPr/>
        </p:nvSpPr>
        <p:spPr>
          <a:xfrm>
            <a:off x="4180415" y="3523133"/>
            <a:ext cx="568554" cy="19389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Positive</a:t>
            </a:r>
          </a:p>
        </p:txBody>
      </p:sp>
      <p:sp>
        <p:nvSpPr>
          <p:cNvPr id="29" name="Rectangle : coins arrondis 35">
            <a:extLst>
              <a:ext uri="{FF2B5EF4-FFF2-40B4-BE49-F238E27FC236}">
                <a16:creationId xmlns:a16="http://schemas.microsoft.com/office/drawing/2014/main" id="{2695CD9C-1FC1-DB4E-8527-B163D3DE13CB}"/>
              </a:ext>
            </a:extLst>
          </p:cNvPr>
          <p:cNvSpPr/>
          <p:nvPr/>
        </p:nvSpPr>
        <p:spPr>
          <a:xfrm>
            <a:off x="7440121" y="4307839"/>
            <a:ext cx="1584136" cy="2520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solidFill>
                  <a:schemeClr val="bg1"/>
                </a:solidFill>
              </a:rPr>
              <a:t>Pan-TRK IHC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3319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30" y="2311366"/>
            <a:ext cx="4340459" cy="2630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72421" y="3665897"/>
            <a:ext cx="1382608" cy="3344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EEB9AF-F967-8545-AFE1-58EBAD472F23}"/>
              </a:ext>
            </a:extLst>
          </p:cNvPr>
          <p:cNvSpPr txBox="1"/>
          <p:nvPr/>
        </p:nvSpPr>
        <p:spPr>
          <a:xfrm>
            <a:off x="412393" y="161620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chemeClr val="accent1"/>
                </a:solidFill>
                <a:ea typeface="Aileron" charset="0"/>
                <a:cs typeface="Aileron" charset="0"/>
              </a:rPr>
              <a:t>NTRK</a:t>
            </a:r>
            <a:r>
              <a:rPr lang="en-GB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rearrangements =</a:t>
            </a:r>
          </a:p>
          <a:p>
            <a:pPr algn="ctr"/>
            <a:r>
              <a:rPr lang="en-GB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clinically actionable targets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27B2B4-199E-3148-9487-5088E36C6281}"/>
              </a:ext>
            </a:extLst>
          </p:cNvPr>
          <p:cNvSpPr txBox="1"/>
          <p:nvPr/>
        </p:nvSpPr>
        <p:spPr>
          <a:xfrm>
            <a:off x="6136016" y="1311703"/>
            <a:ext cx="4978286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Cohort of 23’280 patients</a:t>
            </a:r>
          </a:p>
          <a:p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276 healthy samples (control)</a:t>
            </a:r>
          </a:p>
          <a:p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1’199 patients with </a:t>
            </a:r>
            <a:r>
              <a:rPr lang="en-GB" i="1" dirty="0">
                <a:solidFill>
                  <a:schemeClr val="tx2"/>
                </a:solidFill>
                <a:ea typeface="Aileron" charset="0"/>
                <a:cs typeface="Aileron" charset="0"/>
              </a:rPr>
              <a:t>ERBB2</a:t>
            </a:r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 amps (negative control)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20CFE9-13D7-AA43-B656-0822054111A1}"/>
              </a:ext>
            </a:extLst>
          </p:cNvPr>
          <p:cNvSpPr txBox="1"/>
          <p:nvPr/>
        </p:nvSpPr>
        <p:spPr>
          <a:xfrm>
            <a:off x="5559288" y="2780928"/>
            <a:ext cx="6131743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ea typeface="Aileron" charset="0"/>
                <a:cs typeface="Aileron" charset="0"/>
              </a:rPr>
              <a:t>Tested with Guardant360 (liquid biopsy NGS-based array)</a:t>
            </a:r>
          </a:p>
          <a:p>
            <a:r>
              <a:rPr lang="en-GB" sz="2000" dirty="0">
                <a:solidFill>
                  <a:schemeClr val="tx2"/>
                </a:solidFill>
                <a:ea typeface="Aileron" charset="0"/>
                <a:cs typeface="Aileron" charset="0"/>
              </a:rPr>
              <a:t>Reanalysed using the novel algorithm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37199511-6F1B-D743-AF95-7B1C4095A2A9}"/>
              </a:ext>
            </a:extLst>
          </p:cNvPr>
          <p:cNvSpPr/>
          <p:nvPr/>
        </p:nvSpPr>
        <p:spPr>
          <a:xfrm rot="10800000">
            <a:off x="6136016" y="2235033"/>
            <a:ext cx="4978286" cy="52757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7F9331-7A3F-F54D-94EA-43914A137ADB}"/>
              </a:ext>
            </a:extLst>
          </p:cNvPr>
          <p:cNvSpPr txBox="1"/>
          <p:nvPr/>
        </p:nvSpPr>
        <p:spPr>
          <a:xfrm>
            <a:off x="6001844" y="4047327"/>
            <a:ext cx="524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cap="all" dirty="0">
                <a:solidFill>
                  <a:schemeClr val="accent1"/>
                </a:solidFill>
                <a:ea typeface="Aileron" charset="0"/>
                <a:cs typeface="Aileron" charset="0"/>
              </a:rPr>
              <a:t>De novo </a:t>
            </a:r>
            <a:r>
              <a:rPr lang="en-GB" b="1" cap="all" dirty="0">
                <a:solidFill>
                  <a:schemeClr val="accent1"/>
                </a:solidFill>
                <a:ea typeface="Aileron" charset="0"/>
                <a:cs typeface="Aileron" charset="0"/>
              </a:rPr>
              <a:t>fusion caller exhibits high specificity</a:t>
            </a:r>
          </a:p>
        </p:txBody>
      </p:sp>
      <p:graphicFrame>
        <p:nvGraphicFramePr>
          <p:cNvPr id="16" name="Tableau 16">
            <a:extLst>
              <a:ext uri="{FF2B5EF4-FFF2-40B4-BE49-F238E27FC236}">
                <a16:creationId xmlns:a16="http://schemas.microsoft.com/office/drawing/2014/main" id="{8B462B10-CF38-854E-AC9D-6A15D1344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082387"/>
              </p:ext>
            </p:extLst>
          </p:nvPr>
        </p:nvGraphicFramePr>
        <p:xfrm>
          <a:off x="5629931" y="4451818"/>
          <a:ext cx="599045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988">
                  <a:extLst>
                    <a:ext uri="{9D8B030D-6E8A-4147-A177-3AD203B41FA5}">
                      <a16:colId xmlns:a16="http://schemas.microsoft.com/office/drawing/2014/main" val="3199829939"/>
                    </a:ext>
                  </a:extLst>
                </a:gridCol>
                <a:gridCol w="1055232">
                  <a:extLst>
                    <a:ext uri="{9D8B030D-6E8A-4147-A177-3AD203B41FA5}">
                      <a16:colId xmlns:a16="http://schemas.microsoft.com/office/drawing/2014/main" val="2418171183"/>
                    </a:ext>
                  </a:extLst>
                </a:gridCol>
                <a:gridCol w="984883">
                  <a:extLst>
                    <a:ext uri="{9D8B030D-6E8A-4147-A177-3AD203B41FA5}">
                      <a16:colId xmlns:a16="http://schemas.microsoft.com/office/drawing/2014/main" val="366344946"/>
                    </a:ext>
                  </a:extLst>
                </a:gridCol>
                <a:gridCol w="1210353">
                  <a:extLst>
                    <a:ext uri="{9D8B030D-6E8A-4147-A177-3AD203B41FA5}">
                      <a16:colId xmlns:a16="http://schemas.microsoft.com/office/drawing/2014/main" val="342305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Negative control cohort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Sample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#</a:t>
                      </a:r>
                      <a:r>
                        <a:rPr lang="en-GB" i="1" noProof="0"/>
                        <a:t>NTRK1</a:t>
                      </a:r>
                      <a:r>
                        <a:rPr lang="en-GB" noProof="0"/>
                        <a:t> fusions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Specificity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2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Healthy controls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276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7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noProof="0"/>
                        <a:t>ERBB2</a:t>
                      </a:r>
                      <a:r>
                        <a:rPr lang="en-GB" noProof="0"/>
                        <a:t> amp+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1’199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&gt;99%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759861"/>
                  </a:ext>
                </a:extLst>
              </a:tr>
            </a:tbl>
          </a:graphicData>
        </a:graphic>
      </p:graphicFrame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0A99EC2-1362-2C40-9AD5-E14497764985}"/>
              </a:ext>
            </a:extLst>
          </p:cNvPr>
          <p:cNvCxnSpPr>
            <a:cxnSpLocks/>
          </p:cNvCxnSpPr>
          <p:nvPr/>
        </p:nvCxnSpPr>
        <p:spPr>
          <a:xfrm>
            <a:off x="5216827" y="1311703"/>
            <a:ext cx="0" cy="4544811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D0030D19-3E6E-6249-B07E-74F4C284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 novo </a:t>
            </a:r>
            <a:r>
              <a:rPr lang="en-US" dirty="0"/>
              <a:t>fusion caller: </a:t>
            </a:r>
            <a:br>
              <a:rPr lang="en-US" dirty="0"/>
            </a:br>
            <a:r>
              <a:rPr lang="en-US" dirty="0"/>
              <a:t>Background-methods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16C69-C562-9C4F-A396-2DC496DB2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BF3F42-E81B-B542-B028-C8FD9FB2F9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9220232" cy="365125"/>
          </a:xfrm>
        </p:spPr>
        <p:txBody>
          <a:bodyPr/>
          <a:lstStyle/>
          <a:p>
            <a:r>
              <a:rPr lang="en-US" dirty="0"/>
              <a:t>Amps, amplifications; ERBB2, Erb-B2 Receptor Tyrosine Kinase 2; NGS; next-generation sequencing; NTRK, neurotrophic tyrosine receptor kinase</a:t>
            </a:r>
          </a:p>
        </p:txBody>
      </p:sp>
    </p:spTree>
    <p:extLst>
      <p:ext uri="{BB962C8B-B14F-4D97-AF65-F5344CB8AC3E}">
        <p14:creationId xmlns:p14="http://schemas.microsoft.com/office/powerpoint/2010/main" val="38094629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4290C71-4C5E-BC41-9035-999AC70F41A8}"/>
              </a:ext>
            </a:extLst>
          </p:cNvPr>
          <p:cNvSpPr txBox="1"/>
          <p:nvPr/>
        </p:nvSpPr>
        <p:spPr>
          <a:xfrm>
            <a:off x="381267" y="1283853"/>
            <a:ext cx="572561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Patients with </a:t>
            </a:r>
            <a:r>
              <a:rPr lang="en-GB" b="1" i="1" dirty="0">
                <a:solidFill>
                  <a:schemeClr val="accent1"/>
                </a:solidFill>
                <a:ea typeface="Aileron" charset="0"/>
                <a:cs typeface="Aileron" charset="0"/>
              </a:rPr>
              <a:t>NTRK1</a:t>
            </a:r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fusions have co-</a:t>
            </a:r>
            <a:r>
              <a:rPr lang="en-GB" b="1" dirty="0" err="1">
                <a:solidFill>
                  <a:schemeClr val="accent1"/>
                </a:solidFill>
                <a:ea typeface="Aileron" charset="0"/>
                <a:cs typeface="Aileron" charset="0"/>
              </a:rPr>
              <a:t>occuring</a:t>
            </a:r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known driver and resistance mutations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C0A84E-5D95-ED4C-AA8E-CD9105FBBF5B}"/>
              </a:ext>
            </a:extLst>
          </p:cNvPr>
          <p:cNvSpPr txBox="1"/>
          <p:nvPr/>
        </p:nvSpPr>
        <p:spPr>
          <a:xfrm>
            <a:off x="6208443" y="1283853"/>
            <a:ext cx="566915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b="1" i="1" dirty="0">
                <a:solidFill>
                  <a:schemeClr val="accent1"/>
                </a:solidFill>
                <a:ea typeface="Aileron" charset="0"/>
                <a:cs typeface="Aileron" charset="0"/>
              </a:rPr>
              <a:t>NTRK1</a:t>
            </a:r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fusions prevalence is comparable to tissue </a:t>
            </a:r>
            <a:b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</a:br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and most partners are unique to individual patients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8C4F311-13DC-7743-A724-77824DBC0FAE}"/>
              </a:ext>
            </a:extLst>
          </p:cNvPr>
          <p:cNvCxnSpPr/>
          <p:nvPr/>
        </p:nvCxnSpPr>
        <p:spPr>
          <a:xfrm>
            <a:off x="6295323" y="1291697"/>
            <a:ext cx="0" cy="431348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72DCA2A-CC80-A04A-AD9A-256CC06EE3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1267" y="5679397"/>
            <a:ext cx="11380472" cy="34909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Conclusion: </a:t>
            </a:r>
            <a:r>
              <a:rPr lang="en-GB" i="1" dirty="0">
                <a:solidFill>
                  <a:schemeClr val="tx2"/>
                </a:solidFill>
                <a:ea typeface="Aileron" charset="0"/>
                <a:cs typeface="Aileron" charset="0"/>
              </a:rPr>
              <a:t>de novo </a:t>
            </a:r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fusion caller assay can increase the yield for the detection of </a:t>
            </a:r>
            <a:r>
              <a:rPr lang="en-GB" i="1" dirty="0">
                <a:solidFill>
                  <a:schemeClr val="tx2"/>
                </a:solidFill>
                <a:ea typeface="Aileron" charset="0"/>
                <a:cs typeface="Aileron" charset="0"/>
              </a:rPr>
              <a:t>NTRK1</a:t>
            </a:r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 fusions in </a:t>
            </a:r>
            <a:r>
              <a:rPr lang="en-GB" dirty="0" err="1">
                <a:solidFill>
                  <a:schemeClr val="tx2"/>
                </a:solidFill>
                <a:ea typeface="Aileron" charset="0"/>
                <a:cs typeface="Aileron" charset="0"/>
              </a:rPr>
              <a:t>cfDNA</a:t>
            </a:r>
            <a:r>
              <a:rPr lang="en-GB" dirty="0">
                <a:solidFill>
                  <a:schemeClr val="tx2"/>
                </a:solidFill>
                <a:ea typeface="Aileron" charset="0"/>
                <a:cs typeface="Aileron" charset="0"/>
              </a:rPr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3637D5-B1F2-EB44-BAAA-CB6A1B5D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NTRK1</a:t>
            </a:r>
            <a:r>
              <a:rPr lang="en-US" dirty="0"/>
              <a:t> fusion detection using a </a:t>
            </a:r>
            <a:r>
              <a:rPr lang="en-US" i="1" dirty="0"/>
              <a:t>de novo </a:t>
            </a:r>
            <a:r>
              <a:rPr lang="en-US" dirty="0"/>
              <a:t>fusion caller: Results</a:t>
            </a:r>
            <a:br>
              <a:rPr lang="en-US" dirty="0"/>
            </a:b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7179D4-342A-6A49-AE10-5753CDE55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FE3051-AB00-3E4B-AA71-755305AFB6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9868304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 EGFR, epidermal growth factor receptor; MSK-IMPACT, Memorial Sloan Kettering-Integrated Mutation Profiling of Actionable Cancer Targets; NTRK, neurotrophic tyrosine receptor kinase; TCGA, The Cancer Genome Atlas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2AA921-718D-3D4D-94C6-0529E3760117}"/>
              </a:ext>
            </a:extLst>
          </p:cNvPr>
          <p:cNvCxnSpPr>
            <a:cxnSpLocks/>
          </p:cNvCxnSpPr>
          <p:nvPr/>
        </p:nvCxnSpPr>
        <p:spPr>
          <a:xfrm rot="16200000">
            <a:off x="1156931" y="492056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E48E2B-69D1-4247-86F5-1BC047678DB5}"/>
              </a:ext>
            </a:extLst>
          </p:cNvPr>
          <p:cNvSpPr txBox="1"/>
          <p:nvPr/>
        </p:nvSpPr>
        <p:spPr>
          <a:xfrm>
            <a:off x="1159961" y="4984254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5A779A-86BA-E845-AF7A-BFAAAA82D96C}"/>
              </a:ext>
            </a:extLst>
          </p:cNvPr>
          <p:cNvSpPr txBox="1"/>
          <p:nvPr/>
        </p:nvSpPr>
        <p:spPr>
          <a:xfrm>
            <a:off x="1439112" y="5207325"/>
            <a:ext cx="1251112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log2 (odds ratio)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A51D61-D467-CE41-9859-7696679214EA}"/>
              </a:ext>
            </a:extLst>
          </p:cNvPr>
          <p:cNvSpPr txBox="1"/>
          <p:nvPr/>
        </p:nvSpPr>
        <p:spPr>
          <a:xfrm rot="16200000">
            <a:off x="-141950" y="3500239"/>
            <a:ext cx="1485215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-log10 (adj. p-value)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3E91520-355F-0843-94F8-46F0FBCB6E15}"/>
              </a:ext>
            </a:extLst>
          </p:cNvPr>
          <p:cNvCxnSpPr>
            <a:cxnSpLocks/>
          </p:cNvCxnSpPr>
          <p:nvPr/>
        </p:nvCxnSpPr>
        <p:spPr>
          <a:xfrm>
            <a:off x="2899203" y="2831756"/>
            <a:ext cx="0" cy="65485"/>
          </a:xfrm>
          <a:prstGeom prst="line">
            <a:avLst/>
          </a:prstGeom>
          <a:ln w="158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7BD769C-7017-FA40-82A2-7F7D3F63FCCF}"/>
              </a:ext>
            </a:extLst>
          </p:cNvPr>
          <p:cNvCxnSpPr>
            <a:cxnSpLocks/>
          </p:cNvCxnSpPr>
          <p:nvPr/>
        </p:nvCxnSpPr>
        <p:spPr>
          <a:xfrm flipV="1">
            <a:off x="1199235" y="2333625"/>
            <a:ext cx="0" cy="2545108"/>
          </a:xfrm>
          <a:prstGeom prst="line">
            <a:avLst/>
          </a:prstGeom>
          <a:ln w="635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21916D-88F2-2F48-89DC-ADF801E1D2E9}"/>
              </a:ext>
            </a:extLst>
          </p:cNvPr>
          <p:cNvCxnSpPr>
            <a:cxnSpLocks/>
          </p:cNvCxnSpPr>
          <p:nvPr/>
        </p:nvCxnSpPr>
        <p:spPr>
          <a:xfrm>
            <a:off x="1051410" y="2421838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034151D-F5E5-4240-A05C-261EFE410B00}"/>
              </a:ext>
            </a:extLst>
          </p:cNvPr>
          <p:cNvSpPr txBox="1"/>
          <p:nvPr/>
        </p:nvSpPr>
        <p:spPr>
          <a:xfrm>
            <a:off x="740143" y="2323604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2.50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92C1FBB-B7DB-C344-9FEE-714869419630}"/>
              </a:ext>
            </a:extLst>
          </p:cNvPr>
          <p:cNvCxnSpPr>
            <a:cxnSpLocks/>
          </p:cNvCxnSpPr>
          <p:nvPr/>
        </p:nvCxnSpPr>
        <p:spPr>
          <a:xfrm>
            <a:off x="1051410" y="271711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EC6C733-9016-1F47-8953-558A6F11E7A7}"/>
              </a:ext>
            </a:extLst>
          </p:cNvPr>
          <p:cNvSpPr txBox="1"/>
          <p:nvPr/>
        </p:nvSpPr>
        <p:spPr>
          <a:xfrm>
            <a:off x="740143" y="2618879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2.25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8CFCF4E-AC5A-5640-80E2-8C60FF8D934A}"/>
              </a:ext>
            </a:extLst>
          </p:cNvPr>
          <p:cNvCxnSpPr>
            <a:cxnSpLocks/>
          </p:cNvCxnSpPr>
          <p:nvPr/>
        </p:nvCxnSpPr>
        <p:spPr>
          <a:xfrm>
            <a:off x="1051410" y="299651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4C7CDEAC-5434-0F48-B289-22C67E1453D4}"/>
              </a:ext>
            </a:extLst>
          </p:cNvPr>
          <p:cNvSpPr txBox="1"/>
          <p:nvPr/>
        </p:nvSpPr>
        <p:spPr>
          <a:xfrm>
            <a:off x="740143" y="2898279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2.00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A25A6E7-1661-7C4B-9ADD-B607CFE7A087}"/>
              </a:ext>
            </a:extLst>
          </p:cNvPr>
          <p:cNvCxnSpPr>
            <a:cxnSpLocks/>
          </p:cNvCxnSpPr>
          <p:nvPr/>
        </p:nvCxnSpPr>
        <p:spPr>
          <a:xfrm>
            <a:off x="1051410" y="328226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10563E6A-37D9-004F-8BB9-26EB9581E095}"/>
              </a:ext>
            </a:extLst>
          </p:cNvPr>
          <p:cNvSpPr txBox="1"/>
          <p:nvPr/>
        </p:nvSpPr>
        <p:spPr>
          <a:xfrm>
            <a:off x="740143" y="3184029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1.75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441CF20-3EED-C341-9695-3DBE38DDFB15}"/>
              </a:ext>
            </a:extLst>
          </p:cNvPr>
          <p:cNvCxnSpPr>
            <a:cxnSpLocks/>
          </p:cNvCxnSpPr>
          <p:nvPr/>
        </p:nvCxnSpPr>
        <p:spPr>
          <a:xfrm>
            <a:off x="1051410" y="357436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CA7AEEA-FA9D-534F-AC91-F7B853FF227C}"/>
              </a:ext>
            </a:extLst>
          </p:cNvPr>
          <p:cNvSpPr txBox="1"/>
          <p:nvPr/>
        </p:nvSpPr>
        <p:spPr>
          <a:xfrm>
            <a:off x="740143" y="3476129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1.50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2B5341-985B-B240-8F21-9CF6A508A6A8}"/>
              </a:ext>
            </a:extLst>
          </p:cNvPr>
          <p:cNvCxnSpPr>
            <a:cxnSpLocks/>
          </p:cNvCxnSpPr>
          <p:nvPr/>
        </p:nvCxnSpPr>
        <p:spPr>
          <a:xfrm>
            <a:off x="1051410" y="3850588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FBC19CC-A058-8F46-B833-5E6E356847DA}"/>
              </a:ext>
            </a:extLst>
          </p:cNvPr>
          <p:cNvSpPr txBox="1"/>
          <p:nvPr/>
        </p:nvSpPr>
        <p:spPr>
          <a:xfrm>
            <a:off x="740143" y="3752354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1.25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2D9C855-D1A1-1F4E-B3C3-1D4FBE4CE38B}"/>
              </a:ext>
            </a:extLst>
          </p:cNvPr>
          <p:cNvCxnSpPr>
            <a:cxnSpLocks/>
          </p:cNvCxnSpPr>
          <p:nvPr/>
        </p:nvCxnSpPr>
        <p:spPr>
          <a:xfrm rot="16200000">
            <a:off x="1493481" y="492056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88E34E17-CA04-3B44-89DD-A5A2AA63E86E}"/>
              </a:ext>
            </a:extLst>
          </p:cNvPr>
          <p:cNvSpPr txBox="1"/>
          <p:nvPr/>
        </p:nvSpPr>
        <p:spPr>
          <a:xfrm>
            <a:off x="1496511" y="4984254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79A4814-BC1C-8841-96AD-BF7524BCCE5B}"/>
              </a:ext>
            </a:extLst>
          </p:cNvPr>
          <p:cNvCxnSpPr>
            <a:cxnSpLocks/>
          </p:cNvCxnSpPr>
          <p:nvPr/>
        </p:nvCxnSpPr>
        <p:spPr>
          <a:xfrm flipV="1">
            <a:off x="1535785" y="2333625"/>
            <a:ext cx="0" cy="2545108"/>
          </a:xfrm>
          <a:prstGeom prst="line">
            <a:avLst/>
          </a:prstGeom>
          <a:ln w="6350">
            <a:solidFill>
              <a:schemeClr val="accent6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3FEC5B5-3970-7647-9F1F-934D4A0BEB04}"/>
              </a:ext>
            </a:extLst>
          </p:cNvPr>
          <p:cNvCxnSpPr>
            <a:cxnSpLocks/>
          </p:cNvCxnSpPr>
          <p:nvPr/>
        </p:nvCxnSpPr>
        <p:spPr>
          <a:xfrm rot="16200000">
            <a:off x="1817331" y="492056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D13CC9D6-904A-EE4D-B514-60FBCE5C3757}"/>
              </a:ext>
            </a:extLst>
          </p:cNvPr>
          <p:cNvSpPr txBox="1"/>
          <p:nvPr/>
        </p:nvSpPr>
        <p:spPr>
          <a:xfrm>
            <a:off x="1820361" y="4984254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23B7E63-C5C2-1447-B67A-42FDE40AD8D0}"/>
              </a:ext>
            </a:extLst>
          </p:cNvPr>
          <p:cNvCxnSpPr>
            <a:cxnSpLocks/>
          </p:cNvCxnSpPr>
          <p:nvPr/>
        </p:nvCxnSpPr>
        <p:spPr>
          <a:xfrm flipV="1">
            <a:off x="1859635" y="2333625"/>
            <a:ext cx="0" cy="2545108"/>
          </a:xfrm>
          <a:prstGeom prst="line">
            <a:avLst/>
          </a:prstGeom>
          <a:ln w="6350">
            <a:solidFill>
              <a:schemeClr val="accent6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7DEF982-BEF8-5749-9FDE-232EEBFB5355}"/>
              </a:ext>
            </a:extLst>
          </p:cNvPr>
          <p:cNvCxnSpPr>
            <a:cxnSpLocks/>
          </p:cNvCxnSpPr>
          <p:nvPr/>
        </p:nvCxnSpPr>
        <p:spPr>
          <a:xfrm rot="16200000">
            <a:off x="2147531" y="492056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F1D3D86-8CE0-9B4F-B687-822183AFBCD4}"/>
              </a:ext>
            </a:extLst>
          </p:cNvPr>
          <p:cNvSpPr txBox="1"/>
          <p:nvPr/>
        </p:nvSpPr>
        <p:spPr>
          <a:xfrm>
            <a:off x="2150561" y="4984254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AE92EED-350F-C449-8632-E36520F37C88}"/>
              </a:ext>
            </a:extLst>
          </p:cNvPr>
          <p:cNvCxnSpPr>
            <a:cxnSpLocks/>
          </p:cNvCxnSpPr>
          <p:nvPr/>
        </p:nvCxnSpPr>
        <p:spPr>
          <a:xfrm flipV="1">
            <a:off x="2189835" y="2333625"/>
            <a:ext cx="0" cy="2545108"/>
          </a:xfrm>
          <a:prstGeom prst="line">
            <a:avLst/>
          </a:prstGeom>
          <a:ln w="6350">
            <a:solidFill>
              <a:schemeClr val="accent6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D4DF78B-AF4A-814D-BCD0-9284D4537307}"/>
              </a:ext>
            </a:extLst>
          </p:cNvPr>
          <p:cNvCxnSpPr>
            <a:cxnSpLocks/>
          </p:cNvCxnSpPr>
          <p:nvPr/>
        </p:nvCxnSpPr>
        <p:spPr>
          <a:xfrm rot="16200000">
            <a:off x="2474556" y="492056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CB6D42FD-3D1F-9944-9D1C-334C65EDB60A}"/>
              </a:ext>
            </a:extLst>
          </p:cNvPr>
          <p:cNvSpPr txBox="1"/>
          <p:nvPr/>
        </p:nvSpPr>
        <p:spPr>
          <a:xfrm>
            <a:off x="2477586" y="4984254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424BD84-BD51-244C-999F-3F6CC1D83E42}"/>
              </a:ext>
            </a:extLst>
          </p:cNvPr>
          <p:cNvCxnSpPr>
            <a:cxnSpLocks/>
          </p:cNvCxnSpPr>
          <p:nvPr/>
        </p:nvCxnSpPr>
        <p:spPr>
          <a:xfrm flipV="1">
            <a:off x="2516860" y="2333625"/>
            <a:ext cx="0" cy="2545108"/>
          </a:xfrm>
          <a:prstGeom prst="line">
            <a:avLst/>
          </a:prstGeom>
          <a:ln w="6350">
            <a:solidFill>
              <a:schemeClr val="accent6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CDA5DC4-A10E-C74F-B0C7-5997DD8B8FF6}"/>
              </a:ext>
            </a:extLst>
          </p:cNvPr>
          <p:cNvCxnSpPr>
            <a:cxnSpLocks/>
          </p:cNvCxnSpPr>
          <p:nvPr/>
        </p:nvCxnSpPr>
        <p:spPr>
          <a:xfrm rot="16200000">
            <a:off x="2795231" y="492056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10964C25-B028-FB44-9004-B3AD9F03D538}"/>
              </a:ext>
            </a:extLst>
          </p:cNvPr>
          <p:cNvSpPr txBox="1"/>
          <p:nvPr/>
        </p:nvSpPr>
        <p:spPr>
          <a:xfrm>
            <a:off x="2758988" y="4984254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82F2413-8E9A-F041-9BB8-16AD0F0E8B57}"/>
              </a:ext>
            </a:extLst>
          </p:cNvPr>
          <p:cNvCxnSpPr>
            <a:cxnSpLocks/>
          </p:cNvCxnSpPr>
          <p:nvPr/>
        </p:nvCxnSpPr>
        <p:spPr>
          <a:xfrm flipV="1">
            <a:off x="2837535" y="2333625"/>
            <a:ext cx="0" cy="2545108"/>
          </a:xfrm>
          <a:prstGeom prst="line">
            <a:avLst/>
          </a:prstGeom>
          <a:ln w="6350">
            <a:solidFill>
              <a:schemeClr val="accent6">
                <a:lumMod val="40000"/>
                <a:lumOff val="6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4F2E719-5191-0743-964B-D829E50FB2F5}"/>
              </a:ext>
            </a:extLst>
          </p:cNvPr>
          <p:cNvCxnSpPr>
            <a:cxnSpLocks/>
          </p:cNvCxnSpPr>
          <p:nvPr/>
        </p:nvCxnSpPr>
        <p:spPr>
          <a:xfrm>
            <a:off x="1051410" y="4142688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21262A72-F419-2340-AAA9-6EA467ABEFB3}"/>
              </a:ext>
            </a:extLst>
          </p:cNvPr>
          <p:cNvSpPr txBox="1"/>
          <p:nvPr/>
        </p:nvSpPr>
        <p:spPr>
          <a:xfrm>
            <a:off x="740143" y="4044454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1.00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5F30551-3593-FC4A-A4AC-BC733FC76239}"/>
              </a:ext>
            </a:extLst>
          </p:cNvPr>
          <p:cNvCxnSpPr>
            <a:cxnSpLocks/>
          </p:cNvCxnSpPr>
          <p:nvPr/>
        </p:nvCxnSpPr>
        <p:spPr>
          <a:xfrm>
            <a:off x="1051410" y="4431613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0FEC001A-3923-CD4F-898C-017DE57F5E10}"/>
              </a:ext>
            </a:extLst>
          </p:cNvPr>
          <p:cNvSpPr txBox="1"/>
          <p:nvPr/>
        </p:nvSpPr>
        <p:spPr>
          <a:xfrm>
            <a:off x="740143" y="4333379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0.75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AB299C6-220A-5446-AC8C-BAACC6FEEBE9}"/>
              </a:ext>
            </a:extLst>
          </p:cNvPr>
          <p:cNvCxnSpPr>
            <a:cxnSpLocks/>
          </p:cNvCxnSpPr>
          <p:nvPr/>
        </p:nvCxnSpPr>
        <p:spPr>
          <a:xfrm>
            <a:off x="1051410" y="4726888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E9C754CE-7A37-3A43-A485-035065AEB7EB}"/>
              </a:ext>
            </a:extLst>
          </p:cNvPr>
          <p:cNvSpPr txBox="1"/>
          <p:nvPr/>
        </p:nvSpPr>
        <p:spPr>
          <a:xfrm>
            <a:off x="740143" y="4628654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0.50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CE90BC5-8B7F-9749-9EF6-C8A10180CBB4}"/>
              </a:ext>
            </a:extLst>
          </p:cNvPr>
          <p:cNvSpPr txBox="1"/>
          <p:nvPr/>
        </p:nvSpPr>
        <p:spPr>
          <a:xfrm>
            <a:off x="1540596" y="3914279"/>
            <a:ext cx="565861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rgbClr val="00B050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BRAF</a:t>
            </a:r>
            <a:r>
              <a:rPr lang="en-GB" sz="900" dirty="0">
                <a:solidFill>
                  <a:srgbClr val="00B050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V600E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E67032-23AE-6442-BBF5-E06D2ED528A8}"/>
              </a:ext>
            </a:extLst>
          </p:cNvPr>
          <p:cNvSpPr txBox="1"/>
          <p:nvPr/>
        </p:nvSpPr>
        <p:spPr>
          <a:xfrm>
            <a:off x="1973214" y="2755839"/>
            <a:ext cx="557845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EGFR</a:t>
            </a:r>
            <a:r>
              <a:rPr lang="en-GB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S465R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465A3E9-4587-884C-94A9-879F9C93B673}"/>
              </a:ext>
            </a:extLst>
          </p:cNvPr>
          <p:cNvSpPr txBox="1"/>
          <p:nvPr/>
        </p:nvSpPr>
        <p:spPr>
          <a:xfrm>
            <a:off x="1896921" y="3019364"/>
            <a:ext cx="567463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EGFR</a:t>
            </a:r>
            <a:r>
              <a:rPr lang="en-GB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S441G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66D3A-C8AA-B54E-868A-2407AB173D6E}"/>
              </a:ext>
            </a:extLst>
          </p:cNvPr>
          <p:cNvSpPr txBox="1"/>
          <p:nvPr/>
        </p:nvSpPr>
        <p:spPr>
          <a:xfrm>
            <a:off x="1949541" y="2889189"/>
            <a:ext cx="543418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EGFR</a:t>
            </a:r>
            <a:r>
              <a:rPr lang="en-GB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S464L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70D416E-9287-C845-BAFA-8B5C14CE567B}"/>
              </a:ext>
            </a:extLst>
          </p:cNvPr>
          <p:cNvSpPr txBox="1"/>
          <p:nvPr/>
        </p:nvSpPr>
        <p:spPr>
          <a:xfrm>
            <a:off x="2202579" y="2479614"/>
            <a:ext cx="642805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NTRK1</a:t>
            </a:r>
            <a:r>
              <a:rPr lang="en-GB" sz="900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G595R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10C1A97-03F9-2C4A-BC6C-12819F6CA5EC}"/>
              </a:ext>
            </a:extLst>
          </p:cNvPr>
          <p:cNvGrpSpPr/>
          <p:nvPr/>
        </p:nvGrpSpPr>
        <p:grpSpPr>
          <a:xfrm>
            <a:off x="1129215" y="2421838"/>
            <a:ext cx="1768929" cy="2305050"/>
            <a:chOff x="2474895" y="2421838"/>
            <a:chExt cx="84609" cy="2305050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557A3DA-180F-C541-B38A-319A8CC08FFD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2421838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B80B9DA-F9EC-3441-9407-19CDFC949C58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2717113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5BAB1EC-D164-C94D-9895-4256F5AC42AA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2996513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96C2675-6AFD-E54A-8A07-EB2B4D422C8F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3282263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4CC224B-5E27-244F-88E7-0F1693EFFCB0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3574363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20AC01A-9764-804E-A104-3EFE5638AA9A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3850588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77CB07C-100F-3240-A854-ED0A87B8398B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4142688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735AFFA-4D2A-2E4B-B0B0-E702B86B786C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4431613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9F104A5-2072-2A49-A076-FABB5DD9A002}"/>
                </a:ext>
              </a:extLst>
            </p:cNvPr>
            <p:cNvCxnSpPr>
              <a:cxnSpLocks/>
            </p:cNvCxnSpPr>
            <p:nvPr/>
          </p:nvCxnSpPr>
          <p:spPr>
            <a:xfrm>
              <a:off x="2474895" y="4726888"/>
              <a:ext cx="84609" cy="0"/>
            </a:xfrm>
            <a:prstGeom prst="line">
              <a:avLst/>
            </a:prstGeom>
            <a:ln w="63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0A40D0D-11B6-634F-A928-1DCAAD9BEACA}"/>
              </a:ext>
            </a:extLst>
          </p:cNvPr>
          <p:cNvSpPr/>
          <p:nvPr/>
        </p:nvSpPr>
        <p:spPr>
          <a:xfrm>
            <a:off x="1132389" y="2333624"/>
            <a:ext cx="1768476" cy="25446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16829F7-DB79-374F-9EA5-FA23A702A24B}"/>
              </a:ext>
            </a:extLst>
          </p:cNvPr>
          <p:cNvSpPr txBox="1"/>
          <p:nvPr/>
        </p:nvSpPr>
        <p:spPr>
          <a:xfrm>
            <a:off x="1552128" y="4250829"/>
            <a:ext cx="52257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KRAS</a:t>
            </a:r>
            <a:r>
              <a:rPr lang="en-GB" sz="9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G12A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830C7A9-FC0B-644F-B344-6059283F9BC8}"/>
              </a:ext>
            </a:extLst>
          </p:cNvPr>
          <p:cNvSpPr txBox="1"/>
          <p:nvPr/>
        </p:nvSpPr>
        <p:spPr>
          <a:xfrm>
            <a:off x="1521450" y="4377263"/>
            <a:ext cx="530594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KRAS</a:t>
            </a:r>
            <a:r>
              <a:rPr lang="en-GB" sz="9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Q12V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B94911D-F5C3-BA4C-966B-0CF54136C29E}"/>
              </a:ext>
            </a:extLst>
          </p:cNvPr>
          <p:cNvSpPr txBox="1"/>
          <p:nvPr/>
        </p:nvSpPr>
        <p:spPr>
          <a:xfrm>
            <a:off x="1479922" y="4506695"/>
            <a:ext cx="52257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KRAS</a:t>
            </a:r>
            <a:r>
              <a:rPr lang="en-GB" sz="9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G12V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EB33199-61A0-7844-9BF1-4CA91C68597D}"/>
              </a:ext>
            </a:extLst>
          </p:cNvPr>
          <p:cNvSpPr txBox="1"/>
          <p:nvPr/>
        </p:nvSpPr>
        <p:spPr>
          <a:xfrm>
            <a:off x="1402935" y="4635439"/>
            <a:ext cx="759824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EGFR</a:t>
            </a:r>
            <a:r>
              <a:rPr lang="en-GB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exon19del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4E57E8E-77F8-9A43-8BEE-09E1A5D67241}"/>
              </a:ext>
            </a:extLst>
          </p:cNvPr>
          <p:cNvSpPr txBox="1"/>
          <p:nvPr/>
        </p:nvSpPr>
        <p:spPr>
          <a:xfrm>
            <a:off x="1514472" y="4114739"/>
            <a:ext cx="55303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EGFR</a:t>
            </a:r>
            <a:r>
              <a:rPr lang="en-GB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L858R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5E34E6A-A5DB-C942-8C05-768ADC64AF64}"/>
              </a:ext>
            </a:extLst>
          </p:cNvPr>
          <p:cNvSpPr txBox="1"/>
          <p:nvPr/>
        </p:nvSpPr>
        <p:spPr>
          <a:xfrm>
            <a:off x="1196528" y="3507879"/>
            <a:ext cx="52257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i="1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KRAS</a:t>
            </a:r>
            <a:r>
              <a:rPr lang="en-GB" sz="900" dirty="0">
                <a:solidFill>
                  <a:schemeClr val="accent2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G12D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0582E3C0-5DBB-2E4A-B8F6-9D151C0B9CF2}"/>
              </a:ext>
            </a:extLst>
          </p:cNvPr>
          <p:cNvSpPr/>
          <p:nvPr/>
        </p:nvSpPr>
        <p:spPr>
          <a:xfrm>
            <a:off x="2063622" y="257596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CACF217-D2C7-9E49-9F6D-EF0316E85EEF}"/>
              </a:ext>
            </a:extLst>
          </p:cNvPr>
          <p:cNvSpPr/>
          <p:nvPr/>
        </p:nvSpPr>
        <p:spPr>
          <a:xfrm>
            <a:off x="1796922" y="2579137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21C67EA-B4AD-1A4E-BD1C-0AD9C158A545}"/>
              </a:ext>
            </a:extLst>
          </p:cNvPr>
          <p:cNvSpPr/>
          <p:nvPr/>
        </p:nvSpPr>
        <p:spPr>
          <a:xfrm>
            <a:off x="2800222" y="242991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8409C9AE-B8CB-D642-BAA7-C02E24F84DF0}"/>
              </a:ext>
            </a:extLst>
          </p:cNvPr>
          <p:cNvSpPr/>
          <p:nvPr/>
        </p:nvSpPr>
        <p:spPr>
          <a:xfrm>
            <a:off x="1914397" y="282996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7001788-C97F-F247-A60F-4211EC38004F}"/>
              </a:ext>
            </a:extLst>
          </p:cNvPr>
          <p:cNvSpPr/>
          <p:nvPr/>
        </p:nvSpPr>
        <p:spPr>
          <a:xfrm>
            <a:off x="1895347" y="2883937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7BB67E23-12B6-4644-A06C-4DEC14E757DC}"/>
              </a:ext>
            </a:extLst>
          </p:cNvPr>
          <p:cNvSpPr/>
          <p:nvPr/>
        </p:nvSpPr>
        <p:spPr>
          <a:xfrm>
            <a:off x="1831847" y="3055387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0F9B5681-A19C-D144-8608-FC94BEA9B376}"/>
              </a:ext>
            </a:extLst>
          </p:cNvPr>
          <p:cNvSpPr/>
          <p:nvPr/>
        </p:nvSpPr>
        <p:spPr>
          <a:xfrm>
            <a:off x="1647697" y="367451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02E128FE-912D-F247-AA1F-C6DB0FB183BE}"/>
              </a:ext>
            </a:extLst>
          </p:cNvPr>
          <p:cNvSpPr/>
          <p:nvPr/>
        </p:nvSpPr>
        <p:spPr>
          <a:xfrm>
            <a:off x="1425447" y="367451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5008ABA-6354-534D-8A09-B224520056EE}"/>
              </a:ext>
            </a:extLst>
          </p:cNvPr>
          <p:cNvSpPr/>
          <p:nvPr/>
        </p:nvSpPr>
        <p:spPr>
          <a:xfrm>
            <a:off x="1463547" y="3976137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5995471-C1AC-E947-850D-50AF54AED1AA}"/>
              </a:ext>
            </a:extLst>
          </p:cNvPr>
          <p:cNvSpPr/>
          <p:nvPr/>
        </p:nvSpPr>
        <p:spPr>
          <a:xfrm>
            <a:off x="1320672" y="460796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4BFA99D8-EB1F-4045-AC39-9FC9DAB7922D}"/>
              </a:ext>
            </a:extLst>
          </p:cNvPr>
          <p:cNvSpPr/>
          <p:nvPr/>
        </p:nvSpPr>
        <p:spPr>
          <a:xfrm>
            <a:off x="1314322" y="474131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E6F4A40C-5F97-3B4F-8141-8B3141154398}"/>
              </a:ext>
            </a:extLst>
          </p:cNvPr>
          <p:cNvSpPr/>
          <p:nvPr/>
        </p:nvSpPr>
        <p:spPr>
          <a:xfrm>
            <a:off x="1396872" y="427141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C6B5F31F-3FFC-5C45-94F7-33722D5E0F3B}"/>
              </a:ext>
            </a:extLst>
          </p:cNvPr>
          <p:cNvSpPr/>
          <p:nvPr/>
        </p:nvSpPr>
        <p:spPr>
          <a:xfrm>
            <a:off x="1412747" y="444921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503F06AC-462E-9E41-85A8-7D528247E35A}"/>
              </a:ext>
            </a:extLst>
          </p:cNvPr>
          <p:cNvSpPr/>
          <p:nvPr/>
        </p:nvSpPr>
        <p:spPr>
          <a:xfrm>
            <a:off x="1466722" y="4280937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53E2E627-031E-704C-BC1E-CE67B6F93078}"/>
              </a:ext>
            </a:extLst>
          </p:cNvPr>
          <p:cNvSpPr/>
          <p:nvPr/>
        </p:nvSpPr>
        <p:spPr>
          <a:xfrm>
            <a:off x="1441322" y="4347612"/>
            <a:ext cx="45719" cy="45719"/>
          </a:xfrm>
          <a:prstGeom prst="ellipse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BDDA943-09B2-5044-9613-540F9D049500}"/>
              </a:ext>
            </a:extLst>
          </p:cNvPr>
          <p:cNvSpPr txBox="1"/>
          <p:nvPr/>
        </p:nvSpPr>
        <p:spPr>
          <a:xfrm>
            <a:off x="2942253" y="2851753"/>
            <a:ext cx="50334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Adj. p-</a:t>
            </a:r>
            <a:r>
              <a:rPr lang="en-GB" sz="1000" b="1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val</a:t>
            </a:r>
            <a:br>
              <a:rPr lang="en-GB" sz="10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0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=0.01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917AD1E-BC52-BE43-97E8-9F71F5FFF69E}"/>
              </a:ext>
            </a:extLst>
          </p:cNvPr>
          <p:cNvSpPr txBox="1"/>
          <p:nvPr/>
        </p:nvSpPr>
        <p:spPr>
          <a:xfrm>
            <a:off x="978451" y="2072240"/>
            <a:ext cx="197650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NTRK1</a:t>
            </a:r>
            <a:r>
              <a:rPr lang="en-GB" sz="10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fusion co-occurring mutations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D5288A7-C2BB-B648-803C-719C01BE4FF2}"/>
              </a:ext>
            </a:extLst>
          </p:cNvPr>
          <p:cNvSpPr txBox="1"/>
          <p:nvPr/>
        </p:nvSpPr>
        <p:spPr>
          <a:xfrm>
            <a:off x="5285006" y="4940996"/>
            <a:ext cx="455829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Patient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F9BC45D-56CA-004E-8AF1-E92E7943D277}"/>
              </a:ext>
            </a:extLst>
          </p:cNvPr>
          <p:cNvCxnSpPr>
            <a:cxnSpLocks/>
          </p:cNvCxnSpPr>
          <p:nvPr/>
        </p:nvCxnSpPr>
        <p:spPr>
          <a:xfrm>
            <a:off x="4985436" y="2542488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8F5273B4-0ED8-0540-911F-EBAD429D2DBA}"/>
              </a:ext>
            </a:extLst>
          </p:cNvPr>
          <p:cNvSpPr txBox="1"/>
          <p:nvPr/>
        </p:nvSpPr>
        <p:spPr>
          <a:xfrm>
            <a:off x="4532195" y="2476439"/>
            <a:ext cx="42159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7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▲</a:t>
            </a: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G595R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9B0743F-673B-5F41-91E1-AEFFD3FC6DEE}"/>
              </a:ext>
            </a:extLst>
          </p:cNvPr>
          <p:cNvSpPr/>
          <p:nvPr/>
        </p:nvSpPr>
        <p:spPr>
          <a:xfrm>
            <a:off x="5041015" y="2441575"/>
            <a:ext cx="886708" cy="24366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FA354796-58DB-F746-B1FD-6387CA7D4328}"/>
              </a:ext>
            </a:extLst>
          </p:cNvPr>
          <p:cNvSpPr txBox="1"/>
          <p:nvPr/>
        </p:nvSpPr>
        <p:spPr>
          <a:xfrm>
            <a:off x="3856732" y="2103990"/>
            <a:ext cx="216726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NTRK1</a:t>
            </a:r>
            <a:r>
              <a:rPr lang="en-GB" sz="10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fusion patients with co-occurring </a:t>
            </a:r>
            <a:br>
              <a:rPr lang="en-GB" sz="10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0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driver and resistance variants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A2568AC3-AEBA-BA4D-B7D4-2FD364BEB81C}"/>
              </a:ext>
            </a:extLst>
          </p:cNvPr>
          <p:cNvCxnSpPr>
            <a:cxnSpLocks/>
          </p:cNvCxnSpPr>
          <p:nvPr/>
        </p:nvCxnSpPr>
        <p:spPr>
          <a:xfrm>
            <a:off x="4985436" y="2745688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739445B3-FD67-2D43-B3A7-C685EB2159DC}"/>
              </a:ext>
            </a:extLst>
          </p:cNvPr>
          <p:cNvSpPr txBox="1"/>
          <p:nvPr/>
        </p:nvSpPr>
        <p:spPr>
          <a:xfrm>
            <a:off x="4565858" y="2679639"/>
            <a:ext cx="38792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7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▲</a:t>
            </a: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F589L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89989563-BD69-5848-9242-6C5A918DABED}"/>
              </a:ext>
            </a:extLst>
          </p:cNvPr>
          <p:cNvCxnSpPr>
            <a:cxnSpLocks/>
          </p:cNvCxnSpPr>
          <p:nvPr/>
        </p:nvCxnSpPr>
        <p:spPr>
          <a:xfrm>
            <a:off x="4985436" y="2948888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TextBox 233">
            <a:extLst>
              <a:ext uri="{FF2B5EF4-FFF2-40B4-BE49-F238E27FC236}">
                <a16:creationId xmlns:a16="http://schemas.microsoft.com/office/drawing/2014/main" id="{822CE954-6B7F-6C43-A0B3-6BDF347452C0}"/>
              </a:ext>
            </a:extLst>
          </p:cNvPr>
          <p:cNvSpPr txBox="1"/>
          <p:nvPr/>
        </p:nvSpPr>
        <p:spPr>
          <a:xfrm>
            <a:off x="4463265" y="2882839"/>
            <a:ext cx="49052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exon19del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9780521-71E6-5F47-92B1-49B808E80ED9}"/>
              </a:ext>
            </a:extLst>
          </p:cNvPr>
          <p:cNvCxnSpPr>
            <a:cxnSpLocks/>
          </p:cNvCxnSpPr>
          <p:nvPr/>
        </p:nvCxnSpPr>
        <p:spPr>
          <a:xfrm>
            <a:off x="4985436" y="3148913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446CDAA9-8C9A-5646-B2BE-CCEFFDC739D7}"/>
              </a:ext>
            </a:extLst>
          </p:cNvPr>
          <p:cNvSpPr txBox="1"/>
          <p:nvPr/>
        </p:nvSpPr>
        <p:spPr>
          <a:xfrm>
            <a:off x="4670053" y="3082864"/>
            <a:ext cx="28373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L858R</a:t>
            </a: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9D5F03A6-D03A-944D-B98C-B16659F50086}"/>
              </a:ext>
            </a:extLst>
          </p:cNvPr>
          <p:cNvCxnSpPr>
            <a:cxnSpLocks/>
          </p:cNvCxnSpPr>
          <p:nvPr/>
        </p:nvCxnSpPr>
        <p:spPr>
          <a:xfrm>
            <a:off x="4985436" y="3352113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60A060D8-C4B4-7F4B-A9BC-DFF5F5F81FA2}"/>
              </a:ext>
            </a:extLst>
          </p:cNvPr>
          <p:cNvSpPr txBox="1"/>
          <p:nvPr/>
        </p:nvSpPr>
        <p:spPr>
          <a:xfrm>
            <a:off x="4532195" y="3286064"/>
            <a:ext cx="42159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7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▲</a:t>
            </a: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G465R</a:t>
            </a: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861B45E6-95BF-6F45-BC27-FBF9652856EA}"/>
              </a:ext>
            </a:extLst>
          </p:cNvPr>
          <p:cNvCxnSpPr>
            <a:cxnSpLocks/>
          </p:cNvCxnSpPr>
          <p:nvPr/>
        </p:nvCxnSpPr>
        <p:spPr>
          <a:xfrm>
            <a:off x="4985436" y="3552138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TextBox 239">
            <a:extLst>
              <a:ext uri="{FF2B5EF4-FFF2-40B4-BE49-F238E27FC236}">
                <a16:creationId xmlns:a16="http://schemas.microsoft.com/office/drawing/2014/main" id="{25695523-B741-794B-A8C9-7FCFFDB215B6}"/>
              </a:ext>
            </a:extLst>
          </p:cNvPr>
          <p:cNvSpPr txBox="1"/>
          <p:nvPr/>
        </p:nvSpPr>
        <p:spPr>
          <a:xfrm>
            <a:off x="4565858" y="3486089"/>
            <a:ext cx="38792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7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▲</a:t>
            </a: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S464L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DF33B5A5-1743-7148-B65E-BFDAA15CC6CA}"/>
              </a:ext>
            </a:extLst>
          </p:cNvPr>
          <p:cNvCxnSpPr>
            <a:cxnSpLocks/>
          </p:cNvCxnSpPr>
          <p:nvPr/>
        </p:nvCxnSpPr>
        <p:spPr>
          <a:xfrm>
            <a:off x="4985436" y="3764863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74BA67FC-CAB8-9E43-B69F-03CB898A66C0}"/>
              </a:ext>
            </a:extLst>
          </p:cNvPr>
          <p:cNvSpPr txBox="1"/>
          <p:nvPr/>
        </p:nvSpPr>
        <p:spPr>
          <a:xfrm>
            <a:off x="4642802" y="3698814"/>
            <a:ext cx="310983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V441G</a:t>
            </a:r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8B7B2ABD-6B6D-FE4E-9F11-AFF42B600F19}"/>
              </a:ext>
            </a:extLst>
          </p:cNvPr>
          <p:cNvCxnSpPr>
            <a:cxnSpLocks/>
          </p:cNvCxnSpPr>
          <p:nvPr/>
        </p:nvCxnSpPr>
        <p:spPr>
          <a:xfrm>
            <a:off x="4985436" y="3961713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E2DAC4E0-E46C-7844-82D6-94A4604C6130}"/>
              </a:ext>
            </a:extLst>
          </p:cNvPr>
          <p:cNvSpPr txBox="1"/>
          <p:nvPr/>
        </p:nvSpPr>
        <p:spPr>
          <a:xfrm>
            <a:off x="4695701" y="3895664"/>
            <a:ext cx="258084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G12D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1C194BB5-343B-704B-B67B-9A163DACBE48}"/>
              </a:ext>
            </a:extLst>
          </p:cNvPr>
          <p:cNvCxnSpPr>
            <a:cxnSpLocks/>
          </p:cNvCxnSpPr>
          <p:nvPr/>
        </p:nvCxnSpPr>
        <p:spPr>
          <a:xfrm>
            <a:off x="4985436" y="4164913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id="{B519B051-5851-FA4A-9109-30FD57FEDFA7}"/>
              </a:ext>
            </a:extLst>
          </p:cNvPr>
          <p:cNvSpPr txBox="1"/>
          <p:nvPr/>
        </p:nvSpPr>
        <p:spPr>
          <a:xfrm>
            <a:off x="4698907" y="4098864"/>
            <a:ext cx="254878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G12A</a:t>
            </a:r>
          </a:p>
        </p:txBody>
      </p: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4D119C18-1F4E-754B-B75E-0BF09A9E8C7D}"/>
              </a:ext>
            </a:extLst>
          </p:cNvPr>
          <p:cNvCxnSpPr>
            <a:cxnSpLocks/>
          </p:cNvCxnSpPr>
          <p:nvPr/>
        </p:nvCxnSpPr>
        <p:spPr>
          <a:xfrm>
            <a:off x="4985436" y="4364938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TextBox 247">
            <a:extLst>
              <a:ext uri="{FF2B5EF4-FFF2-40B4-BE49-F238E27FC236}">
                <a16:creationId xmlns:a16="http://schemas.microsoft.com/office/drawing/2014/main" id="{D7C0E249-B29B-1A40-958B-D59DC2484FBA}"/>
              </a:ext>
            </a:extLst>
          </p:cNvPr>
          <p:cNvSpPr txBox="1"/>
          <p:nvPr/>
        </p:nvSpPr>
        <p:spPr>
          <a:xfrm>
            <a:off x="4698907" y="4298889"/>
            <a:ext cx="254878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G12V</a:t>
            </a:r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595D2682-A666-A346-8794-976F465295F3}"/>
              </a:ext>
            </a:extLst>
          </p:cNvPr>
          <p:cNvCxnSpPr>
            <a:cxnSpLocks/>
          </p:cNvCxnSpPr>
          <p:nvPr/>
        </p:nvCxnSpPr>
        <p:spPr>
          <a:xfrm>
            <a:off x="4985436" y="4568138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TextBox 249">
            <a:extLst>
              <a:ext uri="{FF2B5EF4-FFF2-40B4-BE49-F238E27FC236}">
                <a16:creationId xmlns:a16="http://schemas.microsoft.com/office/drawing/2014/main" id="{58345391-F457-1646-992F-9349FD2A3D36}"/>
              </a:ext>
            </a:extLst>
          </p:cNvPr>
          <p:cNvSpPr txBox="1"/>
          <p:nvPr/>
        </p:nvSpPr>
        <p:spPr>
          <a:xfrm>
            <a:off x="4689289" y="4502089"/>
            <a:ext cx="26449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Q61H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0119F38-0AD5-FD4E-B4D5-255989441CFB}"/>
              </a:ext>
            </a:extLst>
          </p:cNvPr>
          <p:cNvCxnSpPr>
            <a:cxnSpLocks/>
          </p:cNvCxnSpPr>
          <p:nvPr/>
        </p:nvCxnSpPr>
        <p:spPr>
          <a:xfrm>
            <a:off x="4985436" y="4771338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726FB859-BA39-C04C-BEA6-3AE501B335E4}"/>
              </a:ext>
            </a:extLst>
          </p:cNvPr>
          <p:cNvSpPr txBox="1"/>
          <p:nvPr/>
        </p:nvSpPr>
        <p:spPr>
          <a:xfrm>
            <a:off x="4658832" y="4705289"/>
            <a:ext cx="294953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V600E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1BEBA626-52A1-484A-884C-5B4ACE8F6640}"/>
              </a:ext>
            </a:extLst>
          </p:cNvPr>
          <p:cNvSpPr txBox="1"/>
          <p:nvPr/>
        </p:nvSpPr>
        <p:spPr>
          <a:xfrm>
            <a:off x="3719736" y="4263964"/>
            <a:ext cx="556243" cy="3739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b="1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KRAS/BRAF</a:t>
            </a:r>
            <a:b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(driver or</a:t>
            </a:r>
            <a:b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resistance)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F003AB7E-4702-4948-A28D-A1EF00FAD4CB}"/>
              </a:ext>
            </a:extLst>
          </p:cNvPr>
          <p:cNvSpPr txBox="1"/>
          <p:nvPr/>
        </p:nvSpPr>
        <p:spPr>
          <a:xfrm>
            <a:off x="3719736" y="3505139"/>
            <a:ext cx="48731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b="1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EGFR</a:t>
            </a:r>
            <a:b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resistance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36C50590-2FBE-E14B-83D8-F650A4BD9F71}"/>
              </a:ext>
            </a:extLst>
          </p:cNvPr>
          <p:cNvSpPr txBox="1"/>
          <p:nvPr/>
        </p:nvSpPr>
        <p:spPr>
          <a:xfrm>
            <a:off x="3719736" y="3000314"/>
            <a:ext cx="286938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b="1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EGFR</a:t>
            </a:r>
            <a:b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driver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CA742FB2-A704-5447-98DC-E061D455224B}"/>
              </a:ext>
            </a:extLst>
          </p:cNvPr>
          <p:cNvSpPr txBox="1"/>
          <p:nvPr/>
        </p:nvSpPr>
        <p:spPr>
          <a:xfrm>
            <a:off x="3719736" y="2619314"/>
            <a:ext cx="48731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b="1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NTRK1</a:t>
            </a:r>
            <a:b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9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resistance</a:t>
            </a:r>
          </a:p>
        </p:txBody>
      </p:sp>
      <p:sp>
        <p:nvSpPr>
          <p:cNvPr id="257" name="Left Bracket 256">
            <a:extLst>
              <a:ext uri="{FF2B5EF4-FFF2-40B4-BE49-F238E27FC236}">
                <a16:creationId xmlns:a16="http://schemas.microsoft.com/office/drawing/2014/main" id="{B7255407-BA76-0447-AD51-2F12CA0550E3}"/>
              </a:ext>
            </a:extLst>
          </p:cNvPr>
          <p:cNvSpPr/>
          <p:nvPr/>
        </p:nvSpPr>
        <p:spPr>
          <a:xfrm>
            <a:off x="4326214" y="2479614"/>
            <a:ext cx="45719" cy="374711"/>
          </a:xfrm>
          <a:prstGeom prst="leftBracket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Left Bracket 257">
            <a:extLst>
              <a:ext uri="{FF2B5EF4-FFF2-40B4-BE49-F238E27FC236}">
                <a16:creationId xmlns:a16="http://schemas.microsoft.com/office/drawing/2014/main" id="{7742E113-3AA2-1B46-BAE5-A7B4FBCC9BBA}"/>
              </a:ext>
            </a:extLst>
          </p:cNvPr>
          <p:cNvSpPr/>
          <p:nvPr/>
        </p:nvSpPr>
        <p:spPr>
          <a:xfrm>
            <a:off x="4326214" y="2889189"/>
            <a:ext cx="45719" cy="374711"/>
          </a:xfrm>
          <a:prstGeom prst="leftBracket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Left Bracket 258">
            <a:extLst>
              <a:ext uri="{FF2B5EF4-FFF2-40B4-BE49-F238E27FC236}">
                <a16:creationId xmlns:a16="http://schemas.microsoft.com/office/drawing/2014/main" id="{E809349C-5FEE-FA4A-9545-322D23607593}"/>
              </a:ext>
            </a:extLst>
          </p:cNvPr>
          <p:cNvSpPr/>
          <p:nvPr/>
        </p:nvSpPr>
        <p:spPr>
          <a:xfrm>
            <a:off x="4326214" y="3295588"/>
            <a:ext cx="45719" cy="522000"/>
          </a:xfrm>
          <a:prstGeom prst="leftBracket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Left Bracket 259">
            <a:extLst>
              <a:ext uri="{FF2B5EF4-FFF2-40B4-BE49-F238E27FC236}">
                <a16:creationId xmlns:a16="http://schemas.microsoft.com/office/drawing/2014/main" id="{45DE9454-2E76-AD46-B035-D2B4E9648FD3}"/>
              </a:ext>
            </a:extLst>
          </p:cNvPr>
          <p:cNvSpPr/>
          <p:nvPr/>
        </p:nvSpPr>
        <p:spPr>
          <a:xfrm>
            <a:off x="4326214" y="3848038"/>
            <a:ext cx="45719" cy="1008000"/>
          </a:xfrm>
          <a:prstGeom prst="leftBracket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DFAF6F25-8DB9-684F-98BC-3E563CA10C20}"/>
              </a:ext>
            </a:extLst>
          </p:cNvPr>
          <p:cNvSpPr/>
          <p:nvPr/>
        </p:nvSpPr>
        <p:spPr>
          <a:xfrm>
            <a:off x="5486915" y="4687337"/>
            <a:ext cx="39600" cy="172800"/>
          </a:xfrm>
          <a:prstGeom prst="rect">
            <a:avLst/>
          </a:prstGeom>
          <a:solidFill>
            <a:srgbClr val="00B05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36B978A6-82EF-8640-B06C-27B51BD3164D}"/>
              </a:ext>
            </a:extLst>
          </p:cNvPr>
          <p:cNvSpPr/>
          <p:nvPr/>
        </p:nvSpPr>
        <p:spPr>
          <a:xfrm>
            <a:off x="5547240" y="4687337"/>
            <a:ext cx="39600" cy="172800"/>
          </a:xfrm>
          <a:prstGeom prst="rect">
            <a:avLst/>
          </a:prstGeom>
          <a:solidFill>
            <a:srgbClr val="00B05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BB68A81C-C4ED-6E4D-BC60-42F543860F9E}"/>
              </a:ext>
            </a:extLst>
          </p:cNvPr>
          <p:cNvSpPr/>
          <p:nvPr/>
        </p:nvSpPr>
        <p:spPr>
          <a:xfrm>
            <a:off x="5045590" y="4687337"/>
            <a:ext cx="39600" cy="172800"/>
          </a:xfrm>
          <a:prstGeom prst="rect">
            <a:avLst/>
          </a:prstGeom>
          <a:solidFill>
            <a:srgbClr val="00B05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D12AE066-56A1-3346-949B-9E517D4FC180}"/>
              </a:ext>
            </a:extLst>
          </p:cNvPr>
          <p:cNvSpPr/>
          <p:nvPr/>
        </p:nvSpPr>
        <p:spPr>
          <a:xfrm>
            <a:off x="5547240" y="44841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2A00350D-82A8-0447-BBC7-78FB62442507}"/>
              </a:ext>
            </a:extLst>
          </p:cNvPr>
          <p:cNvSpPr/>
          <p:nvPr/>
        </p:nvSpPr>
        <p:spPr>
          <a:xfrm>
            <a:off x="5045590" y="44841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2C635838-F946-B94D-8FBE-B7A67B698039}"/>
              </a:ext>
            </a:extLst>
          </p:cNvPr>
          <p:cNvSpPr/>
          <p:nvPr/>
        </p:nvSpPr>
        <p:spPr>
          <a:xfrm>
            <a:off x="5172590" y="4284112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7AE805D9-BA34-6249-B58B-76A6DA4F57ED}"/>
              </a:ext>
            </a:extLst>
          </p:cNvPr>
          <p:cNvSpPr/>
          <p:nvPr/>
        </p:nvSpPr>
        <p:spPr>
          <a:xfrm>
            <a:off x="5172590" y="40777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B8939A78-885B-404C-89B1-1091F756C788}"/>
              </a:ext>
            </a:extLst>
          </p:cNvPr>
          <p:cNvSpPr/>
          <p:nvPr/>
        </p:nvSpPr>
        <p:spPr>
          <a:xfrm>
            <a:off x="5550415" y="40777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7AF9F220-D156-E94C-AE85-00237057342D}"/>
              </a:ext>
            </a:extLst>
          </p:cNvPr>
          <p:cNvSpPr/>
          <p:nvPr/>
        </p:nvSpPr>
        <p:spPr>
          <a:xfrm>
            <a:off x="5801240" y="42809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D88DF3F0-EE50-0340-BD16-DDB81F076C0A}"/>
              </a:ext>
            </a:extLst>
          </p:cNvPr>
          <p:cNvSpPr/>
          <p:nvPr/>
        </p:nvSpPr>
        <p:spPr>
          <a:xfrm>
            <a:off x="5864740" y="42809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F41EFE-6227-5B4A-9531-3B521C4C0D0E}"/>
              </a:ext>
            </a:extLst>
          </p:cNvPr>
          <p:cNvSpPr/>
          <p:nvPr/>
        </p:nvSpPr>
        <p:spPr>
          <a:xfrm>
            <a:off x="5550415" y="38745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57C3B80-8092-8D46-AB6A-0A790317EA26}"/>
              </a:ext>
            </a:extLst>
          </p:cNvPr>
          <p:cNvSpPr/>
          <p:nvPr/>
        </p:nvSpPr>
        <p:spPr>
          <a:xfrm>
            <a:off x="5740915" y="38745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E0DE1B5B-E67B-A74D-8417-A82229A75E6F}"/>
              </a:ext>
            </a:extLst>
          </p:cNvPr>
          <p:cNvSpPr/>
          <p:nvPr/>
        </p:nvSpPr>
        <p:spPr>
          <a:xfrm>
            <a:off x="5613915" y="38745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C4FB5CB2-2345-4A45-872F-2AFA98D0A4D7}"/>
              </a:ext>
            </a:extLst>
          </p:cNvPr>
          <p:cNvSpPr/>
          <p:nvPr/>
        </p:nvSpPr>
        <p:spPr>
          <a:xfrm>
            <a:off x="5677415" y="38745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9BCE8F8A-C2E4-4548-B276-25117853015D}"/>
              </a:ext>
            </a:extLst>
          </p:cNvPr>
          <p:cNvSpPr/>
          <p:nvPr/>
        </p:nvSpPr>
        <p:spPr>
          <a:xfrm>
            <a:off x="5045590" y="3874537"/>
            <a:ext cx="39600" cy="17280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3DD7E27D-D65F-1E40-B9DC-6604EADB44C6}"/>
              </a:ext>
            </a:extLst>
          </p:cNvPr>
          <p:cNvSpPr/>
          <p:nvPr/>
        </p:nvSpPr>
        <p:spPr>
          <a:xfrm>
            <a:off x="5550415" y="3671337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EA2990E8-D118-2846-9DB9-6530001BD994}"/>
              </a:ext>
            </a:extLst>
          </p:cNvPr>
          <p:cNvSpPr/>
          <p:nvPr/>
        </p:nvSpPr>
        <p:spPr>
          <a:xfrm>
            <a:off x="5483740" y="3671337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053FC7DE-9AF0-6043-8F9D-5CC3B5DD11C7}"/>
              </a:ext>
            </a:extLst>
          </p:cNvPr>
          <p:cNvSpPr/>
          <p:nvPr/>
        </p:nvSpPr>
        <p:spPr>
          <a:xfrm>
            <a:off x="5550415" y="3468137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7D9A10B6-522E-EB4A-A896-8DAB1CED0897}"/>
              </a:ext>
            </a:extLst>
          </p:cNvPr>
          <p:cNvSpPr/>
          <p:nvPr/>
        </p:nvSpPr>
        <p:spPr>
          <a:xfrm>
            <a:off x="5483740" y="3468137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8BF51547-7D55-1D40-B717-16EDE74A6020}"/>
              </a:ext>
            </a:extLst>
          </p:cNvPr>
          <p:cNvSpPr/>
          <p:nvPr/>
        </p:nvSpPr>
        <p:spPr>
          <a:xfrm>
            <a:off x="5426590" y="3064912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16E0D0C2-7D52-6D42-93E9-44A68AA3EFB4}"/>
              </a:ext>
            </a:extLst>
          </p:cNvPr>
          <p:cNvSpPr/>
          <p:nvPr/>
        </p:nvSpPr>
        <p:spPr>
          <a:xfrm>
            <a:off x="5483740" y="3264937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2E9D0432-789C-AE4F-AAEC-1EA169D45B2B}"/>
              </a:ext>
            </a:extLst>
          </p:cNvPr>
          <p:cNvSpPr/>
          <p:nvPr/>
        </p:nvSpPr>
        <p:spPr>
          <a:xfrm>
            <a:off x="5296415" y="3064912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70899794-CF67-A442-BF35-A09EA4CB8382}"/>
              </a:ext>
            </a:extLst>
          </p:cNvPr>
          <p:cNvSpPr/>
          <p:nvPr/>
        </p:nvSpPr>
        <p:spPr>
          <a:xfrm>
            <a:off x="5359915" y="3064912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363A2062-BF74-0F4A-B863-45B0236FAF0D}"/>
              </a:ext>
            </a:extLst>
          </p:cNvPr>
          <p:cNvSpPr/>
          <p:nvPr/>
        </p:nvSpPr>
        <p:spPr>
          <a:xfrm>
            <a:off x="5550415" y="3264937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0F9AA653-77B9-8540-B87C-CFF26FD82D02}"/>
              </a:ext>
            </a:extLst>
          </p:cNvPr>
          <p:cNvSpPr/>
          <p:nvPr/>
        </p:nvSpPr>
        <p:spPr>
          <a:xfrm>
            <a:off x="5236090" y="2855362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06A134D2-2B43-D145-B1CB-DF717BABB10F}"/>
              </a:ext>
            </a:extLst>
          </p:cNvPr>
          <p:cNvSpPr/>
          <p:nvPr/>
        </p:nvSpPr>
        <p:spPr>
          <a:xfrm>
            <a:off x="5169415" y="2855362"/>
            <a:ext cx="39600" cy="17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9E7C9D56-818C-CD41-AB89-3CB442BDE9F3}"/>
              </a:ext>
            </a:extLst>
          </p:cNvPr>
          <p:cNvSpPr/>
          <p:nvPr/>
        </p:nvSpPr>
        <p:spPr>
          <a:xfrm>
            <a:off x="5045590" y="2448962"/>
            <a:ext cx="39600" cy="172800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477C36A1-8A37-3F48-A46B-DFDAD815F4C3}"/>
              </a:ext>
            </a:extLst>
          </p:cNvPr>
          <p:cNvSpPr/>
          <p:nvPr/>
        </p:nvSpPr>
        <p:spPr>
          <a:xfrm>
            <a:off x="5105915" y="2448962"/>
            <a:ext cx="39600" cy="172800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34A97C2D-262E-5948-93FB-0B3336BDB40A}"/>
              </a:ext>
            </a:extLst>
          </p:cNvPr>
          <p:cNvSpPr/>
          <p:nvPr/>
        </p:nvSpPr>
        <p:spPr>
          <a:xfrm>
            <a:off x="5105915" y="2655337"/>
            <a:ext cx="39600" cy="172800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2E95E673-615C-0441-AA60-DC09B1B726E9}"/>
              </a:ext>
            </a:extLst>
          </p:cNvPr>
          <p:cNvSpPr txBox="1"/>
          <p:nvPr/>
        </p:nvSpPr>
        <p:spPr>
          <a:xfrm>
            <a:off x="3879272" y="5123917"/>
            <a:ext cx="1970091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33350" indent="-133350">
              <a:lnSpc>
                <a:spcPct val="90000"/>
              </a:lnSpc>
            </a:pPr>
            <a:r>
              <a:rPr lang="en-GB" sz="7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▲</a:t>
            </a: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	Variants with significant enrichment in </a:t>
            </a:r>
            <a:b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900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NTRK1 </a:t>
            </a: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fusion+ population</a:t>
            </a:r>
          </a:p>
        </p:txBody>
      </p:sp>
      <p:sp>
        <p:nvSpPr>
          <p:cNvPr id="291" name="Left Bracket 290">
            <a:extLst>
              <a:ext uri="{FF2B5EF4-FFF2-40B4-BE49-F238E27FC236}">
                <a16:creationId xmlns:a16="http://schemas.microsoft.com/office/drawing/2014/main" id="{1E6E51A8-37CD-5E46-8DF9-250275A21B4F}"/>
              </a:ext>
            </a:extLst>
          </p:cNvPr>
          <p:cNvSpPr/>
          <p:nvPr/>
        </p:nvSpPr>
        <p:spPr>
          <a:xfrm>
            <a:off x="4651495" y="3887795"/>
            <a:ext cx="45719" cy="756000"/>
          </a:xfrm>
          <a:prstGeom prst="leftBracket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A5FBBE30-D4A2-914F-A8FE-FAF9D512B2C4}"/>
              </a:ext>
            </a:extLst>
          </p:cNvPr>
          <p:cNvSpPr txBox="1"/>
          <p:nvPr/>
        </p:nvSpPr>
        <p:spPr>
          <a:xfrm>
            <a:off x="4353923" y="4184840"/>
            <a:ext cx="242054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KRAS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D139B8D2-8DD4-A044-BD31-FFB455BED559}"/>
              </a:ext>
            </a:extLst>
          </p:cNvPr>
          <p:cNvSpPr txBox="1"/>
          <p:nvPr/>
        </p:nvSpPr>
        <p:spPr>
          <a:xfrm>
            <a:off x="4353923" y="4705289"/>
            <a:ext cx="24526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BRAF</a:t>
            </a:r>
          </a:p>
        </p:txBody>
      </p: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24F9D270-F29A-3340-9977-2066368CAC75}"/>
              </a:ext>
            </a:extLst>
          </p:cNvPr>
          <p:cNvCxnSpPr>
            <a:cxnSpLocks/>
          </p:cNvCxnSpPr>
          <p:nvPr/>
        </p:nvCxnSpPr>
        <p:spPr>
          <a:xfrm rot="16200000">
            <a:off x="7547300" y="459358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5" name="TextBox 294">
            <a:extLst>
              <a:ext uri="{FF2B5EF4-FFF2-40B4-BE49-F238E27FC236}">
                <a16:creationId xmlns:a16="http://schemas.microsoft.com/office/drawing/2014/main" id="{9B850F18-A336-7D4E-B43F-02BBE5BFA4E8}"/>
              </a:ext>
            </a:extLst>
          </p:cNvPr>
          <p:cNvSpPr txBox="1"/>
          <p:nvPr/>
        </p:nvSpPr>
        <p:spPr>
          <a:xfrm>
            <a:off x="7022939" y="4657272"/>
            <a:ext cx="112319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Partner list-based</a:t>
            </a:r>
            <a:b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fusion caller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801B3078-7535-044F-B093-2F056C9C52B6}"/>
              </a:ext>
            </a:extLst>
          </p:cNvPr>
          <p:cNvSpPr txBox="1"/>
          <p:nvPr/>
        </p:nvSpPr>
        <p:spPr>
          <a:xfrm rot="16200000">
            <a:off x="6142342" y="3262157"/>
            <a:ext cx="1348126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Detection rate (%)</a:t>
            </a:r>
          </a:p>
        </p:txBody>
      </p: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C2A8777E-E572-224B-8B40-BA557F01C7A7}"/>
              </a:ext>
            </a:extLst>
          </p:cNvPr>
          <p:cNvCxnSpPr>
            <a:cxnSpLocks/>
          </p:cNvCxnSpPr>
          <p:nvPr/>
        </p:nvCxnSpPr>
        <p:spPr>
          <a:xfrm>
            <a:off x="7267153" y="232663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2" name="TextBox 301">
            <a:extLst>
              <a:ext uri="{FF2B5EF4-FFF2-40B4-BE49-F238E27FC236}">
                <a16:creationId xmlns:a16="http://schemas.microsoft.com/office/drawing/2014/main" id="{E80FB9FB-F944-1C4D-B239-E9E458E0FC5C}"/>
              </a:ext>
            </a:extLst>
          </p:cNvPr>
          <p:cNvSpPr txBox="1"/>
          <p:nvPr/>
        </p:nvSpPr>
        <p:spPr>
          <a:xfrm>
            <a:off x="6955886" y="2228397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0.15</a:t>
            </a:r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4150C153-C565-9346-B799-05554B56572B}"/>
              </a:ext>
            </a:extLst>
          </p:cNvPr>
          <p:cNvCxnSpPr>
            <a:cxnSpLocks/>
          </p:cNvCxnSpPr>
          <p:nvPr/>
        </p:nvCxnSpPr>
        <p:spPr>
          <a:xfrm rot="16200000">
            <a:off x="8477575" y="459358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9283B69B-780B-7F4E-94B8-99FC41191E33}"/>
              </a:ext>
            </a:extLst>
          </p:cNvPr>
          <p:cNvCxnSpPr>
            <a:cxnSpLocks/>
          </p:cNvCxnSpPr>
          <p:nvPr/>
        </p:nvCxnSpPr>
        <p:spPr>
          <a:xfrm>
            <a:off x="7267153" y="4551275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1" name="TextBox 330">
            <a:extLst>
              <a:ext uri="{FF2B5EF4-FFF2-40B4-BE49-F238E27FC236}">
                <a16:creationId xmlns:a16="http://schemas.microsoft.com/office/drawing/2014/main" id="{E40F88D0-CE87-4543-BE0D-85719F8CE097}"/>
              </a:ext>
            </a:extLst>
          </p:cNvPr>
          <p:cNvSpPr txBox="1"/>
          <p:nvPr/>
        </p:nvSpPr>
        <p:spPr>
          <a:xfrm>
            <a:off x="6955886" y="4463597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0.00</a:t>
            </a: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766CC4B9-5205-2246-B3F9-6433134196AD}"/>
              </a:ext>
            </a:extLst>
          </p:cNvPr>
          <p:cNvSpPr/>
          <p:nvPr/>
        </p:nvSpPr>
        <p:spPr>
          <a:xfrm>
            <a:off x="7348132" y="2174875"/>
            <a:ext cx="3821518" cy="2376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010E0583-307E-E245-A651-F6F5DB774BAF}"/>
              </a:ext>
            </a:extLst>
          </p:cNvPr>
          <p:cNvCxnSpPr>
            <a:cxnSpLocks/>
          </p:cNvCxnSpPr>
          <p:nvPr/>
        </p:nvCxnSpPr>
        <p:spPr>
          <a:xfrm>
            <a:off x="7267153" y="306323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>
            <a:extLst>
              <a:ext uri="{FF2B5EF4-FFF2-40B4-BE49-F238E27FC236}">
                <a16:creationId xmlns:a16="http://schemas.microsoft.com/office/drawing/2014/main" id="{43879626-3CF3-9E45-A6C8-048290D4443A}"/>
              </a:ext>
            </a:extLst>
          </p:cNvPr>
          <p:cNvSpPr txBox="1"/>
          <p:nvPr/>
        </p:nvSpPr>
        <p:spPr>
          <a:xfrm>
            <a:off x="6955886" y="2964997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0.10</a:t>
            </a:r>
          </a:p>
        </p:txBody>
      </p: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E07394C7-F51A-1C40-9AD4-55D3CB492D2C}"/>
              </a:ext>
            </a:extLst>
          </p:cNvPr>
          <p:cNvCxnSpPr>
            <a:cxnSpLocks/>
          </p:cNvCxnSpPr>
          <p:nvPr/>
        </p:nvCxnSpPr>
        <p:spPr>
          <a:xfrm>
            <a:off x="7267153" y="380935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5" name="TextBox 374">
            <a:extLst>
              <a:ext uri="{FF2B5EF4-FFF2-40B4-BE49-F238E27FC236}">
                <a16:creationId xmlns:a16="http://schemas.microsoft.com/office/drawing/2014/main" id="{3A6B241F-6B98-CB42-95DB-61D0CD538DB8}"/>
              </a:ext>
            </a:extLst>
          </p:cNvPr>
          <p:cNvSpPr txBox="1"/>
          <p:nvPr/>
        </p:nvSpPr>
        <p:spPr>
          <a:xfrm>
            <a:off x="6955886" y="3711122"/>
            <a:ext cx="27411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0.05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AF23185-EFBB-734E-8478-230EEFD99A65}"/>
              </a:ext>
            </a:extLst>
          </p:cNvPr>
          <p:cNvSpPr txBox="1"/>
          <p:nvPr/>
        </p:nvSpPr>
        <p:spPr>
          <a:xfrm>
            <a:off x="8197953" y="4657272"/>
            <a:ext cx="779764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De novo</a:t>
            </a:r>
            <a:b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fusion caller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3F5B13DB-E187-AE44-81ED-77522379F454}"/>
              </a:ext>
            </a:extLst>
          </p:cNvPr>
          <p:cNvSpPr txBox="1"/>
          <p:nvPr/>
        </p:nvSpPr>
        <p:spPr>
          <a:xfrm>
            <a:off x="7785128" y="5050972"/>
            <a:ext cx="61074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N=23,820</a:t>
            </a:r>
          </a:p>
        </p:txBody>
      </p:sp>
      <p:sp>
        <p:nvSpPr>
          <p:cNvPr id="383" name="Left Bracket 382">
            <a:extLst>
              <a:ext uri="{FF2B5EF4-FFF2-40B4-BE49-F238E27FC236}">
                <a16:creationId xmlns:a16="http://schemas.microsoft.com/office/drawing/2014/main" id="{EF9BB099-4C7B-A743-B71E-8A9F7C653FE9}"/>
              </a:ext>
            </a:extLst>
          </p:cNvPr>
          <p:cNvSpPr/>
          <p:nvPr/>
        </p:nvSpPr>
        <p:spPr>
          <a:xfrm rot="16200000">
            <a:off x="8054813" y="4288216"/>
            <a:ext cx="71374" cy="1944000"/>
          </a:xfrm>
          <a:prstGeom prst="leftBracket">
            <a:avLst>
              <a:gd name="adj" fmla="val 16874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2C85ED34-2E83-8741-A607-8357AC1999DA}"/>
              </a:ext>
            </a:extLst>
          </p:cNvPr>
          <p:cNvSpPr txBox="1"/>
          <p:nvPr/>
        </p:nvSpPr>
        <p:spPr>
          <a:xfrm>
            <a:off x="7862072" y="5341579"/>
            <a:ext cx="45685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Plasma</a:t>
            </a:r>
          </a:p>
        </p:txBody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E89A102B-1F97-B14B-9A56-8BE81F58856F}"/>
              </a:ext>
            </a:extLst>
          </p:cNvPr>
          <p:cNvCxnSpPr>
            <a:cxnSpLocks/>
          </p:cNvCxnSpPr>
          <p:nvPr/>
        </p:nvCxnSpPr>
        <p:spPr>
          <a:xfrm rot="16200000">
            <a:off x="9981400" y="459358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6" name="TextBox 385">
            <a:extLst>
              <a:ext uri="{FF2B5EF4-FFF2-40B4-BE49-F238E27FC236}">
                <a16:creationId xmlns:a16="http://schemas.microsoft.com/office/drawing/2014/main" id="{7671B468-A2E3-5940-A8B2-B41633478404}"/>
              </a:ext>
            </a:extLst>
          </p:cNvPr>
          <p:cNvSpPr txBox="1"/>
          <p:nvPr/>
        </p:nvSpPr>
        <p:spPr>
          <a:xfrm>
            <a:off x="9601889" y="4657272"/>
            <a:ext cx="83349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MSK-IMPACT</a:t>
            </a:r>
          </a:p>
        </p:txBody>
      </p: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5E556FF4-5447-9541-93A8-61FC732A5DEE}"/>
              </a:ext>
            </a:extLst>
          </p:cNvPr>
          <p:cNvCxnSpPr>
            <a:cxnSpLocks/>
          </p:cNvCxnSpPr>
          <p:nvPr/>
        </p:nvCxnSpPr>
        <p:spPr>
          <a:xfrm rot="16200000">
            <a:off x="10883101" y="459358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8" name="TextBox 387">
            <a:extLst>
              <a:ext uri="{FF2B5EF4-FFF2-40B4-BE49-F238E27FC236}">
                <a16:creationId xmlns:a16="http://schemas.microsoft.com/office/drawing/2014/main" id="{AFC2E9F7-EBA0-5A47-B40B-C5DF09915C34}"/>
              </a:ext>
            </a:extLst>
          </p:cNvPr>
          <p:cNvSpPr txBox="1"/>
          <p:nvPr/>
        </p:nvSpPr>
        <p:spPr>
          <a:xfrm>
            <a:off x="10760809" y="4657272"/>
            <a:ext cx="34445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TCGA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053E750A-0E80-0B40-AF18-C872EDC6E62F}"/>
              </a:ext>
            </a:extLst>
          </p:cNvPr>
          <p:cNvSpPr txBox="1"/>
          <p:nvPr/>
        </p:nvSpPr>
        <p:spPr>
          <a:xfrm>
            <a:off x="9771589" y="5050972"/>
            <a:ext cx="53219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N=9,739</a:t>
            </a:r>
          </a:p>
        </p:txBody>
      </p:sp>
      <p:sp>
        <p:nvSpPr>
          <p:cNvPr id="390" name="Left Bracket 389">
            <a:extLst>
              <a:ext uri="{FF2B5EF4-FFF2-40B4-BE49-F238E27FC236}">
                <a16:creationId xmlns:a16="http://schemas.microsoft.com/office/drawing/2014/main" id="{7BD048FD-3A1C-E344-98A3-6E6B006D98EB}"/>
              </a:ext>
            </a:extLst>
          </p:cNvPr>
          <p:cNvSpPr/>
          <p:nvPr/>
        </p:nvSpPr>
        <p:spPr>
          <a:xfrm rot="16200000">
            <a:off x="10412638" y="4450216"/>
            <a:ext cx="71374" cy="1620000"/>
          </a:xfrm>
          <a:prstGeom prst="leftBracket">
            <a:avLst>
              <a:gd name="adj" fmla="val 16874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95E8A02E-21FE-574C-9DBD-0CA54A5C5AD2}"/>
              </a:ext>
            </a:extLst>
          </p:cNvPr>
          <p:cNvSpPr txBox="1"/>
          <p:nvPr/>
        </p:nvSpPr>
        <p:spPr>
          <a:xfrm>
            <a:off x="10325828" y="5341579"/>
            <a:ext cx="39754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Tissue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7965B9CA-5C84-4442-BF3F-580E1B38F98B}"/>
              </a:ext>
            </a:extLst>
          </p:cNvPr>
          <p:cNvSpPr txBox="1"/>
          <p:nvPr/>
        </p:nvSpPr>
        <p:spPr>
          <a:xfrm>
            <a:off x="10592741" y="5050972"/>
            <a:ext cx="61074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N=10,967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2D564156-A4BA-3D41-B08E-82CDFED20FF9}"/>
              </a:ext>
            </a:extLst>
          </p:cNvPr>
          <p:cNvSpPr txBox="1"/>
          <p:nvPr/>
        </p:nvSpPr>
        <p:spPr>
          <a:xfrm>
            <a:off x="7354112" y="3682521"/>
            <a:ext cx="524181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11 patients</a:t>
            </a: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3CCC6278-20EC-AD4B-A067-0EE92FBD93E5}"/>
              </a:ext>
            </a:extLst>
          </p:cNvPr>
          <p:cNvSpPr txBox="1"/>
          <p:nvPr/>
        </p:nvSpPr>
        <p:spPr>
          <a:xfrm>
            <a:off x="8244165" y="2419350"/>
            <a:ext cx="52418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32 patients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5A36914C-F949-2F40-8D7B-C9C64581FA4D}"/>
              </a:ext>
            </a:extLst>
          </p:cNvPr>
          <p:cNvSpPr txBox="1"/>
          <p:nvPr/>
        </p:nvSpPr>
        <p:spPr>
          <a:xfrm>
            <a:off x="9790949" y="3032125"/>
            <a:ext cx="466473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9 patients</a:t>
            </a: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DB364EE7-D6BB-5E48-BABB-C12905C206A8}"/>
              </a:ext>
            </a:extLst>
          </p:cNvPr>
          <p:cNvSpPr txBox="1"/>
          <p:nvPr/>
        </p:nvSpPr>
        <p:spPr>
          <a:xfrm>
            <a:off x="10609540" y="2477407"/>
            <a:ext cx="52418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14 patients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866685CA-F6DF-934A-9016-C756A8247A5E}"/>
              </a:ext>
            </a:extLst>
          </p:cNvPr>
          <p:cNvSpPr txBox="1"/>
          <p:nvPr/>
        </p:nvSpPr>
        <p:spPr>
          <a:xfrm>
            <a:off x="10388135" y="4289425"/>
            <a:ext cx="27251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TPM3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D694901C-3FC2-0E4F-AE96-9B3C90138BFC}"/>
              </a:ext>
            </a:extLst>
          </p:cNvPr>
          <p:cNvSpPr txBox="1"/>
          <p:nvPr/>
        </p:nvSpPr>
        <p:spPr>
          <a:xfrm>
            <a:off x="9464210" y="3825875"/>
            <a:ext cx="27251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TPM3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1C776BCB-49D1-1848-A3F8-C31DFA89C273}"/>
              </a:ext>
            </a:extLst>
          </p:cNvPr>
          <p:cNvSpPr txBox="1"/>
          <p:nvPr/>
        </p:nvSpPr>
        <p:spPr>
          <a:xfrm>
            <a:off x="9448180" y="4152900"/>
            <a:ext cx="28854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LMNA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73C292C5-A9C5-C54F-9A9F-ABEACFA00F9F}"/>
              </a:ext>
            </a:extLst>
          </p:cNvPr>
          <p:cNvSpPr txBox="1"/>
          <p:nvPr/>
        </p:nvSpPr>
        <p:spPr>
          <a:xfrm>
            <a:off x="8784760" y="4248150"/>
            <a:ext cx="27251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TPM3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78FAEB3B-8628-FF4A-B9EB-E43897706F8E}"/>
              </a:ext>
            </a:extLst>
          </p:cNvPr>
          <p:cNvSpPr txBox="1"/>
          <p:nvPr/>
        </p:nvSpPr>
        <p:spPr>
          <a:xfrm>
            <a:off x="8784760" y="3587750"/>
            <a:ext cx="320890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LMNA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951F1A90-DBB5-CF4A-8B19-170D44C7E527}"/>
              </a:ext>
            </a:extLst>
          </p:cNvPr>
          <p:cNvSpPr txBox="1"/>
          <p:nvPr/>
        </p:nvSpPr>
        <p:spPr>
          <a:xfrm>
            <a:off x="8784760" y="3822700"/>
            <a:ext cx="320890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NTRK1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DCB98E12-8EC9-144C-AA99-2F730F1D1964}"/>
              </a:ext>
            </a:extLst>
          </p:cNvPr>
          <p:cNvSpPr txBox="1"/>
          <p:nvPr/>
        </p:nvSpPr>
        <p:spPr>
          <a:xfrm>
            <a:off x="8784760" y="3933825"/>
            <a:ext cx="320890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TFR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FD0E796E-6962-EF41-BAA5-3F9C717C1807}"/>
              </a:ext>
            </a:extLst>
          </p:cNvPr>
          <p:cNvSpPr txBox="1"/>
          <p:nvPr/>
        </p:nvSpPr>
        <p:spPr>
          <a:xfrm>
            <a:off x="7851310" y="3863975"/>
            <a:ext cx="320890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LMNA</a:t>
            </a: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6EEB2973-A0A6-1348-8DBF-C5E4D3D63151}"/>
              </a:ext>
            </a:extLst>
          </p:cNvPr>
          <p:cNvSpPr txBox="1"/>
          <p:nvPr/>
        </p:nvSpPr>
        <p:spPr>
          <a:xfrm>
            <a:off x="7851310" y="4019550"/>
            <a:ext cx="320890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TP53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C5AFA398-5C8D-8748-919A-B331B92D2A90}"/>
              </a:ext>
            </a:extLst>
          </p:cNvPr>
          <p:cNvSpPr txBox="1"/>
          <p:nvPr/>
        </p:nvSpPr>
        <p:spPr>
          <a:xfrm>
            <a:off x="7851310" y="4248150"/>
            <a:ext cx="320890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TPM3</a:t>
            </a: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754A226B-E63F-6B44-97AE-35BB85D70266}"/>
              </a:ext>
            </a:extLst>
          </p:cNvPr>
          <p:cNvSpPr txBox="1"/>
          <p:nvPr/>
        </p:nvSpPr>
        <p:spPr>
          <a:xfrm>
            <a:off x="8784760" y="4051300"/>
            <a:ext cx="23083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TP53</a:t>
            </a: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B83D0BB0-B86E-AD4A-A80F-3CC0872B2F0A}"/>
              </a:ext>
            </a:extLst>
          </p:cNvPr>
          <p:cNvSpPr/>
          <p:nvPr/>
        </p:nvSpPr>
        <p:spPr>
          <a:xfrm>
            <a:off x="10712277" y="2647950"/>
            <a:ext cx="432000" cy="1896886"/>
          </a:xfrm>
          <a:prstGeom prst="rect">
            <a:avLst/>
          </a:prstGeom>
          <a:solidFill>
            <a:srgbClr val="92D05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741A7CF9-10CB-094C-8ADA-34DFFE68BA65}"/>
              </a:ext>
            </a:extLst>
          </p:cNvPr>
          <p:cNvSpPr/>
          <p:nvPr/>
        </p:nvSpPr>
        <p:spPr>
          <a:xfrm>
            <a:off x="10712277" y="2784474"/>
            <a:ext cx="432000" cy="1760361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E981F42D-6609-E342-A422-FED9FA06E2C6}"/>
              </a:ext>
            </a:extLst>
          </p:cNvPr>
          <p:cNvSpPr/>
          <p:nvPr/>
        </p:nvSpPr>
        <p:spPr>
          <a:xfrm>
            <a:off x="10712277" y="2917825"/>
            <a:ext cx="432000" cy="16270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8A041914-1231-4341-98FA-63C462720114}"/>
              </a:ext>
            </a:extLst>
          </p:cNvPr>
          <p:cNvSpPr/>
          <p:nvPr/>
        </p:nvSpPr>
        <p:spPr>
          <a:xfrm>
            <a:off x="10712277" y="3047999"/>
            <a:ext cx="432000" cy="1496835"/>
          </a:xfrm>
          <a:prstGeom prst="rect">
            <a:avLst/>
          </a:prstGeom>
          <a:solidFill>
            <a:srgbClr val="FF8AD8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C3379F75-8543-6242-8EAD-A4EA31AE3914}"/>
              </a:ext>
            </a:extLst>
          </p:cNvPr>
          <p:cNvSpPr/>
          <p:nvPr/>
        </p:nvSpPr>
        <p:spPr>
          <a:xfrm>
            <a:off x="10712277" y="3190875"/>
            <a:ext cx="432000" cy="13539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F6F0919-580C-374F-92A6-A5E0AB726A8F}"/>
              </a:ext>
            </a:extLst>
          </p:cNvPr>
          <p:cNvSpPr/>
          <p:nvPr/>
        </p:nvSpPr>
        <p:spPr>
          <a:xfrm>
            <a:off x="10712277" y="3327400"/>
            <a:ext cx="432000" cy="1217434"/>
          </a:xfrm>
          <a:prstGeom prst="rect">
            <a:avLst/>
          </a:prstGeom>
          <a:solidFill>
            <a:srgbClr val="FFD579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75123353-91B1-7945-9497-1D6BED8847C4}"/>
              </a:ext>
            </a:extLst>
          </p:cNvPr>
          <p:cNvSpPr/>
          <p:nvPr/>
        </p:nvSpPr>
        <p:spPr>
          <a:xfrm>
            <a:off x="10712277" y="3467100"/>
            <a:ext cx="432000" cy="1077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3608A45E-1A2E-424B-B26A-483E6A163387}"/>
              </a:ext>
            </a:extLst>
          </p:cNvPr>
          <p:cNvSpPr/>
          <p:nvPr/>
        </p:nvSpPr>
        <p:spPr>
          <a:xfrm>
            <a:off x="10712277" y="3603624"/>
            <a:ext cx="432000" cy="941209"/>
          </a:xfrm>
          <a:prstGeom prst="rect">
            <a:avLst/>
          </a:prstGeom>
          <a:solidFill>
            <a:schemeClr val="tx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8C069FA8-8A20-BE44-AA84-297ACB437D9B}"/>
              </a:ext>
            </a:extLst>
          </p:cNvPr>
          <p:cNvSpPr/>
          <p:nvPr/>
        </p:nvSpPr>
        <p:spPr>
          <a:xfrm>
            <a:off x="10712277" y="3736975"/>
            <a:ext cx="432000" cy="807858"/>
          </a:xfrm>
          <a:prstGeom prst="rect">
            <a:avLst/>
          </a:prstGeom>
          <a:solidFill>
            <a:srgbClr val="FFA40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8BDE02A5-F618-3340-AE02-D3109BFDC977}"/>
              </a:ext>
            </a:extLst>
          </p:cNvPr>
          <p:cNvSpPr/>
          <p:nvPr/>
        </p:nvSpPr>
        <p:spPr>
          <a:xfrm>
            <a:off x="10712277" y="3876675"/>
            <a:ext cx="432000" cy="668158"/>
          </a:xfrm>
          <a:prstGeom prst="rect">
            <a:avLst/>
          </a:prstGeom>
          <a:solidFill>
            <a:srgbClr val="00B0F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8EAC0891-9975-CF4A-B726-08B41C2F25B6}"/>
              </a:ext>
            </a:extLst>
          </p:cNvPr>
          <p:cNvSpPr/>
          <p:nvPr/>
        </p:nvSpPr>
        <p:spPr>
          <a:xfrm>
            <a:off x="10712277" y="4140199"/>
            <a:ext cx="432000" cy="404633"/>
          </a:xfrm>
          <a:prstGeom prst="rect">
            <a:avLst/>
          </a:prstGeom>
          <a:solidFill>
            <a:srgbClr val="0432FF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AEB96804-9A86-104D-BD25-89CFA84A68FF}"/>
              </a:ext>
            </a:extLst>
          </p:cNvPr>
          <p:cNvSpPr/>
          <p:nvPr/>
        </p:nvSpPr>
        <p:spPr>
          <a:xfrm>
            <a:off x="9801052" y="3178175"/>
            <a:ext cx="432000" cy="136665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EE64B518-2553-014E-B807-DF206DC66041}"/>
              </a:ext>
            </a:extLst>
          </p:cNvPr>
          <p:cNvSpPr/>
          <p:nvPr/>
        </p:nvSpPr>
        <p:spPr>
          <a:xfrm>
            <a:off x="9801052" y="3324225"/>
            <a:ext cx="432000" cy="1220609"/>
          </a:xfrm>
          <a:prstGeom prst="rect">
            <a:avLst/>
          </a:prstGeom>
          <a:solidFill>
            <a:srgbClr val="92900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D8AA40EF-EC98-D142-AADA-95AAA35C9A95}"/>
              </a:ext>
            </a:extLst>
          </p:cNvPr>
          <p:cNvSpPr/>
          <p:nvPr/>
        </p:nvSpPr>
        <p:spPr>
          <a:xfrm>
            <a:off x="9801052" y="3476626"/>
            <a:ext cx="432000" cy="1068208"/>
          </a:xfrm>
          <a:prstGeom prst="rect">
            <a:avLst/>
          </a:prstGeom>
          <a:solidFill>
            <a:srgbClr val="7030A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78047E34-E761-7841-B08F-A40648F8B836}"/>
              </a:ext>
            </a:extLst>
          </p:cNvPr>
          <p:cNvSpPr/>
          <p:nvPr/>
        </p:nvSpPr>
        <p:spPr>
          <a:xfrm>
            <a:off x="9801052" y="3625850"/>
            <a:ext cx="432000" cy="918983"/>
          </a:xfrm>
          <a:prstGeom prst="rect">
            <a:avLst/>
          </a:prstGeom>
          <a:solidFill>
            <a:srgbClr val="FF000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B06D3F2E-F4F1-B046-B029-F324E674EB60}"/>
              </a:ext>
            </a:extLst>
          </p:cNvPr>
          <p:cNvSpPr/>
          <p:nvPr/>
        </p:nvSpPr>
        <p:spPr>
          <a:xfrm>
            <a:off x="9801052" y="3771900"/>
            <a:ext cx="432000" cy="772933"/>
          </a:xfrm>
          <a:prstGeom prst="rect">
            <a:avLst/>
          </a:prstGeom>
          <a:solidFill>
            <a:srgbClr val="0432FF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2D115919-7AA6-754B-9F0C-C247FD03587F}"/>
              </a:ext>
            </a:extLst>
          </p:cNvPr>
          <p:cNvSpPr/>
          <p:nvPr/>
        </p:nvSpPr>
        <p:spPr>
          <a:xfrm>
            <a:off x="9801052" y="3943351"/>
            <a:ext cx="432000" cy="601482"/>
          </a:xfrm>
          <a:prstGeom prst="rect">
            <a:avLst/>
          </a:prstGeom>
          <a:solidFill>
            <a:srgbClr val="FFA40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328A4C55-8CBC-304B-AF70-122FC93D2D7B}"/>
              </a:ext>
            </a:extLst>
          </p:cNvPr>
          <p:cNvSpPr/>
          <p:nvPr/>
        </p:nvSpPr>
        <p:spPr>
          <a:xfrm>
            <a:off x="7375352" y="3854450"/>
            <a:ext cx="432000" cy="690383"/>
          </a:xfrm>
          <a:prstGeom prst="rect">
            <a:avLst/>
          </a:prstGeom>
          <a:solidFill>
            <a:srgbClr val="FFA402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6" name="Rectangle 425">
            <a:extLst>
              <a:ext uri="{FF2B5EF4-FFF2-40B4-BE49-F238E27FC236}">
                <a16:creationId xmlns:a16="http://schemas.microsoft.com/office/drawing/2014/main" id="{518E60D7-5274-4D4F-B476-7A74E168B07F}"/>
              </a:ext>
            </a:extLst>
          </p:cNvPr>
          <p:cNvSpPr/>
          <p:nvPr/>
        </p:nvSpPr>
        <p:spPr>
          <a:xfrm>
            <a:off x="7375352" y="3984625"/>
            <a:ext cx="432000" cy="560208"/>
          </a:xfrm>
          <a:prstGeom prst="rect">
            <a:avLst/>
          </a:prstGeom>
          <a:solidFill>
            <a:srgbClr val="00B05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C508B256-D1A1-A044-AA95-FB8E9DAA31DF}"/>
              </a:ext>
            </a:extLst>
          </p:cNvPr>
          <p:cNvSpPr/>
          <p:nvPr/>
        </p:nvSpPr>
        <p:spPr>
          <a:xfrm>
            <a:off x="7375352" y="4105275"/>
            <a:ext cx="432000" cy="439558"/>
          </a:xfrm>
          <a:prstGeom prst="rect">
            <a:avLst/>
          </a:prstGeom>
          <a:solidFill>
            <a:srgbClr val="0432FF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C5BB040D-BE8D-0149-863E-1D56A2F42BCD}"/>
              </a:ext>
            </a:extLst>
          </p:cNvPr>
          <p:cNvSpPr txBox="1"/>
          <p:nvPr/>
        </p:nvSpPr>
        <p:spPr>
          <a:xfrm>
            <a:off x="8784760" y="3686175"/>
            <a:ext cx="651090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ARHGEP11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0AEF819A-E3A0-A041-B173-97530F1EE23C}"/>
              </a:ext>
            </a:extLst>
          </p:cNvPr>
          <p:cNvSpPr txBox="1"/>
          <p:nvPr/>
        </p:nvSpPr>
        <p:spPr>
          <a:xfrm>
            <a:off x="10372105" y="3762375"/>
            <a:ext cx="288542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LMNA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940AF28C-DBC6-AF45-B0B3-4409EBA428A9}"/>
              </a:ext>
            </a:extLst>
          </p:cNvPr>
          <p:cNvSpPr txBox="1"/>
          <p:nvPr/>
        </p:nvSpPr>
        <p:spPr>
          <a:xfrm>
            <a:off x="10272720" y="3965575"/>
            <a:ext cx="38792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9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IRP2BP2</a:t>
            </a: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A645E58B-1CCA-A54B-96D7-A3099C886C63}"/>
              </a:ext>
            </a:extLst>
          </p:cNvPr>
          <p:cNvSpPr/>
          <p:nvPr/>
        </p:nvSpPr>
        <p:spPr>
          <a:xfrm>
            <a:off x="8292927" y="2565400"/>
            <a:ext cx="432000" cy="9301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E47993FC-A6EA-D045-9F36-AA2D4E50988B}"/>
              </a:ext>
            </a:extLst>
          </p:cNvPr>
          <p:cNvSpPr/>
          <p:nvPr/>
        </p:nvSpPr>
        <p:spPr>
          <a:xfrm>
            <a:off x="8292927" y="2622549"/>
            <a:ext cx="432000" cy="873023"/>
          </a:xfrm>
          <a:prstGeom prst="rect">
            <a:avLst/>
          </a:prstGeom>
          <a:solidFill>
            <a:srgbClr val="EAD1CE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4A7E0E68-3A2E-D749-A92A-230B8BCD7BDD}"/>
              </a:ext>
            </a:extLst>
          </p:cNvPr>
          <p:cNvSpPr/>
          <p:nvPr/>
        </p:nvSpPr>
        <p:spPr>
          <a:xfrm>
            <a:off x="8292927" y="2682875"/>
            <a:ext cx="432000" cy="812697"/>
          </a:xfrm>
          <a:prstGeom prst="rect">
            <a:avLst/>
          </a:prstGeom>
          <a:solidFill>
            <a:srgbClr val="76D6FF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2" name="Rectangle 441">
            <a:extLst>
              <a:ext uri="{FF2B5EF4-FFF2-40B4-BE49-F238E27FC236}">
                <a16:creationId xmlns:a16="http://schemas.microsoft.com/office/drawing/2014/main" id="{5B9D8ED4-6FE3-1247-B716-151B1C66B53E}"/>
              </a:ext>
            </a:extLst>
          </p:cNvPr>
          <p:cNvSpPr/>
          <p:nvPr/>
        </p:nvSpPr>
        <p:spPr>
          <a:xfrm>
            <a:off x="8292927" y="2930525"/>
            <a:ext cx="432000" cy="930173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E5650D25-20B1-DF48-853C-E48C119B9A27}"/>
              </a:ext>
            </a:extLst>
          </p:cNvPr>
          <p:cNvSpPr/>
          <p:nvPr/>
        </p:nvSpPr>
        <p:spPr>
          <a:xfrm>
            <a:off x="8292927" y="2987674"/>
            <a:ext cx="432000" cy="87302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DB076569-0A2F-9F42-8F15-E1405B353429}"/>
              </a:ext>
            </a:extLst>
          </p:cNvPr>
          <p:cNvSpPr/>
          <p:nvPr/>
        </p:nvSpPr>
        <p:spPr>
          <a:xfrm>
            <a:off x="8292927" y="3060700"/>
            <a:ext cx="432000" cy="799997"/>
          </a:xfrm>
          <a:prstGeom prst="rect">
            <a:avLst/>
          </a:prstGeom>
          <a:solidFill>
            <a:srgbClr val="0070C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5" name="Rectangle 444">
            <a:extLst>
              <a:ext uri="{FF2B5EF4-FFF2-40B4-BE49-F238E27FC236}">
                <a16:creationId xmlns:a16="http://schemas.microsoft.com/office/drawing/2014/main" id="{4B6B7856-C2B1-B64C-81BE-A5C441F341C8}"/>
              </a:ext>
            </a:extLst>
          </p:cNvPr>
          <p:cNvSpPr/>
          <p:nvPr/>
        </p:nvSpPr>
        <p:spPr>
          <a:xfrm>
            <a:off x="8292927" y="3111500"/>
            <a:ext cx="432000" cy="749197"/>
          </a:xfrm>
          <a:prstGeom prst="rect">
            <a:avLst/>
          </a:prstGeom>
          <a:solidFill>
            <a:srgbClr val="FF40FF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6" name="Rectangle 445">
            <a:extLst>
              <a:ext uri="{FF2B5EF4-FFF2-40B4-BE49-F238E27FC236}">
                <a16:creationId xmlns:a16="http://schemas.microsoft.com/office/drawing/2014/main" id="{094E45B3-5B5D-CE45-AF57-EE47D7D7F9E6}"/>
              </a:ext>
            </a:extLst>
          </p:cNvPr>
          <p:cNvSpPr/>
          <p:nvPr/>
        </p:nvSpPr>
        <p:spPr>
          <a:xfrm>
            <a:off x="8292927" y="3181349"/>
            <a:ext cx="432000" cy="6793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7" name="Rectangle 446">
            <a:extLst>
              <a:ext uri="{FF2B5EF4-FFF2-40B4-BE49-F238E27FC236}">
                <a16:creationId xmlns:a16="http://schemas.microsoft.com/office/drawing/2014/main" id="{08E13B73-BC19-3242-80DE-6A03A6B7F2C0}"/>
              </a:ext>
            </a:extLst>
          </p:cNvPr>
          <p:cNvSpPr/>
          <p:nvPr/>
        </p:nvSpPr>
        <p:spPr>
          <a:xfrm>
            <a:off x="8292927" y="3244849"/>
            <a:ext cx="432000" cy="61584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3BAD86C5-EEEB-A642-83D5-7E2F19FFC1E5}"/>
              </a:ext>
            </a:extLst>
          </p:cNvPr>
          <p:cNvSpPr/>
          <p:nvPr/>
        </p:nvSpPr>
        <p:spPr>
          <a:xfrm>
            <a:off x="8292927" y="3305174"/>
            <a:ext cx="432000" cy="12396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729BAD10-E81A-5748-A385-B6A9102B60A3}"/>
              </a:ext>
            </a:extLst>
          </p:cNvPr>
          <p:cNvSpPr/>
          <p:nvPr/>
        </p:nvSpPr>
        <p:spPr>
          <a:xfrm>
            <a:off x="8292927" y="3355975"/>
            <a:ext cx="432000" cy="118886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BE9FA58E-D90E-9846-81A4-48B57758AF54}"/>
              </a:ext>
            </a:extLst>
          </p:cNvPr>
          <p:cNvSpPr/>
          <p:nvPr/>
        </p:nvSpPr>
        <p:spPr>
          <a:xfrm>
            <a:off x="8292927" y="3428999"/>
            <a:ext cx="432000" cy="1115835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A9CC5D3D-2A71-4249-91D6-64C1B7FAAAF3}"/>
              </a:ext>
            </a:extLst>
          </p:cNvPr>
          <p:cNvSpPr/>
          <p:nvPr/>
        </p:nvSpPr>
        <p:spPr>
          <a:xfrm>
            <a:off x="8292927" y="3495675"/>
            <a:ext cx="432000" cy="1049159"/>
          </a:xfrm>
          <a:prstGeom prst="rect">
            <a:avLst/>
          </a:prstGeom>
          <a:solidFill>
            <a:srgbClr val="7030A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3F8EAA8E-B715-C948-8BBA-47B0ACA4E982}"/>
              </a:ext>
            </a:extLst>
          </p:cNvPr>
          <p:cNvSpPr/>
          <p:nvPr/>
        </p:nvSpPr>
        <p:spPr>
          <a:xfrm>
            <a:off x="8292927" y="3549650"/>
            <a:ext cx="432000" cy="995184"/>
          </a:xfrm>
          <a:prstGeom prst="rect">
            <a:avLst/>
          </a:prstGeom>
          <a:solidFill>
            <a:srgbClr val="C0000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6" name="Rectangle 435">
            <a:extLst>
              <a:ext uri="{FF2B5EF4-FFF2-40B4-BE49-F238E27FC236}">
                <a16:creationId xmlns:a16="http://schemas.microsoft.com/office/drawing/2014/main" id="{179814EA-EC14-C546-B3C4-63775BCD5583}"/>
              </a:ext>
            </a:extLst>
          </p:cNvPr>
          <p:cNvSpPr/>
          <p:nvPr/>
        </p:nvSpPr>
        <p:spPr>
          <a:xfrm>
            <a:off x="8292927" y="3606800"/>
            <a:ext cx="432000" cy="938034"/>
          </a:xfrm>
          <a:prstGeom prst="rect">
            <a:avLst/>
          </a:prstGeom>
          <a:solidFill>
            <a:srgbClr val="FFD579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A7D61DED-49A1-E948-91FA-729121A03A7C}"/>
              </a:ext>
            </a:extLst>
          </p:cNvPr>
          <p:cNvSpPr/>
          <p:nvPr/>
        </p:nvSpPr>
        <p:spPr>
          <a:xfrm>
            <a:off x="8292927" y="3676650"/>
            <a:ext cx="432000" cy="868184"/>
          </a:xfrm>
          <a:prstGeom prst="rect">
            <a:avLst/>
          </a:prstGeom>
          <a:solidFill>
            <a:srgbClr val="009193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8" name="Rectangle 437">
            <a:extLst>
              <a:ext uri="{FF2B5EF4-FFF2-40B4-BE49-F238E27FC236}">
                <a16:creationId xmlns:a16="http://schemas.microsoft.com/office/drawing/2014/main" id="{A6BFEC6D-4BAE-7042-9548-3C1DDF78065E}"/>
              </a:ext>
            </a:extLst>
          </p:cNvPr>
          <p:cNvSpPr/>
          <p:nvPr/>
        </p:nvSpPr>
        <p:spPr>
          <a:xfrm>
            <a:off x="8292927" y="3803650"/>
            <a:ext cx="432000" cy="7411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E8BC6D81-E7C1-ED49-865B-E707C025647B}"/>
              </a:ext>
            </a:extLst>
          </p:cNvPr>
          <p:cNvSpPr/>
          <p:nvPr/>
        </p:nvSpPr>
        <p:spPr>
          <a:xfrm>
            <a:off x="8292927" y="3930649"/>
            <a:ext cx="432000" cy="614183"/>
          </a:xfrm>
          <a:prstGeom prst="rect">
            <a:avLst/>
          </a:prstGeom>
          <a:solidFill>
            <a:srgbClr val="FF930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0" name="Rectangle 439">
            <a:extLst>
              <a:ext uri="{FF2B5EF4-FFF2-40B4-BE49-F238E27FC236}">
                <a16:creationId xmlns:a16="http://schemas.microsoft.com/office/drawing/2014/main" id="{FD9C34FE-CB66-9A45-9706-F4141CF79A15}"/>
              </a:ext>
            </a:extLst>
          </p:cNvPr>
          <p:cNvSpPr/>
          <p:nvPr/>
        </p:nvSpPr>
        <p:spPr>
          <a:xfrm>
            <a:off x="8292927" y="4051299"/>
            <a:ext cx="432000" cy="493533"/>
          </a:xfrm>
          <a:prstGeom prst="rect">
            <a:avLst/>
          </a:prstGeom>
          <a:solidFill>
            <a:srgbClr val="00B050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1" name="Rectangle 440">
            <a:extLst>
              <a:ext uri="{FF2B5EF4-FFF2-40B4-BE49-F238E27FC236}">
                <a16:creationId xmlns:a16="http://schemas.microsoft.com/office/drawing/2014/main" id="{50A92753-114A-2A4E-9B68-31443CE1EBD9}"/>
              </a:ext>
            </a:extLst>
          </p:cNvPr>
          <p:cNvSpPr/>
          <p:nvPr/>
        </p:nvSpPr>
        <p:spPr>
          <a:xfrm>
            <a:off x="8292927" y="4181475"/>
            <a:ext cx="432000" cy="363357"/>
          </a:xfrm>
          <a:prstGeom prst="rect">
            <a:avLst/>
          </a:prstGeom>
          <a:solidFill>
            <a:srgbClr val="0432FF"/>
          </a:solidFill>
          <a:ln w="285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23018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15B0-02AF-44C8-9360-8F645029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Immunohistochemical Detection of pan-TRK Expression in Solid </a:t>
            </a:r>
            <a:r>
              <a:rPr lang="en-GB" dirty="0" err="1"/>
              <a:t>Tumor</a:t>
            </a:r>
            <a:r>
              <a:rPr lang="en-GB" dirty="0"/>
              <a:t> Specimens: Inter-Laboratory and Inter-Reader Agreement in NGS-confirmed NTRK Fusion-Positive and Fusion-Negative Cases</a:t>
            </a:r>
            <a:br>
              <a:rPr lang="en-GB" dirty="0"/>
            </a:br>
            <a:br>
              <a:rPr lang="en-GB" dirty="0"/>
            </a:br>
            <a:r>
              <a:rPr lang="en-GB" sz="2200" cap="none" dirty="0"/>
              <a:t>Stratton S. et al. USCAP 2021, #420</a:t>
            </a:r>
            <a:endParaRPr lang="en-GB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958272-66A2-2A49-A504-E637ED77332E}"/>
              </a:ext>
            </a:extLst>
          </p:cNvPr>
          <p:cNvSpPr/>
          <p:nvPr/>
        </p:nvSpPr>
        <p:spPr>
          <a:xfrm>
            <a:off x="411960" y="6183675"/>
            <a:ext cx="11156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NGS, next-generation sequencing; NTRK, neurotrophic tyrosine receptor kinase; TRK, tropomyosin receptor kinase</a:t>
            </a:r>
          </a:p>
        </p:txBody>
      </p:sp>
    </p:spTree>
    <p:extLst>
      <p:ext uri="{BB962C8B-B14F-4D97-AF65-F5344CB8AC3E}">
        <p14:creationId xmlns:p14="http://schemas.microsoft.com/office/powerpoint/2010/main" val="15952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DFC1-14C9-46EB-AAE1-4ED58FD7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HIGHLIGHTS BY</a:t>
            </a:r>
            <a:br>
              <a:rPr lang="en-GB" dirty="0"/>
            </a:br>
            <a:br>
              <a:rPr lang="en-GB" dirty="0"/>
            </a:br>
            <a:r>
              <a:rPr lang="en-US" sz="3200" cap="none" dirty="0"/>
              <a:t>Dr. Fernando Santini</a:t>
            </a:r>
            <a:br>
              <a:rPr lang="en-US" sz="3200" cap="none" dirty="0"/>
            </a:br>
            <a:r>
              <a:rPr lang="en-GB" sz="2200" cap="none" dirty="0"/>
              <a:t>Memorial Sloan Kettering Westchester</a:t>
            </a:r>
            <a:br>
              <a:rPr lang="en-GB" sz="2200" cap="none" dirty="0"/>
            </a:br>
            <a:r>
              <a:rPr lang="en-GB" sz="2200" cap="none" dirty="0"/>
              <a:t>West Harrison, NY, USA</a:t>
            </a:r>
            <a:br>
              <a:rPr lang="en-GB" sz="2200" cap="none" dirty="0"/>
            </a:br>
            <a:br>
              <a:rPr lang="en-GB" sz="2400" cap="none" dirty="0"/>
            </a:br>
            <a:r>
              <a:rPr lang="en-GB" sz="2400" cap="none" dirty="0"/>
              <a:t>MAY 2021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3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9707D7-0866-804F-874D-DD42622D580E}"/>
              </a:ext>
            </a:extLst>
          </p:cNvPr>
          <p:cNvSpPr/>
          <p:nvPr/>
        </p:nvSpPr>
        <p:spPr>
          <a:xfrm>
            <a:off x="263352" y="1486525"/>
            <a:ext cx="3840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Colorectal </a:t>
            </a:r>
            <a:r>
              <a:rPr lang="fr-FR" sz="2000" b="1" dirty="0" err="1">
                <a:solidFill>
                  <a:schemeClr val="accent1"/>
                </a:solidFill>
                <a:ea typeface="Aileron" charset="0"/>
                <a:cs typeface="Aileron" charset="0"/>
              </a:rPr>
              <a:t>carcinoma</a:t>
            </a:r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</a:t>
            </a:r>
            <a:b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</a:br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(</a:t>
            </a:r>
            <a:r>
              <a:rPr lang="fr-FR" sz="2000" b="1" i="1" dirty="0">
                <a:solidFill>
                  <a:schemeClr val="accent1"/>
                </a:solidFill>
                <a:ea typeface="Aileron" charset="0"/>
                <a:cs typeface="Aileron" charset="0"/>
              </a:rPr>
              <a:t>TPM3-NTRK1</a:t>
            </a:r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0C03BA-3913-4948-B55D-C1D5C8C7D267}"/>
              </a:ext>
            </a:extLst>
          </p:cNvPr>
          <p:cNvSpPr/>
          <p:nvPr/>
        </p:nvSpPr>
        <p:spPr>
          <a:xfrm>
            <a:off x="4241338" y="1486525"/>
            <a:ext cx="36440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err="1">
                <a:solidFill>
                  <a:schemeClr val="accent1"/>
                </a:solidFill>
                <a:ea typeface="Aileron" charset="0"/>
                <a:cs typeface="Aileron" charset="0"/>
              </a:rPr>
              <a:t>Secretory</a:t>
            </a:r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ea typeface="Aileron" charset="0"/>
                <a:cs typeface="Aileron" charset="0"/>
              </a:rPr>
              <a:t>carcinoma</a:t>
            </a:r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of </a:t>
            </a:r>
            <a:r>
              <a:rPr lang="fr-FR" sz="2000" b="1" dirty="0" err="1">
                <a:solidFill>
                  <a:schemeClr val="accent1"/>
                </a:solidFill>
                <a:ea typeface="Aileron" charset="0"/>
                <a:cs typeface="Aileron" charset="0"/>
              </a:rPr>
              <a:t>salivary</a:t>
            </a:r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gland (</a:t>
            </a:r>
            <a:r>
              <a:rPr lang="fr-FR" sz="2000" b="1" i="1" dirty="0">
                <a:solidFill>
                  <a:schemeClr val="accent1"/>
                </a:solidFill>
                <a:ea typeface="Aileron" charset="0"/>
                <a:cs typeface="Aileron" charset="0"/>
              </a:rPr>
              <a:t>ETV6-NTRK3</a:t>
            </a:r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)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0F9C22-38C8-4647-80C6-32752A4D00F3}"/>
              </a:ext>
            </a:extLst>
          </p:cNvPr>
          <p:cNvSpPr/>
          <p:nvPr/>
        </p:nvSpPr>
        <p:spPr>
          <a:xfrm>
            <a:off x="8826927" y="1486525"/>
            <a:ext cx="2299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NSCLC </a:t>
            </a:r>
          </a:p>
          <a:p>
            <a:pPr algn="ctr"/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(fusion </a:t>
            </a:r>
            <a:r>
              <a:rPr lang="fr-FR" sz="2000" b="1" dirty="0" err="1">
                <a:solidFill>
                  <a:schemeClr val="accent1"/>
                </a:solidFill>
                <a:ea typeface="Aileron" charset="0"/>
                <a:cs typeface="Aileron" charset="0"/>
              </a:rPr>
              <a:t>negative</a:t>
            </a:r>
            <a:r>
              <a:rPr lang="fr-FR" sz="2000" b="1" dirty="0">
                <a:solidFill>
                  <a:schemeClr val="accent1"/>
                </a:solidFill>
                <a:ea typeface="Aileron" charset="0"/>
                <a:cs typeface="Aileron" charset="0"/>
              </a:rPr>
              <a:t>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FF439B2-0A20-434A-8DA7-D808EC9532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5117818"/>
            <a:ext cx="10963200" cy="735009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GB" dirty="0"/>
              <a:t>Sample images demonstrating variable patterns of VENTANA pan-TRK (EPR17341) Assay in different tumours types</a:t>
            </a:r>
          </a:p>
          <a:p>
            <a:pPr>
              <a:buClr>
                <a:schemeClr val="accent1"/>
              </a:buClr>
            </a:pP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D5199EA-D680-F94C-87B7-A2FEA180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Pan-trk ihc staining in different tumours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B3A32F-ED11-BD47-B0F5-195D520D6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7876DE3-0BA7-C44F-B215-E5BE21DE73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0300352" cy="365125"/>
          </a:xfrm>
        </p:spPr>
        <p:txBody>
          <a:bodyPr/>
          <a:lstStyle/>
          <a:p>
            <a:r>
              <a:rPr lang="en-GB" dirty="0"/>
              <a:t>ETV6, ETS Variant Transcription Factor 6; IHC, immunohistochemistry; NSCLC, non-small-cell lung cancer; NTRK, neurotrophic tyrosine receptor kinase; TPM3, tropomyosin 3; TRK, tropomyosin receptor kinase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C67E4-771E-E745-A05F-8828F4CD1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0" t="20041" r="66339" b="43700"/>
          <a:stretch/>
        </p:blipFill>
        <p:spPr>
          <a:xfrm>
            <a:off x="263352" y="2246716"/>
            <a:ext cx="3840562" cy="2486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C065A2-0B86-5540-89B2-12AFA63F7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9" t="20041" r="34730" b="43700"/>
          <a:stretch/>
        </p:blipFill>
        <p:spPr>
          <a:xfrm>
            <a:off x="4158344" y="2246716"/>
            <a:ext cx="3809999" cy="2486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834079-4FC3-2848-BFFA-DDBA14754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17" t="20041" r="2229" b="43700"/>
          <a:stretch/>
        </p:blipFill>
        <p:spPr>
          <a:xfrm>
            <a:off x="8022772" y="2246716"/>
            <a:ext cx="3907972" cy="24865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52245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333277-D566-DB41-8072-A1CB4E6EDC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GB" b="1" dirty="0">
                <a:solidFill>
                  <a:schemeClr val="accent1"/>
                </a:solidFill>
              </a:rPr>
              <a:t>Overall agreement between readers was high (overall OPA=92.6%), but varied based on fusion partner and staining pattern observed with this analytic assay</a:t>
            </a:r>
          </a:p>
          <a:p>
            <a:pPr>
              <a:buClr>
                <a:schemeClr val="accent1"/>
              </a:buClr>
            </a:pPr>
            <a:endParaRPr lang="en-GB" b="1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</a:pPr>
            <a:r>
              <a:rPr lang="en-GB" b="1" dirty="0">
                <a:solidFill>
                  <a:schemeClr val="accent1"/>
                </a:solidFill>
              </a:rPr>
              <a:t>Staining tissue location </a:t>
            </a:r>
            <a:r>
              <a:rPr lang="en-GB" dirty="0"/>
              <a:t>did not contribute to variance in reader scoring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r>
              <a:rPr lang="en-GB" dirty="0"/>
              <a:t>Conclusions regarding concordance and </a:t>
            </a:r>
            <a:r>
              <a:rPr lang="en-GB" b="1" dirty="0" err="1">
                <a:solidFill>
                  <a:schemeClr val="accent1"/>
                </a:solidFill>
              </a:rPr>
              <a:t>cutoffs</a:t>
            </a:r>
            <a:r>
              <a:rPr lang="en-GB" dirty="0"/>
              <a:t> should not be drawn from this data as this limited study was not designed to determine a </a:t>
            </a:r>
            <a:r>
              <a:rPr lang="en-GB" dirty="0" err="1"/>
              <a:t>cutoff</a:t>
            </a:r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99FA6-DF9C-7440-80EA-455384500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8301DF7-5C50-D340-9E2B-F71A0B8F31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1308464" cy="365125"/>
          </a:xfrm>
        </p:spPr>
        <p:txBody>
          <a:bodyPr/>
          <a:lstStyle/>
          <a:p>
            <a:r>
              <a:rPr lang="en-GB" dirty="0"/>
              <a:t>IHC; immunohistochemistry; ETV6, ETS Variant Transcription Factor 6; NGS, next-generation sequencing; NSCLC, non-small-cell lung cancer; </a:t>
            </a:r>
            <a:br>
              <a:rPr lang="en-GB" dirty="0"/>
            </a:br>
            <a:r>
              <a:rPr lang="en-US" dirty="0"/>
              <a:t>NTRK, neurotrophic tyrosine receptor kinase; OPA, Overall Percent Agreement; ROC, receiver operating characteristic; </a:t>
            </a:r>
            <a:r>
              <a:rPr lang="en-GB" dirty="0">
                <a:solidFill>
                  <a:schemeClr val="tx2"/>
                </a:solidFill>
              </a:rPr>
              <a:t>TRK, tropomyosin receptor kinase</a:t>
            </a:r>
            <a:endParaRPr lang="fr-FR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B8599ED-D0D7-2D42-82B3-0FAD2CCCB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04407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8FD869-F6C4-8442-B112-10C0293E76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2192" y="1124744"/>
            <a:ext cx="10444368" cy="5184576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chemeClr val="accent1"/>
                </a:solidFill>
              </a:rPr>
              <a:t>Larotrectinib</a:t>
            </a:r>
            <a:r>
              <a:rPr lang="en-US" sz="2400" dirty="0"/>
              <a:t> continues to demonstrate a </a:t>
            </a:r>
            <a:r>
              <a:rPr lang="en-US" sz="2400" b="1" dirty="0">
                <a:solidFill>
                  <a:schemeClr val="accent1"/>
                </a:solidFill>
              </a:rPr>
              <a:t>robust and durable </a:t>
            </a:r>
            <a:r>
              <a:rPr lang="en-US" sz="2400" dirty="0"/>
              <a:t>response rate with extended survival benefits in adult and </a:t>
            </a:r>
            <a:r>
              <a:rPr lang="en-US" sz="2400" dirty="0" err="1"/>
              <a:t>paediatric</a:t>
            </a:r>
            <a:r>
              <a:rPr lang="en-US" sz="2400" dirty="0"/>
              <a:t> patients with TRK fusion cancer regardless of </a:t>
            </a:r>
            <a:r>
              <a:rPr lang="en-US" sz="2400" dirty="0" err="1"/>
              <a:t>tumour</a:t>
            </a:r>
            <a:r>
              <a:rPr lang="en-US" sz="2400" dirty="0"/>
              <a:t> type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600" dirty="0"/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chemeClr val="accent1"/>
                </a:solidFill>
              </a:rPr>
              <a:t>Mechanisms of resistance </a:t>
            </a:r>
            <a:r>
              <a:rPr lang="en-US" sz="2400" dirty="0"/>
              <a:t>should be further understood in order to develop the </a:t>
            </a:r>
            <a:r>
              <a:rPr lang="en-US" sz="2400" b="1" dirty="0">
                <a:solidFill>
                  <a:schemeClr val="accent1"/>
                </a:solidFill>
              </a:rPr>
              <a:t>next-generation TRK inhibitors</a:t>
            </a:r>
            <a:br>
              <a:rPr lang="en-US" sz="1600" b="1" dirty="0">
                <a:solidFill>
                  <a:schemeClr val="accent1"/>
                </a:solidFill>
              </a:rPr>
            </a:br>
            <a:endParaRPr lang="en-US" sz="1600" b="1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400" dirty="0"/>
              <a:t>These data highlight the importance of </a:t>
            </a:r>
            <a:r>
              <a:rPr lang="en-US" sz="2400" b="1" dirty="0">
                <a:solidFill>
                  <a:schemeClr val="accent1"/>
                </a:solidFill>
              </a:rPr>
              <a:t>identifying </a:t>
            </a:r>
            <a:r>
              <a:rPr lang="en-US" sz="2400" b="1" i="1" dirty="0">
                <a:solidFill>
                  <a:schemeClr val="accent1"/>
                </a:solidFill>
              </a:rPr>
              <a:t>NTRK </a:t>
            </a:r>
            <a:r>
              <a:rPr lang="en-US" sz="2400" b="1" dirty="0">
                <a:solidFill>
                  <a:schemeClr val="accent1"/>
                </a:solidFill>
              </a:rPr>
              <a:t>gene fusions </a:t>
            </a:r>
            <a:r>
              <a:rPr lang="en-US" sz="2400" dirty="0"/>
              <a:t>in patients </a:t>
            </a:r>
            <a:br>
              <a:rPr lang="en-US" sz="2400" dirty="0"/>
            </a:br>
            <a:r>
              <a:rPr lang="en-US" sz="2400" dirty="0"/>
              <a:t>with cancer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chemeClr val="accent1"/>
                </a:solidFill>
              </a:rPr>
              <a:t>Need to test</a:t>
            </a:r>
            <a:r>
              <a:rPr lang="en-US" sz="2400" dirty="0"/>
              <a:t>, test, test </a:t>
            </a:r>
            <a:r>
              <a:rPr lang="en-US" sz="2400" dirty="0">
                <a:sym typeface="Wingdings" pitchFamily="2" charset="2"/>
              </a:rPr>
              <a:t> t</a:t>
            </a:r>
            <a:r>
              <a:rPr lang="en-US" sz="2400" dirty="0"/>
              <a:t>o identify those patients with TRK fusion positive </a:t>
            </a:r>
            <a:r>
              <a:rPr lang="en-US" sz="2400" dirty="0" err="1"/>
              <a:t>tumours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DFA6E-31C9-3349-95F9-20AEE818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AA8E1E3-F700-E644-BAD7-F8666ADD1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3A11B3-B9B5-224A-8BF7-CED94856E9F3}"/>
              </a:ext>
            </a:extLst>
          </p:cNvPr>
          <p:cNvSpPr/>
          <p:nvPr/>
        </p:nvSpPr>
        <p:spPr>
          <a:xfrm>
            <a:off x="411960" y="6183675"/>
            <a:ext cx="11156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NTRK, neurotrophic tyrosine receptor kinase; TRK, tropomyosin receptor kinase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31793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63552" y="5336166"/>
            <a:ext cx="17247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1"/>
                </a:solidFill>
                <a:ea typeface="Aileron" charset="0"/>
                <a:cs typeface="PT Sans Narrow"/>
              </a:rPr>
              <a:t>Follow us on Twitter </a:t>
            </a:r>
            <a:br>
              <a:rPr lang="en-GB" sz="1600" dirty="0">
                <a:solidFill>
                  <a:schemeClr val="accent1"/>
                </a:solidFill>
                <a:ea typeface="Aileron" charset="0"/>
                <a:cs typeface="PT Sans Narrow"/>
              </a:rPr>
            </a:br>
            <a:r>
              <a:rPr lang="en-GB" sz="1600" b="1" u="sng" dirty="0">
                <a:solidFill>
                  <a:schemeClr val="accent1"/>
                </a:solidFill>
                <a:ea typeface="Aileron" charset="0"/>
                <a:cs typeface="PT Sans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GB" sz="1600" b="1" u="sng" dirty="0" err="1">
                <a:solidFill>
                  <a:schemeClr val="accent1"/>
                </a:solidFill>
                <a:ea typeface="Aileron" charset="0"/>
                <a:cs typeface="PT Sans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ntrkconnectinfo</a:t>
            </a:r>
            <a:endParaRPr lang="en-GB" sz="1600" b="1" u="sng" dirty="0">
              <a:solidFill>
                <a:schemeClr val="accent1"/>
              </a:solidFill>
              <a:ea typeface="Aileron" charset="0"/>
              <a:cs typeface="PT Sans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2039" y="5336167"/>
            <a:ext cx="208481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chemeClr val="accent1"/>
                </a:solidFill>
                <a:ea typeface="Aileron" charset="0"/>
                <a:cs typeface="PT Sans Narrow"/>
              </a:rPr>
              <a:t>Follow the </a:t>
            </a:r>
            <a:br>
              <a:rPr lang="en-GB" sz="1600" dirty="0">
                <a:solidFill>
                  <a:schemeClr val="accent1"/>
                </a:solidFill>
                <a:ea typeface="Aileron" charset="0"/>
                <a:cs typeface="PT Sans Narrow"/>
              </a:rPr>
            </a:br>
            <a:r>
              <a:rPr lang="en-GB" sz="1600" b="1" u="sng" dirty="0">
                <a:solidFill>
                  <a:schemeClr val="accent1"/>
                </a:solidFill>
                <a:ea typeface="Aileron" charset="0"/>
                <a:cs typeface="PT Sans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NTRK CONNECT</a:t>
            </a:r>
            <a:br>
              <a:rPr lang="en-GB" sz="1600" b="1" dirty="0">
                <a:solidFill>
                  <a:schemeClr val="accent5"/>
                </a:solidFill>
                <a:ea typeface="Aileron" charset="0"/>
                <a:cs typeface="PT Sans Narrow"/>
              </a:rPr>
            </a:br>
            <a:r>
              <a:rPr lang="en-GB" sz="1400" dirty="0">
                <a:solidFill>
                  <a:schemeClr val="accent1"/>
                </a:solidFill>
                <a:ea typeface="Aileron" charset="0"/>
                <a:cs typeface="PT Sans Narrow"/>
              </a:rPr>
              <a:t>group on LinkedIn</a:t>
            </a:r>
            <a:endParaRPr lang="en-GB" sz="1600" dirty="0">
              <a:solidFill>
                <a:schemeClr val="accent1"/>
              </a:solidFill>
              <a:ea typeface="Aileron" charset="0"/>
              <a:cs typeface="PT Sans Narro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9549" y="5336166"/>
            <a:ext cx="2843808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accent1"/>
                </a:solidFill>
                <a:cs typeface="PT Sans Narrow"/>
              </a:rPr>
              <a:t>Email</a:t>
            </a:r>
            <a:br>
              <a:rPr lang="en-US" sz="1600" dirty="0">
                <a:solidFill>
                  <a:schemeClr val="accent1"/>
                </a:solidFill>
                <a:cs typeface="PT Sans Narrow"/>
              </a:rPr>
            </a:br>
            <a:r>
              <a:rPr lang="en-GB" sz="1600" b="1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froukje</a:t>
            </a:r>
            <a:r>
              <a:rPr lang="en-GB" sz="1600" b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.sosef</a:t>
            </a:r>
            <a:br>
              <a:rPr lang="en-GB" sz="1600" b="1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600" b="1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@cor2ed.com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4846" y="5336166"/>
            <a:ext cx="208481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chemeClr val="accent1"/>
                </a:solidFill>
                <a:ea typeface="Aileron" charset="0"/>
                <a:cs typeface="PT Sans Narrow"/>
              </a:rPr>
              <a:t>Watch us on the</a:t>
            </a:r>
            <a:br>
              <a:rPr lang="en-GB" sz="1400" dirty="0">
                <a:solidFill>
                  <a:schemeClr val="accent1"/>
                </a:solidFill>
                <a:ea typeface="Aileron" charset="0"/>
                <a:cs typeface="PT Sans Narrow"/>
              </a:rPr>
            </a:br>
            <a:r>
              <a:rPr lang="en-GB" sz="1400" dirty="0">
                <a:solidFill>
                  <a:schemeClr val="accent1"/>
                </a:solidFill>
                <a:ea typeface="Aileron" charset="0"/>
                <a:cs typeface="PT Sans Narrow"/>
              </a:rPr>
              <a:t>Vimeo Channe</a:t>
            </a:r>
            <a:r>
              <a:rPr lang="en-GB" sz="1600" dirty="0">
                <a:solidFill>
                  <a:schemeClr val="accent1"/>
                </a:solidFill>
                <a:ea typeface="Aileron" charset="0"/>
                <a:cs typeface="PT Sans Narrow"/>
              </a:rPr>
              <a:t>l</a:t>
            </a:r>
            <a:br>
              <a:rPr lang="en-GB" sz="1600" dirty="0">
                <a:solidFill>
                  <a:schemeClr val="accent1"/>
                </a:solidFill>
                <a:ea typeface="Aileron" charset="0"/>
                <a:cs typeface="PT Sans Narrow"/>
              </a:rPr>
            </a:br>
            <a:r>
              <a:rPr lang="en-GB" sz="1600" b="1" dirty="0">
                <a:solidFill>
                  <a:schemeClr val="accent1"/>
                </a:solidFill>
                <a:ea typeface="Aileron" charset="0"/>
                <a:cs typeface="PT Sans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NTRK CONNECT</a:t>
            </a:r>
            <a:endParaRPr lang="en-GB" sz="1600" b="1" dirty="0">
              <a:solidFill>
                <a:schemeClr val="accent1"/>
              </a:solidFill>
              <a:ea typeface="Aileron" charset="0"/>
              <a:cs typeface="PT Sans Narrow"/>
            </a:endParaRP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071CF435-729F-403B-B87A-421B2706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56" y="274638"/>
            <a:ext cx="8924840" cy="3586410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  <a:spcBef>
                <a:spcPts val="800"/>
              </a:spcBef>
            </a:pPr>
            <a:r>
              <a:rPr lang="en-US" sz="3600" cap="none" dirty="0"/>
              <a:t>REACH NTRK CONNECT VIA </a:t>
            </a:r>
            <a:br>
              <a:rPr lang="en-US" sz="3600" cap="none" dirty="0"/>
            </a:br>
            <a:r>
              <a:rPr lang="en-US" sz="3600" cap="none" spc="-50" dirty="0"/>
              <a:t>TWITTER, LINKEDIN, VIMEO &amp; EMAIL</a:t>
            </a:r>
            <a:br>
              <a:rPr lang="en-US" sz="3600" cap="none" dirty="0"/>
            </a:br>
            <a:r>
              <a:rPr lang="en-US" sz="3600" cap="none" dirty="0"/>
              <a:t>OR VISIT THE GROUP’S WEBSITE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u="sng" cap="non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http://www.ntrkconnect.info</a:t>
            </a:r>
            <a:endParaRPr lang="en-US" sz="3600" cap="none" dirty="0"/>
          </a:p>
        </p:txBody>
      </p:sp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E10C5C84-EC62-432B-80C7-ECCD3CBF6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393" y="4050497"/>
            <a:ext cx="1259268" cy="1260000"/>
          </a:xfrm>
          <a:prstGeom prst="rect">
            <a:avLst/>
          </a:prstGeom>
        </p:spPr>
      </p:pic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C82D04D1-4906-42DD-907A-F5AF75FDB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6954" y="4050497"/>
            <a:ext cx="1259268" cy="1260000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318C0DBA-C408-4E45-A02E-87489D4F89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5847" y="4050497"/>
            <a:ext cx="1259268" cy="1260000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D6A72BC0-F82A-42A8-A07E-FEF293DC60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6302" y="4050497"/>
            <a:ext cx="1259268" cy="126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4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E008D2-3EA1-A24D-9951-53B5698D0CB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GB" dirty="0"/>
              <a:t>Please note: Views expressed within this presentation are the personal opinions of the author. They do not necessarily represent the views of the author’s academic institution or the rest of </a:t>
            </a:r>
            <a:br>
              <a:rPr lang="en-GB" dirty="0"/>
            </a:br>
            <a:r>
              <a:rPr lang="en-GB" dirty="0"/>
              <a:t>NTRK CONNECT group.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r>
              <a:rPr lang="en-GB" dirty="0"/>
              <a:t>This content is supported by an independent educational grant from Bayer. </a:t>
            </a:r>
          </a:p>
          <a:p>
            <a:pPr marL="0" indent="0">
              <a:buClr>
                <a:schemeClr val="accent1"/>
              </a:buClr>
              <a:buNone/>
            </a:pPr>
            <a:endParaRPr lang="en-GB" dirty="0"/>
          </a:p>
          <a:p>
            <a:pPr>
              <a:buClr>
                <a:schemeClr val="accent1"/>
              </a:buClr>
            </a:pPr>
            <a:r>
              <a:rPr lang="en-GB" b="1" dirty="0">
                <a:solidFill>
                  <a:schemeClr val="accent1"/>
                </a:solidFill>
              </a:rPr>
              <a:t>Disclosures</a:t>
            </a:r>
            <a:r>
              <a:rPr lang="en-GB" dirty="0"/>
              <a:t>: Dr Santini has received honoraria from the following: AstraZeneca, Bayer, BMS, Eli Lilly, </a:t>
            </a:r>
            <a:r>
              <a:rPr lang="en-GB" dirty="0" err="1"/>
              <a:t>MDHealth</a:t>
            </a:r>
            <a:r>
              <a:rPr lang="en-GB" dirty="0"/>
              <a:t>, MSD, Novartis and Roche.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C8FE1-878F-D644-BAF9-2821B656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Disclosures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2C37D6-1CB7-A445-A659-C80657F7A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04CC5D-EBA8-9944-954D-B5CDF12FB96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F77A16-2C9D-494A-A030-85A670F2F91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99556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310" y="1347761"/>
            <a:ext cx="7798685" cy="4075404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9990210-9342-4393-97E5-C835BBE96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" y="2099871"/>
            <a:ext cx="3408650" cy="21793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18863A-2384-1440-B8F1-987FE1DE3152}"/>
              </a:ext>
            </a:extLst>
          </p:cNvPr>
          <p:cNvSpPr txBox="1"/>
          <p:nvPr/>
        </p:nvSpPr>
        <p:spPr>
          <a:xfrm>
            <a:off x="619200" y="1497014"/>
            <a:ext cx="2459712" cy="415498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GB" sz="2400" b="1" i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</a:t>
            </a:r>
            <a:r>
              <a:rPr lang="en-GB" sz="24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genes family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C9FF9FA-0937-954E-8137-D32EDD8B883F}"/>
              </a:ext>
            </a:extLst>
          </p:cNvPr>
          <p:cNvCxnSpPr/>
          <p:nvPr/>
        </p:nvCxnSpPr>
        <p:spPr>
          <a:xfrm>
            <a:off x="4194840" y="1347760"/>
            <a:ext cx="0" cy="431348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BA76B83-3EF4-E445-8547-2FC6BCEE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/>
          <a:lstStyle/>
          <a:p>
            <a:r>
              <a:rPr lang="en-GB" dirty="0"/>
              <a:t>Epidemiology of </a:t>
            </a:r>
            <a:r>
              <a:rPr lang="en-GB" i="1" dirty="0" err="1"/>
              <a:t>ntrk</a:t>
            </a:r>
            <a:r>
              <a:rPr lang="en-GB" dirty="0"/>
              <a:t> fusions tumours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1518FD-9DED-634A-8AE8-6761A0996A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MASC, mammary analogue secretory carcinoma; </a:t>
            </a:r>
            <a:r>
              <a:rPr lang="en-US" dirty="0"/>
              <a:t>NTRK, neurotrophic tyrosine receptor kinase; TRK, tropomyosin receptor kinase</a:t>
            </a:r>
          </a:p>
          <a:p>
            <a:pPr>
              <a:spcBef>
                <a:spcPts val="0"/>
              </a:spcBef>
            </a:pPr>
            <a:r>
              <a:rPr lang="en-GB" dirty="0">
                <a:solidFill>
                  <a:schemeClr val="tx2"/>
                </a:solidFill>
              </a:rPr>
              <a:t>Figure source: </a:t>
            </a:r>
            <a:r>
              <a:rPr lang="en-GB" dirty="0" err="1">
                <a:solidFill>
                  <a:schemeClr val="tx2"/>
                </a:solidFill>
              </a:rPr>
              <a:t>Cocco</a:t>
            </a:r>
            <a:r>
              <a:rPr lang="en-GB" dirty="0">
                <a:solidFill>
                  <a:schemeClr val="tx2"/>
                </a:solidFill>
              </a:rPr>
              <a:t> E, et al. Nat Rev Clin Oncol. 2018;15:731-7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C45C238-0D8F-194C-97DE-905C933FF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7253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00" y="2481777"/>
            <a:ext cx="4551936" cy="250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044" y="2669764"/>
            <a:ext cx="5690580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0886" y="1268760"/>
            <a:ext cx="2458558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iragino Kaku Gothic Std W8" charset="-128"/>
                <a:cs typeface="Calibri" panose="020F0502020204030204" pitchFamily="34" charset="0"/>
              </a:rPr>
              <a:t>Larotrectinib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iragino Kaku Gothic Std W8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98200" y="1268760"/>
            <a:ext cx="2186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iragino Kaku Gothic Std W8" charset="-128"/>
                <a:cs typeface="Calibri" panose="020F0502020204030204" pitchFamily="34" charset="0"/>
              </a:rPr>
              <a:t>Entrectinib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iragino Kaku Gothic Std W8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0" name="ZoneTexte 249">
            <a:extLst>
              <a:ext uri="{FF2B5EF4-FFF2-40B4-BE49-F238E27FC236}">
                <a16:creationId xmlns:a16="http://schemas.microsoft.com/office/drawing/2014/main" id="{9117CC6C-2261-C648-B605-85AB206782E2}"/>
              </a:ext>
            </a:extLst>
          </p:cNvPr>
          <p:cNvSpPr txBox="1"/>
          <p:nvPr/>
        </p:nvSpPr>
        <p:spPr>
          <a:xfrm>
            <a:off x="619200" y="1988840"/>
            <a:ext cx="2545697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Data </a:t>
            </a:r>
            <a:r>
              <a:rPr lang="en-GB" b="1" dirty="0" err="1">
                <a:solidFill>
                  <a:srgbClr val="C00000"/>
                </a:solidFill>
                <a:ea typeface="Aileron" charset="0"/>
                <a:cs typeface="Aileron" charset="0"/>
              </a:rPr>
              <a:t>cutoff</a:t>
            </a:r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:</a:t>
            </a:r>
            <a:r>
              <a:rPr lang="en-GB" b="1" dirty="0">
                <a:solidFill>
                  <a:schemeClr val="tx2"/>
                </a:solidFill>
                <a:ea typeface="Aileron" charset="0"/>
                <a:cs typeface="Aileron" charset="0"/>
              </a:rPr>
              <a:t> 17 July 2017</a:t>
            </a:r>
            <a:endParaRPr lang="en-GB" b="1" baseline="30000" dirty="0">
              <a:solidFill>
                <a:schemeClr val="tx2"/>
              </a:solidFill>
              <a:ea typeface="Aileron" charset="0"/>
              <a:cs typeface="Aileron" charset="0"/>
            </a:endParaRPr>
          </a:p>
        </p:txBody>
      </p:sp>
      <p:sp>
        <p:nvSpPr>
          <p:cNvPr id="251" name="ZoneTexte 250">
            <a:extLst>
              <a:ext uri="{FF2B5EF4-FFF2-40B4-BE49-F238E27FC236}">
                <a16:creationId xmlns:a16="http://schemas.microsoft.com/office/drawing/2014/main" id="{BAA5C8CE-79DB-ED44-B3A0-D8C59AF4494C}"/>
              </a:ext>
            </a:extLst>
          </p:cNvPr>
          <p:cNvSpPr txBox="1"/>
          <p:nvPr/>
        </p:nvSpPr>
        <p:spPr>
          <a:xfrm>
            <a:off x="6096000" y="1988840"/>
            <a:ext cx="2600840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Data </a:t>
            </a:r>
            <a:r>
              <a:rPr lang="en-GB" b="1" dirty="0" err="1">
                <a:solidFill>
                  <a:srgbClr val="C00000"/>
                </a:solidFill>
                <a:ea typeface="Aileron" charset="0"/>
                <a:cs typeface="Aileron" charset="0"/>
              </a:rPr>
              <a:t>cutoff</a:t>
            </a:r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:</a:t>
            </a:r>
            <a:r>
              <a:rPr lang="en-GB" b="1" dirty="0">
                <a:solidFill>
                  <a:schemeClr val="tx2"/>
                </a:solidFill>
                <a:ea typeface="Aileron" charset="0"/>
                <a:cs typeface="Aileron" charset="0"/>
              </a:rPr>
              <a:t> 31 May 2018</a:t>
            </a:r>
            <a:endParaRPr lang="en-GB" b="1" baseline="30000" dirty="0">
              <a:solidFill>
                <a:schemeClr val="tx2"/>
              </a:solidFill>
              <a:ea typeface="Aileron" charset="0"/>
              <a:cs typeface="Aileron" charset="0"/>
            </a:endParaRPr>
          </a:p>
        </p:txBody>
      </p:sp>
      <p:sp>
        <p:nvSpPr>
          <p:cNvPr id="252" name="ZoneTexte 251">
            <a:extLst>
              <a:ext uri="{FF2B5EF4-FFF2-40B4-BE49-F238E27FC236}">
                <a16:creationId xmlns:a16="http://schemas.microsoft.com/office/drawing/2014/main" id="{74E78312-5B85-0A41-9DAB-2541B2780964}"/>
              </a:ext>
            </a:extLst>
          </p:cNvPr>
          <p:cNvSpPr txBox="1"/>
          <p:nvPr/>
        </p:nvSpPr>
        <p:spPr>
          <a:xfrm>
            <a:off x="6022044" y="4869160"/>
            <a:ext cx="615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Objective responses with entrectinib are seen in multiple tumour types and in most of the patients: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81230043-01A3-224F-89CF-8D8CD6080D4F}"/>
              </a:ext>
            </a:extLst>
          </p:cNvPr>
          <p:cNvSpPr/>
          <p:nvPr/>
        </p:nvSpPr>
        <p:spPr>
          <a:xfrm>
            <a:off x="7824192" y="5533654"/>
            <a:ext cx="2833349" cy="358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57%, 95% CI: 43.2-70.8</a:t>
            </a:r>
            <a:endParaRPr lang="en-GB" dirty="0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DFC6055F-4511-6841-9DF8-F09D903B824A}"/>
              </a:ext>
            </a:extLst>
          </p:cNvPr>
          <p:cNvSpPr/>
          <p:nvPr/>
        </p:nvSpPr>
        <p:spPr>
          <a:xfrm>
            <a:off x="1534460" y="5533654"/>
            <a:ext cx="2833350" cy="358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ea typeface="Aileron" charset="0"/>
                <a:cs typeface="Aileron" charset="0"/>
              </a:rPr>
              <a:t>80%, 95% CI: 67-90</a:t>
            </a:r>
          </a:p>
        </p:txBody>
      </p:sp>
      <p:sp>
        <p:nvSpPr>
          <p:cNvPr id="255" name="ZoneTexte 254">
            <a:extLst>
              <a:ext uri="{FF2B5EF4-FFF2-40B4-BE49-F238E27FC236}">
                <a16:creationId xmlns:a16="http://schemas.microsoft.com/office/drawing/2014/main" id="{C40CBF18-690F-874E-A676-E375DDEC93BA}"/>
              </a:ext>
            </a:extLst>
          </p:cNvPr>
          <p:cNvSpPr txBox="1"/>
          <p:nvPr/>
        </p:nvSpPr>
        <p:spPr>
          <a:xfrm>
            <a:off x="619200" y="4869160"/>
            <a:ext cx="615586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Objective responses with </a:t>
            </a:r>
            <a:r>
              <a:rPr lang="en-GB" b="1" dirty="0" err="1">
                <a:solidFill>
                  <a:schemeClr val="accent1"/>
                </a:solidFill>
                <a:ea typeface="Aileron" charset="0"/>
                <a:cs typeface="Aileron" charset="0"/>
              </a:rPr>
              <a:t>larotrectinib</a:t>
            </a:r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 are seen in </a:t>
            </a:r>
            <a:b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</a:br>
            <a:r>
              <a:rPr lang="en-GB" b="1" dirty="0">
                <a:solidFill>
                  <a:schemeClr val="accent1"/>
                </a:solidFill>
                <a:ea typeface="Aileron" charset="0"/>
                <a:cs typeface="Aileron" charset="0"/>
              </a:rPr>
              <a:t>multiple tumour types and in most of the patients:</a:t>
            </a:r>
          </a:p>
        </p:txBody>
      </p: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id="{C8406779-E40A-1945-A75A-45C1A7089E21}"/>
              </a:ext>
            </a:extLst>
          </p:cNvPr>
          <p:cNvCxnSpPr/>
          <p:nvPr/>
        </p:nvCxnSpPr>
        <p:spPr>
          <a:xfrm>
            <a:off x="5879976" y="1484784"/>
            <a:ext cx="0" cy="431348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6D2DE8B3-DBED-CD47-A052-1A93E193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9221216" cy="807285"/>
          </a:xfrm>
        </p:spPr>
        <p:txBody>
          <a:bodyPr/>
          <a:lstStyle/>
          <a:p>
            <a:r>
              <a:rPr lang="en-GB" dirty="0"/>
              <a:t>Initial Efficacy results of APPROVED </a:t>
            </a:r>
            <a:r>
              <a:rPr lang="en-GB" dirty="0" err="1"/>
              <a:t>trk</a:t>
            </a:r>
            <a:r>
              <a:rPr lang="en-GB" dirty="0"/>
              <a:t> inhibitors Responses by tumour type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51E926-AB55-2346-B3A8-E7F994BBF8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0588384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CI, confidence interval; CRC, colorectal cancer; GIST, gastrointestinal stromal tumour; IFS, infantile fibrosarcoma; MASC, mammary analogue secretory carcinoma; </a:t>
            </a:r>
            <a:br>
              <a:rPr lang="en-GB" dirty="0"/>
            </a:br>
            <a:r>
              <a:rPr lang="en-GB" dirty="0"/>
              <a:t>NSCLC, non-small-cell lung cancer; TRK, tropomyosin receptor kinase</a:t>
            </a:r>
          </a:p>
          <a:p>
            <a:pPr>
              <a:spcBef>
                <a:spcPts val="300"/>
              </a:spcBef>
            </a:pPr>
            <a:r>
              <a:rPr lang="en-GB" dirty="0"/>
              <a:t>1. </a:t>
            </a:r>
            <a:r>
              <a:rPr lang="en-GB" dirty="0" err="1"/>
              <a:t>Drilon</a:t>
            </a:r>
            <a:r>
              <a:rPr lang="en-GB" dirty="0"/>
              <a:t> A, et al. N </a:t>
            </a:r>
            <a:r>
              <a:rPr lang="en-GB" dirty="0" err="1"/>
              <a:t>Engl</a:t>
            </a:r>
            <a:r>
              <a:rPr lang="en-GB" dirty="0"/>
              <a:t> J Med. 2018;378:731-9; 2. </a:t>
            </a:r>
            <a:r>
              <a:rPr lang="en-GB" dirty="0" err="1"/>
              <a:t>Doebele</a:t>
            </a:r>
            <a:r>
              <a:rPr lang="en-GB" dirty="0"/>
              <a:t> RC, et al. Lancet Oncol 2020;21:271-82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9252E41-916E-8B4A-AAE4-8E966C97F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73542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15B0-02AF-44C8-9360-8F645029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Long-term outcomes of patients </a:t>
            </a:r>
            <a:br>
              <a:rPr lang="en-GB" dirty="0"/>
            </a:br>
            <a:r>
              <a:rPr lang="en-GB" dirty="0"/>
              <a:t>with TRK fusion cancer treated </a:t>
            </a:r>
            <a:br>
              <a:rPr lang="en-GB" dirty="0"/>
            </a:br>
            <a:r>
              <a:rPr lang="en-GB" dirty="0"/>
              <a:t>with Larotrectinib</a:t>
            </a:r>
            <a:br>
              <a:rPr lang="en-GB" dirty="0"/>
            </a:br>
            <a:br>
              <a:rPr lang="en-GB" dirty="0"/>
            </a:br>
            <a:r>
              <a:rPr lang="en-GB" sz="2200" cap="none" dirty="0" err="1"/>
              <a:t>Drilon</a:t>
            </a:r>
            <a:r>
              <a:rPr lang="en-GB" sz="2200" cap="none" dirty="0"/>
              <a:t> A. et al. AACR 2021, CT020</a:t>
            </a:r>
            <a:endParaRPr lang="en-GB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A400D-3314-9E40-A5E4-1AED2D3133C0}"/>
              </a:ext>
            </a:extLst>
          </p:cNvPr>
          <p:cNvSpPr/>
          <p:nvPr/>
        </p:nvSpPr>
        <p:spPr>
          <a:xfrm>
            <a:off x="411960" y="6183675"/>
            <a:ext cx="11156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TRK, tropomyosin receptor kinase</a:t>
            </a:r>
          </a:p>
        </p:txBody>
      </p:sp>
    </p:spTree>
    <p:extLst>
      <p:ext uri="{BB962C8B-B14F-4D97-AF65-F5344CB8AC3E}">
        <p14:creationId xmlns:p14="http://schemas.microsoft.com/office/powerpoint/2010/main" val="99540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DD47EB-6496-1240-B964-094CF20D069C}"/>
              </a:ext>
            </a:extLst>
          </p:cNvPr>
          <p:cNvSpPr/>
          <p:nvPr/>
        </p:nvSpPr>
        <p:spPr>
          <a:xfrm>
            <a:off x="1344489" y="2132856"/>
            <a:ext cx="9143999" cy="1584176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27D6BB7-1F52-7840-B271-9EA7D1DC7775}"/>
              </a:ext>
            </a:extLst>
          </p:cNvPr>
          <p:cNvGrpSpPr/>
          <p:nvPr/>
        </p:nvGrpSpPr>
        <p:grpSpPr>
          <a:xfrm>
            <a:off x="1410287" y="1124744"/>
            <a:ext cx="2489976" cy="923330"/>
            <a:chOff x="65798" y="1397757"/>
            <a:chExt cx="2489976" cy="9233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9BD6FA0-6302-0142-9392-0AE73CE0B4BA}"/>
                </a:ext>
              </a:extLst>
            </p:cNvPr>
            <p:cNvSpPr/>
            <p:nvPr/>
          </p:nvSpPr>
          <p:spPr>
            <a:xfrm>
              <a:off x="137807" y="1397757"/>
              <a:ext cx="2345961" cy="923330"/>
            </a:xfrm>
            <a:prstGeom prst="roundRect">
              <a:avLst/>
            </a:prstGeom>
            <a:solidFill>
              <a:srgbClr val="56378D">
                <a:alpha val="50196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4B5F0F8-2FAA-9240-B60A-374E6D95B0DE}"/>
                </a:ext>
              </a:extLst>
            </p:cNvPr>
            <p:cNvSpPr txBox="1"/>
            <p:nvPr/>
          </p:nvSpPr>
          <p:spPr>
            <a:xfrm>
              <a:off x="65798" y="1397757"/>
              <a:ext cx="24899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Adult Phase 1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Advanced solid tumours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NCT02122913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6C17B30-2FC0-5F4B-AD4A-B13C5B0DC9DF}"/>
              </a:ext>
            </a:extLst>
          </p:cNvPr>
          <p:cNvGrpSpPr/>
          <p:nvPr/>
        </p:nvGrpSpPr>
        <p:grpSpPr>
          <a:xfrm>
            <a:off x="4010700" y="1132253"/>
            <a:ext cx="2489977" cy="923330"/>
            <a:chOff x="2687063" y="1405266"/>
            <a:chExt cx="2489977" cy="9233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6D6C6A5-4926-8848-9B1A-8465D34BB7E4}"/>
                </a:ext>
              </a:extLst>
            </p:cNvPr>
            <p:cNvSpPr/>
            <p:nvPr/>
          </p:nvSpPr>
          <p:spPr>
            <a:xfrm>
              <a:off x="2708579" y="1405266"/>
              <a:ext cx="2446945" cy="923330"/>
            </a:xfrm>
            <a:prstGeom prst="roundRect">
              <a:avLst/>
            </a:prstGeom>
            <a:solidFill>
              <a:srgbClr val="56378D">
                <a:alpha val="50196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1EF5059-F0D7-4E4E-A0CE-F65612E7C7A9}"/>
                </a:ext>
              </a:extLst>
            </p:cNvPr>
            <p:cNvSpPr txBox="1"/>
            <p:nvPr/>
          </p:nvSpPr>
          <p:spPr>
            <a:xfrm>
              <a:off x="2687063" y="1405266"/>
              <a:ext cx="24899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Paediatric Phase 1/2 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Advanced solid tumours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SCOUT: NCT02637687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8F1DBD4-3387-FB48-B9A4-83237CD590D0}"/>
              </a:ext>
            </a:extLst>
          </p:cNvPr>
          <p:cNvGrpSpPr/>
          <p:nvPr/>
        </p:nvGrpSpPr>
        <p:grpSpPr>
          <a:xfrm>
            <a:off x="6654679" y="1132253"/>
            <a:ext cx="2778009" cy="923330"/>
            <a:chOff x="5310190" y="1405266"/>
            <a:chExt cx="2778009" cy="92333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F989B0F-77A9-4340-9520-7D590E9C2F27}"/>
                </a:ext>
              </a:extLst>
            </p:cNvPr>
            <p:cNvSpPr/>
            <p:nvPr/>
          </p:nvSpPr>
          <p:spPr>
            <a:xfrm>
              <a:off x="5310190" y="1405266"/>
              <a:ext cx="2778009" cy="923330"/>
            </a:xfrm>
            <a:prstGeom prst="roundRect">
              <a:avLst/>
            </a:prstGeom>
            <a:solidFill>
              <a:srgbClr val="56378D">
                <a:alpha val="50196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685173F-8493-F64F-9F26-B422B960BBEE}"/>
                </a:ext>
              </a:extLst>
            </p:cNvPr>
            <p:cNvSpPr txBox="1"/>
            <p:nvPr/>
          </p:nvSpPr>
          <p:spPr>
            <a:xfrm>
              <a:off x="5357193" y="1405266"/>
              <a:ext cx="26840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Adult/adolescent Phase 2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Advanced solid tumours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Aileron" charset="0"/>
                  <a:cs typeface="Aileron" charset="0"/>
                </a:rPr>
                <a:t>NAVIGATE: NCT02576431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B6446CFB-2883-FD47-9C4B-CCDA86C5A51F}"/>
              </a:ext>
            </a:extLst>
          </p:cNvPr>
          <p:cNvSpPr txBox="1"/>
          <p:nvPr/>
        </p:nvSpPr>
        <p:spPr>
          <a:xfrm>
            <a:off x="4656333" y="4666127"/>
            <a:ext cx="225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Data </a:t>
            </a:r>
            <a:r>
              <a:rPr lang="en-GB" b="1" dirty="0" err="1">
                <a:solidFill>
                  <a:srgbClr val="C00000"/>
                </a:solidFill>
                <a:ea typeface="Aileron" charset="0"/>
                <a:cs typeface="Aileron" charset="0"/>
              </a:rPr>
              <a:t>cutoff</a:t>
            </a:r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: </a:t>
            </a:r>
            <a:r>
              <a:rPr lang="en-GB" b="1" dirty="0"/>
              <a:t>July </a:t>
            </a:r>
            <a:r>
              <a:rPr lang="en-GB" b="1" dirty="0">
                <a:ea typeface="Aileron" charset="0"/>
                <a:cs typeface="Aileron" charset="0"/>
              </a:rPr>
              <a:t>2019</a:t>
            </a:r>
            <a:endParaRPr lang="en-GB" b="1" baseline="30000" dirty="0">
              <a:ea typeface="Aileron" charset="0"/>
              <a:cs typeface="Aileron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DB32798-F27B-CF48-B922-639C937050E4}"/>
              </a:ext>
            </a:extLst>
          </p:cNvPr>
          <p:cNvSpPr txBox="1"/>
          <p:nvPr/>
        </p:nvSpPr>
        <p:spPr>
          <a:xfrm>
            <a:off x="2504433" y="2646204"/>
            <a:ext cx="30168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a typeface="Aileron" charset="0"/>
                <a:cs typeface="Aileron" charset="0"/>
              </a:rPr>
              <a:t>8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20F904B-79C9-844B-A6A5-9542C5D0F8B6}"/>
              </a:ext>
            </a:extLst>
          </p:cNvPr>
          <p:cNvSpPr txBox="1"/>
          <p:nvPr/>
        </p:nvSpPr>
        <p:spPr>
          <a:xfrm>
            <a:off x="5046336" y="2646204"/>
            <a:ext cx="41870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a typeface="Aileron" charset="0"/>
                <a:cs typeface="Aileron" charset="0"/>
              </a:rPr>
              <a:t>12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9C297A3-A9A6-1747-8F97-E5D6DD2A622B}"/>
              </a:ext>
            </a:extLst>
          </p:cNvPr>
          <p:cNvSpPr txBox="1"/>
          <p:nvPr/>
        </p:nvSpPr>
        <p:spPr>
          <a:xfrm>
            <a:off x="7834331" y="2646204"/>
            <a:ext cx="41870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a typeface="Aileron" charset="0"/>
                <a:cs typeface="Aileron" charset="0"/>
              </a:rPr>
              <a:t>35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4B9A6F0-66B1-0248-98ED-179111342F2B}"/>
              </a:ext>
            </a:extLst>
          </p:cNvPr>
          <p:cNvGrpSpPr/>
          <p:nvPr/>
        </p:nvGrpSpPr>
        <p:grpSpPr>
          <a:xfrm>
            <a:off x="2713329" y="3068960"/>
            <a:ext cx="5075368" cy="369332"/>
            <a:chOff x="1373515" y="3381570"/>
            <a:chExt cx="5075368" cy="369332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2FA9894-46A7-EF4F-89F4-AC784B700BCA}"/>
                </a:ext>
              </a:extLst>
            </p:cNvPr>
            <p:cNvSpPr/>
            <p:nvPr/>
          </p:nvSpPr>
          <p:spPr>
            <a:xfrm>
              <a:off x="1519869" y="3381570"/>
              <a:ext cx="4782661" cy="369332"/>
            </a:xfrm>
            <a:prstGeom prst="roundRect">
              <a:avLst/>
            </a:prstGeom>
            <a:solidFill>
              <a:schemeClr val="tx2">
                <a:alpha val="5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8CC14A8-2381-AE40-B65C-6269AA51FB61}"/>
                </a:ext>
              </a:extLst>
            </p:cNvPr>
            <p:cNvSpPr/>
            <p:nvPr/>
          </p:nvSpPr>
          <p:spPr>
            <a:xfrm>
              <a:off x="1373515" y="3381570"/>
              <a:ext cx="50753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a typeface="Aileron" charset="0"/>
                  <a:cs typeface="Aileron" charset="0"/>
                </a:rPr>
                <a:t>Total of 55 patients with TRK fusion solid tumour </a:t>
              </a:r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3A5EB322-BBD9-BE4C-92B5-CCCBB7CA3BBF}"/>
              </a:ext>
            </a:extLst>
          </p:cNvPr>
          <p:cNvSpPr txBox="1"/>
          <p:nvPr/>
        </p:nvSpPr>
        <p:spPr>
          <a:xfrm>
            <a:off x="1372161" y="2636912"/>
            <a:ext cx="102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ileron" charset="0"/>
                <a:ea typeface="Aileron" charset="0"/>
                <a:cs typeface="Aileron" charset="0"/>
              </a:rPr>
              <a:t>Patients: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6119265-B6B8-6E4A-998E-72BB0D6A781D}"/>
              </a:ext>
            </a:extLst>
          </p:cNvPr>
          <p:cNvGrpSpPr/>
          <p:nvPr/>
        </p:nvGrpSpPr>
        <p:grpSpPr>
          <a:xfrm>
            <a:off x="1559496" y="5139789"/>
            <a:ext cx="8643282" cy="647135"/>
            <a:chOff x="1762568" y="5139789"/>
            <a:chExt cx="8643282" cy="647135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DCFDE642-F608-A545-A275-0A2C024139CB}"/>
                </a:ext>
              </a:extLst>
            </p:cNvPr>
            <p:cNvSpPr/>
            <p:nvPr/>
          </p:nvSpPr>
          <p:spPr>
            <a:xfrm>
              <a:off x="1839661" y="5139789"/>
              <a:ext cx="8489097" cy="647135"/>
            </a:xfrm>
            <a:prstGeom prst="roundRect">
              <a:avLst/>
            </a:prstGeom>
            <a:solidFill>
              <a:schemeClr val="tx2">
                <a:alpha val="5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7D982C-87FF-034E-9848-12A975D236D3}"/>
                </a:ext>
              </a:extLst>
            </p:cNvPr>
            <p:cNvSpPr/>
            <p:nvPr/>
          </p:nvSpPr>
          <p:spPr>
            <a:xfrm>
              <a:off x="1762568" y="5140191"/>
              <a:ext cx="86432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a typeface="Aileron" charset="0"/>
                  <a:cs typeface="Aileron" charset="0"/>
                </a:rPr>
                <a:t>This analysis reports a 2-year efficacy follow-up for </a:t>
              </a:r>
              <a:r>
                <a:rPr lang="en-GB" b="1" dirty="0" err="1">
                  <a:solidFill>
                    <a:schemeClr val="bg1"/>
                  </a:solidFill>
                  <a:ea typeface="Aileron" charset="0"/>
                  <a:cs typeface="Aileron" charset="0"/>
                </a:rPr>
                <a:t>larotrectinib</a:t>
              </a:r>
              <a:r>
                <a:rPr lang="en-GB" b="1" dirty="0">
                  <a:solidFill>
                    <a:schemeClr val="bg1"/>
                  </a:solidFill>
                  <a:ea typeface="Aileron" charset="0"/>
                  <a:cs typeface="Aileron" charset="0"/>
                </a:rPr>
                <a:t> for the original patients in this primary analysis cohort (N=55)</a:t>
              </a:r>
            </a:p>
          </p:txBody>
        </p:sp>
      </p:grp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1697D8F-DA48-3741-ADDA-646DC172CF02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>
            <a:off x="2655275" y="2048074"/>
            <a:ext cx="1" cy="59813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FA80C04-B6CF-3B4A-944B-B1DBB250DADB}"/>
              </a:ext>
            </a:extLst>
          </p:cNvPr>
          <p:cNvCxnSpPr>
            <a:stCxn id="20" idx="2"/>
            <a:endCxn id="27" idx="0"/>
          </p:cNvCxnSpPr>
          <p:nvPr/>
        </p:nvCxnSpPr>
        <p:spPr>
          <a:xfrm flipH="1">
            <a:off x="5255688" y="2055583"/>
            <a:ext cx="1" cy="59062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A91F7BD-D0A5-8C40-8AA5-1E9A1980AB1C}"/>
              </a:ext>
            </a:extLst>
          </p:cNvPr>
          <p:cNvCxnSpPr>
            <a:stCxn id="24" idx="2"/>
            <a:endCxn id="28" idx="0"/>
          </p:cNvCxnSpPr>
          <p:nvPr/>
        </p:nvCxnSpPr>
        <p:spPr>
          <a:xfrm flipH="1">
            <a:off x="8043683" y="2055583"/>
            <a:ext cx="1" cy="59062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9358C7C1-FBCB-174E-89DB-800073528402}"/>
              </a:ext>
            </a:extLst>
          </p:cNvPr>
          <p:cNvSpPr txBox="1"/>
          <p:nvPr/>
        </p:nvSpPr>
        <p:spPr>
          <a:xfrm>
            <a:off x="1372161" y="2204864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ea typeface="Aileron" charset="0"/>
                <a:cs typeface="Aileron" charset="0"/>
              </a:rPr>
              <a:t>Data cutoff:</a:t>
            </a:r>
            <a:r>
              <a:rPr lang="en-GB" b="1" dirty="0">
                <a:solidFill>
                  <a:schemeClr val="tx2"/>
                </a:solidFill>
                <a:ea typeface="Aileron" charset="0"/>
                <a:cs typeface="Aileron" charset="0"/>
              </a:rPr>
              <a:t>	</a:t>
            </a:r>
            <a:r>
              <a:rPr lang="en-GB" b="1" dirty="0">
                <a:ea typeface="Aileron" charset="0"/>
                <a:cs typeface="Aileron" charset="0"/>
              </a:rPr>
              <a:t>17 July 2017</a:t>
            </a:r>
            <a:r>
              <a:rPr lang="en-GB" b="1" baseline="30000" dirty="0">
                <a:ea typeface="Aileron" charset="0"/>
                <a:cs typeface="Aileron" charset="0"/>
              </a:rPr>
              <a:t>1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64852D4-4AF0-0B4E-88A2-1C2FB012A990}"/>
              </a:ext>
            </a:extLst>
          </p:cNvPr>
          <p:cNvSpPr/>
          <p:nvPr/>
        </p:nvSpPr>
        <p:spPr>
          <a:xfrm flipV="1">
            <a:off x="2892805" y="3789040"/>
            <a:ext cx="5976664" cy="87708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5D2404-51AF-CC40-8480-E409FB31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2-year efficacy follow-up for larotrectinib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7B17C8-20ED-0C4D-B060-910698E87D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TRK, tropomyosin receptor kinase</a:t>
            </a:r>
          </a:p>
          <a:p>
            <a:pPr>
              <a:spcBef>
                <a:spcPts val="300"/>
              </a:spcBef>
            </a:pPr>
            <a:r>
              <a:rPr lang="en-GB" dirty="0"/>
              <a:t>1. </a:t>
            </a:r>
            <a:r>
              <a:rPr lang="en-GB" dirty="0" err="1"/>
              <a:t>Drilon</a:t>
            </a:r>
            <a:r>
              <a:rPr lang="en-GB" dirty="0"/>
              <a:t> A, et al. N </a:t>
            </a:r>
            <a:r>
              <a:rPr lang="en-GB" dirty="0" err="1"/>
              <a:t>Engl</a:t>
            </a:r>
            <a:r>
              <a:rPr lang="en-GB" dirty="0"/>
              <a:t> J Med. 2018;378:731-9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84A87D8-F75E-FC48-ABD0-7003EBF08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65456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D4BFDA7E-36ED-2F41-B7ED-B2C5B012B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816563"/>
              </p:ext>
            </p:extLst>
          </p:nvPr>
        </p:nvGraphicFramePr>
        <p:xfrm>
          <a:off x="619200" y="1052736"/>
          <a:ext cx="5760640" cy="4704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79426903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256440125"/>
                    </a:ext>
                  </a:extLst>
                </a:gridCol>
              </a:tblGrid>
              <a:tr h="263880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/>
                        <a:t>Primary analysis set (N=55)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108522"/>
                  </a:ext>
                </a:extLst>
              </a:tr>
              <a:tr h="633313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400" b="1" noProof="0" dirty="0"/>
                        <a:t>Age, median (range), years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Paediatric (&lt;18 years), n (%)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Adult (≥18 years),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 dirty="0"/>
                        <a:t>45 (0.3-76)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 dirty="0"/>
                        <a:t>12 (22)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 dirty="0"/>
                        <a:t>43 (78)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203909"/>
                  </a:ext>
                </a:extLst>
              </a:tr>
              <a:tr h="448596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400" b="1" noProof="0" dirty="0"/>
                        <a:t>Female, n (%)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400" b="1" noProof="0" dirty="0"/>
                        <a:t>Male,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/>
                        <a:t>26 (47)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/>
                        <a:t>29 (53)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952528"/>
                  </a:ext>
                </a:extLst>
              </a:tr>
              <a:tr h="818029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400" b="1" noProof="0" dirty="0"/>
                        <a:t>ECOG performance status, n (%)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0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1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GB" sz="1400" noProof="0"/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/>
                        <a:t>24 (44)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/>
                        <a:t>27 (49)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/>
                        <a:t>4 (7)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394521"/>
                  </a:ext>
                </a:extLst>
              </a:tr>
              <a:tr h="818029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400" b="1" noProof="0" dirty="0"/>
                        <a:t>Prior cancer treatments, n (%)</a:t>
                      </a:r>
                    </a:p>
                    <a:p>
                      <a:pPr marL="357188" lvl="2" indent="0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Surgery</a:t>
                      </a:r>
                    </a:p>
                    <a:p>
                      <a:pPr marL="357188" lvl="2" indent="0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Systemic therapy</a:t>
                      </a:r>
                    </a:p>
                    <a:p>
                      <a:pPr marL="357188" lvl="2" indent="0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Radiotherapy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GB" sz="1400" noProof="0"/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/>
                        <a:t>48 (87)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/>
                        <a:t>44 (80)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/>
                        <a:t>27 (49)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864663"/>
                  </a:ext>
                </a:extLst>
              </a:tr>
              <a:tr h="100274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400" b="1" noProof="0" dirty="0"/>
                        <a:t>Number of prior systemic therapies, n (%)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0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1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2</a:t>
                      </a:r>
                    </a:p>
                    <a:p>
                      <a:pPr marL="914400" lvl="2" indent="-557213">
                        <a:lnSpc>
                          <a:spcPct val="95000"/>
                        </a:lnSpc>
                        <a:tabLst/>
                      </a:pPr>
                      <a:r>
                        <a:rPr lang="en-GB" sz="1400" noProof="0" dirty="0"/>
                        <a:t>3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GB" sz="1400" noProof="0" dirty="0"/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 dirty="0"/>
                        <a:t>11 (20)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 dirty="0"/>
                        <a:t>16 (29)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 dirty="0"/>
                        <a:t>9 (16)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 dirty="0"/>
                        <a:t>19 (35)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468426"/>
                  </a:ext>
                </a:extLst>
              </a:tr>
              <a:tr h="26388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400" b="1" noProof="0" dirty="0"/>
                        <a:t>Median prior systemic therapies, n (range)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400" noProof="0" dirty="0"/>
                        <a:t>2 (0-10)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321192"/>
                  </a:ext>
                </a:extLst>
              </a:tr>
            </a:tbl>
          </a:graphicData>
        </a:graphic>
      </p:graphicFrame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0D3EEAAC-CA7D-284A-BB24-70A4AF6B3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837766"/>
              </p:ext>
            </p:extLst>
          </p:nvPr>
        </p:nvGraphicFramePr>
        <p:xfrm>
          <a:off x="6876502" y="1052736"/>
          <a:ext cx="468052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260">
                  <a:extLst>
                    <a:ext uri="{9D8B030D-6E8A-4147-A177-3AD203B41FA5}">
                      <a16:colId xmlns:a16="http://schemas.microsoft.com/office/drawing/2014/main" val="3473573202"/>
                    </a:ext>
                  </a:extLst>
                </a:gridCol>
                <a:gridCol w="2340260">
                  <a:extLst>
                    <a:ext uri="{9D8B030D-6E8A-4147-A177-3AD203B41FA5}">
                      <a16:colId xmlns:a16="http://schemas.microsoft.com/office/drawing/2014/main" val="14907585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 noProof="0"/>
                        <a:t>Primary tumours type,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/>
                        <a:t>Primary analysis set (N=55)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307632"/>
                  </a:ext>
                </a:extLst>
              </a:tr>
              <a:tr h="1987836"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Salivary gland</a:t>
                      </a:r>
                    </a:p>
                    <a:p>
                      <a:r>
                        <a:rPr lang="en-GB" sz="1400" noProof="0" dirty="0"/>
                        <a:t>Soft tissue sarcoma*</a:t>
                      </a:r>
                    </a:p>
                    <a:p>
                      <a:r>
                        <a:rPr lang="en-GB" sz="1400" noProof="0" dirty="0"/>
                        <a:t>IFS</a:t>
                      </a:r>
                    </a:p>
                    <a:p>
                      <a:r>
                        <a:rPr lang="en-GB" sz="1400" noProof="0" dirty="0"/>
                        <a:t>Thyroid</a:t>
                      </a:r>
                    </a:p>
                    <a:p>
                      <a:r>
                        <a:rPr lang="en-GB" sz="1400" noProof="0" dirty="0"/>
                        <a:t>Melanoma</a:t>
                      </a:r>
                    </a:p>
                    <a:p>
                      <a:r>
                        <a:rPr lang="en-GB" sz="1400" noProof="0" dirty="0"/>
                        <a:t>Lung</a:t>
                      </a:r>
                    </a:p>
                    <a:p>
                      <a:r>
                        <a:rPr lang="en-GB" sz="1400" noProof="0" dirty="0"/>
                        <a:t>Colon</a:t>
                      </a:r>
                    </a:p>
                    <a:p>
                      <a:r>
                        <a:rPr lang="en-GB" sz="1400" noProof="0" dirty="0"/>
                        <a:t>GIST</a:t>
                      </a:r>
                    </a:p>
                    <a:p>
                      <a:r>
                        <a:rPr lang="en-GB" sz="1400" noProof="0" dirty="0"/>
                        <a:t>Cholangiocarcinoma</a:t>
                      </a:r>
                    </a:p>
                    <a:p>
                      <a:r>
                        <a:rPr lang="en-GB" sz="1400" noProof="0" dirty="0"/>
                        <a:t>Pancreas</a:t>
                      </a:r>
                    </a:p>
                    <a:p>
                      <a:r>
                        <a:rPr lang="en-GB" sz="1400" noProof="0" dirty="0"/>
                        <a:t>Appendix</a:t>
                      </a:r>
                    </a:p>
                    <a:p>
                      <a:r>
                        <a:rPr lang="en-GB" sz="1400" noProof="0" dirty="0"/>
                        <a:t>Breast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12 (22)</a:t>
                      </a:r>
                    </a:p>
                    <a:p>
                      <a:pPr algn="ctr"/>
                      <a:r>
                        <a:rPr lang="en-GB" sz="1400" noProof="0" dirty="0"/>
                        <a:t>11 (20)</a:t>
                      </a:r>
                    </a:p>
                    <a:p>
                      <a:pPr algn="ctr"/>
                      <a:r>
                        <a:rPr lang="en-GB" sz="1400" noProof="0" dirty="0"/>
                        <a:t>7 (13)</a:t>
                      </a:r>
                    </a:p>
                    <a:p>
                      <a:pPr algn="ctr"/>
                      <a:r>
                        <a:rPr lang="en-GB" sz="1400" noProof="0" dirty="0"/>
                        <a:t>5 (9)</a:t>
                      </a:r>
                    </a:p>
                    <a:p>
                      <a:pPr algn="ctr"/>
                      <a:r>
                        <a:rPr lang="en-GB" sz="1400" noProof="0" dirty="0"/>
                        <a:t>4 (7)</a:t>
                      </a:r>
                    </a:p>
                    <a:p>
                      <a:pPr algn="ctr"/>
                      <a:r>
                        <a:rPr lang="en-GB" sz="1400" noProof="0" dirty="0"/>
                        <a:t>4 (7)</a:t>
                      </a:r>
                    </a:p>
                    <a:p>
                      <a:pPr algn="ctr"/>
                      <a:r>
                        <a:rPr lang="en-GB" sz="1400" noProof="0" dirty="0"/>
                        <a:t>4 (7)</a:t>
                      </a:r>
                    </a:p>
                    <a:p>
                      <a:pPr algn="ctr"/>
                      <a:r>
                        <a:rPr lang="en-GB" sz="1400" noProof="0" dirty="0"/>
                        <a:t>3 (5)</a:t>
                      </a:r>
                    </a:p>
                    <a:p>
                      <a:pPr algn="ctr"/>
                      <a:r>
                        <a:rPr lang="en-GB" sz="1400" noProof="0" dirty="0"/>
                        <a:t>2 (4)</a:t>
                      </a:r>
                    </a:p>
                    <a:p>
                      <a:pPr algn="ctr"/>
                      <a:r>
                        <a:rPr lang="en-GB" sz="1400" noProof="0" dirty="0"/>
                        <a:t>1 (2)</a:t>
                      </a:r>
                    </a:p>
                    <a:p>
                      <a:pPr algn="ctr"/>
                      <a:r>
                        <a:rPr lang="en-GB" sz="1400" noProof="0" dirty="0"/>
                        <a:t>1 (2)</a:t>
                      </a:r>
                    </a:p>
                    <a:p>
                      <a:pPr algn="ctr"/>
                      <a:r>
                        <a:rPr lang="en-GB" sz="1400" noProof="0" dirty="0"/>
                        <a:t>1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450408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778EC764-83FB-CA41-B34E-E65E4D9C33EB}"/>
              </a:ext>
            </a:extLst>
          </p:cNvPr>
          <p:cNvSpPr txBox="1"/>
          <p:nvPr/>
        </p:nvSpPr>
        <p:spPr>
          <a:xfrm>
            <a:off x="6876502" y="4238628"/>
            <a:ext cx="2552174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2400" b="1" i="1">
                <a:solidFill>
                  <a:schemeClr val="accent1"/>
                </a:solidFill>
                <a:ea typeface="Aileron" charset="0"/>
                <a:cs typeface="Aileron" charset="0"/>
              </a:rPr>
              <a:t>NTRK</a:t>
            </a:r>
            <a:r>
              <a:rPr lang="en-GB" sz="2400" b="1">
                <a:solidFill>
                  <a:schemeClr val="accent1"/>
                </a:solidFill>
                <a:ea typeface="Aileron" charset="0"/>
                <a:cs typeface="Aileron" charset="0"/>
              </a:rPr>
              <a:t> gene fusions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00828-F7F8-A644-BF22-4F684FEB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/>
          <a:lstStyle/>
          <a:p>
            <a:r>
              <a:rPr lang="en-GB" dirty="0"/>
              <a:t>Baseline demographics and disease characteristics in the primary analysis 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CDC04-CC70-9048-971C-94D3258759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09320"/>
            <a:ext cx="11068557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100" dirty="0"/>
              <a:t>*Subtypes of soft tissue sarcoma include </a:t>
            </a:r>
            <a:r>
              <a:rPr lang="en-GB" sz="1100" dirty="0" err="1"/>
              <a:t>myopericytoma</a:t>
            </a:r>
            <a:r>
              <a:rPr lang="en-GB" sz="1100" dirty="0"/>
              <a:t> (n=2), peripheral-nerve sheath tumour (n=2), spindle-cell tumour (n=3), infantile </a:t>
            </a:r>
            <a:r>
              <a:rPr lang="en-GB" sz="1100" dirty="0" err="1"/>
              <a:t>myofibromatosis</a:t>
            </a:r>
            <a:r>
              <a:rPr lang="en-GB" sz="1100" dirty="0"/>
              <a:t> (n=1), inflammatory </a:t>
            </a:r>
            <a:r>
              <a:rPr lang="en-GB" sz="1100" dirty="0" err="1"/>
              <a:t>myofibroblastic</a:t>
            </a:r>
            <a:r>
              <a:rPr lang="en-GB" sz="1100" dirty="0"/>
              <a:t> tumour of the kidney (n=1), and sarcoma that was not otherwise specified (n=2).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ECOG, Eastern Cooperative Oncology Group; GIST, gastrointestinal stromal tumour; IFS, infantile fibrosarcoma; </a:t>
            </a:r>
            <a:r>
              <a:rPr lang="en-US" sz="1100" dirty="0"/>
              <a:t>NTRK, neurotrophic tyrosine receptor kinase; </a:t>
            </a:r>
            <a:r>
              <a:rPr lang="en-GB" sz="1100" dirty="0"/>
              <a:t>TRK, tropomyosin receptor kinase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1. </a:t>
            </a:r>
            <a:r>
              <a:rPr lang="en-GB" sz="1100" dirty="0" err="1"/>
              <a:t>Drilon</a:t>
            </a:r>
            <a:r>
              <a:rPr lang="en-GB" sz="1100" dirty="0"/>
              <a:t> A, et al. N </a:t>
            </a:r>
            <a:r>
              <a:rPr lang="en-GB" sz="1100" dirty="0" err="1"/>
              <a:t>Engl</a:t>
            </a:r>
            <a:r>
              <a:rPr lang="en-GB" sz="1100" dirty="0"/>
              <a:t> J Med. 2018;378:731-9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D28399-A662-8E40-B107-47C882622360}"/>
              </a:ext>
            </a:extLst>
          </p:cNvPr>
          <p:cNvSpPr txBox="1"/>
          <p:nvPr/>
        </p:nvSpPr>
        <p:spPr>
          <a:xfrm>
            <a:off x="11007143" y="4713358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i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NTRK2</a:t>
            </a:r>
            <a:b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C83DE5-EC34-5041-A362-22E35C56B9B4}"/>
              </a:ext>
            </a:extLst>
          </p:cNvPr>
          <p:cNvCxnSpPr>
            <a:cxnSpLocks/>
          </p:cNvCxnSpPr>
          <p:nvPr/>
        </p:nvCxnSpPr>
        <p:spPr>
          <a:xfrm flipH="1">
            <a:off x="10694287" y="4984750"/>
            <a:ext cx="335663" cy="295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01388BC-3C08-5640-BEAA-3C5542D05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329095"/>
              </p:ext>
            </p:extLst>
          </p:nvPr>
        </p:nvGraphicFramePr>
        <p:xfrm>
          <a:off x="8832304" y="4246817"/>
          <a:ext cx="2191792" cy="191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B64E290-6752-8D43-9D16-ABDC978CBDF0}"/>
              </a:ext>
            </a:extLst>
          </p:cNvPr>
          <p:cNvSpPr txBox="1"/>
          <p:nvPr/>
        </p:nvSpPr>
        <p:spPr>
          <a:xfrm>
            <a:off x="9587401" y="4521972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NTRK1</a:t>
            </a:r>
            <a:b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91C3D6-9EF7-6743-A856-49B24D17DB58}"/>
              </a:ext>
            </a:extLst>
          </p:cNvPr>
          <p:cNvSpPr txBox="1"/>
          <p:nvPr/>
        </p:nvSpPr>
        <p:spPr>
          <a:xfrm>
            <a:off x="9587401" y="5308782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NTRK3</a:t>
            </a:r>
            <a:b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53%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A9FAD-B4E1-2046-8E0D-340ABA37B8CE}"/>
              </a:ext>
            </a:extLst>
          </p:cNvPr>
          <p:cNvSpPr/>
          <p:nvPr/>
        </p:nvSpPr>
        <p:spPr>
          <a:xfrm>
            <a:off x="6904463" y="1340768"/>
            <a:ext cx="4601737" cy="2630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99ED00-51B5-CD4F-B7F9-25C983A538E0}"/>
              </a:ext>
            </a:extLst>
          </p:cNvPr>
          <p:cNvSpPr/>
          <p:nvPr/>
        </p:nvSpPr>
        <p:spPr>
          <a:xfrm>
            <a:off x="645178" y="4345225"/>
            <a:ext cx="5701193" cy="10743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31FF0D6-1CC7-454E-B1AA-C9CCB56E4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000CFE-221D-8F4A-91D4-36B75F71BE33}"/>
              </a:ext>
            </a:extLst>
          </p:cNvPr>
          <p:cNvSpPr/>
          <p:nvPr/>
        </p:nvSpPr>
        <p:spPr>
          <a:xfrm>
            <a:off x="1055440" y="5726165"/>
            <a:ext cx="8161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Distribution of </a:t>
            </a:r>
            <a:r>
              <a:rPr lang="fr-FR" sz="2000" dirty="0" err="1">
                <a:solidFill>
                  <a:schemeClr val="tx2"/>
                </a:solidFill>
              </a:rPr>
              <a:t>primary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  <a:r>
              <a:rPr lang="fr-FR" sz="2000" dirty="0" err="1">
                <a:solidFill>
                  <a:schemeClr val="tx2"/>
                </a:solidFill>
              </a:rPr>
              <a:t>tumours</a:t>
            </a:r>
            <a:r>
              <a:rPr lang="fr-FR" sz="2000" dirty="0">
                <a:solidFill>
                  <a:schemeClr val="tx2"/>
                </a:solidFill>
              </a:rPr>
              <a:t> type </a:t>
            </a:r>
            <a:r>
              <a:rPr lang="fr-FR" sz="2000" dirty="0" err="1">
                <a:solidFill>
                  <a:schemeClr val="tx2"/>
                </a:solidFill>
              </a:rPr>
              <a:t>is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  <a:r>
              <a:rPr lang="fr-FR" sz="2000" dirty="0" err="1">
                <a:solidFill>
                  <a:schemeClr val="tx2"/>
                </a:solidFill>
              </a:rPr>
              <a:t>very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  <a:r>
              <a:rPr lang="fr-FR" sz="2000" dirty="0" err="1">
                <a:solidFill>
                  <a:schemeClr val="tx2"/>
                </a:solidFill>
              </a:rPr>
              <a:t>similar</a:t>
            </a:r>
            <a:r>
              <a:rPr lang="fr-FR" sz="2000" dirty="0">
                <a:solidFill>
                  <a:schemeClr val="tx2"/>
                </a:solidFill>
              </a:rPr>
              <a:t> to real world data</a:t>
            </a:r>
          </a:p>
        </p:txBody>
      </p:sp>
    </p:spTree>
    <p:extLst>
      <p:ext uri="{BB962C8B-B14F-4D97-AF65-F5344CB8AC3E}">
        <p14:creationId xmlns:p14="http://schemas.microsoft.com/office/powerpoint/2010/main" val="14741779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7">
            <a:extLst>
              <a:ext uri="{FF2B5EF4-FFF2-40B4-BE49-F238E27FC236}">
                <a16:creationId xmlns:a16="http://schemas.microsoft.com/office/drawing/2014/main" id="{0C503F62-6E2C-D04E-B1D3-92E16B6FF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12342"/>
              </p:ext>
            </p:extLst>
          </p:nvPr>
        </p:nvGraphicFramePr>
        <p:xfrm>
          <a:off x="619200" y="1428665"/>
          <a:ext cx="5976663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065">
                  <a:extLst>
                    <a:ext uri="{9D8B030D-6E8A-4147-A177-3AD203B41FA5}">
                      <a16:colId xmlns:a16="http://schemas.microsoft.com/office/drawing/2014/main" val="573329352"/>
                    </a:ext>
                  </a:extLst>
                </a:gridCol>
                <a:gridCol w="1884203">
                  <a:extLst>
                    <a:ext uri="{9D8B030D-6E8A-4147-A177-3AD203B41FA5}">
                      <a16:colId xmlns:a16="http://schemas.microsoft.com/office/drawing/2014/main" val="2195770327"/>
                    </a:ext>
                  </a:extLst>
                </a:gridCol>
                <a:gridCol w="1876395">
                  <a:extLst>
                    <a:ext uri="{9D8B030D-6E8A-4147-A177-3AD203B41FA5}">
                      <a16:colId xmlns:a16="http://schemas.microsoft.com/office/drawing/2014/main" val="292675152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cap="all" baseline="0" noProof="0" dirty="0"/>
                        <a:t>Response rates of the primary analysis set (N=55)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r-FR" dirty="0" err="1"/>
                        <a:t>Primary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analysis</a:t>
                      </a:r>
                      <a:r>
                        <a:rPr lang="fr-FR" dirty="0"/>
                        <a:t> set (N=55)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05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Original analysis</a:t>
                      </a:r>
                    </a:p>
                    <a:p>
                      <a:pPr algn="ctr"/>
                      <a:r>
                        <a:rPr lang="en-GB" noProof="0" dirty="0"/>
                        <a:t>(July 2017)</a:t>
                      </a:r>
                      <a:r>
                        <a:rPr lang="en-GB" baseline="30000" noProof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2-year follow up</a:t>
                      </a:r>
                    </a:p>
                    <a:p>
                      <a:pPr algn="ctr"/>
                      <a:r>
                        <a:rPr lang="en-GB" noProof="0"/>
                        <a:t> (July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229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noProof="0" dirty="0"/>
                        <a:t>Best overall response</a:t>
                      </a:r>
                    </a:p>
                    <a:p>
                      <a:pPr marL="457200" lvl="1" indent="-100013">
                        <a:tabLst/>
                      </a:pPr>
                      <a:r>
                        <a:rPr lang="en-GB" noProof="0" dirty="0"/>
                        <a:t>CR, n (%)</a:t>
                      </a:r>
                    </a:p>
                    <a:p>
                      <a:pPr marL="457200" lvl="1" indent="-100013">
                        <a:tabLst/>
                      </a:pPr>
                      <a:r>
                        <a:rPr lang="en-GB" noProof="0" dirty="0"/>
                        <a:t>PR, n (%)</a:t>
                      </a:r>
                    </a:p>
                    <a:p>
                      <a:pPr marL="457200" lvl="1" indent="-100013">
                        <a:tabLst/>
                      </a:pPr>
                      <a:r>
                        <a:rPr lang="en-GB" noProof="0" dirty="0"/>
                        <a:t>SD, n (%)</a:t>
                      </a:r>
                    </a:p>
                    <a:p>
                      <a:pPr marL="457200" lvl="1" indent="-100013">
                        <a:tabLst/>
                      </a:pPr>
                      <a:r>
                        <a:rPr lang="en-GB" noProof="0" dirty="0"/>
                        <a:t>PD,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noProof="0"/>
                    </a:p>
                    <a:p>
                      <a:pPr algn="ctr"/>
                      <a:r>
                        <a:rPr lang="en-GB" noProof="0"/>
                        <a:t>9 (16)</a:t>
                      </a:r>
                    </a:p>
                    <a:p>
                      <a:pPr algn="ctr"/>
                      <a:r>
                        <a:rPr lang="en-GB" noProof="0"/>
                        <a:t>35 (64)</a:t>
                      </a:r>
                    </a:p>
                    <a:p>
                      <a:pPr algn="ctr"/>
                      <a:r>
                        <a:rPr lang="en-GB" noProof="0"/>
                        <a:t>5 (9)</a:t>
                      </a:r>
                    </a:p>
                    <a:p>
                      <a:pPr algn="ctr"/>
                      <a:r>
                        <a:rPr lang="en-GB" noProof="0"/>
                        <a:t>6 (11)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noProof="0"/>
                    </a:p>
                    <a:p>
                      <a:pPr algn="ctr"/>
                      <a:r>
                        <a:rPr lang="en-GB" noProof="0"/>
                        <a:t>13 (24)</a:t>
                      </a:r>
                    </a:p>
                    <a:p>
                      <a:pPr algn="ctr"/>
                      <a:r>
                        <a:rPr lang="en-GB" noProof="0"/>
                        <a:t>31 (56)</a:t>
                      </a:r>
                    </a:p>
                    <a:p>
                      <a:pPr algn="ctr"/>
                      <a:r>
                        <a:rPr lang="en-GB" noProof="0"/>
                        <a:t>5 (9)</a:t>
                      </a:r>
                    </a:p>
                    <a:p>
                      <a:pPr algn="ctr"/>
                      <a:r>
                        <a:rPr lang="en-GB" noProof="0"/>
                        <a:t>6 (11)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38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noProof="0" dirty="0"/>
                        <a:t>ORR, n (%)</a:t>
                      </a:r>
                    </a:p>
                    <a:p>
                      <a:r>
                        <a:rPr lang="en-GB" b="1" noProof="0" dirty="0"/>
                        <a:t>95% 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/>
                        <a:t>44 (80)</a:t>
                      </a:r>
                    </a:p>
                    <a:p>
                      <a:pPr algn="ctr"/>
                      <a:r>
                        <a:rPr lang="en-GB" noProof="0"/>
                        <a:t>67-90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44 (80)</a:t>
                      </a:r>
                    </a:p>
                    <a:p>
                      <a:pPr algn="ctr"/>
                      <a:r>
                        <a:rPr lang="en-GB" noProof="0" dirty="0"/>
                        <a:t>67-90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49265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25EAC38-609B-8341-A399-10C94E9BBD02}"/>
              </a:ext>
            </a:extLst>
          </p:cNvPr>
          <p:cNvSpPr/>
          <p:nvPr/>
        </p:nvSpPr>
        <p:spPr>
          <a:xfrm>
            <a:off x="645177" y="2746580"/>
            <a:ext cx="5918909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7CE328E3-DE9F-174E-B4C6-64871A265E55}"/>
              </a:ext>
            </a:extLst>
          </p:cNvPr>
          <p:cNvCxnSpPr/>
          <p:nvPr/>
        </p:nvCxnSpPr>
        <p:spPr>
          <a:xfrm flipV="1">
            <a:off x="4295800" y="2917748"/>
            <a:ext cx="717176" cy="2554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D51C4EAD-0935-894C-A92A-20E4BC0CEABC}"/>
              </a:ext>
            </a:extLst>
          </p:cNvPr>
          <p:cNvSpPr txBox="1"/>
          <p:nvPr/>
        </p:nvSpPr>
        <p:spPr>
          <a:xfrm>
            <a:off x="619200" y="4901518"/>
            <a:ext cx="5976663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ea typeface="Aileron" charset="0"/>
                <a:cs typeface="Aileron" charset="0"/>
              </a:rPr>
              <a:t>Over 2 years’ follow-up, the best overall response of </a:t>
            </a:r>
            <a:br>
              <a:rPr lang="en-GB" sz="2000" dirty="0">
                <a:solidFill>
                  <a:schemeClr val="tx2"/>
                </a:solidFill>
                <a:ea typeface="Aileron" charset="0"/>
                <a:cs typeface="Aileron" charset="0"/>
              </a:rPr>
            </a:br>
            <a:r>
              <a:rPr lang="en-GB" sz="2000" dirty="0">
                <a:solidFill>
                  <a:schemeClr val="tx2"/>
                </a:solidFill>
                <a:ea typeface="Aileron" charset="0"/>
                <a:cs typeface="Aileron" charset="0"/>
              </a:rPr>
              <a:t>4 patients (7%) improved from a PR to a CR</a:t>
            </a:r>
          </a:p>
        </p:txBody>
      </p:sp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99686F12-69B2-4547-87AF-06D4DBC4B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049174"/>
              </p:ext>
            </p:extLst>
          </p:nvPr>
        </p:nvGraphicFramePr>
        <p:xfrm>
          <a:off x="6888088" y="4437112"/>
          <a:ext cx="4694312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904373732"/>
                    </a:ext>
                  </a:extLst>
                </a:gridCol>
                <a:gridCol w="2822104">
                  <a:extLst>
                    <a:ext uri="{9D8B030D-6E8A-4147-A177-3AD203B41FA5}">
                      <a16:colId xmlns:a16="http://schemas.microsoft.com/office/drawing/2014/main" val="671787853"/>
                    </a:ext>
                  </a:extLst>
                </a:gridCol>
              </a:tblGrid>
              <a:tr h="53042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cap="all" baseline="0" noProof="0" dirty="0"/>
                        <a:t>Patients with objective response (N=44)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378109"/>
                  </a:ext>
                </a:extLst>
              </a:tr>
              <a:tr h="53042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b="1" noProof="0" dirty="0"/>
                        <a:t>24-month </a:t>
                      </a:r>
                      <a:r>
                        <a:rPr lang="en-GB" b="1" noProof="0" dirty="0" err="1"/>
                        <a:t>DoR</a:t>
                      </a:r>
                      <a:r>
                        <a:rPr lang="en-GB" b="1" noProof="0" dirty="0"/>
                        <a:t>, %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b="1" noProof="0" dirty="0"/>
                        <a:t>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noProof="0" dirty="0"/>
                        <a:t>61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noProof="0" dirty="0"/>
                        <a:t>(45-77)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34603"/>
                  </a:ext>
                </a:extLst>
              </a:tr>
              <a:tr h="30730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b="1" noProof="0" dirty="0"/>
                        <a:t>Median 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B" noProof="0" dirty="0"/>
                        <a:t>29.3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21590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191E61E-EA8B-CE46-B50E-69C5613B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/>
          <a:lstStyle/>
          <a:p>
            <a:r>
              <a:rPr lang="en-US" dirty="0"/>
              <a:t>Robust and Durable response of </a:t>
            </a:r>
            <a:r>
              <a:rPr lang="en-US" dirty="0" err="1"/>
              <a:t>larotrectinib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EBB310-7654-9D46-93E8-20A2035C4F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09320"/>
            <a:ext cx="11092440" cy="365125"/>
          </a:xfrm>
        </p:spPr>
        <p:txBody>
          <a:bodyPr/>
          <a:lstStyle/>
          <a:p>
            <a:r>
              <a:rPr lang="en-GB" dirty="0"/>
              <a:t>CI, confidence interval; CR, complete response; </a:t>
            </a:r>
            <a:r>
              <a:rPr lang="en-GB" dirty="0" err="1"/>
              <a:t>DoR</a:t>
            </a:r>
            <a:r>
              <a:rPr lang="en-GB" dirty="0"/>
              <a:t>, duration of response; NE, not estimable; PD, progressive disease; PR; partial response; SD, stable disease</a:t>
            </a:r>
          </a:p>
          <a:p>
            <a:r>
              <a:rPr lang="en-GB" dirty="0"/>
              <a:t>1. </a:t>
            </a:r>
            <a:r>
              <a:rPr lang="en-GB" dirty="0" err="1"/>
              <a:t>Drilon</a:t>
            </a:r>
            <a:r>
              <a:rPr lang="en-GB" dirty="0"/>
              <a:t> A, et al. N </a:t>
            </a:r>
            <a:r>
              <a:rPr lang="en-GB" dirty="0" err="1"/>
              <a:t>Engl</a:t>
            </a:r>
            <a:r>
              <a:rPr lang="en-GB" dirty="0"/>
              <a:t> J Med. 2018;378:731-9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9FF55C-5374-8C45-A141-B1BB0945D296}"/>
              </a:ext>
            </a:extLst>
          </p:cNvPr>
          <p:cNvSpPr txBox="1"/>
          <p:nvPr/>
        </p:nvSpPr>
        <p:spPr>
          <a:xfrm>
            <a:off x="11294019" y="369991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D2BEB3-464C-3741-BAAE-4542BC1BD214}"/>
              </a:ext>
            </a:extLst>
          </p:cNvPr>
          <p:cNvCxnSpPr>
            <a:cxnSpLocks/>
          </p:cNvCxnSpPr>
          <p:nvPr/>
        </p:nvCxnSpPr>
        <p:spPr>
          <a:xfrm>
            <a:off x="8065616" y="3594951"/>
            <a:ext cx="330995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786567-C166-CF43-84D7-AA329AE6F59D}"/>
              </a:ext>
            </a:extLst>
          </p:cNvPr>
          <p:cNvCxnSpPr>
            <a:cxnSpLocks/>
          </p:cNvCxnSpPr>
          <p:nvPr/>
        </p:nvCxnSpPr>
        <p:spPr>
          <a:xfrm flipV="1">
            <a:off x="8071408" y="1633694"/>
            <a:ext cx="0" cy="196069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F1620A-E2D3-AB48-AE07-4D5865A17F45}"/>
              </a:ext>
            </a:extLst>
          </p:cNvPr>
          <p:cNvCxnSpPr>
            <a:cxnSpLocks/>
          </p:cNvCxnSpPr>
          <p:nvPr/>
        </p:nvCxnSpPr>
        <p:spPr>
          <a:xfrm>
            <a:off x="7989416" y="310917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35116A4-241B-7946-8D23-DBDEF8778F3B}"/>
              </a:ext>
            </a:extLst>
          </p:cNvPr>
          <p:cNvSpPr txBox="1"/>
          <p:nvPr/>
        </p:nvSpPr>
        <p:spPr>
          <a:xfrm>
            <a:off x="7795168" y="3026817"/>
            <a:ext cx="15709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861367-5341-0043-B0BA-494BC59C33F5}"/>
              </a:ext>
            </a:extLst>
          </p:cNvPr>
          <p:cNvCxnSpPr>
            <a:cxnSpLocks/>
          </p:cNvCxnSpPr>
          <p:nvPr/>
        </p:nvCxnSpPr>
        <p:spPr>
          <a:xfrm>
            <a:off x="7989416" y="261705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2F60646-3FF1-914B-8701-8D933B25EC5B}"/>
              </a:ext>
            </a:extLst>
          </p:cNvPr>
          <p:cNvSpPr txBox="1"/>
          <p:nvPr/>
        </p:nvSpPr>
        <p:spPr>
          <a:xfrm>
            <a:off x="7795168" y="2534692"/>
            <a:ext cx="15709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471C23-325D-7847-B41D-A4D8DE31AD13}"/>
              </a:ext>
            </a:extLst>
          </p:cNvPr>
          <p:cNvCxnSpPr>
            <a:cxnSpLocks/>
          </p:cNvCxnSpPr>
          <p:nvPr/>
        </p:nvCxnSpPr>
        <p:spPr>
          <a:xfrm>
            <a:off x="7989416" y="359495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762D752-F23A-4640-926A-85D05E8BAE11}"/>
              </a:ext>
            </a:extLst>
          </p:cNvPr>
          <p:cNvSpPr txBox="1"/>
          <p:nvPr/>
        </p:nvSpPr>
        <p:spPr>
          <a:xfrm>
            <a:off x="7873716" y="3512592"/>
            <a:ext cx="78547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A9839B-13D3-A641-A062-27944D295787}"/>
              </a:ext>
            </a:extLst>
          </p:cNvPr>
          <p:cNvCxnSpPr>
            <a:cxnSpLocks/>
          </p:cNvCxnSpPr>
          <p:nvPr/>
        </p:nvCxnSpPr>
        <p:spPr>
          <a:xfrm>
            <a:off x="7989416" y="21249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A18AABC-9027-024D-A4D1-B9E140A1FA25}"/>
              </a:ext>
            </a:extLst>
          </p:cNvPr>
          <p:cNvSpPr txBox="1"/>
          <p:nvPr/>
        </p:nvSpPr>
        <p:spPr>
          <a:xfrm>
            <a:off x="7795168" y="2042567"/>
            <a:ext cx="157095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75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BA227B-0204-0045-B700-E125C000B4CF}"/>
              </a:ext>
            </a:extLst>
          </p:cNvPr>
          <p:cNvCxnSpPr>
            <a:cxnSpLocks/>
          </p:cNvCxnSpPr>
          <p:nvPr/>
        </p:nvCxnSpPr>
        <p:spPr>
          <a:xfrm>
            <a:off x="7989416" y="1639151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39748AE-97E5-5846-BF92-3C9868B0C831}"/>
              </a:ext>
            </a:extLst>
          </p:cNvPr>
          <p:cNvSpPr txBox="1"/>
          <p:nvPr/>
        </p:nvSpPr>
        <p:spPr>
          <a:xfrm>
            <a:off x="7716621" y="1556792"/>
            <a:ext cx="235642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100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D2041C-EE2C-484D-BDED-427178CBA22D}"/>
              </a:ext>
            </a:extLst>
          </p:cNvPr>
          <p:cNvCxnSpPr>
            <a:cxnSpLocks/>
          </p:cNvCxnSpPr>
          <p:nvPr/>
        </p:nvCxnSpPr>
        <p:spPr>
          <a:xfrm rot="16200000">
            <a:off x="8029104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D644CFC-67D5-A348-9FF3-FD0611C69598}"/>
              </a:ext>
            </a:extLst>
          </p:cNvPr>
          <p:cNvSpPr txBox="1"/>
          <p:nvPr/>
        </p:nvSpPr>
        <p:spPr>
          <a:xfrm>
            <a:off x="8037642" y="3699917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22053E-A3C5-A24B-B71A-96EC186D141F}"/>
              </a:ext>
            </a:extLst>
          </p:cNvPr>
          <p:cNvCxnSpPr>
            <a:cxnSpLocks/>
          </p:cNvCxnSpPr>
          <p:nvPr/>
        </p:nvCxnSpPr>
        <p:spPr>
          <a:xfrm rot="16200000">
            <a:off x="8390212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1CC73F-213B-BC42-A810-36FD6459F8E4}"/>
              </a:ext>
            </a:extLst>
          </p:cNvPr>
          <p:cNvSpPr txBox="1"/>
          <p:nvPr/>
        </p:nvSpPr>
        <p:spPr>
          <a:xfrm>
            <a:off x="8393242" y="3699917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E9CB7B-6826-4849-AD7F-EB2F23937617}"/>
              </a:ext>
            </a:extLst>
          </p:cNvPr>
          <p:cNvCxnSpPr>
            <a:cxnSpLocks/>
          </p:cNvCxnSpPr>
          <p:nvPr/>
        </p:nvCxnSpPr>
        <p:spPr>
          <a:xfrm rot="16200000">
            <a:off x="8764862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1D4B4BF-A522-3A43-8BFD-E9582FFBABDA}"/>
              </a:ext>
            </a:extLst>
          </p:cNvPr>
          <p:cNvSpPr txBox="1"/>
          <p:nvPr/>
        </p:nvSpPr>
        <p:spPr>
          <a:xfrm>
            <a:off x="8728619" y="369991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747E62-6458-1348-90E5-DA213D810C26}"/>
              </a:ext>
            </a:extLst>
          </p:cNvPr>
          <p:cNvCxnSpPr>
            <a:cxnSpLocks/>
          </p:cNvCxnSpPr>
          <p:nvPr/>
        </p:nvCxnSpPr>
        <p:spPr>
          <a:xfrm rot="16200000">
            <a:off x="9129987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943FD4D-E546-A848-B6C4-1120666D55FE}"/>
              </a:ext>
            </a:extLst>
          </p:cNvPr>
          <p:cNvSpPr txBox="1"/>
          <p:nvPr/>
        </p:nvSpPr>
        <p:spPr>
          <a:xfrm>
            <a:off x="9093744" y="369991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18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FB8046-A691-354C-9BEC-2DDFCC346F69}"/>
              </a:ext>
            </a:extLst>
          </p:cNvPr>
          <p:cNvCxnSpPr>
            <a:cxnSpLocks/>
          </p:cNvCxnSpPr>
          <p:nvPr/>
        </p:nvCxnSpPr>
        <p:spPr>
          <a:xfrm rot="16200000">
            <a:off x="9501462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6FAA96E-E027-DC4E-97BC-24979F21B97B}"/>
              </a:ext>
            </a:extLst>
          </p:cNvPr>
          <p:cNvSpPr txBox="1"/>
          <p:nvPr/>
        </p:nvSpPr>
        <p:spPr>
          <a:xfrm>
            <a:off x="9465219" y="369991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F418605-F893-534C-B78C-485D4F024B67}"/>
              </a:ext>
            </a:extLst>
          </p:cNvPr>
          <p:cNvCxnSpPr>
            <a:cxnSpLocks/>
          </p:cNvCxnSpPr>
          <p:nvPr/>
        </p:nvCxnSpPr>
        <p:spPr>
          <a:xfrm rot="16200000">
            <a:off x="9853887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2BF6E61-B44E-A24E-9E9F-704C4EA181B4}"/>
              </a:ext>
            </a:extLst>
          </p:cNvPr>
          <p:cNvSpPr txBox="1"/>
          <p:nvPr/>
        </p:nvSpPr>
        <p:spPr>
          <a:xfrm>
            <a:off x="9817644" y="369991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C85CB70-D32D-EC4F-A8E5-FB1AF229AA01}"/>
              </a:ext>
            </a:extLst>
          </p:cNvPr>
          <p:cNvCxnSpPr>
            <a:cxnSpLocks/>
          </p:cNvCxnSpPr>
          <p:nvPr/>
        </p:nvCxnSpPr>
        <p:spPr>
          <a:xfrm rot="16200000">
            <a:off x="10222187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C7A5A6B-187E-F943-910B-E8EBB297F36C}"/>
              </a:ext>
            </a:extLst>
          </p:cNvPr>
          <p:cNvSpPr txBox="1"/>
          <p:nvPr/>
        </p:nvSpPr>
        <p:spPr>
          <a:xfrm>
            <a:off x="10185944" y="369991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C9E5226-1B13-2C4C-A27C-ABA4B752248A}"/>
              </a:ext>
            </a:extLst>
          </p:cNvPr>
          <p:cNvCxnSpPr>
            <a:cxnSpLocks/>
          </p:cNvCxnSpPr>
          <p:nvPr/>
        </p:nvCxnSpPr>
        <p:spPr>
          <a:xfrm rot="16200000">
            <a:off x="10584137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78A1202-FAB9-074A-9D7C-1FB5C396F4D1}"/>
              </a:ext>
            </a:extLst>
          </p:cNvPr>
          <p:cNvSpPr txBox="1"/>
          <p:nvPr/>
        </p:nvSpPr>
        <p:spPr>
          <a:xfrm>
            <a:off x="10547894" y="369991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15882A-3DAE-4A4F-BA8F-5DF04AA523C1}"/>
              </a:ext>
            </a:extLst>
          </p:cNvPr>
          <p:cNvCxnSpPr>
            <a:cxnSpLocks/>
          </p:cNvCxnSpPr>
          <p:nvPr/>
        </p:nvCxnSpPr>
        <p:spPr>
          <a:xfrm rot="16200000">
            <a:off x="10958787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B952B5C-A347-5143-AB22-D1450671459B}"/>
              </a:ext>
            </a:extLst>
          </p:cNvPr>
          <p:cNvSpPr txBox="1"/>
          <p:nvPr/>
        </p:nvSpPr>
        <p:spPr>
          <a:xfrm>
            <a:off x="10922544" y="369991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48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5705DAB-E751-114B-B5F7-A4C89B7A7828}"/>
              </a:ext>
            </a:extLst>
          </p:cNvPr>
          <p:cNvCxnSpPr>
            <a:cxnSpLocks/>
          </p:cNvCxnSpPr>
          <p:nvPr/>
        </p:nvCxnSpPr>
        <p:spPr>
          <a:xfrm rot="16200000">
            <a:off x="11320738" y="3636226"/>
            <a:ext cx="846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DC6D340-9A8C-9944-ABC6-907A8F0A03D6}"/>
              </a:ext>
            </a:extLst>
          </p:cNvPr>
          <p:cNvSpPr txBox="1"/>
          <p:nvPr/>
        </p:nvSpPr>
        <p:spPr>
          <a:xfrm>
            <a:off x="11333292" y="4126897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518869-897A-D54D-B55C-67BDF554BCC4}"/>
              </a:ext>
            </a:extLst>
          </p:cNvPr>
          <p:cNvSpPr txBox="1"/>
          <p:nvPr/>
        </p:nvSpPr>
        <p:spPr>
          <a:xfrm>
            <a:off x="7998369" y="412689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44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49AD39-7569-974D-BD45-E11361435D06}"/>
              </a:ext>
            </a:extLst>
          </p:cNvPr>
          <p:cNvSpPr txBox="1"/>
          <p:nvPr/>
        </p:nvSpPr>
        <p:spPr>
          <a:xfrm>
            <a:off x="8363494" y="412689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C67F0A-9158-6E4A-BB00-B358712F5A75}"/>
              </a:ext>
            </a:extLst>
          </p:cNvPr>
          <p:cNvSpPr txBox="1"/>
          <p:nvPr/>
        </p:nvSpPr>
        <p:spPr>
          <a:xfrm>
            <a:off x="8728619" y="412689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3B9270-9BAC-E843-BBF8-64CA5EDE2331}"/>
              </a:ext>
            </a:extLst>
          </p:cNvPr>
          <p:cNvSpPr txBox="1"/>
          <p:nvPr/>
        </p:nvSpPr>
        <p:spPr>
          <a:xfrm>
            <a:off x="9106444" y="412689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77D13B-7ED4-AE48-BEE9-22A3D9D78CC2}"/>
              </a:ext>
            </a:extLst>
          </p:cNvPr>
          <p:cNvSpPr txBox="1"/>
          <p:nvPr/>
        </p:nvSpPr>
        <p:spPr>
          <a:xfrm>
            <a:off x="9471569" y="412689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6013BA-8171-7949-BC4E-27D466E7A5B6}"/>
              </a:ext>
            </a:extLst>
          </p:cNvPr>
          <p:cNvSpPr txBox="1"/>
          <p:nvPr/>
        </p:nvSpPr>
        <p:spPr>
          <a:xfrm>
            <a:off x="9836694" y="4126897"/>
            <a:ext cx="15709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79FD72-AA9E-134C-BBFB-18CA08D517C6}"/>
              </a:ext>
            </a:extLst>
          </p:cNvPr>
          <p:cNvSpPr txBox="1"/>
          <p:nvPr/>
        </p:nvSpPr>
        <p:spPr>
          <a:xfrm>
            <a:off x="10234742" y="4126897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B83470-651C-ED47-A8DD-068BBB51BCFC}"/>
              </a:ext>
            </a:extLst>
          </p:cNvPr>
          <p:cNvSpPr txBox="1"/>
          <p:nvPr/>
        </p:nvSpPr>
        <p:spPr>
          <a:xfrm>
            <a:off x="10606217" y="4126897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B9E903-4BE7-454A-8AF1-39B1B5916185}"/>
              </a:ext>
            </a:extLst>
          </p:cNvPr>
          <p:cNvSpPr txBox="1"/>
          <p:nvPr/>
        </p:nvSpPr>
        <p:spPr>
          <a:xfrm>
            <a:off x="10961817" y="4126897"/>
            <a:ext cx="78548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CBC16A7-2B5D-F042-8480-F351A7A7908C}"/>
              </a:ext>
            </a:extLst>
          </p:cNvPr>
          <p:cNvSpPr txBox="1"/>
          <p:nvPr/>
        </p:nvSpPr>
        <p:spPr>
          <a:xfrm>
            <a:off x="8600792" y="3891324"/>
            <a:ext cx="2276201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Months from start to response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1E59FBE-712A-BE47-A7DB-5CFBE2DE6E5C}"/>
              </a:ext>
            </a:extLst>
          </p:cNvPr>
          <p:cNvSpPr txBox="1"/>
          <p:nvPr/>
        </p:nvSpPr>
        <p:spPr>
          <a:xfrm rot="16200000">
            <a:off x="7306616" y="2514352"/>
            <a:ext cx="594715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 dirty="0" err="1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DoR</a:t>
            </a:r>
            <a: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 (%)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860196-8506-3948-B7E3-A87E969E85F9}"/>
              </a:ext>
            </a:extLst>
          </p:cNvPr>
          <p:cNvSpPr txBox="1"/>
          <p:nvPr/>
        </p:nvSpPr>
        <p:spPr>
          <a:xfrm>
            <a:off x="6964158" y="4126897"/>
            <a:ext cx="949171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GB" sz="12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Number at risk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11E3419-D2C3-EC46-ABEE-FF60022D6317}"/>
              </a:ext>
            </a:extLst>
          </p:cNvPr>
          <p:cNvSpPr txBox="1"/>
          <p:nvPr/>
        </p:nvSpPr>
        <p:spPr>
          <a:xfrm>
            <a:off x="8265460" y="2951335"/>
            <a:ext cx="1687431" cy="4605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72000" tIns="36000" rIns="72000" bIns="36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Median 35.2 months</a:t>
            </a:r>
            <a:b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</a:br>
            <a:r>
              <a:rPr lang="en-GB" sz="1400" b="1" dirty="0"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(95% CI 19.8-NE)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941B70-D0B8-1343-AFCB-CBE81F446263}"/>
              </a:ext>
            </a:extLst>
          </p:cNvPr>
          <p:cNvSpPr txBox="1"/>
          <p:nvPr/>
        </p:nvSpPr>
        <p:spPr>
          <a:xfrm>
            <a:off x="9647201" y="1340768"/>
            <a:ext cx="4792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DOR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483B31-092E-244D-8CC0-4EF4778EC974}"/>
              </a:ext>
            </a:extLst>
          </p:cNvPr>
          <p:cNvGrpSpPr/>
          <p:nvPr/>
        </p:nvGrpSpPr>
        <p:grpSpPr>
          <a:xfrm>
            <a:off x="8070850" y="1563844"/>
            <a:ext cx="3101975" cy="1069975"/>
            <a:chOff x="8070850" y="1711325"/>
            <a:chExt cx="3101975" cy="1069975"/>
          </a:xfrm>
        </p:grpSpPr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5093CE2-3FA7-A841-B3E5-357995249421}"/>
                </a:ext>
              </a:extLst>
            </p:cNvPr>
            <p:cNvSpPr/>
            <p:nvPr/>
          </p:nvSpPr>
          <p:spPr>
            <a:xfrm>
              <a:off x="8553450" y="2225675"/>
              <a:ext cx="2619375" cy="555625"/>
            </a:xfrm>
            <a:custGeom>
              <a:avLst/>
              <a:gdLst>
                <a:gd name="connsiteX0" fmla="*/ 2619375 w 2619375"/>
                <a:gd name="connsiteY0" fmla="*/ 555625 h 555625"/>
                <a:gd name="connsiteX1" fmla="*/ 1670050 w 2619375"/>
                <a:gd name="connsiteY1" fmla="*/ 555625 h 555625"/>
                <a:gd name="connsiteX2" fmla="*/ 1670050 w 2619375"/>
                <a:gd name="connsiteY2" fmla="*/ 393700 h 555625"/>
                <a:gd name="connsiteX3" fmla="*/ 1130300 w 2619375"/>
                <a:gd name="connsiteY3" fmla="*/ 393700 h 555625"/>
                <a:gd name="connsiteX4" fmla="*/ 1130300 w 2619375"/>
                <a:gd name="connsiteY4" fmla="*/ 330200 h 555625"/>
                <a:gd name="connsiteX5" fmla="*/ 981075 w 2619375"/>
                <a:gd name="connsiteY5" fmla="*/ 330200 h 555625"/>
                <a:gd name="connsiteX6" fmla="*/ 981075 w 2619375"/>
                <a:gd name="connsiteY6" fmla="*/ 263525 h 555625"/>
                <a:gd name="connsiteX7" fmla="*/ 825500 w 2619375"/>
                <a:gd name="connsiteY7" fmla="*/ 263525 h 555625"/>
                <a:gd name="connsiteX8" fmla="*/ 825500 w 2619375"/>
                <a:gd name="connsiteY8" fmla="*/ 209550 h 555625"/>
                <a:gd name="connsiteX9" fmla="*/ 727075 w 2619375"/>
                <a:gd name="connsiteY9" fmla="*/ 209550 h 555625"/>
                <a:gd name="connsiteX10" fmla="*/ 727075 w 2619375"/>
                <a:gd name="connsiteY10" fmla="*/ 158750 h 555625"/>
                <a:gd name="connsiteX11" fmla="*/ 422275 w 2619375"/>
                <a:gd name="connsiteY11" fmla="*/ 158750 h 555625"/>
                <a:gd name="connsiteX12" fmla="*/ 422275 w 2619375"/>
                <a:gd name="connsiteY12" fmla="*/ 111125 h 555625"/>
                <a:gd name="connsiteX13" fmla="*/ 330200 w 2619375"/>
                <a:gd name="connsiteY13" fmla="*/ 111125 h 555625"/>
                <a:gd name="connsiteX14" fmla="*/ 330200 w 2619375"/>
                <a:gd name="connsiteY14" fmla="*/ 47625 h 555625"/>
                <a:gd name="connsiteX15" fmla="*/ 0 w 2619375"/>
                <a:gd name="connsiteY15" fmla="*/ 47625 h 555625"/>
                <a:gd name="connsiteX16" fmla="*/ 0 w 2619375"/>
                <a:gd name="connsiteY16" fmla="*/ 0 h 555625"/>
                <a:gd name="connsiteX17" fmla="*/ 0 w 2619375"/>
                <a:gd name="connsiteY17" fmla="*/ 0 h 555625"/>
                <a:gd name="connsiteX18" fmla="*/ 0 w 2619375"/>
                <a:gd name="connsiteY18" fmla="*/ 0 h 55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9375" h="555625">
                  <a:moveTo>
                    <a:pt x="2619375" y="555625"/>
                  </a:moveTo>
                  <a:lnTo>
                    <a:pt x="1670050" y="555625"/>
                  </a:lnTo>
                  <a:lnTo>
                    <a:pt x="1670050" y="393700"/>
                  </a:lnTo>
                  <a:lnTo>
                    <a:pt x="1130300" y="393700"/>
                  </a:lnTo>
                  <a:lnTo>
                    <a:pt x="1130300" y="330200"/>
                  </a:lnTo>
                  <a:lnTo>
                    <a:pt x="981075" y="330200"/>
                  </a:lnTo>
                  <a:lnTo>
                    <a:pt x="981075" y="263525"/>
                  </a:lnTo>
                  <a:lnTo>
                    <a:pt x="825500" y="263525"/>
                  </a:lnTo>
                  <a:lnTo>
                    <a:pt x="825500" y="209550"/>
                  </a:lnTo>
                  <a:lnTo>
                    <a:pt x="727075" y="209550"/>
                  </a:lnTo>
                  <a:lnTo>
                    <a:pt x="727075" y="158750"/>
                  </a:lnTo>
                  <a:lnTo>
                    <a:pt x="422275" y="158750"/>
                  </a:lnTo>
                  <a:lnTo>
                    <a:pt x="422275" y="111125"/>
                  </a:lnTo>
                  <a:lnTo>
                    <a:pt x="330200" y="111125"/>
                  </a:lnTo>
                  <a:lnTo>
                    <a:pt x="330200" y="47625"/>
                  </a:lnTo>
                  <a:lnTo>
                    <a:pt x="0" y="476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92463D6-6B2B-6A48-8ACE-A12A1DBFA2C3}"/>
                </a:ext>
              </a:extLst>
            </p:cNvPr>
            <p:cNvSpPr/>
            <p:nvPr/>
          </p:nvSpPr>
          <p:spPr>
            <a:xfrm>
              <a:off x="8070850" y="1790700"/>
              <a:ext cx="384175" cy="288925"/>
            </a:xfrm>
            <a:custGeom>
              <a:avLst/>
              <a:gdLst>
                <a:gd name="connsiteX0" fmla="*/ 0 w 384175"/>
                <a:gd name="connsiteY0" fmla="*/ 0 h 288925"/>
                <a:gd name="connsiteX1" fmla="*/ 209550 w 384175"/>
                <a:gd name="connsiteY1" fmla="*/ 0 h 288925"/>
                <a:gd name="connsiteX2" fmla="*/ 209550 w 384175"/>
                <a:gd name="connsiteY2" fmla="*/ 44450 h 288925"/>
                <a:gd name="connsiteX3" fmla="*/ 209550 w 384175"/>
                <a:gd name="connsiteY3" fmla="*/ 44450 h 288925"/>
                <a:gd name="connsiteX4" fmla="*/ 250825 w 384175"/>
                <a:gd name="connsiteY4" fmla="*/ 44450 h 288925"/>
                <a:gd name="connsiteX5" fmla="*/ 250825 w 384175"/>
                <a:gd name="connsiteY5" fmla="*/ 244475 h 288925"/>
                <a:gd name="connsiteX6" fmla="*/ 384175 w 384175"/>
                <a:gd name="connsiteY6" fmla="*/ 244475 h 288925"/>
                <a:gd name="connsiteX7" fmla="*/ 384175 w 384175"/>
                <a:gd name="connsiteY7" fmla="*/ 288925 h 288925"/>
                <a:gd name="connsiteX0" fmla="*/ 0 w 384175"/>
                <a:gd name="connsiteY0" fmla="*/ 0 h 288925"/>
                <a:gd name="connsiteX1" fmla="*/ 209550 w 384175"/>
                <a:gd name="connsiteY1" fmla="*/ 0 h 288925"/>
                <a:gd name="connsiteX2" fmla="*/ 209550 w 384175"/>
                <a:gd name="connsiteY2" fmla="*/ 44450 h 288925"/>
                <a:gd name="connsiteX3" fmla="*/ 209550 w 384175"/>
                <a:gd name="connsiteY3" fmla="*/ 44450 h 288925"/>
                <a:gd name="connsiteX4" fmla="*/ 250825 w 384175"/>
                <a:gd name="connsiteY4" fmla="*/ 44450 h 288925"/>
                <a:gd name="connsiteX5" fmla="*/ 219075 w 384175"/>
                <a:gd name="connsiteY5" fmla="*/ 247650 h 288925"/>
                <a:gd name="connsiteX6" fmla="*/ 384175 w 384175"/>
                <a:gd name="connsiteY6" fmla="*/ 244475 h 288925"/>
                <a:gd name="connsiteX7" fmla="*/ 384175 w 384175"/>
                <a:gd name="connsiteY7" fmla="*/ 288925 h 288925"/>
                <a:gd name="connsiteX0" fmla="*/ 0 w 384175"/>
                <a:gd name="connsiteY0" fmla="*/ 0 h 288925"/>
                <a:gd name="connsiteX1" fmla="*/ 209550 w 384175"/>
                <a:gd name="connsiteY1" fmla="*/ 0 h 288925"/>
                <a:gd name="connsiteX2" fmla="*/ 209550 w 384175"/>
                <a:gd name="connsiteY2" fmla="*/ 44450 h 288925"/>
                <a:gd name="connsiteX3" fmla="*/ 209550 w 384175"/>
                <a:gd name="connsiteY3" fmla="*/ 44450 h 288925"/>
                <a:gd name="connsiteX4" fmla="*/ 231775 w 384175"/>
                <a:gd name="connsiteY4" fmla="*/ 44450 h 288925"/>
                <a:gd name="connsiteX5" fmla="*/ 219075 w 384175"/>
                <a:gd name="connsiteY5" fmla="*/ 247650 h 288925"/>
                <a:gd name="connsiteX6" fmla="*/ 384175 w 384175"/>
                <a:gd name="connsiteY6" fmla="*/ 244475 h 288925"/>
                <a:gd name="connsiteX7" fmla="*/ 384175 w 384175"/>
                <a:gd name="connsiteY7" fmla="*/ 288925 h 288925"/>
                <a:gd name="connsiteX0" fmla="*/ 0 w 384175"/>
                <a:gd name="connsiteY0" fmla="*/ 0 h 288925"/>
                <a:gd name="connsiteX1" fmla="*/ 209550 w 384175"/>
                <a:gd name="connsiteY1" fmla="*/ 0 h 288925"/>
                <a:gd name="connsiteX2" fmla="*/ 209550 w 384175"/>
                <a:gd name="connsiteY2" fmla="*/ 44450 h 288925"/>
                <a:gd name="connsiteX3" fmla="*/ 209550 w 384175"/>
                <a:gd name="connsiteY3" fmla="*/ 44450 h 288925"/>
                <a:gd name="connsiteX4" fmla="*/ 231775 w 384175"/>
                <a:gd name="connsiteY4" fmla="*/ 44450 h 288925"/>
                <a:gd name="connsiteX5" fmla="*/ 225425 w 384175"/>
                <a:gd name="connsiteY5" fmla="*/ 247650 h 288925"/>
                <a:gd name="connsiteX6" fmla="*/ 384175 w 384175"/>
                <a:gd name="connsiteY6" fmla="*/ 244475 h 288925"/>
                <a:gd name="connsiteX7" fmla="*/ 384175 w 384175"/>
                <a:gd name="connsiteY7" fmla="*/ 288925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4175" h="288925">
                  <a:moveTo>
                    <a:pt x="0" y="0"/>
                  </a:moveTo>
                  <a:lnTo>
                    <a:pt x="209550" y="0"/>
                  </a:lnTo>
                  <a:lnTo>
                    <a:pt x="209550" y="44450"/>
                  </a:lnTo>
                  <a:lnTo>
                    <a:pt x="209550" y="44450"/>
                  </a:lnTo>
                  <a:lnTo>
                    <a:pt x="231775" y="44450"/>
                  </a:lnTo>
                  <a:lnTo>
                    <a:pt x="225425" y="247650"/>
                  </a:lnTo>
                  <a:lnTo>
                    <a:pt x="384175" y="244475"/>
                  </a:lnTo>
                  <a:lnTo>
                    <a:pt x="384175" y="288925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C37EC6F-34A8-A046-A7A9-539FA3D54A9C}"/>
                </a:ext>
              </a:extLst>
            </p:cNvPr>
            <p:cNvCxnSpPr>
              <a:cxnSpLocks/>
            </p:cNvCxnSpPr>
            <p:nvPr/>
          </p:nvCxnSpPr>
          <p:spPr>
            <a:xfrm>
              <a:off x="10517317" y="2698750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0EC85DC-6FAA-CA4C-B37D-5FA422E2136A}"/>
                </a:ext>
              </a:extLst>
            </p:cNvPr>
            <p:cNvCxnSpPr>
              <a:cxnSpLocks/>
            </p:cNvCxnSpPr>
            <p:nvPr/>
          </p:nvCxnSpPr>
          <p:spPr>
            <a:xfrm>
              <a:off x="11155492" y="2698750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83FC920-335E-C14A-8B38-05B6856735E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4467" y="2698750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4093E4A-3005-004F-BFCB-D7A9BB484643}"/>
                </a:ext>
              </a:extLst>
            </p:cNvPr>
            <p:cNvCxnSpPr>
              <a:cxnSpLocks/>
            </p:cNvCxnSpPr>
            <p:nvPr/>
          </p:nvCxnSpPr>
          <p:spPr>
            <a:xfrm>
              <a:off x="10647492" y="2698750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74F5527-C658-794A-8262-75361BCEEA01}"/>
                </a:ext>
              </a:extLst>
            </p:cNvPr>
            <p:cNvCxnSpPr>
              <a:cxnSpLocks/>
            </p:cNvCxnSpPr>
            <p:nvPr/>
          </p:nvCxnSpPr>
          <p:spPr>
            <a:xfrm>
              <a:off x="10653842" y="2698750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3717C6C-5C40-9247-92FD-FFBAEB09F310}"/>
                </a:ext>
              </a:extLst>
            </p:cNvPr>
            <p:cNvCxnSpPr>
              <a:cxnSpLocks/>
            </p:cNvCxnSpPr>
            <p:nvPr/>
          </p:nvCxnSpPr>
          <p:spPr>
            <a:xfrm>
              <a:off x="10206167" y="25431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2B03201-8A14-6E4B-9C1B-8828463D78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542" y="25431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B720157-698D-EE4B-8443-1101250C65B2}"/>
                </a:ext>
              </a:extLst>
            </p:cNvPr>
            <p:cNvCxnSpPr>
              <a:cxnSpLocks/>
            </p:cNvCxnSpPr>
            <p:nvPr/>
          </p:nvCxnSpPr>
          <p:spPr>
            <a:xfrm>
              <a:off x="9974392" y="25431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8511558-BFC0-764D-9885-7474736597DC}"/>
                </a:ext>
              </a:extLst>
            </p:cNvPr>
            <p:cNvCxnSpPr>
              <a:cxnSpLocks/>
            </p:cNvCxnSpPr>
            <p:nvPr/>
          </p:nvCxnSpPr>
          <p:spPr>
            <a:xfrm>
              <a:off x="9793417" y="25431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D352555-35AC-2A43-8941-073C308189C7}"/>
                </a:ext>
              </a:extLst>
            </p:cNvPr>
            <p:cNvCxnSpPr>
              <a:cxnSpLocks/>
            </p:cNvCxnSpPr>
            <p:nvPr/>
          </p:nvCxnSpPr>
          <p:spPr>
            <a:xfrm>
              <a:off x="9891842" y="25431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AE543F2-C437-A649-AB34-33875303B85D}"/>
                </a:ext>
              </a:extLst>
            </p:cNvPr>
            <p:cNvCxnSpPr>
              <a:cxnSpLocks/>
            </p:cNvCxnSpPr>
            <p:nvPr/>
          </p:nvCxnSpPr>
          <p:spPr>
            <a:xfrm>
              <a:off x="9856917" y="25431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A8C72D2-F5A4-594D-AD0A-70737C0D0B06}"/>
                </a:ext>
              </a:extLst>
            </p:cNvPr>
            <p:cNvCxnSpPr>
              <a:cxnSpLocks/>
            </p:cNvCxnSpPr>
            <p:nvPr/>
          </p:nvCxnSpPr>
          <p:spPr>
            <a:xfrm>
              <a:off x="9825167" y="25431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E4871FB-A9C1-3C46-B019-CACCA832AC9B}"/>
                </a:ext>
              </a:extLst>
            </p:cNvPr>
            <p:cNvCxnSpPr>
              <a:cxnSpLocks/>
            </p:cNvCxnSpPr>
            <p:nvPr/>
          </p:nvCxnSpPr>
          <p:spPr>
            <a:xfrm>
              <a:off x="9815642" y="25431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BE3383F-E13A-8043-BF3F-EBF5C41081A6}"/>
                </a:ext>
              </a:extLst>
            </p:cNvPr>
            <p:cNvCxnSpPr>
              <a:cxnSpLocks/>
            </p:cNvCxnSpPr>
            <p:nvPr/>
          </p:nvCxnSpPr>
          <p:spPr>
            <a:xfrm>
              <a:off x="9663242" y="247967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E1CA57E-32A7-BA46-8C3C-6636BFF39920}"/>
                </a:ext>
              </a:extLst>
            </p:cNvPr>
            <p:cNvCxnSpPr>
              <a:cxnSpLocks/>
            </p:cNvCxnSpPr>
            <p:nvPr/>
          </p:nvCxnSpPr>
          <p:spPr>
            <a:xfrm>
              <a:off x="9485442" y="240982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EB268F-9F08-0D4E-936D-310FBD1EF9B2}"/>
                </a:ext>
              </a:extLst>
            </p:cNvPr>
            <p:cNvCxnSpPr>
              <a:cxnSpLocks/>
            </p:cNvCxnSpPr>
            <p:nvPr/>
          </p:nvCxnSpPr>
          <p:spPr>
            <a:xfrm>
              <a:off x="9310817" y="2355850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B7EDDB7-5BAE-2540-AC7B-1E15E385DB86}"/>
                </a:ext>
              </a:extLst>
            </p:cNvPr>
            <p:cNvCxnSpPr>
              <a:cxnSpLocks/>
            </p:cNvCxnSpPr>
            <p:nvPr/>
          </p:nvCxnSpPr>
          <p:spPr>
            <a:xfrm>
              <a:off x="8863142" y="219392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1775400-B9AB-AE4F-8BF2-9ECE0B8EE3DD}"/>
                </a:ext>
              </a:extLst>
            </p:cNvPr>
            <p:cNvCxnSpPr>
              <a:cxnSpLocks/>
            </p:cNvCxnSpPr>
            <p:nvPr/>
          </p:nvCxnSpPr>
          <p:spPr>
            <a:xfrm>
              <a:off x="8682167" y="219392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7987F97-107A-8C44-98D7-4F6EDAD4DFEB}"/>
                </a:ext>
              </a:extLst>
            </p:cNvPr>
            <p:cNvCxnSpPr>
              <a:cxnSpLocks/>
            </p:cNvCxnSpPr>
            <p:nvPr/>
          </p:nvCxnSpPr>
          <p:spPr>
            <a:xfrm>
              <a:off x="8244017" y="171132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08C4E2-7BA4-0942-8A44-D360C0A506D2}"/>
                </a:ext>
              </a:extLst>
            </p:cNvPr>
            <p:cNvCxnSpPr>
              <a:cxnSpLocks/>
            </p:cNvCxnSpPr>
            <p:nvPr/>
          </p:nvCxnSpPr>
          <p:spPr>
            <a:xfrm>
              <a:off x="8161467" y="171132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76D4B9B-D40D-C94C-A3EB-4283EF0ED933}"/>
                </a:ext>
              </a:extLst>
            </p:cNvPr>
            <p:cNvCxnSpPr>
              <a:cxnSpLocks/>
            </p:cNvCxnSpPr>
            <p:nvPr/>
          </p:nvCxnSpPr>
          <p:spPr>
            <a:xfrm>
              <a:off x="8183692" y="1711325"/>
              <a:ext cx="0" cy="8255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CFBA20E-1A0F-8743-B4AA-E506D377C31F}"/>
                </a:ext>
              </a:extLst>
            </p:cNvPr>
            <p:cNvCxnSpPr>
              <a:cxnSpLocks/>
            </p:cNvCxnSpPr>
            <p:nvPr/>
          </p:nvCxnSpPr>
          <p:spPr>
            <a:xfrm>
              <a:off x="8446616" y="2075557"/>
              <a:ext cx="360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4253A26-524D-7E49-9CFB-9AFBD9F93042}"/>
                </a:ext>
              </a:extLst>
            </p:cNvPr>
            <p:cNvCxnSpPr>
              <a:cxnSpLocks/>
            </p:cNvCxnSpPr>
            <p:nvPr/>
          </p:nvCxnSpPr>
          <p:spPr>
            <a:xfrm>
              <a:off x="8456141" y="2129532"/>
              <a:ext cx="81434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D480C0B-1AB7-7D4A-8EA6-A08B2D119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1458" y="2082800"/>
              <a:ext cx="0" cy="52524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9D7F67B-B031-C646-A192-2BF9EE4051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08" y="2133600"/>
              <a:ext cx="0" cy="52524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C4329EC-0A42-D143-AE68-15B67B9EA6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4958" y="2181225"/>
              <a:ext cx="0" cy="52524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2DD0EB8-74D5-DF47-AF39-BBC5D6D140E0}"/>
                </a:ext>
              </a:extLst>
            </p:cNvPr>
            <p:cNvCxnSpPr>
              <a:cxnSpLocks/>
            </p:cNvCxnSpPr>
            <p:nvPr/>
          </p:nvCxnSpPr>
          <p:spPr>
            <a:xfrm>
              <a:off x="8503766" y="2183507"/>
              <a:ext cx="49684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Slide Number Placeholder 109">
            <a:extLst>
              <a:ext uri="{FF2B5EF4-FFF2-40B4-BE49-F238E27FC236}">
                <a16:creationId xmlns:a16="http://schemas.microsoft.com/office/drawing/2014/main" id="{B51B2CFC-9958-7B47-87A4-01F69E821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18601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hème Office">
  <a:themeElements>
    <a:clrScheme name="Cor2Ed - NTRK Connect Colour Palette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56378D"/>
      </a:accent1>
      <a:accent2>
        <a:srgbClr val="C0504D"/>
      </a:accent2>
      <a:accent3>
        <a:srgbClr val="E9D0CD"/>
      </a:accent3>
      <a:accent4>
        <a:srgbClr val="F3EAE7"/>
      </a:accent4>
      <a:accent5>
        <a:srgbClr val="ECE6ED"/>
      </a:accent5>
      <a:accent6>
        <a:srgbClr val="8B878B"/>
      </a:accent6>
      <a:hlink>
        <a:srgbClr val="56378D"/>
      </a:hlink>
      <a:folHlink>
        <a:srgbClr val="56378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GUCONNECT_template_v2-good</Template>
  <TotalTime>5663</TotalTime>
  <Words>2643</Words>
  <Application>Microsoft Office PowerPoint</Application>
  <PresentationFormat>Widescreen</PresentationFormat>
  <Paragraphs>491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Aileron</vt:lpstr>
      <vt:lpstr>Arial</vt:lpstr>
      <vt:lpstr>Calibri</vt:lpstr>
      <vt:lpstr>Lucida Grande</vt:lpstr>
      <vt:lpstr>PT Sans Narrow</vt:lpstr>
      <vt:lpstr>Thème Office</vt:lpstr>
      <vt:lpstr>PowerPoint Presentation</vt:lpstr>
      <vt:lpstr>HIGHLIGHTS BY  Dr. Fernando Santini Memorial Sloan Kettering Westchester West Harrison, NY, USA  MAY 2021</vt:lpstr>
      <vt:lpstr>Disclosures</vt:lpstr>
      <vt:lpstr>Epidemiology of ntrk fusions tumours</vt:lpstr>
      <vt:lpstr>Initial Efficacy results of APPROVED trk inhibitors Responses by tumour type</vt:lpstr>
      <vt:lpstr>Long-term outcomes of patients  with TRK fusion cancer treated  with Larotrectinib  Drilon A. et al. AACR 2021, CT020</vt:lpstr>
      <vt:lpstr>2-year efficacy follow-up for larotrectinib</vt:lpstr>
      <vt:lpstr>Baseline demographics and disease characteristics in the primary analysis set</vt:lpstr>
      <vt:lpstr>Robust and Durable response of larotrectinib</vt:lpstr>
      <vt:lpstr>Safety profile of larotrectinib</vt:lpstr>
      <vt:lpstr>Long-term efficacy and genomic characteristics of patients with  TRK fusion lung cancer treated  with larotrectinib  Moreno V. et al. J Thorac Oncol. 2021;16(Suppl_4):S748-S802 European Lung Cancer Congress (ELCC) 2021. Abstract #162P</vt:lpstr>
      <vt:lpstr>2-year efficacy follow-up for Larotrectinib  in TRK fusion lung tumours</vt:lpstr>
      <vt:lpstr>Durable antitumour responses of larotrectinib in patients with or without CNS metastases </vt:lpstr>
      <vt:lpstr>Mechanisms of resistance need further  evaluation after disease progression</vt:lpstr>
      <vt:lpstr>NTRK1 fusion detection from clinical cfDNA NGS using a de novo fusion caller  Yablonovitch A. et al. AACR 2021, #537</vt:lpstr>
      <vt:lpstr>Background: Testing algorithm for TRK fusion cancer</vt:lpstr>
      <vt:lpstr>de novo fusion caller:  Background-methods</vt:lpstr>
      <vt:lpstr>NTRK1 fusion detection using a de novo fusion caller: Results </vt:lpstr>
      <vt:lpstr>Immunohistochemical Detection of pan-TRK Expression in Solid Tumor Specimens: Inter-Laboratory and Inter-Reader Agreement in NGS-confirmed NTRK Fusion-Positive and Fusion-Negative Cases  Stratton S. et al. USCAP 2021, #420</vt:lpstr>
      <vt:lpstr>Pan-trk ihc staining in different tumours</vt:lpstr>
      <vt:lpstr>Conclusions</vt:lpstr>
      <vt:lpstr>In summary</vt:lpstr>
      <vt:lpstr>REACH NTRK CONNECT VIA  TWITTER, LINKEDIN, VIMEO &amp; EMAIL OR VISIT THE GROUP’S WEBSITE http://www.ntrkconnect.info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Iain Murdoch</cp:lastModifiedBy>
  <cp:revision>326</cp:revision>
  <cp:lastPrinted>2017-02-15T09:54:46Z</cp:lastPrinted>
  <dcterms:created xsi:type="dcterms:W3CDTF">2016-10-14T09:38:18Z</dcterms:created>
  <dcterms:modified xsi:type="dcterms:W3CDTF">2021-05-27T10:18:28Z</dcterms:modified>
</cp:coreProperties>
</file>