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12295" r:id="rId3"/>
    <p:sldId id="1721" r:id="rId4"/>
    <p:sldId id="258" r:id="rId5"/>
    <p:sldId id="1097" r:id="rId6"/>
    <p:sldId id="12296" r:id="rId7"/>
    <p:sldId id="7716" r:id="rId8"/>
    <p:sldId id="399" r:id="rId9"/>
    <p:sldId id="401" r:id="rId10"/>
    <p:sldId id="7718" r:id="rId11"/>
    <p:sldId id="385" r:id="rId12"/>
    <p:sldId id="13716" r:id="rId13"/>
    <p:sldId id="12297" r:id="rId14"/>
    <p:sldId id="7700" r:id="rId15"/>
    <p:sldId id="7701" r:id="rId16"/>
    <p:sldId id="7702" r:id="rId17"/>
    <p:sldId id="7719" r:id="rId18"/>
    <p:sldId id="7720" r:id="rId19"/>
    <p:sldId id="7721" r:id="rId20"/>
    <p:sldId id="7724" r:id="rId21"/>
    <p:sldId id="7704" r:id="rId22"/>
    <p:sldId id="12298" r:id="rId23"/>
    <p:sldId id="13709" r:id="rId24"/>
    <p:sldId id="13710" r:id="rId25"/>
    <p:sldId id="13711" r:id="rId26"/>
    <p:sldId id="13712" r:id="rId27"/>
    <p:sldId id="13713" r:id="rId28"/>
    <p:sldId id="7727" r:id="rId29"/>
    <p:sldId id="13714" r:id="rId30"/>
    <p:sldId id="13715" r:id="rId31"/>
    <p:sldId id="7715" r:id="rId32"/>
    <p:sldId id="12294" r:id="rId33"/>
    <p:sldId id="280" r:id="rId3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7" userDrawn="1">
          <p15:clr>
            <a:srgbClr val="A4A3A4"/>
          </p15:clr>
        </p15:guide>
        <p15:guide id="2" pos="4565" userDrawn="1">
          <p15:clr>
            <a:srgbClr val="A4A3A4"/>
          </p15:clr>
        </p15:guide>
        <p15:guide id="3" pos="94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8CD"/>
    <a:srgbClr val="FFECE8"/>
    <a:srgbClr val="FF3F0D"/>
    <a:srgbClr val="C9E5F3"/>
    <a:srgbClr val="FF85FF"/>
    <a:srgbClr val="2E7B8E"/>
    <a:srgbClr val="FFA402"/>
    <a:srgbClr val="03C750"/>
    <a:srgbClr val="C7573C"/>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890" autoAdjust="0"/>
    <p:restoredTop sz="83034" autoAdjust="0"/>
  </p:normalViewPr>
  <p:slideViewPr>
    <p:cSldViewPr snapToGrid="0" snapToObjects="1">
      <p:cViewPr varScale="1">
        <p:scale>
          <a:sx n="129" d="100"/>
          <a:sy n="129" d="100"/>
        </p:scale>
        <p:origin x="2176" y="192"/>
      </p:cViewPr>
      <p:guideLst>
        <p:guide orient="horz" pos="2327"/>
        <p:guide pos="4565"/>
        <p:guide pos="9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_met_macro's.xlsm"/></Relationships>
</file>

<file path=ppt/charts/_rels/chart2.xml.rels><?xml version="1.0" encoding="UTF-8" standalone="yes"?>
<Relationships xmlns="http://schemas.openxmlformats.org/package/2006/relationships"><Relationship Id="rId3" Type="http://schemas.openxmlformats.org/officeDocument/2006/relationships/oleObject" Target="file:///C:\Users\lpringle\AppData\Local\Microsoft\Windows\INetCache\Content.Outlook\UXL8D4S4\Data_V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rAngAx val="0"/>
      <c:perspective val="0"/>
    </c:view3D>
    <c:floor>
      <c:thickness val="0"/>
    </c:floor>
    <c:sideWall>
      <c:thickness val="0"/>
    </c:sideWall>
    <c:backWall>
      <c:thickness val="0"/>
    </c:backWall>
    <c:plotArea>
      <c:layout>
        <c:manualLayout>
          <c:layoutTarget val="inner"/>
          <c:xMode val="edge"/>
          <c:yMode val="edge"/>
          <c:x val="0.1913978494623656"/>
          <c:y val="3.2679738562091504E-3"/>
          <c:w val="0.70537634408602146"/>
          <c:h val="0.9183006535947712"/>
        </c:manualLayout>
      </c:layout>
      <c:pie3DChart>
        <c:varyColors val="1"/>
        <c:ser>
          <c:idx val="0"/>
          <c:order val="0"/>
          <c:tx>
            <c:strRef>
              <c:f>Sheet1!$A$2</c:f>
              <c:strCache>
                <c:ptCount val="1"/>
                <c:pt idx="0">
                  <c:v>East</c:v>
                </c:pt>
              </c:strCache>
            </c:strRef>
          </c:tx>
          <c:spPr>
            <a:solidFill>
              <a:srgbClr val="66CCFF"/>
            </a:solidFill>
            <a:ln w="10498">
              <a:solidFill>
                <a:srgbClr val="000000"/>
              </a:solidFill>
              <a:prstDash val="solid"/>
            </a:ln>
          </c:spPr>
          <c:explosion val="14"/>
          <c:dPt>
            <c:idx val="0"/>
            <c:bubble3D val="0"/>
            <c:spPr>
              <a:solidFill>
                <a:schemeClr val="tx2"/>
              </a:solidFill>
              <a:ln w="20995">
                <a:noFill/>
              </a:ln>
            </c:spPr>
            <c:extLst>
              <c:ext xmlns:c16="http://schemas.microsoft.com/office/drawing/2014/chart" uri="{C3380CC4-5D6E-409C-BE32-E72D297353CC}">
                <c16:uniqueId val="{00000000-D4AB-1F4B-BFC8-08E4A5ADE834}"/>
              </c:ext>
            </c:extLst>
          </c:dPt>
          <c:dPt>
            <c:idx val="1"/>
            <c:bubble3D val="0"/>
            <c:spPr>
              <a:solidFill>
                <a:srgbClr val="FFC000"/>
              </a:solidFill>
              <a:ln w="20995">
                <a:noFill/>
              </a:ln>
            </c:spPr>
            <c:extLst>
              <c:ext xmlns:c16="http://schemas.microsoft.com/office/drawing/2014/chart" uri="{C3380CC4-5D6E-409C-BE32-E72D297353CC}">
                <c16:uniqueId val="{00000001-D4AB-1F4B-BFC8-08E4A5ADE834}"/>
              </c:ext>
            </c:extLst>
          </c:dPt>
          <c:dPt>
            <c:idx val="2"/>
            <c:bubble3D val="0"/>
            <c:spPr>
              <a:solidFill>
                <a:schemeClr val="accent5">
                  <a:lumMod val="50000"/>
                </a:schemeClr>
              </a:solidFill>
              <a:ln w="20995">
                <a:noFill/>
              </a:ln>
            </c:spPr>
            <c:extLst>
              <c:ext xmlns:c16="http://schemas.microsoft.com/office/drawing/2014/chart" uri="{C3380CC4-5D6E-409C-BE32-E72D297353CC}">
                <c16:uniqueId val="{00000002-D4AB-1F4B-BFC8-08E4A5ADE834}"/>
              </c:ext>
            </c:extLst>
          </c:dPt>
          <c:dPt>
            <c:idx val="3"/>
            <c:bubble3D val="0"/>
            <c:spPr>
              <a:solidFill>
                <a:schemeClr val="accent6"/>
              </a:solidFill>
              <a:ln w="20995">
                <a:noFill/>
              </a:ln>
            </c:spPr>
            <c:extLst>
              <c:ext xmlns:c16="http://schemas.microsoft.com/office/drawing/2014/chart" uri="{C3380CC4-5D6E-409C-BE32-E72D297353CC}">
                <c16:uniqueId val="{00000003-D4AB-1F4B-BFC8-08E4A5ADE834}"/>
              </c:ext>
            </c:extLst>
          </c:dPt>
          <c:dPt>
            <c:idx val="4"/>
            <c:bubble3D val="0"/>
            <c:spPr>
              <a:solidFill>
                <a:schemeClr val="accent5">
                  <a:lumMod val="90000"/>
                </a:schemeClr>
              </a:solidFill>
              <a:ln w="20995">
                <a:noFill/>
              </a:ln>
            </c:spPr>
            <c:extLst>
              <c:ext xmlns:c16="http://schemas.microsoft.com/office/drawing/2014/chart" uri="{C3380CC4-5D6E-409C-BE32-E72D297353CC}">
                <c16:uniqueId val="{00000004-D4AB-1F4B-BFC8-08E4A5ADE834}"/>
              </c:ext>
            </c:extLst>
          </c:dPt>
          <c:dPt>
            <c:idx val="5"/>
            <c:bubble3D val="0"/>
            <c:spPr>
              <a:solidFill>
                <a:schemeClr val="accent1"/>
              </a:solidFill>
              <a:ln w="20995">
                <a:noFill/>
              </a:ln>
            </c:spPr>
            <c:extLst>
              <c:ext xmlns:c16="http://schemas.microsoft.com/office/drawing/2014/chart" uri="{C3380CC4-5D6E-409C-BE32-E72D297353CC}">
                <c16:uniqueId val="{00000005-D4AB-1F4B-BFC8-08E4A5ADE834}"/>
              </c:ext>
            </c:extLst>
          </c:dPt>
          <c:dPt>
            <c:idx val="6"/>
            <c:bubble3D val="0"/>
            <c:spPr>
              <a:solidFill>
                <a:schemeClr val="tx2">
                  <a:lumMod val="50000"/>
                </a:schemeClr>
              </a:solidFill>
              <a:ln w="20995">
                <a:noFill/>
              </a:ln>
            </c:spPr>
            <c:extLst>
              <c:ext xmlns:c16="http://schemas.microsoft.com/office/drawing/2014/chart" uri="{C3380CC4-5D6E-409C-BE32-E72D297353CC}">
                <c16:uniqueId val="{00000006-D4AB-1F4B-BFC8-08E4A5ADE834}"/>
              </c:ext>
            </c:extLst>
          </c:dPt>
          <c:dPt>
            <c:idx val="7"/>
            <c:bubble3D val="0"/>
            <c:spPr>
              <a:solidFill>
                <a:schemeClr val="accent2"/>
              </a:solidFill>
              <a:ln w="20995">
                <a:noFill/>
              </a:ln>
            </c:spPr>
            <c:extLst>
              <c:ext xmlns:c16="http://schemas.microsoft.com/office/drawing/2014/chart" uri="{C3380CC4-5D6E-409C-BE32-E72D297353CC}">
                <c16:uniqueId val="{00000007-D4AB-1F4B-BFC8-08E4A5ADE834}"/>
              </c:ext>
            </c:extLst>
          </c:dPt>
          <c:dPt>
            <c:idx val="8"/>
            <c:bubble3D val="0"/>
            <c:spPr>
              <a:solidFill>
                <a:schemeClr val="bg2">
                  <a:lumMod val="50000"/>
                </a:schemeClr>
              </a:solidFill>
              <a:ln w="20995">
                <a:noFill/>
              </a:ln>
            </c:spPr>
            <c:extLst>
              <c:ext xmlns:c16="http://schemas.microsoft.com/office/drawing/2014/chart" uri="{C3380CC4-5D6E-409C-BE32-E72D297353CC}">
                <c16:uniqueId val="{00000008-D4AB-1F4B-BFC8-08E4A5ADE834}"/>
              </c:ext>
            </c:extLst>
          </c:dPt>
          <c:dPt>
            <c:idx val="9"/>
            <c:bubble3D val="0"/>
            <c:spPr>
              <a:solidFill>
                <a:schemeClr val="accent5">
                  <a:lumMod val="25000"/>
                </a:schemeClr>
              </a:solidFill>
              <a:ln w="20995">
                <a:noFill/>
              </a:ln>
            </c:spPr>
            <c:extLst>
              <c:ext xmlns:c16="http://schemas.microsoft.com/office/drawing/2014/chart" uri="{C3380CC4-5D6E-409C-BE32-E72D297353CC}">
                <c16:uniqueId val="{00000009-D4AB-1F4B-BFC8-08E4A5ADE834}"/>
              </c:ext>
            </c:extLst>
          </c:dPt>
          <c:cat>
            <c:strRef>
              <c:f>Sheet1!$B$1:$K$1</c:f>
              <c:strCache>
                <c:ptCount val="4"/>
                <c:pt idx="0">
                  <c:v>1st Qtr</c:v>
                </c:pt>
                <c:pt idx="1">
                  <c:v>2nd Qtr</c:v>
                </c:pt>
                <c:pt idx="2">
                  <c:v>3rd Qtr</c:v>
                </c:pt>
                <c:pt idx="3">
                  <c:v>4th Qtr</c:v>
                </c:pt>
              </c:strCache>
            </c:strRef>
          </c:cat>
          <c:val>
            <c:numRef>
              <c:f>Sheet1!$B$2:$K$2</c:f>
              <c:numCache>
                <c:formatCode>General</c:formatCode>
                <c:ptCount val="10"/>
                <c:pt idx="0">
                  <c:v>22</c:v>
                </c:pt>
                <c:pt idx="1">
                  <c:v>6</c:v>
                </c:pt>
                <c:pt idx="2">
                  <c:v>5</c:v>
                </c:pt>
                <c:pt idx="3">
                  <c:v>1</c:v>
                </c:pt>
                <c:pt idx="4">
                  <c:v>1</c:v>
                </c:pt>
                <c:pt idx="5">
                  <c:v>31</c:v>
                </c:pt>
                <c:pt idx="6">
                  <c:v>13</c:v>
                </c:pt>
                <c:pt idx="7">
                  <c:v>9</c:v>
                </c:pt>
                <c:pt idx="8">
                  <c:v>6</c:v>
                </c:pt>
                <c:pt idx="9">
                  <c:v>6</c:v>
                </c:pt>
              </c:numCache>
            </c:numRef>
          </c:val>
          <c:extLst>
            <c:ext xmlns:c16="http://schemas.microsoft.com/office/drawing/2014/chart" uri="{C3380CC4-5D6E-409C-BE32-E72D297353CC}">
              <c16:uniqueId val="{0000000A-D4AB-1F4B-BFC8-08E4A5ADE834}"/>
            </c:ext>
          </c:extLst>
        </c:ser>
        <c:dLbls>
          <c:showLegendKey val="0"/>
          <c:showVal val="0"/>
          <c:showCatName val="0"/>
          <c:showSerName val="0"/>
          <c:showPercent val="0"/>
          <c:showBubbleSize val="0"/>
          <c:showLeaderLines val="1"/>
        </c:dLbls>
      </c:pie3DChart>
      <c:spPr>
        <a:noFill/>
        <a:ln w="20995">
          <a:noFill/>
        </a:ln>
      </c:spPr>
    </c:plotArea>
    <c:plotVisOnly val="1"/>
    <c:dispBlanksAs val="zero"/>
    <c:showDLblsOverMax val="0"/>
  </c:chart>
  <c:spPr>
    <a:noFill/>
    <a:ln>
      <a:noFill/>
    </a:ln>
  </c:spPr>
  <c:txPr>
    <a:bodyPr/>
    <a:lstStyle/>
    <a:p>
      <a:pPr>
        <a:defRPr sz="1385" b="1" i="0" u="none" strike="noStrike" baseline="0">
          <a:solidFill>
            <a:srgbClr val="000000"/>
          </a:solidFill>
          <a:latin typeface="Arial"/>
          <a:ea typeface="Arial"/>
          <a:cs typeface="Arial"/>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8954351183349"/>
          <c:y val="3.875968992248062E-2"/>
          <c:w val="0.83709046091120309"/>
          <c:h val="0.8272609819121447"/>
        </c:manualLayout>
      </c:layout>
      <c:barChart>
        <c:barDir val="bar"/>
        <c:grouping val="stacked"/>
        <c:varyColors val="0"/>
        <c:ser>
          <c:idx val="0"/>
          <c:order val="0"/>
          <c:tx>
            <c:v>Grades 1 and 2</c:v>
          </c:tx>
          <c:spPr>
            <a:solidFill>
              <a:schemeClr val="accent2"/>
            </a:solidFill>
            <a:ln>
              <a:noFill/>
            </a:ln>
            <a:effectLst/>
          </c:spPr>
          <c:invertIfNegative val="0"/>
          <c:dLbls>
            <c:dLbl>
              <c:idx val="2"/>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F65-814A-9358-02C6157E8692}"/>
                </c:ext>
              </c:extLst>
            </c:dLbl>
            <c:dLbl>
              <c:idx val="3"/>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F65-814A-9358-02C6157E8692}"/>
                </c:ext>
              </c:extLst>
            </c:dLbl>
            <c:dLbl>
              <c:idx val="11"/>
              <c:tx>
                <c:rich>
                  <a:bodyPr/>
                  <a:lstStyle/>
                  <a:p>
                    <a:r>
                      <a:rPr lang="en-US"/>
                      <a:t>16.1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F65-814A-9358-02C6157E8692}"/>
                </c:ext>
              </c:extLst>
            </c:dLbl>
            <c:dLbl>
              <c:idx val="14"/>
              <c:tx>
                <c:rich>
                  <a:bodyPr/>
                  <a:lstStyle/>
                  <a:p>
                    <a:r>
                      <a:rPr lang="en-US"/>
                      <a:t>22.2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F65-814A-9358-02C6157E8692}"/>
                </c:ext>
              </c:extLst>
            </c:dLbl>
            <c:dLbl>
              <c:idx val="16"/>
              <c:tx>
                <c:rich>
                  <a:bodyPr/>
                  <a:lstStyle/>
                  <a:p>
                    <a:r>
                      <a:rPr lang="en-US"/>
                      <a:t>26.0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F65-814A-9358-02C6157E8692}"/>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Sheet3!$A$13:$A$30</c:f>
              <c:strCache>
                <c:ptCount val="18"/>
                <c:pt idx="0">
                  <c:v>Respiratory tract infection</c:v>
                </c:pt>
                <c:pt idx="1">
                  <c:v>Dyspnea</c:v>
                </c:pt>
                <c:pt idx="2">
                  <c:v>Urinary tract infection</c:v>
                </c:pt>
                <c:pt idx="3">
                  <c:v>Pneumonia</c:v>
                </c:pt>
                <c:pt idx="4">
                  <c:v>Muscle spasms</c:v>
                </c:pt>
                <c:pt idx="5">
                  <c:v>Nausea</c:v>
                </c:pt>
                <c:pt idx="6">
                  <c:v>Vomiting</c:v>
                </c:pt>
                <c:pt idx="7">
                  <c:v>Bronchitis</c:v>
                </c:pt>
                <c:pt idx="8">
                  <c:v>Fatigue</c:v>
                </c:pt>
                <c:pt idx="9">
                  <c:v>Constipation</c:v>
                </c:pt>
                <c:pt idx="10">
                  <c:v>Hypokalemia</c:v>
                </c:pt>
                <c:pt idx="11">
                  <c:v>Back pain</c:v>
                </c:pt>
                <c:pt idx="12">
                  <c:v>Decreased appetite</c:v>
                </c:pt>
                <c:pt idx="13">
                  <c:v>Peripheral edema</c:v>
                </c:pt>
                <c:pt idx="14">
                  <c:v>Pyrexia</c:v>
                </c:pt>
                <c:pt idx="15">
                  <c:v>Asthenia</c:v>
                </c:pt>
                <c:pt idx="16">
                  <c:v>Cough</c:v>
                </c:pt>
                <c:pt idx="17">
                  <c:v>Diarrhea</c:v>
                </c:pt>
              </c:strCache>
            </c:strRef>
          </c:cat>
          <c:val>
            <c:numRef>
              <c:f>Sheet3!$D$13:$D$30</c:f>
              <c:numCache>
                <c:formatCode>General</c:formatCode>
                <c:ptCount val="18"/>
                <c:pt idx="0">
                  <c:v>11.1</c:v>
                </c:pt>
                <c:pt idx="1">
                  <c:v>11.1</c:v>
                </c:pt>
                <c:pt idx="2">
                  <c:v>9.8000000000000007</c:v>
                </c:pt>
                <c:pt idx="3">
                  <c:v>2.4</c:v>
                </c:pt>
                <c:pt idx="4">
                  <c:v>14.8</c:v>
                </c:pt>
                <c:pt idx="5">
                  <c:v>14.8</c:v>
                </c:pt>
                <c:pt idx="6">
                  <c:v>14.8</c:v>
                </c:pt>
                <c:pt idx="7">
                  <c:v>14.8</c:v>
                </c:pt>
                <c:pt idx="8">
                  <c:v>14.8</c:v>
                </c:pt>
                <c:pt idx="9">
                  <c:v>17.3</c:v>
                </c:pt>
                <c:pt idx="10">
                  <c:v>12.3</c:v>
                </c:pt>
                <c:pt idx="11">
                  <c:v>17.3</c:v>
                </c:pt>
                <c:pt idx="12">
                  <c:v>22.2</c:v>
                </c:pt>
                <c:pt idx="13">
                  <c:v>23.5</c:v>
                </c:pt>
                <c:pt idx="14">
                  <c:v>22.3</c:v>
                </c:pt>
                <c:pt idx="15">
                  <c:v>22.2</c:v>
                </c:pt>
                <c:pt idx="16">
                  <c:v>26</c:v>
                </c:pt>
                <c:pt idx="17">
                  <c:v>34.6</c:v>
                </c:pt>
              </c:numCache>
            </c:numRef>
          </c:val>
          <c:extLst>
            <c:ext xmlns:c16="http://schemas.microsoft.com/office/drawing/2014/chart" uri="{C3380CC4-5D6E-409C-BE32-E72D297353CC}">
              <c16:uniqueId val="{00000005-BF65-814A-9358-02C6157E8692}"/>
            </c:ext>
          </c:extLst>
        </c:ser>
        <c:ser>
          <c:idx val="1"/>
          <c:order val="1"/>
          <c:tx>
            <c:v>Grade &gt;3 (&gt;1 patient)</c:v>
          </c:tx>
          <c:spPr>
            <a:solidFill>
              <a:schemeClr val="tx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BF65-814A-9358-02C6157E8692}"/>
                </c:ext>
              </c:extLst>
            </c:dLbl>
            <c:dLbl>
              <c:idx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4-520D-8748-8FD1-A52ACCD5C573}"/>
                </c:ext>
              </c:extLst>
            </c:dLbl>
            <c:dLbl>
              <c:idx val="2"/>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F65-814A-9358-02C6157E8692}"/>
                </c:ext>
              </c:extLst>
            </c:dLbl>
            <c:dLbl>
              <c:idx val="4"/>
              <c:delete val="1"/>
              <c:extLst>
                <c:ext xmlns:c15="http://schemas.microsoft.com/office/drawing/2012/chart" uri="{CE6537A1-D6FC-4f65-9D91-7224C49458BB}"/>
                <c:ext xmlns:c16="http://schemas.microsoft.com/office/drawing/2014/chart" uri="{C3380CC4-5D6E-409C-BE32-E72D297353CC}">
                  <c16:uniqueId val="{00000008-BF65-814A-9358-02C6157E8692}"/>
                </c:ext>
              </c:extLst>
            </c:dLbl>
            <c:dLbl>
              <c:idx val="5"/>
              <c:delete val="1"/>
              <c:extLst>
                <c:ext xmlns:c15="http://schemas.microsoft.com/office/drawing/2012/chart" uri="{CE6537A1-D6FC-4f65-9D91-7224C49458BB}"/>
                <c:ext xmlns:c16="http://schemas.microsoft.com/office/drawing/2014/chart" uri="{C3380CC4-5D6E-409C-BE32-E72D297353CC}">
                  <c16:uniqueId val="{00000009-BF65-814A-9358-02C6157E8692}"/>
                </c:ext>
              </c:extLst>
            </c:dLbl>
            <c:dLbl>
              <c:idx val="6"/>
              <c:delete val="1"/>
              <c:extLst>
                <c:ext xmlns:c15="http://schemas.microsoft.com/office/drawing/2012/chart" uri="{CE6537A1-D6FC-4f65-9D91-7224C49458BB}"/>
                <c:ext xmlns:c16="http://schemas.microsoft.com/office/drawing/2014/chart" uri="{C3380CC4-5D6E-409C-BE32-E72D297353CC}">
                  <c16:uniqueId val="{0000000A-BF65-814A-9358-02C6157E8692}"/>
                </c:ext>
              </c:extLst>
            </c:dLbl>
            <c:dLbl>
              <c:idx val="7"/>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3-520D-8748-8FD1-A52ACCD5C573}"/>
                </c:ext>
              </c:extLst>
            </c:dLbl>
            <c:dLbl>
              <c:idx val="9"/>
              <c:delete val="1"/>
              <c:extLst>
                <c:ext xmlns:c15="http://schemas.microsoft.com/office/drawing/2012/chart" uri="{CE6537A1-D6FC-4f65-9D91-7224C49458BB}"/>
                <c:ext xmlns:c16="http://schemas.microsoft.com/office/drawing/2014/chart" uri="{C3380CC4-5D6E-409C-BE32-E72D297353CC}">
                  <c16:uniqueId val="{0000000B-BF65-814A-9358-02C6157E8692}"/>
                </c:ext>
              </c:extLst>
            </c:dLbl>
            <c:dLbl>
              <c:idx val="12"/>
              <c:delete val="1"/>
              <c:extLst>
                <c:ext xmlns:c15="http://schemas.microsoft.com/office/drawing/2012/chart" uri="{CE6537A1-D6FC-4f65-9D91-7224C49458BB}"/>
                <c:ext xmlns:c16="http://schemas.microsoft.com/office/drawing/2014/chart" uri="{C3380CC4-5D6E-409C-BE32-E72D297353CC}">
                  <c16:uniqueId val="{0000000C-BF65-814A-9358-02C6157E8692}"/>
                </c:ext>
              </c:extLst>
            </c:dLbl>
            <c:dLbl>
              <c:idx val="13"/>
              <c:delete val="1"/>
              <c:extLst>
                <c:ext xmlns:c15="http://schemas.microsoft.com/office/drawing/2012/chart" uri="{CE6537A1-D6FC-4f65-9D91-7224C49458BB}"/>
                <c:ext xmlns:c16="http://schemas.microsoft.com/office/drawing/2014/chart" uri="{C3380CC4-5D6E-409C-BE32-E72D297353CC}">
                  <c16:uniqueId val="{0000000D-BF65-814A-9358-02C6157E8692}"/>
                </c:ext>
              </c:extLst>
            </c:dLbl>
            <c:dLbl>
              <c:idx val="14"/>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2-520D-8748-8FD1-A52ACCD5C573}"/>
                </c:ext>
              </c:extLst>
            </c:dLbl>
            <c:dLbl>
              <c:idx val="16"/>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1-520D-8748-8FD1-A52ACCD5C573}"/>
                </c:ext>
              </c:extLst>
            </c:dLbl>
            <c:dLbl>
              <c:idx val="17"/>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0-520D-8748-8FD1-A52ACCD5C57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Sheet3!$A$13:$A$30</c:f>
              <c:strCache>
                <c:ptCount val="18"/>
                <c:pt idx="0">
                  <c:v>Respiratory tract infection</c:v>
                </c:pt>
                <c:pt idx="1">
                  <c:v>Dyspnea</c:v>
                </c:pt>
                <c:pt idx="2">
                  <c:v>Urinary tract infection</c:v>
                </c:pt>
                <c:pt idx="3">
                  <c:v>Pneumonia</c:v>
                </c:pt>
                <c:pt idx="4">
                  <c:v>Muscle spasms</c:v>
                </c:pt>
                <c:pt idx="5">
                  <c:v>Nausea</c:v>
                </c:pt>
                <c:pt idx="6">
                  <c:v>Vomiting</c:v>
                </c:pt>
                <c:pt idx="7">
                  <c:v>Bronchitis</c:v>
                </c:pt>
                <c:pt idx="8">
                  <c:v>Fatigue</c:v>
                </c:pt>
                <c:pt idx="9">
                  <c:v>Constipation</c:v>
                </c:pt>
                <c:pt idx="10">
                  <c:v>Hypokalemia</c:v>
                </c:pt>
                <c:pt idx="11">
                  <c:v>Back pain</c:v>
                </c:pt>
                <c:pt idx="12">
                  <c:v>Decreased appetite</c:v>
                </c:pt>
                <c:pt idx="13">
                  <c:v>Peripheral edema</c:v>
                </c:pt>
                <c:pt idx="14">
                  <c:v>Pyrexia</c:v>
                </c:pt>
                <c:pt idx="15">
                  <c:v>Asthenia</c:v>
                </c:pt>
                <c:pt idx="16">
                  <c:v>Cough</c:v>
                </c:pt>
                <c:pt idx="17">
                  <c:v>Diarrhea</c:v>
                </c:pt>
              </c:strCache>
            </c:strRef>
          </c:cat>
          <c:val>
            <c:numRef>
              <c:f>Sheet3!$C$13:$C$30</c:f>
              <c:numCache>
                <c:formatCode>General</c:formatCode>
                <c:ptCount val="18"/>
                <c:pt idx="0">
                  <c:v>0</c:v>
                </c:pt>
                <c:pt idx="1">
                  <c:v>1.2</c:v>
                </c:pt>
                <c:pt idx="2">
                  <c:v>2.5</c:v>
                </c:pt>
                <c:pt idx="3">
                  <c:v>9.9</c:v>
                </c:pt>
                <c:pt idx="4">
                  <c:v>0</c:v>
                </c:pt>
                <c:pt idx="5">
                  <c:v>0</c:v>
                </c:pt>
                <c:pt idx="6">
                  <c:v>0</c:v>
                </c:pt>
                <c:pt idx="7">
                  <c:v>1.2</c:v>
                </c:pt>
                <c:pt idx="8">
                  <c:v>2.5</c:v>
                </c:pt>
                <c:pt idx="9">
                  <c:v>0</c:v>
                </c:pt>
                <c:pt idx="10">
                  <c:v>6.2</c:v>
                </c:pt>
                <c:pt idx="11">
                  <c:v>2.5</c:v>
                </c:pt>
                <c:pt idx="12">
                  <c:v>0</c:v>
                </c:pt>
                <c:pt idx="13">
                  <c:v>0</c:v>
                </c:pt>
                <c:pt idx="14">
                  <c:v>1.2</c:v>
                </c:pt>
                <c:pt idx="15">
                  <c:v>2.5</c:v>
                </c:pt>
                <c:pt idx="16">
                  <c:v>1.2</c:v>
                </c:pt>
                <c:pt idx="17">
                  <c:v>1.2</c:v>
                </c:pt>
              </c:numCache>
            </c:numRef>
          </c:val>
          <c:extLst>
            <c:ext xmlns:c16="http://schemas.microsoft.com/office/drawing/2014/chart" uri="{C3380CC4-5D6E-409C-BE32-E72D297353CC}">
              <c16:uniqueId val="{0000000E-BF65-814A-9358-02C6157E8692}"/>
            </c:ext>
          </c:extLst>
        </c:ser>
        <c:dLbls>
          <c:showLegendKey val="0"/>
          <c:showVal val="0"/>
          <c:showCatName val="0"/>
          <c:showSerName val="0"/>
          <c:showPercent val="0"/>
          <c:showBubbleSize val="0"/>
        </c:dLbls>
        <c:gapWidth val="70"/>
        <c:overlap val="100"/>
        <c:axId val="483140112"/>
        <c:axId val="483125424"/>
      </c:barChart>
      <c:catAx>
        <c:axId val="4831401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mn-lt"/>
                <a:ea typeface="+mn-ea"/>
                <a:cs typeface="+mn-cs"/>
              </a:defRPr>
            </a:pPr>
            <a:endParaRPr lang="nl-NL"/>
          </a:p>
        </c:txPr>
        <c:crossAx val="483125424"/>
        <c:crosses val="autoZero"/>
        <c:auto val="1"/>
        <c:lblAlgn val="ctr"/>
        <c:lblOffset val="100"/>
        <c:noMultiLvlLbl val="0"/>
      </c:catAx>
      <c:valAx>
        <c:axId val="483125424"/>
        <c:scaling>
          <c:orientation val="minMax"/>
          <c:max val="100"/>
        </c:scaling>
        <c:delete val="0"/>
        <c:axPos val="b"/>
        <c:title>
          <c:tx>
            <c:rich>
              <a:bodyPr rot="0" spcFirstLastPara="1" vertOverflow="ellipsis" vert="horz" wrap="square" anchor="ctr" anchorCtr="1"/>
              <a:lstStyle/>
              <a:p>
                <a:pPr algn="ctr">
                  <a:defRPr lang="en-US" sz="1000" b="1" i="0" u="none" strike="noStrike" kern="1200" baseline="0">
                    <a:solidFill>
                      <a:schemeClr val="tx1"/>
                    </a:solidFill>
                    <a:latin typeface="+mn-lt"/>
                    <a:ea typeface="+mn-ea"/>
                    <a:cs typeface="+mn-cs"/>
                  </a:defRPr>
                </a:pPr>
                <a:r>
                  <a:rPr lang="en-US" sz="1000" b="1" i="0" u="none" strike="noStrike" kern="1200" baseline="0">
                    <a:solidFill>
                      <a:schemeClr val="tx1"/>
                    </a:solidFill>
                    <a:latin typeface="+mn-lt"/>
                    <a:ea typeface="+mn-ea"/>
                    <a:cs typeface="+mn-cs"/>
                  </a:rPr>
                  <a:t>Incidence, %</a:t>
                </a:r>
              </a:p>
            </c:rich>
          </c:tx>
          <c:overlay val="0"/>
          <c:spPr>
            <a:noFill/>
            <a:ln>
              <a:noFill/>
            </a:ln>
            <a:effectLst/>
          </c:spPr>
          <c:txPr>
            <a:bodyPr rot="0" spcFirstLastPara="1" vertOverflow="ellipsis" vert="horz" wrap="square" anchor="ctr" anchorCtr="1"/>
            <a:lstStyle/>
            <a:p>
              <a:pPr algn="ctr">
                <a:defRPr lang="en-US" sz="1000" b="1" i="0" u="none" strike="noStrike" kern="1200" baseline="0">
                  <a:solidFill>
                    <a:schemeClr val="tx1"/>
                  </a:solidFill>
                  <a:latin typeface="+mn-lt"/>
                  <a:ea typeface="+mn-ea"/>
                  <a:cs typeface="+mn-cs"/>
                </a:defRPr>
              </a:pPr>
              <a:endParaRPr lang="nl-NL"/>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mn-lt"/>
                <a:ea typeface="+mn-ea"/>
                <a:cs typeface="+mn-cs"/>
              </a:defRPr>
            </a:pPr>
            <a:endParaRPr lang="nl-NL"/>
          </a:p>
        </c:txPr>
        <c:crossAx val="48314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 1-2</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6E3-D641-948A-E2FF8AD8F5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Febrile neutropenia</c:v>
                </c:pt>
                <c:pt idx="1">
                  <c:v>Leukopenia</c:v>
                </c:pt>
                <c:pt idx="2">
                  <c:v>Thrombocytopenia</c:v>
                </c:pt>
                <c:pt idx="3">
                  <c:v>Anaemia</c:v>
                </c:pt>
                <c:pt idx="4">
                  <c:v>Neutropenia</c:v>
                </c:pt>
              </c:strCache>
            </c:strRef>
          </c:cat>
          <c:val>
            <c:numRef>
              <c:f>Sheet1!$B$2:$B$6</c:f>
              <c:numCache>
                <c:formatCode>General</c:formatCode>
                <c:ptCount val="5"/>
                <c:pt idx="0">
                  <c:v>0</c:v>
                </c:pt>
                <c:pt idx="1">
                  <c:v>3.7</c:v>
                </c:pt>
                <c:pt idx="2">
                  <c:v>13.6</c:v>
                </c:pt>
                <c:pt idx="3">
                  <c:v>29.6</c:v>
                </c:pt>
                <c:pt idx="4">
                  <c:v>1.2</c:v>
                </c:pt>
              </c:numCache>
            </c:numRef>
          </c:val>
          <c:extLst>
            <c:ext xmlns:c16="http://schemas.microsoft.com/office/drawing/2014/chart" uri="{C3380CC4-5D6E-409C-BE32-E72D297353CC}">
              <c16:uniqueId val="{00000001-A6E3-D641-948A-E2FF8AD8F51C}"/>
            </c:ext>
          </c:extLst>
        </c:ser>
        <c:ser>
          <c:idx val="1"/>
          <c:order val="1"/>
          <c:tx>
            <c:strRef>
              <c:f>Sheet1!$C$1</c:f>
              <c:strCache>
                <c:ptCount val="1"/>
                <c:pt idx="0">
                  <c:v>Gr ≥3</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Febrile neutropenia</c:v>
                </c:pt>
                <c:pt idx="1">
                  <c:v>Leukopenia</c:v>
                </c:pt>
                <c:pt idx="2">
                  <c:v>Thrombocytopenia</c:v>
                </c:pt>
                <c:pt idx="3">
                  <c:v>Anaemia</c:v>
                </c:pt>
                <c:pt idx="4">
                  <c:v>Neutropenia</c:v>
                </c:pt>
              </c:strCache>
            </c:strRef>
          </c:cat>
          <c:val>
            <c:numRef>
              <c:f>Sheet1!$C$2:$C$6</c:f>
              <c:numCache>
                <c:formatCode>General</c:formatCode>
                <c:ptCount val="5"/>
                <c:pt idx="0">
                  <c:v>12.3</c:v>
                </c:pt>
                <c:pt idx="1">
                  <c:v>11.1</c:v>
                </c:pt>
                <c:pt idx="2">
                  <c:v>17.3</c:v>
                </c:pt>
                <c:pt idx="3">
                  <c:v>7.4</c:v>
                </c:pt>
                <c:pt idx="4">
                  <c:v>49.4</c:v>
                </c:pt>
              </c:numCache>
            </c:numRef>
          </c:val>
          <c:extLst>
            <c:ext xmlns:c16="http://schemas.microsoft.com/office/drawing/2014/chart" uri="{C3380CC4-5D6E-409C-BE32-E72D297353CC}">
              <c16:uniqueId val="{00000002-A6E3-D641-948A-E2FF8AD8F51C}"/>
            </c:ext>
          </c:extLst>
        </c:ser>
        <c:dLbls>
          <c:dLblPos val="ctr"/>
          <c:showLegendKey val="0"/>
          <c:showVal val="1"/>
          <c:showCatName val="0"/>
          <c:showSerName val="0"/>
          <c:showPercent val="0"/>
          <c:showBubbleSize val="0"/>
        </c:dLbls>
        <c:gapWidth val="70"/>
        <c:overlap val="100"/>
        <c:axId val="483139568"/>
        <c:axId val="483136848"/>
      </c:barChart>
      <c:catAx>
        <c:axId val="483139568"/>
        <c:scaling>
          <c:orientation val="minMax"/>
        </c:scaling>
        <c:delete val="0"/>
        <c:axPos val="l"/>
        <c:title>
          <c:tx>
            <c:rich>
              <a:bodyPr rot="-5400000" spcFirstLastPara="1" vertOverflow="ellipsis" vert="horz" wrap="square" anchor="ctr" anchorCtr="1"/>
              <a:lstStyle/>
              <a:p>
                <a:pPr algn="ctr" rtl="0">
                  <a:defRPr lang="en-GB" sz="900" b="1" i="0" u="none" strike="noStrike" kern="1200" baseline="0" noProof="0" smtClean="0">
                    <a:solidFill>
                      <a:schemeClr val="tx1"/>
                    </a:solidFill>
                    <a:latin typeface="+mn-lt"/>
                    <a:ea typeface="+mn-ea"/>
                    <a:cs typeface="+mn-cs"/>
                  </a:defRPr>
                </a:pPr>
                <a:r>
                  <a:rPr lang="en-GB" sz="900" b="1" i="0" u="none" strike="noStrike" kern="1200" baseline="0" noProof="0" dirty="0">
                    <a:solidFill>
                      <a:schemeClr val="tx1"/>
                    </a:solidFill>
                    <a:latin typeface="+mn-lt"/>
                    <a:ea typeface="+mn-ea"/>
                    <a:cs typeface="+mn-cs"/>
                  </a:rPr>
                  <a:t>Haematological TEAEs in ≥10% of patients </a:t>
                </a:r>
              </a:p>
            </c:rich>
          </c:tx>
          <c:layout>
            <c:manualLayout>
              <c:xMode val="edge"/>
              <c:yMode val="edge"/>
              <c:x val="0"/>
              <c:y val="8.9869281045751634E-2"/>
            </c:manualLayout>
          </c:layout>
          <c:overlay val="0"/>
          <c:spPr>
            <a:noFill/>
            <a:ln>
              <a:noFill/>
            </a:ln>
            <a:effectLst/>
          </c:spPr>
          <c:txPr>
            <a:bodyPr rot="-5400000" spcFirstLastPara="1" vertOverflow="ellipsis" vert="horz" wrap="square" anchor="ctr" anchorCtr="1"/>
            <a:lstStyle/>
            <a:p>
              <a:pPr algn="ctr" rtl="0">
                <a:defRPr lang="en-GB" sz="900" b="1" i="0" u="none" strike="noStrike" kern="1200" baseline="0" noProof="0" smtClean="0">
                  <a:solidFill>
                    <a:schemeClr val="tx1"/>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900" b="0" i="0" u="none" strike="noStrike" kern="1200" baseline="0">
                <a:solidFill>
                  <a:schemeClr val="tx1"/>
                </a:solidFill>
                <a:latin typeface="+mn-lt"/>
                <a:ea typeface="+mn-ea"/>
                <a:cs typeface="+mn-cs"/>
              </a:defRPr>
            </a:pPr>
            <a:endParaRPr lang="nl-NL"/>
          </a:p>
        </c:txPr>
        <c:crossAx val="483136848"/>
        <c:crosses val="autoZero"/>
        <c:auto val="1"/>
        <c:lblAlgn val="ctr"/>
        <c:lblOffset val="100"/>
        <c:noMultiLvlLbl val="0"/>
      </c:catAx>
      <c:valAx>
        <c:axId val="483136848"/>
        <c:scaling>
          <c:orientation val="minMax"/>
          <c:max val="100"/>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lgn="ctr">
              <a:defRPr lang="en-US" sz="900" b="0" i="0" u="none" strike="noStrike" kern="1200" baseline="0">
                <a:solidFill>
                  <a:schemeClr val="tx1"/>
                </a:solidFill>
                <a:latin typeface="+mn-lt"/>
                <a:ea typeface="+mn-ea"/>
                <a:cs typeface="+mn-cs"/>
              </a:defRPr>
            </a:pPr>
            <a:endParaRPr lang="nl-NL"/>
          </a:p>
        </c:txPr>
        <c:crossAx val="48313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1012260731025"/>
          <c:y val="6.7462983727137951E-2"/>
          <c:w val="0.8438712507792836"/>
          <c:h val="0.82153334931557653"/>
        </c:manualLayout>
      </c:layout>
      <c:barChart>
        <c:barDir val="col"/>
        <c:grouping val="stacked"/>
        <c:varyColors val="0"/>
        <c:ser>
          <c:idx val="0"/>
          <c:order val="0"/>
          <c:tx>
            <c:strRef>
              <c:f>Sheet1!$B$1</c:f>
              <c:strCache>
                <c:ptCount val="1"/>
                <c:pt idx="0">
                  <c:v>PR</c:v>
                </c:pt>
              </c:strCache>
            </c:strRef>
          </c:tx>
          <c:spPr>
            <a:solidFill>
              <a:schemeClr val="accent3"/>
            </a:solidFill>
            <a:ln>
              <a:noFill/>
            </a:ln>
            <a:effectLst/>
          </c:spPr>
          <c:invertIfNegative val="0"/>
          <c:dPt>
            <c:idx val="0"/>
            <c:invertIfNegative val="0"/>
            <c:bubble3D val="0"/>
            <c:spPr>
              <a:solidFill>
                <a:srgbClr val="F78E2E"/>
              </a:solidFill>
              <a:ln>
                <a:noFill/>
              </a:ln>
              <a:effectLst/>
            </c:spPr>
            <c:extLst>
              <c:ext xmlns:c16="http://schemas.microsoft.com/office/drawing/2014/chart" uri="{C3380CC4-5D6E-409C-BE32-E72D297353CC}">
                <c16:uniqueId val="{00000001-F7FB-CE48-BA8C-858BB694B638}"/>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F7FB-CE48-BA8C-858BB694B63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7FB-CE48-BA8C-858BB694B638}"/>
              </c:ext>
            </c:extLst>
          </c:dPt>
          <c:dPt>
            <c:idx val="3"/>
            <c:invertIfNegative val="0"/>
            <c:bubble3D val="0"/>
            <c:spPr>
              <a:solidFill>
                <a:srgbClr val="F78E2E"/>
              </a:solidFill>
              <a:ln>
                <a:noFill/>
              </a:ln>
              <a:effectLst/>
            </c:spPr>
            <c:extLst>
              <c:ext xmlns:c16="http://schemas.microsoft.com/office/drawing/2014/chart" uri="{C3380CC4-5D6E-409C-BE32-E72D297353CC}">
                <c16:uniqueId val="{00000007-F7FB-CE48-BA8C-858BB694B638}"/>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F7FB-CE48-BA8C-858BB694B63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F7FB-CE48-BA8C-858BB694B638}"/>
              </c:ext>
            </c:extLst>
          </c:dPt>
          <c:dPt>
            <c:idx val="6"/>
            <c:invertIfNegative val="0"/>
            <c:bubble3D val="0"/>
            <c:spPr>
              <a:solidFill>
                <a:srgbClr val="F78E2E"/>
              </a:solidFill>
              <a:ln>
                <a:noFill/>
              </a:ln>
              <a:effectLst/>
            </c:spPr>
            <c:extLst>
              <c:ext xmlns:c16="http://schemas.microsoft.com/office/drawing/2014/chart" uri="{C3380CC4-5D6E-409C-BE32-E72D297353CC}">
                <c16:uniqueId val="{0000000D-F7FB-CE48-BA8C-858BB694B63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F-F7FB-CE48-BA8C-858BB694B638}"/>
              </c:ext>
            </c:extLst>
          </c:dPt>
          <c:cat>
            <c:strRef>
              <c:f>Sheet1!$A$2:$A$10</c:f>
              <c:strCache>
                <c:ptCount val="9"/>
                <c:pt idx="0">
                  <c:v>ORR</c:v>
                </c:pt>
                <c:pt idx="1">
                  <c:v>SD</c:v>
                </c:pt>
                <c:pt idx="2">
                  <c:v>ND</c:v>
                </c:pt>
                <c:pt idx="3">
                  <c:v>ORR</c:v>
                </c:pt>
                <c:pt idx="4">
                  <c:v>SD</c:v>
                </c:pt>
                <c:pt idx="5">
                  <c:v>ND</c:v>
                </c:pt>
                <c:pt idx="6">
                  <c:v>ORR</c:v>
                </c:pt>
                <c:pt idx="7">
                  <c:v>SD</c:v>
                </c:pt>
                <c:pt idx="8">
                  <c:v>ND</c:v>
                </c:pt>
              </c:strCache>
            </c:strRef>
          </c:cat>
          <c:val>
            <c:numRef>
              <c:f>Sheet1!$B$2:$B$10</c:f>
              <c:numCache>
                <c:formatCode>General</c:formatCode>
                <c:ptCount val="9"/>
                <c:pt idx="0">
                  <c:v>16</c:v>
                </c:pt>
                <c:pt idx="1">
                  <c:v>3</c:v>
                </c:pt>
                <c:pt idx="2">
                  <c:v>5</c:v>
                </c:pt>
                <c:pt idx="3">
                  <c:v>14</c:v>
                </c:pt>
                <c:pt idx="4">
                  <c:v>4</c:v>
                </c:pt>
                <c:pt idx="5">
                  <c:v>2</c:v>
                </c:pt>
                <c:pt idx="6">
                  <c:v>25</c:v>
                </c:pt>
                <c:pt idx="7">
                  <c:v>0</c:v>
                </c:pt>
                <c:pt idx="8">
                  <c:v>15</c:v>
                </c:pt>
              </c:numCache>
            </c:numRef>
          </c:val>
          <c:extLst>
            <c:ext xmlns:c16="http://schemas.microsoft.com/office/drawing/2014/chart" uri="{C3380CC4-5D6E-409C-BE32-E72D297353CC}">
              <c16:uniqueId val="{00000010-F7FB-CE48-BA8C-858BB694B638}"/>
            </c:ext>
          </c:extLst>
        </c:ser>
        <c:ser>
          <c:idx val="1"/>
          <c:order val="1"/>
          <c:tx>
            <c:strRef>
              <c:f>Sheet1!$C$1</c:f>
              <c:strCache>
                <c:ptCount val="1"/>
                <c:pt idx="0">
                  <c:v>CR</c:v>
                </c:pt>
              </c:strCache>
            </c:strRef>
          </c:tx>
          <c:spPr>
            <a:solidFill>
              <a:schemeClr val="tx2"/>
            </a:solidFill>
            <a:ln>
              <a:noFill/>
            </a:ln>
            <a:effectLst/>
          </c:spPr>
          <c:invertIfNegative val="0"/>
          <c:cat>
            <c:strRef>
              <c:f>Sheet1!$A$2:$A$10</c:f>
              <c:strCache>
                <c:ptCount val="9"/>
                <c:pt idx="0">
                  <c:v>ORR</c:v>
                </c:pt>
                <c:pt idx="1">
                  <c:v>SD</c:v>
                </c:pt>
                <c:pt idx="2">
                  <c:v>ND</c:v>
                </c:pt>
                <c:pt idx="3">
                  <c:v>ORR</c:v>
                </c:pt>
                <c:pt idx="4">
                  <c:v>SD</c:v>
                </c:pt>
                <c:pt idx="5">
                  <c:v>ND</c:v>
                </c:pt>
                <c:pt idx="6">
                  <c:v>ORR</c:v>
                </c:pt>
                <c:pt idx="7">
                  <c:v>SD</c:v>
                </c:pt>
                <c:pt idx="8">
                  <c:v>ND</c:v>
                </c:pt>
              </c:strCache>
            </c:strRef>
          </c:cat>
          <c:val>
            <c:numRef>
              <c:f>Sheet1!$C$2:$C$10</c:f>
              <c:numCache>
                <c:formatCode>General</c:formatCode>
                <c:ptCount val="9"/>
                <c:pt idx="0">
                  <c:v>76</c:v>
                </c:pt>
                <c:pt idx="3">
                  <c:v>80</c:v>
                </c:pt>
                <c:pt idx="6">
                  <c:v>60</c:v>
                </c:pt>
              </c:numCache>
            </c:numRef>
          </c:val>
          <c:extLst>
            <c:ext xmlns:c16="http://schemas.microsoft.com/office/drawing/2014/chart" uri="{C3380CC4-5D6E-409C-BE32-E72D297353CC}">
              <c16:uniqueId val="{00000011-F7FB-CE48-BA8C-858BB694B638}"/>
            </c:ext>
          </c:extLst>
        </c:ser>
        <c:dLbls>
          <c:showLegendKey val="0"/>
          <c:showVal val="0"/>
          <c:showCatName val="0"/>
          <c:showSerName val="0"/>
          <c:showPercent val="0"/>
          <c:showBubbleSize val="0"/>
        </c:dLbls>
        <c:gapWidth val="54"/>
        <c:overlap val="100"/>
        <c:axId val="483134128"/>
        <c:axId val="483135216"/>
      </c:barChart>
      <c:catAx>
        <c:axId val="483134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t"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nl-NL"/>
          </a:p>
        </c:txPr>
        <c:crossAx val="483135216"/>
        <c:crosses val="autoZero"/>
        <c:auto val="1"/>
        <c:lblAlgn val="ctr"/>
        <c:lblOffset val="100"/>
        <c:noMultiLvlLbl val="0"/>
      </c:catAx>
      <c:valAx>
        <c:axId val="483135216"/>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l-NL"/>
          </a:p>
        </c:txPr>
        <c:crossAx val="48313412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DA93D-452D-5648-8A52-45C7538A63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156E04C2-4DB3-7143-BA5A-4C0182E08068}">
      <dgm:prSet custT="1"/>
      <dgm:spPr/>
      <dgm:t>
        <a:bodyPr/>
        <a:lstStyle/>
        <a:p>
          <a:pPr algn="ctr"/>
          <a:r>
            <a:rPr lang="en-US" sz="3200" b="0" i="0" dirty="0" err="1"/>
            <a:t>Loncastuximab</a:t>
          </a:r>
          <a:r>
            <a:rPr lang="en-US" sz="3200" b="0" i="0" dirty="0"/>
            <a:t> </a:t>
          </a:r>
          <a:r>
            <a:rPr lang="en-US" sz="3200" b="0" i="0" dirty="0" err="1"/>
            <a:t>tesirine</a:t>
          </a:r>
          <a:r>
            <a:rPr lang="en-US" sz="3200" b="0" i="0" dirty="0"/>
            <a:t> is a </a:t>
          </a:r>
          <a:r>
            <a:rPr lang="en-US" sz="3200" b="1" i="0" dirty="0"/>
            <a:t>CD19 drug-antibody conjugate</a:t>
          </a:r>
          <a:r>
            <a:rPr lang="en-US" sz="3200" b="1" i="0" baseline="30000" dirty="0"/>
            <a:t>1 </a:t>
          </a:r>
          <a:br>
            <a:rPr lang="en-US" sz="3200" b="1" i="0" baseline="30000" dirty="0"/>
          </a:br>
          <a:r>
            <a:rPr lang="en-US" sz="3200" b="0" i="0" dirty="0"/>
            <a:t>that has been </a:t>
          </a:r>
          <a:r>
            <a:rPr lang="en-US" sz="3200" b="1" i="0" dirty="0"/>
            <a:t>approved for ≥</a:t>
          </a:r>
          <a:r>
            <a:rPr lang="en-US" sz="3200" b="1" i="0" dirty="0">
              <a:solidFill>
                <a:schemeClr val="bg1"/>
              </a:solidFill>
            </a:rPr>
            <a:t>3</a:t>
          </a:r>
          <a:r>
            <a:rPr lang="en-US" sz="3200" b="1" i="0" baseline="30000" dirty="0">
              <a:solidFill>
                <a:schemeClr val="bg1"/>
              </a:solidFill>
            </a:rPr>
            <a:t>rd</a:t>
          </a:r>
          <a:r>
            <a:rPr lang="en-US" sz="3200" b="1" i="0" dirty="0">
              <a:solidFill>
                <a:schemeClr val="bg1"/>
              </a:solidFill>
            </a:rPr>
            <a:t>-line treatment of </a:t>
          </a:r>
          <a:r>
            <a:rPr lang="en-US" sz="3200" b="1" i="0" dirty="0"/>
            <a:t>DLBCL </a:t>
          </a:r>
          <a:br>
            <a:rPr lang="en-US" sz="3200" b="1" i="0" dirty="0"/>
          </a:br>
          <a:r>
            <a:rPr lang="en-US" sz="3200" b="0" i="0" dirty="0"/>
            <a:t>based on results </a:t>
          </a:r>
          <a:r>
            <a:rPr lang="en-US" sz="3200" b="0" i="0" dirty="0">
              <a:solidFill>
                <a:schemeClr val="bg1"/>
              </a:solidFill>
            </a:rPr>
            <a:t>from LOTIS-2</a:t>
          </a:r>
          <a:endParaRPr lang="nl-NL" sz="3200" dirty="0">
            <a:solidFill>
              <a:schemeClr val="bg1"/>
            </a:solidFill>
          </a:endParaRPr>
        </a:p>
      </dgm:t>
    </dgm:pt>
    <dgm:pt modelId="{AE610C21-48FB-4A41-B925-0BDAA5CF2E6A}" type="parTrans" cxnId="{F3CF01A0-C3B8-1248-A908-030A862471A0}">
      <dgm:prSet/>
      <dgm:spPr/>
      <dgm:t>
        <a:bodyPr/>
        <a:lstStyle/>
        <a:p>
          <a:pPr algn="ctr"/>
          <a:endParaRPr lang="nl-NL" sz="1600"/>
        </a:p>
      </dgm:t>
    </dgm:pt>
    <dgm:pt modelId="{8AA5D4BF-43D2-EB44-972F-B0B051B32BD9}" type="sibTrans" cxnId="{F3CF01A0-C3B8-1248-A908-030A862471A0}">
      <dgm:prSet/>
      <dgm:spPr/>
      <dgm:t>
        <a:bodyPr/>
        <a:lstStyle/>
        <a:p>
          <a:pPr algn="ctr"/>
          <a:endParaRPr lang="nl-NL" sz="1600"/>
        </a:p>
      </dgm:t>
    </dgm:pt>
    <dgm:pt modelId="{C706600A-369F-6F49-9E03-CA6B69CDDA8C}">
      <dgm:prSet custT="1"/>
      <dgm:spPr/>
      <dgm:t>
        <a:bodyPr/>
        <a:lstStyle/>
        <a:p>
          <a:pPr algn="ctr"/>
          <a:r>
            <a:rPr lang="en-US" sz="3200" b="0" i="0" dirty="0"/>
            <a:t>In LOTIS-2 the reported ORR was 48.3% with a CR rate of 24.1%. The median </a:t>
          </a:r>
          <a:r>
            <a:rPr lang="en-US" sz="3200" b="0" i="0" dirty="0" err="1"/>
            <a:t>DoR</a:t>
          </a:r>
          <a:r>
            <a:rPr lang="en-US" sz="3200" b="0" i="0" dirty="0"/>
            <a:t> was 10.3 months</a:t>
          </a:r>
          <a:r>
            <a:rPr lang="en-US" sz="3200" b="0" i="0" baseline="30000" dirty="0"/>
            <a:t>2</a:t>
          </a:r>
          <a:endParaRPr lang="nl-NL" sz="3200" baseline="30000" dirty="0"/>
        </a:p>
      </dgm:t>
    </dgm:pt>
    <dgm:pt modelId="{1F830CEE-BD26-B54B-BF71-0C8C936EA2E0}" type="parTrans" cxnId="{A690CAD3-9A08-0F4A-A060-4CEBF3C20692}">
      <dgm:prSet/>
      <dgm:spPr/>
      <dgm:t>
        <a:bodyPr/>
        <a:lstStyle/>
        <a:p>
          <a:pPr algn="ctr"/>
          <a:endParaRPr lang="nl-NL" sz="1600"/>
        </a:p>
      </dgm:t>
    </dgm:pt>
    <dgm:pt modelId="{F7A3BEF2-2192-674A-8854-74935ED1A929}" type="sibTrans" cxnId="{A690CAD3-9A08-0F4A-A060-4CEBF3C20692}">
      <dgm:prSet/>
      <dgm:spPr/>
      <dgm:t>
        <a:bodyPr/>
        <a:lstStyle/>
        <a:p>
          <a:pPr algn="ctr"/>
          <a:endParaRPr lang="nl-NL" sz="1600"/>
        </a:p>
      </dgm:t>
    </dgm:pt>
    <dgm:pt modelId="{F568644D-776C-E542-BB61-6AFF3D0E4BFC}" type="pres">
      <dgm:prSet presAssocID="{0EBDA93D-452D-5648-8A52-45C7538A6337}" presName="linear" presStyleCnt="0">
        <dgm:presLayoutVars>
          <dgm:animLvl val="lvl"/>
          <dgm:resizeHandles val="exact"/>
        </dgm:presLayoutVars>
      </dgm:prSet>
      <dgm:spPr/>
    </dgm:pt>
    <dgm:pt modelId="{5D66A95F-1565-6049-9589-A02E235501B9}" type="pres">
      <dgm:prSet presAssocID="{156E04C2-4DB3-7143-BA5A-4C0182E08068}" presName="parentText" presStyleLbl="node1" presStyleIdx="0" presStyleCnt="2">
        <dgm:presLayoutVars>
          <dgm:chMax val="0"/>
          <dgm:bulletEnabled val="1"/>
        </dgm:presLayoutVars>
      </dgm:prSet>
      <dgm:spPr/>
    </dgm:pt>
    <dgm:pt modelId="{818F94B6-7E00-5144-85FD-D33E83261643}" type="pres">
      <dgm:prSet presAssocID="{8AA5D4BF-43D2-EB44-972F-B0B051B32BD9}" presName="spacer" presStyleCnt="0"/>
      <dgm:spPr/>
    </dgm:pt>
    <dgm:pt modelId="{FCEC7E95-582F-894F-9ECB-C20305338AE8}" type="pres">
      <dgm:prSet presAssocID="{C706600A-369F-6F49-9E03-CA6B69CDDA8C}" presName="parentText" presStyleLbl="node1" presStyleIdx="1" presStyleCnt="2">
        <dgm:presLayoutVars>
          <dgm:chMax val="0"/>
          <dgm:bulletEnabled val="1"/>
        </dgm:presLayoutVars>
      </dgm:prSet>
      <dgm:spPr/>
    </dgm:pt>
  </dgm:ptLst>
  <dgm:cxnLst>
    <dgm:cxn modelId="{F9461B10-1B41-144A-9C20-CED0C072394D}" type="presOf" srcId="{0EBDA93D-452D-5648-8A52-45C7538A6337}" destId="{F568644D-776C-E542-BB61-6AFF3D0E4BFC}" srcOrd="0" destOrd="0" presId="urn:microsoft.com/office/officeart/2005/8/layout/vList2"/>
    <dgm:cxn modelId="{5965C095-5FA7-9247-9433-282BA48F7E30}" type="presOf" srcId="{156E04C2-4DB3-7143-BA5A-4C0182E08068}" destId="{5D66A95F-1565-6049-9589-A02E235501B9}" srcOrd="0" destOrd="0" presId="urn:microsoft.com/office/officeart/2005/8/layout/vList2"/>
    <dgm:cxn modelId="{F3CF01A0-C3B8-1248-A908-030A862471A0}" srcId="{0EBDA93D-452D-5648-8A52-45C7538A6337}" destId="{156E04C2-4DB3-7143-BA5A-4C0182E08068}" srcOrd="0" destOrd="0" parTransId="{AE610C21-48FB-4A41-B925-0BDAA5CF2E6A}" sibTransId="{8AA5D4BF-43D2-EB44-972F-B0B051B32BD9}"/>
    <dgm:cxn modelId="{A690CAD3-9A08-0F4A-A060-4CEBF3C20692}" srcId="{0EBDA93D-452D-5648-8A52-45C7538A6337}" destId="{C706600A-369F-6F49-9E03-CA6B69CDDA8C}" srcOrd="1" destOrd="0" parTransId="{1F830CEE-BD26-B54B-BF71-0C8C936EA2E0}" sibTransId="{F7A3BEF2-2192-674A-8854-74935ED1A929}"/>
    <dgm:cxn modelId="{AC050CEB-5F29-EE47-8032-BCA5564060A4}" type="presOf" srcId="{C706600A-369F-6F49-9E03-CA6B69CDDA8C}" destId="{FCEC7E95-582F-894F-9ECB-C20305338AE8}" srcOrd="0" destOrd="0" presId="urn:microsoft.com/office/officeart/2005/8/layout/vList2"/>
    <dgm:cxn modelId="{0A398D61-B2BD-0D44-B276-707C8EB57CDB}" type="presParOf" srcId="{F568644D-776C-E542-BB61-6AFF3D0E4BFC}" destId="{5D66A95F-1565-6049-9589-A02E235501B9}" srcOrd="0" destOrd="0" presId="urn:microsoft.com/office/officeart/2005/8/layout/vList2"/>
    <dgm:cxn modelId="{D18CDB83-7D39-1E4C-80FC-A16797862465}" type="presParOf" srcId="{F568644D-776C-E542-BB61-6AFF3D0E4BFC}" destId="{818F94B6-7E00-5144-85FD-D33E83261643}" srcOrd="1" destOrd="0" presId="urn:microsoft.com/office/officeart/2005/8/layout/vList2"/>
    <dgm:cxn modelId="{E1A1DBF4-48C5-3349-9E9C-EE9361BCF0C1}" type="presParOf" srcId="{F568644D-776C-E542-BB61-6AFF3D0E4BFC}" destId="{FCEC7E95-582F-894F-9ECB-C20305338AE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6A95F-1565-6049-9589-A02E235501B9}">
      <dsp:nvSpPr>
        <dsp:cNvPr id="0" name=""/>
        <dsp:cNvSpPr/>
      </dsp:nvSpPr>
      <dsp:spPr>
        <a:xfrm>
          <a:off x="0" y="381825"/>
          <a:ext cx="10963200" cy="1787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err="1"/>
            <a:t>Loncastuximab</a:t>
          </a:r>
          <a:r>
            <a:rPr lang="en-US" sz="3200" b="0" i="0" kern="1200" dirty="0"/>
            <a:t> </a:t>
          </a:r>
          <a:r>
            <a:rPr lang="en-US" sz="3200" b="0" i="0" kern="1200" dirty="0" err="1"/>
            <a:t>tesirine</a:t>
          </a:r>
          <a:r>
            <a:rPr lang="en-US" sz="3200" b="0" i="0" kern="1200" dirty="0"/>
            <a:t> is a </a:t>
          </a:r>
          <a:r>
            <a:rPr lang="en-US" sz="3200" b="1" i="0" kern="1200" dirty="0"/>
            <a:t>CD19 drug-antibody conjugate</a:t>
          </a:r>
          <a:r>
            <a:rPr lang="en-US" sz="3200" b="1" i="0" kern="1200" baseline="30000" dirty="0"/>
            <a:t>1 </a:t>
          </a:r>
          <a:br>
            <a:rPr lang="en-US" sz="3200" b="1" i="0" kern="1200" baseline="30000" dirty="0"/>
          </a:br>
          <a:r>
            <a:rPr lang="en-US" sz="3200" b="0" i="0" kern="1200" dirty="0"/>
            <a:t>that has been </a:t>
          </a:r>
          <a:r>
            <a:rPr lang="en-US" sz="3200" b="1" i="0" kern="1200" dirty="0"/>
            <a:t>approved for ≥</a:t>
          </a:r>
          <a:r>
            <a:rPr lang="en-US" sz="3200" b="1" i="0" kern="1200" dirty="0">
              <a:solidFill>
                <a:schemeClr val="bg1"/>
              </a:solidFill>
            </a:rPr>
            <a:t>3</a:t>
          </a:r>
          <a:r>
            <a:rPr lang="en-US" sz="3200" b="1" i="0" kern="1200" baseline="30000" dirty="0">
              <a:solidFill>
                <a:schemeClr val="bg1"/>
              </a:solidFill>
            </a:rPr>
            <a:t>rd</a:t>
          </a:r>
          <a:r>
            <a:rPr lang="en-US" sz="3200" b="1" i="0" kern="1200" dirty="0">
              <a:solidFill>
                <a:schemeClr val="bg1"/>
              </a:solidFill>
            </a:rPr>
            <a:t>-line treatment of </a:t>
          </a:r>
          <a:r>
            <a:rPr lang="en-US" sz="3200" b="1" i="0" kern="1200" dirty="0"/>
            <a:t>DLBCL </a:t>
          </a:r>
          <a:br>
            <a:rPr lang="en-US" sz="3200" b="1" i="0" kern="1200" dirty="0"/>
          </a:br>
          <a:r>
            <a:rPr lang="en-US" sz="3200" b="0" i="0" kern="1200" dirty="0"/>
            <a:t>based on results </a:t>
          </a:r>
          <a:r>
            <a:rPr lang="en-US" sz="3200" b="0" i="0" kern="1200" dirty="0">
              <a:solidFill>
                <a:schemeClr val="bg1"/>
              </a:solidFill>
            </a:rPr>
            <a:t>from LOTIS-2</a:t>
          </a:r>
          <a:endParaRPr lang="nl-NL" sz="3200" kern="1200" dirty="0">
            <a:solidFill>
              <a:schemeClr val="bg1"/>
            </a:solidFill>
          </a:endParaRPr>
        </a:p>
      </dsp:txBody>
      <dsp:txXfrm>
        <a:off x="87243" y="469068"/>
        <a:ext cx="10788714" cy="1612689"/>
      </dsp:txXfrm>
    </dsp:sp>
    <dsp:sp modelId="{FCEC7E95-582F-894F-9ECB-C20305338AE8}">
      <dsp:nvSpPr>
        <dsp:cNvPr id="0" name=""/>
        <dsp:cNvSpPr/>
      </dsp:nvSpPr>
      <dsp:spPr>
        <a:xfrm>
          <a:off x="0" y="2356200"/>
          <a:ext cx="10963200" cy="1787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In LOTIS-2 the reported ORR was 48.3% with a CR rate of 24.1%. The median </a:t>
          </a:r>
          <a:r>
            <a:rPr lang="en-US" sz="3200" b="0" i="0" kern="1200" dirty="0" err="1"/>
            <a:t>DoR</a:t>
          </a:r>
          <a:r>
            <a:rPr lang="en-US" sz="3200" b="0" i="0" kern="1200" dirty="0"/>
            <a:t> was 10.3 months</a:t>
          </a:r>
          <a:r>
            <a:rPr lang="en-US" sz="3200" b="0" i="0" kern="1200" baseline="30000" dirty="0"/>
            <a:t>2</a:t>
          </a:r>
          <a:endParaRPr lang="nl-NL" sz="3200" kern="1200" baseline="30000" dirty="0"/>
        </a:p>
      </dsp:txBody>
      <dsp:txXfrm>
        <a:off x="87243" y="2443443"/>
        <a:ext cx="10788714" cy="16126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0.69824</cdr:x>
      <cdr:y>0.10932</cdr:y>
    </cdr:from>
    <cdr:to>
      <cdr:x>0.76745</cdr:x>
      <cdr:y>0.19247</cdr:y>
    </cdr:to>
    <cdr:sp macro="" textlink="">
      <cdr:nvSpPr>
        <cdr:cNvPr id="7" name="TextBox 10">
          <a:extLst xmlns:a="http://schemas.openxmlformats.org/drawingml/2006/main">
            <a:ext uri="{FF2B5EF4-FFF2-40B4-BE49-F238E27FC236}">
              <a16:creationId xmlns:a16="http://schemas.microsoft.com/office/drawing/2014/main" id="{32F753FE-1655-4D01-A13E-6BEA30E9ECAB}"/>
            </a:ext>
          </a:extLst>
        </cdr:cNvPr>
        <cdr:cNvSpPr txBox="1"/>
      </cdr:nvSpPr>
      <cdr:spPr>
        <a:xfrm xmlns:a="http://schemas.openxmlformats.org/drawingml/2006/main">
          <a:off x="6650095" y="323708"/>
          <a:ext cx="65915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algn="ctr"/>
          <a:r>
            <a:rPr lang="en-US" sz="1000" dirty="0">
              <a:latin typeface="Calibri" panose="020F0502020204030204" pitchFamily="34" charset="0"/>
              <a:cs typeface="Calibri" panose="020F0502020204030204" pitchFamily="34" charset="0"/>
            </a:rPr>
            <a:t>85% ORR</a:t>
          </a:r>
        </a:p>
      </cdr:txBody>
    </cdr:sp>
  </cdr:relSizeAnchor>
  <cdr:relSizeAnchor xmlns:cdr="http://schemas.openxmlformats.org/drawingml/2006/chartDrawing">
    <cdr:from>
      <cdr:x>0.70218</cdr:x>
      <cdr:y>0.37063</cdr:y>
    </cdr:from>
    <cdr:to>
      <cdr:x>0.76281</cdr:x>
      <cdr:y>0.50575</cdr:y>
    </cdr:to>
    <cdr:sp macro="" textlink="">
      <cdr:nvSpPr>
        <cdr:cNvPr id="8" name="TextBox 11">
          <a:extLst xmlns:a="http://schemas.openxmlformats.org/drawingml/2006/main">
            <a:ext uri="{FF2B5EF4-FFF2-40B4-BE49-F238E27FC236}">
              <a16:creationId xmlns:a16="http://schemas.microsoft.com/office/drawing/2014/main" id="{DB1FAF30-DF08-4F6E-A7F3-DDA88FCAB274}"/>
            </a:ext>
          </a:extLst>
        </cdr:cNvPr>
        <cdr:cNvSpPr txBox="1"/>
      </cdr:nvSpPr>
      <cdr:spPr>
        <a:xfrm xmlns:a="http://schemas.openxmlformats.org/drawingml/2006/main">
          <a:off x="6687639" y="1097473"/>
          <a:ext cx="577402"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algn="ctr"/>
          <a:r>
            <a:rPr lang="en-US" sz="1000" b="1" dirty="0">
              <a:solidFill>
                <a:schemeClr val="bg1"/>
              </a:solidFill>
              <a:cs typeface="Calibri" panose="020F0502020204030204" pitchFamily="34" charset="0"/>
            </a:rPr>
            <a:t>60% CR</a:t>
          </a:r>
          <a:br>
            <a:rPr lang="en-US" sz="1000" b="1" dirty="0">
              <a:solidFill>
                <a:schemeClr val="bg1"/>
              </a:solidFill>
              <a:cs typeface="Calibri" panose="020F0502020204030204" pitchFamily="34" charset="0"/>
            </a:rPr>
          </a:br>
          <a:r>
            <a:rPr lang="en-US" sz="1000" b="1" dirty="0">
              <a:solidFill>
                <a:schemeClr val="bg1"/>
              </a:solidFill>
              <a:cs typeface="Calibri" panose="020F0502020204030204" pitchFamily="34" charset="0"/>
            </a:rPr>
            <a:t>(n=12)</a:t>
          </a:r>
        </a:p>
      </cdr:txBody>
    </cdr:sp>
  </cdr:relSizeAnchor>
  <cdr:relSizeAnchor xmlns:cdr="http://schemas.openxmlformats.org/drawingml/2006/chartDrawing">
    <cdr:from>
      <cdr:x>0.80972</cdr:x>
      <cdr:y>0.79759</cdr:y>
    </cdr:from>
    <cdr:to>
      <cdr:x>0.83928</cdr:x>
      <cdr:y>0.8849</cdr:y>
    </cdr:to>
    <cdr:sp macro="" textlink="">
      <cdr:nvSpPr>
        <cdr:cNvPr id="10" name="TextBox 14">
          <a:extLst xmlns:a="http://schemas.openxmlformats.org/drawingml/2006/main">
            <a:ext uri="{FF2B5EF4-FFF2-40B4-BE49-F238E27FC236}">
              <a16:creationId xmlns:a16="http://schemas.microsoft.com/office/drawing/2014/main" id="{63615397-626B-4D40-AC2D-756C0C111F03}"/>
            </a:ext>
          </a:extLst>
        </cdr:cNvPr>
        <cdr:cNvSpPr txBox="1"/>
      </cdr:nvSpPr>
      <cdr:spPr>
        <a:xfrm xmlns:a="http://schemas.openxmlformats.org/drawingml/2006/main">
          <a:off x="6813955" y="2108686"/>
          <a:ext cx="248787"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algn="ctr"/>
          <a:r>
            <a:rPr lang="en-US" sz="900" dirty="0">
              <a:latin typeface="Arial" panose="020B0604020202020204" pitchFamily="34" charset="0"/>
              <a:cs typeface="Arial" panose="020B0604020202020204" pitchFamily="34" charset="0"/>
            </a:rPr>
            <a:t>0</a:t>
          </a:r>
        </a:p>
      </cdr:txBody>
    </cdr:sp>
  </cdr:relSizeAnchor>
  <cdr:relSizeAnchor xmlns:cdr="http://schemas.openxmlformats.org/drawingml/2006/chartDrawing">
    <cdr:from>
      <cdr:x>0.89145</cdr:x>
      <cdr:y>0.75148</cdr:y>
    </cdr:from>
    <cdr:to>
      <cdr:x>0.95065</cdr:x>
      <cdr:y>0.8866</cdr:y>
    </cdr:to>
    <cdr:sp macro="" textlink="">
      <cdr:nvSpPr>
        <cdr:cNvPr id="11" name="TextBox 15">
          <a:extLst xmlns:a="http://schemas.openxmlformats.org/drawingml/2006/main">
            <a:ext uri="{FF2B5EF4-FFF2-40B4-BE49-F238E27FC236}">
              <a16:creationId xmlns:a16="http://schemas.microsoft.com/office/drawing/2014/main" id="{4502C68D-8541-4F12-84A0-DA03EEB97973}"/>
            </a:ext>
          </a:extLst>
        </cdr:cNvPr>
        <cdr:cNvSpPr txBox="1"/>
      </cdr:nvSpPr>
      <cdr:spPr>
        <a:xfrm xmlns:a="http://schemas.openxmlformats.org/drawingml/2006/main">
          <a:off x="8490221" y="2225201"/>
          <a:ext cx="563870" cy="4001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pPr algn="ctr"/>
          <a:r>
            <a:rPr lang="en-US" sz="1000" b="1" dirty="0">
              <a:solidFill>
                <a:schemeClr val="bg1"/>
              </a:solidFill>
              <a:latin typeface="Calibri" panose="020F0502020204030204" pitchFamily="34" charset="0"/>
              <a:cs typeface="Calibri" panose="020F0502020204030204" pitchFamily="34" charset="0"/>
            </a:rPr>
            <a:t>15%</a:t>
          </a:r>
          <a:br>
            <a:rPr lang="en-US" sz="1000" b="1" dirty="0">
              <a:solidFill>
                <a:schemeClr val="bg1"/>
              </a:solidFill>
              <a:latin typeface="Calibri" panose="020F0502020204030204" pitchFamily="34" charset="0"/>
              <a:cs typeface="Calibri" panose="020F0502020204030204" pitchFamily="34" charset="0"/>
            </a:rPr>
          </a:br>
          <a:r>
            <a:rPr lang="en-US" sz="1000" b="1" dirty="0">
              <a:solidFill>
                <a:schemeClr val="bg1"/>
              </a:solidFill>
              <a:latin typeface="Calibri" panose="020F0502020204030204" pitchFamily="34" charset="0"/>
              <a:cs typeface="Calibri" panose="020F0502020204030204" pitchFamily="34" charset="0"/>
            </a:rPr>
            <a:t>(n=3)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7/12/21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30T14:05:17.722"/>
    </inkml:context>
    <inkml:brush xml:id="br0">
      <inkml:brushProperty name="width" value="0.1" units="cm"/>
      <inkml:brushProperty name="height" value="0.1" units="cm"/>
      <inkml:brushProperty name="color" value="#FFFFFF"/>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7/12/21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160006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895393C-5CC6-4A4C-84DC-6A3EC3A6CEBC}" type="slidenum">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031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46C2A3B3-079C-0B4D-908C-D09691E89D7B}" type="slidenum">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319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8D3BF2-C713-4EF5-ACD1-500807648D7B}"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649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8D3BF2-C713-4EF5-ACD1-500807648D7B}"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305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685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EC2C3-49FC-43FC-822B-8E5C4DE8F2C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68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EC2C3-49FC-43FC-822B-8E5C4DE8F2C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684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EC2C3-49FC-43FC-822B-8E5C4DE8F2C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68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EC2C3-49FC-43FC-822B-8E5C4DE8F2C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68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AD5D54-0181-4E15-B8E4-C6EF6E94A0BC}" type="slidenum">
              <a:rPr lang="en-US" smtClean="0"/>
              <a:pPr>
                <a:defRPr/>
              </a:pPr>
              <a:t>28</a:t>
            </a:fld>
            <a:endParaRPr lang="en-US" dirty="0"/>
          </a:p>
        </p:txBody>
      </p:sp>
    </p:spTree>
    <p:extLst>
      <p:ext uri="{BB962C8B-B14F-4D97-AF65-F5344CB8AC3E}">
        <p14:creationId xmlns:p14="http://schemas.microsoft.com/office/powerpoint/2010/main" val="277697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4</a:t>
            </a:fld>
            <a:endParaRPr lang="fr-FR"/>
          </a:p>
        </p:txBody>
      </p:sp>
    </p:spTree>
    <p:extLst>
      <p:ext uri="{BB962C8B-B14F-4D97-AF65-F5344CB8AC3E}">
        <p14:creationId xmlns:p14="http://schemas.microsoft.com/office/powerpoint/2010/main" val="317685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EC2C3-49FC-43FC-822B-8E5C4DE8F2C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68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9EC2C3-49FC-43FC-822B-8E5C4DE8F2C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568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FAA9E6-400A-E640-A318-E520058423C6}" type="slidenum">
              <a:rPr lang="en-US" smtClean="0"/>
              <a:pPr/>
              <a:t>8</a:t>
            </a:fld>
            <a:endParaRPr lang="en-US" dirty="0"/>
          </a:p>
        </p:txBody>
      </p:sp>
    </p:spTree>
    <p:extLst>
      <p:ext uri="{BB962C8B-B14F-4D97-AF65-F5344CB8AC3E}">
        <p14:creationId xmlns:p14="http://schemas.microsoft.com/office/powerpoint/2010/main" val="15031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9</a:t>
            </a:fld>
            <a:endParaRPr lang="en-US" dirty="0"/>
          </a:p>
        </p:txBody>
      </p:sp>
    </p:spTree>
    <p:extLst>
      <p:ext uri="{BB962C8B-B14F-4D97-AF65-F5344CB8AC3E}">
        <p14:creationId xmlns:p14="http://schemas.microsoft.com/office/powerpoint/2010/main" val="39793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10</a:t>
            </a:fld>
            <a:endParaRPr lang="en-US" dirty="0"/>
          </a:p>
        </p:txBody>
      </p:sp>
    </p:spTree>
    <p:extLst>
      <p:ext uri="{BB962C8B-B14F-4D97-AF65-F5344CB8AC3E}">
        <p14:creationId xmlns:p14="http://schemas.microsoft.com/office/powerpoint/2010/main" val="168548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1000"/>
              </a:spcAft>
            </a:pPr>
            <a:endParaRPr lang="en-US" dirty="0"/>
          </a:p>
        </p:txBody>
      </p:sp>
      <p:sp>
        <p:nvSpPr>
          <p:cNvPr id="4" name="Slide Number Placeholder 3"/>
          <p:cNvSpPr>
            <a:spLocks noGrp="1"/>
          </p:cNvSpPr>
          <p:nvPr>
            <p:ph type="sldNum" sz="quarter" idx="5"/>
          </p:nvPr>
        </p:nvSpPr>
        <p:spPr/>
        <p:txBody>
          <a:bodyPr/>
          <a:lstStyle/>
          <a:p>
            <a:fld id="{CBFAA9E6-400A-E640-A318-E520058423C6}" type="slidenum">
              <a:rPr lang="en-US" smtClean="0"/>
              <a:pPr/>
              <a:t>11</a:t>
            </a:fld>
            <a:endParaRPr lang="en-US" dirty="0"/>
          </a:p>
        </p:txBody>
      </p:sp>
    </p:spTree>
    <p:extLst>
      <p:ext uri="{BB962C8B-B14F-4D97-AF65-F5344CB8AC3E}">
        <p14:creationId xmlns:p14="http://schemas.microsoft.com/office/powerpoint/2010/main" val="170081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0" dirty="0"/>
          </a:p>
          <a:p>
            <a:endParaRPr lang="en-US" b="0" dirty="0">
              <a:solidFill>
                <a:srgbClr val="002060"/>
              </a:solidFill>
            </a:endParaRPr>
          </a:p>
          <a:p>
            <a:endParaRPr lang="en-GB"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84785" rtl="0" eaLnBrk="1" fontAlgn="auto" latinLnBrk="0" hangingPunct="1">
              <a:lnSpc>
                <a:spcPct val="100000"/>
              </a:lnSpc>
              <a:spcBef>
                <a:spcPts val="0"/>
              </a:spcBef>
              <a:spcAft>
                <a:spcPts val="0"/>
              </a:spcAft>
              <a:buClrTx/>
              <a:buSzTx/>
              <a:buFontTx/>
              <a:buNone/>
              <a:tabLst/>
              <a:defRPr/>
            </a:pPr>
            <a:fld id="{46C2A3B3-079C-0B4D-908C-D09691E89D7B}" type="slidenum">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84785"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6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895393C-5CC6-4A4C-84DC-6A3EC3A6CEBC}" type="slidenum">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99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F8D3BF2-C713-4EF5-ACD1-500807648D7B}" type="slidenum">
              <a:rPr kumimoji="0" 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7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mailto:froukje.sosef@cor2ed.com" TargetMode="External"/><Relationship Id="rId12" Type="http://schemas.openxmlformats.org/officeDocument/2006/relationships/hyperlink" Target="https://vimeo.com/channels/lymphoma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hyperlink" Target="https://twitter.com/LYM_MM_CONNECT" TargetMode="External"/><Relationship Id="rId5" Type="http://schemas.openxmlformats.org/officeDocument/2006/relationships/image" Target="../media/image5.png"/><Relationship Id="rId15" Type="http://schemas.openxmlformats.org/officeDocument/2006/relationships/image" Target="../media/image9.svg"/><Relationship Id="rId10" Type="http://schemas.openxmlformats.org/officeDocument/2006/relationships/hyperlink" Target="https://lymphomaconnect.info/" TargetMode="External"/><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hyperlink" Target="https://www.linkedin.com/company/23765823" TargetMode="External"/><Relationship Id="rId1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AE73A-49B6-A64E-B111-4C62A024865D}"/>
              </a:ext>
            </a:extLst>
          </p:cNvPr>
          <p:cNvPicPr>
            <a:picLocks noChangeAspect="1"/>
          </p:cNvPicPr>
          <p:nvPr userDrawn="1"/>
        </p:nvPicPr>
        <p:blipFill>
          <a:blip r:embed="rId2"/>
          <a:stretch>
            <a:fillRect/>
          </a:stretch>
        </p:blipFill>
        <p:spPr>
          <a:xfrm>
            <a:off x="2682389" y="1482564"/>
            <a:ext cx="6887815" cy="2714298"/>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C7805EF8-9A6B-A545-9769-4799BC2CD61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111F6492-A05A-7644-9F0B-20D9138E68D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BE55B12F-A831-E44C-A880-165660CEB41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D377D-1F9A-2944-A072-7F2A251B473F}"/>
              </a:ext>
            </a:extLst>
          </p:cNvPr>
          <p:cNvPicPr>
            <a:picLocks noChangeAspect="1"/>
          </p:cNvPicPr>
          <p:nvPr userDrawn="1"/>
        </p:nvPicPr>
        <p:blipFill>
          <a:blip r:embed="rId2"/>
          <a:stretch>
            <a:fillRect/>
          </a:stretch>
        </p:blipFill>
        <p:spPr>
          <a:xfrm>
            <a:off x="315961" y="605053"/>
            <a:ext cx="2559944" cy="1008804"/>
          </a:xfrm>
          <a:prstGeom prst="rect">
            <a:avLst/>
          </a:prstGeom>
        </p:spPr>
      </p:pic>
      <p:sp>
        <p:nvSpPr>
          <p:cNvPr id="13" name="Titre 1">
            <a:extLst>
              <a:ext uri="{FF2B5EF4-FFF2-40B4-BE49-F238E27FC236}">
                <a16:creationId xmlns:a16="http://schemas.microsoft.com/office/drawing/2014/main" id="{5B37B2B2-A9AC-914F-97CE-CE295E0D1797}"/>
              </a:ext>
            </a:extLst>
          </p:cNvPr>
          <p:cNvSpPr txBox="1">
            <a:spLocks/>
          </p:cNvSpPr>
          <p:nvPr userDrawn="1"/>
        </p:nvSpPr>
        <p:spPr>
          <a:xfrm>
            <a:off x="5087888" y="640423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3" name="Titre 1">
            <a:extLst>
              <a:ext uri="{FF2B5EF4-FFF2-40B4-BE49-F238E27FC236}">
                <a16:creationId xmlns:a16="http://schemas.microsoft.com/office/drawing/2014/main" id="{117D2599-08F4-FC4E-BCC2-5331A866D1D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4" name="Titre 1">
            <a:extLst>
              <a:ext uri="{FF2B5EF4-FFF2-40B4-BE49-F238E27FC236}">
                <a16:creationId xmlns:a16="http://schemas.microsoft.com/office/drawing/2014/main" id="{C0684114-0633-7B40-B7D4-BD48603A562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41FE4121-BDD5-4448-838E-DC5F67597F91}"/>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LYMPHOMA &amp; MYELOMA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6" name="Titre 1">
            <a:extLst>
              <a:ext uri="{FF2B5EF4-FFF2-40B4-BE49-F238E27FC236}">
                <a16:creationId xmlns:a16="http://schemas.microsoft.com/office/drawing/2014/main" id="{A1BE9CBE-F341-CE49-AC83-6C362E8E7B12}"/>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7" name="Titre 1">
            <a:extLst>
              <a:ext uri="{FF2B5EF4-FFF2-40B4-BE49-F238E27FC236}">
                <a16:creationId xmlns:a16="http://schemas.microsoft.com/office/drawing/2014/main" id="{38487AC0-EF5F-E640-82B0-614613A4D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8" name="Group 37">
            <a:extLst>
              <a:ext uri="{FF2B5EF4-FFF2-40B4-BE49-F238E27FC236}">
                <a16:creationId xmlns:a16="http://schemas.microsoft.com/office/drawing/2014/main" id="{5A7F6246-7783-264C-A8DF-3904629BF36E}"/>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B382D02A-4E2F-1D46-8025-D62F3A31545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0" name="Graphic 39" descr="Speaker Phone">
              <a:extLst>
                <a:ext uri="{FF2B5EF4-FFF2-40B4-BE49-F238E27FC236}">
                  <a16:creationId xmlns:a16="http://schemas.microsoft.com/office/drawing/2014/main" id="{DD6BA2B4-29A6-C343-B438-FF63C5FFC5C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CB59A8B4-4EE4-2347-A7BA-B4C64BA268F4}"/>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2" name="Graphic 41" descr="Envelope">
            <a:extLst>
              <a:ext uri="{FF2B5EF4-FFF2-40B4-BE49-F238E27FC236}">
                <a16:creationId xmlns:a16="http://schemas.microsoft.com/office/drawing/2014/main" id="{59C1DE6E-0D16-AD4D-97FB-152E45562B4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76C9099A-3FC3-C14E-91E0-CE89CD479A2F}"/>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64E9DB9E-E34B-0848-9900-3AA116AE824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5" name="Graphic 44" descr="Speaker Phone">
              <a:extLst>
                <a:ext uri="{FF2B5EF4-FFF2-40B4-BE49-F238E27FC236}">
                  <a16:creationId xmlns:a16="http://schemas.microsoft.com/office/drawing/2014/main" id="{C17E2C1A-0DAE-FF42-BD04-617DC5F23C9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B173F492-0D81-5047-8D8D-93A20D5DB2A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7" name="Graphic 46" descr="Envelope">
            <a:extLst>
              <a:ext uri="{FF2B5EF4-FFF2-40B4-BE49-F238E27FC236}">
                <a16:creationId xmlns:a16="http://schemas.microsoft.com/office/drawing/2014/main" id="{BFA42DD4-C22C-384B-A731-E5DDED59374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2F9AA29-BCCD-6E41-B430-2CEC94D3AC9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9" name="Titre 1">
            <a:extLst>
              <a:ext uri="{FF2B5EF4-FFF2-40B4-BE49-F238E27FC236}">
                <a16:creationId xmlns:a16="http://schemas.microsoft.com/office/drawing/2014/main" id="{5BC75164-B35C-2540-B52E-BA6D055BF215}"/>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F2154106-3F9B-8449-9B8B-4D112F462F50}"/>
              </a:ext>
            </a:extLst>
          </p:cNvPr>
          <p:cNvSpPr/>
          <p:nvPr userDrawn="1"/>
        </p:nvSpPr>
        <p:spPr>
          <a:xfrm>
            <a:off x="418160"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C31B1D69-4EE0-A74D-8D7A-C26A932EDB42}"/>
              </a:ext>
            </a:extLst>
          </p:cNvPr>
          <p:cNvSpPr/>
          <p:nvPr userDrawn="1"/>
        </p:nvSpPr>
        <p:spPr>
          <a:xfrm>
            <a:off x="3451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AAAC13-66E3-2144-8F17-BD227DE0E69D}"/>
              </a:ext>
            </a:extLst>
          </p:cNvPr>
          <p:cNvSpPr txBox="1"/>
          <p:nvPr userDrawn="1"/>
        </p:nvSpPr>
        <p:spPr>
          <a:xfrm>
            <a:off x="787049"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@LYMPHOMA &amp; MYELOMA CONNECT</a:t>
            </a:r>
          </a:p>
        </p:txBody>
      </p:sp>
      <p:sp>
        <p:nvSpPr>
          <p:cNvPr id="54" name="TextBox 53">
            <a:extLst>
              <a:ext uri="{FF2B5EF4-FFF2-40B4-BE49-F238E27FC236}">
                <a16:creationId xmlns:a16="http://schemas.microsoft.com/office/drawing/2014/main" id="{C6EFCE03-1950-314A-8FF7-39AE6EAF62BC}"/>
              </a:ext>
            </a:extLst>
          </p:cNvPr>
          <p:cNvSpPr txBox="1"/>
          <p:nvPr userDrawn="1"/>
        </p:nvSpPr>
        <p:spPr>
          <a:xfrm>
            <a:off x="3872186"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@LYMPHOMA &amp; MYELOMA CONNECT</a:t>
            </a:r>
          </a:p>
        </p:txBody>
      </p:sp>
      <p:sp>
        <p:nvSpPr>
          <p:cNvPr id="55" name="Rectangle 54">
            <a:hlinkClick r:id="rId7"/>
            <a:extLst>
              <a:ext uri="{FF2B5EF4-FFF2-40B4-BE49-F238E27FC236}">
                <a16:creationId xmlns:a16="http://schemas.microsoft.com/office/drawing/2014/main" id="{0FC1E02C-29A3-5A44-9F11-1A95DD14E608}"/>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hlinkClick r:id="rId8"/>
            <a:extLst>
              <a:ext uri="{FF2B5EF4-FFF2-40B4-BE49-F238E27FC236}">
                <a16:creationId xmlns:a16="http://schemas.microsoft.com/office/drawing/2014/main" id="{5B5DD0A6-3A5D-CF40-9535-A1B60F8CFDBF}"/>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9"/>
            <a:extLst>
              <a:ext uri="{FF2B5EF4-FFF2-40B4-BE49-F238E27FC236}">
                <a16:creationId xmlns:a16="http://schemas.microsoft.com/office/drawing/2014/main" id="{F32F4DB5-1DAA-8344-820C-5D4AA92C25CA}"/>
              </a:ext>
            </a:extLst>
          </p:cNvPr>
          <p:cNvSpPr/>
          <p:nvPr userDrawn="1"/>
        </p:nvSpPr>
        <p:spPr>
          <a:xfrm>
            <a:off x="375696" y="5386611"/>
            <a:ext cx="2909012" cy="5550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24367F9D-B811-8E4C-9EC3-B0FDCA7489F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F62DF2-A0EF-AB4B-99E0-8AC044270365}"/>
              </a:ext>
            </a:extLst>
          </p:cNvPr>
          <p:cNvSpPr txBox="1"/>
          <p:nvPr userDrawn="1"/>
        </p:nvSpPr>
        <p:spPr>
          <a:xfrm>
            <a:off x="805458" y="6013567"/>
            <a:ext cx="204948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lymphomaconnect.info</a:t>
            </a:r>
            <a:endParaRPr lang="en-GB" sz="1400" dirty="0">
              <a:solidFill>
                <a:schemeClr val="tx2"/>
              </a:solidFill>
              <a:ea typeface="Aileron" charset="0"/>
              <a:cs typeface="PT Sans Narrow"/>
            </a:endParaRPr>
          </a:p>
        </p:txBody>
      </p:sp>
      <p:sp>
        <p:nvSpPr>
          <p:cNvPr id="60" name="Rectangle 59">
            <a:hlinkClick r:id="rId10"/>
            <a:extLst>
              <a:ext uri="{FF2B5EF4-FFF2-40B4-BE49-F238E27FC236}">
                <a16:creationId xmlns:a16="http://schemas.microsoft.com/office/drawing/2014/main" id="{F23CCC84-AF0F-CF44-99A2-21E695390122}"/>
              </a:ext>
            </a:extLst>
          </p:cNvPr>
          <p:cNvSpPr/>
          <p:nvPr userDrawn="1"/>
        </p:nvSpPr>
        <p:spPr>
          <a:xfrm>
            <a:off x="391316" y="6001533"/>
            <a:ext cx="22747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a:extLst>
              <a:ext uri="{FF2B5EF4-FFF2-40B4-BE49-F238E27FC236}">
                <a16:creationId xmlns:a16="http://schemas.microsoft.com/office/drawing/2014/main" id="{2C9CA760-6A9D-8140-A638-AFCA9FB12599}"/>
              </a:ext>
            </a:extLst>
          </p:cNvPr>
          <p:cNvSpPr txBox="1"/>
          <p:nvPr userDrawn="1"/>
        </p:nvSpPr>
        <p:spPr>
          <a:xfrm>
            <a:off x="3871999"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lym_mm_connect</a:t>
            </a:r>
            <a:endParaRPr lang="en-GB" sz="1400" dirty="0">
              <a:solidFill>
                <a:schemeClr val="tx2"/>
              </a:solidFill>
              <a:ea typeface="Aileron" charset="0"/>
              <a:cs typeface="PT Sans Narrow"/>
            </a:endParaRPr>
          </a:p>
        </p:txBody>
      </p:sp>
      <p:sp>
        <p:nvSpPr>
          <p:cNvPr id="62" name="Rectangle 61">
            <a:hlinkClick r:id="rId11"/>
            <a:extLst>
              <a:ext uri="{FF2B5EF4-FFF2-40B4-BE49-F238E27FC236}">
                <a16:creationId xmlns:a16="http://schemas.microsoft.com/office/drawing/2014/main" id="{1CACD85D-EBD7-F54D-B83D-5FB6857573CB}"/>
              </a:ext>
            </a:extLst>
          </p:cNvPr>
          <p:cNvSpPr/>
          <p:nvPr userDrawn="1"/>
        </p:nvSpPr>
        <p:spPr>
          <a:xfrm>
            <a:off x="3431487" y="6011064"/>
            <a:ext cx="263493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AFCBAC0B-EC10-4843-9E14-FF857F89435E}"/>
              </a:ext>
            </a:extLst>
          </p:cNvPr>
          <p:cNvSpPr/>
          <p:nvPr userDrawn="1"/>
        </p:nvSpPr>
        <p:spPr>
          <a:xfrm>
            <a:off x="3455642"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hlinkClick r:id="rId12"/>
            <a:extLst>
              <a:ext uri="{FF2B5EF4-FFF2-40B4-BE49-F238E27FC236}">
                <a16:creationId xmlns:a16="http://schemas.microsoft.com/office/drawing/2014/main" id="{138FB954-22C8-C349-ABA0-25F4D22CA17E}"/>
              </a:ext>
            </a:extLst>
          </p:cNvPr>
          <p:cNvSpPr/>
          <p:nvPr userDrawn="1"/>
        </p:nvSpPr>
        <p:spPr>
          <a:xfrm>
            <a:off x="3390609" y="5378076"/>
            <a:ext cx="2856936" cy="5635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5" name="Picture 2" descr="Linkedin logo logo website icon - Popular Social Media Flat">
            <a:extLst>
              <a:ext uri="{FF2B5EF4-FFF2-40B4-BE49-F238E27FC236}">
                <a16:creationId xmlns:a16="http://schemas.microsoft.com/office/drawing/2014/main" id="{DB7A8921-6F47-EC47-B41F-5CF7830C7963}"/>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33349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99794640-F4FF-F745-9641-BBC427799A35}"/>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CC399B1B-5D8F-FE4D-97BD-1A71FD1A7F02}"/>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8808" y="533349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04E72FBD-0C89-E74A-975A-C311156DB13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93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BAB9959-1AA6-449D-A5B5-8F4536952A2E}"/>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cSld>
  <p:clrMapOvr>
    <a:masterClrMapping/>
  </p:clrMapOvr>
  <p:transition>
    <p:fade/>
  </p:transition>
  <p:extLst>
    <p:ext uri="{DCECCB84-F9BA-43D5-87BE-67443E8EF086}">
      <p15:sldGuideLst xmlns:p15="http://schemas.microsoft.com/office/powerpoint/2012/main">
        <p15:guide id="1" pos="28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20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48028" y="-8881"/>
            <a:ext cx="6263217" cy="514350"/>
          </a:xfrm>
          <a:prstGeom prst="rect">
            <a:avLst/>
          </a:prstGeom>
        </p:spPr>
        <p:txBody>
          <a:bodyPr vert="horz"/>
          <a:lstStyle>
            <a:lvl1pPr marL="0" indent="0">
              <a:buNone/>
              <a:defRPr sz="2800"/>
            </a:lvl1pPr>
          </a:lstStyle>
          <a:p>
            <a:pPr lvl="0"/>
            <a:r>
              <a:rPr lang="en-US" dirty="0"/>
              <a:t>Content Title</a:t>
            </a:r>
          </a:p>
        </p:txBody>
      </p:sp>
      <p:sp>
        <p:nvSpPr>
          <p:cNvPr id="7" name="Text Placeholder 7"/>
          <p:cNvSpPr>
            <a:spLocks noGrp="1"/>
          </p:cNvSpPr>
          <p:nvPr>
            <p:ph type="body" sz="quarter" idx="12"/>
          </p:nvPr>
        </p:nvSpPr>
        <p:spPr>
          <a:xfrm>
            <a:off x="983393" y="1270165"/>
            <a:ext cx="9874249" cy="3871912"/>
          </a:xfrm>
          <a:prstGeom prst="rect">
            <a:avLst/>
          </a:prstGeom>
        </p:spPr>
        <p:txBody>
          <a:bodyPr vert="horz"/>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0" hasCustomPrompt="1"/>
          </p:nvPr>
        </p:nvSpPr>
        <p:spPr>
          <a:xfrm>
            <a:off x="118653" y="6366801"/>
            <a:ext cx="3871384" cy="400050"/>
          </a:xfrm>
          <a:prstGeom prst="rect">
            <a:avLst/>
          </a:prstGeom>
        </p:spPr>
        <p:txBody>
          <a:bodyPr vert="horz"/>
          <a:lstStyle>
            <a:lvl1pPr marL="0" indent="0">
              <a:buNone/>
              <a:defRPr sz="1800" b="0" i="0" baseline="0">
                <a:latin typeface="Univers LT Std 57 Cn"/>
                <a:cs typeface="Univers LT Std 57 Cn"/>
              </a:defRPr>
            </a:lvl1pPr>
          </a:lstStyle>
          <a:p>
            <a:pPr lvl="0"/>
            <a:r>
              <a:rPr lang="en-US" dirty="0"/>
              <a:t>DEPARTMENT NAME</a:t>
            </a:r>
          </a:p>
        </p:txBody>
      </p:sp>
    </p:spTree>
    <p:extLst>
      <p:ext uri="{BB962C8B-B14F-4D97-AF65-F5344CB8AC3E}">
        <p14:creationId xmlns:p14="http://schemas.microsoft.com/office/powerpoint/2010/main" val="353688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45626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5" cy="3649134"/>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9"/>
            <a:ext cx="4995332" cy="3649133"/>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89660" y="5870577"/>
            <a:ext cx="1600200" cy="377825"/>
          </a:xfrm>
          <a:prstGeom prst="rect">
            <a:avLst/>
          </a:prstGeom>
        </p:spPr>
        <p:txBody>
          <a:bodyPr/>
          <a:lstStyle/>
          <a:p>
            <a:endParaRPr lang="en-US"/>
          </a:p>
        </p:txBody>
      </p:sp>
      <p:sp>
        <p:nvSpPr>
          <p:cNvPr id="6" name="Footer Placeholder 5"/>
          <p:cNvSpPr>
            <a:spLocks noGrp="1"/>
          </p:cNvSpPr>
          <p:nvPr>
            <p:ph type="ftr" sz="quarter" idx="11"/>
          </p:nvPr>
        </p:nvSpPr>
        <p:spPr>
          <a:xfrm>
            <a:off x="685801" y="5870577"/>
            <a:ext cx="7827659" cy="377825"/>
          </a:xfrm>
          <a:prstGeom prst="rect">
            <a:avLst/>
          </a:prstGeom>
        </p:spPr>
        <p:txBody>
          <a:bodyPr/>
          <a:lstStyle/>
          <a:p>
            <a:endParaRPr lang="en-US"/>
          </a:p>
        </p:txBody>
      </p:sp>
      <p:sp>
        <p:nvSpPr>
          <p:cNvPr id="7" name="Slide Number Placeholder 6"/>
          <p:cNvSpPr>
            <a:spLocks noGrp="1"/>
          </p:cNvSpPr>
          <p:nvPr>
            <p:ph type="sldNum" sz="quarter" idx="12"/>
          </p:nvPr>
        </p:nvSpPr>
        <p:spPr>
          <a:xfrm>
            <a:off x="10266062" y="5870577"/>
            <a:ext cx="551167" cy="377825"/>
          </a:xfrm>
          <a:prstGeom prst="rect">
            <a:avLst/>
          </a:prstGeom>
        </p:spPr>
        <p:txBody>
          <a:bodyPr/>
          <a:lstStyle/>
          <a:p>
            <a:fld id="{183630A7-BC33-8848-8888-87FA7B3F64F3}" type="slidenum">
              <a:rPr lang="en-US" smtClean="0"/>
              <a:t>‹nr.›</a:t>
            </a:fld>
            <a:endParaRPr lang="en-US"/>
          </a:p>
        </p:txBody>
      </p:sp>
    </p:spTree>
    <p:extLst>
      <p:ext uri="{BB962C8B-B14F-4D97-AF65-F5344CB8AC3E}">
        <p14:creationId xmlns:p14="http://schemas.microsoft.com/office/powerpoint/2010/main" val="21305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7520" y="109538"/>
            <a:ext cx="10525760" cy="792670"/>
          </a:xfrm>
          <a:effectLst/>
        </p:spPr>
        <p:txBody>
          <a:bodyPr vert="horz" lIns="0" tIns="0" rIns="0" bIns="0" rtlCol="0" anchor="ctr">
            <a:normAutofit/>
          </a:bodyPr>
          <a:lstStyle>
            <a:lvl1pPr algn="l" defTabSz="457200" rtl="0" eaLnBrk="1" latinLnBrk="0" hangingPunct="1">
              <a:spcBef>
                <a:spcPct val="0"/>
              </a:spcBef>
              <a:buNone/>
              <a:defRPr lang="en-US" sz="2400" kern="1200" dirty="0">
                <a:solidFill>
                  <a:schemeClr val="bg1"/>
                </a:solidFill>
                <a:latin typeface="Arial"/>
                <a:ea typeface="+mj-ea"/>
                <a:cs typeface="+mj-cs"/>
              </a:defRPr>
            </a:lvl1pPr>
          </a:lstStyle>
          <a:p>
            <a:r>
              <a:rPr lang="en-US" dirty="0"/>
              <a:t>Click to edit Master title style</a:t>
            </a:r>
          </a:p>
        </p:txBody>
      </p:sp>
      <p:sp>
        <p:nvSpPr>
          <p:cNvPr id="5" name="Text Placeholder 4">
            <a:extLst>
              <a:ext uri="{FF2B5EF4-FFF2-40B4-BE49-F238E27FC236}">
                <a16:creationId xmlns:a16="http://schemas.microsoft.com/office/drawing/2014/main" id="{4D9A475F-FE3B-462D-A2FE-C55396C2229C}"/>
              </a:ext>
            </a:extLst>
          </p:cNvPr>
          <p:cNvSpPr>
            <a:spLocks noGrp="1"/>
          </p:cNvSpPr>
          <p:nvPr>
            <p:ph type="body" sz="quarter" idx="10"/>
          </p:nvPr>
        </p:nvSpPr>
        <p:spPr>
          <a:xfrm>
            <a:off x="475488" y="1225296"/>
            <a:ext cx="10972800" cy="4526280"/>
          </a:xfrm>
        </p:spPr>
        <p:txBody>
          <a:bodyPr/>
          <a:lstStyle>
            <a:lvl1pPr>
              <a:lnSpc>
                <a:spcPct val="95000"/>
              </a:lnSpc>
              <a:spcBef>
                <a:spcPts val="1000"/>
              </a:spcBef>
              <a:spcAft>
                <a:spcPts val="0"/>
              </a:spcAft>
              <a:defRPr/>
            </a:lvl1pPr>
            <a:lvl2pPr>
              <a:lnSpc>
                <a:spcPct val="95000"/>
              </a:lnSpc>
              <a:spcBef>
                <a:spcPts val="400"/>
              </a:spcBef>
              <a:spcAft>
                <a:spcPts val="0"/>
              </a:spcAft>
              <a:defRPr/>
            </a:lvl2pPr>
            <a:lvl3pPr>
              <a:lnSpc>
                <a:spcPct val="95000"/>
              </a:lnSpc>
              <a:spcBef>
                <a:spcPts val="300"/>
              </a:spcBef>
              <a:spcAft>
                <a:spcPts val="0"/>
              </a:spcAft>
              <a:defRPr/>
            </a:lvl3pPr>
            <a:lvl4pPr>
              <a:lnSpc>
                <a:spcPct val="95000"/>
              </a:lnSpc>
              <a:spcBef>
                <a:spcPts val="300"/>
              </a:spcBef>
              <a:spcAft>
                <a:spcPts val="0"/>
              </a:spcAft>
              <a:defRPr/>
            </a:lvl4pPr>
            <a:lvl5pPr>
              <a:lnSpc>
                <a:spcPct val="95000"/>
              </a:lnSpc>
              <a:spcBef>
                <a:spcPts val="30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1"/>
          </p:nvPr>
        </p:nvSpPr>
        <p:spPr>
          <a:xfrm>
            <a:off x="476254" y="6132521"/>
            <a:ext cx="11258551" cy="268287"/>
          </a:xfrm>
        </p:spPr>
        <p:txBody>
          <a:bodyPr anchor="b" anchorCtr="0"/>
          <a:lstStyle>
            <a:lvl1pPr marL="0" indent="0">
              <a:spcBef>
                <a:spcPts val="200"/>
              </a:spcBef>
              <a:spcAft>
                <a:spcPts val="0"/>
              </a:spcAft>
              <a:buNone/>
              <a:defRPr sz="900">
                <a:solidFill>
                  <a:srgbClr val="000000"/>
                </a:solidFill>
              </a:defRPr>
            </a:lvl1pPr>
            <a:lvl2pPr marL="398462" indent="0">
              <a:buNone/>
              <a:defRPr sz="900">
                <a:solidFill>
                  <a:schemeClr val="tx1"/>
                </a:solidFill>
              </a:defRPr>
            </a:lvl2pPr>
            <a:lvl3pPr marL="746125" indent="0">
              <a:buNone/>
              <a:defRPr sz="900">
                <a:solidFill>
                  <a:schemeClr val="tx1"/>
                </a:solidFill>
              </a:defRPr>
            </a:lvl3pPr>
            <a:lvl4pPr marL="1371600" indent="0">
              <a:buNone/>
              <a:defRPr sz="900">
                <a:solidFill>
                  <a:schemeClr val="tx1"/>
                </a:solidFill>
              </a:defRPr>
            </a:lvl4pPr>
            <a:lvl5pPr marL="1828800" indent="0">
              <a:buNone/>
              <a:defRPr sz="900">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4227760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2941447-81A8-E34A-8E29-11F044513D7E}" type="slidenum">
              <a:rPr lang="en-US"/>
              <a:pPr/>
              <a:t>‹nr.›</a:t>
            </a:fld>
            <a:endParaRPr lang="en-US" dirty="0"/>
          </a:p>
        </p:txBody>
      </p:sp>
      <p:sp>
        <p:nvSpPr>
          <p:cNvPr id="7" name="Title 1"/>
          <p:cNvSpPr>
            <a:spLocks noGrp="1"/>
          </p:cNvSpPr>
          <p:nvPr>
            <p:ph type="title"/>
          </p:nvPr>
        </p:nvSpPr>
        <p:spPr>
          <a:xfrm>
            <a:off x="609600" y="490455"/>
            <a:ext cx="10972800" cy="713539"/>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609600" y="1368924"/>
            <a:ext cx="10972800" cy="4310519"/>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DAE4DDC8-9FDC-40C4-BF2A-F0795E86DB47}"/>
              </a:ext>
            </a:extLst>
          </p:cNvPr>
          <p:cNvSpPr>
            <a:spLocks noGrp="1"/>
          </p:cNvSpPr>
          <p:nvPr>
            <p:ph type="body" sz="quarter" idx="13"/>
          </p:nvPr>
        </p:nvSpPr>
        <p:spPr>
          <a:xfrm>
            <a:off x="609600" y="5801784"/>
            <a:ext cx="10972800" cy="457200"/>
          </a:xfrm>
          <a:prstGeom prst="rect">
            <a:avLst/>
          </a:prstGeom>
        </p:spPr>
        <p:txBody>
          <a:bodyPr lIns="0" tIns="0" rIns="0" bIns="0" anchor="b"/>
          <a:lstStyle>
            <a:lvl1pPr marL="0" indent="0">
              <a:buNone/>
              <a:defRPr sz="700">
                <a:solidFill>
                  <a:schemeClr val="tx1"/>
                </a:solidFill>
                <a:latin typeface="Arial" panose="020B0604020202020204" pitchFamily="34" charset="0"/>
                <a:cs typeface="Arial" panose="020B0604020202020204" pitchFamily="34" charset="0"/>
              </a:defRPr>
            </a:lvl1pPr>
            <a:lvl2pPr marL="457189" indent="0">
              <a:buNone/>
              <a:defRPr sz="800">
                <a:solidFill>
                  <a:schemeClr val="bg1">
                    <a:lumMod val="65000"/>
                  </a:schemeClr>
                </a:solidFill>
              </a:defRPr>
            </a:lvl2pPr>
            <a:lvl3pPr marL="914378" indent="0">
              <a:buNone/>
              <a:defRPr sz="800">
                <a:solidFill>
                  <a:schemeClr val="bg1">
                    <a:lumMod val="65000"/>
                  </a:schemeClr>
                </a:solidFill>
              </a:defRPr>
            </a:lvl3pPr>
            <a:lvl4pPr marL="1371566" indent="0">
              <a:buNone/>
              <a:defRPr sz="800">
                <a:solidFill>
                  <a:schemeClr val="bg1">
                    <a:lumMod val="65000"/>
                  </a:schemeClr>
                </a:solidFill>
              </a:defRPr>
            </a:lvl4pPr>
            <a:lvl5pPr marL="1828754" indent="0">
              <a:buNone/>
              <a:defRPr sz="800">
                <a:solidFill>
                  <a:schemeClr val="bg1">
                    <a:lumMod val="65000"/>
                  </a:schemeClr>
                </a:solidFill>
              </a:defRPr>
            </a:lvl5pPr>
          </a:lstStyle>
          <a:p>
            <a:pPr lvl="0"/>
            <a:endParaRPr lang="en-US" dirty="0"/>
          </a:p>
        </p:txBody>
      </p:sp>
    </p:spTree>
    <p:extLst>
      <p:ext uri="{BB962C8B-B14F-4D97-AF65-F5344CB8AC3E}">
        <p14:creationId xmlns:p14="http://schemas.microsoft.com/office/powerpoint/2010/main" val="3197227780"/>
      </p:ext>
    </p:extLst>
  </p:cSld>
  <p:clrMapOvr>
    <a:masterClrMapping/>
  </p:clrMapOvr>
  <p:extLst>
    <p:ext uri="{DCECCB84-F9BA-43D5-87BE-67443E8EF086}">
      <p15:sldGuideLst xmlns:p15="http://schemas.microsoft.com/office/powerpoint/2012/main">
        <p15:guide id="1" pos="3840">
          <p15:clr>
            <a:srgbClr val="FBAE40"/>
          </p15:clr>
        </p15:guide>
        <p15:guide id="2" pos="381">
          <p15:clr>
            <a:srgbClr val="FBAE40"/>
          </p15:clr>
        </p15:guide>
        <p15:guide id="3" orient="horz" pos="8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F58572E-D35C-1948-B17E-B62F56768452}"/>
              </a:ext>
            </a:extLst>
          </p:cNvPr>
          <p:cNvSpPr/>
          <p:nvPr userDrawn="1"/>
        </p:nvSpPr>
        <p:spPr>
          <a:xfrm rot="16200000" flipH="1">
            <a:off x="-141544" y="786626"/>
            <a:ext cx="551896" cy="268807"/>
          </a:xfrm>
          <a:custGeom>
            <a:avLst/>
            <a:gdLst>
              <a:gd name="connsiteX0" fmla="*/ 551896 w 551896"/>
              <a:gd name="connsiteY0" fmla="*/ 80123 h 268807"/>
              <a:gd name="connsiteX1" fmla="*/ 551896 w 551896"/>
              <a:gd name="connsiteY1" fmla="*/ 80123 h 268807"/>
              <a:gd name="connsiteX2" fmla="*/ 551896 w 551896"/>
              <a:gd name="connsiteY2" fmla="*/ 80123 h 268807"/>
              <a:gd name="connsiteX3" fmla="*/ 0 w 551896"/>
              <a:gd name="connsiteY3" fmla="*/ 90790 h 268807"/>
              <a:gd name="connsiteX4" fmla="*/ 5227 w 551896"/>
              <a:gd name="connsiteY4" fmla="*/ 209567 h 268807"/>
              <a:gd name="connsiteX5" fmla="*/ 108308 w 551896"/>
              <a:gd name="connsiteY5" fmla="*/ 268807 h 268807"/>
              <a:gd name="connsiteX6" fmla="*/ 108308 w 551896"/>
              <a:gd name="connsiteY6" fmla="*/ 268807 h 268807"/>
              <a:gd name="connsiteX7" fmla="*/ 278310 w 551896"/>
              <a:gd name="connsiteY7" fmla="*/ 165375 h 268807"/>
              <a:gd name="connsiteX8" fmla="*/ 449789 w 551896"/>
              <a:gd name="connsiteY8" fmla="*/ 261767 h 268807"/>
              <a:gd name="connsiteX9" fmla="*/ 449789 w 551896"/>
              <a:gd name="connsiteY9" fmla="*/ 261767 h 268807"/>
              <a:gd name="connsiteX10" fmla="*/ 550767 w 551896"/>
              <a:gd name="connsiteY10" fmla="*/ 199009 h 268807"/>
              <a:gd name="connsiteX11" fmla="*/ 551896 w 551896"/>
              <a:gd name="connsiteY11" fmla="*/ 80123 h 268807"/>
              <a:gd name="connsiteX12" fmla="*/ 409360 w 551896"/>
              <a:gd name="connsiteY12" fmla="*/ 0 h 268807"/>
              <a:gd name="connsiteX13" fmla="*/ 149223 w 551896"/>
              <a:gd name="connsiteY13" fmla="*/ 0 h 26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896" h="268807">
                <a:moveTo>
                  <a:pt x="551896" y="80123"/>
                </a:moveTo>
                <a:lnTo>
                  <a:pt x="551896" y="80123"/>
                </a:lnTo>
                <a:lnTo>
                  <a:pt x="551896" y="80123"/>
                </a:lnTo>
                <a:close/>
                <a:moveTo>
                  <a:pt x="0" y="90790"/>
                </a:moveTo>
                <a:lnTo>
                  <a:pt x="5227" y="209567"/>
                </a:lnTo>
                <a:lnTo>
                  <a:pt x="108308" y="268807"/>
                </a:lnTo>
                <a:lnTo>
                  <a:pt x="108308" y="268807"/>
                </a:lnTo>
                <a:lnTo>
                  <a:pt x="278310" y="165375"/>
                </a:lnTo>
                <a:lnTo>
                  <a:pt x="449789" y="261767"/>
                </a:lnTo>
                <a:lnTo>
                  <a:pt x="449789" y="261767"/>
                </a:lnTo>
                <a:lnTo>
                  <a:pt x="550767" y="199009"/>
                </a:lnTo>
                <a:lnTo>
                  <a:pt x="551896" y="80123"/>
                </a:lnTo>
                <a:lnTo>
                  <a:pt x="409360" y="0"/>
                </a:lnTo>
                <a:lnTo>
                  <a:pt x="14922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dirty="0"/>
          </a:p>
        </p:txBody>
      </p:sp>
      <p:sp>
        <p:nvSpPr>
          <p:cNvPr id="3" name="Footer Placeholder 2">
            <a:extLst>
              <a:ext uri="{FF2B5EF4-FFF2-40B4-BE49-F238E27FC236}">
                <a16:creationId xmlns:a16="http://schemas.microsoft.com/office/drawing/2014/main" id="{4DD12FB3-158E-4F94-89DF-83572E85126E}"/>
              </a:ext>
            </a:extLst>
          </p:cNvPr>
          <p:cNvSpPr>
            <a:spLocks noGrp="1"/>
          </p:cNvSpPr>
          <p:nvPr>
            <p:ph type="ftr" sz="quarter" idx="10"/>
          </p:nvPr>
        </p:nvSpPr>
        <p:spPr/>
        <p:txBody>
          <a:bodyPr/>
          <a:lstStyle/>
          <a:p>
            <a:endParaRPr lang="en-US" dirty="0"/>
          </a:p>
        </p:txBody>
      </p:sp>
      <p:sp>
        <p:nvSpPr>
          <p:cNvPr id="4" name="Title 3">
            <a:extLst>
              <a:ext uri="{FF2B5EF4-FFF2-40B4-BE49-F238E27FC236}">
                <a16:creationId xmlns:a16="http://schemas.microsoft.com/office/drawing/2014/main" id="{82A6EF23-DD3D-48AC-AFA4-CAAA96A672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730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D3C96B39-AC87-9847-9734-35322983D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4D647-684D-2D41-A6B0-36E189A00B1A}"/>
              </a:ext>
            </a:extLst>
          </p:cNvPr>
          <p:cNvSpPr>
            <a:spLocks noGrp="1"/>
          </p:cNvSpPr>
          <p:nvPr>
            <p:ph type="title"/>
          </p:nvPr>
        </p:nvSpPr>
        <p:spPr/>
        <p:txBody>
          <a:bodyPr/>
          <a:lstStyle/>
          <a:p>
            <a:r>
              <a:rPr lang="en-US" dirty="0"/>
              <a:t>Click to edit Master title style</a:t>
            </a:r>
          </a:p>
        </p:txBody>
      </p:sp>
      <p:sp>
        <p:nvSpPr>
          <p:cNvPr id="7" name="Freeform 6">
            <a:extLst>
              <a:ext uri="{FF2B5EF4-FFF2-40B4-BE49-F238E27FC236}">
                <a16:creationId xmlns:a16="http://schemas.microsoft.com/office/drawing/2014/main" id="{72BA29F5-B533-C544-A244-50EF6E361FB5}"/>
              </a:ext>
            </a:extLst>
          </p:cNvPr>
          <p:cNvSpPr/>
          <p:nvPr userDrawn="1"/>
        </p:nvSpPr>
        <p:spPr>
          <a:xfrm rot="17586149" flipH="1">
            <a:off x="10898628" y="233246"/>
            <a:ext cx="1093781" cy="1065476"/>
          </a:xfrm>
          <a:custGeom>
            <a:avLst/>
            <a:gdLst>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738591 w 1059555"/>
              <a:gd name="connsiteY13" fmla="*/ 109952 h 1032136"/>
              <a:gd name="connsiteX14" fmla="*/ 538566 w 1059555"/>
              <a:gd name="connsiteY14" fmla="*/ 0 h 1032136"/>
              <a:gd name="connsiteX15" fmla="*/ 338541 w 1059555"/>
              <a:gd name="connsiteY15" fmla="*/ 109952 h 1032136"/>
              <a:gd name="connsiteX16" fmla="*/ 338540 w 1059555"/>
              <a:gd name="connsiteY16" fmla="*/ 109952 h 1032136"/>
              <a:gd name="connsiteX17" fmla="*/ 338540 w 1059555"/>
              <a:gd name="connsiteY17" fmla="*/ 484397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538566 w 1059555"/>
              <a:gd name="connsiteY13" fmla="*/ 0 h 1032136"/>
              <a:gd name="connsiteX14" fmla="*/ 338541 w 1059555"/>
              <a:gd name="connsiteY14" fmla="*/ 109952 h 1032136"/>
              <a:gd name="connsiteX15" fmla="*/ 338540 w 1059555"/>
              <a:gd name="connsiteY15" fmla="*/ 109952 h 1032136"/>
              <a:gd name="connsiteX16" fmla="*/ 338540 w 1059555"/>
              <a:gd name="connsiteY16" fmla="*/ 484397 h 1032136"/>
              <a:gd name="connsiteX17" fmla="*/ 0 w 1059555"/>
              <a:gd name="connsiteY17"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863525 w 1059555"/>
              <a:gd name="connsiteY6" fmla="*/ 1018620 h 1032136"/>
              <a:gd name="connsiteX7" fmla="*/ 1057387 w 1059555"/>
              <a:gd name="connsiteY7" fmla="*/ 898134 h 1032136"/>
              <a:gd name="connsiteX8" fmla="*/ 1059555 w 1059555"/>
              <a:gd name="connsiteY8" fmla="*/ 669891 h 1032136"/>
              <a:gd name="connsiteX9" fmla="*/ 1059555 w 1059555"/>
              <a:gd name="connsiteY9" fmla="*/ 669892 h 1032136"/>
              <a:gd name="connsiteX10" fmla="*/ 738590 w 1059555"/>
              <a:gd name="connsiteY10" fmla="*/ 489469 h 1032136"/>
              <a:gd name="connsiteX11" fmla="*/ 738590 w 1059555"/>
              <a:gd name="connsiteY11" fmla="*/ 109952 h 1032136"/>
              <a:gd name="connsiteX12" fmla="*/ 538566 w 1059555"/>
              <a:gd name="connsiteY12" fmla="*/ 0 h 1032136"/>
              <a:gd name="connsiteX13" fmla="*/ 338541 w 1059555"/>
              <a:gd name="connsiteY13" fmla="*/ 109952 h 1032136"/>
              <a:gd name="connsiteX14" fmla="*/ 338540 w 1059555"/>
              <a:gd name="connsiteY14" fmla="*/ 109952 h 1032136"/>
              <a:gd name="connsiteX15" fmla="*/ 338540 w 1059555"/>
              <a:gd name="connsiteY15" fmla="*/ 484397 h 1032136"/>
              <a:gd name="connsiteX16" fmla="*/ 0 w 1059555"/>
              <a:gd name="connsiteY16"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1059555 w 1059555"/>
              <a:gd name="connsiteY8" fmla="*/ 669892 h 1032136"/>
              <a:gd name="connsiteX9" fmla="*/ 738590 w 1059555"/>
              <a:gd name="connsiteY9" fmla="*/ 489469 h 1032136"/>
              <a:gd name="connsiteX10" fmla="*/ 738590 w 1059555"/>
              <a:gd name="connsiteY10" fmla="*/ 109952 h 1032136"/>
              <a:gd name="connsiteX11" fmla="*/ 538566 w 1059555"/>
              <a:gd name="connsiteY11" fmla="*/ 0 h 1032136"/>
              <a:gd name="connsiteX12" fmla="*/ 338541 w 1059555"/>
              <a:gd name="connsiteY12" fmla="*/ 109952 h 1032136"/>
              <a:gd name="connsiteX13" fmla="*/ 338540 w 1059555"/>
              <a:gd name="connsiteY13" fmla="*/ 109952 h 1032136"/>
              <a:gd name="connsiteX14" fmla="*/ 338540 w 1059555"/>
              <a:gd name="connsiteY14" fmla="*/ 484397 h 1032136"/>
              <a:gd name="connsiteX15" fmla="*/ 0 w 1059555"/>
              <a:gd name="connsiteY15"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738590 w 1059555"/>
              <a:gd name="connsiteY8" fmla="*/ 489469 h 1032136"/>
              <a:gd name="connsiteX9" fmla="*/ 738590 w 1059555"/>
              <a:gd name="connsiteY9" fmla="*/ 109952 h 1032136"/>
              <a:gd name="connsiteX10" fmla="*/ 538566 w 1059555"/>
              <a:gd name="connsiteY10" fmla="*/ 0 h 1032136"/>
              <a:gd name="connsiteX11" fmla="*/ 338541 w 1059555"/>
              <a:gd name="connsiteY11" fmla="*/ 109952 h 1032136"/>
              <a:gd name="connsiteX12" fmla="*/ 338540 w 1059555"/>
              <a:gd name="connsiteY12" fmla="*/ 109952 h 1032136"/>
              <a:gd name="connsiteX13" fmla="*/ 338540 w 1059555"/>
              <a:gd name="connsiteY13" fmla="*/ 484397 h 1032136"/>
              <a:gd name="connsiteX14" fmla="*/ 0 w 1059555"/>
              <a:gd name="connsiteY14" fmla="*/ 690371 h 10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555" h="1032136">
                <a:moveTo>
                  <a:pt x="0" y="690371"/>
                </a:moveTo>
                <a:lnTo>
                  <a:pt x="0" y="690371"/>
                </a:lnTo>
                <a:lnTo>
                  <a:pt x="10035" y="918404"/>
                </a:lnTo>
                <a:lnTo>
                  <a:pt x="207935" y="1032136"/>
                </a:lnTo>
                <a:lnTo>
                  <a:pt x="534313" y="833562"/>
                </a:lnTo>
                <a:lnTo>
                  <a:pt x="863525" y="1018621"/>
                </a:lnTo>
                <a:lnTo>
                  <a:pt x="1057387" y="898134"/>
                </a:lnTo>
                <a:cubicBezTo>
                  <a:pt x="1058110" y="822053"/>
                  <a:pt x="1058832" y="745972"/>
                  <a:pt x="1059555" y="669891"/>
                </a:cubicBezTo>
                <a:lnTo>
                  <a:pt x="738590" y="489469"/>
                </a:lnTo>
                <a:lnTo>
                  <a:pt x="738590" y="109952"/>
                </a:lnTo>
                <a:lnTo>
                  <a:pt x="538566" y="0"/>
                </a:lnTo>
                <a:lnTo>
                  <a:pt x="338541" y="109952"/>
                </a:lnTo>
                <a:lnTo>
                  <a:pt x="338540" y="109952"/>
                </a:lnTo>
                <a:lnTo>
                  <a:pt x="338540" y="484397"/>
                </a:lnTo>
                <a:lnTo>
                  <a:pt x="0" y="690371"/>
                </a:lnTo>
                <a:close/>
              </a:path>
            </a:pathLst>
          </a:cu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t>  </a:t>
            </a:r>
          </a:p>
        </p:txBody>
      </p:sp>
      <p:sp>
        <p:nvSpPr>
          <p:cNvPr id="2" name="Footer Placeholder 1">
            <a:extLst>
              <a:ext uri="{FF2B5EF4-FFF2-40B4-BE49-F238E27FC236}">
                <a16:creationId xmlns:a16="http://schemas.microsoft.com/office/drawing/2014/main" id="{66BBF0BB-6A2F-468F-B2B7-008ABDE1153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7831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4D647-684D-2D41-A6B0-36E189A00B1A}"/>
              </a:ext>
            </a:extLst>
          </p:cNvPr>
          <p:cNvSpPr>
            <a:spLocks noGrp="1"/>
          </p:cNvSpPr>
          <p:nvPr>
            <p:ph type="title"/>
          </p:nvPr>
        </p:nvSpPr>
        <p:spPr/>
        <p:txBody>
          <a:bodyPr/>
          <a:lstStyle/>
          <a:p>
            <a:r>
              <a:rPr lang="en-US" dirty="0"/>
              <a:t>Click to edit Master title style</a:t>
            </a:r>
          </a:p>
        </p:txBody>
      </p:sp>
      <p:sp>
        <p:nvSpPr>
          <p:cNvPr id="7" name="Freeform 6">
            <a:extLst>
              <a:ext uri="{FF2B5EF4-FFF2-40B4-BE49-F238E27FC236}">
                <a16:creationId xmlns:a16="http://schemas.microsoft.com/office/drawing/2014/main" id="{72BA29F5-B533-C544-A244-50EF6E361FB5}"/>
              </a:ext>
            </a:extLst>
          </p:cNvPr>
          <p:cNvSpPr/>
          <p:nvPr userDrawn="1"/>
        </p:nvSpPr>
        <p:spPr>
          <a:xfrm rot="17586149" flipH="1">
            <a:off x="10898628" y="233246"/>
            <a:ext cx="1093781" cy="1065476"/>
          </a:xfrm>
          <a:custGeom>
            <a:avLst/>
            <a:gdLst>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738591 w 1059555"/>
              <a:gd name="connsiteY13" fmla="*/ 109952 h 1032136"/>
              <a:gd name="connsiteX14" fmla="*/ 538566 w 1059555"/>
              <a:gd name="connsiteY14" fmla="*/ 0 h 1032136"/>
              <a:gd name="connsiteX15" fmla="*/ 338541 w 1059555"/>
              <a:gd name="connsiteY15" fmla="*/ 109952 h 1032136"/>
              <a:gd name="connsiteX16" fmla="*/ 338540 w 1059555"/>
              <a:gd name="connsiteY16" fmla="*/ 109952 h 1032136"/>
              <a:gd name="connsiteX17" fmla="*/ 338540 w 1059555"/>
              <a:gd name="connsiteY17" fmla="*/ 484397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538566 w 1059555"/>
              <a:gd name="connsiteY13" fmla="*/ 0 h 1032136"/>
              <a:gd name="connsiteX14" fmla="*/ 338541 w 1059555"/>
              <a:gd name="connsiteY14" fmla="*/ 109952 h 1032136"/>
              <a:gd name="connsiteX15" fmla="*/ 338540 w 1059555"/>
              <a:gd name="connsiteY15" fmla="*/ 109952 h 1032136"/>
              <a:gd name="connsiteX16" fmla="*/ 338540 w 1059555"/>
              <a:gd name="connsiteY16" fmla="*/ 484397 h 1032136"/>
              <a:gd name="connsiteX17" fmla="*/ 0 w 1059555"/>
              <a:gd name="connsiteY17"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863525 w 1059555"/>
              <a:gd name="connsiteY6" fmla="*/ 1018620 h 1032136"/>
              <a:gd name="connsiteX7" fmla="*/ 1057387 w 1059555"/>
              <a:gd name="connsiteY7" fmla="*/ 898134 h 1032136"/>
              <a:gd name="connsiteX8" fmla="*/ 1059555 w 1059555"/>
              <a:gd name="connsiteY8" fmla="*/ 669891 h 1032136"/>
              <a:gd name="connsiteX9" fmla="*/ 1059555 w 1059555"/>
              <a:gd name="connsiteY9" fmla="*/ 669892 h 1032136"/>
              <a:gd name="connsiteX10" fmla="*/ 738590 w 1059555"/>
              <a:gd name="connsiteY10" fmla="*/ 489469 h 1032136"/>
              <a:gd name="connsiteX11" fmla="*/ 738590 w 1059555"/>
              <a:gd name="connsiteY11" fmla="*/ 109952 h 1032136"/>
              <a:gd name="connsiteX12" fmla="*/ 538566 w 1059555"/>
              <a:gd name="connsiteY12" fmla="*/ 0 h 1032136"/>
              <a:gd name="connsiteX13" fmla="*/ 338541 w 1059555"/>
              <a:gd name="connsiteY13" fmla="*/ 109952 h 1032136"/>
              <a:gd name="connsiteX14" fmla="*/ 338540 w 1059555"/>
              <a:gd name="connsiteY14" fmla="*/ 109952 h 1032136"/>
              <a:gd name="connsiteX15" fmla="*/ 338540 w 1059555"/>
              <a:gd name="connsiteY15" fmla="*/ 484397 h 1032136"/>
              <a:gd name="connsiteX16" fmla="*/ 0 w 1059555"/>
              <a:gd name="connsiteY16"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1059555 w 1059555"/>
              <a:gd name="connsiteY8" fmla="*/ 669892 h 1032136"/>
              <a:gd name="connsiteX9" fmla="*/ 738590 w 1059555"/>
              <a:gd name="connsiteY9" fmla="*/ 489469 h 1032136"/>
              <a:gd name="connsiteX10" fmla="*/ 738590 w 1059555"/>
              <a:gd name="connsiteY10" fmla="*/ 109952 h 1032136"/>
              <a:gd name="connsiteX11" fmla="*/ 538566 w 1059555"/>
              <a:gd name="connsiteY11" fmla="*/ 0 h 1032136"/>
              <a:gd name="connsiteX12" fmla="*/ 338541 w 1059555"/>
              <a:gd name="connsiteY12" fmla="*/ 109952 h 1032136"/>
              <a:gd name="connsiteX13" fmla="*/ 338540 w 1059555"/>
              <a:gd name="connsiteY13" fmla="*/ 109952 h 1032136"/>
              <a:gd name="connsiteX14" fmla="*/ 338540 w 1059555"/>
              <a:gd name="connsiteY14" fmla="*/ 484397 h 1032136"/>
              <a:gd name="connsiteX15" fmla="*/ 0 w 1059555"/>
              <a:gd name="connsiteY15"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738590 w 1059555"/>
              <a:gd name="connsiteY8" fmla="*/ 489469 h 1032136"/>
              <a:gd name="connsiteX9" fmla="*/ 738590 w 1059555"/>
              <a:gd name="connsiteY9" fmla="*/ 109952 h 1032136"/>
              <a:gd name="connsiteX10" fmla="*/ 538566 w 1059555"/>
              <a:gd name="connsiteY10" fmla="*/ 0 h 1032136"/>
              <a:gd name="connsiteX11" fmla="*/ 338541 w 1059555"/>
              <a:gd name="connsiteY11" fmla="*/ 109952 h 1032136"/>
              <a:gd name="connsiteX12" fmla="*/ 338540 w 1059555"/>
              <a:gd name="connsiteY12" fmla="*/ 109952 h 1032136"/>
              <a:gd name="connsiteX13" fmla="*/ 338540 w 1059555"/>
              <a:gd name="connsiteY13" fmla="*/ 484397 h 1032136"/>
              <a:gd name="connsiteX14" fmla="*/ 0 w 1059555"/>
              <a:gd name="connsiteY14" fmla="*/ 690371 h 10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555" h="1032136">
                <a:moveTo>
                  <a:pt x="0" y="690371"/>
                </a:moveTo>
                <a:lnTo>
                  <a:pt x="0" y="690371"/>
                </a:lnTo>
                <a:lnTo>
                  <a:pt x="10035" y="918404"/>
                </a:lnTo>
                <a:lnTo>
                  <a:pt x="207935" y="1032136"/>
                </a:lnTo>
                <a:lnTo>
                  <a:pt x="534313" y="833562"/>
                </a:lnTo>
                <a:lnTo>
                  <a:pt x="863525" y="1018621"/>
                </a:lnTo>
                <a:lnTo>
                  <a:pt x="1057387" y="898134"/>
                </a:lnTo>
                <a:cubicBezTo>
                  <a:pt x="1058110" y="822053"/>
                  <a:pt x="1058832" y="745972"/>
                  <a:pt x="1059555" y="669891"/>
                </a:cubicBezTo>
                <a:lnTo>
                  <a:pt x="738590" y="489469"/>
                </a:lnTo>
                <a:lnTo>
                  <a:pt x="738590" y="109952"/>
                </a:lnTo>
                <a:lnTo>
                  <a:pt x="538566" y="0"/>
                </a:lnTo>
                <a:lnTo>
                  <a:pt x="338541" y="109952"/>
                </a:lnTo>
                <a:lnTo>
                  <a:pt x="338540" y="109952"/>
                </a:lnTo>
                <a:lnTo>
                  <a:pt x="338540" y="484397"/>
                </a:lnTo>
                <a:lnTo>
                  <a:pt x="0" y="690371"/>
                </a:lnTo>
                <a:close/>
              </a:path>
            </a:pathLst>
          </a:cu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t>  </a:t>
            </a:r>
          </a:p>
        </p:txBody>
      </p:sp>
      <p:sp>
        <p:nvSpPr>
          <p:cNvPr id="2" name="Footer Placeholder 1">
            <a:extLst>
              <a:ext uri="{FF2B5EF4-FFF2-40B4-BE49-F238E27FC236}">
                <a16:creationId xmlns:a16="http://schemas.microsoft.com/office/drawing/2014/main" id="{66BBF0BB-6A2F-468F-B2B7-008ABDE1153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61634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4D647-684D-2D41-A6B0-36E189A00B1A}"/>
              </a:ext>
            </a:extLst>
          </p:cNvPr>
          <p:cNvSpPr>
            <a:spLocks noGrp="1"/>
          </p:cNvSpPr>
          <p:nvPr>
            <p:ph type="title"/>
          </p:nvPr>
        </p:nvSpPr>
        <p:spPr/>
        <p:txBody>
          <a:bodyPr/>
          <a:lstStyle/>
          <a:p>
            <a:r>
              <a:rPr lang="en-US" dirty="0"/>
              <a:t>Click to edit Master title style</a:t>
            </a:r>
          </a:p>
        </p:txBody>
      </p:sp>
      <p:sp>
        <p:nvSpPr>
          <p:cNvPr id="7" name="Freeform 6">
            <a:extLst>
              <a:ext uri="{FF2B5EF4-FFF2-40B4-BE49-F238E27FC236}">
                <a16:creationId xmlns:a16="http://schemas.microsoft.com/office/drawing/2014/main" id="{72BA29F5-B533-C544-A244-50EF6E361FB5}"/>
              </a:ext>
            </a:extLst>
          </p:cNvPr>
          <p:cNvSpPr/>
          <p:nvPr userDrawn="1"/>
        </p:nvSpPr>
        <p:spPr>
          <a:xfrm rot="17586149" flipH="1">
            <a:off x="10898628" y="233246"/>
            <a:ext cx="1093781" cy="1065476"/>
          </a:xfrm>
          <a:custGeom>
            <a:avLst/>
            <a:gdLst>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738591 w 1059555"/>
              <a:gd name="connsiteY13" fmla="*/ 109952 h 1032136"/>
              <a:gd name="connsiteX14" fmla="*/ 538566 w 1059555"/>
              <a:gd name="connsiteY14" fmla="*/ 0 h 1032136"/>
              <a:gd name="connsiteX15" fmla="*/ 338541 w 1059555"/>
              <a:gd name="connsiteY15" fmla="*/ 109952 h 1032136"/>
              <a:gd name="connsiteX16" fmla="*/ 338540 w 1059555"/>
              <a:gd name="connsiteY16" fmla="*/ 109952 h 1032136"/>
              <a:gd name="connsiteX17" fmla="*/ 338540 w 1059555"/>
              <a:gd name="connsiteY17" fmla="*/ 484397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538566 w 1059555"/>
              <a:gd name="connsiteY13" fmla="*/ 0 h 1032136"/>
              <a:gd name="connsiteX14" fmla="*/ 338541 w 1059555"/>
              <a:gd name="connsiteY14" fmla="*/ 109952 h 1032136"/>
              <a:gd name="connsiteX15" fmla="*/ 338540 w 1059555"/>
              <a:gd name="connsiteY15" fmla="*/ 109952 h 1032136"/>
              <a:gd name="connsiteX16" fmla="*/ 338540 w 1059555"/>
              <a:gd name="connsiteY16" fmla="*/ 484397 h 1032136"/>
              <a:gd name="connsiteX17" fmla="*/ 0 w 1059555"/>
              <a:gd name="connsiteY17"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863525 w 1059555"/>
              <a:gd name="connsiteY6" fmla="*/ 1018620 h 1032136"/>
              <a:gd name="connsiteX7" fmla="*/ 1057387 w 1059555"/>
              <a:gd name="connsiteY7" fmla="*/ 898134 h 1032136"/>
              <a:gd name="connsiteX8" fmla="*/ 1059555 w 1059555"/>
              <a:gd name="connsiteY8" fmla="*/ 669891 h 1032136"/>
              <a:gd name="connsiteX9" fmla="*/ 1059555 w 1059555"/>
              <a:gd name="connsiteY9" fmla="*/ 669892 h 1032136"/>
              <a:gd name="connsiteX10" fmla="*/ 738590 w 1059555"/>
              <a:gd name="connsiteY10" fmla="*/ 489469 h 1032136"/>
              <a:gd name="connsiteX11" fmla="*/ 738590 w 1059555"/>
              <a:gd name="connsiteY11" fmla="*/ 109952 h 1032136"/>
              <a:gd name="connsiteX12" fmla="*/ 538566 w 1059555"/>
              <a:gd name="connsiteY12" fmla="*/ 0 h 1032136"/>
              <a:gd name="connsiteX13" fmla="*/ 338541 w 1059555"/>
              <a:gd name="connsiteY13" fmla="*/ 109952 h 1032136"/>
              <a:gd name="connsiteX14" fmla="*/ 338540 w 1059555"/>
              <a:gd name="connsiteY14" fmla="*/ 109952 h 1032136"/>
              <a:gd name="connsiteX15" fmla="*/ 338540 w 1059555"/>
              <a:gd name="connsiteY15" fmla="*/ 484397 h 1032136"/>
              <a:gd name="connsiteX16" fmla="*/ 0 w 1059555"/>
              <a:gd name="connsiteY16"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1059555 w 1059555"/>
              <a:gd name="connsiteY8" fmla="*/ 669892 h 1032136"/>
              <a:gd name="connsiteX9" fmla="*/ 738590 w 1059555"/>
              <a:gd name="connsiteY9" fmla="*/ 489469 h 1032136"/>
              <a:gd name="connsiteX10" fmla="*/ 738590 w 1059555"/>
              <a:gd name="connsiteY10" fmla="*/ 109952 h 1032136"/>
              <a:gd name="connsiteX11" fmla="*/ 538566 w 1059555"/>
              <a:gd name="connsiteY11" fmla="*/ 0 h 1032136"/>
              <a:gd name="connsiteX12" fmla="*/ 338541 w 1059555"/>
              <a:gd name="connsiteY12" fmla="*/ 109952 h 1032136"/>
              <a:gd name="connsiteX13" fmla="*/ 338540 w 1059555"/>
              <a:gd name="connsiteY13" fmla="*/ 109952 h 1032136"/>
              <a:gd name="connsiteX14" fmla="*/ 338540 w 1059555"/>
              <a:gd name="connsiteY14" fmla="*/ 484397 h 1032136"/>
              <a:gd name="connsiteX15" fmla="*/ 0 w 1059555"/>
              <a:gd name="connsiteY15"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738590 w 1059555"/>
              <a:gd name="connsiteY8" fmla="*/ 489469 h 1032136"/>
              <a:gd name="connsiteX9" fmla="*/ 738590 w 1059555"/>
              <a:gd name="connsiteY9" fmla="*/ 109952 h 1032136"/>
              <a:gd name="connsiteX10" fmla="*/ 538566 w 1059555"/>
              <a:gd name="connsiteY10" fmla="*/ 0 h 1032136"/>
              <a:gd name="connsiteX11" fmla="*/ 338541 w 1059555"/>
              <a:gd name="connsiteY11" fmla="*/ 109952 h 1032136"/>
              <a:gd name="connsiteX12" fmla="*/ 338540 w 1059555"/>
              <a:gd name="connsiteY12" fmla="*/ 109952 h 1032136"/>
              <a:gd name="connsiteX13" fmla="*/ 338540 w 1059555"/>
              <a:gd name="connsiteY13" fmla="*/ 484397 h 1032136"/>
              <a:gd name="connsiteX14" fmla="*/ 0 w 1059555"/>
              <a:gd name="connsiteY14" fmla="*/ 690371 h 10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555" h="1032136">
                <a:moveTo>
                  <a:pt x="0" y="690371"/>
                </a:moveTo>
                <a:lnTo>
                  <a:pt x="0" y="690371"/>
                </a:lnTo>
                <a:lnTo>
                  <a:pt x="10035" y="918404"/>
                </a:lnTo>
                <a:lnTo>
                  <a:pt x="207935" y="1032136"/>
                </a:lnTo>
                <a:lnTo>
                  <a:pt x="534313" y="833562"/>
                </a:lnTo>
                <a:lnTo>
                  <a:pt x="863525" y="1018621"/>
                </a:lnTo>
                <a:lnTo>
                  <a:pt x="1057387" y="898134"/>
                </a:lnTo>
                <a:cubicBezTo>
                  <a:pt x="1058110" y="822053"/>
                  <a:pt x="1058832" y="745972"/>
                  <a:pt x="1059555" y="669891"/>
                </a:cubicBezTo>
                <a:lnTo>
                  <a:pt x="738590" y="489469"/>
                </a:lnTo>
                <a:lnTo>
                  <a:pt x="738590" y="109952"/>
                </a:lnTo>
                <a:lnTo>
                  <a:pt x="538566" y="0"/>
                </a:lnTo>
                <a:lnTo>
                  <a:pt x="338541" y="109952"/>
                </a:lnTo>
                <a:lnTo>
                  <a:pt x="338540" y="109952"/>
                </a:lnTo>
                <a:lnTo>
                  <a:pt x="338540" y="484397"/>
                </a:lnTo>
                <a:lnTo>
                  <a:pt x="0" y="690371"/>
                </a:lnTo>
                <a:close/>
              </a:path>
            </a:pathLst>
          </a:cu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t>  </a:t>
            </a:r>
          </a:p>
        </p:txBody>
      </p:sp>
      <p:sp>
        <p:nvSpPr>
          <p:cNvPr id="2" name="Footer Placeholder 1">
            <a:extLst>
              <a:ext uri="{FF2B5EF4-FFF2-40B4-BE49-F238E27FC236}">
                <a16:creationId xmlns:a16="http://schemas.microsoft.com/office/drawing/2014/main" id="{66BBF0BB-6A2F-468F-B2B7-008ABDE1153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980939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4D647-684D-2D41-A6B0-36E189A00B1A}"/>
              </a:ext>
            </a:extLst>
          </p:cNvPr>
          <p:cNvSpPr>
            <a:spLocks noGrp="1"/>
          </p:cNvSpPr>
          <p:nvPr>
            <p:ph type="title"/>
          </p:nvPr>
        </p:nvSpPr>
        <p:spPr/>
        <p:txBody>
          <a:bodyPr/>
          <a:lstStyle/>
          <a:p>
            <a:r>
              <a:rPr lang="en-US" dirty="0"/>
              <a:t>Click to edit Master title style</a:t>
            </a:r>
          </a:p>
        </p:txBody>
      </p:sp>
      <p:sp>
        <p:nvSpPr>
          <p:cNvPr id="7" name="Freeform 6">
            <a:extLst>
              <a:ext uri="{FF2B5EF4-FFF2-40B4-BE49-F238E27FC236}">
                <a16:creationId xmlns:a16="http://schemas.microsoft.com/office/drawing/2014/main" id="{72BA29F5-B533-C544-A244-50EF6E361FB5}"/>
              </a:ext>
            </a:extLst>
          </p:cNvPr>
          <p:cNvSpPr/>
          <p:nvPr userDrawn="1"/>
        </p:nvSpPr>
        <p:spPr>
          <a:xfrm rot="17586149" flipH="1">
            <a:off x="10898628" y="233246"/>
            <a:ext cx="1093781" cy="1065476"/>
          </a:xfrm>
          <a:custGeom>
            <a:avLst/>
            <a:gdLst>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738591 w 1059555"/>
              <a:gd name="connsiteY13" fmla="*/ 109952 h 1032136"/>
              <a:gd name="connsiteX14" fmla="*/ 538566 w 1059555"/>
              <a:gd name="connsiteY14" fmla="*/ 0 h 1032136"/>
              <a:gd name="connsiteX15" fmla="*/ 338541 w 1059555"/>
              <a:gd name="connsiteY15" fmla="*/ 109952 h 1032136"/>
              <a:gd name="connsiteX16" fmla="*/ 338540 w 1059555"/>
              <a:gd name="connsiteY16" fmla="*/ 109952 h 1032136"/>
              <a:gd name="connsiteX17" fmla="*/ 338540 w 1059555"/>
              <a:gd name="connsiteY17" fmla="*/ 484397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538566 w 1059555"/>
              <a:gd name="connsiteY13" fmla="*/ 0 h 1032136"/>
              <a:gd name="connsiteX14" fmla="*/ 338541 w 1059555"/>
              <a:gd name="connsiteY14" fmla="*/ 109952 h 1032136"/>
              <a:gd name="connsiteX15" fmla="*/ 338540 w 1059555"/>
              <a:gd name="connsiteY15" fmla="*/ 109952 h 1032136"/>
              <a:gd name="connsiteX16" fmla="*/ 338540 w 1059555"/>
              <a:gd name="connsiteY16" fmla="*/ 484397 h 1032136"/>
              <a:gd name="connsiteX17" fmla="*/ 0 w 1059555"/>
              <a:gd name="connsiteY17"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863525 w 1059555"/>
              <a:gd name="connsiteY6" fmla="*/ 1018620 h 1032136"/>
              <a:gd name="connsiteX7" fmla="*/ 1057387 w 1059555"/>
              <a:gd name="connsiteY7" fmla="*/ 898134 h 1032136"/>
              <a:gd name="connsiteX8" fmla="*/ 1059555 w 1059555"/>
              <a:gd name="connsiteY8" fmla="*/ 669891 h 1032136"/>
              <a:gd name="connsiteX9" fmla="*/ 1059555 w 1059555"/>
              <a:gd name="connsiteY9" fmla="*/ 669892 h 1032136"/>
              <a:gd name="connsiteX10" fmla="*/ 738590 w 1059555"/>
              <a:gd name="connsiteY10" fmla="*/ 489469 h 1032136"/>
              <a:gd name="connsiteX11" fmla="*/ 738590 w 1059555"/>
              <a:gd name="connsiteY11" fmla="*/ 109952 h 1032136"/>
              <a:gd name="connsiteX12" fmla="*/ 538566 w 1059555"/>
              <a:gd name="connsiteY12" fmla="*/ 0 h 1032136"/>
              <a:gd name="connsiteX13" fmla="*/ 338541 w 1059555"/>
              <a:gd name="connsiteY13" fmla="*/ 109952 h 1032136"/>
              <a:gd name="connsiteX14" fmla="*/ 338540 w 1059555"/>
              <a:gd name="connsiteY14" fmla="*/ 109952 h 1032136"/>
              <a:gd name="connsiteX15" fmla="*/ 338540 w 1059555"/>
              <a:gd name="connsiteY15" fmla="*/ 484397 h 1032136"/>
              <a:gd name="connsiteX16" fmla="*/ 0 w 1059555"/>
              <a:gd name="connsiteY16"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1059555 w 1059555"/>
              <a:gd name="connsiteY8" fmla="*/ 669892 h 1032136"/>
              <a:gd name="connsiteX9" fmla="*/ 738590 w 1059555"/>
              <a:gd name="connsiteY9" fmla="*/ 489469 h 1032136"/>
              <a:gd name="connsiteX10" fmla="*/ 738590 w 1059555"/>
              <a:gd name="connsiteY10" fmla="*/ 109952 h 1032136"/>
              <a:gd name="connsiteX11" fmla="*/ 538566 w 1059555"/>
              <a:gd name="connsiteY11" fmla="*/ 0 h 1032136"/>
              <a:gd name="connsiteX12" fmla="*/ 338541 w 1059555"/>
              <a:gd name="connsiteY12" fmla="*/ 109952 h 1032136"/>
              <a:gd name="connsiteX13" fmla="*/ 338540 w 1059555"/>
              <a:gd name="connsiteY13" fmla="*/ 109952 h 1032136"/>
              <a:gd name="connsiteX14" fmla="*/ 338540 w 1059555"/>
              <a:gd name="connsiteY14" fmla="*/ 484397 h 1032136"/>
              <a:gd name="connsiteX15" fmla="*/ 0 w 1059555"/>
              <a:gd name="connsiteY15"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738590 w 1059555"/>
              <a:gd name="connsiteY8" fmla="*/ 489469 h 1032136"/>
              <a:gd name="connsiteX9" fmla="*/ 738590 w 1059555"/>
              <a:gd name="connsiteY9" fmla="*/ 109952 h 1032136"/>
              <a:gd name="connsiteX10" fmla="*/ 538566 w 1059555"/>
              <a:gd name="connsiteY10" fmla="*/ 0 h 1032136"/>
              <a:gd name="connsiteX11" fmla="*/ 338541 w 1059555"/>
              <a:gd name="connsiteY11" fmla="*/ 109952 h 1032136"/>
              <a:gd name="connsiteX12" fmla="*/ 338540 w 1059555"/>
              <a:gd name="connsiteY12" fmla="*/ 109952 h 1032136"/>
              <a:gd name="connsiteX13" fmla="*/ 338540 w 1059555"/>
              <a:gd name="connsiteY13" fmla="*/ 484397 h 1032136"/>
              <a:gd name="connsiteX14" fmla="*/ 0 w 1059555"/>
              <a:gd name="connsiteY14" fmla="*/ 690371 h 10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555" h="1032136">
                <a:moveTo>
                  <a:pt x="0" y="690371"/>
                </a:moveTo>
                <a:lnTo>
                  <a:pt x="0" y="690371"/>
                </a:lnTo>
                <a:lnTo>
                  <a:pt x="10035" y="918404"/>
                </a:lnTo>
                <a:lnTo>
                  <a:pt x="207935" y="1032136"/>
                </a:lnTo>
                <a:lnTo>
                  <a:pt x="534313" y="833562"/>
                </a:lnTo>
                <a:lnTo>
                  <a:pt x="863525" y="1018621"/>
                </a:lnTo>
                <a:lnTo>
                  <a:pt x="1057387" y="898134"/>
                </a:lnTo>
                <a:cubicBezTo>
                  <a:pt x="1058110" y="822053"/>
                  <a:pt x="1058832" y="745972"/>
                  <a:pt x="1059555" y="669891"/>
                </a:cubicBezTo>
                <a:lnTo>
                  <a:pt x="738590" y="489469"/>
                </a:lnTo>
                <a:lnTo>
                  <a:pt x="738590" y="109952"/>
                </a:lnTo>
                <a:lnTo>
                  <a:pt x="538566" y="0"/>
                </a:lnTo>
                <a:lnTo>
                  <a:pt x="338541" y="109952"/>
                </a:lnTo>
                <a:lnTo>
                  <a:pt x="338540" y="109952"/>
                </a:lnTo>
                <a:lnTo>
                  <a:pt x="338540" y="484397"/>
                </a:lnTo>
                <a:lnTo>
                  <a:pt x="0" y="690371"/>
                </a:lnTo>
                <a:close/>
              </a:path>
            </a:pathLst>
          </a:cu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t>  </a:t>
            </a:r>
          </a:p>
        </p:txBody>
      </p:sp>
      <p:sp>
        <p:nvSpPr>
          <p:cNvPr id="2" name="Footer Placeholder 1">
            <a:extLst>
              <a:ext uri="{FF2B5EF4-FFF2-40B4-BE49-F238E27FC236}">
                <a16:creationId xmlns:a16="http://schemas.microsoft.com/office/drawing/2014/main" id="{66BBF0BB-6A2F-468F-B2B7-008ABDE1153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196966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E4D647-684D-2D41-A6B0-36E189A00B1A}"/>
              </a:ext>
            </a:extLst>
          </p:cNvPr>
          <p:cNvSpPr>
            <a:spLocks noGrp="1"/>
          </p:cNvSpPr>
          <p:nvPr>
            <p:ph type="title"/>
          </p:nvPr>
        </p:nvSpPr>
        <p:spPr/>
        <p:txBody>
          <a:bodyPr/>
          <a:lstStyle/>
          <a:p>
            <a:r>
              <a:rPr lang="en-US" dirty="0"/>
              <a:t>Click to edit Master title style</a:t>
            </a:r>
          </a:p>
        </p:txBody>
      </p:sp>
      <p:sp>
        <p:nvSpPr>
          <p:cNvPr id="7" name="Freeform 6">
            <a:extLst>
              <a:ext uri="{FF2B5EF4-FFF2-40B4-BE49-F238E27FC236}">
                <a16:creationId xmlns:a16="http://schemas.microsoft.com/office/drawing/2014/main" id="{72BA29F5-B533-C544-A244-50EF6E361FB5}"/>
              </a:ext>
            </a:extLst>
          </p:cNvPr>
          <p:cNvSpPr/>
          <p:nvPr userDrawn="1"/>
        </p:nvSpPr>
        <p:spPr>
          <a:xfrm rot="17586149" flipH="1">
            <a:off x="10898628" y="233246"/>
            <a:ext cx="1093781" cy="1065476"/>
          </a:xfrm>
          <a:custGeom>
            <a:avLst/>
            <a:gdLst>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738591 w 1059555"/>
              <a:gd name="connsiteY13" fmla="*/ 109952 h 1032136"/>
              <a:gd name="connsiteX14" fmla="*/ 538566 w 1059555"/>
              <a:gd name="connsiteY14" fmla="*/ 0 h 1032136"/>
              <a:gd name="connsiteX15" fmla="*/ 338541 w 1059555"/>
              <a:gd name="connsiteY15" fmla="*/ 109952 h 1032136"/>
              <a:gd name="connsiteX16" fmla="*/ 338540 w 1059555"/>
              <a:gd name="connsiteY16" fmla="*/ 109952 h 1032136"/>
              <a:gd name="connsiteX17" fmla="*/ 338540 w 1059555"/>
              <a:gd name="connsiteY17" fmla="*/ 484397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207934 w 1059555"/>
              <a:gd name="connsiteY4" fmla="*/ 1032135 h 1032136"/>
              <a:gd name="connsiteX5" fmla="*/ 534313 w 1059555"/>
              <a:gd name="connsiteY5" fmla="*/ 833562 h 1032136"/>
              <a:gd name="connsiteX6" fmla="*/ 863525 w 1059555"/>
              <a:gd name="connsiteY6" fmla="*/ 1018621 h 1032136"/>
              <a:gd name="connsiteX7" fmla="*/ 863525 w 1059555"/>
              <a:gd name="connsiteY7" fmla="*/ 1018620 h 1032136"/>
              <a:gd name="connsiteX8" fmla="*/ 1057387 w 1059555"/>
              <a:gd name="connsiteY8" fmla="*/ 898134 h 1032136"/>
              <a:gd name="connsiteX9" fmla="*/ 1059555 w 1059555"/>
              <a:gd name="connsiteY9" fmla="*/ 669891 h 1032136"/>
              <a:gd name="connsiteX10" fmla="*/ 1059555 w 1059555"/>
              <a:gd name="connsiteY10" fmla="*/ 669892 h 1032136"/>
              <a:gd name="connsiteX11" fmla="*/ 738590 w 1059555"/>
              <a:gd name="connsiteY11" fmla="*/ 489469 h 1032136"/>
              <a:gd name="connsiteX12" fmla="*/ 738590 w 1059555"/>
              <a:gd name="connsiteY12" fmla="*/ 109952 h 1032136"/>
              <a:gd name="connsiteX13" fmla="*/ 538566 w 1059555"/>
              <a:gd name="connsiteY13" fmla="*/ 0 h 1032136"/>
              <a:gd name="connsiteX14" fmla="*/ 338541 w 1059555"/>
              <a:gd name="connsiteY14" fmla="*/ 109952 h 1032136"/>
              <a:gd name="connsiteX15" fmla="*/ 338540 w 1059555"/>
              <a:gd name="connsiteY15" fmla="*/ 109952 h 1032136"/>
              <a:gd name="connsiteX16" fmla="*/ 338540 w 1059555"/>
              <a:gd name="connsiteY16" fmla="*/ 484397 h 1032136"/>
              <a:gd name="connsiteX17" fmla="*/ 0 w 1059555"/>
              <a:gd name="connsiteY17"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863525 w 1059555"/>
              <a:gd name="connsiteY6" fmla="*/ 1018620 h 1032136"/>
              <a:gd name="connsiteX7" fmla="*/ 1057387 w 1059555"/>
              <a:gd name="connsiteY7" fmla="*/ 898134 h 1032136"/>
              <a:gd name="connsiteX8" fmla="*/ 1059555 w 1059555"/>
              <a:gd name="connsiteY8" fmla="*/ 669891 h 1032136"/>
              <a:gd name="connsiteX9" fmla="*/ 1059555 w 1059555"/>
              <a:gd name="connsiteY9" fmla="*/ 669892 h 1032136"/>
              <a:gd name="connsiteX10" fmla="*/ 738590 w 1059555"/>
              <a:gd name="connsiteY10" fmla="*/ 489469 h 1032136"/>
              <a:gd name="connsiteX11" fmla="*/ 738590 w 1059555"/>
              <a:gd name="connsiteY11" fmla="*/ 109952 h 1032136"/>
              <a:gd name="connsiteX12" fmla="*/ 538566 w 1059555"/>
              <a:gd name="connsiteY12" fmla="*/ 0 h 1032136"/>
              <a:gd name="connsiteX13" fmla="*/ 338541 w 1059555"/>
              <a:gd name="connsiteY13" fmla="*/ 109952 h 1032136"/>
              <a:gd name="connsiteX14" fmla="*/ 338540 w 1059555"/>
              <a:gd name="connsiteY14" fmla="*/ 109952 h 1032136"/>
              <a:gd name="connsiteX15" fmla="*/ 338540 w 1059555"/>
              <a:gd name="connsiteY15" fmla="*/ 484397 h 1032136"/>
              <a:gd name="connsiteX16" fmla="*/ 0 w 1059555"/>
              <a:gd name="connsiteY16"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1059555 w 1059555"/>
              <a:gd name="connsiteY8" fmla="*/ 669892 h 1032136"/>
              <a:gd name="connsiteX9" fmla="*/ 738590 w 1059555"/>
              <a:gd name="connsiteY9" fmla="*/ 489469 h 1032136"/>
              <a:gd name="connsiteX10" fmla="*/ 738590 w 1059555"/>
              <a:gd name="connsiteY10" fmla="*/ 109952 h 1032136"/>
              <a:gd name="connsiteX11" fmla="*/ 538566 w 1059555"/>
              <a:gd name="connsiteY11" fmla="*/ 0 h 1032136"/>
              <a:gd name="connsiteX12" fmla="*/ 338541 w 1059555"/>
              <a:gd name="connsiteY12" fmla="*/ 109952 h 1032136"/>
              <a:gd name="connsiteX13" fmla="*/ 338540 w 1059555"/>
              <a:gd name="connsiteY13" fmla="*/ 109952 h 1032136"/>
              <a:gd name="connsiteX14" fmla="*/ 338540 w 1059555"/>
              <a:gd name="connsiteY14" fmla="*/ 484397 h 1032136"/>
              <a:gd name="connsiteX15" fmla="*/ 0 w 1059555"/>
              <a:gd name="connsiteY15" fmla="*/ 690371 h 1032136"/>
              <a:gd name="connsiteX0" fmla="*/ 0 w 1059555"/>
              <a:gd name="connsiteY0" fmla="*/ 690371 h 1032136"/>
              <a:gd name="connsiteX1" fmla="*/ 0 w 1059555"/>
              <a:gd name="connsiteY1" fmla="*/ 690371 h 1032136"/>
              <a:gd name="connsiteX2" fmla="*/ 10035 w 1059555"/>
              <a:gd name="connsiteY2" fmla="*/ 918404 h 1032136"/>
              <a:gd name="connsiteX3" fmla="*/ 207935 w 1059555"/>
              <a:gd name="connsiteY3" fmla="*/ 1032136 h 1032136"/>
              <a:gd name="connsiteX4" fmla="*/ 534313 w 1059555"/>
              <a:gd name="connsiteY4" fmla="*/ 833562 h 1032136"/>
              <a:gd name="connsiteX5" fmla="*/ 863525 w 1059555"/>
              <a:gd name="connsiteY5" fmla="*/ 1018621 h 1032136"/>
              <a:gd name="connsiteX6" fmla="*/ 1057387 w 1059555"/>
              <a:gd name="connsiteY6" fmla="*/ 898134 h 1032136"/>
              <a:gd name="connsiteX7" fmla="*/ 1059555 w 1059555"/>
              <a:gd name="connsiteY7" fmla="*/ 669891 h 1032136"/>
              <a:gd name="connsiteX8" fmla="*/ 738590 w 1059555"/>
              <a:gd name="connsiteY8" fmla="*/ 489469 h 1032136"/>
              <a:gd name="connsiteX9" fmla="*/ 738590 w 1059555"/>
              <a:gd name="connsiteY9" fmla="*/ 109952 h 1032136"/>
              <a:gd name="connsiteX10" fmla="*/ 538566 w 1059555"/>
              <a:gd name="connsiteY10" fmla="*/ 0 h 1032136"/>
              <a:gd name="connsiteX11" fmla="*/ 338541 w 1059555"/>
              <a:gd name="connsiteY11" fmla="*/ 109952 h 1032136"/>
              <a:gd name="connsiteX12" fmla="*/ 338540 w 1059555"/>
              <a:gd name="connsiteY12" fmla="*/ 109952 h 1032136"/>
              <a:gd name="connsiteX13" fmla="*/ 338540 w 1059555"/>
              <a:gd name="connsiteY13" fmla="*/ 484397 h 1032136"/>
              <a:gd name="connsiteX14" fmla="*/ 0 w 1059555"/>
              <a:gd name="connsiteY14" fmla="*/ 690371 h 10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555" h="1032136">
                <a:moveTo>
                  <a:pt x="0" y="690371"/>
                </a:moveTo>
                <a:lnTo>
                  <a:pt x="0" y="690371"/>
                </a:lnTo>
                <a:lnTo>
                  <a:pt x="10035" y="918404"/>
                </a:lnTo>
                <a:lnTo>
                  <a:pt x="207935" y="1032136"/>
                </a:lnTo>
                <a:lnTo>
                  <a:pt x="534313" y="833562"/>
                </a:lnTo>
                <a:lnTo>
                  <a:pt x="863525" y="1018621"/>
                </a:lnTo>
                <a:lnTo>
                  <a:pt x="1057387" y="898134"/>
                </a:lnTo>
                <a:cubicBezTo>
                  <a:pt x="1058110" y="822053"/>
                  <a:pt x="1058832" y="745972"/>
                  <a:pt x="1059555" y="669891"/>
                </a:cubicBezTo>
                <a:lnTo>
                  <a:pt x="738590" y="489469"/>
                </a:lnTo>
                <a:lnTo>
                  <a:pt x="738590" y="109952"/>
                </a:lnTo>
                <a:lnTo>
                  <a:pt x="538566" y="0"/>
                </a:lnTo>
                <a:lnTo>
                  <a:pt x="338541" y="109952"/>
                </a:lnTo>
                <a:lnTo>
                  <a:pt x="338540" y="109952"/>
                </a:lnTo>
                <a:lnTo>
                  <a:pt x="338540" y="484397"/>
                </a:lnTo>
                <a:lnTo>
                  <a:pt x="0" y="690371"/>
                </a:lnTo>
                <a:close/>
              </a:path>
            </a:pathLst>
          </a:cu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dirty="0"/>
              <a:t>  </a:t>
            </a:r>
          </a:p>
        </p:txBody>
      </p:sp>
      <p:sp>
        <p:nvSpPr>
          <p:cNvPr id="2" name="Footer Placeholder 1">
            <a:extLst>
              <a:ext uri="{FF2B5EF4-FFF2-40B4-BE49-F238E27FC236}">
                <a16:creationId xmlns:a16="http://schemas.microsoft.com/office/drawing/2014/main" id="{66BBF0BB-6A2F-468F-B2B7-008ABDE1153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1191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45626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2" y="2142069"/>
            <a:ext cx="10131425" cy="3649133"/>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89660" y="5870577"/>
            <a:ext cx="1600200" cy="377825"/>
          </a:xfrm>
          <a:prstGeom prst="rect">
            <a:avLst/>
          </a:prstGeom>
        </p:spPr>
        <p:txBody>
          <a:bodyPr/>
          <a:lstStyle/>
          <a:p>
            <a:endParaRPr lang="en-US"/>
          </a:p>
        </p:txBody>
      </p:sp>
      <p:sp>
        <p:nvSpPr>
          <p:cNvPr id="5" name="Footer Placeholder 4"/>
          <p:cNvSpPr>
            <a:spLocks noGrp="1"/>
          </p:cNvSpPr>
          <p:nvPr>
            <p:ph type="ftr" sz="quarter" idx="11"/>
          </p:nvPr>
        </p:nvSpPr>
        <p:spPr>
          <a:xfrm>
            <a:off x="685801" y="5870577"/>
            <a:ext cx="7827659" cy="377825"/>
          </a:xfrm>
          <a:prstGeom prst="rect">
            <a:avLst/>
          </a:prstGeom>
        </p:spPr>
        <p:txBody>
          <a:bodyPr/>
          <a:lstStyle/>
          <a:p>
            <a:endParaRPr lang="en-US"/>
          </a:p>
        </p:txBody>
      </p:sp>
      <p:sp>
        <p:nvSpPr>
          <p:cNvPr id="6" name="Slide Number Placeholder 5"/>
          <p:cNvSpPr>
            <a:spLocks noGrp="1"/>
          </p:cNvSpPr>
          <p:nvPr>
            <p:ph type="sldNum" sz="quarter" idx="12"/>
          </p:nvPr>
        </p:nvSpPr>
        <p:spPr>
          <a:xfrm>
            <a:off x="10266062" y="5870577"/>
            <a:ext cx="551167" cy="377825"/>
          </a:xfrm>
          <a:prstGeom prst="rect">
            <a:avLst/>
          </a:prstGeom>
        </p:spPr>
        <p:txBody>
          <a:bodyPr/>
          <a:lstStyle/>
          <a:p>
            <a:fld id="{183630A7-BC33-8848-8888-87FA7B3F64F3}" type="slidenum">
              <a:rPr lang="en-US" smtClean="0"/>
              <a:t>‹nr.›</a:t>
            </a:fld>
            <a:endParaRPr lang="en-US"/>
          </a:p>
        </p:txBody>
      </p:sp>
    </p:spTree>
    <p:extLst>
      <p:ext uri="{BB962C8B-B14F-4D97-AF65-F5344CB8AC3E}">
        <p14:creationId xmlns:p14="http://schemas.microsoft.com/office/powerpoint/2010/main" val="262693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5F963EBC-5693-ED46-8189-09D0B75EF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2"/>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B3AD8C50-BE0F-3F49-AF5D-6D489CDFE28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047796E2-D4D4-9144-8DF8-E64E94E62AE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10CD53E3-FE11-684C-B6BC-09E0CCFD6BC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C880E6E7-7AA7-6948-8D55-7B4F4A16609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D3E457-1B42-C24F-8FB8-64723A36E986}"/>
              </a:ext>
            </a:extLst>
          </p:cNvPr>
          <p:cNvPicPr>
            <a:picLocks noChangeAspect="1"/>
          </p:cNvPicPr>
          <p:nvPr userDrawn="1"/>
        </p:nvPicPr>
        <p:blipFill>
          <a:blip r:embed="rId27"/>
          <a:stretch>
            <a:fillRect/>
          </a:stretch>
        </p:blipFill>
        <p:spPr>
          <a:xfrm>
            <a:off x="10004103" y="274962"/>
            <a:ext cx="1781497" cy="702039"/>
          </a:xfrm>
          <a:prstGeom prst="rect">
            <a:avLst/>
          </a:prstGeom>
        </p:spPr>
      </p:pic>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customXml" Target="../ink/ink1.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hyperlink" Target="https://www.linkedin.com/company/23765823" TargetMode="External"/><Relationship Id="rId7" Type="http://schemas.openxmlformats.org/officeDocument/2006/relationships/image" Target="../media/image36.wmf"/><Relationship Id="rId2" Type="http://schemas.openxmlformats.org/officeDocument/2006/relationships/hyperlink" Target="https://twitter.com/LYM_MM_CONNECT" TargetMode="External"/><Relationship Id="rId1" Type="http://schemas.openxmlformats.org/officeDocument/2006/relationships/slideLayout" Target="../slideLayouts/slideLayout2.xml"/><Relationship Id="rId6" Type="http://schemas.openxmlformats.org/officeDocument/2006/relationships/hyperlink" Target="http://www.lymphomaconnect.info/" TargetMode="External"/><Relationship Id="rId11" Type="http://schemas.openxmlformats.org/officeDocument/2006/relationships/image" Target="../media/image39.wmf"/><Relationship Id="rId5" Type="http://schemas.openxmlformats.org/officeDocument/2006/relationships/hyperlink" Target="https://vimeo.com/channels/lymphomaconnect" TargetMode="External"/><Relationship Id="rId10" Type="http://schemas.openxmlformats.org/officeDocument/2006/relationships/image" Target="../media/image38.wmf"/><Relationship Id="rId4" Type="http://schemas.openxmlformats.org/officeDocument/2006/relationships/hyperlink" Target="mailto:froukje.sosef@cor2ed.com" TargetMode="External"/><Relationship Id="rId9" Type="http://schemas.openxmlformats.org/officeDocument/2006/relationships/hyperlink" Target="https://twitter.com/lymphoma_connec"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265A65-3341-4C64-A7AD-253ED17E2084}"/>
              </a:ext>
            </a:extLst>
          </p:cNvPr>
          <p:cNvSpPr/>
          <p:nvPr/>
        </p:nvSpPr>
        <p:spPr>
          <a:xfrm>
            <a:off x="4032955" y="5325473"/>
            <a:ext cx="7154427" cy="650081"/>
          </a:xfrm>
          <a:prstGeom prst="rect">
            <a:avLst/>
          </a:prstGeom>
          <a:solidFill>
            <a:schemeClr val="accent1">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40" tIns="34290" rIns="68580" bIns="34290" numCol="1" spcCol="0" rtlCol="0" fromWordArt="0" anchor="ctr" anchorCtr="0" forceAA="0" compatLnSpc="1">
            <a:prstTxWarp prst="textNoShape">
              <a:avLst/>
            </a:prstTxWarp>
            <a:noAutofit/>
          </a:bodyPr>
          <a:lstStyle/>
          <a:p>
            <a:pPr marL="137156" indent="-137156">
              <a:lnSpc>
                <a:spcPct val="110000"/>
              </a:lnSpc>
              <a:spcAft>
                <a:spcPts val="200"/>
              </a:spcAft>
              <a:buClr>
                <a:schemeClr val="accent1"/>
              </a:buClr>
              <a:buFont typeface="Arial" panose="020B0604020202020204" pitchFamily="34" charset="0"/>
              <a:buChar char="•"/>
            </a:pPr>
            <a:r>
              <a:rPr lang="en-GB" sz="1200" b="1" dirty="0">
                <a:solidFill>
                  <a:schemeClr val="tx1"/>
                </a:solidFill>
                <a:latin typeface="+mj-lt"/>
                <a:cs typeface="Arial" panose="020B0604020202020204" pitchFamily="34" charset="0"/>
              </a:rPr>
              <a:t>15 patients </a:t>
            </a:r>
            <a:r>
              <a:rPr lang="en-GB" sz="1200" dirty="0">
                <a:solidFill>
                  <a:schemeClr val="tx1"/>
                </a:solidFill>
                <a:latin typeface="+mj-lt"/>
                <a:cs typeface="Arial" panose="020B0604020202020204" pitchFamily="34" charset="0"/>
              </a:rPr>
              <a:t>received CD19-directed CAR-T therapy with an investigator-assessed ORR of 47% (6 CR; 1 PR)</a:t>
            </a:r>
          </a:p>
          <a:p>
            <a:pPr marL="137156" indent="-137156">
              <a:lnSpc>
                <a:spcPct val="110000"/>
              </a:lnSpc>
              <a:spcAft>
                <a:spcPts val="200"/>
              </a:spcAft>
              <a:buClr>
                <a:schemeClr val="accent1"/>
              </a:buClr>
              <a:buFont typeface="Arial" panose="020B0604020202020204" pitchFamily="34" charset="0"/>
              <a:buChar char="•"/>
            </a:pPr>
            <a:r>
              <a:rPr lang="en-GB" sz="1200" b="1" dirty="0">
                <a:solidFill>
                  <a:schemeClr val="tx1"/>
                </a:solidFill>
                <a:latin typeface="+mj-lt"/>
                <a:cs typeface="Arial" panose="020B0604020202020204" pitchFamily="34" charset="0"/>
              </a:rPr>
              <a:t>9 patients </a:t>
            </a:r>
            <a:r>
              <a:rPr lang="en-GB" sz="1200" dirty="0">
                <a:solidFill>
                  <a:schemeClr val="tx1"/>
                </a:solidFill>
                <a:latin typeface="+mj-lt"/>
                <a:cs typeface="Arial" panose="020B0604020202020204" pitchFamily="34" charset="0"/>
              </a:rPr>
              <a:t>proceeded to SCT as consolidation after Lonca response</a:t>
            </a:r>
          </a:p>
        </p:txBody>
      </p:sp>
      <p:sp>
        <p:nvSpPr>
          <p:cNvPr id="2" name="Title 1">
            <a:extLst>
              <a:ext uri="{FF2B5EF4-FFF2-40B4-BE49-F238E27FC236}">
                <a16:creationId xmlns:a16="http://schemas.microsoft.com/office/drawing/2014/main" id="{8B98CDE5-4005-475A-9099-7C64285F7144}"/>
              </a:ext>
            </a:extLst>
          </p:cNvPr>
          <p:cNvSpPr>
            <a:spLocks noGrp="1"/>
          </p:cNvSpPr>
          <p:nvPr>
            <p:ph type="title"/>
          </p:nvPr>
        </p:nvSpPr>
        <p:spPr>
          <a:xfrm>
            <a:off x="619200" y="246566"/>
            <a:ext cx="8740800" cy="807285"/>
          </a:xfrm>
        </p:spPr>
        <p:txBody>
          <a:bodyPr/>
          <a:lstStyle/>
          <a:p>
            <a:r>
              <a:rPr lang="en-GB" dirty="0"/>
              <a:t>Lotis-2 Efficacy Results </a:t>
            </a:r>
            <a:br>
              <a:rPr lang="en-GB" dirty="0"/>
            </a:br>
            <a:r>
              <a:rPr lang="en-GB" dirty="0"/>
              <a:t>PFS, OS, and Subsequent Treatment</a:t>
            </a:r>
          </a:p>
        </p:txBody>
      </p:sp>
      <p:sp>
        <p:nvSpPr>
          <p:cNvPr id="5" name="Slide Number Placeholder 4">
            <a:extLst>
              <a:ext uri="{FF2B5EF4-FFF2-40B4-BE49-F238E27FC236}">
                <a16:creationId xmlns:a16="http://schemas.microsoft.com/office/drawing/2014/main" id="{62BE66BD-C2B9-4771-AD92-CB9FB5E75126}"/>
              </a:ext>
            </a:extLst>
          </p:cNvPr>
          <p:cNvSpPr>
            <a:spLocks noGrp="1"/>
          </p:cNvSpPr>
          <p:nvPr>
            <p:ph type="sldNum" sz="quarter" idx="4"/>
          </p:nvPr>
        </p:nvSpPr>
        <p:spPr>
          <a:xfrm>
            <a:off x="10800523" y="6428359"/>
            <a:ext cx="781877" cy="365125"/>
          </a:xfrm>
        </p:spPr>
        <p:txBody>
          <a:bodyPr/>
          <a:lstStyle/>
          <a:p>
            <a:fld id="{781C0736-39BE-0D4C-B5D3-E9E510DE3886}" type="slidenum">
              <a:rPr lang="en-US" smtClean="0"/>
              <a:pPr/>
              <a:t>10</a:t>
            </a:fld>
            <a:endParaRPr lang="en-US" dirty="0"/>
          </a:p>
        </p:txBody>
      </p:sp>
      <p:sp>
        <p:nvSpPr>
          <p:cNvPr id="2049" name="Tijdelijke aanduiding voor inhoud 2048">
            <a:extLst>
              <a:ext uri="{FF2B5EF4-FFF2-40B4-BE49-F238E27FC236}">
                <a16:creationId xmlns:a16="http://schemas.microsoft.com/office/drawing/2014/main" id="{90F20C5A-CA2C-4547-A567-940D5D164A39}"/>
              </a:ext>
            </a:extLst>
          </p:cNvPr>
          <p:cNvSpPr>
            <a:spLocks noGrp="1"/>
          </p:cNvSpPr>
          <p:nvPr>
            <p:ph sz="quarter" idx="15"/>
          </p:nvPr>
        </p:nvSpPr>
        <p:spPr>
          <a:xfrm>
            <a:off x="620183" y="6311086"/>
            <a:ext cx="10179579" cy="365125"/>
          </a:xfrm>
        </p:spPr>
        <p:txBody>
          <a:bodyPr/>
          <a:lstStyle/>
          <a:p>
            <a:r>
              <a:rPr lang="en-GB" dirty="0">
                <a:solidFill>
                  <a:schemeClr val="tx2"/>
                </a:solidFill>
              </a:rPr>
              <a:t>CAR-T, chimeric antigen receptor T-cell; </a:t>
            </a:r>
            <a:r>
              <a:rPr lang="en-US" dirty="0">
                <a:solidFill>
                  <a:schemeClr val="tx2"/>
                </a:solidFill>
              </a:rPr>
              <a:t>CD19, cluster of differentiation 19; </a:t>
            </a:r>
            <a:r>
              <a:rPr lang="en-GB" dirty="0">
                <a:solidFill>
                  <a:schemeClr val="tx2"/>
                </a:solidFill>
              </a:rPr>
              <a:t>CI, confidence interval; CR, complete response; </a:t>
            </a:r>
            <a:r>
              <a:rPr lang="en-GB" dirty="0" err="1">
                <a:solidFill>
                  <a:schemeClr val="tx2"/>
                </a:solidFill>
              </a:rPr>
              <a:t>Lonca</a:t>
            </a:r>
            <a:r>
              <a:rPr lang="en-GB" dirty="0">
                <a:solidFill>
                  <a:schemeClr val="tx2"/>
                </a:solidFill>
              </a:rPr>
              <a:t>, </a:t>
            </a:r>
            <a:r>
              <a:rPr lang="en-GB" dirty="0" err="1">
                <a:solidFill>
                  <a:schemeClr val="tx2"/>
                </a:solidFill>
              </a:rPr>
              <a:t>loncastuximab</a:t>
            </a:r>
            <a:r>
              <a:rPr lang="en-GB" dirty="0">
                <a:solidFill>
                  <a:schemeClr val="tx2"/>
                </a:solidFill>
              </a:rPr>
              <a:t> </a:t>
            </a:r>
            <a:r>
              <a:rPr lang="en-GB" dirty="0" err="1">
                <a:solidFill>
                  <a:schemeClr val="tx2"/>
                </a:solidFill>
              </a:rPr>
              <a:t>tesirine</a:t>
            </a:r>
            <a:r>
              <a:rPr lang="en-GB" dirty="0">
                <a:solidFill>
                  <a:schemeClr val="tx2"/>
                </a:solidFill>
              </a:rPr>
              <a:t>; ORR, overall response rate; OS, overall survival; PFS, progression-free survival; PR, partial response; SCT, stem cell transplant</a:t>
            </a:r>
            <a:br>
              <a:rPr lang="en-GB" dirty="0"/>
            </a:br>
            <a:r>
              <a:rPr lang="en-GB" dirty="0" err="1"/>
              <a:t>Caimi</a:t>
            </a:r>
            <a:r>
              <a:rPr lang="en-GB" dirty="0"/>
              <a:t> PF, et al. Lancet </a:t>
            </a:r>
            <a:r>
              <a:rPr lang="en-GB" dirty="0" err="1"/>
              <a:t>Oncol</a:t>
            </a:r>
            <a:r>
              <a:rPr lang="en-GB" dirty="0"/>
              <a:t>. 2021;22(6):790-800</a:t>
            </a:r>
          </a:p>
        </p:txBody>
      </p:sp>
      <p:sp>
        <p:nvSpPr>
          <p:cNvPr id="13" name="Rectangle 12">
            <a:extLst>
              <a:ext uri="{FF2B5EF4-FFF2-40B4-BE49-F238E27FC236}">
                <a16:creationId xmlns:a16="http://schemas.microsoft.com/office/drawing/2014/main" id="{920135F7-ED4A-46CB-AD10-6AB362246F4C}"/>
              </a:ext>
            </a:extLst>
          </p:cNvPr>
          <p:cNvSpPr/>
          <p:nvPr/>
        </p:nvSpPr>
        <p:spPr>
          <a:xfrm>
            <a:off x="383458" y="1879889"/>
            <a:ext cx="5712542" cy="324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cs typeface="Arial" panose="020B0604020202020204" pitchFamily="34" charset="0"/>
              </a:rPr>
              <a:t>Median PFS: 4.9 months (95% CI: 2.9-8.3)</a:t>
            </a:r>
          </a:p>
        </p:txBody>
      </p:sp>
      <p:sp>
        <p:nvSpPr>
          <p:cNvPr id="14" name="Rectangle 13">
            <a:extLst>
              <a:ext uri="{FF2B5EF4-FFF2-40B4-BE49-F238E27FC236}">
                <a16:creationId xmlns:a16="http://schemas.microsoft.com/office/drawing/2014/main" id="{C739ED27-3F4B-4219-8984-B1DD0CF79740}"/>
              </a:ext>
            </a:extLst>
          </p:cNvPr>
          <p:cNvSpPr/>
          <p:nvPr/>
        </p:nvSpPr>
        <p:spPr>
          <a:xfrm>
            <a:off x="6210300" y="1879889"/>
            <a:ext cx="5568257" cy="324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cs typeface="Arial" panose="020B0604020202020204" pitchFamily="34" charset="0"/>
              </a:rPr>
              <a:t>Median OS: 9.9 months (95% CI: 6.7-11.5)</a:t>
            </a:r>
          </a:p>
        </p:txBody>
      </p:sp>
      <p:sp>
        <p:nvSpPr>
          <p:cNvPr id="15" name="Arrow: Pentagon 14">
            <a:extLst>
              <a:ext uri="{FF2B5EF4-FFF2-40B4-BE49-F238E27FC236}">
                <a16:creationId xmlns:a16="http://schemas.microsoft.com/office/drawing/2014/main" id="{A05DF44B-85CF-4CB7-A919-3240E8B7A679}"/>
              </a:ext>
            </a:extLst>
          </p:cNvPr>
          <p:cNvSpPr/>
          <p:nvPr/>
        </p:nvSpPr>
        <p:spPr>
          <a:xfrm>
            <a:off x="1583008" y="5325473"/>
            <a:ext cx="2571393" cy="650081"/>
          </a:xfrm>
          <a:prstGeom prst="homePlate">
            <a:avLst>
              <a:gd name="adj" fmla="val 170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mj-lt"/>
                <a:cs typeface="Arial" panose="020B0604020202020204" pitchFamily="34" charset="0"/>
              </a:rPr>
              <a:t>Subsequent Treatment</a:t>
            </a:r>
          </a:p>
        </p:txBody>
      </p:sp>
      <p:pic>
        <p:nvPicPr>
          <p:cNvPr id="4" name="Picture 3">
            <a:extLst>
              <a:ext uri="{FF2B5EF4-FFF2-40B4-BE49-F238E27FC236}">
                <a16:creationId xmlns:a16="http://schemas.microsoft.com/office/drawing/2014/main" id="{F171128C-D087-9042-8D07-BBF050161B7A}"/>
              </a:ext>
            </a:extLst>
          </p:cNvPr>
          <p:cNvPicPr>
            <a:picLocks noChangeAspect="1"/>
          </p:cNvPicPr>
          <p:nvPr/>
        </p:nvPicPr>
        <p:blipFill>
          <a:blip r:embed="rId3"/>
          <a:stretch>
            <a:fillRect/>
          </a:stretch>
        </p:blipFill>
        <p:spPr>
          <a:xfrm>
            <a:off x="405413" y="2280832"/>
            <a:ext cx="5582714" cy="2381061"/>
          </a:xfrm>
          <a:prstGeom prst="rect">
            <a:avLst/>
          </a:prstGeom>
        </p:spPr>
      </p:pic>
      <p:pic>
        <p:nvPicPr>
          <p:cNvPr id="8" name="Picture 7">
            <a:extLst>
              <a:ext uri="{FF2B5EF4-FFF2-40B4-BE49-F238E27FC236}">
                <a16:creationId xmlns:a16="http://schemas.microsoft.com/office/drawing/2014/main" id="{D575221B-3B5C-C94B-9B07-BD1B5CE25D72}"/>
              </a:ext>
            </a:extLst>
          </p:cNvPr>
          <p:cNvPicPr>
            <a:picLocks noChangeAspect="1"/>
          </p:cNvPicPr>
          <p:nvPr/>
        </p:nvPicPr>
        <p:blipFill>
          <a:blip r:embed="rId4"/>
          <a:stretch>
            <a:fillRect/>
          </a:stretch>
        </p:blipFill>
        <p:spPr>
          <a:xfrm>
            <a:off x="6216036" y="2277949"/>
            <a:ext cx="5573268" cy="2382774"/>
          </a:xfrm>
          <a:prstGeom prst="rect">
            <a:avLst/>
          </a:prstGeom>
        </p:spPr>
      </p:pic>
    </p:spTree>
    <p:extLst>
      <p:ext uri="{BB962C8B-B14F-4D97-AF65-F5344CB8AC3E}">
        <p14:creationId xmlns:p14="http://schemas.microsoft.com/office/powerpoint/2010/main" val="3203705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CDE5-4005-475A-9099-7C64285F7144}"/>
              </a:ext>
            </a:extLst>
          </p:cNvPr>
          <p:cNvSpPr>
            <a:spLocks noGrp="1"/>
          </p:cNvSpPr>
          <p:nvPr>
            <p:ph type="title"/>
          </p:nvPr>
        </p:nvSpPr>
        <p:spPr>
          <a:xfrm>
            <a:off x="619200" y="246566"/>
            <a:ext cx="8740800" cy="807285"/>
          </a:xfrm>
        </p:spPr>
        <p:txBody>
          <a:bodyPr/>
          <a:lstStyle/>
          <a:p>
            <a:r>
              <a:rPr lang="en-GB" dirty="0"/>
              <a:t>Lotis-2 Safety Results</a:t>
            </a:r>
          </a:p>
        </p:txBody>
      </p:sp>
      <p:sp>
        <p:nvSpPr>
          <p:cNvPr id="5" name="Slide Number Placeholder 4">
            <a:extLst>
              <a:ext uri="{FF2B5EF4-FFF2-40B4-BE49-F238E27FC236}">
                <a16:creationId xmlns:a16="http://schemas.microsoft.com/office/drawing/2014/main" id="{62BE66BD-C2B9-4771-AD92-CB9FB5E75126}"/>
              </a:ext>
            </a:extLst>
          </p:cNvPr>
          <p:cNvSpPr>
            <a:spLocks noGrp="1"/>
          </p:cNvSpPr>
          <p:nvPr>
            <p:ph type="sldNum" sz="quarter" idx="4"/>
          </p:nvPr>
        </p:nvSpPr>
        <p:spPr>
          <a:xfrm>
            <a:off x="10800523" y="6428359"/>
            <a:ext cx="781877" cy="365125"/>
          </a:xfrm>
        </p:spPr>
        <p:txBody>
          <a:bodyPr/>
          <a:lstStyle/>
          <a:p>
            <a:fld id="{781C0736-39BE-0D4C-B5D3-E9E510DE3886}" type="slidenum">
              <a:rPr lang="en-US" smtClean="0"/>
              <a:pPr/>
              <a:t>11</a:t>
            </a:fld>
            <a:endParaRPr lang="en-US" dirty="0"/>
          </a:p>
        </p:txBody>
      </p:sp>
      <p:sp>
        <p:nvSpPr>
          <p:cNvPr id="3" name="Tijdelijke aanduiding voor inhoud 2">
            <a:extLst>
              <a:ext uri="{FF2B5EF4-FFF2-40B4-BE49-F238E27FC236}">
                <a16:creationId xmlns:a16="http://schemas.microsoft.com/office/drawing/2014/main" id="{7970BBA6-8DC3-8C45-8DE5-E794FCD1D44D}"/>
              </a:ext>
            </a:extLst>
          </p:cNvPr>
          <p:cNvSpPr>
            <a:spLocks noGrp="1"/>
          </p:cNvSpPr>
          <p:nvPr>
            <p:ph sz="quarter" idx="15"/>
          </p:nvPr>
        </p:nvSpPr>
        <p:spPr>
          <a:xfrm>
            <a:off x="620184" y="6339573"/>
            <a:ext cx="8116800" cy="365125"/>
          </a:xfrm>
        </p:spPr>
        <p:txBody>
          <a:bodyPr/>
          <a:lstStyle/>
          <a:p>
            <a:r>
              <a:rPr lang="en-GB" dirty="0"/>
              <a:t>TEAEs were reported for </a:t>
            </a:r>
            <a:r>
              <a:rPr lang="en-GB" dirty="0">
                <a:solidFill>
                  <a:schemeClr val="tx2"/>
                </a:solidFill>
              </a:rPr>
              <a:t>the as-treated population</a:t>
            </a:r>
            <a:br>
              <a:rPr lang="en-GB" dirty="0"/>
            </a:br>
            <a:r>
              <a:rPr lang="en-GB" dirty="0"/>
              <a:t>GGT, gamma-glutamyl transferase; TEAE, treatment-emergent adverse event</a:t>
            </a:r>
            <a:br>
              <a:rPr lang="en-GB" dirty="0"/>
            </a:br>
            <a:r>
              <a:rPr lang="nl-NL" dirty="0" err="1"/>
              <a:t>Caimi</a:t>
            </a:r>
            <a:r>
              <a:rPr lang="nl-NL" dirty="0"/>
              <a:t> PF, et al. Lancet </a:t>
            </a:r>
            <a:r>
              <a:rPr lang="nl-NL" dirty="0" err="1"/>
              <a:t>Oncol</a:t>
            </a:r>
            <a:r>
              <a:rPr lang="nl-NL" dirty="0"/>
              <a:t>. 2021;22:790-800</a:t>
            </a:r>
          </a:p>
        </p:txBody>
      </p:sp>
      <p:grpSp>
        <p:nvGrpSpPr>
          <p:cNvPr id="12" name="Group 11">
            <a:extLst>
              <a:ext uri="{FF2B5EF4-FFF2-40B4-BE49-F238E27FC236}">
                <a16:creationId xmlns:a16="http://schemas.microsoft.com/office/drawing/2014/main" id="{BA1A4B83-6D78-441B-80B6-0AE391E08BF0}"/>
              </a:ext>
            </a:extLst>
          </p:cNvPr>
          <p:cNvGrpSpPr/>
          <p:nvPr/>
        </p:nvGrpSpPr>
        <p:grpSpPr>
          <a:xfrm>
            <a:off x="7604485" y="1606986"/>
            <a:ext cx="4000540" cy="1222173"/>
            <a:chOff x="839788" y="1700212"/>
            <a:chExt cx="5141913" cy="609445"/>
          </a:xfrm>
        </p:grpSpPr>
        <p:sp>
          <p:nvSpPr>
            <p:cNvPr id="13" name="Rectangle 12">
              <a:extLst>
                <a:ext uri="{FF2B5EF4-FFF2-40B4-BE49-F238E27FC236}">
                  <a16:creationId xmlns:a16="http://schemas.microsoft.com/office/drawing/2014/main" id="{96924FA4-B42D-4E2E-AE4D-818526081727}"/>
                </a:ext>
              </a:extLst>
            </p:cNvPr>
            <p:cNvSpPr/>
            <p:nvPr/>
          </p:nvSpPr>
          <p:spPr>
            <a:xfrm>
              <a:off x="839789" y="1700212"/>
              <a:ext cx="5141912" cy="6094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lnSpc>
                  <a:spcPct val="110000"/>
                </a:lnSpc>
                <a:spcAft>
                  <a:spcPts val="225"/>
                </a:spcAft>
                <a:buClr>
                  <a:srgbClr val="7192CD"/>
                </a:buClr>
              </a:pPr>
              <a:r>
                <a:rPr lang="en-US" sz="1600" b="1" dirty="0">
                  <a:solidFill>
                    <a:schemeClr val="accent2"/>
                  </a:solidFill>
                  <a:latin typeface="+mj-lt"/>
                  <a:cs typeface="Arial" panose="020B0604020202020204" pitchFamily="34" charset="0"/>
                </a:rPr>
                <a:t>Most common grade ≥3 TEAEs were:</a:t>
              </a:r>
            </a:p>
            <a:p>
              <a:pPr marL="137156" indent="-137156">
                <a:lnSpc>
                  <a:spcPct val="110000"/>
                </a:lnSpc>
                <a:spcAft>
                  <a:spcPts val="225"/>
                </a:spcAft>
                <a:buClr>
                  <a:schemeClr val="accent2"/>
                </a:buClr>
                <a:buFont typeface="Arial" panose="020B0604020202020204" pitchFamily="34" charset="0"/>
                <a:buChar char="•"/>
              </a:pPr>
              <a:r>
                <a:rPr lang="en-US" sz="1200" dirty="0">
                  <a:solidFill>
                    <a:schemeClr val="tx1"/>
                  </a:solidFill>
                  <a:cs typeface="Arial" panose="020B0604020202020204" pitchFamily="34" charset="0"/>
                </a:rPr>
                <a:t>Neutropenia (37 patients; 26%)</a:t>
              </a:r>
            </a:p>
            <a:p>
              <a:pPr marL="137156" indent="-137156">
                <a:lnSpc>
                  <a:spcPct val="110000"/>
                </a:lnSpc>
                <a:spcAft>
                  <a:spcPts val="225"/>
                </a:spcAft>
                <a:buClr>
                  <a:schemeClr val="accent2"/>
                </a:buClr>
                <a:buFont typeface="Arial" panose="020B0604020202020204" pitchFamily="34" charset="0"/>
                <a:buChar char="•"/>
              </a:pPr>
              <a:r>
                <a:rPr lang="en-US" sz="1200" dirty="0">
                  <a:solidFill>
                    <a:schemeClr val="tx1"/>
                  </a:solidFill>
                  <a:cs typeface="Arial" panose="020B0604020202020204" pitchFamily="34" charset="0"/>
                </a:rPr>
                <a:t>Thrombocytopenia (26 patients; 18%)</a:t>
              </a:r>
            </a:p>
            <a:p>
              <a:pPr marL="137156" indent="-137156">
                <a:lnSpc>
                  <a:spcPct val="110000"/>
                </a:lnSpc>
                <a:spcAft>
                  <a:spcPts val="225"/>
                </a:spcAft>
                <a:buClr>
                  <a:schemeClr val="accent2"/>
                </a:buClr>
                <a:buFont typeface="Arial" panose="020B0604020202020204" pitchFamily="34" charset="0"/>
                <a:buChar char="•"/>
              </a:pPr>
              <a:r>
                <a:rPr lang="en-US" sz="1200" dirty="0">
                  <a:solidFill>
                    <a:schemeClr val="tx1"/>
                  </a:solidFill>
                  <a:cs typeface="Arial" panose="020B0604020202020204" pitchFamily="34" charset="0"/>
                </a:rPr>
                <a:t>GGT increased (24 patients; 17%)</a:t>
              </a:r>
            </a:p>
          </p:txBody>
        </p:sp>
        <p:sp>
          <p:nvSpPr>
            <p:cNvPr id="14" name="Rectangle 13">
              <a:extLst>
                <a:ext uri="{FF2B5EF4-FFF2-40B4-BE49-F238E27FC236}">
                  <a16:creationId xmlns:a16="http://schemas.microsoft.com/office/drawing/2014/main" id="{C51A2FF6-F979-43CF-9C9D-A7D734937F52}"/>
                </a:ext>
              </a:extLst>
            </p:cNvPr>
            <p:cNvSpPr/>
            <p:nvPr/>
          </p:nvSpPr>
          <p:spPr>
            <a:xfrm>
              <a:off x="839788" y="1700212"/>
              <a:ext cx="46801" cy="6085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lnSpc>
                  <a:spcPct val="110000"/>
                </a:lnSpc>
                <a:spcAft>
                  <a:spcPts val="225"/>
                </a:spcAft>
              </a:pPr>
              <a:endParaRPr lang="en-US" sz="1600" baseline="30000" dirty="0">
                <a:solidFill>
                  <a:schemeClr val="tx1"/>
                </a:solidFill>
                <a:latin typeface="+mj-lt"/>
                <a:cs typeface="Arial" panose="020B0604020202020204" pitchFamily="34" charset="0"/>
              </a:endParaRPr>
            </a:p>
          </p:txBody>
        </p:sp>
      </p:grpSp>
      <p:grpSp>
        <p:nvGrpSpPr>
          <p:cNvPr id="15" name="Group 14">
            <a:extLst>
              <a:ext uri="{FF2B5EF4-FFF2-40B4-BE49-F238E27FC236}">
                <a16:creationId xmlns:a16="http://schemas.microsoft.com/office/drawing/2014/main" id="{DE5A6B0B-1C8F-4266-A530-EACBEAEB1E6F}"/>
              </a:ext>
            </a:extLst>
          </p:cNvPr>
          <p:cNvGrpSpPr/>
          <p:nvPr/>
        </p:nvGrpSpPr>
        <p:grpSpPr>
          <a:xfrm>
            <a:off x="7604485" y="2897929"/>
            <a:ext cx="4000540" cy="1675232"/>
            <a:chOff x="839788" y="1700212"/>
            <a:chExt cx="5141913" cy="472746"/>
          </a:xfrm>
        </p:grpSpPr>
        <p:sp>
          <p:nvSpPr>
            <p:cNvPr id="16" name="Rectangle 15">
              <a:extLst>
                <a:ext uri="{FF2B5EF4-FFF2-40B4-BE49-F238E27FC236}">
                  <a16:creationId xmlns:a16="http://schemas.microsoft.com/office/drawing/2014/main" id="{31703CDF-BBB0-4B81-B28A-3526D318F25E}"/>
                </a:ext>
              </a:extLst>
            </p:cNvPr>
            <p:cNvSpPr/>
            <p:nvPr/>
          </p:nvSpPr>
          <p:spPr>
            <a:xfrm>
              <a:off x="839789" y="1700212"/>
              <a:ext cx="5141912" cy="472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lnSpc>
                  <a:spcPct val="110000"/>
                </a:lnSpc>
                <a:spcAft>
                  <a:spcPts val="225"/>
                </a:spcAft>
                <a:buClr>
                  <a:srgbClr val="7192CD"/>
                </a:buClr>
              </a:pPr>
              <a:r>
                <a:rPr lang="en-US" sz="1600" b="1" dirty="0">
                  <a:solidFill>
                    <a:schemeClr val="tx2"/>
                  </a:solidFill>
                  <a:latin typeface="+mj-lt"/>
                  <a:cs typeface="Arial" panose="020B0604020202020204" pitchFamily="34" charset="0"/>
                </a:rPr>
                <a:t>Treatment-related TEAEs leading to treatment discontinuation:</a:t>
              </a:r>
            </a:p>
            <a:p>
              <a:pPr marL="137156" indent="-137156">
                <a:lnSpc>
                  <a:spcPct val="110000"/>
                </a:lnSpc>
                <a:spcAft>
                  <a:spcPts val="225"/>
                </a:spcAft>
                <a:buClr>
                  <a:schemeClr val="tx2"/>
                </a:buClr>
                <a:buFont typeface="Arial" panose="020B0604020202020204" pitchFamily="34" charset="0"/>
                <a:buChar char="•"/>
              </a:pPr>
              <a:r>
                <a:rPr lang="en-US" sz="1200" dirty="0">
                  <a:solidFill>
                    <a:schemeClr val="tx1"/>
                  </a:solidFill>
                  <a:latin typeface="+mj-lt"/>
                  <a:cs typeface="Arial" panose="020B0604020202020204" pitchFamily="34" charset="0"/>
                </a:rPr>
                <a:t>GGT increased (15 patients; 10%)</a:t>
              </a:r>
            </a:p>
            <a:p>
              <a:pPr marL="137156" indent="-137156">
                <a:lnSpc>
                  <a:spcPct val="110000"/>
                </a:lnSpc>
                <a:spcAft>
                  <a:spcPts val="225"/>
                </a:spcAft>
                <a:buClr>
                  <a:schemeClr val="tx2"/>
                </a:buClr>
                <a:buFont typeface="Arial" panose="020B0604020202020204" pitchFamily="34" charset="0"/>
                <a:buChar char="•"/>
              </a:pPr>
              <a:r>
                <a:rPr lang="en-US" sz="1200" dirty="0">
                  <a:solidFill>
                    <a:schemeClr val="tx1"/>
                  </a:solidFill>
                  <a:latin typeface="+mj-lt"/>
                  <a:cs typeface="Arial" panose="020B0604020202020204" pitchFamily="34" charset="0"/>
                </a:rPr>
                <a:t>Peripheral </a:t>
              </a:r>
              <a:r>
                <a:rPr lang="en-US" sz="1200" dirty="0" err="1">
                  <a:solidFill>
                    <a:schemeClr val="tx1"/>
                  </a:solidFill>
                  <a:latin typeface="+mj-lt"/>
                  <a:cs typeface="Arial" panose="020B0604020202020204" pitchFamily="34" charset="0"/>
                </a:rPr>
                <a:t>oedema</a:t>
              </a:r>
              <a:r>
                <a:rPr lang="en-US" sz="1200" dirty="0">
                  <a:solidFill>
                    <a:schemeClr val="tx1"/>
                  </a:solidFill>
                  <a:latin typeface="+mj-lt"/>
                  <a:cs typeface="Arial" panose="020B0604020202020204" pitchFamily="34" charset="0"/>
                </a:rPr>
                <a:t> (4 patients; 3%) </a:t>
              </a:r>
            </a:p>
            <a:p>
              <a:pPr marL="137156" indent="-137156">
                <a:lnSpc>
                  <a:spcPct val="110000"/>
                </a:lnSpc>
                <a:spcAft>
                  <a:spcPts val="225"/>
                </a:spcAft>
                <a:buClr>
                  <a:schemeClr val="tx2"/>
                </a:buClr>
                <a:buFont typeface="Arial" panose="020B0604020202020204" pitchFamily="34" charset="0"/>
                <a:buChar char="•"/>
              </a:pPr>
              <a:r>
                <a:rPr lang="en-US" sz="1200" dirty="0" err="1">
                  <a:solidFill>
                    <a:schemeClr val="tx1"/>
                  </a:solidFill>
                  <a:latin typeface="+mj-lt"/>
                  <a:cs typeface="Arial" panose="020B0604020202020204" pitchFamily="34" charset="0"/>
                </a:rPr>
                <a:t>Localised</a:t>
              </a:r>
              <a:r>
                <a:rPr lang="en-US" sz="1200" dirty="0">
                  <a:solidFill>
                    <a:schemeClr val="tx1"/>
                  </a:solidFill>
                  <a:latin typeface="+mj-lt"/>
                  <a:cs typeface="Arial" panose="020B0604020202020204" pitchFamily="34" charset="0"/>
                </a:rPr>
                <a:t> </a:t>
              </a:r>
              <a:r>
                <a:rPr lang="en-US" sz="1200" dirty="0" err="1">
                  <a:solidFill>
                    <a:schemeClr val="tx1"/>
                  </a:solidFill>
                  <a:latin typeface="+mj-lt"/>
                  <a:cs typeface="Arial" panose="020B0604020202020204" pitchFamily="34" charset="0"/>
                </a:rPr>
                <a:t>oedema</a:t>
              </a:r>
              <a:r>
                <a:rPr lang="en-US" sz="1200" dirty="0">
                  <a:solidFill>
                    <a:schemeClr val="tx1"/>
                  </a:solidFill>
                  <a:latin typeface="+mj-lt"/>
                  <a:cs typeface="Arial" panose="020B0604020202020204" pitchFamily="34" charset="0"/>
                </a:rPr>
                <a:t> (3 patients; 2%)</a:t>
              </a:r>
            </a:p>
            <a:p>
              <a:pPr marL="137156" indent="-137156">
                <a:lnSpc>
                  <a:spcPct val="110000"/>
                </a:lnSpc>
                <a:spcAft>
                  <a:spcPts val="225"/>
                </a:spcAft>
                <a:buClr>
                  <a:schemeClr val="tx2"/>
                </a:buClr>
                <a:buFont typeface="Arial" panose="020B0604020202020204" pitchFamily="34" charset="0"/>
                <a:buChar char="•"/>
              </a:pPr>
              <a:r>
                <a:rPr lang="en-US" sz="1200" dirty="0">
                  <a:solidFill>
                    <a:schemeClr val="tx1"/>
                  </a:solidFill>
                  <a:latin typeface="+mj-lt"/>
                  <a:cs typeface="Arial" panose="020B0604020202020204" pitchFamily="34" charset="0"/>
                </a:rPr>
                <a:t>Pleural effusion (3 patients; 2%)</a:t>
              </a:r>
            </a:p>
          </p:txBody>
        </p:sp>
        <p:sp>
          <p:nvSpPr>
            <p:cNvPr id="18" name="Rectangle 17">
              <a:extLst>
                <a:ext uri="{FF2B5EF4-FFF2-40B4-BE49-F238E27FC236}">
                  <a16:creationId xmlns:a16="http://schemas.microsoft.com/office/drawing/2014/main" id="{DB3F465D-B2CD-4DA5-857F-F470C6AB7A91}"/>
                </a:ext>
              </a:extLst>
            </p:cNvPr>
            <p:cNvSpPr/>
            <p:nvPr/>
          </p:nvSpPr>
          <p:spPr>
            <a:xfrm>
              <a:off x="839788" y="1700212"/>
              <a:ext cx="46801" cy="4723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lnSpc>
                  <a:spcPct val="110000"/>
                </a:lnSpc>
                <a:spcAft>
                  <a:spcPts val="225"/>
                </a:spcAft>
              </a:pPr>
              <a:endParaRPr lang="en-US" sz="1600" baseline="30000" dirty="0">
                <a:solidFill>
                  <a:schemeClr val="tx1"/>
                </a:solidFill>
                <a:latin typeface="+mj-lt"/>
                <a:cs typeface="Arial" panose="020B0604020202020204" pitchFamily="34" charset="0"/>
              </a:endParaRPr>
            </a:p>
          </p:txBody>
        </p:sp>
      </p:grpSp>
      <p:sp>
        <p:nvSpPr>
          <p:cNvPr id="19" name="Rectangle 18">
            <a:extLst>
              <a:ext uri="{FF2B5EF4-FFF2-40B4-BE49-F238E27FC236}">
                <a16:creationId xmlns:a16="http://schemas.microsoft.com/office/drawing/2014/main" id="{9D22406D-AA97-4FCC-9585-DFC793F47557}"/>
              </a:ext>
            </a:extLst>
          </p:cNvPr>
          <p:cNvSpPr/>
          <p:nvPr/>
        </p:nvSpPr>
        <p:spPr>
          <a:xfrm>
            <a:off x="7599421" y="4641932"/>
            <a:ext cx="3999600" cy="998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lgn="ctr"/>
            <a:r>
              <a:rPr lang="en-US" sz="1400" b="1" dirty="0">
                <a:solidFill>
                  <a:schemeClr val="bg1"/>
                </a:solidFill>
                <a:latin typeface="+mj-lt"/>
                <a:cs typeface="Arial" panose="020B0604020202020204" pitchFamily="34" charset="0"/>
              </a:rPr>
              <a:t>No increase in toxicity was seen in patients aged ≥65 years compared with younger patients</a:t>
            </a:r>
          </a:p>
        </p:txBody>
      </p:sp>
      <p:sp>
        <p:nvSpPr>
          <p:cNvPr id="7" name="Rectangle 6">
            <a:extLst>
              <a:ext uri="{FF2B5EF4-FFF2-40B4-BE49-F238E27FC236}">
                <a16:creationId xmlns:a16="http://schemas.microsoft.com/office/drawing/2014/main" id="{0E5605DB-0152-48F2-B65E-918EB767180B}"/>
              </a:ext>
            </a:extLst>
          </p:cNvPr>
          <p:cNvSpPr/>
          <p:nvPr/>
        </p:nvSpPr>
        <p:spPr>
          <a:xfrm>
            <a:off x="619201" y="1606985"/>
            <a:ext cx="6578074" cy="3241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j-lt"/>
                <a:cs typeface="Arial" panose="020B0604020202020204" pitchFamily="34" charset="0"/>
              </a:rPr>
              <a:t>TEAEs in ≥20% of the total population</a:t>
            </a:r>
          </a:p>
        </p:txBody>
      </p:sp>
      <p:graphicFrame>
        <p:nvGraphicFramePr>
          <p:cNvPr id="4" name="Table 3">
            <a:extLst>
              <a:ext uri="{FF2B5EF4-FFF2-40B4-BE49-F238E27FC236}">
                <a16:creationId xmlns:a16="http://schemas.microsoft.com/office/drawing/2014/main" id="{6A1EEA37-9F87-6C45-9487-0F9782B48BA8}"/>
              </a:ext>
            </a:extLst>
          </p:cNvPr>
          <p:cNvGraphicFramePr>
            <a:graphicFrameLocks noGrp="1"/>
          </p:cNvGraphicFramePr>
          <p:nvPr>
            <p:extLst>
              <p:ext uri="{D42A27DB-BD31-4B8C-83A1-F6EECF244321}">
                <p14:modId xmlns:p14="http://schemas.microsoft.com/office/powerpoint/2010/main" val="2562154006"/>
              </p:ext>
            </p:extLst>
          </p:nvPr>
        </p:nvGraphicFramePr>
        <p:xfrm>
          <a:off x="619200" y="1929099"/>
          <a:ext cx="6578074" cy="3672681"/>
        </p:xfrm>
        <a:graphic>
          <a:graphicData uri="http://schemas.openxmlformats.org/drawingml/2006/table">
            <a:tbl>
              <a:tblPr firstRow="1" bandRow="1">
                <a:tableStyleId>{5C22544A-7EE6-4342-B048-85BDC9FD1C3A}</a:tableStyleId>
              </a:tblPr>
              <a:tblGrid>
                <a:gridCol w="1743754">
                  <a:extLst>
                    <a:ext uri="{9D8B030D-6E8A-4147-A177-3AD203B41FA5}">
                      <a16:colId xmlns:a16="http://schemas.microsoft.com/office/drawing/2014/main" val="592067941"/>
                    </a:ext>
                  </a:extLst>
                </a:gridCol>
                <a:gridCol w="1208580">
                  <a:extLst>
                    <a:ext uri="{9D8B030D-6E8A-4147-A177-3AD203B41FA5}">
                      <a16:colId xmlns:a16="http://schemas.microsoft.com/office/drawing/2014/main" val="4123418719"/>
                    </a:ext>
                  </a:extLst>
                </a:gridCol>
                <a:gridCol w="1208580">
                  <a:extLst>
                    <a:ext uri="{9D8B030D-6E8A-4147-A177-3AD203B41FA5}">
                      <a16:colId xmlns:a16="http://schemas.microsoft.com/office/drawing/2014/main" val="3268973576"/>
                    </a:ext>
                  </a:extLst>
                </a:gridCol>
                <a:gridCol w="1208580">
                  <a:extLst>
                    <a:ext uri="{9D8B030D-6E8A-4147-A177-3AD203B41FA5}">
                      <a16:colId xmlns:a16="http://schemas.microsoft.com/office/drawing/2014/main" val="228442020"/>
                    </a:ext>
                  </a:extLst>
                </a:gridCol>
                <a:gridCol w="1208580">
                  <a:extLst>
                    <a:ext uri="{9D8B030D-6E8A-4147-A177-3AD203B41FA5}">
                      <a16:colId xmlns:a16="http://schemas.microsoft.com/office/drawing/2014/main" val="2596493361"/>
                    </a:ext>
                  </a:extLst>
                </a:gridCol>
              </a:tblGrid>
              <a:tr h="247451">
                <a:tc rowSpan="2">
                  <a:txBody>
                    <a:bodyPr/>
                    <a:lstStyle/>
                    <a:p>
                      <a:r>
                        <a:rPr lang="en-GB" sz="1200" dirty="0">
                          <a:solidFill>
                            <a:schemeClr val="bg1"/>
                          </a:solidFill>
                        </a:rPr>
                        <a:t>TEAE</a:t>
                      </a:r>
                    </a:p>
                  </a:txBody>
                  <a:tcPr marT="28800" marB="28800">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dirty="0">
                          <a:solidFill>
                            <a:schemeClr val="bg1"/>
                          </a:solidFill>
                        </a:rPr>
                        <a:t>All patients</a:t>
                      </a:r>
                    </a:p>
                  </a:txBody>
                  <a:tcPr marT="28800" marB="28800">
                    <a:lnB w="19050" cap="flat" cmpd="sng" algn="ctr">
                      <a:solidFill>
                        <a:schemeClr val="accent1">
                          <a:lumMod val="20000"/>
                          <a:lumOff val="80000"/>
                        </a:schemeClr>
                      </a:solidFill>
                      <a:prstDash val="solid"/>
                      <a:round/>
                      <a:headEnd type="none" w="med" len="med"/>
                      <a:tailEnd type="none" w="med" len="med"/>
                    </a:lnB>
                    <a:solidFill>
                      <a:schemeClr val="accent1"/>
                    </a:solidFill>
                  </a:tcPr>
                </a:tc>
                <a:tc gridSpan="3">
                  <a:txBody>
                    <a:bodyPr/>
                    <a:lstStyle/>
                    <a:p>
                      <a:pPr algn="ctr"/>
                      <a:r>
                        <a:rPr lang="en-GB" sz="1200" dirty="0">
                          <a:solidFill>
                            <a:schemeClr val="bg1"/>
                          </a:solidFill>
                        </a:rPr>
                        <a:t>Age subgroup</a:t>
                      </a:r>
                    </a:p>
                  </a:txBody>
                  <a:tcPr marT="28800" marB="28800">
                    <a:lnB w="1905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GB" sz="1200" dirty="0"/>
                    </a:p>
                  </a:txBody>
                  <a:tcPr/>
                </a:tc>
                <a:tc hMerge="1">
                  <a:txBody>
                    <a:bodyPr/>
                    <a:lstStyle/>
                    <a:p>
                      <a:endParaRPr lang="en-GB" sz="1200" dirty="0"/>
                    </a:p>
                  </a:txBody>
                  <a:tcPr/>
                </a:tc>
                <a:extLst>
                  <a:ext uri="{0D108BD9-81ED-4DB2-BD59-A6C34878D82A}">
                    <a16:rowId xmlns:a16="http://schemas.microsoft.com/office/drawing/2014/main" val="2498323714"/>
                  </a:ext>
                </a:extLst>
              </a:tr>
              <a:tr h="384923">
                <a:tc vMerge="1">
                  <a:txBody>
                    <a:bodyPr/>
                    <a:lstStyle/>
                    <a:p>
                      <a:endParaRPr lang="en-GB" sz="1100" dirty="0">
                        <a:solidFill>
                          <a:schemeClr val="bg1"/>
                        </a:solidFill>
                      </a:endParaRPr>
                    </a:p>
                  </a:txBody>
                  <a:tcPr marT="28800" marB="28800">
                    <a:lnT w="19050" cap="flat" cmpd="sng" algn="ctr">
                      <a:solidFill>
                        <a:schemeClr val="accent1">
                          <a:lumMod val="20000"/>
                          <a:lumOff val="80000"/>
                        </a:schemeClr>
                      </a:solidFill>
                      <a:prstDash val="solid"/>
                      <a:round/>
                      <a:headEnd type="none" w="med" len="med"/>
                      <a:tailEnd type="none" w="med" len="med"/>
                    </a:lnT>
                    <a:solidFill>
                      <a:schemeClr val="accent1"/>
                    </a:solidFill>
                  </a:tcPr>
                </a:tc>
                <a:tc>
                  <a:txBody>
                    <a:bodyPr/>
                    <a:lstStyle/>
                    <a:p>
                      <a:pPr algn="ctr"/>
                      <a:r>
                        <a:rPr lang="en-GB" sz="1100" b="1" dirty="0">
                          <a:solidFill>
                            <a:schemeClr val="bg1"/>
                          </a:solidFill>
                        </a:rPr>
                        <a:t>All ages</a:t>
                      </a:r>
                      <a:br>
                        <a:rPr lang="en-GB" sz="1100" b="1" dirty="0">
                          <a:solidFill>
                            <a:schemeClr val="bg1"/>
                          </a:solidFill>
                        </a:rPr>
                      </a:br>
                      <a:r>
                        <a:rPr lang="en-GB" sz="1100" b="1" dirty="0">
                          <a:solidFill>
                            <a:schemeClr val="bg1"/>
                          </a:solidFill>
                        </a:rPr>
                        <a:t>(N=145)</a:t>
                      </a:r>
                    </a:p>
                  </a:txBody>
                  <a:tcPr marT="28800" marB="28800">
                    <a:lnL w="12700" cap="flat" cmpd="sng" algn="ctr">
                      <a:solidFill>
                        <a:schemeClr val="accent1">
                          <a:lumMod val="20000"/>
                          <a:lumOff val="80000"/>
                        </a:schemeClr>
                      </a:solidFill>
                      <a:prstDash val="solid"/>
                      <a:round/>
                      <a:headEnd type="none" w="med" len="med"/>
                      <a:tailEnd type="none" w="med" len="med"/>
                    </a:lnL>
                    <a:lnT w="19050" cap="flat" cmpd="sng" algn="ctr">
                      <a:solidFill>
                        <a:schemeClr val="accent1">
                          <a:lumMod val="20000"/>
                          <a:lumOff val="8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rPr>
                        <a:t>&lt;65 years</a:t>
                      </a:r>
                      <a:br>
                        <a:rPr lang="en-GB" sz="1100" b="1" dirty="0">
                          <a:solidFill>
                            <a:schemeClr val="bg1"/>
                          </a:solidFill>
                        </a:rPr>
                      </a:br>
                      <a:r>
                        <a:rPr lang="en-GB" sz="1100" b="1" dirty="0">
                          <a:solidFill>
                            <a:schemeClr val="bg1"/>
                          </a:solidFill>
                        </a:rPr>
                        <a:t>(N=65)</a:t>
                      </a:r>
                    </a:p>
                  </a:txBody>
                  <a:tcPr marT="28800" marB="28800">
                    <a:lnT w="19050" cap="flat" cmpd="sng" algn="ctr">
                      <a:solidFill>
                        <a:schemeClr val="accent1">
                          <a:lumMod val="20000"/>
                          <a:lumOff val="8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rPr>
                        <a:t>≥65 to &lt;75 years</a:t>
                      </a:r>
                    </a:p>
                    <a:p>
                      <a:pPr algn="ctr"/>
                      <a:r>
                        <a:rPr lang="en-GB" sz="1100" b="1" dirty="0">
                          <a:solidFill>
                            <a:schemeClr val="bg1"/>
                          </a:solidFill>
                        </a:rPr>
                        <a:t>(N=59)</a:t>
                      </a:r>
                    </a:p>
                  </a:txBody>
                  <a:tcPr marT="28800" marB="28800">
                    <a:lnT w="19050" cap="flat" cmpd="sng" algn="ctr">
                      <a:solidFill>
                        <a:schemeClr val="accent1">
                          <a:lumMod val="20000"/>
                          <a:lumOff val="8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b="1" dirty="0">
                          <a:solidFill>
                            <a:schemeClr val="bg1"/>
                          </a:solidFill>
                        </a:rPr>
                        <a:t>≥75 years</a:t>
                      </a:r>
                      <a:br>
                        <a:rPr lang="en-GB" sz="1100" b="1" dirty="0">
                          <a:solidFill>
                            <a:schemeClr val="bg1"/>
                          </a:solidFill>
                        </a:rPr>
                      </a:br>
                      <a:r>
                        <a:rPr lang="en-GB" sz="1100" b="1" dirty="0">
                          <a:solidFill>
                            <a:schemeClr val="bg1"/>
                          </a:solidFill>
                        </a:rPr>
                        <a:t>(N=21)</a:t>
                      </a:r>
                    </a:p>
                  </a:txBody>
                  <a:tcPr marT="28800" marB="28800">
                    <a:lnT w="19050" cap="flat" cmpd="sng" algn="ctr">
                      <a:solidFill>
                        <a:schemeClr val="accent1">
                          <a:lumMod val="20000"/>
                          <a:lumOff val="8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06717307"/>
                  </a:ext>
                </a:extLst>
              </a:tr>
              <a:tr h="233703">
                <a:tc>
                  <a:txBody>
                    <a:bodyPr/>
                    <a:lstStyle/>
                    <a:p>
                      <a:r>
                        <a:rPr lang="en-GB" sz="1100" b="1" dirty="0"/>
                        <a:t>Any TEAE</a:t>
                      </a:r>
                    </a:p>
                  </a:txBody>
                  <a:tcPr marT="28800" marB="28800">
                    <a:lnT w="28575" cap="flat" cmpd="sng" algn="ctr">
                      <a:solidFill>
                        <a:schemeClr val="bg1"/>
                      </a:solidFill>
                      <a:prstDash val="solid"/>
                      <a:round/>
                      <a:headEnd type="none" w="med" len="med"/>
                      <a:tailEnd type="none" w="med" len="med"/>
                    </a:lnT>
                  </a:tcPr>
                </a:tc>
                <a:tc>
                  <a:txBody>
                    <a:bodyPr/>
                    <a:lstStyle/>
                    <a:p>
                      <a:pPr algn="ctr"/>
                      <a:r>
                        <a:rPr lang="en-GB" sz="1100" dirty="0"/>
                        <a:t>143 (98.6)</a:t>
                      </a:r>
                    </a:p>
                  </a:txBody>
                  <a:tcPr marT="28800" marB="28800">
                    <a:lnT w="28575" cap="flat" cmpd="sng" algn="ctr">
                      <a:solidFill>
                        <a:schemeClr val="bg1"/>
                      </a:solidFill>
                      <a:prstDash val="solid"/>
                      <a:round/>
                      <a:headEnd type="none" w="med" len="med"/>
                      <a:tailEnd type="none" w="med" len="med"/>
                    </a:lnT>
                  </a:tcPr>
                </a:tc>
                <a:tc>
                  <a:txBody>
                    <a:bodyPr/>
                    <a:lstStyle/>
                    <a:p>
                      <a:pPr algn="ctr"/>
                      <a:r>
                        <a:rPr lang="en-GB" sz="1100" dirty="0"/>
                        <a:t>65 (100)</a:t>
                      </a:r>
                    </a:p>
                  </a:txBody>
                  <a:tcPr marT="28800" marB="28800">
                    <a:lnT w="28575" cap="flat" cmpd="sng" algn="ctr">
                      <a:solidFill>
                        <a:schemeClr val="bg1"/>
                      </a:solidFill>
                      <a:prstDash val="solid"/>
                      <a:round/>
                      <a:headEnd type="none" w="med" len="med"/>
                      <a:tailEnd type="none" w="med" len="med"/>
                    </a:lnT>
                  </a:tcPr>
                </a:tc>
                <a:tc>
                  <a:txBody>
                    <a:bodyPr/>
                    <a:lstStyle/>
                    <a:p>
                      <a:pPr algn="ctr"/>
                      <a:r>
                        <a:rPr lang="en-GB" sz="1100" dirty="0"/>
                        <a:t>58 (98.3)</a:t>
                      </a:r>
                    </a:p>
                  </a:txBody>
                  <a:tcPr marT="28800" marB="28800">
                    <a:lnT w="28575" cap="flat" cmpd="sng" algn="ctr">
                      <a:solidFill>
                        <a:schemeClr val="bg1"/>
                      </a:solidFill>
                      <a:prstDash val="solid"/>
                      <a:round/>
                      <a:headEnd type="none" w="med" len="med"/>
                      <a:tailEnd type="none" w="med" len="med"/>
                    </a:lnT>
                  </a:tcPr>
                </a:tc>
                <a:tc>
                  <a:txBody>
                    <a:bodyPr/>
                    <a:lstStyle/>
                    <a:p>
                      <a:pPr algn="ctr"/>
                      <a:r>
                        <a:rPr lang="en-GB" sz="1100" dirty="0"/>
                        <a:t>20 (95.2)</a:t>
                      </a:r>
                    </a:p>
                  </a:txBody>
                  <a:tcPr marT="28800" marB="28800">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66643855"/>
                  </a:ext>
                </a:extLst>
              </a:tr>
              <a:tr h="233703">
                <a:tc gridSpan="5">
                  <a:txBody>
                    <a:bodyPr/>
                    <a:lstStyle/>
                    <a:p>
                      <a:r>
                        <a:rPr lang="en-GB" sz="1100" b="1" dirty="0"/>
                        <a:t>Hematologic TEAEs</a:t>
                      </a:r>
                    </a:p>
                  </a:txBody>
                  <a:tcPr marT="28800" marB="28800"/>
                </a:tc>
                <a:tc hMerge="1">
                  <a:txBody>
                    <a:bodyPr/>
                    <a:lstStyle/>
                    <a:p>
                      <a:endParaRPr lang="en-GB"/>
                    </a:p>
                  </a:txBody>
                  <a:tcPr/>
                </a:tc>
                <a:tc hMerge="1">
                  <a:txBody>
                    <a:bodyPr/>
                    <a:lstStyle/>
                    <a:p>
                      <a:pPr algn="ctr"/>
                      <a:endParaRPr lang="en-GB" sz="1100" dirty="0"/>
                    </a:p>
                  </a:txBody>
                  <a:tcPr/>
                </a:tc>
                <a:tc hMerge="1">
                  <a:txBody>
                    <a:bodyPr/>
                    <a:lstStyle/>
                    <a:p>
                      <a:pPr algn="ctr"/>
                      <a:endParaRPr lang="en-GB" sz="1100" dirty="0"/>
                    </a:p>
                  </a:txBody>
                  <a:tcPr/>
                </a:tc>
                <a:tc hMerge="1">
                  <a:txBody>
                    <a:bodyPr/>
                    <a:lstStyle/>
                    <a:p>
                      <a:pPr algn="ctr"/>
                      <a:endParaRPr lang="en-GB" sz="1100" dirty="0"/>
                    </a:p>
                  </a:txBody>
                  <a:tcPr/>
                </a:tc>
                <a:extLst>
                  <a:ext uri="{0D108BD9-81ED-4DB2-BD59-A6C34878D82A}">
                    <a16:rowId xmlns:a16="http://schemas.microsoft.com/office/drawing/2014/main" val="553301996"/>
                  </a:ext>
                </a:extLst>
              </a:tr>
              <a:tr h="233703">
                <a:tc>
                  <a:txBody>
                    <a:bodyPr/>
                    <a:lstStyle/>
                    <a:p>
                      <a:pPr marL="7938" indent="171450">
                        <a:tabLst/>
                      </a:pPr>
                      <a:r>
                        <a:rPr lang="en-GB" sz="1100" dirty="0"/>
                        <a:t>Neutropenia</a:t>
                      </a:r>
                    </a:p>
                  </a:txBody>
                  <a:tcPr marT="28800" marB="28800"/>
                </a:tc>
                <a:tc>
                  <a:txBody>
                    <a:bodyPr/>
                    <a:lstStyle/>
                    <a:p>
                      <a:pPr algn="ctr"/>
                      <a:r>
                        <a:rPr lang="en-GB" sz="1100"/>
                        <a:t>57 (39.3)</a:t>
                      </a:r>
                      <a:endParaRPr lang="en-GB" sz="1100" dirty="0"/>
                    </a:p>
                  </a:txBody>
                  <a:tcPr marT="28800" marB="28800"/>
                </a:tc>
                <a:tc>
                  <a:txBody>
                    <a:bodyPr/>
                    <a:lstStyle/>
                    <a:p>
                      <a:pPr algn="ctr"/>
                      <a:r>
                        <a:rPr lang="en-GB" sz="1100" dirty="0"/>
                        <a:t>33 (50.8)</a:t>
                      </a:r>
                    </a:p>
                  </a:txBody>
                  <a:tcPr marT="28800" marB="28800"/>
                </a:tc>
                <a:tc>
                  <a:txBody>
                    <a:bodyPr/>
                    <a:lstStyle/>
                    <a:p>
                      <a:pPr algn="ctr"/>
                      <a:r>
                        <a:rPr lang="en-GB" sz="1100" dirty="0"/>
                        <a:t>20 (33.9)</a:t>
                      </a:r>
                    </a:p>
                  </a:txBody>
                  <a:tcPr marT="28800" marB="28800"/>
                </a:tc>
                <a:tc>
                  <a:txBody>
                    <a:bodyPr/>
                    <a:lstStyle/>
                    <a:p>
                      <a:pPr algn="ctr"/>
                      <a:r>
                        <a:rPr lang="en-GB" sz="1100" dirty="0"/>
                        <a:t>4 (19.0)</a:t>
                      </a:r>
                    </a:p>
                  </a:txBody>
                  <a:tcPr marT="28800" marB="28800"/>
                </a:tc>
                <a:extLst>
                  <a:ext uri="{0D108BD9-81ED-4DB2-BD59-A6C34878D82A}">
                    <a16:rowId xmlns:a16="http://schemas.microsoft.com/office/drawing/2014/main" val="787607738"/>
                  </a:ext>
                </a:extLst>
              </a:tr>
              <a:tr h="233703">
                <a:tc>
                  <a:txBody>
                    <a:bodyPr/>
                    <a:lstStyle/>
                    <a:p>
                      <a:pPr marL="0" indent="179388">
                        <a:tabLst/>
                      </a:pPr>
                      <a:r>
                        <a:rPr lang="en-GB" sz="1100" dirty="0"/>
                        <a:t>Thrombocytopenia</a:t>
                      </a:r>
                    </a:p>
                  </a:txBody>
                  <a:tcPr marT="28800" marB="28800"/>
                </a:tc>
                <a:tc>
                  <a:txBody>
                    <a:bodyPr/>
                    <a:lstStyle/>
                    <a:p>
                      <a:pPr algn="ctr"/>
                      <a:r>
                        <a:rPr lang="en-GB" sz="1100"/>
                        <a:t>48 (33.1)</a:t>
                      </a:r>
                      <a:endParaRPr lang="en-GB" sz="1100" dirty="0"/>
                    </a:p>
                  </a:txBody>
                  <a:tcPr marT="28800" marB="28800"/>
                </a:tc>
                <a:tc>
                  <a:txBody>
                    <a:bodyPr/>
                    <a:lstStyle/>
                    <a:p>
                      <a:pPr algn="ctr"/>
                      <a:r>
                        <a:rPr lang="en-GB" sz="1100" dirty="0"/>
                        <a:t>28 (43.1)</a:t>
                      </a:r>
                    </a:p>
                  </a:txBody>
                  <a:tcPr marT="28800" marB="28800"/>
                </a:tc>
                <a:tc>
                  <a:txBody>
                    <a:bodyPr/>
                    <a:lstStyle/>
                    <a:p>
                      <a:pPr algn="ctr"/>
                      <a:r>
                        <a:rPr lang="en-GB" sz="1100" dirty="0"/>
                        <a:t>17 (28.8)</a:t>
                      </a:r>
                    </a:p>
                  </a:txBody>
                  <a:tcPr marT="28800" marB="28800"/>
                </a:tc>
                <a:tc>
                  <a:txBody>
                    <a:bodyPr/>
                    <a:lstStyle/>
                    <a:p>
                      <a:pPr algn="ctr"/>
                      <a:r>
                        <a:rPr lang="en-GB" sz="1100" dirty="0"/>
                        <a:t>3 (14.3)</a:t>
                      </a:r>
                    </a:p>
                  </a:txBody>
                  <a:tcPr marT="28800" marB="28800"/>
                </a:tc>
                <a:extLst>
                  <a:ext uri="{0D108BD9-81ED-4DB2-BD59-A6C34878D82A}">
                    <a16:rowId xmlns:a16="http://schemas.microsoft.com/office/drawing/2014/main" val="2672988179"/>
                  </a:ext>
                </a:extLst>
              </a:tr>
              <a:tr h="233703">
                <a:tc>
                  <a:txBody>
                    <a:bodyPr/>
                    <a:lstStyle/>
                    <a:p>
                      <a:pPr marL="0" indent="179388">
                        <a:tabLst/>
                      </a:pPr>
                      <a:r>
                        <a:rPr lang="en-GB" sz="1100" dirty="0"/>
                        <a:t>Anaemia</a:t>
                      </a:r>
                    </a:p>
                  </a:txBody>
                  <a:tcPr marT="28800" marB="28800"/>
                </a:tc>
                <a:tc>
                  <a:txBody>
                    <a:bodyPr/>
                    <a:lstStyle/>
                    <a:p>
                      <a:pPr algn="ctr"/>
                      <a:r>
                        <a:rPr lang="en-GB" sz="1100"/>
                        <a:t>38 (26.2)</a:t>
                      </a:r>
                      <a:endParaRPr lang="en-GB" sz="1100" dirty="0"/>
                    </a:p>
                  </a:txBody>
                  <a:tcPr marT="28800" marB="28800"/>
                </a:tc>
                <a:tc>
                  <a:txBody>
                    <a:bodyPr/>
                    <a:lstStyle/>
                    <a:p>
                      <a:pPr algn="ctr"/>
                      <a:r>
                        <a:rPr lang="en-GB" sz="1100" dirty="0"/>
                        <a:t>23 (35.4)</a:t>
                      </a:r>
                    </a:p>
                  </a:txBody>
                  <a:tcPr marT="28800" marB="28800"/>
                </a:tc>
                <a:tc>
                  <a:txBody>
                    <a:bodyPr/>
                    <a:lstStyle/>
                    <a:p>
                      <a:pPr algn="ctr"/>
                      <a:r>
                        <a:rPr lang="en-GB" sz="1100" dirty="0"/>
                        <a:t>9 (15.3)</a:t>
                      </a:r>
                    </a:p>
                  </a:txBody>
                  <a:tcPr marT="28800" marB="28800"/>
                </a:tc>
                <a:tc>
                  <a:txBody>
                    <a:bodyPr/>
                    <a:lstStyle/>
                    <a:p>
                      <a:pPr algn="ctr"/>
                      <a:r>
                        <a:rPr lang="en-GB" sz="1100" dirty="0"/>
                        <a:t>6 (28.6)</a:t>
                      </a:r>
                    </a:p>
                  </a:txBody>
                  <a:tcPr marT="28800" marB="28800"/>
                </a:tc>
                <a:extLst>
                  <a:ext uri="{0D108BD9-81ED-4DB2-BD59-A6C34878D82A}">
                    <a16:rowId xmlns:a16="http://schemas.microsoft.com/office/drawing/2014/main" val="3425993522"/>
                  </a:ext>
                </a:extLst>
              </a:tr>
              <a:tr h="233703">
                <a:tc>
                  <a:txBody>
                    <a:bodyPr/>
                    <a:lstStyle/>
                    <a:p>
                      <a:pPr marL="0" indent="179388">
                        <a:tabLst/>
                      </a:pPr>
                      <a:r>
                        <a:rPr lang="en-GB" sz="1100" dirty="0"/>
                        <a:t>Fatigue</a:t>
                      </a:r>
                    </a:p>
                  </a:txBody>
                  <a:tcPr marT="28800" marB="28800"/>
                </a:tc>
                <a:tc>
                  <a:txBody>
                    <a:bodyPr/>
                    <a:lstStyle/>
                    <a:p>
                      <a:pPr algn="ctr"/>
                      <a:r>
                        <a:rPr lang="en-GB" sz="1100" dirty="0"/>
                        <a:t>40 (27.6)</a:t>
                      </a:r>
                    </a:p>
                  </a:txBody>
                  <a:tcPr marT="28800" marB="28800"/>
                </a:tc>
                <a:tc>
                  <a:txBody>
                    <a:bodyPr/>
                    <a:lstStyle/>
                    <a:p>
                      <a:pPr algn="ctr"/>
                      <a:r>
                        <a:rPr lang="en-GB" sz="1100" dirty="0"/>
                        <a:t>21 (32.3)</a:t>
                      </a:r>
                    </a:p>
                  </a:txBody>
                  <a:tcPr marT="28800" marB="28800"/>
                </a:tc>
                <a:tc>
                  <a:txBody>
                    <a:bodyPr/>
                    <a:lstStyle/>
                    <a:p>
                      <a:pPr algn="ctr"/>
                      <a:r>
                        <a:rPr lang="en-GB" sz="1100" dirty="0"/>
                        <a:t>15 (25.4)</a:t>
                      </a:r>
                    </a:p>
                  </a:txBody>
                  <a:tcPr marT="28800" marB="28800"/>
                </a:tc>
                <a:tc>
                  <a:txBody>
                    <a:bodyPr/>
                    <a:lstStyle/>
                    <a:p>
                      <a:pPr algn="ctr"/>
                      <a:r>
                        <a:rPr lang="en-GB" sz="1100" dirty="0"/>
                        <a:t>4 (19.0)</a:t>
                      </a:r>
                    </a:p>
                  </a:txBody>
                  <a:tcPr marT="28800" marB="28800"/>
                </a:tc>
                <a:extLst>
                  <a:ext uri="{0D108BD9-81ED-4DB2-BD59-A6C34878D82A}">
                    <a16:rowId xmlns:a16="http://schemas.microsoft.com/office/drawing/2014/main" val="3751072689"/>
                  </a:ext>
                </a:extLst>
              </a:tr>
              <a:tr h="233703">
                <a:tc>
                  <a:txBody>
                    <a:bodyPr/>
                    <a:lstStyle/>
                    <a:p>
                      <a:pPr marL="0" indent="179388">
                        <a:tabLst/>
                      </a:pPr>
                      <a:r>
                        <a:rPr lang="en-GB" sz="1100" dirty="0"/>
                        <a:t>Nausea</a:t>
                      </a:r>
                    </a:p>
                  </a:txBody>
                  <a:tcPr marT="28800" marB="28800"/>
                </a:tc>
                <a:tc>
                  <a:txBody>
                    <a:bodyPr/>
                    <a:lstStyle/>
                    <a:p>
                      <a:pPr algn="ctr"/>
                      <a:r>
                        <a:rPr lang="en-GB" sz="1100"/>
                        <a:t>34 (23.4)</a:t>
                      </a:r>
                      <a:endParaRPr lang="en-GB" sz="1100" dirty="0"/>
                    </a:p>
                  </a:txBody>
                  <a:tcPr marT="28800" marB="28800"/>
                </a:tc>
                <a:tc>
                  <a:txBody>
                    <a:bodyPr/>
                    <a:lstStyle/>
                    <a:p>
                      <a:pPr algn="ctr"/>
                      <a:r>
                        <a:rPr lang="en-GB" sz="1100" dirty="0"/>
                        <a:t>17 (26.2)</a:t>
                      </a:r>
                    </a:p>
                  </a:txBody>
                  <a:tcPr marT="28800" marB="28800"/>
                </a:tc>
                <a:tc>
                  <a:txBody>
                    <a:bodyPr/>
                    <a:lstStyle/>
                    <a:p>
                      <a:pPr algn="ctr"/>
                      <a:r>
                        <a:rPr lang="en-GB" sz="1100" dirty="0"/>
                        <a:t>13 (22.2)</a:t>
                      </a:r>
                    </a:p>
                  </a:txBody>
                  <a:tcPr marT="28800" marB="28800"/>
                </a:tc>
                <a:tc>
                  <a:txBody>
                    <a:bodyPr/>
                    <a:lstStyle/>
                    <a:p>
                      <a:pPr algn="ctr"/>
                      <a:r>
                        <a:rPr lang="en-GB" sz="1100" dirty="0"/>
                        <a:t>4 (19.0)</a:t>
                      </a:r>
                    </a:p>
                  </a:txBody>
                  <a:tcPr marT="28800" marB="28800"/>
                </a:tc>
                <a:extLst>
                  <a:ext uri="{0D108BD9-81ED-4DB2-BD59-A6C34878D82A}">
                    <a16:rowId xmlns:a16="http://schemas.microsoft.com/office/drawing/2014/main" val="2323916959"/>
                  </a:ext>
                </a:extLst>
              </a:tr>
              <a:tr h="233703">
                <a:tc>
                  <a:txBody>
                    <a:bodyPr/>
                    <a:lstStyle/>
                    <a:p>
                      <a:pPr marL="0" indent="179388">
                        <a:tabLst/>
                      </a:pPr>
                      <a:r>
                        <a:rPr lang="en-GB" sz="1100" dirty="0"/>
                        <a:t>Cough</a:t>
                      </a:r>
                    </a:p>
                  </a:txBody>
                  <a:tcPr marT="28800" marB="28800"/>
                </a:tc>
                <a:tc>
                  <a:txBody>
                    <a:bodyPr/>
                    <a:lstStyle/>
                    <a:p>
                      <a:pPr algn="ctr"/>
                      <a:r>
                        <a:rPr lang="en-GB" sz="1100"/>
                        <a:t>32 (22.1)</a:t>
                      </a:r>
                      <a:endParaRPr lang="en-GB" sz="1100" dirty="0"/>
                    </a:p>
                  </a:txBody>
                  <a:tcPr marT="28800" marB="28800"/>
                </a:tc>
                <a:tc>
                  <a:txBody>
                    <a:bodyPr/>
                    <a:lstStyle/>
                    <a:p>
                      <a:pPr algn="ctr"/>
                      <a:r>
                        <a:rPr lang="en-GB" sz="1100" dirty="0"/>
                        <a:t>19 (29.2)</a:t>
                      </a:r>
                    </a:p>
                  </a:txBody>
                  <a:tcPr marT="28800" marB="28800"/>
                </a:tc>
                <a:tc>
                  <a:txBody>
                    <a:bodyPr/>
                    <a:lstStyle/>
                    <a:p>
                      <a:pPr algn="ctr"/>
                      <a:r>
                        <a:rPr lang="en-GB" sz="1100" dirty="0"/>
                        <a:t>9 (15.3)</a:t>
                      </a:r>
                    </a:p>
                  </a:txBody>
                  <a:tcPr marT="28800" marB="28800"/>
                </a:tc>
                <a:tc>
                  <a:txBody>
                    <a:bodyPr/>
                    <a:lstStyle/>
                    <a:p>
                      <a:pPr algn="ctr"/>
                      <a:r>
                        <a:rPr lang="en-GB" sz="1100" dirty="0"/>
                        <a:t>4 (19.0)</a:t>
                      </a:r>
                    </a:p>
                  </a:txBody>
                  <a:tcPr marT="28800" marB="28800"/>
                </a:tc>
                <a:extLst>
                  <a:ext uri="{0D108BD9-81ED-4DB2-BD59-A6C34878D82A}">
                    <a16:rowId xmlns:a16="http://schemas.microsoft.com/office/drawing/2014/main" val="2109310906"/>
                  </a:ext>
                </a:extLst>
              </a:tr>
              <a:tr h="233703">
                <a:tc>
                  <a:txBody>
                    <a:bodyPr/>
                    <a:lstStyle/>
                    <a:p>
                      <a:pPr marL="0" indent="179388">
                        <a:tabLst/>
                      </a:pPr>
                      <a:r>
                        <a:rPr lang="en-GB" sz="1100" dirty="0"/>
                        <a:t>Peripheral </a:t>
                      </a:r>
                      <a:r>
                        <a:rPr lang="en-GB" sz="1100" dirty="0">
                          <a:solidFill>
                            <a:schemeClr val="tx1"/>
                          </a:solidFill>
                        </a:rPr>
                        <a:t>oedema</a:t>
                      </a:r>
                    </a:p>
                  </a:txBody>
                  <a:tcPr marT="28800" marB="28800"/>
                </a:tc>
                <a:tc>
                  <a:txBody>
                    <a:bodyPr/>
                    <a:lstStyle/>
                    <a:p>
                      <a:pPr algn="ctr"/>
                      <a:r>
                        <a:rPr lang="en-GB" sz="1100"/>
                        <a:t>29 (20.0)</a:t>
                      </a:r>
                      <a:endParaRPr lang="en-GB" sz="1100" dirty="0"/>
                    </a:p>
                  </a:txBody>
                  <a:tcPr marT="28800" marB="28800"/>
                </a:tc>
                <a:tc>
                  <a:txBody>
                    <a:bodyPr/>
                    <a:lstStyle/>
                    <a:p>
                      <a:pPr algn="ctr"/>
                      <a:r>
                        <a:rPr lang="en-GB" sz="1100" dirty="0"/>
                        <a:t>11 (16.9)</a:t>
                      </a:r>
                    </a:p>
                  </a:txBody>
                  <a:tcPr marT="28800" marB="28800"/>
                </a:tc>
                <a:tc>
                  <a:txBody>
                    <a:bodyPr/>
                    <a:lstStyle/>
                    <a:p>
                      <a:pPr algn="ctr"/>
                      <a:r>
                        <a:rPr lang="en-GB" sz="1100" dirty="0"/>
                        <a:t>14 (23.7)</a:t>
                      </a:r>
                    </a:p>
                  </a:txBody>
                  <a:tcPr marT="28800" marB="28800"/>
                </a:tc>
                <a:tc>
                  <a:txBody>
                    <a:bodyPr/>
                    <a:lstStyle/>
                    <a:p>
                      <a:pPr algn="ctr"/>
                      <a:r>
                        <a:rPr lang="en-GB" sz="1100" dirty="0"/>
                        <a:t>4 (19.0)</a:t>
                      </a:r>
                    </a:p>
                  </a:txBody>
                  <a:tcPr marT="28800" marB="28800"/>
                </a:tc>
                <a:extLst>
                  <a:ext uri="{0D108BD9-81ED-4DB2-BD59-A6C34878D82A}">
                    <a16:rowId xmlns:a16="http://schemas.microsoft.com/office/drawing/2014/main" val="492800148"/>
                  </a:ext>
                </a:extLst>
              </a:tr>
              <a:tr h="536143">
                <a:tc>
                  <a:txBody>
                    <a:bodyPr/>
                    <a:lstStyle/>
                    <a:p>
                      <a:pPr marL="179388" indent="0">
                        <a:tabLst/>
                      </a:pPr>
                      <a:r>
                        <a:rPr lang="en-GB" sz="1100" dirty="0"/>
                        <a:t>Gamma-</a:t>
                      </a:r>
                      <a:r>
                        <a:rPr lang="en-GB" sz="1100" dirty="0" err="1"/>
                        <a:t>glutamyl</a:t>
                      </a:r>
                      <a:r>
                        <a:rPr lang="en-GB" sz="1100" dirty="0"/>
                        <a:t> transferase increased</a:t>
                      </a:r>
                    </a:p>
                  </a:txBody>
                  <a:tcPr marT="28800" marB="28800"/>
                </a:tc>
                <a:tc>
                  <a:txBody>
                    <a:bodyPr/>
                    <a:lstStyle/>
                    <a:p>
                      <a:pPr algn="ctr"/>
                      <a:r>
                        <a:rPr lang="en-GB" sz="1100" dirty="0"/>
                        <a:t>59 (40.7)</a:t>
                      </a:r>
                    </a:p>
                  </a:txBody>
                  <a:tcPr marT="28800" marB="28800" anchor="ctr"/>
                </a:tc>
                <a:tc>
                  <a:txBody>
                    <a:bodyPr/>
                    <a:lstStyle/>
                    <a:p>
                      <a:pPr algn="ctr"/>
                      <a:r>
                        <a:rPr lang="en-GB" sz="1100" dirty="0"/>
                        <a:t>33 (50.8)</a:t>
                      </a:r>
                    </a:p>
                  </a:txBody>
                  <a:tcPr marT="28800" marB="28800" anchor="ctr"/>
                </a:tc>
                <a:tc>
                  <a:txBody>
                    <a:bodyPr/>
                    <a:lstStyle/>
                    <a:p>
                      <a:pPr algn="ctr"/>
                      <a:r>
                        <a:rPr lang="en-GB" sz="1100" dirty="0"/>
                        <a:t>23 (39.0)</a:t>
                      </a:r>
                    </a:p>
                  </a:txBody>
                  <a:tcPr marT="28800" marB="28800" anchor="ctr"/>
                </a:tc>
                <a:tc>
                  <a:txBody>
                    <a:bodyPr/>
                    <a:lstStyle/>
                    <a:p>
                      <a:pPr algn="ctr"/>
                      <a:r>
                        <a:rPr lang="en-GB" sz="1100" dirty="0"/>
                        <a:t>3 (14.3)</a:t>
                      </a:r>
                    </a:p>
                  </a:txBody>
                  <a:tcPr marT="28800" marB="28800" anchor="ctr"/>
                </a:tc>
                <a:extLst>
                  <a:ext uri="{0D108BD9-81ED-4DB2-BD59-A6C34878D82A}">
                    <a16:rowId xmlns:a16="http://schemas.microsoft.com/office/drawing/2014/main" val="3202174241"/>
                  </a:ext>
                </a:extLst>
              </a:tr>
              <a:tr h="384923">
                <a:tc>
                  <a:txBody>
                    <a:bodyPr/>
                    <a:lstStyle/>
                    <a:p>
                      <a:pPr marL="179388" indent="0">
                        <a:tabLst/>
                      </a:pPr>
                      <a:r>
                        <a:rPr lang="en-GB" sz="1100" dirty="0"/>
                        <a:t>Blood alkaline phosphatase increased</a:t>
                      </a:r>
                    </a:p>
                  </a:txBody>
                  <a:tcPr marT="28800" marB="28800"/>
                </a:tc>
                <a:tc>
                  <a:txBody>
                    <a:bodyPr/>
                    <a:lstStyle/>
                    <a:p>
                      <a:pPr algn="ctr"/>
                      <a:r>
                        <a:rPr lang="en-GB" sz="1100" dirty="0"/>
                        <a:t>29 (20.0)</a:t>
                      </a:r>
                    </a:p>
                  </a:txBody>
                  <a:tcPr marT="28800" marB="28800" anchor="ctr"/>
                </a:tc>
                <a:tc>
                  <a:txBody>
                    <a:bodyPr/>
                    <a:lstStyle/>
                    <a:p>
                      <a:pPr algn="ctr"/>
                      <a:r>
                        <a:rPr lang="en-GB" sz="1100" dirty="0"/>
                        <a:t>18 (27.7)</a:t>
                      </a:r>
                    </a:p>
                  </a:txBody>
                  <a:tcPr marT="28800" marB="28800" anchor="ctr"/>
                </a:tc>
                <a:tc>
                  <a:txBody>
                    <a:bodyPr/>
                    <a:lstStyle/>
                    <a:p>
                      <a:pPr algn="ctr"/>
                      <a:r>
                        <a:rPr lang="en-GB" sz="1100" dirty="0"/>
                        <a:t>10 (16.9)</a:t>
                      </a:r>
                    </a:p>
                  </a:txBody>
                  <a:tcPr marT="28800" marB="28800" anchor="ctr"/>
                </a:tc>
                <a:tc>
                  <a:txBody>
                    <a:bodyPr/>
                    <a:lstStyle/>
                    <a:p>
                      <a:pPr algn="ctr"/>
                      <a:r>
                        <a:rPr lang="en-GB" sz="1100" dirty="0"/>
                        <a:t>1 (4.8)</a:t>
                      </a:r>
                    </a:p>
                  </a:txBody>
                  <a:tcPr marT="28800" marB="28800" anchor="ctr"/>
                </a:tc>
                <a:extLst>
                  <a:ext uri="{0D108BD9-81ED-4DB2-BD59-A6C34878D82A}">
                    <a16:rowId xmlns:a16="http://schemas.microsoft.com/office/drawing/2014/main" val="270946242"/>
                  </a:ext>
                </a:extLst>
              </a:tr>
            </a:tbl>
          </a:graphicData>
        </a:graphic>
      </p:graphicFrame>
    </p:spTree>
    <p:extLst>
      <p:ext uri="{BB962C8B-B14F-4D97-AF65-F5344CB8AC3E}">
        <p14:creationId xmlns:p14="http://schemas.microsoft.com/office/powerpoint/2010/main" val="543475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CCBFDB18-3EAD-3248-BE0C-78CE227BBDB6}"/>
              </a:ext>
            </a:extLst>
          </p:cNvPr>
          <p:cNvGraphicFramePr>
            <a:graphicFrameLocks noGrp="1"/>
          </p:cNvGraphicFramePr>
          <p:nvPr>
            <p:ph sz="quarter" idx="12"/>
            <p:extLst>
              <p:ext uri="{D42A27DB-BD31-4B8C-83A1-F6EECF244321}">
                <p14:modId xmlns:p14="http://schemas.microsoft.com/office/powerpoint/2010/main" val="4126081396"/>
              </p:ext>
            </p:extLst>
          </p:nvPr>
        </p:nvGraphicFramePr>
        <p:xfrm>
          <a:off x="620184" y="1425600"/>
          <a:ext cx="10963200" cy="452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8ADF741-5A78-9547-ABAF-32FB207E32D8}"/>
              </a:ext>
            </a:extLst>
          </p:cNvPr>
          <p:cNvSpPr>
            <a:spLocks noGrp="1"/>
          </p:cNvSpPr>
          <p:nvPr>
            <p:ph type="title"/>
          </p:nvPr>
        </p:nvSpPr>
        <p:spPr/>
        <p:txBody>
          <a:bodyPr>
            <a:normAutofit/>
          </a:bodyPr>
          <a:lstStyle/>
          <a:p>
            <a:r>
              <a:rPr lang="en-GB"/>
              <a:t>Summary Loncastuximab Tesirine</a:t>
            </a:r>
          </a:p>
        </p:txBody>
      </p:sp>
      <p:sp>
        <p:nvSpPr>
          <p:cNvPr id="9" name="Tijdelijke aanduiding voor inhoud 8">
            <a:extLst>
              <a:ext uri="{FF2B5EF4-FFF2-40B4-BE49-F238E27FC236}">
                <a16:creationId xmlns:a16="http://schemas.microsoft.com/office/drawing/2014/main" id="{485A810D-F8AD-084F-9B54-ADDFCF572796}"/>
              </a:ext>
            </a:extLst>
          </p:cNvPr>
          <p:cNvSpPr>
            <a:spLocks noGrp="1"/>
          </p:cNvSpPr>
          <p:nvPr>
            <p:ph sz="quarter" idx="15"/>
          </p:nvPr>
        </p:nvSpPr>
        <p:spPr>
          <a:xfrm>
            <a:off x="620184" y="6329192"/>
            <a:ext cx="10963200" cy="365125"/>
          </a:xfrm>
        </p:spPr>
        <p:txBody>
          <a:bodyPr/>
          <a:lstStyle/>
          <a:p>
            <a:pPr>
              <a:lnSpc>
                <a:spcPct val="90000"/>
              </a:lnSpc>
            </a:pPr>
            <a:r>
              <a:rPr lang="en-US" sz="1100" dirty="0"/>
              <a:t>CD19, cluster of differentiation 19; </a:t>
            </a:r>
            <a:r>
              <a:rPr lang="en-GB" sz="1100" dirty="0"/>
              <a:t>CR, complete response; DLBCL, diffuse large B-cell lymphoma; </a:t>
            </a:r>
            <a:r>
              <a:rPr lang="en-GB" sz="1100" dirty="0" err="1"/>
              <a:t>DoR</a:t>
            </a:r>
            <a:r>
              <a:rPr lang="en-GB" sz="1100" dirty="0"/>
              <a:t>, duration of response; ORR, overall response rate</a:t>
            </a:r>
            <a:br>
              <a:rPr lang="en-GB" sz="1100" dirty="0"/>
            </a:br>
            <a:r>
              <a:rPr lang="en-GB" sz="1100" dirty="0"/>
              <a:t>1. </a:t>
            </a:r>
            <a:r>
              <a:rPr lang="en-GB" sz="1100" dirty="0" err="1"/>
              <a:t>Zammarchi</a:t>
            </a:r>
            <a:r>
              <a:rPr lang="en-GB" sz="1100" dirty="0"/>
              <a:t> F, et al. Blood. 2018;131(10):1094-105; 2. </a:t>
            </a:r>
            <a:r>
              <a:rPr lang="en-GB" sz="1100" dirty="0" err="1"/>
              <a:t>Caimi</a:t>
            </a:r>
            <a:r>
              <a:rPr lang="en-GB" sz="1100" dirty="0"/>
              <a:t> PF, et al. Lancet </a:t>
            </a:r>
            <a:r>
              <a:rPr lang="en-GB" sz="1100" dirty="0" err="1"/>
              <a:t>Oncol</a:t>
            </a:r>
            <a:r>
              <a:rPr lang="en-GB" sz="1100" dirty="0"/>
              <a:t>. 2021;22(6):790-800</a:t>
            </a:r>
          </a:p>
        </p:txBody>
      </p:sp>
      <p:sp>
        <p:nvSpPr>
          <p:cNvPr id="3" name="Slide Number Placeholder 2">
            <a:extLst>
              <a:ext uri="{FF2B5EF4-FFF2-40B4-BE49-F238E27FC236}">
                <a16:creationId xmlns:a16="http://schemas.microsoft.com/office/drawing/2014/main" id="{12F9D9A0-316A-9C4D-92E0-64328DE1822B}"/>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1329415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313DBEC-5126-F24E-8072-701C3FC0B6DB}"/>
              </a:ext>
            </a:extLst>
          </p:cNvPr>
          <p:cNvSpPr>
            <a:spLocks noGrp="1"/>
          </p:cNvSpPr>
          <p:nvPr>
            <p:ph type="title"/>
          </p:nvPr>
        </p:nvSpPr>
        <p:spPr/>
        <p:txBody>
          <a:bodyPr/>
          <a:lstStyle/>
          <a:p>
            <a:r>
              <a:rPr lang="en-GB" dirty="0" err="1"/>
              <a:t>Tafasitamab</a:t>
            </a:r>
            <a:r>
              <a:rPr lang="en-GB" dirty="0"/>
              <a:t>-cxix + Lenalidomide</a:t>
            </a:r>
            <a:endParaRPr lang="nl-NL" dirty="0"/>
          </a:p>
        </p:txBody>
      </p:sp>
      <p:sp>
        <p:nvSpPr>
          <p:cNvPr id="4" name="Tijdelijke aanduiding voor dianummer 3">
            <a:extLst>
              <a:ext uri="{FF2B5EF4-FFF2-40B4-BE49-F238E27FC236}">
                <a16:creationId xmlns:a16="http://schemas.microsoft.com/office/drawing/2014/main" id="{6D5BF8E8-7F54-314D-807F-367B840E48E0}"/>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3343659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BD078F-A35D-4649-BCC0-07EC45DD77E4}"/>
              </a:ext>
            </a:extLst>
          </p:cNvPr>
          <p:cNvSpPr>
            <a:spLocks noGrp="1"/>
          </p:cNvSpPr>
          <p:nvPr>
            <p:ph type="title"/>
          </p:nvPr>
        </p:nvSpPr>
        <p:spPr/>
        <p:txBody>
          <a:bodyPr/>
          <a:lstStyle/>
          <a:p>
            <a:r>
              <a:rPr lang="en-GB" dirty="0" err="1"/>
              <a:t>Tafasitamab</a:t>
            </a:r>
            <a:r>
              <a:rPr lang="en-GB" dirty="0"/>
              <a:t>-cxix + Lenalidomide as an Immunologic Combination</a:t>
            </a:r>
            <a:endParaRPr lang="en-US" dirty="0"/>
          </a:p>
        </p:txBody>
      </p:sp>
      <p:sp>
        <p:nvSpPr>
          <p:cNvPr id="12" name="Tijdelijke aanduiding voor inhoud 11">
            <a:extLst>
              <a:ext uri="{FF2B5EF4-FFF2-40B4-BE49-F238E27FC236}">
                <a16:creationId xmlns:a16="http://schemas.microsoft.com/office/drawing/2014/main" id="{A3BF7F59-223F-594E-9249-9628D29431A7}"/>
              </a:ext>
            </a:extLst>
          </p:cNvPr>
          <p:cNvSpPr>
            <a:spLocks noGrp="1"/>
          </p:cNvSpPr>
          <p:nvPr>
            <p:ph sz="quarter" idx="15"/>
          </p:nvPr>
        </p:nvSpPr>
        <p:spPr>
          <a:xfrm>
            <a:off x="620184" y="6337813"/>
            <a:ext cx="10952384" cy="365125"/>
          </a:xfrm>
        </p:spPr>
        <p:txBody>
          <a:bodyPr/>
          <a:lstStyle/>
          <a:p>
            <a:pPr>
              <a:lnSpc>
                <a:spcPct val="90000"/>
              </a:lnSpc>
            </a:pPr>
            <a:r>
              <a:rPr lang="en-GB" sz="1100" dirty="0">
                <a:solidFill>
                  <a:schemeClr val="tx2"/>
                </a:solidFill>
              </a:rPr>
              <a:t>ADCC, antibody-dependent cellular cytotoxicity; ADCP, antibody-dependent cellular phagocytosis; CD19, cluster of differentiation 19; Fc, fragment crystallisable; </a:t>
            </a:r>
            <a:br>
              <a:rPr lang="en-GB" sz="1100" dirty="0">
                <a:solidFill>
                  <a:schemeClr val="tx2"/>
                </a:solidFill>
              </a:rPr>
            </a:br>
            <a:r>
              <a:rPr lang="en-GB" sz="1100" dirty="0" err="1">
                <a:solidFill>
                  <a:schemeClr val="tx2"/>
                </a:solidFill>
              </a:rPr>
              <a:t>iNHL</a:t>
            </a:r>
            <a:r>
              <a:rPr lang="en-GB" sz="1100" dirty="0">
                <a:solidFill>
                  <a:schemeClr val="tx2"/>
                </a:solidFill>
              </a:rPr>
              <a:t>, indolent non-Hodgkin lymphoma; LEN, lenalidomide; </a:t>
            </a:r>
            <a:r>
              <a:rPr lang="en-GB" sz="1100" dirty="0" err="1">
                <a:solidFill>
                  <a:schemeClr val="tx2"/>
                </a:solidFill>
              </a:rPr>
              <a:t>mAb</a:t>
            </a:r>
            <a:r>
              <a:rPr lang="en-GB" sz="1100" dirty="0">
                <a:solidFill>
                  <a:schemeClr val="tx2"/>
                </a:solidFill>
              </a:rPr>
              <a:t>, monoclonal antibody; NK, natural killer; R/R DLBCL, relapsed/refractory diffuse large B-cell lymphoma</a:t>
            </a:r>
            <a:br>
              <a:rPr lang="en-GB" sz="1100" dirty="0">
                <a:solidFill>
                  <a:schemeClr val="tx2"/>
                </a:solidFill>
              </a:rPr>
            </a:br>
            <a:r>
              <a:rPr lang="en-GB" sz="1100" dirty="0"/>
              <a:t>1. Horton HM, et al. Cancer Res. 2008;68(19):8049-57; 2. </a:t>
            </a:r>
            <a:r>
              <a:rPr lang="en-GB" sz="1100" dirty="0" err="1"/>
              <a:t>Woyach</a:t>
            </a:r>
            <a:r>
              <a:rPr lang="en-GB" sz="1100" dirty="0"/>
              <a:t> JA, et al. Blood. 2014;124(24):3553-60; 3. </a:t>
            </a:r>
            <a:r>
              <a:rPr lang="en-GB" sz="1100" dirty="0" err="1"/>
              <a:t>Jurczak</a:t>
            </a:r>
            <a:r>
              <a:rPr lang="en-GB" sz="1100" dirty="0"/>
              <a:t> W, et al. Ann Oncol. 2018;29(5):1266-72; 4. </a:t>
            </a:r>
            <a:r>
              <a:rPr lang="en-GB" sz="1100" dirty="0" err="1"/>
              <a:t>Witzig</a:t>
            </a:r>
            <a:r>
              <a:rPr lang="en-GB" sz="1100" dirty="0"/>
              <a:t> TE, et al. Ann Oncol. 2015;26(8):1667-77; 5. </a:t>
            </a:r>
            <a:r>
              <a:rPr lang="en-GB" sz="1100" dirty="0" err="1"/>
              <a:t>Czuczman</a:t>
            </a:r>
            <a:r>
              <a:rPr lang="en-GB" sz="1100" dirty="0"/>
              <a:t> MS, et al. </a:t>
            </a:r>
            <a:r>
              <a:rPr lang="en-GB" sz="1100" dirty="0" err="1"/>
              <a:t>Clin</a:t>
            </a:r>
            <a:r>
              <a:rPr lang="en-GB" sz="1100" dirty="0"/>
              <a:t> Cancer Res. 2017;23(15):4127-37; 6. MONJUVI (</a:t>
            </a:r>
            <a:r>
              <a:rPr lang="en-GB" sz="1100" dirty="0" err="1"/>
              <a:t>tafasitamab</a:t>
            </a:r>
            <a:r>
              <a:rPr lang="en-GB" sz="1100" dirty="0"/>
              <a:t>-cxix) Prescribing Information. June 2021</a:t>
            </a:r>
          </a:p>
        </p:txBody>
      </p:sp>
      <p:grpSp>
        <p:nvGrpSpPr>
          <p:cNvPr id="14" name="Group 13"/>
          <p:cNvGrpSpPr/>
          <p:nvPr/>
        </p:nvGrpSpPr>
        <p:grpSpPr>
          <a:xfrm>
            <a:off x="1729498" y="1902069"/>
            <a:ext cx="5434200" cy="3367527"/>
            <a:chOff x="1966355" y="1360111"/>
            <a:chExt cx="7893481" cy="4891523"/>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9102" y="1360111"/>
              <a:ext cx="1915963" cy="119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7" name="Straight Arrow Connector 126"/>
            <p:cNvCxnSpPr/>
            <p:nvPr/>
          </p:nvCxnSpPr>
          <p:spPr>
            <a:xfrm>
              <a:off x="4463429" y="2755737"/>
              <a:ext cx="1053621" cy="144066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470" name="Group 469">
              <a:extLst>
                <a:ext uri="{FF2B5EF4-FFF2-40B4-BE49-F238E27FC236}">
                  <a16:creationId xmlns:a16="http://schemas.microsoft.com/office/drawing/2014/main" id="{505B5980-8A97-C344-A04B-421ED3EFF089}"/>
                </a:ext>
              </a:extLst>
            </p:cNvPr>
            <p:cNvGrpSpPr/>
            <p:nvPr/>
          </p:nvGrpSpPr>
          <p:grpSpPr>
            <a:xfrm>
              <a:off x="1966355" y="2755737"/>
              <a:ext cx="7893481" cy="3495897"/>
              <a:chOff x="1847851" y="2684549"/>
              <a:chExt cx="4201836" cy="1860926"/>
            </a:xfrm>
          </p:grpSpPr>
          <p:sp>
            <p:nvSpPr>
              <p:cNvPr id="471" name="Freeform 165">
                <a:extLst>
                  <a:ext uri="{FF2B5EF4-FFF2-40B4-BE49-F238E27FC236}">
                    <a16:creationId xmlns:a16="http://schemas.microsoft.com/office/drawing/2014/main" id="{A97362EA-1664-3A48-9257-A2A26767F7EC}"/>
                  </a:ext>
                </a:extLst>
              </p:cNvPr>
              <p:cNvSpPr>
                <a:spLocks/>
              </p:cNvSpPr>
              <p:nvPr/>
            </p:nvSpPr>
            <p:spPr bwMode="auto">
              <a:xfrm rot="18406997">
                <a:off x="4827726" y="3212299"/>
                <a:ext cx="1334098" cy="1109824"/>
              </a:xfrm>
              <a:custGeom>
                <a:avLst/>
                <a:gdLst>
                  <a:gd name="T0" fmla="*/ 542 w 708"/>
                  <a:gd name="T1" fmla="*/ 612 h 732"/>
                  <a:gd name="T2" fmla="*/ 575 w 708"/>
                  <a:gd name="T3" fmla="*/ 561 h 732"/>
                  <a:gd name="T4" fmla="*/ 560 w 708"/>
                  <a:gd name="T5" fmla="*/ 467 h 732"/>
                  <a:gd name="T6" fmla="*/ 600 w 708"/>
                  <a:gd name="T7" fmla="*/ 368 h 732"/>
                  <a:gd name="T8" fmla="*/ 613 w 708"/>
                  <a:gd name="T9" fmla="*/ 357 h 732"/>
                  <a:gd name="T10" fmla="*/ 630 w 708"/>
                  <a:gd name="T11" fmla="*/ 228 h 732"/>
                  <a:gd name="T12" fmla="*/ 595 w 708"/>
                  <a:gd name="T13" fmla="*/ 138 h 732"/>
                  <a:gd name="T14" fmla="*/ 564 w 708"/>
                  <a:gd name="T15" fmla="*/ 144 h 732"/>
                  <a:gd name="T16" fmla="*/ 456 w 708"/>
                  <a:gd name="T17" fmla="*/ 32 h 732"/>
                  <a:gd name="T18" fmla="*/ 454 w 708"/>
                  <a:gd name="T19" fmla="*/ 33 h 732"/>
                  <a:gd name="T20" fmla="*/ 327 w 708"/>
                  <a:gd name="T21" fmla="*/ 21 h 732"/>
                  <a:gd name="T22" fmla="*/ 258 w 708"/>
                  <a:gd name="T23" fmla="*/ 77 h 732"/>
                  <a:gd name="T24" fmla="*/ 273 w 708"/>
                  <a:gd name="T25" fmla="*/ 151 h 732"/>
                  <a:gd name="T26" fmla="*/ 238 w 708"/>
                  <a:gd name="T27" fmla="*/ 183 h 732"/>
                  <a:gd name="T28" fmla="*/ 210 w 708"/>
                  <a:gd name="T29" fmla="*/ 210 h 732"/>
                  <a:gd name="T30" fmla="*/ 148 w 708"/>
                  <a:gd name="T31" fmla="*/ 253 h 732"/>
                  <a:gd name="T32" fmla="*/ 159 w 708"/>
                  <a:gd name="T33" fmla="*/ 323 h 732"/>
                  <a:gd name="T34" fmla="*/ 166 w 708"/>
                  <a:gd name="T35" fmla="*/ 363 h 732"/>
                  <a:gd name="T36" fmla="*/ 75 w 708"/>
                  <a:gd name="T37" fmla="*/ 446 h 732"/>
                  <a:gd name="T38" fmla="*/ 100 w 708"/>
                  <a:gd name="T39" fmla="*/ 482 h 732"/>
                  <a:gd name="T40" fmla="*/ 81 w 708"/>
                  <a:gd name="T41" fmla="*/ 543 h 732"/>
                  <a:gd name="T42" fmla="*/ 89 w 708"/>
                  <a:gd name="T43" fmla="*/ 589 h 732"/>
                  <a:gd name="T44" fmla="*/ 220 w 708"/>
                  <a:gd name="T45" fmla="*/ 617 h 732"/>
                  <a:gd name="T46" fmla="*/ 221 w 708"/>
                  <a:gd name="T47" fmla="*/ 617 h 732"/>
                  <a:gd name="T48" fmla="*/ 349 w 708"/>
                  <a:gd name="T49" fmla="*/ 716 h 732"/>
                  <a:gd name="T50" fmla="*/ 390 w 708"/>
                  <a:gd name="T51" fmla="*/ 726 h 732"/>
                  <a:gd name="T52" fmla="*/ 523 w 708"/>
                  <a:gd name="T53" fmla="*/ 623 h 732"/>
                  <a:gd name="T54" fmla="*/ 542 w 708"/>
                  <a:gd name="T55" fmla="*/ 61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8" h="732">
                    <a:moveTo>
                      <a:pt x="542" y="612"/>
                    </a:moveTo>
                    <a:cubicBezTo>
                      <a:pt x="563" y="598"/>
                      <a:pt x="572" y="581"/>
                      <a:pt x="575" y="561"/>
                    </a:cubicBezTo>
                    <a:cubicBezTo>
                      <a:pt x="578" y="533"/>
                      <a:pt x="568" y="501"/>
                      <a:pt x="560" y="467"/>
                    </a:cubicBezTo>
                    <a:cubicBezTo>
                      <a:pt x="545" y="403"/>
                      <a:pt x="571" y="417"/>
                      <a:pt x="600" y="368"/>
                    </a:cubicBezTo>
                    <a:cubicBezTo>
                      <a:pt x="603" y="364"/>
                      <a:pt x="607" y="361"/>
                      <a:pt x="613" y="357"/>
                    </a:cubicBezTo>
                    <a:cubicBezTo>
                      <a:pt x="643" y="337"/>
                      <a:pt x="708" y="306"/>
                      <a:pt x="630" y="228"/>
                    </a:cubicBezTo>
                    <a:cubicBezTo>
                      <a:pt x="591" y="189"/>
                      <a:pt x="605" y="148"/>
                      <a:pt x="595" y="138"/>
                    </a:cubicBezTo>
                    <a:cubicBezTo>
                      <a:pt x="590" y="134"/>
                      <a:pt x="582" y="135"/>
                      <a:pt x="564" y="144"/>
                    </a:cubicBezTo>
                    <a:cubicBezTo>
                      <a:pt x="505" y="172"/>
                      <a:pt x="477" y="28"/>
                      <a:pt x="456" y="32"/>
                    </a:cubicBezTo>
                    <a:cubicBezTo>
                      <a:pt x="455" y="32"/>
                      <a:pt x="454" y="32"/>
                      <a:pt x="454" y="33"/>
                    </a:cubicBezTo>
                    <a:cubicBezTo>
                      <a:pt x="433" y="48"/>
                      <a:pt x="361" y="0"/>
                      <a:pt x="327" y="21"/>
                    </a:cubicBezTo>
                    <a:cubicBezTo>
                      <a:pt x="292" y="41"/>
                      <a:pt x="232" y="71"/>
                      <a:pt x="258" y="77"/>
                    </a:cubicBezTo>
                    <a:cubicBezTo>
                      <a:pt x="345" y="95"/>
                      <a:pt x="291" y="149"/>
                      <a:pt x="273" y="151"/>
                    </a:cubicBezTo>
                    <a:cubicBezTo>
                      <a:pt x="244" y="154"/>
                      <a:pt x="229" y="148"/>
                      <a:pt x="238" y="183"/>
                    </a:cubicBezTo>
                    <a:cubicBezTo>
                      <a:pt x="250" y="228"/>
                      <a:pt x="230" y="180"/>
                      <a:pt x="210" y="210"/>
                    </a:cubicBezTo>
                    <a:cubicBezTo>
                      <a:pt x="185" y="249"/>
                      <a:pt x="177" y="210"/>
                      <a:pt x="148" y="253"/>
                    </a:cubicBezTo>
                    <a:cubicBezTo>
                      <a:pt x="131" y="278"/>
                      <a:pt x="147" y="302"/>
                      <a:pt x="159" y="323"/>
                    </a:cubicBezTo>
                    <a:cubicBezTo>
                      <a:pt x="168" y="338"/>
                      <a:pt x="175" y="351"/>
                      <a:pt x="166" y="363"/>
                    </a:cubicBezTo>
                    <a:cubicBezTo>
                      <a:pt x="112" y="430"/>
                      <a:pt x="0" y="355"/>
                      <a:pt x="75" y="446"/>
                    </a:cubicBezTo>
                    <a:cubicBezTo>
                      <a:pt x="92" y="468"/>
                      <a:pt x="102" y="464"/>
                      <a:pt x="100" y="482"/>
                    </a:cubicBezTo>
                    <a:cubicBezTo>
                      <a:pt x="99" y="491"/>
                      <a:pt x="90" y="503"/>
                      <a:pt x="81" y="543"/>
                    </a:cubicBezTo>
                    <a:cubicBezTo>
                      <a:pt x="75" y="570"/>
                      <a:pt x="78" y="582"/>
                      <a:pt x="89" y="589"/>
                    </a:cubicBezTo>
                    <a:cubicBezTo>
                      <a:pt x="111" y="602"/>
                      <a:pt x="164" y="585"/>
                      <a:pt x="220" y="617"/>
                    </a:cubicBezTo>
                    <a:cubicBezTo>
                      <a:pt x="220" y="617"/>
                      <a:pt x="221" y="617"/>
                      <a:pt x="221" y="617"/>
                    </a:cubicBezTo>
                    <a:cubicBezTo>
                      <a:pt x="284" y="653"/>
                      <a:pt x="308" y="696"/>
                      <a:pt x="349" y="716"/>
                    </a:cubicBezTo>
                    <a:cubicBezTo>
                      <a:pt x="361" y="721"/>
                      <a:pt x="374" y="725"/>
                      <a:pt x="390" y="726"/>
                    </a:cubicBezTo>
                    <a:cubicBezTo>
                      <a:pt x="462" y="732"/>
                      <a:pt x="448" y="657"/>
                      <a:pt x="523" y="623"/>
                    </a:cubicBezTo>
                    <a:cubicBezTo>
                      <a:pt x="530" y="620"/>
                      <a:pt x="536" y="616"/>
                      <a:pt x="542" y="612"/>
                    </a:cubicBezTo>
                    <a:close/>
                  </a:path>
                </a:pathLst>
              </a:custGeom>
              <a:solidFill>
                <a:srgbClr val="C0B48F"/>
              </a:solidFill>
              <a:ln w="6350" cap="flat">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grpSp>
            <p:nvGrpSpPr>
              <p:cNvPr id="472" name="Group 471">
                <a:extLst>
                  <a:ext uri="{FF2B5EF4-FFF2-40B4-BE49-F238E27FC236}">
                    <a16:creationId xmlns:a16="http://schemas.microsoft.com/office/drawing/2014/main" id="{9AA3F26F-E84B-3D45-B6B6-C844A4EE2589}"/>
                  </a:ext>
                </a:extLst>
              </p:cNvPr>
              <p:cNvGrpSpPr/>
              <p:nvPr/>
            </p:nvGrpSpPr>
            <p:grpSpPr>
              <a:xfrm>
                <a:off x="1847851" y="2684549"/>
                <a:ext cx="3993260" cy="1860926"/>
                <a:chOff x="1847851" y="2684549"/>
                <a:chExt cx="3993260" cy="1860926"/>
              </a:xfrm>
            </p:grpSpPr>
            <p:sp>
              <p:nvSpPr>
                <p:cNvPr id="473" name="Freeform 66">
                  <a:extLst>
                    <a:ext uri="{FF2B5EF4-FFF2-40B4-BE49-F238E27FC236}">
                      <a16:creationId xmlns:a16="http://schemas.microsoft.com/office/drawing/2014/main" id="{9F2CC8E4-C4A0-1846-8B14-D62F88E76F92}"/>
                    </a:ext>
                  </a:extLst>
                </p:cNvPr>
                <p:cNvSpPr>
                  <a:spLocks/>
                </p:cNvSpPr>
                <p:nvPr/>
              </p:nvSpPr>
              <p:spPr bwMode="auto">
                <a:xfrm rot="20631065">
                  <a:off x="3616362" y="3299431"/>
                  <a:ext cx="1097098" cy="1060004"/>
                </a:xfrm>
                <a:custGeom>
                  <a:avLst/>
                  <a:gdLst>
                    <a:gd name="T0" fmla="*/ 747 w 775"/>
                    <a:gd name="T1" fmla="*/ 356 h 700"/>
                    <a:gd name="T2" fmla="*/ 368 w 775"/>
                    <a:gd name="T3" fmla="*/ 699 h 700"/>
                    <a:gd name="T4" fmla="*/ 0 w 775"/>
                    <a:gd name="T5" fmla="*/ 363 h 700"/>
                    <a:gd name="T6" fmla="*/ 384 w 775"/>
                    <a:gd name="T7" fmla="*/ 1 h 700"/>
                    <a:gd name="T8" fmla="*/ 747 w 775"/>
                    <a:gd name="T9" fmla="*/ 356 h 700"/>
                  </a:gdLst>
                  <a:ahLst/>
                  <a:cxnLst>
                    <a:cxn ang="0">
                      <a:pos x="T0" y="T1"/>
                    </a:cxn>
                    <a:cxn ang="0">
                      <a:pos x="T2" y="T3"/>
                    </a:cxn>
                    <a:cxn ang="0">
                      <a:pos x="T4" y="T5"/>
                    </a:cxn>
                    <a:cxn ang="0">
                      <a:pos x="T6" y="T7"/>
                    </a:cxn>
                    <a:cxn ang="0">
                      <a:pos x="T8" y="T9"/>
                    </a:cxn>
                  </a:cxnLst>
                  <a:rect l="0" t="0" r="r" b="b"/>
                  <a:pathLst>
                    <a:path w="775" h="700">
                      <a:moveTo>
                        <a:pt x="747" y="356"/>
                      </a:moveTo>
                      <a:cubicBezTo>
                        <a:pt x="722" y="554"/>
                        <a:pt x="580" y="698"/>
                        <a:pt x="368" y="699"/>
                      </a:cubicBezTo>
                      <a:cubicBezTo>
                        <a:pt x="156" y="700"/>
                        <a:pt x="1" y="563"/>
                        <a:pt x="0" y="363"/>
                      </a:cubicBezTo>
                      <a:cubicBezTo>
                        <a:pt x="0" y="164"/>
                        <a:pt x="172" y="2"/>
                        <a:pt x="384" y="1"/>
                      </a:cubicBezTo>
                      <a:cubicBezTo>
                        <a:pt x="596" y="0"/>
                        <a:pt x="775" y="132"/>
                        <a:pt x="747" y="356"/>
                      </a:cubicBez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74" name="Freeform 67">
                  <a:extLst>
                    <a:ext uri="{FF2B5EF4-FFF2-40B4-BE49-F238E27FC236}">
                      <a16:creationId xmlns:a16="http://schemas.microsoft.com/office/drawing/2014/main" id="{A7B82B5F-D28B-A447-AAB1-E19F16D80521}"/>
                    </a:ext>
                  </a:extLst>
                </p:cNvPr>
                <p:cNvSpPr>
                  <a:spLocks/>
                </p:cNvSpPr>
                <p:nvPr/>
              </p:nvSpPr>
              <p:spPr bwMode="auto">
                <a:xfrm rot="20631065">
                  <a:off x="3616362" y="3299431"/>
                  <a:ext cx="1097098" cy="1060004"/>
                </a:xfrm>
                <a:custGeom>
                  <a:avLst/>
                  <a:gdLst>
                    <a:gd name="T0" fmla="*/ 747 w 775"/>
                    <a:gd name="T1" fmla="*/ 356 h 700"/>
                    <a:gd name="T2" fmla="*/ 368 w 775"/>
                    <a:gd name="T3" fmla="*/ 699 h 700"/>
                    <a:gd name="T4" fmla="*/ 0 w 775"/>
                    <a:gd name="T5" fmla="*/ 363 h 700"/>
                    <a:gd name="T6" fmla="*/ 384 w 775"/>
                    <a:gd name="T7" fmla="*/ 1 h 700"/>
                    <a:gd name="T8" fmla="*/ 747 w 775"/>
                    <a:gd name="T9" fmla="*/ 356 h 700"/>
                  </a:gdLst>
                  <a:ahLst/>
                  <a:cxnLst>
                    <a:cxn ang="0">
                      <a:pos x="T0" y="T1"/>
                    </a:cxn>
                    <a:cxn ang="0">
                      <a:pos x="T2" y="T3"/>
                    </a:cxn>
                    <a:cxn ang="0">
                      <a:pos x="T4" y="T5"/>
                    </a:cxn>
                    <a:cxn ang="0">
                      <a:pos x="T6" y="T7"/>
                    </a:cxn>
                    <a:cxn ang="0">
                      <a:pos x="T8" y="T9"/>
                    </a:cxn>
                  </a:cxnLst>
                  <a:rect l="0" t="0" r="r" b="b"/>
                  <a:pathLst>
                    <a:path w="775" h="700">
                      <a:moveTo>
                        <a:pt x="747" y="356"/>
                      </a:moveTo>
                      <a:cubicBezTo>
                        <a:pt x="722" y="554"/>
                        <a:pt x="580" y="698"/>
                        <a:pt x="368" y="699"/>
                      </a:cubicBezTo>
                      <a:cubicBezTo>
                        <a:pt x="156" y="700"/>
                        <a:pt x="1" y="563"/>
                        <a:pt x="0" y="363"/>
                      </a:cubicBezTo>
                      <a:cubicBezTo>
                        <a:pt x="0" y="164"/>
                        <a:pt x="172" y="2"/>
                        <a:pt x="384" y="1"/>
                      </a:cubicBezTo>
                      <a:cubicBezTo>
                        <a:pt x="596" y="0"/>
                        <a:pt x="775" y="132"/>
                        <a:pt x="747" y="356"/>
                      </a:cubicBezTo>
                      <a:close/>
                    </a:path>
                  </a:pathLst>
                </a:custGeom>
                <a:noFill/>
                <a:ln w="6350" cap="flat">
                  <a:solidFill>
                    <a:srgbClr val="A5A7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75" name="Freeform 68">
                  <a:extLst>
                    <a:ext uri="{FF2B5EF4-FFF2-40B4-BE49-F238E27FC236}">
                      <a16:creationId xmlns:a16="http://schemas.microsoft.com/office/drawing/2014/main" id="{DB088B7C-B2D6-3748-856E-483670781628}"/>
                    </a:ext>
                  </a:extLst>
                </p:cNvPr>
                <p:cNvSpPr>
                  <a:spLocks/>
                </p:cNvSpPr>
                <p:nvPr/>
              </p:nvSpPr>
              <p:spPr bwMode="auto">
                <a:xfrm rot="20631065">
                  <a:off x="3808853" y="3479367"/>
                  <a:ext cx="663399" cy="682045"/>
                </a:xfrm>
                <a:custGeom>
                  <a:avLst/>
                  <a:gdLst>
                    <a:gd name="T0" fmla="*/ 439 w 469"/>
                    <a:gd name="T1" fmla="*/ 265 h 451"/>
                    <a:gd name="T2" fmla="*/ 181 w 469"/>
                    <a:gd name="T3" fmla="*/ 429 h 451"/>
                    <a:gd name="T4" fmla="*/ 30 w 469"/>
                    <a:gd name="T5" fmla="*/ 186 h 451"/>
                    <a:gd name="T6" fmla="*/ 288 w 469"/>
                    <a:gd name="T7" fmla="*/ 22 h 451"/>
                    <a:gd name="T8" fmla="*/ 439 w 469"/>
                    <a:gd name="T9" fmla="*/ 265 h 451"/>
                  </a:gdLst>
                  <a:ahLst/>
                  <a:cxnLst>
                    <a:cxn ang="0">
                      <a:pos x="T0" y="T1"/>
                    </a:cxn>
                    <a:cxn ang="0">
                      <a:pos x="T2" y="T3"/>
                    </a:cxn>
                    <a:cxn ang="0">
                      <a:pos x="T4" y="T5"/>
                    </a:cxn>
                    <a:cxn ang="0">
                      <a:pos x="T6" y="T7"/>
                    </a:cxn>
                    <a:cxn ang="0">
                      <a:pos x="T8" y="T9"/>
                    </a:cxn>
                  </a:cxnLst>
                  <a:rect l="0" t="0" r="r" b="b"/>
                  <a:pathLst>
                    <a:path w="469" h="451">
                      <a:moveTo>
                        <a:pt x="439" y="265"/>
                      </a:moveTo>
                      <a:cubicBezTo>
                        <a:pt x="410" y="377"/>
                        <a:pt x="294" y="451"/>
                        <a:pt x="181" y="429"/>
                      </a:cubicBezTo>
                      <a:cubicBezTo>
                        <a:pt x="68" y="407"/>
                        <a:pt x="0" y="298"/>
                        <a:pt x="30" y="186"/>
                      </a:cubicBezTo>
                      <a:cubicBezTo>
                        <a:pt x="60" y="74"/>
                        <a:pt x="175" y="0"/>
                        <a:pt x="288" y="22"/>
                      </a:cubicBezTo>
                      <a:cubicBezTo>
                        <a:pt x="401" y="44"/>
                        <a:pt x="469" y="152"/>
                        <a:pt x="439" y="265"/>
                      </a:cubicBezTo>
                    </a:path>
                  </a:pathLst>
                </a:custGeom>
                <a:solidFill>
                  <a:srgbClr val="C5C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76" name="Freeform 148">
                  <a:extLst>
                    <a:ext uri="{FF2B5EF4-FFF2-40B4-BE49-F238E27FC236}">
                      <a16:creationId xmlns:a16="http://schemas.microsoft.com/office/drawing/2014/main" id="{F77219FF-01B1-D14F-BD13-961452A3472C}"/>
                    </a:ext>
                  </a:extLst>
                </p:cNvPr>
                <p:cNvSpPr>
                  <a:spLocks/>
                </p:cNvSpPr>
                <p:nvPr/>
              </p:nvSpPr>
              <p:spPr bwMode="auto">
                <a:xfrm rot="20631065">
                  <a:off x="4062498" y="4296574"/>
                  <a:ext cx="146173" cy="168364"/>
                </a:xfrm>
                <a:custGeom>
                  <a:avLst/>
                  <a:gdLst>
                    <a:gd name="T0" fmla="*/ 12 w 103"/>
                    <a:gd name="T1" fmla="*/ 50 h 111"/>
                    <a:gd name="T2" fmla="*/ 66 w 103"/>
                    <a:gd name="T3" fmla="*/ 101 h 111"/>
                    <a:gd name="T4" fmla="*/ 79 w 103"/>
                    <a:gd name="T5" fmla="*/ 100 h 111"/>
                    <a:gd name="T6" fmla="*/ 97 w 103"/>
                    <a:gd name="T7" fmla="*/ 26 h 111"/>
                    <a:gd name="T8" fmla="*/ 83 w 103"/>
                    <a:gd name="T9" fmla="*/ 12 h 111"/>
                    <a:gd name="T10" fmla="*/ 17 w 103"/>
                    <a:gd name="T11" fmla="*/ 36 h 111"/>
                    <a:gd name="T12" fmla="*/ 12 w 103"/>
                    <a:gd name="T13" fmla="*/ 50 h 111"/>
                  </a:gdLst>
                  <a:ahLst/>
                  <a:cxnLst>
                    <a:cxn ang="0">
                      <a:pos x="T0" y="T1"/>
                    </a:cxn>
                    <a:cxn ang="0">
                      <a:pos x="T2" y="T3"/>
                    </a:cxn>
                    <a:cxn ang="0">
                      <a:pos x="T4" y="T5"/>
                    </a:cxn>
                    <a:cxn ang="0">
                      <a:pos x="T6" y="T7"/>
                    </a:cxn>
                    <a:cxn ang="0">
                      <a:pos x="T8" y="T9"/>
                    </a:cxn>
                    <a:cxn ang="0">
                      <a:pos x="T10" y="T11"/>
                    </a:cxn>
                    <a:cxn ang="0">
                      <a:pos x="T12" y="T13"/>
                    </a:cxn>
                  </a:cxnLst>
                  <a:rect l="0" t="0" r="r" b="b"/>
                  <a:pathLst>
                    <a:path w="103" h="111">
                      <a:moveTo>
                        <a:pt x="12" y="50"/>
                      </a:moveTo>
                      <a:cubicBezTo>
                        <a:pt x="12" y="50"/>
                        <a:pt x="48" y="55"/>
                        <a:pt x="66" y="101"/>
                      </a:cubicBezTo>
                      <a:cubicBezTo>
                        <a:pt x="66" y="101"/>
                        <a:pt x="74" y="111"/>
                        <a:pt x="79" y="100"/>
                      </a:cubicBezTo>
                      <a:cubicBezTo>
                        <a:pt x="75" y="69"/>
                        <a:pt x="103" y="28"/>
                        <a:pt x="97" y="26"/>
                      </a:cubicBezTo>
                      <a:cubicBezTo>
                        <a:pt x="90" y="23"/>
                        <a:pt x="86" y="20"/>
                        <a:pt x="83" y="12"/>
                      </a:cubicBezTo>
                      <a:cubicBezTo>
                        <a:pt x="77" y="0"/>
                        <a:pt x="44" y="44"/>
                        <a:pt x="17" y="36"/>
                      </a:cubicBezTo>
                      <a:cubicBezTo>
                        <a:pt x="17" y="36"/>
                        <a:pt x="0" y="37"/>
                        <a:pt x="12" y="50"/>
                      </a:cubicBezTo>
                      <a:close/>
                    </a:path>
                  </a:pathLst>
                </a:custGeom>
                <a:solidFill>
                  <a:schemeClr val="bg2"/>
                </a:solidFill>
                <a:ln w="6350" cap="rnd">
                  <a:solidFill>
                    <a:srgbClr val="508768"/>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grpSp>
              <p:nvGrpSpPr>
                <p:cNvPr id="477" name="Group 476">
                  <a:extLst>
                    <a:ext uri="{FF2B5EF4-FFF2-40B4-BE49-F238E27FC236}">
                      <a16:creationId xmlns:a16="http://schemas.microsoft.com/office/drawing/2014/main" id="{3FBD1E66-9C70-9148-9C92-43CC4B155012}"/>
                    </a:ext>
                  </a:extLst>
                </p:cNvPr>
                <p:cNvGrpSpPr/>
                <p:nvPr/>
              </p:nvGrpSpPr>
              <p:grpSpPr>
                <a:xfrm rot="18843484">
                  <a:off x="3822401" y="2880418"/>
                  <a:ext cx="487527" cy="460423"/>
                  <a:chOff x="5746112" y="4774602"/>
                  <a:chExt cx="610148" cy="576227"/>
                </a:xfrm>
              </p:grpSpPr>
              <p:sp>
                <p:nvSpPr>
                  <p:cNvPr id="576" name="Freeform 151">
                    <a:extLst>
                      <a:ext uri="{FF2B5EF4-FFF2-40B4-BE49-F238E27FC236}">
                        <a16:creationId xmlns:a16="http://schemas.microsoft.com/office/drawing/2014/main" id="{1ACC26E6-2F35-C443-808A-8BE56B662D2E}"/>
                      </a:ext>
                    </a:extLst>
                  </p:cNvPr>
                  <p:cNvSpPr>
                    <a:spLocks/>
                  </p:cNvSpPr>
                  <p:nvPr/>
                </p:nvSpPr>
                <p:spPr bwMode="auto">
                  <a:xfrm rot="20631065">
                    <a:off x="5778684" y="5021507"/>
                    <a:ext cx="233195" cy="64503"/>
                  </a:xfrm>
                  <a:custGeom>
                    <a:avLst/>
                    <a:gdLst>
                      <a:gd name="T0" fmla="*/ 131 w 131"/>
                      <a:gd name="T1" fmla="*/ 16 h 34"/>
                      <a:gd name="T2" fmla="*/ 123 w 131"/>
                      <a:gd name="T3" fmla="*/ 32 h 34"/>
                      <a:gd name="T4" fmla="*/ 8 w 131"/>
                      <a:gd name="T5" fmla="*/ 34 h 34"/>
                      <a:gd name="T6" fmla="*/ 0 w 131"/>
                      <a:gd name="T7" fmla="*/ 19 h 34"/>
                      <a:gd name="T8" fmla="*/ 7 w 131"/>
                      <a:gd name="T9" fmla="*/ 2 h 34"/>
                      <a:gd name="T10" fmla="*/ 122 w 131"/>
                      <a:gd name="T11" fmla="*/ 0 h 34"/>
                      <a:gd name="T12" fmla="*/ 131 w 131"/>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131" h="34">
                        <a:moveTo>
                          <a:pt x="131" y="16"/>
                        </a:moveTo>
                        <a:cubicBezTo>
                          <a:pt x="131" y="25"/>
                          <a:pt x="128" y="32"/>
                          <a:pt x="123" y="32"/>
                        </a:cubicBezTo>
                        <a:cubicBezTo>
                          <a:pt x="8" y="34"/>
                          <a:pt x="8" y="34"/>
                          <a:pt x="8" y="34"/>
                        </a:cubicBezTo>
                        <a:cubicBezTo>
                          <a:pt x="4" y="34"/>
                          <a:pt x="0" y="27"/>
                          <a:pt x="0" y="19"/>
                        </a:cubicBezTo>
                        <a:cubicBezTo>
                          <a:pt x="0" y="10"/>
                          <a:pt x="3" y="3"/>
                          <a:pt x="7" y="2"/>
                        </a:cubicBezTo>
                        <a:cubicBezTo>
                          <a:pt x="122" y="0"/>
                          <a:pt x="122" y="0"/>
                          <a:pt x="122" y="0"/>
                        </a:cubicBezTo>
                        <a:cubicBezTo>
                          <a:pt x="127" y="0"/>
                          <a:pt x="130" y="7"/>
                          <a:pt x="131" y="16"/>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7" name="Freeform 152">
                    <a:extLst>
                      <a:ext uri="{FF2B5EF4-FFF2-40B4-BE49-F238E27FC236}">
                        <a16:creationId xmlns:a16="http://schemas.microsoft.com/office/drawing/2014/main" id="{6D1DE397-BE59-354D-8E29-F602C3586624}"/>
                      </a:ext>
                    </a:extLst>
                  </p:cNvPr>
                  <p:cNvSpPr>
                    <a:spLocks/>
                  </p:cNvSpPr>
                  <p:nvPr/>
                </p:nvSpPr>
                <p:spPr bwMode="auto">
                  <a:xfrm rot="20631065">
                    <a:off x="6162709" y="5097438"/>
                    <a:ext cx="64330" cy="247262"/>
                  </a:xfrm>
                  <a:custGeom>
                    <a:avLst/>
                    <a:gdLst>
                      <a:gd name="T0" fmla="*/ 16 w 37"/>
                      <a:gd name="T1" fmla="*/ 0 h 131"/>
                      <a:gd name="T2" fmla="*/ 0 w 37"/>
                      <a:gd name="T3" fmla="*/ 9 h 131"/>
                      <a:gd name="T4" fmla="*/ 5 w 37"/>
                      <a:gd name="T5" fmla="*/ 124 h 131"/>
                      <a:gd name="T6" fmla="*/ 5 w 37"/>
                      <a:gd name="T7" fmla="*/ 124 h 131"/>
                      <a:gd name="T8" fmla="*/ 21 w 37"/>
                      <a:gd name="T9" fmla="*/ 131 h 131"/>
                      <a:gd name="T10" fmla="*/ 37 w 37"/>
                      <a:gd name="T11" fmla="*/ 123 h 131"/>
                      <a:gd name="T12" fmla="*/ 37 w 37"/>
                      <a:gd name="T13" fmla="*/ 123 h 131"/>
                      <a:gd name="T14" fmla="*/ 32 w 37"/>
                      <a:gd name="T15" fmla="*/ 8 h 131"/>
                      <a:gd name="T16" fmla="*/ 16 w 3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31">
                        <a:moveTo>
                          <a:pt x="16" y="0"/>
                        </a:moveTo>
                        <a:cubicBezTo>
                          <a:pt x="7" y="1"/>
                          <a:pt x="0" y="4"/>
                          <a:pt x="0" y="9"/>
                        </a:cubicBezTo>
                        <a:cubicBezTo>
                          <a:pt x="5" y="124"/>
                          <a:pt x="5" y="124"/>
                          <a:pt x="5" y="124"/>
                        </a:cubicBezTo>
                        <a:cubicBezTo>
                          <a:pt x="5" y="124"/>
                          <a:pt x="5" y="124"/>
                          <a:pt x="5" y="124"/>
                        </a:cubicBezTo>
                        <a:cubicBezTo>
                          <a:pt x="5" y="128"/>
                          <a:pt x="12" y="131"/>
                          <a:pt x="21" y="131"/>
                        </a:cubicBezTo>
                        <a:cubicBezTo>
                          <a:pt x="30" y="131"/>
                          <a:pt x="37" y="127"/>
                          <a:pt x="37" y="123"/>
                        </a:cubicBezTo>
                        <a:cubicBezTo>
                          <a:pt x="37" y="123"/>
                          <a:pt x="37" y="123"/>
                          <a:pt x="37" y="123"/>
                        </a:cubicBezTo>
                        <a:cubicBezTo>
                          <a:pt x="32" y="8"/>
                          <a:pt x="32" y="8"/>
                          <a:pt x="32" y="8"/>
                        </a:cubicBezTo>
                        <a:cubicBezTo>
                          <a:pt x="32" y="4"/>
                          <a:pt x="25" y="0"/>
                          <a:pt x="16" y="0"/>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8" name="Freeform 153">
                    <a:extLst>
                      <a:ext uri="{FF2B5EF4-FFF2-40B4-BE49-F238E27FC236}">
                        <a16:creationId xmlns:a16="http://schemas.microsoft.com/office/drawing/2014/main" id="{DBD80E5B-7B05-4446-A085-DC4881314E80}"/>
                      </a:ext>
                    </a:extLst>
                  </p:cNvPr>
                  <p:cNvSpPr>
                    <a:spLocks/>
                  </p:cNvSpPr>
                  <p:nvPr/>
                </p:nvSpPr>
                <p:spPr bwMode="auto">
                  <a:xfrm rot="20631065">
                    <a:off x="5746112" y="4775490"/>
                    <a:ext cx="522679" cy="348316"/>
                  </a:xfrm>
                  <a:custGeom>
                    <a:avLst/>
                    <a:gdLst>
                      <a:gd name="T0" fmla="*/ 285 w 295"/>
                      <a:gd name="T1" fmla="*/ 9 h 183"/>
                      <a:gd name="T2" fmla="*/ 269 w 295"/>
                      <a:gd name="T3" fmla="*/ 3 h 183"/>
                      <a:gd name="T4" fmla="*/ 132 w 295"/>
                      <a:gd name="T5" fmla="*/ 148 h 183"/>
                      <a:gd name="T6" fmla="*/ 8 w 295"/>
                      <a:gd name="T7" fmla="*/ 151 h 183"/>
                      <a:gd name="T8" fmla="*/ 0 w 295"/>
                      <a:gd name="T9" fmla="*/ 167 h 183"/>
                      <a:gd name="T10" fmla="*/ 9 w 295"/>
                      <a:gd name="T11" fmla="*/ 183 h 183"/>
                      <a:gd name="T12" fmla="*/ 9 w 295"/>
                      <a:gd name="T13" fmla="*/ 183 h 183"/>
                      <a:gd name="T14" fmla="*/ 144 w 295"/>
                      <a:gd name="T15" fmla="*/ 180 h 183"/>
                      <a:gd name="T16" fmla="*/ 149 w 295"/>
                      <a:gd name="T17" fmla="*/ 177 h 183"/>
                      <a:gd name="T18" fmla="*/ 149 w 295"/>
                      <a:gd name="T19" fmla="*/ 177 h 183"/>
                      <a:gd name="T20" fmla="*/ 149 w 295"/>
                      <a:gd name="T21" fmla="*/ 177 h 183"/>
                      <a:gd name="T22" fmla="*/ 293 w 295"/>
                      <a:gd name="T23" fmla="*/ 25 h 183"/>
                      <a:gd name="T24" fmla="*/ 285 w 295"/>
                      <a:gd name="T25" fmla="*/ 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183">
                        <a:moveTo>
                          <a:pt x="285" y="9"/>
                        </a:moveTo>
                        <a:cubicBezTo>
                          <a:pt x="279" y="3"/>
                          <a:pt x="272" y="0"/>
                          <a:pt x="269" y="3"/>
                        </a:cubicBezTo>
                        <a:cubicBezTo>
                          <a:pt x="132" y="148"/>
                          <a:pt x="132" y="148"/>
                          <a:pt x="132" y="148"/>
                        </a:cubicBezTo>
                        <a:cubicBezTo>
                          <a:pt x="8" y="151"/>
                          <a:pt x="8" y="151"/>
                          <a:pt x="8" y="151"/>
                        </a:cubicBezTo>
                        <a:cubicBezTo>
                          <a:pt x="3" y="151"/>
                          <a:pt x="0" y="158"/>
                          <a:pt x="0" y="167"/>
                        </a:cubicBezTo>
                        <a:cubicBezTo>
                          <a:pt x="0" y="176"/>
                          <a:pt x="4" y="183"/>
                          <a:pt x="9" y="183"/>
                        </a:cubicBezTo>
                        <a:cubicBezTo>
                          <a:pt x="9" y="183"/>
                          <a:pt x="9" y="183"/>
                          <a:pt x="9" y="183"/>
                        </a:cubicBezTo>
                        <a:cubicBezTo>
                          <a:pt x="144" y="180"/>
                          <a:pt x="144" y="180"/>
                          <a:pt x="144" y="180"/>
                        </a:cubicBezTo>
                        <a:cubicBezTo>
                          <a:pt x="146" y="180"/>
                          <a:pt x="147" y="179"/>
                          <a:pt x="149" y="177"/>
                        </a:cubicBezTo>
                        <a:cubicBezTo>
                          <a:pt x="149" y="177"/>
                          <a:pt x="149" y="177"/>
                          <a:pt x="149" y="177"/>
                        </a:cubicBezTo>
                        <a:cubicBezTo>
                          <a:pt x="149" y="177"/>
                          <a:pt x="149" y="177"/>
                          <a:pt x="149" y="177"/>
                        </a:cubicBezTo>
                        <a:cubicBezTo>
                          <a:pt x="293" y="25"/>
                          <a:pt x="293" y="25"/>
                          <a:pt x="293" y="25"/>
                        </a:cubicBezTo>
                        <a:cubicBezTo>
                          <a:pt x="295" y="22"/>
                          <a:pt x="292" y="15"/>
                          <a:pt x="285" y="9"/>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9" name="Freeform 154">
                    <a:extLst>
                      <a:ext uri="{FF2B5EF4-FFF2-40B4-BE49-F238E27FC236}">
                        <a16:creationId xmlns:a16="http://schemas.microsoft.com/office/drawing/2014/main" id="{1935C44E-C114-6C4B-9CC2-F97E063FD11B}"/>
                      </a:ext>
                    </a:extLst>
                  </p:cNvPr>
                  <p:cNvSpPr>
                    <a:spLocks/>
                  </p:cNvSpPr>
                  <p:nvPr/>
                </p:nvSpPr>
                <p:spPr bwMode="auto">
                  <a:xfrm rot="20631065">
                    <a:off x="6052704" y="4774602"/>
                    <a:ext cx="303556" cy="576227"/>
                  </a:xfrm>
                  <a:custGeom>
                    <a:avLst/>
                    <a:gdLst>
                      <a:gd name="T0" fmla="*/ 162 w 171"/>
                      <a:gd name="T1" fmla="*/ 9 h 304"/>
                      <a:gd name="T2" fmla="*/ 169 w 171"/>
                      <a:gd name="T3" fmla="*/ 24 h 304"/>
                      <a:gd name="T4" fmla="*/ 32 w 171"/>
                      <a:gd name="T5" fmla="*/ 170 h 304"/>
                      <a:gd name="T6" fmla="*/ 37 w 171"/>
                      <a:gd name="T7" fmla="*/ 294 h 304"/>
                      <a:gd name="T8" fmla="*/ 21 w 171"/>
                      <a:gd name="T9" fmla="*/ 303 h 304"/>
                      <a:gd name="T10" fmla="*/ 5 w 171"/>
                      <a:gd name="T11" fmla="*/ 295 h 304"/>
                      <a:gd name="T12" fmla="*/ 5 w 171"/>
                      <a:gd name="T13" fmla="*/ 295 h 304"/>
                      <a:gd name="T14" fmla="*/ 0 w 171"/>
                      <a:gd name="T15" fmla="*/ 160 h 304"/>
                      <a:gd name="T16" fmla="*/ 2 w 171"/>
                      <a:gd name="T17" fmla="*/ 155 h 304"/>
                      <a:gd name="T18" fmla="*/ 2 w 171"/>
                      <a:gd name="T19" fmla="*/ 155 h 304"/>
                      <a:gd name="T20" fmla="*/ 146 w 171"/>
                      <a:gd name="T21" fmla="*/ 2 h 304"/>
                      <a:gd name="T22" fmla="*/ 162 w 171"/>
                      <a:gd name="T23" fmla="*/ 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1" h="304">
                        <a:moveTo>
                          <a:pt x="162" y="9"/>
                        </a:moveTo>
                        <a:cubicBezTo>
                          <a:pt x="168" y="15"/>
                          <a:pt x="171" y="22"/>
                          <a:pt x="169" y="24"/>
                        </a:cubicBezTo>
                        <a:cubicBezTo>
                          <a:pt x="32" y="170"/>
                          <a:pt x="32" y="170"/>
                          <a:pt x="32" y="170"/>
                        </a:cubicBezTo>
                        <a:cubicBezTo>
                          <a:pt x="37" y="294"/>
                          <a:pt x="37" y="294"/>
                          <a:pt x="37" y="294"/>
                        </a:cubicBezTo>
                        <a:cubicBezTo>
                          <a:pt x="37" y="299"/>
                          <a:pt x="30" y="303"/>
                          <a:pt x="21" y="303"/>
                        </a:cubicBezTo>
                        <a:cubicBezTo>
                          <a:pt x="12" y="304"/>
                          <a:pt x="5" y="300"/>
                          <a:pt x="5" y="295"/>
                        </a:cubicBezTo>
                        <a:cubicBezTo>
                          <a:pt x="5" y="295"/>
                          <a:pt x="5" y="295"/>
                          <a:pt x="5" y="295"/>
                        </a:cubicBezTo>
                        <a:cubicBezTo>
                          <a:pt x="0" y="160"/>
                          <a:pt x="0" y="160"/>
                          <a:pt x="0" y="160"/>
                        </a:cubicBezTo>
                        <a:cubicBezTo>
                          <a:pt x="0" y="158"/>
                          <a:pt x="1" y="157"/>
                          <a:pt x="2" y="155"/>
                        </a:cubicBezTo>
                        <a:cubicBezTo>
                          <a:pt x="2" y="155"/>
                          <a:pt x="2" y="155"/>
                          <a:pt x="2" y="155"/>
                        </a:cubicBezTo>
                        <a:cubicBezTo>
                          <a:pt x="146" y="2"/>
                          <a:pt x="146" y="2"/>
                          <a:pt x="146" y="2"/>
                        </a:cubicBezTo>
                        <a:cubicBezTo>
                          <a:pt x="148" y="0"/>
                          <a:pt x="155" y="3"/>
                          <a:pt x="162" y="9"/>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80" name="Picture 155">
                    <a:extLst>
                      <a:ext uri="{FF2B5EF4-FFF2-40B4-BE49-F238E27FC236}">
                        <a16:creationId xmlns:a16="http://schemas.microsoft.com/office/drawing/2014/main" id="{F125C864-7FA9-2344-BD7A-CF1F349B29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0631065">
                    <a:off x="6063297" y="4870884"/>
                    <a:ext cx="90464" cy="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 name="Freeform 156">
                    <a:extLst>
                      <a:ext uri="{FF2B5EF4-FFF2-40B4-BE49-F238E27FC236}">
                        <a16:creationId xmlns:a16="http://schemas.microsoft.com/office/drawing/2014/main" id="{F5516846-9170-B741-B9A2-E1B09F66A229}"/>
                      </a:ext>
                    </a:extLst>
                  </p:cNvPr>
                  <p:cNvSpPr>
                    <a:spLocks/>
                  </p:cNvSpPr>
                  <p:nvPr/>
                </p:nvSpPr>
                <p:spPr bwMode="auto">
                  <a:xfrm rot="20631065">
                    <a:off x="6072411" y="4877182"/>
                    <a:ext cx="72371" cy="77404"/>
                  </a:xfrm>
                  <a:custGeom>
                    <a:avLst/>
                    <a:gdLst>
                      <a:gd name="T0" fmla="*/ 10 w 41"/>
                      <a:gd name="T1" fmla="*/ 5 h 41"/>
                      <a:gd name="T2" fmla="*/ 35 w 41"/>
                      <a:gd name="T3" fmla="*/ 10 h 41"/>
                      <a:gd name="T4" fmla="*/ 31 w 41"/>
                      <a:gd name="T5" fmla="*/ 35 h 41"/>
                      <a:gd name="T6" fmla="*/ 6 w 41"/>
                      <a:gd name="T7" fmla="*/ 31 h 41"/>
                      <a:gd name="T8" fmla="*/ 10 w 41"/>
                      <a:gd name="T9" fmla="*/ 5 h 41"/>
                    </a:gdLst>
                    <a:ahLst/>
                    <a:cxnLst>
                      <a:cxn ang="0">
                        <a:pos x="T0" y="T1"/>
                      </a:cxn>
                      <a:cxn ang="0">
                        <a:pos x="T2" y="T3"/>
                      </a:cxn>
                      <a:cxn ang="0">
                        <a:pos x="T4" y="T5"/>
                      </a:cxn>
                      <a:cxn ang="0">
                        <a:pos x="T6" y="T7"/>
                      </a:cxn>
                      <a:cxn ang="0">
                        <a:pos x="T8" y="T9"/>
                      </a:cxn>
                    </a:cxnLst>
                    <a:rect l="0" t="0" r="r" b="b"/>
                    <a:pathLst>
                      <a:path w="41" h="41">
                        <a:moveTo>
                          <a:pt x="10" y="5"/>
                        </a:moveTo>
                        <a:cubicBezTo>
                          <a:pt x="18" y="0"/>
                          <a:pt x="30" y="2"/>
                          <a:pt x="35" y="10"/>
                        </a:cubicBezTo>
                        <a:cubicBezTo>
                          <a:pt x="41" y="18"/>
                          <a:pt x="39" y="29"/>
                          <a:pt x="31" y="35"/>
                        </a:cubicBezTo>
                        <a:cubicBezTo>
                          <a:pt x="23" y="41"/>
                          <a:pt x="12" y="39"/>
                          <a:pt x="6" y="31"/>
                        </a:cubicBezTo>
                        <a:cubicBezTo>
                          <a:pt x="0" y="22"/>
                          <a:pt x="2" y="11"/>
                          <a:pt x="10" y="5"/>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82" name="Picture 157">
                    <a:extLst>
                      <a:ext uri="{FF2B5EF4-FFF2-40B4-BE49-F238E27FC236}">
                        <a16:creationId xmlns:a16="http://schemas.microsoft.com/office/drawing/2014/main" id="{D0C3194D-21B2-584C-ACC5-0F85918BA62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20631065">
                    <a:off x="6028640" y="4939118"/>
                    <a:ext cx="90464" cy="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 name="Freeform 158">
                    <a:extLst>
                      <a:ext uri="{FF2B5EF4-FFF2-40B4-BE49-F238E27FC236}">
                        <a16:creationId xmlns:a16="http://schemas.microsoft.com/office/drawing/2014/main" id="{80C611BB-16C3-2845-813D-A39E03F17BCE}"/>
                      </a:ext>
                    </a:extLst>
                  </p:cNvPr>
                  <p:cNvSpPr>
                    <a:spLocks/>
                  </p:cNvSpPr>
                  <p:nvPr/>
                </p:nvSpPr>
                <p:spPr bwMode="auto">
                  <a:xfrm rot="20631065">
                    <a:off x="6038312" y="4947202"/>
                    <a:ext cx="74382" cy="77404"/>
                  </a:xfrm>
                  <a:custGeom>
                    <a:avLst/>
                    <a:gdLst>
                      <a:gd name="T0" fmla="*/ 11 w 41"/>
                      <a:gd name="T1" fmla="*/ 6 h 41"/>
                      <a:gd name="T2" fmla="*/ 36 w 41"/>
                      <a:gd name="T3" fmla="*/ 10 h 41"/>
                      <a:gd name="T4" fmla="*/ 31 w 41"/>
                      <a:gd name="T5" fmla="*/ 35 h 41"/>
                      <a:gd name="T6" fmla="*/ 6 w 41"/>
                      <a:gd name="T7" fmla="*/ 31 h 41"/>
                      <a:gd name="T8" fmla="*/ 11 w 41"/>
                      <a:gd name="T9" fmla="*/ 6 h 41"/>
                    </a:gdLst>
                    <a:ahLst/>
                    <a:cxnLst>
                      <a:cxn ang="0">
                        <a:pos x="T0" y="T1"/>
                      </a:cxn>
                      <a:cxn ang="0">
                        <a:pos x="T2" y="T3"/>
                      </a:cxn>
                      <a:cxn ang="0">
                        <a:pos x="T4" y="T5"/>
                      </a:cxn>
                      <a:cxn ang="0">
                        <a:pos x="T6" y="T7"/>
                      </a:cxn>
                      <a:cxn ang="0">
                        <a:pos x="T8" y="T9"/>
                      </a:cxn>
                    </a:cxnLst>
                    <a:rect l="0" t="0" r="r" b="b"/>
                    <a:pathLst>
                      <a:path w="41" h="41">
                        <a:moveTo>
                          <a:pt x="11" y="6"/>
                        </a:moveTo>
                        <a:cubicBezTo>
                          <a:pt x="19" y="0"/>
                          <a:pt x="30" y="2"/>
                          <a:pt x="36" y="10"/>
                        </a:cubicBezTo>
                        <a:cubicBezTo>
                          <a:pt x="41" y="18"/>
                          <a:pt x="39" y="30"/>
                          <a:pt x="31" y="35"/>
                        </a:cubicBezTo>
                        <a:cubicBezTo>
                          <a:pt x="23" y="41"/>
                          <a:pt x="12" y="39"/>
                          <a:pt x="6" y="31"/>
                        </a:cubicBezTo>
                        <a:cubicBezTo>
                          <a:pt x="0" y="23"/>
                          <a:pt x="2" y="11"/>
                          <a:pt x="11" y="6"/>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84" name="Picture 159">
                    <a:extLst>
                      <a:ext uri="{FF2B5EF4-FFF2-40B4-BE49-F238E27FC236}">
                        <a16:creationId xmlns:a16="http://schemas.microsoft.com/office/drawing/2014/main" id="{6D337939-624E-1744-B829-D97248245A8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20631065">
                    <a:off x="6125923" y="4906472"/>
                    <a:ext cx="90464" cy="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 name="Freeform 160">
                    <a:extLst>
                      <a:ext uri="{FF2B5EF4-FFF2-40B4-BE49-F238E27FC236}">
                        <a16:creationId xmlns:a16="http://schemas.microsoft.com/office/drawing/2014/main" id="{AA625405-4263-3442-859E-625D16CB717E}"/>
                      </a:ext>
                    </a:extLst>
                  </p:cNvPr>
                  <p:cNvSpPr>
                    <a:spLocks/>
                  </p:cNvSpPr>
                  <p:nvPr/>
                </p:nvSpPr>
                <p:spPr bwMode="auto">
                  <a:xfrm rot="20631065">
                    <a:off x="6136969" y="4912210"/>
                    <a:ext cx="72371" cy="77404"/>
                  </a:xfrm>
                  <a:custGeom>
                    <a:avLst/>
                    <a:gdLst>
                      <a:gd name="T0" fmla="*/ 10 w 41"/>
                      <a:gd name="T1" fmla="*/ 6 h 41"/>
                      <a:gd name="T2" fmla="*/ 35 w 41"/>
                      <a:gd name="T3" fmla="*/ 10 h 41"/>
                      <a:gd name="T4" fmla="*/ 31 w 41"/>
                      <a:gd name="T5" fmla="*/ 36 h 41"/>
                      <a:gd name="T6" fmla="*/ 6 w 41"/>
                      <a:gd name="T7" fmla="*/ 31 h 41"/>
                      <a:gd name="T8" fmla="*/ 10 w 41"/>
                      <a:gd name="T9" fmla="*/ 6 h 41"/>
                    </a:gdLst>
                    <a:ahLst/>
                    <a:cxnLst>
                      <a:cxn ang="0">
                        <a:pos x="T0" y="T1"/>
                      </a:cxn>
                      <a:cxn ang="0">
                        <a:pos x="T2" y="T3"/>
                      </a:cxn>
                      <a:cxn ang="0">
                        <a:pos x="T4" y="T5"/>
                      </a:cxn>
                      <a:cxn ang="0">
                        <a:pos x="T6" y="T7"/>
                      </a:cxn>
                      <a:cxn ang="0">
                        <a:pos x="T8" y="T9"/>
                      </a:cxn>
                    </a:cxnLst>
                    <a:rect l="0" t="0" r="r" b="b"/>
                    <a:pathLst>
                      <a:path w="41" h="41">
                        <a:moveTo>
                          <a:pt x="10" y="6"/>
                        </a:moveTo>
                        <a:cubicBezTo>
                          <a:pt x="18" y="0"/>
                          <a:pt x="30" y="2"/>
                          <a:pt x="35" y="10"/>
                        </a:cubicBezTo>
                        <a:cubicBezTo>
                          <a:pt x="41" y="19"/>
                          <a:pt x="39" y="30"/>
                          <a:pt x="31" y="36"/>
                        </a:cubicBezTo>
                        <a:cubicBezTo>
                          <a:pt x="23" y="41"/>
                          <a:pt x="11" y="39"/>
                          <a:pt x="6" y="31"/>
                        </a:cubicBezTo>
                        <a:cubicBezTo>
                          <a:pt x="0" y="23"/>
                          <a:pt x="2" y="12"/>
                          <a:pt x="10" y="6"/>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86" name="Picture 161">
                    <a:extLst>
                      <a:ext uri="{FF2B5EF4-FFF2-40B4-BE49-F238E27FC236}">
                        <a16:creationId xmlns:a16="http://schemas.microsoft.com/office/drawing/2014/main" id="{FAB0B6D4-D960-934E-80FE-076A4BBB66A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0631065">
                    <a:off x="6093796" y="4976212"/>
                    <a:ext cx="90464" cy="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 name="Freeform 162">
                    <a:extLst>
                      <a:ext uri="{FF2B5EF4-FFF2-40B4-BE49-F238E27FC236}">
                        <a16:creationId xmlns:a16="http://schemas.microsoft.com/office/drawing/2014/main" id="{E4262320-AF98-534A-B03F-44A1ABDF793F}"/>
                      </a:ext>
                    </a:extLst>
                  </p:cNvPr>
                  <p:cNvSpPr>
                    <a:spLocks/>
                  </p:cNvSpPr>
                  <p:nvPr/>
                </p:nvSpPr>
                <p:spPr bwMode="auto">
                  <a:xfrm rot="20631065">
                    <a:off x="6103209" y="4982468"/>
                    <a:ext cx="72371" cy="79554"/>
                  </a:xfrm>
                  <a:custGeom>
                    <a:avLst/>
                    <a:gdLst>
                      <a:gd name="T0" fmla="*/ 10 w 41"/>
                      <a:gd name="T1" fmla="*/ 6 h 42"/>
                      <a:gd name="T2" fmla="*/ 36 w 41"/>
                      <a:gd name="T3" fmla="*/ 11 h 42"/>
                      <a:gd name="T4" fmla="*/ 31 w 41"/>
                      <a:gd name="T5" fmla="*/ 36 h 42"/>
                      <a:gd name="T6" fmla="*/ 6 w 41"/>
                      <a:gd name="T7" fmla="*/ 31 h 42"/>
                      <a:gd name="T8" fmla="*/ 10 w 41"/>
                      <a:gd name="T9" fmla="*/ 6 h 42"/>
                    </a:gdLst>
                    <a:ahLst/>
                    <a:cxnLst>
                      <a:cxn ang="0">
                        <a:pos x="T0" y="T1"/>
                      </a:cxn>
                      <a:cxn ang="0">
                        <a:pos x="T2" y="T3"/>
                      </a:cxn>
                      <a:cxn ang="0">
                        <a:pos x="T4" y="T5"/>
                      </a:cxn>
                      <a:cxn ang="0">
                        <a:pos x="T6" y="T7"/>
                      </a:cxn>
                      <a:cxn ang="0">
                        <a:pos x="T8" y="T9"/>
                      </a:cxn>
                    </a:cxnLst>
                    <a:rect l="0" t="0" r="r" b="b"/>
                    <a:pathLst>
                      <a:path w="41" h="42">
                        <a:moveTo>
                          <a:pt x="10" y="6"/>
                        </a:moveTo>
                        <a:cubicBezTo>
                          <a:pt x="19" y="0"/>
                          <a:pt x="30" y="2"/>
                          <a:pt x="36" y="11"/>
                        </a:cubicBezTo>
                        <a:cubicBezTo>
                          <a:pt x="41" y="19"/>
                          <a:pt x="39" y="30"/>
                          <a:pt x="31" y="36"/>
                        </a:cubicBezTo>
                        <a:cubicBezTo>
                          <a:pt x="23" y="42"/>
                          <a:pt x="12" y="40"/>
                          <a:pt x="6" y="31"/>
                        </a:cubicBezTo>
                        <a:cubicBezTo>
                          <a:pt x="0" y="23"/>
                          <a:pt x="2" y="12"/>
                          <a:pt x="10" y="6"/>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grpSp>
            <p:sp>
              <p:nvSpPr>
                <p:cNvPr id="478" name="Freeform 163">
                  <a:extLst>
                    <a:ext uri="{FF2B5EF4-FFF2-40B4-BE49-F238E27FC236}">
                      <a16:creationId xmlns:a16="http://schemas.microsoft.com/office/drawing/2014/main" id="{BE89B778-A41C-DB46-9F69-9F91DCC5494B}"/>
                    </a:ext>
                  </a:extLst>
                </p:cNvPr>
                <p:cNvSpPr>
                  <a:spLocks/>
                </p:cNvSpPr>
                <p:nvPr/>
              </p:nvSpPr>
              <p:spPr bwMode="auto">
                <a:xfrm>
                  <a:off x="4511414" y="3352983"/>
                  <a:ext cx="144566" cy="166646"/>
                </a:xfrm>
                <a:custGeom>
                  <a:avLst/>
                  <a:gdLst>
                    <a:gd name="T0" fmla="*/ 88 w 102"/>
                    <a:gd name="T1" fmla="*/ 53 h 110"/>
                    <a:gd name="T2" fmla="*/ 29 w 102"/>
                    <a:gd name="T3" fmla="*/ 9 h 110"/>
                    <a:gd name="T4" fmla="*/ 16 w 102"/>
                    <a:gd name="T5" fmla="*/ 11 h 110"/>
                    <a:gd name="T6" fmla="*/ 6 w 102"/>
                    <a:gd name="T7" fmla="*/ 87 h 110"/>
                    <a:gd name="T8" fmla="*/ 22 w 102"/>
                    <a:gd name="T9" fmla="*/ 99 h 110"/>
                    <a:gd name="T10" fmla="*/ 85 w 102"/>
                    <a:gd name="T11" fmla="*/ 68 h 110"/>
                    <a:gd name="T12" fmla="*/ 88 w 102"/>
                    <a:gd name="T13" fmla="*/ 53 h 110"/>
                  </a:gdLst>
                  <a:ahLst/>
                  <a:cxnLst>
                    <a:cxn ang="0">
                      <a:pos x="T0" y="T1"/>
                    </a:cxn>
                    <a:cxn ang="0">
                      <a:pos x="T2" y="T3"/>
                    </a:cxn>
                    <a:cxn ang="0">
                      <a:pos x="T4" y="T5"/>
                    </a:cxn>
                    <a:cxn ang="0">
                      <a:pos x="T6" y="T7"/>
                    </a:cxn>
                    <a:cxn ang="0">
                      <a:pos x="T8" y="T9"/>
                    </a:cxn>
                    <a:cxn ang="0">
                      <a:pos x="T10" y="T11"/>
                    </a:cxn>
                    <a:cxn ang="0">
                      <a:pos x="T12" y="T13"/>
                    </a:cxn>
                  </a:cxnLst>
                  <a:rect l="0" t="0" r="r" b="b"/>
                  <a:pathLst>
                    <a:path w="102" h="110">
                      <a:moveTo>
                        <a:pt x="88" y="53"/>
                      </a:moveTo>
                      <a:cubicBezTo>
                        <a:pt x="88" y="53"/>
                        <a:pt x="51" y="53"/>
                        <a:pt x="29" y="9"/>
                      </a:cubicBezTo>
                      <a:cubicBezTo>
                        <a:pt x="29" y="9"/>
                        <a:pt x="20" y="0"/>
                        <a:pt x="16" y="11"/>
                      </a:cubicBezTo>
                      <a:cubicBezTo>
                        <a:pt x="23" y="42"/>
                        <a:pt x="0" y="85"/>
                        <a:pt x="6" y="87"/>
                      </a:cubicBezTo>
                      <a:cubicBezTo>
                        <a:pt x="14" y="89"/>
                        <a:pt x="18" y="92"/>
                        <a:pt x="22" y="99"/>
                      </a:cubicBezTo>
                      <a:cubicBezTo>
                        <a:pt x="28" y="110"/>
                        <a:pt x="57" y="63"/>
                        <a:pt x="85" y="68"/>
                      </a:cubicBezTo>
                      <a:cubicBezTo>
                        <a:pt x="85" y="68"/>
                        <a:pt x="102" y="64"/>
                        <a:pt x="88" y="53"/>
                      </a:cubicBezTo>
                      <a:close/>
                    </a:path>
                  </a:pathLst>
                </a:custGeom>
                <a:solidFill>
                  <a:schemeClr val="bg2"/>
                </a:solidFill>
                <a:ln w="6350" cap="rnd">
                  <a:solidFill>
                    <a:srgbClr val="508768"/>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79" name="Freeform 164">
                  <a:extLst>
                    <a:ext uri="{FF2B5EF4-FFF2-40B4-BE49-F238E27FC236}">
                      <a16:creationId xmlns:a16="http://schemas.microsoft.com/office/drawing/2014/main" id="{D33B8841-9AA5-0B4E-8A8F-B026D7C6A8BA}"/>
                    </a:ext>
                  </a:extLst>
                </p:cNvPr>
                <p:cNvSpPr>
                  <a:spLocks/>
                </p:cNvSpPr>
                <p:nvPr/>
              </p:nvSpPr>
              <p:spPr bwMode="auto">
                <a:xfrm rot="17593971">
                  <a:off x="3896896" y="3224798"/>
                  <a:ext cx="139748" cy="156338"/>
                </a:xfrm>
                <a:custGeom>
                  <a:avLst/>
                  <a:gdLst>
                    <a:gd name="T0" fmla="*/ 92 w 99"/>
                    <a:gd name="T1" fmla="*/ 79 h 103"/>
                    <a:gd name="T2" fmla="*/ 59 w 99"/>
                    <a:gd name="T3" fmla="*/ 13 h 103"/>
                    <a:gd name="T4" fmla="*/ 47 w 99"/>
                    <a:gd name="T5" fmla="*/ 9 h 103"/>
                    <a:gd name="T6" fmla="*/ 5 w 99"/>
                    <a:gd name="T7" fmla="*/ 73 h 103"/>
                    <a:gd name="T8" fmla="*/ 13 w 99"/>
                    <a:gd name="T9" fmla="*/ 90 h 103"/>
                    <a:gd name="T10" fmla="*/ 83 w 99"/>
                    <a:gd name="T11" fmla="*/ 91 h 103"/>
                    <a:gd name="T12" fmla="*/ 92 w 99"/>
                    <a:gd name="T13" fmla="*/ 79 h 103"/>
                  </a:gdLst>
                  <a:ahLst/>
                  <a:cxnLst>
                    <a:cxn ang="0">
                      <a:pos x="T0" y="T1"/>
                    </a:cxn>
                    <a:cxn ang="0">
                      <a:pos x="T2" y="T3"/>
                    </a:cxn>
                    <a:cxn ang="0">
                      <a:pos x="T4" y="T5"/>
                    </a:cxn>
                    <a:cxn ang="0">
                      <a:pos x="T6" y="T7"/>
                    </a:cxn>
                    <a:cxn ang="0">
                      <a:pos x="T8" y="T9"/>
                    </a:cxn>
                    <a:cxn ang="0">
                      <a:pos x="T10" y="T11"/>
                    </a:cxn>
                    <a:cxn ang="0">
                      <a:pos x="T12" y="T13"/>
                    </a:cxn>
                  </a:cxnLst>
                  <a:rect l="0" t="0" r="r" b="b"/>
                  <a:pathLst>
                    <a:path w="99" h="103">
                      <a:moveTo>
                        <a:pt x="92" y="79"/>
                      </a:moveTo>
                      <a:cubicBezTo>
                        <a:pt x="92" y="79"/>
                        <a:pt x="60" y="62"/>
                        <a:pt x="59" y="13"/>
                      </a:cubicBezTo>
                      <a:cubicBezTo>
                        <a:pt x="59" y="13"/>
                        <a:pt x="56" y="0"/>
                        <a:pt x="47" y="9"/>
                      </a:cubicBezTo>
                      <a:cubicBezTo>
                        <a:pt x="40" y="39"/>
                        <a:pt x="0" y="68"/>
                        <a:pt x="5" y="73"/>
                      </a:cubicBezTo>
                      <a:cubicBezTo>
                        <a:pt x="10" y="78"/>
                        <a:pt x="12" y="82"/>
                        <a:pt x="13" y="90"/>
                      </a:cubicBezTo>
                      <a:cubicBezTo>
                        <a:pt x="14" y="103"/>
                        <a:pt x="60" y="74"/>
                        <a:pt x="83" y="91"/>
                      </a:cubicBezTo>
                      <a:cubicBezTo>
                        <a:pt x="83" y="91"/>
                        <a:pt x="99" y="95"/>
                        <a:pt x="92" y="79"/>
                      </a:cubicBezTo>
                      <a:close/>
                    </a:path>
                  </a:pathLst>
                </a:custGeom>
                <a:solidFill>
                  <a:schemeClr val="bg2"/>
                </a:solidFill>
                <a:ln w="6350" cap="rnd">
                  <a:solidFill>
                    <a:srgbClr val="508768"/>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80" name="Rectangle 183">
                  <a:extLst>
                    <a:ext uri="{FF2B5EF4-FFF2-40B4-BE49-F238E27FC236}">
                      <a16:creationId xmlns:a16="http://schemas.microsoft.com/office/drawing/2014/main" id="{F259346C-3402-6245-B46C-0A8E2D5815E2}"/>
                    </a:ext>
                  </a:extLst>
                </p:cNvPr>
                <p:cNvSpPr>
                  <a:spLocks noChangeArrowheads="1"/>
                </p:cNvSpPr>
                <p:nvPr/>
              </p:nvSpPr>
              <p:spPr bwMode="auto">
                <a:xfrm>
                  <a:off x="4655979" y="4426486"/>
                  <a:ext cx="1181220" cy="1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de-DE" sz="1000" b="1" i="1" dirty="0">
                      <a:solidFill>
                        <a:srgbClr val="1D99DD"/>
                      </a:solidFill>
                      <a:latin typeface="Calibri" panose="020F0502020204030204" pitchFamily="34" charset="0"/>
                      <a:cs typeface="Calibri" panose="020F0502020204030204" pitchFamily="34" charset="0"/>
                    </a:rPr>
                    <a:t>Enhanced</a:t>
                  </a:r>
                  <a:r>
                    <a:rPr lang="en-US" altLang="de-DE" sz="1000" b="1" dirty="0">
                      <a:solidFill>
                        <a:srgbClr val="FF0000"/>
                      </a:solidFill>
                      <a:latin typeface="Calibri" panose="020F0502020204030204" pitchFamily="34" charset="0"/>
                      <a:cs typeface="Calibri" panose="020F0502020204030204" pitchFamily="34" charset="0"/>
                    </a:rPr>
                    <a:t> </a:t>
                  </a:r>
                  <a:r>
                    <a:rPr lang="en-US" altLang="de-DE" sz="1000" b="1" dirty="0">
                      <a:solidFill>
                        <a:srgbClr val="002060"/>
                      </a:solidFill>
                      <a:latin typeface="Calibri" panose="020F0502020204030204" pitchFamily="34" charset="0"/>
                      <a:cs typeface="Calibri" panose="020F0502020204030204" pitchFamily="34" charset="0"/>
                    </a:rPr>
                    <a:t>ADCP (Fc portion)</a:t>
                  </a:r>
                  <a:r>
                    <a:rPr lang="en-US" altLang="de-DE" sz="1000" b="1" baseline="30000" dirty="0">
                      <a:solidFill>
                        <a:srgbClr val="002060"/>
                      </a:solidFill>
                      <a:latin typeface="Calibri" panose="020F0502020204030204" pitchFamily="34" charset="0"/>
                      <a:cs typeface="Calibri" panose="020F0502020204030204" pitchFamily="34" charset="0"/>
                    </a:rPr>
                    <a:t>1</a:t>
                  </a:r>
                  <a:endParaRPr lang="en-US" altLang="de-DE" sz="1000" b="1" dirty="0">
                    <a:solidFill>
                      <a:srgbClr val="002060"/>
                    </a:solidFill>
                    <a:latin typeface="Calibri" panose="020F0502020204030204" pitchFamily="34" charset="0"/>
                    <a:cs typeface="Calibri" panose="020F0502020204030204" pitchFamily="34" charset="0"/>
                  </a:endParaRPr>
                </a:p>
              </p:txBody>
            </p:sp>
            <p:sp>
              <p:nvSpPr>
                <p:cNvPr id="481" name="Rectangle 185">
                  <a:extLst>
                    <a:ext uri="{FF2B5EF4-FFF2-40B4-BE49-F238E27FC236}">
                      <a16:creationId xmlns:a16="http://schemas.microsoft.com/office/drawing/2014/main" id="{881EF91D-66C1-2041-AEA6-FD4F71269871}"/>
                    </a:ext>
                  </a:extLst>
                </p:cNvPr>
                <p:cNvSpPr>
                  <a:spLocks noChangeArrowheads="1"/>
                </p:cNvSpPr>
                <p:nvPr/>
              </p:nvSpPr>
              <p:spPr bwMode="auto">
                <a:xfrm>
                  <a:off x="3564151" y="4365288"/>
                  <a:ext cx="215669" cy="1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de-DE" sz="1000" b="1" dirty="0">
                      <a:solidFill>
                        <a:srgbClr val="002060"/>
                      </a:solidFill>
                      <a:latin typeface="Calibri" panose="020F0502020204030204" pitchFamily="34" charset="0"/>
                      <a:cs typeface="Calibri" panose="020F0502020204030204" pitchFamily="34" charset="0"/>
                    </a:rPr>
                    <a:t>CD19</a:t>
                  </a:r>
                  <a:endParaRPr lang="en-US" altLang="de-DE" sz="1000" dirty="0">
                    <a:solidFill>
                      <a:srgbClr val="002060"/>
                    </a:solidFill>
                    <a:latin typeface="Calibri" panose="020F0502020204030204" pitchFamily="34" charset="0"/>
                    <a:cs typeface="Calibri" panose="020F0502020204030204" pitchFamily="34" charset="0"/>
                  </a:endParaRPr>
                </a:p>
              </p:txBody>
            </p:sp>
            <p:sp>
              <p:nvSpPr>
                <p:cNvPr id="482" name="Rectangle 189">
                  <a:extLst>
                    <a:ext uri="{FF2B5EF4-FFF2-40B4-BE49-F238E27FC236}">
                      <a16:creationId xmlns:a16="http://schemas.microsoft.com/office/drawing/2014/main" id="{1B1029AB-9714-FB4A-8282-5CE54A564A76}"/>
                    </a:ext>
                  </a:extLst>
                </p:cNvPr>
                <p:cNvSpPr>
                  <a:spLocks noChangeArrowheads="1"/>
                </p:cNvSpPr>
                <p:nvPr/>
              </p:nvSpPr>
              <p:spPr bwMode="auto">
                <a:xfrm>
                  <a:off x="3679442" y="2684549"/>
                  <a:ext cx="1726694" cy="23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US" altLang="de-DE" sz="1000" b="1" dirty="0">
                      <a:latin typeface="Calibri" panose="020F0502020204030204" pitchFamily="34" charset="0"/>
                      <a:cs typeface="Calibri" panose="020F0502020204030204" pitchFamily="34" charset="0"/>
                    </a:rPr>
                    <a:t>Direct cytotoxicity </a:t>
                  </a:r>
                  <a:br>
                    <a:rPr lang="en-US" altLang="de-DE" sz="1000" b="1" dirty="0">
                      <a:latin typeface="Calibri" panose="020F0502020204030204" pitchFamily="34" charset="0"/>
                      <a:cs typeface="Calibri" panose="020F0502020204030204" pitchFamily="34" charset="0"/>
                    </a:rPr>
                  </a:br>
                  <a:r>
                    <a:rPr lang="en-US" altLang="de-DE" sz="1000" b="1" dirty="0">
                      <a:latin typeface="Calibri" panose="020F0502020204030204" pitchFamily="34" charset="0"/>
                      <a:cs typeface="Calibri" panose="020F0502020204030204" pitchFamily="34" charset="0"/>
                    </a:rPr>
                    <a:t>(CD19-binding site)</a:t>
                  </a:r>
                  <a:r>
                    <a:rPr lang="en-US" altLang="de-DE" sz="1000" b="1" baseline="30000" dirty="0">
                      <a:latin typeface="Calibri" panose="020F0502020204030204" pitchFamily="34" charset="0"/>
                      <a:cs typeface="Calibri" panose="020F0502020204030204" pitchFamily="34" charset="0"/>
                    </a:rPr>
                    <a:t>1</a:t>
                  </a:r>
                  <a:endParaRPr lang="en-US" altLang="de-DE" sz="1000" b="1" dirty="0">
                    <a:latin typeface="Calibri" panose="020F0502020204030204" pitchFamily="34" charset="0"/>
                    <a:cs typeface="Calibri" panose="020F0502020204030204" pitchFamily="34" charset="0"/>
                  </a:endParaRPr>
                </a:p>
              </p:txBody>
            </p:sp>
            <p:sp>
              <p:nvSpPr>
                <p:cNvPr id="483" name="Rectangle 219">
                  <a:extLst>
                    <a:ext uri="{FF2B5EF4-FFF2-40B4-BE49-F238E27FC236}">
                      <a16:creationId xmlns:a16="http://schemas.microsoft.com/office/drawing/2014/main" id="{B49FA71F-C4D8-B748-849E-516466F49FC5}"/>
                    </a:ext>
                  </a:extLst>
                </p:cNvPr>
                <p:cNvSpPr>
                  <a:spLocks noChangeArrowheads="1"/>
                </p:cNvSpPr>
                <p:nvPr/>
              </p:nvSpPr>
              <p:spPr bwMode="auto">
                <a:xfrm>
                  <a:off x="4012922" y="3877138"/>
                  <a:ext cx="225585" cy="1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de-DE" sz="1000" b="1" dirty="0">
                      <a:solidFill>
                        <a:srgbClr val="002060"/>
                      </a:solidFill>
                      <a:latin typeface="Calibri" panose="020F0502020204030204" pitchFamily="34" charset="0"/>
                      <a:cs typeface="Calibri" panose="020F0502020204030204" pitchFamily="34" charset="0"/>
                    </a:rPr>
                    <a:t>B-cell</a:t>
                  </a:r>
                  <a:endParaRPr lang="en-US" altLang="de-DE" sz="1000" dirty="0">
                    <a:solidFill>
                      <a:srgbClr val="002060"/>
                    </a:solidFill>
                    <a:latin typeface="Calibri" panose="020F0502020204030204" pitchFamily="34" charset="0"/>
                    <a:cs typeface="Calibri" panose="020F0502020204030204" pitchFamily="34" charset="0"/>
                  </a:endParaRPr>
                </a:p>
              </p:txBody>
            </p:sp>
            <p:sp>
              <p:nvSpPr>
                <p:cNvPr id="484" name="Freeform 88">
                  <a:extLst>
                    <a:ext uri="{FF2B5EF4-FFF2-40B4-BE49-F238E27FC236}">
                      <a16:creationId xmlns:a16="http://schemas.microsoft.com/office/drawing/2014/main" id="{407681AF-10B3-054A-9D67-2F21F5D78D77}"/>
                    </a:ext>
                  </a:extLst>
                </p:cNvPr>
                <p:cNvSpPr>
                  <a:spLocks/>
                </p:cNvSpPr>
                <p:nvPr/>
              </p:nvSpPr>
              <p:spPr bwMode="auto">
                <a:xfrm rot="21231786">
                  <a:off x="2273159" y="4108620"/>
                  <a:ext cx="136535" cy="242238"/>
                </a:xfrm>
                <a:custGeom>
                  <a:avLst/>
                  <a:gdLst>
                    <a:gd name="T0" fmla="*/ 94 w 97"/>
                    <a:gd name="T1" fmla="*/ 7 h 160"/>
                    <a:gd name="T2" fmla="*/ 93 w 97"/>
                    <a:gd name="T3" fmla="*/ 9 h 160"/>
                    <a:gd name="T4" fmla="*/ 93 w 97"/>
                    <a:gd name="T5" fmla="*/ 12 h 160"/>
                    <a:gd name="T6" fmla="*/ 96 w 97"/>
                    <a:gd name="T7" fmla="*/ 20 h 160"/>
                    <a:gd name="T8" fmla="*/ 91 w 97"/>
                    <a:gd name="T9" fmla="*/ 27 h 160"/>
                    <a:gd name="T10" fmla="*/ 90 w 97"/>
                    <a:gd name="T11" fmla="*/ 27 h 160"/>
                    <a:gd name="T12" fmla="*/ 92 w 97"/>
                    <a:gd name="T13" fmla="*/ 30 h 160"/>
                    <a:gd name="T14" fmla="*/ 91 w 97"/>
                    <a:gd name="T15" fmla="*/ 35 h 160"/>
                    <a:gd name="T16" fmla="*/ 81 w 97"/>
                    <a:gd name="T17" fmla="*/ 39 h 160"/>
                    <a:gd name="T18" fmla="*/ 83 w 97"/>
                    <a:gd name="T19" fmla="*/ 40 h 160"/>
                    <a:gd name="T20" fmla="*/ 86 w 97"/>
                    <a:gd name="T21" fmla="*/ 44 h 160"/>
                    <a:gd name="T22" fmla="*/ 84 w 97"/>
                    <a:gd name="T23" fmla="*/ 52 h 160"/>
                    <a:gd name="T24" fmla="*/ 79 w 97"/>
                    <a:gd name="T25" fmla="*/ 53 h 160"/>
                    <a:gd name="T26" fmla="*/ 78 w 97"/>
                    <a:gd name="T27" fmla="*/ 54 h 160"/>
                    <a:gd name="T28" fmla="*/ 83 w 97"/>
                    <a:gd name="T29" fmla="*/ 59 h 160"/>
                    <a:gd name="T30" fmla="*/ 82 w 97"/>
                    <a:gd name="T31" fmla="*/ 64 h 160"/>
                    <a:gd name="T32" fmla="*/ 72 w 97"/>
                    <a:gd name="T33" fmla="*/ 70 h 160"/>
                    <a:gd name="T34" fmla="*/ 71 w 97"/>
                    <a:gd name="T35" fmla="*/ 70 h 160"/>
                    <a:gd name="T36" fmla="*/ 74 w 97"/>
                    <a:gd name="T37" fmla="*/ 74 h 160"/>
                    <a:gd name="T38" fmla="*/ 71 w 97"/>
                    <a:gd name="T39" fmla="*/ 82 h 160"/>
                    <a:gd name="T40" fmla="*/ 75 w 97"/>
                    <a:gd name="T41" fmla="*/ 87 h 160"/>
                    <a:gd name="T42" fmla="*/ 82 w 97"/>
                    <a:gd name="T43" fmla="*/ 100 h 160"/>
                    <a:gd name="T44" fmla="*/ 88 w 97"/>
                    <a:gd name="T45" fmla="*/ 123 h 160"/>
                    <a:gd name="T46" fmla="*/ 87 w 97"/>
                    <a:gd name="T47" fmla="*/ 143 h 160"/>
                    <a:gd name="T48" fmla="*/ 76 w 97"/>
                    <a:gd name="T49" fmla="*/ 158 h 160"/>
                    <a:gd name="T50" fmla="*/ 66 w 97"/>
                    <a:gd name="T51" fmla="*/ 160 h 160"/>
                    <a:gd name="T52" fmla="*/ 46 w 97"/>
                    <a:gd name="T53" fmla="*/ 157 h 160"/>
                    <a:gd name="T54" fmla="*/ 36 w 97"/>
                    <a:gd name="T55" fmla="*/ 153 h 160"/>
                    <a:gd name="T56" fmla="*/ 13 w 97"/>
                    <a:gd name="T57" fmla="*/ 141 h 160"/>
                    <a:gd name="T58" fmla="*/ 5 w 97"/>
                    <a:gd name="T59" fmla="*/ 133 h 160"/>
                    <a:gd name="T60" fmla="*/ 1 w 97"/>
                    <a:gd name="T61" fmla="*/ 117 h 160"/>
                    <a:gd name="T62" fmla="*/ 8 w 97"/>
                    <a:gd name="T63" fmla="*/ 102 h 160"/>
                    <a:gd name="T64" fmla="*/ 28 w 97"/>
                    <a:gd name="T65" fmla="*/ 84 h 160"/>
                    <a:gd name="T66" fmla="*/ 44 w 97"/>
                    <a:gd name="T67" fmla="*/ 77 h 160"/>
                    <a:gd name="T68" fmla="*/ 52 w 97"/>
                    <a:gd name="T69" fmla="*/ 75 h 160"/>
                    <a:gd name="T70" fmla="*/ 51 w 97"/>
                    <a:gd name="T71" fmla="*/ 72 h 160"/>
                    <a:gd name="T72" fmla="*/ 54 w 97"/>
                    <a:gd name="T73" fmla="*/ 67 h 160"/>
                    <a:gd name="T74" fmla="*/ 59 w 97"/>
                    <a:gd name="T75" fmla="*/ 66 h 160"/>
                    <a:gd name="T76" fmla="*/ 58 w 97"/>
                    <a:gd name="T77" fmla="*/ 62 h 160"/>
                    <a:gd name="T78" fmla="*/ 56 w 97"/>
                    <a:gd name="T79" fmla="*/ 53 h 160"/>
                    <a:gd name="T80" fmla="*/ 60 w 97"/>
                    <a:gd name="T81" fmla="*/ 49 h 160"/>
                    <a:gd name="T82" fmla="*/ 65 w 97"/>
                    <a:gd name="T83" fmla="*/ 49 h 160"/>
                    <a:gd name="T84" fmla="*/ 61 w 97"/>
                    <a:gd name="T85" fmla="*/ 44 h 160"/>
                    <a:gd name="T86" fmla="*/ 61 w 97"/>
                    <a:gd name="T87" fmla="*/ 38 h 160"/>
                    <a:gd name="T88" fmla="*/ 67 w 97"/>
                    <a:gd name="T89" fmla="*/ 35 h 160"/>
                    <a:gd name="T90" fmla="*/ 72 w 97"/>
                    <a:gd name="T91" fmla="*/ 36 h 160"/>
                    <a:gd name="T92" fmla="*/ 69 w 97"/>
                    <a:gd name="T93" fmla="*/ 32 h 160"/>
                    <a:gd name="T94" fmla="*/ 67 w 97"/>
                    <a:gd name="T95" fmla="*/ 26 h 160"/>
                    <a:gd name="T96" fmla="*/ 70 w 97"/>
                    <a:gd name="T97" fmla="*/ 21 h 160"/>
                    <a:gd name="T98" fmla="*/ 72 w 97"/>
                    <a:gd name="T99" fmla="*/ 20 h 160"/>
                    <a:gd name="T100" fmla="*/ 70 w 97"/>
                    <a:gd name="T101" fmla="*/ 17 h 160"/>
                    <a:gd name="T102" fmla="*/ 71 w 97"/>
                    <a:gd name="T103" fmla="*/ 11 h 160"/>
                    <a:gd name="T104" fmla="*/ 78 w 97"/>
                    <a:gd name="T105" fmla="*/ 7 h 160"/>
                    <a:gd name="T106" fmla="*/ 81 w 97"/>
                    <a:gd name="T107" fmla="*/ 3 h 160"/>
                    <a:gd name="T108" fmla="*/ 88 w 97"/>
                    <a:gd name="T109" fmla="*/ 2 h 160"/>
                    <a:gd name="T110" fmla="*/ 94 w 97"/>
                    <a:gd name="T111" fmla="*/ 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 h="160">
                      <a:moveTo>
                        <a:pt x="94" y="7"/>
                      </a:moveTo>
                      <a:cubicBezTo>
                        <a:pt x="93" y="9"/>
                        <a:pt x="93" y="9"/>
                        <a:pt x="93" y="9"/>
                      </a:cubicBezTo>
                      <a:cubicBezTo>
                        <a:pt x="93" y="10"/>
                        <a:pt x="93" y="11"/>
                        <a:pt x="93" y="12"/>
                      </a:cubicBezTo>
                      <a:cubicBezTo>
                        <a:pt x="94" y="15"/>
                        <a:pt x="95" y="17"/>
                        <a:pt x="96" y="20"/>
                      </a:cubicBezTo>
                      <a:cubicBezTo>
                        <a:pt x="97" y="24"/>
                        <a:pt x="96" y="27"/>
                        <a:pt x="91" y="27"/>
                      </a:cubicBezTo>
                      <a:cubicBezTo>
                        <a:pt x="90" y="27"/>
                        <a:pt x="90" y="27"/>
                        <a:pt x="90" y="27"/>
                      </a:cubicBezTo>
                      <a:cubicBezTo>
                        <a:pt x="90" y="28"/>
                        <a:pt x="91" y="29"/>
                        <a:pt x="92" y="30"/>
                      </a:cubicBezTo>
                      <a:cubicBezTo>
                        <a:pt x="93" y="32"/>
                        <a:pt x="92" y="34"/>
                        <a:pt x="91" y="35"/>
                      </a:cubicBezTo>
                      <a:cubicBezTo>
                        <a:pt x="88" y="37"/>
                        <a:pt x="85" y="38"/>
                        <a:pt x="81" y="39"/>
                      </a:cubicBezTo>
                      <a:cubicBezTo>
                        <a:pt x="82" y="39"/>
                        <a:pt x="82" y="40"/>
                        <a:pt x="83" y="40"/>
                      </a:cubicBezTo>
                      <a:cubicBezTo>
                        <a:pt x="84" y="42"/>
                        <a:pt x="85" y="43"/>
                        <a:pt x="86" y="44"/>
                      </a:cubicBezTo>
                      <a:cubicBezTo>
                        <a:pt x="89" y="47"/>
                        <a:pt x="88" y="50"/>
                        <a:pt x="84" y="52"/>
                      </a:cubicBezTo>
                      <a:cubicBezTo>
                        <a:pt x="83" y="53"/>
                        <a:pt x="81" y="53"/>
                        <a:pt x="79" y="53"/>
                      </a:cubicBezTo>
                      <a:cubicBezTo>
                        <a:pt x="79" y="54"/>
                        <a:pt x="78" y="54"/>
                        <a:pt x="78" y="54"/>
                      </a:cubicBezTo>
                      <a:cubicBezTo>
                        <a:pt x="80" y="55"/>
                        <a:pt x="81" y="57"/>
                        <a:pt x="83" y="59"/>
                      </a:cubicBezTo>
                      <a:cubicBezTo>
                        <a:pt x="84" y="61"/>
                        <a:pt x="83" y="62"/>
                        <a:pt x="82" y="64"/>
                      </a:cubicBezTo>
                      <a:cubicBezTo>
                        <a:pt x="79" y="67"/>
                        <a:pt x="76" y="69"/>
                        <a:pt x="72" y="70"/>
                      </a:cubicBezTo>
                      <a:cubicBezTo>
                        <a:pt x="72" y="70"/>
                        <a:pt x="72" y="70"/>
                        <a:pt x="71" y="70"/>
                      </a:cubicBezTo>
                      <a:cubicBezTo>
                        <a:pt x="72" y="71"/>
                        <a:pt x="73" y="73"/>
                        <a:pt x="74" y="74"/>
                      </a:cubicBezTo>
                      <a:cubicBezTo>
                        <a:pt x="77" y="77"/>
                        <a:pt x="76" y="81"/>
                        <a:pt x="71" y="82"/>
                      </a:cubicBezTo>
                      <a:cubicBezTo>
                        <a:pt x="72" y="84"/>
                        <a:pt x="74" y="85"/>
                        <a:pt x="75" y="87"/>
                      </a:cubicBezTo>
                      <a:cubicBezTo>
                        <a:pt x="78" y="92"/>
                        <a:pt x="80" y="96"/>
                        <a:pt x="82" y="100"/>
                      </a:cubicBezTo>
                      <a:cubicBezTo>
                        <a:pt x="85" y="108"/>
                        <a:pt x="87" y="115"/>
                        <a:pt x="88" y="123"/>
                      </a:cubicBezTo>
                      <a:cubicBezTo>
                        <a:pt x="89" y="130"/>
                        <a:pt x="89" y="136"/>
                        <a:pt x="87" y="143"/>
                      </a:cubicBezTo>
                      <a:cubicBezTo>
                        <a:pt x="85" y="149"/>
                        <a:pt x="82" y="155"/>
                        <a:pt x="76" y="158"/>
                      </a:cubicBezTo>
                      <a:cubicBezTo>
                        <a:pt x="73" y="159"/>
                        <a:pt x="69" y="160"/>
                        <a:pt x="66" y="160"/>
                      </a:cubicBezTo>
                      <a:cubicBezTo>
                        <a:pt x="59" y="160"/>
                        <a:pt x="52" y="158"/>
                        <a:pt x="46" y="157"/>
                      </a:cubicBezTo>
                      <a:cubicBezTo>
                        <a:pt x="42" y="156"/>
                        <a:pt x="39" y="155"/>
                        <a:pt x="36" y="153"/>
                      </a:cubicBezTo>
                      <a:cubicBezTo>
                        <a:pt x="28" y="150"/>
                        <a:pt x="20" y="147"/>
                        <a:pt x="13" y="141"/>
                      </a:cubicBezTo>
                      <a:cubicBezTo>
                        <a:pt x="10" y="139"/>
                        <a:pt x="7" y="136"/>
                        <a:pt x="5" y="133"/>
                      </a:cubicBezTo>
                      <a:cubicBezTo>
                        <a:pt x="1" y="129"/>
                        <a:pt x="0" y="123"/>
                        <a:pt x="1" y="117"/>
                      </a:cubicBezTo>
                      <a:cubicBezTo>
                        <a:pt x="2" y="112"/>
                        <a:pt x="5" y="107"/>
                        <a:pt x="8" y="102"/>
                      </a:cubicBezTo>
                      <a:cubicBezTo>
                        <a:pt x="14" y="95"/>
                        <a:pt x="21" y="89"/>
                        <a:pt x="28" y="84"/>
                      </a:cubicBezTo>
                      <a:cubicBezTo>
                        <a:pt x="33" y="81"/>
                        <a:pt x="39" y="78"/>
                        <a:pt x="44" y="77"/>
                      </a:cubicBezTo>
                      <a:cubicBezTo>
                        <a:pt x="47" y="76"/>
                        <a:pt x="50" y="76"/>
                        <a:pt x="52" y="75"/>
                      </a:cubicBezTo>
                      <a:cubicBezTo>
                        <a:pt x="52" y="74"/>
                        <a:pt x="52" y="73"/>
                        <a:pt x="51" y="72"/>
                      </a:cubicBezTo>
                      <a:cubicBezTo>
                        <a:pt x="50" y="70"/>
                        <a:pt x="52" y="68"/>
                        <a:pt x="54" y="67"/>
                      </a:cubicBezTo>
                      <a:cubicBezTo>
                        <a:pt x="56" y="67"/>
                        <a:pt x="57" y="66"/>
                        <a:pt x="59" y="66"/>
                      </a:cubicBezTo>
                      <a:cubicBezTo>
                        <a:pt x="59" y="65"/>
                        <a:pt x="58" y="63"/>
                        <a:pt x="58" y="62"/>
                      </a:cubicBezTo>
                      <a:cubicBezTo>
                        <a:pt x="56" y="59"/>
                        <a:pt x="55" y="56"/>
                        <a:pt x="56" y="53"/>
                      </a:cubicBezTo>
                      <a:cubicBezTo>
                        <a:pt x="56" y="50"/>
                        <a:pt x="57" y="49"/>
                        <a:pt x="60" y="49"/>
                      </a:cubicBezTo>
                      <a:cubicBezTo>
                        <a:pt x="62" y="49"/>
                        <a:pt x="63" y="49"/>
                        <a:pt x="65" y="49"/>
                      </a:cubicBezTo>
                      <a:cubicBezTo>
                        <a:pt x="64" y="47"/>
                        <a:pt x="62" y="46"/>
                        <a:pt x="61" y="44"/>
                      </a:cubicBezTo>
                      <a:cubicBezTo>
                        <a:pt x="60" y="42"/>
                        <a:pt x="60" y="40"/>
                        <a:pt x="61" y="38"/>
                      </a:cubicBezTo>
                      <a:cubicBezTo>
                        <a:pt x="62" y="36"/>
                        <a:pt x="64" y="35"/>
                        <a:pt x="67" y="35"/>
                      </a:cubicBezTo>
                      <a:cubicBezTo>
                        <a:pt x="68" y="35"/>
                        <a:pt x="70" y="35"/>
                        <a:pt x="72" y="36"/>
                      </a:cubicBezTo>
                      <a:cubicBezTo>
                        <a:pt x="71" y="34"/>
                        <a:pt x="70" y="33"/>
                        <a:pt x="69" y="32"/>
                      </a:cubicBezTo>
                      <a:cubicBezTo>
                        <a:pt x="68" y="30"/>
                        <a:pt x="67" y="28"/>
                        <a:pt x="67" y="26"/>
                      </a:cubicBezTo>
                      <a:cubicBezTo>
                        <a:pt x="66" y="23"/>
                        <a:pt x="67" y="21"/>
                        <a:pt x="70" y="21"/>
                      </a:cubicBezTo>
                      <a:cubicBezTo>
                        <a:pt x="71" y="21"/>
                        <a:pt x="71" y="21"/>
                        <a:pt x="72" y="20"/>
                      </a:cubicBezTo>
                      <a:cubicBezTo>
                        <a:pt x="71" y="19"/>
                        <a:pt x="70" y="18"/>
                        <a:pt x="70" y="17"/>
                      </a:cubicBezTo>
                      <a:cubicBezTo>
                        <a:pt x="68" y="15"/>
                        <a:pt x="69" y="13"/>
                        <a:pt x="71" y="11"/>
                      </a:cubicBezTo>
                      <a:cubicBezTo>
                        <a:pt x="73" y="10"/>
                        <a:pt x="75" y="8"/>
                        <a:pt x="78" y="7"/>
                      </a:cubicBezTo>
                      <a:cubicBezTo>
                        <a:pt x="80" y="6"/>
                        <a:pt x="81" y="3"/>
                        <a:pt x="81" y="3"/>
                      </a:cubicBezTo>
                      <a:cubicBezTo>
                        <a:pt x="81" y="3"/>
                        <a:pt x="83" y="0"/>
                        <a:pt x="88" y="2"/>
                      </a:cubicBezTo>
                      <a:cubicBezTo>
                        <a:pt x="93" y="3"/>
                        <a:pt x="94" y="6"/>
                        <a:pt x="94" y="7"/>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85" name="Freeform 89">
                  <a:extLst>
                    <a:ext uri="{FF2B5EF4-FFF2-40B4-BE49-F238E27FC236}">
                      <a16:creationId xmlns:a16="http://schemas.microsoft.com/office/drawing/2014/main" id="{25C90B53-E6A1-AF40-B0BE-501864E46267}"/>
                    </a:ext>
                  </a:extLst>
                </p:cNvPr>
                <p:cNvSpPr>
                  <a:spLocks/>
                </p:cNvSpPr>
                <p:nvPr/>
              </p:nvSpPr>
              <p:spPr bwMode="auto">
                <a:xfrm rot="21231786">
                  <a:off x="2273159" y="4108620"/>
                  <a:ext cx="136535" cy="242238"/>
                </a:xfrm>
                <a:custGeom>
                  <a:avLst/>
                  <a:gdLst>
                    <a:gd name="T0" fmla="*/ 94 w 97"/>
                    <a:gd name="T1" fmla="*/ 7 h 160"/>
                    <a:gd name="T2" fmla="*/ 93 w 97"/>
                    <a:gd name="T3" fmla="*/ 9 h 160"/>
                    <a:gd name="T4" fmla="*/ 93 w 97"/>
                    <a:gd name="T5" fmla="*/ 12 h 160"/>
                    <a:gd name="T6" fmla="*/ 96 w 97"/>
                    <a:gd name="T7" fmla="*/ 20 h 160"/>
                    <a:gd name="T8" fmla="*/ 91 w 97"/>
                    <a:gd name="T9" fmla="*/ 27 h 160"/>
                    <a:gd name="T10" fmla="*/ 90 w 97"/>
                    <a:gd name="T11" fmla="*/ 27 h 160"/>
                    <a:gd name="T12" fmla="*/ 92 w 97"/>
                    <a:gd name="T13" fmla="*/ 30 h 160"/>
                    <a:gd name="T14" fmla="*/ 91 w 97"/>
                    <a:gd name="T15" fmla="*/ 35 h 160"/>
                    <a:gd name="T16" fmla="*/ 81 w 97"/>
                    <a:gd name="T17" fmla="*/ 39 h 160"/>
                    <a:gd name="T18" fmla="*/ 83 w 97"/>
                    <a:gd name="T19" fmla="*/ 40 h 160"/>
                    <a:gd name="T20" fmla="*/ 86 w 97"/>
                    <a:gd name="T21" fmla="*/ 44 h 160"/>
                    <a:gd name="T22" fmla="*/ 84 w 97"/>
                    <a:gd name="T23" fmla="*/ 52 h 160"/>
                    <a:gd name="T24" fmla="*/ 79 w 97"/>
                    <a:gd name="T25" fmla="*/ 53 h 160"/>
                    <a:gd name="T26" fmla="*/ 78 w 97"/>
                    <a:gd name="T27" fmla="*/ 54 h 160"/>
                    <a:gd name="T28" fmla="*/ 83 w 97"/>
                    <a:gd name="T29" fmla="*/ 59 h 160"/>
                    <a:gd name="T30" fmla="*/ 82 w 97"/>
                    <a:gd name="T31" fmla="*/ 64 h 160"/>
                    <a:gd name="T32" fmla="*/ 72 w 97"/>
                    <a:gd name="T33" fmla="*/ 70 h 160"/>
                    <a:gd name="T34" fmla="*/ 71 w 97"/>
                    <a:gd name="T35" fmla="*/ 70 h 160"/>
                    <a:gd name="T36" fmla="*/ 74 w 97"/>
                    <a:gd name="T37" fmla="*/ 74 h 160"/>
                    <a:gd name="T38" fmla="*/ 71 w 97"/>
                    <a:gd name="T39" fmla="*/ 82 h 160"/>
                    <a:gd name="T40" fmla="*/ 75 w 97"/>
                    <a:gd name="T41" fmla="*/ 87 h 160"/>
                    <a:gd name="T42" fmla="*/ 82 w 97"/>
                    <a:gd name="T43" fmla="*/ 100 h 160"/>
                    <a:gd name="T44" fmla="*/ 88 w 97"/>
                    <a:gd name="T45" fmla="*/ 123 h 160"/>
                    <a:gd name="T46" fmla="*/ 87 w 97"/>
                    <a:gd name="T47" fmla="*/ 143 h 160"/>
                    <a:gd name="T48" fmla="*/ 76 w 97"/>
                    <a:gd name="T49" fmla="*/ 158 h 160"/>
                    <a:gd name="T50" fmla="*/ 66 w 97"/>
                    <a:gd name="T51" fmla="*/ 160 h 160"/>
                    <a:gd name="T52" fmla="*/ 46 w 97"/>
                    <a:gd name="T53" fmla="*/ 157 h 160"/>
                    <a:gd name="T54" fmla="*/ 36 w 97"/>
                    <a:gd name="T55" fmla="*/ 153 h 160"/>
                    <a:gd name="T56" fmla="*/ 13 w 97"/>
                    <a:gd name="T57" fmla="*/ 141 h 160"/>
                    <a:gd name="T58" fmla="*/ 5 w 97"/>
                    <a:gd name="T59" fmla="*/ 133 h 160"/>
                    <a:gd name="T60" fmla="*/ 1 w 97"/>
                    <a:gd name="T61" fmla="*/ 117 h 160"/>
                    <a:gd name="T62" fmla="*/ 8 w 97"/>
                    <a:gd name="T63" fmla="*/ 102 h 160"/>
                    <a:gd name="T64" fmla="*/ 28 w 97"/>
                    <a:gd name="T65" fmla="*/ 84 h 160"/>
                    <a:gd name="T66" fmla="*/ 44 w 97"/>
                    <a:gd name="T67" fmla="*/ 77 h 160"/>
                    <a:gd name="T68" fmla="*/ 52 w 97"/>
                    <a:gd name="T69" fmla="*/ 75 h 160"/>
                    <a:gd name="T70" fmla="*/ 51 w 97"/>
                    <a:gd name="T71" fmla="*/ 72 h 160"/>
                    <a:gd name="T72" fmla="*/ 54 w 97"/>
                    <a:gd name="T73" fmla="*/ 67 h 160"/>
                    <a:gd name="T74" fmla="*/ 59 w 97"/>
                    <a:gd name="T75" fmla="*/ 66 h 160"/>
                    <a:gd name="T76" fmla="*/ 58 w 97"/>
                    <a:gd name="T77" fmla="*/ 62 h 160"/>
                    <a:gd name="T78" fmla="*/ 56 w 97"/>
                    <a:gd name="T79" fmla="*/ 53 h 160"/>
                    <a:gd name="T80" fmla="*/ 60 w 97"/>
                    <a:gd name="T81" fmla="*/ 49 h 160"/>
                    <a:gd name="T82" fmla="*/ 65 w 97"/>
                    <a:gd name="T83" fmla="*/ 49 h 160"/>
                    <a:gd name="T84" fmla="*/ 61 w 97"/>
                    <a:gd name="T85" fmla="*/ 44 h 160"/>
                    <a:gd name="T86" fmla="*/ 61 w 97"/>
                    <a:gd name="T87" fmla="*/ 38 h 160"/>
                    <a:gd name="T88" fmla="*/ 67 w 97"/>
                    <a:gd name="T89" fmla="*/ 35 h 160"/>
                    <a:gd name="T90" fmla="*/ 72 w 97"/>
                    <a:gd name="T91" fmla="*/ 36 h 160"/>
                    <a:gd name="T92" fmla="*/ 69 w 97"/>
                    <a:gd name="T93" fmla="*/ 32 h 160"/>
                    <a:gd name="T94" fmla="*/ 67 w 97"/>
                    <a:gd name="T95" fmla="*/ 26 h 160"/>
                    <a:gd name="T96" fmla="*/ 70 w 97"/>
                    <a:gd name="T97" fmla="*/ 21 h 160"/>
                    <a:gd name="T98" fmla="*/ 72 w 97"/>
                    <a:gd name="T99" fmla="*/ 20 h 160"/>
                    <a:gd name="T100" fmla="*/ 70 w 97"/>
                    <a:gd name="T101" fmla="*/ 17 h 160"/>
                    <a:gd name="T102" fmla="*/ 71 w 97"/>
                    <a:gd name="T103" fmla="*/ 11 h 160"/>
                    <a:gd name="T104" fmla="*/ 78 w 97"/>
                    <a:gd name="T105" fmla="*/ 7 h 160"/>
                    <a:gd name="T106" fmla="*/ 81 w 97"/>
                    <a:gd name="T107" fmla="*/ 3 h 160"/>
                    <a:gd name="T108" fmla="*/ 88 w 97"/>
                    <a:gd name="T109" fmla="*/ 2 h 160"/>
                    <a:gd name="T110" fmla="*/ 94 w 97"/>
                    <a:gd name="T111" fmla="*/ 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7" h="160">
                      <a:moveTo>
                        <a:pt x="94" y="7"/>
                      </a:moveTo>
                      <a:cubicBezTo>
                        <a:pt x="93" y="9"/>
                        <a:pt x="93" y="9"/>
                        <a:pt x="93" y="9"/>
                      </a:cubicBezTo>
                      <a:cubicBezTo>
                        <a:pt x="93" y="10"/>
                        <a:pt x="93" y="11"/>
                        <a:pt x="93" y="12"/>
                      </a:cubicBezTo>
                      <a:cubicBezTo>
                        <a:pt x="94" y="15"/>
                        <a:pt x="95" y="17"/>
                        <a:pt x="96" y="20"/>
                      </a:cubicBezTo>
                      <a:cubicBezTo>
                        <a:pt x="97" y="24"/>
                        <a:pt x="96" y="27"/>
                        <a:pt x="91" y="27"/>
                      </a:cubicBezTo>
                      <a:cubicBezTo>
                        <a:pt x="90" y="27"/>
                        <a:pt x="90" y="27"/>
                        <a:pt x="90" y="27"/>
                      </a:cubicBezTo>
                      <a:cubicBezTo>
                        <a:pt x="90" y="28"/>
                        <a:pt x="91" y="29"/>
                        <a:pt x="92" y="30"/>
                      </a:cubicBezTo>
                      <a:cubicBezTo>
                        <a:pt x="93" y="32"/>
                        <a:pt x="92" y="34"/>
                        <a:pt x="91" y="35"/>
                      </a:cubicBezTo>
                      <a:cubicBezTo>
                        <a:pt x="88" y="37"/>
                        <a:pt x="85" y="38"/>
                        <a:pt x="81" y="39"/>
                      </a:cubicBezTo>
                      <a:cubicBezTo>
                        <a:pt x="82" y="39"/>
                        <a:pt x="82" y="40"/>
                        <a:pt x="83" y="40"/>
                      </a:cubicBezTo>
                      <a:cubicBezTo>
                        <a:pt x="84" y="42"/>
                        <a:pt x="85" y="43"/>
                        <a:pt x="86" y="44"/>
                      </a:cubicBezTo>
                      <a:cubicBezTo>
                        <a:pt x="89" y="47"/>
                        <a:pt x="88" y="50"/>
                        <a:pt x="84" y="52"/>
                      </a:cubicBezTo>
                      <a:cubicBezTo>
                        <a:pt x="83" y="53"/>
                        <a:pt x="81" y="53"/>
                        <a:pt x="79" y="53"/>
                      </a:cubicBezTo>
                      <a:cubicBezTo>
                        <a:pt x="79" y="54"/>
                        <a:pt x="78" y="54"/>
                        <a:pt x="78" y="54"/>
                      </a:cubicBezTo>
                      <a:cubicBezTo>
                        <a:pt x="80" y="55"/>
                        <a:pt x="81" y="57"/>
                        <a:pt x="83" y="59"/>
                      </a:cubicBezTo>
                      <a:cubicBezTo>
                        <a:pt x="84" y="61"/>
                        <a:pt x="83" y="62"/>
                        <a:pt x="82" y="64"/>
                      </a:cubicBezTo>
                      <a:cubicBezTo>
                        <a:pt x="79" y="67"/>
                        <a:pt x="76" y="69"/>
                        <a:pt x="72" y="70"/>
                      </a:cubicBezTo>
                      <a:cubicBezTo>
                        <a:pt x="72" y="70"/>
                        <a:pt x="72" y="70"/>
                        <a:pt x="71" y="70"/>
                      </a:cubicBezTo>
                      <a:cubicBezTo>
                        <a:pt x="72" y="71"/>
                        <a:pt x="73" y="73"/>
                        <a:pt x="74" y="74"/>
                      </a:cubicBezTo>
                      <a:cubicBezTo>
                        <a:pt x="77" y="77"/>
                        <a:pt x="76" y="81"/>
                        <a:pt x="71" y="82"/>
                      </a:cubicBezTo>
                      <a:cubicBezTo>
                        <a:pt x="72" y="84"/>
                        <a:pt x="74" y="85"/>
                        <a:pt x="75" y="87"/>
                      </a:cubicBezTo>
                      <a:cubicBezTo>
                        <a:pt x="78" y="92"/>
                        <a:pt x="80" y="96"/>
                        <a:pt x="82" y="100"/>
                      </a:cubicBezTo>
                      <a:cubicBezTo>
                        <a:pt x="85" y="108"/>
                        <a:pt x="87" y="115"/>
                        <a:pt x="88" y="123"/>
                      </a:cubicBezTo>
                      <a:cubicBezTo>
                        <a:pt x="89" y="130"/>
                        <a:pt x="89" y="136"/>
                        <a:pt x="87" y="143"/>
                      </a:cubicBezTo>
                      <a:cubicBezTo>
                        <a:pt x="85" y="149"/>
                        <a:pt x="82" y="155"/>
                        <a:pt x="76" y="158"/>
                      </a:cubicBezTo>
                      <a:cubicBezTo>
                        <a:pt x="73" y="159"/>
                        <a:pt x="69" y="160"/>
                        <a:pt x="66" y="160"/>
                      </a:cubicBezTo>
                      <a:cubicBezTo>
                        <a:pt x="59" y="160"/>
                        <a:pt x="52" y="158"/>
                        <a:pt x="46" y="157"/>
                      </a:cubicBezTo>
                      <a:cubicBezTo>
                        <a:pt x="42" y="156"/>
                        <a:pt x="39" y="155"/>
                        <a:pt x="36" y="153"/>
                      </a:cubicBezTo>
                      <a:cubicBezTo>
                        <a:pt x="28" y="150"/>
                        <a:pt x="20" y="147"/>
                        <a:pt x="13" y="141"/>
                      </a:cubicBezTo>
                      <a:cubicBezTo>
                        <a:pt x="10" y="139"/>
                        <a:pt x="7" y="136"/>
                        <a:pt x="5" y="133"/>
                      </a:cubicBezTo>
                      <a:cubicBezTo>
                        <a:pt x="1" y="129"/>
                        <a:pt x="0" y="123"/>
                        <a:pt x="1" y="117"/>
                      </a:cubicBezTo>
                      <a:cubicBezTo>
                        <a:pt x="2" y="112"/>
                        <a:pt x="5" y="107"/>
                        <a:pt x="8" y="102"/>
                      </a:cubicBezTo>
                      <a:cubicBezTo>
                        <a:pt x="14" y="95"/>
                        <a:pt x="21" y="89"/>
                        <a:pt x="28" y="84"/>
                      </a:cubicBezTo>
                      <a:cubicBezTo>
                        <a:pt x="33" y="81"/>
                        <a:pt x="39" y="78"/>
                        <a:pt x="44" y="77"/>
                      </a:cubicBezTo>
                      <a:cubicBezTo>
                        <a:pt x="47" y="76"/>
                        <a:pt x="50" y="76"/>
                        <a:pt x="52" y="75"/>
                      </a:cubicBezTo>
                      <a:cubicBezTo>
                        <a:pt x="52" y="74"/>
                        <a:pt x="52" y="73"/>
                        <a:pt x="51" y="72"/>
                      </a:cubicBezTo>
                      <a:cubicBezTo>
                        <a:pt x="50" y="70"/>
                        <a:pt x="52" y="68"/>
                        <a:pt x="54" y="67"/>
                      </a:cubicBezTo>
                      <a:cubicBezTo>
                        <a:pt x="56" y="67"/>
                        <a:pt x="57" y="66"/>
                        <a:pt x="59" y="66"/>
                      </a:cubicBezTo>
                      <a:cubicBezTo>
                        <a:pt x="59" y="65"/>
                        <a:pt x="58" y="63"/>
                        <a:pt x="58" y="62"/>
                      </a:cubicBezTo>
                      <a:cubicBezTo>
                        <a:pt x="56" y="59"/>
                        <a:pt x="55" y="56"/>
                        <a:pt x="56" y="53"/>
                      </a:cubicBezTo>
                      <a:cubicBezTo>
                        <a:pt x="56" y="50"/>
                        <a:pt x="57" y="49"/>
                        <a:pt x="60" y="49"/>
                      </a:cubicBezTo>
                      <a:cubicBezTo>
                        <a:pt x="62" y="49"/>
                        <a:pt x="63" y="49"/>
                        <a:pt x="65" y="49"/>
                      </a:cubicBezTo>
                      <a:cubicBezTo>
                        <a:pt x="64" y="47"/>
                        <a:pt x="62" y="46"/>
                        <a:pt x="61" y="44"/>
                      </a:cubicBezTo>
                      <a:cubicBezTo>
                        <a:pt x="60" y="42"/>
                        <a:pt x="60" y="40"/>
                        <a:pt x="61" y="38"/>
                      </a:cubicBezTo>
                      <a:cubicBezTo>
                        <a:pt x="62" y="36"/>
                        <a:pt x="64" y="35"/>
                        <a:pt x="67" y="35"/>
                      </a:cubicBezTo>
                      <a:cubicBezTo>
                        <a:pt x="68" y="35"/>
                        <a:pt x="70" y="35"/>
                        <a:pt x="72" y="36"/>
                      </a:cubicBezTo>
                      <a:cubicBezTo>
                        <a:pt x="71" y="34"/>
                        <a:pt x="70" y="33"/>
                        <a:pt x="69" y="32"/>
                      </a:cubicBezTo>
                      <a:cubicBezTo>
                        <a:pt x="68" y="30"/>
                        <a:pt x="67" y="28"/>
                        <a:pt x="67" y="26"/>
                      </a:cubicBezTo>
                      <a:cubicBezTo>
                        <a:pt x="66" y="23"/>
                        <a:pt x="67" y="21"/>
                        <a:pt x="70" y="21"/>
                      </a:cubicBezTo>
                      <a:cubicBezTo>
                        <a:pt x="71" y="21"/>
                        <a:pt x="71" y="21"/>
                        <a:pt x="72" y="20"/>
                      </a:cubicBezTo>
                      <a:cubicBezTo>
                        <a:pt x="71" y="19"/>
                        <a:pt x="70" y="18"/>
                        <a:pt x="70" y="17"/>
                      </a:cubicBezTo>
                      <a:cubicBezTo>
                        <a:pt x="68" y="15"/>
                        <a:pt x="69" y="13"/>
                        <a:pt x="71" y="11"/>
                      </a:cubicBezTo>
                      <a:cubicBezTo>
                        <a:pt x="73" y="10"/>
                        <a:pt x="75" y="8"/>
                        <a:pt x="78" y="7"/>
                      </a:cubicBezTo>
                      <a:cubicBezTo>
                        <a:pt x="80" y="6"/>
                        <a:pt x="81" y="3"/>
                        <a:pt x="81" y="3"/>
                      </a:cubicBezTo>
                      <a:cubicBezTo>
                        <a:pt x="81" y="3"/>
                        <a:pt x="83" y="0"/>
                        <a:pt x="88" y="2"/>
                      </a:cubicBezTo>
                      <a:cubicBezTo>
                        <a:pt x="93" y="3"/>
                        <a:pt x="94" y="6"/>
                        <a:pt x="94" y="7"/>
                      </a:cubicBezTo>
                      <a:close/>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86" name="Freeform 90">
                  <a:extLst>
                    <a:ext uri="{FF2B5EF4-FFF2-40B4-BE49-F238E27FC236}">
                      <a16:creationId xmlns:a16="http://schemas.microsoft.com/office/drawing/2014/main" id="{7485D80A-8CF9-4649-A418-7F53FED0F5C1}"/>
                    </a:ext>
                  </a:extLst>
                </p:cNvPr>
                <p:cNvSpPr>
                  <a:spLocks/>
                </p:cNvSpPr>
                <p:nvPr/>
              </p:nvSpPr>
              <p:spPr bwMode="auto">
                <a:xfrm rot="21231786">
                  <a:off x="2289903" y="4269991"/>
                  <a:ext cx="109228" cy="67003"/>
                </a:xfrm>
                <a:custGeom>
                  <a:avLst/>
                  <a:gdLst>
                    <a:gd name="T0" fmla="*/ 77 w 77"/>
                    <a:gd name="T1" fmla="*/ 45 h 45"/>
                    <a:gd name="T2" fmla="*/ 39 w 77"/>
                    <a:gd name="T3" fmla="*/ 23 h 45"/>
                    <a:gd name="T4" fmla="*/ 0 w 77"/>
                    <a:gd name="T5" fmla="*/ 0 h 45"/>
                  </a:gdLst>
                  <a:ahLst/>
                  <a:cxnLst>
                    <a:cxn ang="0">
                      <a:pos x="T0" y="T1"/>
                    </a:cxn>
                    <a:cxn ang="0">
                      <a:pos x="T2" y="T3"/>
                    </a:cxn>
                    <a:cxn ang="0">
                      <a:pos x="T4" y="T5"/>
                    </a:cxn>
                  </a:cxnLst>
                  <a:rect l="0" t="0" r="r" b="b"/>
                  <a:pathLst>
                    <a:path w="77" h="45">
                      <a:moveTo>
                        <a:pt x="77" y="45"/>
                      </a:moveTo>
                      <a:cubicBezTo>
                        <a:pt x="77" y="45"/>
                        <a:pt x="64" y="17"/>
                        <a:pt x="39" y="23"/>
                      </a:cubicBezTo>
                      <a:cubicBezTo>
                        <a:pt x="13" y="28"/>
                        <a:pt x="0" y="0"/>
                        <a:pt x="0" y="0"/>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87" name="Freeform 91">
                  <a:extLst>
                    <a:ext uri="{FF2B5EF4-FFF2-40B4-BE49-F238E27FC236}">
                      <a16:creationId xmlns:a16="http://schemas.microsoft.com/office/drawing/2014/main" id="{B398C692-9496-5D46-93D9-727ECF2F0585}"/>
                    </a:ext>
                  </a:extLst>
                </p:cNvPr>
                <p:cNvSpPr>
                  <a:spLocks/>
                </p:cNvSpPr>
                <p:nvPr/>
              </p:nvSpPr>
              <p:spPr bwMode="auto">
                <a:xfrm rot="21231786">
                  <a:off x="2289903" y="4269991"/>
                  <a:ext cx="109228" cy="67003"/>
                </a:xfrm>
                <a:custGeom>
                  <a:avLst/>
                  <a:gdLst>
                    <a:gd name="T0" fmla="*/ 77 w 77"/>
                    <a:gd name="T1" fmla="*/ 45 h 45"/>
                    <a:gd name="T2" fmla="*/ 39 w 77"/>
                    <a:gd name="T3" fmla="*/ 23 h 45"/>
                    <a:gd name="T4" fmla="*/ 0 w 77"/>
                    <a:gd name="T5" fmla="*/ 0 h 45"/>
                  </a:gdLst>
                  <a:ahLst/>
                  <a:cxnLst>
                    <a:cxn ang="0">
                      <a:pos x="T0" y="T1"/>
                    </a:cxn>
                    <a:cxn ang="0">
                      <a:pos x="T2" y="T3"/>
                    </a:cxn>
                    <a:cxn ang="0">
                      <a:pos x="T4" y="T5"/>
                    </a:cxn>
                  </a:cxnLst>
                  <a:rect l="0" t="0" r="r" b="b"/>
                  <a:pathLst>
                    <a:path w="77" h="45">
                      <a:moveTo>
                        <a:pt x="77" y="45"/>
                      </a:moveTo>
                      <a:cubicBezTo>
                        <a:pt x="77" y="45"/>
                        <a:pt x="64" y="17"/>
                        <a:pt x="39" y="23"/>
                      </a:cubicBezTo>
                      <a:cubicBezTo>
                        <a:pt x="13" y="28"/>
                        <a:pt x="0" y="0"/>
                        <a:pt x="0" y="0"/>
                      </a:cubicBezTo>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88" name="Freeform 92">
                  <a:extLst>
                    <a:ext uri="{FF2B5EF4-FFF2-40B4-BE49-F238E27FC236}">
                      <a16:creationId xmlns:a16="http://schemas.microsoft.com/office/drawing/2014/main" id="{9070FF73-16A5-4C46-A52E-A9DE77C681AF}"/>
                    </a:ext>
                  </a:extLst>
                </p:cNvPr>
                <p:cNvSpPr>
                  <a:spLocks/>
                </p:cNvSpPr>
                <p:nvPr/>
              </p:nvSpPr>
              <p:spPr bwMode="auto">
                <a:xfrm rot="21231786">
                  <a:off x="1847851" y="3719647"/>
                  <a:ext cx="223275" cy="156338"/>
                </a:xfrm>
                <a:custGeom>
                  <a:avLst/>
                  <a:gdLst>
                    <a:gd name="T0" fmla="*/ 155 w 158"/>
                    <a:gd name="T1" fmla="*/ 15 h 103"/>
                    <a:gd name="T2" fmla="*/ 153 w 158"/>
                    <a:gd name="T3" fmla="*/ 16 h 103"/>
                    <a:gd name="T4" fmla="*/ 151 w 158"/>
                    <a:gd name="T5" fmla="*/ 18 h 103"/>
                    <a:gd name="T6" fmla="*/ 147 w 158"/>
                    <a:gd name="T7" fmla="*/ 25 h 103"/>
                    <a:gd name="T8" fmla="*/ 138 w 158"/>
                    <a:gd name="T9" fmla="*/ 26 h 103"/>
                    <a:gd name="T10" fmla="*/ 138 w 158"/>
                    <a:gd name="T11" fmla="*/ 25 h 103"/>
                    <a:gd name="T12" fmla="*/ 136 w 158"/>
                    <a:gd name="T13" fmla="*/ 29 h 103"/>
                    <a:gd name="T14" fmla="*/ 132 w 158"/>
                    <a:gd name="T15" fmla="*/ 31 h 103"/>
                    <a:gd name="T16" fmla="*/ 123 w 158"/>
                    <a:gd name="T17" fmla="*/ 26 h 103"/>
                    <a:gd name="T18" fmla="*/ 123 w 158"/>
                    <a:gd name="T19" fmla="*/ 28 h 103"/>
                    <a:gd name="T20" fmla="*/ 122 w 158"/>
                    <a:gd name="T21" fmla="*/ 34 h 103"/>
                    <a:gd name="T22" fmla="*/ 115 w 158"/>
                    <a:gd name="T23" fmla="*/ 37 h 103"/>
                    <a:gd name="T24" fmla="*/ 111 w 158"/>
                    <a:gd name="T25" fmla="*/ 35 h 103"/>
                    <a:gd name="T26" fmla="*/ 110 w 158"/>
                    <a:gd name="T27" fmla="*/ 34 h 103"/>
                    <a:gd name="T28" fmla="*/ 109 w 158"/>
                    <a:gd name="T29" fmla="*/ 41 h 103"/>
                    <a:gd name="T30" fmla="*/ 104 w 158"/>
                    <a:gd name="T31" fmla="*/ 43 h 103"/>
                    <a:gd name="T32" fmla="*/ 93 w 158"/>
                    <a:gd name="T33" fmla="*/ 40 h 103"/>
                    <a:gd name="T34" fmla="*/ 93 w 158"/>
                    <a:gd name="T35" fmla="*/ 40 h 103"/>
                    <a:gd name="T36" fmla="*/ 92 w 158"/>
                    <a:gd name="T37" fmla="*/ 44 h 103"/>
                    <a:gd name="T38" fmla="*/ 83 w 158"/>
                    <a:gd name="T39" fmla="*/ 47 h 103"/>
                    <a:gd name="T40" fmla="*/ 82 w 158"/>
                    <a:gd name="T41" fmla="*/ 54 h 103"/>
                    <a:gd name="T42" fmla="*/ 77 w 158"/>
                    <a:gd name="T43" fmla="*/ 68 h 103"/>
                    <a:gd name="T44" fmla="*/ 64 w 158"/>
                    <a:gd name="T45" fmla="*/ 86 h 103"/>
                    <a:gd name="T46" fmla="*/ 48 w 158"/>
                    <a:gd name="T47" fmla="*/ 99 h 103"/>
                    <a:gd name="T48" fmla="*/ 29 w 158"/>
                    <a:gd name="T49" fmla="*/ 100 h 103"/>
                    <a:gd name="T50" fmla="*/ 21 w 158"/>
                    <a:gd name="T51" fmla="*/ 94 h 103"/>
                    <a:gd name="T52" fmla="*/ 10 w 158"/>
                    <a:gd name="T53" fmla="*/ 77 h 103"/>
                    <a:gd name="T54" fmla="*/ 6 w 158"/>
                    <a:gd name="T55" fmla="*/ 67 h 103"/>
                    <a:gd name="T56" fmla="*/ 0 w 158"/>
                    <a:gd name="T57" fmla="*/ 43 h 103"/>
                    <a:gd name="T58" fmla="*/ 1 w 158"/>
                    <a:gd name="T59" fmla="*/ 31 h 103"/>
                    <a:gd name="T60" fmla="*/ 10 w 158"/>
                    <a:gd name="T61" fmla="*/ 18 h 103"/>
                    <a:gd name="T62" fmla="*/ 27 w 158"/>
                    <a:gd name="T63" fmla="*/ 13 h 103"/>
                    <a:gd name="T64" fmla="*/ 54 w 158"/>
                    <a:gd name="T65" fmla="*/ 17 h 103"/>
                    <a:gd name="T66" fmla="*/ 70 w 158"/>
                    <a:gd name="T67" fmla="*/ 24 h 103"/>
                    <a:gd name="T68" fmla="*/ 76 w 158"/>
                    <a:gd name="T69" fmla="*/ 29 h 103"/>
                    <a:gd name="T70" fmla="*/ 78 w 158"/>
                    <a:gd name="T71" fmla="*/ 26 h 103"/>
                    <a:gd name="T72" fmla="*/ 83 w 158"/>
                    <a:gd name="T73" fmla="*/ 25 h 103"/>
                    <a:gd name="T74" fmla="*/ 88 w 158"/>
                    <a:gd name="T75" fmla="*/ 28 h 103"/>
                    <a:gd name="T76" fmla="*/ 90 w 158"/>
                    <a:gd name="T77" fmla="*/ 24 h 103"/>
                    <a:gd name="T78" fmla="*/ 95 w 158"/>
                    <a:gd name="T79" fmla="*/ 17 h 103"/>
                    <a:gd name="T80" fmla="*/ 102 w 158"/>
                    <a:gd name="T81" fmla="*/ 17 h 103"/>
                    <a:gd name="T82" fmla="*/ 104 w 158"/>
                    <a:gd name="T83" fmla="*/ 21 h 103"/>
                    <a:gd name="T84" fmla="*/ 106 w 158"/>
                    <a:gd name="T85" fmla="*/ 15 h 103"/>
                    <a:gd name="T86" fmla="*/ 110 w 158"/>
                    <a:gd name="T87" fmla="*/ 11 h 103"/>
                    <a:gd name="T88" fmla="*/ 116 w 158"/>
                    <a:gd name="T89" fmla="*/ 13 h 103"/>
                    <a:gd name="T90" fmla="*/ 119 w 158"/>
                    <a:gd name="T91" fmla="*/ 17 h 103"/>
                    <a:gd name="T92" fmla="*/ 120 w 158"/>
                    <a:gd name="T93" fmla="*/ 13 h 103"/>
                    <a:gd name="T94" fmla="*/ 123 w 158"/>
                    <a:gd name="T95" fmla="*/ 7 h 103"/>
                    <a:gd name="T96" fmla="*/ 129 w 158"/>
                    <a:gd name="T97" fmla="*/ 6 h 103"/>
                    <a:gd name="T98" fmla="*/ 131 w 158"/>
                    <a:gd name="T99" fmla="*/ 8 h 103"/>
                    <a:gd name="T100" fmla="*/ 132 w 158"/>
                    <a:gd name="T101" fmla="*/ 4 h 103"/>
                    <a:gd name="T102" fmla="*/ 137 w 158"/>
                    <a:gd name="T103" fmla="*/ 1 h 103"/>
                    <a:gd name="T104" fmla="*/ 144 w 158"/>
                    <a:gd name="T105" fmla="*/ 3 h 103"/>
                    <a:gd name="T106" fmla="*/ 150 w 158"/>
                    <a:gd name="T107" fmla="*/ 3 h 103"/>
                    <a:gd name="T108" fmla="*/ 156 w 158"/>
                    <a:gd name="T109" fmla="*/ 7 h 103"/>
                    <a:gd name="T110" fmla="*/ 155 w 158"/>
                    <a:gd name="T111"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103">
                      <a:moveTo>
                        <a:pt x="155" y="15"/>
                      </a:moveTo>
                      <a:cubicBezTo>
                        <a:pt x="153" y="16"/>
                        <a:pt x="153" y="16"/>
                        <a:pt x="153" y="16"/>
                      </a:cubicBezTo>
                      <a:cubicBezTo>
                        <a:pt x="153" y="16"/>
                        <a:pt x="152" y="17"/>
                        <a:pt x="151" y="18"/>
                      </a:cubicBezTo>
                      <a:cubicBezTo>
                        <a:pt x="150" y="20"/>
                        <a:pt x="149" y="23"/>
                        <a:pt x="147" y="25"/>
                      </a:cubicBezTo>
                      <a:cubicBezTo>
                        <a:pt x="145" y="29"/>
                        <a:pt x="142" y="29"/>
                        <a:pt x="138" y="26"/>
                      </a:cubicBezTo>
                      <a:cubicBezTo>
                        <a:pt x="138" y="25"/>
                        <a:pt x="138" y="25"/>
                        <a:pt x="138" y="25"/>
                      </a:cubicBezTo>
                      <a:cubicBezTo>
                        <a:pt x="137" y="26"/>
                        <a:pt x="137" y="28"/>
                        <a:pt x="136" y="29"/>
                      </a:cubicBezTo>
                      <a:cubicBezTo>
                        <a:pt x="136" y="31"/>
                        <a:pt x="134" y="32"/>
                        <a:pt x="132" y="31"/>
                      </a:cubicBezTo>
                      <a:cubicBezTo>
                        <a:pt x="129" y="30"/>
                        <a:pt x="126" y="29"/>
                        <a:pt x="123" y="26"/>
                      </a:cubicBezTo>
                      <a:cubicBezTo>
                        <a:pt x="123" y="27"/>
                        <a:pt x="123" y="28"/>
                        <a:pt x="123" y="28"/>
                      </a:cubicBezTo>
                      <a:cubicBezTo>
                        <a:pt x="123" y="30"/>
                        <a:pt x="123" y="32"/>
                        <a:pt x="122" y="34"/>
                      </a:cubicBezTo>
                      <a:cubicBezTo>
                        <a:pt x="121" y="37"/>
                        <a:pt x="119" y="39"/>
                        <a:pt x="115" y="37"/>
                      </a:cubicBezTo>
                      <a:cubicBezTo>
                        <a:pt x="114" y="37"/>
                        <a:pt x="112" y="36"/>
                        <a:pt x="111" y="35"/>
                      </a:cubicBezTo>
                      <a:cubicBezTo>
                        <a:pt x="110" y="34"/>
                        <a:pt x="110" y="34"/>
                        <a:pt x="110" y="34"/>
                      </a:cubicBezTo>
                      <a:cubicBezTo>
                        <a:pt x="109" y="36"/>
                        <a:pt x="109" y="38"/>
                        <a:pt x="109" y="41"/>
                      </a:cubicBezTo>
                      <a:cubicBezTo>
                        <a:pt x="108" y="43"/>
                        <a:pt x="106" y="43"/>
                        <a:pt x="104" y="43"/>
                      </a:cubicBezTo>
                      <a:cubicBezTo>
                        <a:pt x="100" y="43"/>
                        <a:pt x="96" y="42"/>
                        <a:pt x="93" y="40"/>
                      </a:cubicBezTo>
                      <a:cubicBezTo>
                        <a:pt x="93" y="40"/>
                        <a:pt x="93" y="40"/>
                        <a:pt x="93" y="40"/>
                      </a:cubicBezTo>
                      <a:cubicBezTo>
                        <a:pt x="92" y="41"/>
                        <a:pt x="92" y="43"/>
                        <a:pt x="92" y="44"/>
                      </a:cubicBezTo>
                      <a:cubicBezTo>
                        <a:pt x="91" y="48"/>
                        <a:pt x="88" y="50"/>
                        <a:pt x="83" y="47"/>
                      </a:cubicBezTo>
                      <a:cubicBezTo>
                        <a:pt x="83" y="49"/>
                        <a:pt x="83" y="52"/>
                        <a:pt x="82" y="54"/>
                      </a:cubicBezTo>
                      <a:cubicBezTo>
                        <a:pt x="81" y="58"/>
                        <a:pt x="79" y="63"/>
                        <a:pt x="77" y="68"/>
                      </a:cubicBezTo>
                      <a:cubicBezTo>
                        <a:pt x="74" y="75"/>
                        <a:pt x="69" y="81"/>
                        <a:pt x="64" y="86"/>
                      </a:cubicBezTo>
                      <a:cubicBezTo>
                        <a:pt x="59" y="91"/>
                        <a:pt x="54" y="96"/>
                        <a:pt x="48" y="99"/>
                      </a:cubicBezTo>
                      <a:cubicBezTo>
                        <a:pt x="42" y="102"/>
                        <a:pt x="36" y="103"/>
                        <a:pt x="29" y="100"/>
                      </a:cubicBezTo>
                      <a:cubicBezTo>
                        <a:pt x="26" y="99"/>
                        <a:pt x="23" y="97"/>
                        <a:pt x="21" y="94"/>
                      </a:cubicBezTo>
                      <a:cubicBezTo>
                        <a:pt x="16" y="89"/>
                        <a:pt x="13" y="83"/>
                        <a:pt x="10" y="77"/>
                      </a:cubicBezTo>
                      <a:cubicBezTo>
                        <a:pt x="8" y="74"/>
                        <a:pt x="7" y="71"/>
                        <a:pt x="6" y="67"/>
                      </a:cubicBezTo>
                      <a:cubicBezTo>
                        <a:pt x="3" y="59"/>
                        <a:pt x="0" y="51"/>
                        <a:pt x="0" y="43"/>
                      </a:cubicBezTo>
                      <a:cubicBezTo>
                        <a:pt x="0" y="39"/>
                        <a:pt x="0" y="35"/>
                        <a:pt x="1" y="31"/>
                      </a:cubicBezTo>
                      <a:cubicBezTo>
                        <a:pt x="2" y="25"/>
                        <a:pt x="5" y="21"/>
                        <a:pt x="10" y="18"/>
                      </a:cubicBezTo>
                      <a:cubicBezTo>
                        <a:pt x="15" y="15"/>
                        <a:pt x="21" y="14"/>
                        <a:pt x="27" y="13"/>
                      </a:cubicBezTo>
                      <a:cubicBezTo>
                        <a:pt x="36" y="13"/>
                        <a:pt x="45" y="14"/>
                        <a:pt x="54" y="17"/>
                      </a:cubicBezTo>
                      <a:cubicBezTo>
                        <a:pt x="60" y="18"/>
                        <a:pt x="65" y="20"/>
                        <a:pt x="70" y="24"/>
                      </a:cubicBezTo>
                      <a:cubicBezTo>
                        <a:pt x="72" y="25"/>
                        <a:pt x="74" y="27"/>
                        <a:pt x="76" y="29"/>
                      </a:cubicBezTo>
                      <a:cubicBezTo>
                        <a:pt x="77" y="28"/>
                        <a:pt x="77" y="27"/>
                        <a:pt x="78" y="26"/>
                      </a:cubicBezTo>
                      <a:cubicBezTo>
                        <a:pt x="79" y="24"/>
                        <a:pt x="81" y="23"/>
                        <a:pt x="83" y="25"/>
                      </a:cubicBezTo>
                      <a:cubicBezTo>
                        <a:pt x="85" y="26"/>
                        <a:pt x="86" y="27"/>
                        <a:pt x="88" y="28"/>
                      </a:cubicBezTo>
                      <a:cubicBezTo>
                        <a:pt x="89" y="27"/>
                        <a:pt x="89" y="25"/>
                        <a:pt x="90" y="24"/>
                      </a:cubicBezTo>
                      <a:cubicBezTo>
                        <a:pt x="91" y="21"/>
                        <a:pt x="93" y="19"/>
                        <a:pt x="95" y="17"/>
                      </a:cubicBezTo>
                      <a:cubicBezTo>
                        <a:pt x="97" y="15"/>
                        <a:pt x="99" y="15"/>
                        <a:pt x="102" y="17"/>
                      </a:cubicBezTo>
                      <a:cubicBezTo>
                        <a:pt x="103" y="18"/>
                        <a:pt x="104" y="20"/>
                        <a:pt x="104" y="21"/>
                      </a:cubicBezTo>
                      <a:cubicBezTo>
                        <a:pt x="105" y="19"/>
                        <a:pt x="105" y="17"/>
                        <a:pt x="106" y="15"/>
                      </a:cubicBezTo>
                      <a:cubicBezTo>
                        <a:pt x="107" y="13"/>
                        <a:pt x="108" y="11"/>
                        <a:pt x="110" y="11"/>
                      </a:cubicBezTo>
                      <a:cubicBezTo>
                        <a:pt x="113" y="10"/>
                        <a:pt x="115" y="12"/>
                        <a:pt x="116" y="13"/>
                      </a:cubicBezTo>
                      <a:cubicBezTo>
                        <a:pt x="117" y="14"/>
                        <a:pt x="118" y="16"/>
                        <a:pt x="119" y="17"/>
                      </a:cubicBezTo>
                      <a:cubicBezTo>
                        <a:pt x="120" y="15"/>
                        <a:pt x="120" y="14"/>
                        <a:pt x="120" y="13"/>
                      </a:cubicBezTo>
                      <a:cubicBezTo>
                        <a:pt x="121" y="11"/>
                        <a:pt x="122" y="9"/>
                        <a:pt x="123" y="7"/>
                      </a:cubicBezTo>
                      <a:cubicBezTo>
                        <a:pt x="125" y="5"/>
                        <a:pt x="127" y="4"/>
                        <a:pt x="129" y="6"/>
                      </a:cubicBezTo>
                      <a:cubicBezTo>
                        <a:pt x="130" y="7"/>
                        <a:pt x="130" y="7"/>
                        <a:pt x="131" y="8"/>
                      </a:cubicBezTo>
                      <a:cubicBezTo>
                        <a:pt x="131" y="6"/>
                        <a:pt x="131" y="5"/>
                        <a:pt x="132" y="4"/>
                      </a:cubicBezTo>
                      <a:cubicBezTo>
                        <a:pt x="132" y="1"/>
                        <a:pt x="134" y="0"/>
                        <a:pt x="137" y="1"/>
                      </a:cubicBezTo>
                      <a:cubicBezTo>
                        <a:pt x="139" y="1"/>
                        <a:pt x="142" y="2"/>
                        <a:pt x="144" y="3"/>
                      </a:cubicBezTo>
                      <a:cubicBezTo>
                        <a:pt x="147" y="4"/>
                        <a:pt x="150" y="3"/>
                        <a:pt x="150" y="3"/>
                      </a:cubicBezTo>
                      <a:cubicBezTo>
                        <a:pt x="150" y="3"/>
                        <a:pt x="153" y="3"/>
                        <a:pt x="156" y="7"/>
                      </a:cubicBezTo>
                      <a:cubicBezTo>
                        <a:pt x="158" y="12"/>
                        <a:pt x="156" y="14"/>
                        <a:pt x="155" y="15"/>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89" name="Freeform 93">
                  <a:extLst>
                    <a:ext uri="{FF2B5EF4-FFF2-40B4-BE49-F238E27FC236}">
                      <a16:creationId xmlns:a16="http://schemas.microsoft.com/office/drawing/2014/main" id="{5BC4614B-84B0-9E4E-8F60-5DD97C81778A}"/>
                    </a:ext>
                  </a:extLst>
                </p:cNvPr>
                <p:cNvSpPr>
                  <a:spLocks/>
                </p:cNvSpPr>
                <p:nvPr/>
              </p:nvSpPr>
              <p:spPr bwMode="auto">
                <a:xfrm rot="21231786">
                  <a:off x="1847851" y="3719647"/>
                  <a:ext cx="223275" cy="156338"/>
                </a:xfrm>
                <a:custGeom>
                  <a:avLst/>
                  <a:gdLst>
                    <a:gd name="T0" fmla="*/ 155 w 158"/>
                    <a:gd name="T1" fmla="*/ 15 h 103"/>
                    <a:gd name="T2" fmla="*/ 153 w 158"/>
                    <a:gd name="T3" fmla="*/ 16 h 103"/>
                    <a:gd name="T4" fmla="*/ 151 w 158"/>
                    <a:gd name="T5" fmla="*/ 18 h 103"/>
                    <a:gd name="T6" fmla="*/ 147 w 158"/>
                    <a:gd name="T7" fmla="*/ 25 h 103"/>
                    <a:gd name="T8" fmla="*/ 138 w 158"/>
                    <a:gd name="T9" fmla="*/ 26 h 103"/>
                    <a:gd name="T10" fmla="*/ 138 w 158"/>
                    <a:gd name="T11" fmla="*/ 25 h 103"/>
                    <a:gd name="T12" fmla="*/ 136 w 158"/>
                    <a:gd name="T13" fmla="*/ 29 h 103"/>
                    <a:gd name="T14" fmla="*/ 132 w 158"/>
                    <a:gd name="T15" fmla="*/ 31 h 103"/>
                    <a:gd name="T16" fmla="*/ 123 w 158"/>
                    <a:gd name="T17" fmla="*/ 26 h 103"/>
                    <a:gd name="T18" fmla="*/ 123 w 158"/>
                    <a:gd name="T19" fmla="*/ 28 h 103"/>
                    <a:gd name="T20" fmla="*/ 122 w 158"/>
                    <a:gd name="T21" fmla="*/ 34 h 103"/>
                    <a:gd name="T22" fmla="*/ 115 w 158"/>
                    <a:gd name="T23" fmla="*/ 37 h 103"/>
                    <a:gd name="T24" fmla="*/ 111 w 158"/>
                    <a:gd name="T25" fmla="*/ 35 h 103"/>
                    <a:gd name="T26" fmla="*/ 110 w 158"/>
                    <a:gd name="T27" fmla="*/ 34 h 103"/>
                    <a:gd name="T28" fmla="*/ 109 w 158"/>
                    <a:gd name="T29" fmla="*/ 41 h 103"/>
                    <a:gd name="T30" fmla="*/ 104 w 158"/>
                    <a:gd name="T31" fmla="*/ 43 h 103"/>
                    <a:gd name="T32" fmla="*/ 93 w 158"/>
                    <a:gd name="T33" fmla="*/ 40 h 103"/>
                    <a:gd name="T34" fmla="*/ 93 w 158"/>
                    <a:gd name="T35" fmla="*/ 40 h 103"/>
                    <a:gd name="T36" fmla="*/ 92 w 158"/>
                    <a:gd name="T37" fmla="*/ 44 h 103"/>
                    <a:gd name="T38" fmla="*/ 83 w 158"/>
                    <a:gd name="T39" fmla="*/ 47 h 103"/>
                    <a:gd name="T40" fmla="*/ 82 w 158"/>
                    <a:gd name="T41" fmla="*/ 54 h 103"/>
                    <a:gd name="T42" fmla="*/ 77 w 158"/>
                    <a:gd name="T43" fmla="*/ 68 h 103"/>
                    <a:gd name="T44" fmla="*/ 64 w 158"/>
                    <a:gd name="T45" fmla="*/ 86 h 103"/>
                    <a:gd name="T46" fmla="*/ 48 w 158"/>
                    <a:gd name="T47" fmla="*/ 99 h 103"/>
                    <a:gd name="T48" fmla="*/ 29 w 158"/>
                    <a:gd name="T49" fmla="*/ 100 h 103"/>
                    <a:gd name="T50" fmla="*/ 21 w 158"/>
                    <a:gd name="T51" fmla="*/ 94 h 103"/>
                    <a:gd name="T52" fmla="*/ 10 w 158"/>
                    <a:gd name="T53" fmla="*/ 77 h 103"/>
                    <a:gd name="T54" fmla="*/ 6 w 158"/>
                    <a:gd name="T55" fmla="*/ 67 h 103"/>
                    <a:gd name="T56" fmla="*/ 0 w 158"/>
                    <a:gd name="T57" fmla="*/ 43 h 103"/>
                    <a:gd name="T58" fmla="*/ 1 w 158"/>
                    <a:gd name="T59" fmla="*/ 31 h 103"/>
                    <a:gd name="T60" fmla="*/ 10 w 158"/>
                    <a:gd name="T61" fmla="*/ 18 h 103"/>
                    <a:gd name="T62" fmla="*/ 27 w 158"/>
                    <a:gd name="T63" fmla="*/ 13 h 103"/>
                    <a:gd name="T64" fmla="*/ 54 w 158"/>
                    <a:gd name="T65" fmla="*/ 17 h 103"/>
                    <a:gd name="T66" fmla="*/ 70 w 158"/>
                    <a:gd name="T67" fmla="*/ 24 h 103"/>
                    <a:gd name="T68" fmla="*/ 76 w 158"/>
                    <a:gd name="T69" fmla="*/ 29 h 103"/>
                    <a:gd name="T70" fmla="*/ 78 w 158"/>
                    <a:gd name="T71" fmla="*/ 26 h 103"/>
                    <a:gd name="T72" fmla="*/ 83 w 158"/>
                    <a:gd name="T73" fmla="*/ 25 h 103"/>
                    <a:gd name="T74" fmla="*/ 88 w 158"/>
                    <a:gd name="T75" fmla="*/ 28 h 103"/>
                    <a:gd name="T76" fmla="*/ 90 w 158"/>
                    <a:gd name="T77" fmla="*/ 24 h 103"/>
                    <a:gd name="T78" fmla="*/ 95 w 158"/>
                    <a:gd name="T79" fmla="*/ 17 h 103"/>
                    <a:gd name="T80" fmla="*/ 102 w 158"/>
                    <a:gd name="T81" fmla="*/ 17 h 103"/>
                    <a:gd name="T82" fmla="*/ 104 w 158"/>
                    <a:gd name="T83" fmla="*/ 21 h 103"/>
                    <a:gd name="T84" fmla="*/ 106 w 158"/>
                    <a:gd name="T85" fmla="*/ 15 h 103"/>
                    <a:gd name="T86" fmla="*/ 110 w 158"/>
                    <a:gd name="T87" fmla="*/ 11 h 103"/>
                    <a:gd name="T88" fmla="*/ 116 w 158"/>
                    <a:gd name="T89" fmla="*/ 13 h 103"/>
                    <a:gd name="T90" fmla="*/ 119 w 158"/>
                    <a:gd name="T91" fmla="*/ 17 h 103"/>
                    <a:gd name="T92" fmla="*/ 120 w 158"/>
                    <a:gd name="T93" fmla="*/ 13 h 103"/>
                    <a:gd name="T94" fmla="*/ 123 w 158"/>
                    <a:gd name="T95" fmla="*/ 7 h 103"/>
                    <a:gd name="T96" fmla="*/ 129 w 158"/>
                    <a:gd name="T97" fmla="*/ 6 h 103"/>
                    <a:gd name="T98" fmla="*/ 131 w 158"/>
                    <a:gd name="T99" fmla="*/ 8 h 103"/>
                    <a:gd name="T100" fmla="*/ 132 w 158"/>
                    <a:gd name="T101" fmla="*/ 4 h 103"/>
                    <a:gd name="T102" fmla="*/ 137 w 158"/>
                    <a:gd name="T103" fmla="*/ 1 h 103"/>
                    <a:gd name="T104" fmla="*/ 144 w 158"/>
                    <a:gd name="T105" fmla="*/ 3 h 103"/>
                    <a:gd name="T106" fmla="*/ 150 w 158"/>
                    <a:gd name="T107" fmla="*/ 3 h 103"/>
                    <a:gd name="T108" fmla="*/ 156 w 158"/>
                    <a:gd name="T109" fmla="*/ 7 h 103"/>
                    <a:gd name="T110" fmla="*/ 155 w 158"/>
                    <a:gd name="T111"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103">
                      <a:moveTo>
                        <a:pt x="155" y="15"/>
                      </a:moveTo>
                      <a:cubicBezTo>
                        <a:pt x="153" y="16"/>
                        <a:pt x="153" y="16"/>
                        <a:pt x="153" y="16"/>
                      </a:cubicBezTo>
                      <a:cubicBezTo>
                        <a:pt x="153" y="16"/>
                        <a:pt x="152" y="17"/>
                        <a:pt x="151" y="18"/>
                      </a:cubicBezTo>
                      <a:cubicBezTo>
                        <a:pt x="150" y="20"/>
                        <a:pt x="149" y="23"/>
                        <a:pt x="147" y="25"/>
                      </a:cubicBezTo>
                      <a:cubicBezTo>
                        <a:pt x="145" y="29"/>
                        <a:pt x="142" y="29"/>
                        <a:pt x="138" y="26"/>
                      </a:cubicBezTo>
                      <a:cubicBezTo>
                        <a:pt x="138" y="25"/>
                        <a:pt x="138" y="25"/>
                        <a:pt x="138" y="25"/>
                      </a:cubicBezTo>
                      <a:cubicBezTo>
                        <a:pt x="137" y="26"/>
                        <a:pt x="137" y="28"/>
                        <a:pt x="136" y="29"/>
                      </a:cubicBezTo>
                      <a:cubicBezTo>
                        <a:pt x="136" y="31"/>
                        <a:pt x="134" y="32"/>
                        <a:pt x="132" y="31"/>
                      </a:cubicBezTo>
                      <a:cubicBezTo>
                        <a:pt x="129" y="30"/>
                        <a:pt x="126" y="29"/>
                        <a:pt x="123" y="26"/>
                      </a:cubicBezTo>
                      <a:cubicBezTo>
                        <a:pt x="123" y="27"/>
                        <a:pt x="123" y="28"/>
                        <a:pt x="123" y="28"/>
                      </a:cubicBezTo>
                      <a:cubicBezTo>
                        <a:pt x="123" y="30"/>
                        <a:pt x="123" y="32"/>
                        <a:pt x="122" y="34"/>
                      </a:cubicBezTo>
                      <a:cubicBezTo>
                        <a:pt x="121" y="37"/>
                        <a:pt x="119" y="39"/>
                        <a:pt x="115" y="37"/>
                      </a:cubicBezTo>
                      <a:cubicBezTo>
                        <a:pt x="114" y="37"/>
                        <a:pt x="112" y="36"/>
                        <a:pt x="111" y="35"/>
                      </a:cubicBezTo>
                      <a:cubicBezTo>
                        <a:pt x="110" y="34"/>
                        <a:pt x="110" y="34"/>
                        <a:pt x="110" y="34"/>
                      </a:cubicBezTo>
                      <a:cubicBezTo>
                        <a:pt x="109" y="36"/>
                        <a:pt x="109" y="38"/>
                        <a:pt x="109" y="41"/>
                      </a:cubicBezTo>
                      <a:cubicBezTo>
                        <a:pt x="108" y="43"/>
                        <a:pt x="106" y="43"/>
                        <a:pt x="104" y="43"/>
                      </a:cubicBezTo>
                      <a:cubicBezTo>
                        <a:pt x="100" y="43"/>
                        <a:pt x="96" y="42"/>
                        <a:pt x="93" y="40"/>
                      </a:cubicBezTo>
                      <a:cubicBezTo>
                        <a:pt x="93" y="40"/>
                        <a:pt x="93" y="40"/>
                        <a:pt x="93" y="40"/>
                      </a:cubicBezTo>
                      <a:cubicBezTo>
                        <a:pt x="92" y="41"/>
                        <a:pt x="92" y="43"/>
                        <a:pt x="92" y="44"/>
                      </a:cubicBezTo>
                      <a:cubicBezTo>
                        <a:pt x="91" y="48"/>
                        <a:pt x="88" y="50"/>
                        <a:pt x="83" y="47"/>
                      </a:cubicBezTo>
                      <a:cubicBezTo>
                        <a:pt x="83" y="49"/>
                        <a:pt x="83" y="52"/>
                        <a:pt x="82" y="54"/>
                      </a:cubicBezTo>
                      <a:cubicBezTo>
                        <a:pt x="81" y="58"/>
                        <a:pt x="79" y="63"/>
                        <a:pt x="77" y="68"/>
                      </a:cubicBezTo>
                      <a:cubicBezTo>
                        <a:pt x="74" y="75"/>
                        <a:pt x="69" y="81"/>
                        <a:pt x="64" y="86"/>
                      </a:cubicBezTo>
                      <a:cubicBezTo>
                        <a:pt x="59" y="91"/>
                        <a:pt x="54" y="96"/>
                        <a:pt x="48" y="99"/>
                      </a:cubicBezTo>
                      <a:cubicBezTo>
                        <a:pt x="42" y="102"/>
                        <a:pt x="36" y="103"/>
                        <a:pt x="29" y="100"/>
                      </a:cubicBezTo>
                      <a:cubicBezTo>
                        <a:pt x="26" y="99"/>
                        <a:pt x="23" y="97"/>
                        <a:pt x="21" y="94"/>
                      </a:cubicBezTo>
                      <a:cubicBezTo>
                        <a:pt x="16" y="89"/>
                        <a:pt x="13" y="83"/>
                        <a:pt x="10" y="77"/>
                      </a:cubicBezTo>
                      <a:cubicBezTo>
                        <a:pt x="8" y="74"/>
                        <a:pt x="7" y="71"/>
                        <a:pt x="6" y="67"/>
                      </a:cubicBezTo>
                      <a:cubicBezTo>
                        <a:pt x="3" y="59"/>
                        <a:pt x="0" y="51"/>
                        <a:pt x="0" y="43"/>
                      </a:cubicBezTo>
                      <a:cubicBezTo>
                        <a:pt x="0" y="39"/>
                        <a:pt x="0" y="35"/>
                        <a:pt x="1" y="31"/>
                      </a:cubicBezTo>
                      <a:cubicBezTo>
                        <a:pt x="2" y="25"/>
                        <a:pt x="5" y="21"/>
                        <a:pt x="10" y="18"/>
                      </a:cubicBezTo>
                      <a:cubicBezTo>
                        <a:pt x="15" y="15"/>
                        <a:pt x="21" y="14"/>
                        <a:pt x="27" y="13"/>
                      </a:cubicBezTo>
                      <a:cubicBezTo>
                        <a:pt x="36" y="13"/>
                        <a:pt x="45" y="14"/>
                        <a:pt x="54" y="17"/>
                      </a:cubicBezTo>
                      <a:cubicBezTo>
                        <a:pt x="60" y="18"/>
                        <a:pt x="65" y="20"/>
                        <a:pt x="70" y="24"/>
                      </a:cubicBezTo>
                      <a:cubicBezTo>
                        <a:pt x="72" y="25"/>
                        <a:pt x="74" y="27"/>
                        <a:pt x="76" y="29"/>
                      </a:cubicBezTo>
                      <a:cubicBezTo>
                        <a:pt x="77" y="28"/>
                        <a:pt x="77" y="27"/>
                        <a:pt x="78" y="26"/>
                      </a:cubicBezTo>
                      <a:cubicBezTo>
                        <a:pt x="79" y="24"/>
                        <a:pt x="81" y="23"/>
                        <a:pt x="83" y="25"/>
                      </a:cubicBezTo>
                      <a:cubicBezTo>
                        <a:pt x="85" y="26"/>
                        <a:pt x="86" y="27"/>
                        <a:pt x="88" y="28"/>
                      </a:cubicBezTo>
                      <a:cubicBezTo>
                        <a:pt x="89" y="27"/>
                        <a:pt x="89" y="25"/>
                        <a:pt x="90" y="24"/>
                      </a:cubicBezTo>
                      <a:cubicBezTo>
                        <a:pt x="91" y="21"/>
                        <a:pt x="93" y="19"/>
                        <a:pt x="95" y="17"/>
                      </a:cubicBezTo>
                      <a:cubicBezTo>
                        <a:pt x="97" y="15"/>
                        <a:pt x="99" y="15"/>
                        <a:pt x="102" y="17"/>
                      </a:cubicBezTo>
                      <a:cubicBezTo>
                        <a:pt x="103" y="18"/>
                        <a:pt x="104" y="20"/>
                        <a:pt x="104" y="21"/>
                      </a:cubicBezTo>
                      <a:cubicBezTo>
                        <a:pt x="105" y="19"/>
                        <a:pt x="105" y="17"/>
                        <a:pt x="106" y="15"/>
                      </a:cubicBezTo>
                      <a:cubicBezTo>
                        <a:pt x="107" y="13"/>
                        <a:pt x="108" y="11"/>
                        <a:pt x="110" y="11"/>
                      </a:cubicBezTo>
                      <a:cubicBezTo>
                        <a:pt x="113" y="10"/>
                        <a:pt x="115" y="12"/>
                        <a:pt x="116" y="13"/>
                      </a:cubicBezTo>
                      <a:cubicBezTo>
                        <a:pt x="117" y="14"/>
                        <a:pt x="118" y="16"/>
                        <a:pt x="119" y="17"/>
                      </a:cubicBezTo>
                      <a:cubicBezTo>
                        <a:pt x="120" y="15"/>
                        <a:pt x="120" y="14"/>
                        <a:pt x="120" y="13"/>
                      </a:cubicBezTo>
                      <a:cubicBezTo>
                        <a:pt x="121" y="11"/>
                        <a:pt x="122" y="9"/>
                        <a:pt x="123" y="7"/>
                      </a:cubicBezTo>
                      <a:cubicBezTo>
                        <a:pt x="125" y="5"/>
                        <a:pt x="127" y="4"/>
                        <a:pt x="129" y="6"/>
                      </a:cubicBezTo>
                      <a:cubicBezTo>
                        <a:pt x="130" y="7"/>
                        <a:pt x="130" y="7"/>
                        <a:pt x="131" y="8"/>
                      </a:cubicBezTo>
                      <a:cubicBezTo>
                        <a:pt x="131" y="6"/>
                        <a:pt x="131" y="5"/>
                        <a:pt x="132" y="4"/>
                      </a:cubicBezTo>
                      <a:cubicBezTo>
                        <a:pt x="132" y="1"/>
                        <a:pt x="134" y="0"/>
                        <a:pt x="137" y="1"/>
                      </a:cubicBezTo>
                      <a:cubicBezTo>
                        <a:pt x="139" y="1"/>
                        <a:pt x="142" y="2"/>
                        <a:pt x="144" y="3"/>
                      </a:cubicBezTo>
                      <a:cubicBezTo>
                        <a:pt x="147" y="4"/>
                        <a:pt x="150" y="3"/>
                        <a:pt x="150" y="3"/>
                      </a:cubicBezTo>
                      <a:cubicBezTo>
                        <a:pt x="150" y="3"/>
                        <a:pt x="153" y="3"/>
                        <a:pt x="156" y="7"/>
                      </a:cubicBezTo>
                      <a:cubicBezTo>
                        <a:pt x="158" y="12"/>
                        <a:pt x="156" y="14"/>
                        <a:pt x="155" y="15"/>
                      </a:cubicBezTo>
                      <a:close/>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0" name="Freeform 94">
                  <a:extLst>
                    <a:ext uri="{FF2B5EF4-FFF2-40B4-BE49-F238E27FC236}">
                      <a16:creationId xmlns:a16="http://schemas.microsoft.com/office/drawing/2014/main" id="{F8AE6EF4-3005-9647-B90D-3FCDAD26B359}"/>
                    </a:ext>
                  </a:extLst>
                </p:cNvPr>
                <p:cNvSpPr>
                  <a:spLocks/>
                </p:cNvSpPr>
                <p:nvPr/>
              </p:nvSpPr>
              <p:spPr bwMode="auto">
                <a:xfrm rot="21231786">
                  <a:off x="1862077" y="3748395"/>
                  <a:ext cx="61039" cy="132286"/>
                </a:xfrm>
                <a:custGeom>
                  <a:avLst/>
                  <a:gdLst>
                    <a:gd name="T0" fmla="*/ 30 w 43"/>
                    <a:gd name="T1" fmla="*/ 88 h 88"/>
                    <a:gd name="T2" fmla="*/ 22 w 43"/>
                    <a:gd name="T3" fmla="*/ 44 h 88"/>
                    <a:gd name="T4" fmla="*/ 13 w 43"/>
                    <a:gd name="T5" fmla="*/ 0 h 88"/>
                  </a:gdLst>
                  <a:ahLst/>
                  <a:cxnLst>
                    <a:cxn ang="0">
                      <a:pos x="T0" y="T1"/>
                    </a:cxn>
                    <a:cxn ang="0">
                      <a:pos x="T2" y="T3"/>
                    </a:cxn>
                    <a:cxn ang="0">
                      <a:pos x="T4" y="T5"/>
                    </a:cxn>
                  </a:cxnLst>
                  <a:rect l="0" t="0" r="r" b="b"/>
                  <a:pathLst>
                    <a:path w="43" h="88">
                      <a:moveTo>
                        <a:pt x="30" y="88"/>
                      </a:moveTo>
                      <a:cubicBezTo>
                        <a:pt x="30" y="88"/>
                        <a:pt x="43" y="59"/>
                        <a:pt x="22" y="44"/>
                      </a:cubicBezTo>
                      <a:cubicBezTo>
                        <a:pt x="0" y="28"/>
                        <a:pt x="13" y="0"/>
                        <a:pt x="13" y="0"/>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1" name="Freeform 95">
                  <a:extLst>
                    <a:ext uri="{FF2B5EF4-FFF2-40B4-BE49-F238E27FC236}">
                      <a16:creationId xmlns:a16="http://schemas.microsoft.com/office/drawing/2014/main" id="{975723C5-9D12-C84D-BF98-DEC305FAB05E}"/>
                    </a:ext>
                  </a:extLst>
                </p:cNvPr>
                <p:cNvSpPr>
                  <a:spLocks/>
                </p:cNvSpPr>
                <p:nvPr/>
              </p:nvSpPr>
              <p:spPr bwMode="auto">
                <a:xfrm rot="21231786">
                  <a:off x="1862077" y="3748395"/>
                  <a:ext cx="61039" cy="132286"/>
                </a:xfrm>
                <a:custGeom>
                  <a:avLst/>
                  <a:gdLst>
                    <a:gd name="T0" fmla="*/ 30 w 43"/>
                    <a:gd name="T1" fmla="*/ 88 h 88"/>
                    <a:gd name="T2" fmla="*/ 22 w 43"/>
                    <a:gd name="T3" fmla="*/ 44 h 88"/>
                    <a:gd name="T4" fmla="*/ 13 w 43"/>
                    <a:gd name="T5" fmla="*/ 0 h 88"/>
                  </a:gdLst>
                  <a:ahLst/>
                  <a:cxnLst>
                    <a:cxn ang="0">
                      <a:pos x="T0" y="T1"/>
                    </a:cxn>
                    <a:cxn ang="0">
                      <a:pos x="T2" y="T3"/>
                    </a:cxn>
                    <a:cxn ang="0">
                      <a:pos x="T4" y="T5"/>
                    </a:cxn>
                  </a:cxnLst>
                  <a:rect l="0" t="0" r="r" b="b"/>
                  <a:pathLst>
                    <a:path w="43" h="88">
                      <a:moveTo>
                        <a:pt x="30" y="88"/>
                      </a:moveTo>
                      <a:cubicBezTo>
                        <a:pt x="30" y="88"/>
                        <a:pt x="43" y="59"/>
                        <a:pt x="22" y="44"/>
                      </a:cubicBezTo>
                      <a:cubicBezTo>
                        <a:pt x="0" y="28"/>
                        <a:pt x="13" y="0"/>
                        <a:pt x="13" y="0"/>
                      </a:cubicBezTo>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2" name="Freeform 96">
                  <a:extLst>
                    <a:ext uri="{FF2B5EF4-FFF2-40B4-BE49-F238E27FC236}">
                      <a16:creationId xmlns:a16="http://schemas.microsoft.com/office/drawing/2014/main" id="{0FCFC1CB-986A-CA49-8C8B-258EBF409B0F}"/>
                    </a:ext>
                  </a:extLst>
                </p:cNvPr>
                <p:cNvSpPr>
                  <a:spLocks/>
                </p:cNvSpPr>
                <p:nvPr/>
              </p:nvSpPr>
              <p:spPr bwMode="auto">
                <a:xfrm rot="21231786">
                  <a:off x="2040435" y="3002828"/>
                  <a:ext cx="173480" cy="225058"/>
                </a:xfrm>
                <a:custGeom>
                  <a:avLst/>
                  <a:gdLst>
                    <a:gd name="T0" fmla="*/ 110 w 122"/>
                    <a:gd name="T1" fmla="*/ 147 h 149"/>
                    <a:gd name="T2" fmla="*/ 109 w 122"/>
                    <a:gd name="T3" fmla="*/ 146 h 149"/>
                    <a:gd name="T4" fmla="*/ 107 w 122"/>
                    <a:gd name="T5" fmla="*/ 144 h 149"/>
                    <a:gd name="T6" fmla="*/ 99 w 122"/>
                    <a:gd name="T7" fmla="*/ 141 h 149"/>
                    <a:gd name="T8" fmla="*/ 96 w 122"/>
                    <a:gd name="T9" fmla="*/ 133 h 149"/>
                    <a:gd name="T10" fmla="*/ 97 w 122"/>
                    <a:gd name="T11" fmla="*/ 132 h 149"/>
                    <a:gd name="T12" fmla="*/ 93 w 122"/>
                    <a:gd name="T13" fmla="*/ 131 h 149"/>
                    <a:gd name="T14" fmla="*/ 90 w 122"/>
                    <a:gd name="T15" fmla="*/ 128 h 149"/>
                    <a:gd name="T16" fmla="*/ 93 w 122"/>
                    <a:gd name="T17" fmla="*/ 118 h 149"/>
                    <a:gd name="T18" fmla="*/ 91 w 122"/>
                    <a:gd name="T19" fmla="*/ 118 h 149"/>
                    <a:gd name="T20" fmla="*/ 85 w 122"/>
                    <a:gd name="T21" fmla="*/ 119 h 149"/>
                    <a:gd name="T22" fmla="*/ 80 w 122"/>
                    <a:gd name="T23" fmla="*/ 112 h 149"/>
                    <a:gd name="T24" fmla="*/ 82 w 122"/>
                    <a:gd name="T25" fmla="*/ 107 h 149"/>
                    <a:gd name="T26" fmla="*/ 83 w 122"/>
                    <a:gd name="T27" fmla="*/ 106 h 149"/>
                    <a:gd name="T28" fmla="*/ 76 w 122"/>
                    <a:gd name="T29" fmla="*/ 107 h 149"/>
                    <a:gd name="T30" fmla="*/ 72 w 122"/>
                    <a:gd name="T31" fmla="*/ 103 h 149"/>
                    <a:gd name="T32" fmla="*/ 74 w 122"/>
                    <a:gd name="T33" fmla="*/ 91 h 149"/>
                    <a:gd name="T34" fmla="*/ 74 w 122"/>
                    <a:gd name="T35" fmla="*/ 91 h 149"/>
                    <a:gd name="T36" fmla="*/ 69 w 122"/>
                    <a:gd name="T37" fmla="*/ 91 h 149"/>
                    <a:gd name="T38" fmla="*/ 65 w 122"/>
                    <a:gd name="T39" fmla="*/ 83 h 149"/>
                    <a:gd name="T40" fmla="*/ 58 w 122"/>
                    <a:gd name="T41" fmla="*/ 83 h 149"/>
                    <a:gd name="T42" fmla="*/ 43 w 122"/>
                    <a:gd name="T43" fmla="*/ 80 h 149"/>
                    <a:gd name="T44" fmla="*/ 22 w 122"/>
                    <a:gd name="T45" fmla="*/ 71 h 149"/>
                    <a:gd name="T46" fmla="*/ 7 w 122"/>
                    <a:gd name="T47" fmla="*/ 58 h 149"/>
                    <a:gd name="T48" fmla="*/ 2 w 122"/>
                    <a:gd name="T49" fmla="*/ 40 h 149"/>
                    <a:gd name="T50" fmla="*/ 6 w 122"/>
                    <a:gd name="T51" fmla="*/ 31 h 149"/>
                    <a:gd name="T52" fmla="*/ 21 w 122"/>
                    <a:gd name="T53" fmla="*/ 17 h 149"/>
                    <a:gd name="T54" fmla="*/ 30 w 122"/>
                    <a:gd name="T55" fmla="*/ 11 h 149"/>
                    <a:gd name="T56" fmla="*/ 53 w 122"/>
                    <a:gd name="T57" fmla="*/ 1 h 149"/>
                    <a:gd name="T58" fmla="*/ 65 w 122"/>
                    <a:gd name="T59" fmla="*/ 0 h 149"/>
                    <a:gd name="T60" fmla="*/ 80 w 122"/>
                    <a:gd name="T61" fmla="*/ 7 h 149"/>
                    <a:gd name="T62" fmla="*/ 87 w 122"/>
                    <a:gd name="T63" fmla="*/ 22 h 149"/>
                    <a:gd name="T64" fmla="*/ 90 w 122"/>
                    <a:gd name="T65" fmla="*/ 49 h 149"/>
                    <a:gd name="T66" fmla="*/ 85 w 122"/>
                    <a:gd name="T67" fmla="*/ 66 h 149"/>
                    <a:gd name="T68" fmla="*/ 82 w 122"/>
                    <a:gd name="T69" fmla="*/ 73 h 149"/>
                    <a:gd name="T70" fmla="*/ 85 w 122"/>
                    <a:gd name="T71" fmla="*/ 74 h 149"/>
                    <a:gd name="T72" fmla="*/ 87 w 122"/>
                    <a:gd name="T73" fmla="*/ 79 h 149"/>
                    <a:gd name="T74" fmla="*/ 85 w 122"/>
                    <a:gd name="T75" fmla="*/ 84 h 149"/>
                    <a:gd name="T76" fmla="*/ 89 w 122"/>
                    <a:gd name="T77" fmla="*/ 85 h 149"/>
                    <a:gd name="T78" fmla="*/ 97 w 122"/>
                    <a:gd name="T79" fmla="*/ 89 h 149"/>
                    <a:gd name="T80" fmla="*/ 98 w 122"/>
                    <a:gd name="T81" fmla="*/ 95 h 149"/>
                    <a:gd name="T82" fmla="*/ 95 w 122"/>
                    <a:gd name="T83" fmla="*/ 99 h 149"/>
                    <a:gd name="T84" fmla="*/ 101 w 122"/>
                    <a:gd name="T85" fmla="*/ 99 h 149"/>
                    <a:gd name="T86" fmla="*/ 106 w 122"/>
                    <a:gd name="T87" fmla="*/ 103 h 149"/>
                    <a:gd name="T88" fmla="*/ 104 w 122"/>
                    <a:gd name="T89" fmla="*/ 109 h 149"/>
                    <a:gd name="T90" fmla="*/ 101 w 122"/>
                    <a:gd name="T91" fmla="*/ 113 h 149"/>
                    <a:gd name="T92" fmla="*/ 106 w 122"/>
                    <a:gd name="T93" fmla="*/ 113 h 149"/>
                    <a:gd name="T94" fmla="*/ 112 w 122"/>
                    <a:gd name="T95" fmla="*/ 114 h 149"/>
                    <a:gd name="T96" fmla="*/ 114 w 122"/>
                    <a:gd name="T97" fmla="*/ 120 h 149"/>
                    <a:gd name="T98" fmla="*/ 113 w 122"/>
                    <a:gd name="T99" fmla="*/ 122 h 149"/>
                    <a:gd name="T100" fmla="*/ 117 w 122"/>
                    <a:gd name="T101" fmla="*/ 122 h 149"/>
                    <a:gd name="T102" fmla="*/ 121 w 122"/>
                    <a:gd name="T103" fmla="*/ 127 h 149"/>
                    <a:gd name="T104" fmla="*/ 120 w 122"/>
                    <a:gd name="T105" fmla="*/ 135 h 149"/>
                    <a:gd name="T106" fmla="*/ 121 w 122"/>
                    <a:gd name="T107" fmla="*/ 140 h 149"/>
                    <a:gd name="T108" fmla="*/ 118 w 122"/>
                    <a:gd name="T109" fmla="*/ 146 h 149"/>
                    <a:gd name="T110" fmla="*/ 110 w 122"/>
                    <a:gd name="T111"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149">
                      <a:moveTo>
                        <a:pt x="110" y="147"/>
                      </a:moveTo>
                      <a:cubicBezTo>
                        <a:pt x="109" y="146"/>
                        <a:pt x="109" y="146"/>
                        <a:pt x="109" y="146"/>
                      </a:cubicBezTo>
                      <a:cubicBezTo>
                        <a:pt x="109" y="145"/>
                        <a:pt x="108" y="144"/>
                        <a:pt x="107" y="144"/>
                      </a:cubicBezTo>
                      <a:cubicBezTo>
                        <a:pt x="104" y="143"/>
                        <a:pt x="101" y="142"/>
                        <a:pt x="99" y="141"/>
                      </a:cubicBezTo>
                      <a:cubicBezTo>
                        <a:pt x="94" y="139"/>
                        <a:pt x="93" y="137"/>
                        <a:pt x="96" y="133"/>
                      </a:cubicBezTo>
                      <a:cubicBezTo>
                        <a:pt x="97" y="132"/>
                        <a:pt x="97" y="132"/>
                        <a:pt x="97" y="132"/>
                      </a:cubicBezTo>
                      <a:cubicBezTo>
                        <a:pt x="96" y="132"/>
                        <a:pt x="94" y="132"/>
                        <a:pt x="93" y="131"/>
                      </a:cubicBezTo>
                      <a:cubicBezTo>
                        <a:pt x="91" y="131"/>
                        <a:pt x="90" y="130"/>
                        <a:pt x="90" y="128"/>
                      </a:cubicBezTo>
                      <a:cubicBezTo>
                        <a:pt x="90" y="124"/>
                        <a:pt x="91" y="121"/>
                        <a:pt x="93" y="118"/>
                      </a:cubicBezTo>
                      <a:cubicBezTo>
                        <a:pt x="92" y="118"/>
                        <a:pt x="91" y="118"/>
                        <a:pt x="91" y="118"/>
                      </a:cubicBezTo>
                      <a:cubicBezTo>
                        <a:pt x="89" y="118"/>
                        <a:pt x="87" y="119"/>
                        <a:pt x="85" y="119"/>
                      </a:cubicBezTo>
                      <a:cubicBezTo>
                        <a:pt x="81" y="118"/>
                        <a:pt x="80" y="116"/>
                        <a:pt x="80" y="112"/>
                      </a:cubicBezTo>
                      <a:cubicBezTo>
                        <a:pt x="81" y="111"/>
                        <a:pt x="82" y="109"/>
                        <a:pt x="82" y="107"/>
                      </a:cubicBezTo>
                      <a:cubicBezTo>
                        <a:pt x="83" y="107"/>
                        <a:pt x="83" y="106"/>
                        <a:pt x="83" y="106"/>
                      </a:cubicBezTo>
                      <a:cubicBezTo>
                        <a:pt x="81" y="106"/>
                        <a:pt x="78" y="107"/>
                        <a:pt x="76" y="107"/>
                      </a:cubicBezTo>
                      <a:cubicBezTo>
                        <a:pt x="74" y="106"/>
                        <a:pt x="73" y="105"/>
                        <a:pt x="72" y="103"/>
                      </a:cubicBezTo>
                      <a:cubicBezTo>
                        <a:pt x="72" y="99"/>
                        <a:pt x="72" y="95"/>
                        <a:pt x="74" y="91"/>
                      </a:cubicBezTo>
                      <a:cubicBezTo>
                        <a:pt x="74" y="91"/>
                        <a:pt x="74" y="91"/>
                        <a:pt x="74" y="91"/>
                      </a:cubicBezTo>
                      <a:cubicBezTo>
                        <a:pt x="72" y="91"/>
                        <a:pt x="71" y="91"/>
                        <a:pt x="69" y="91"/>
                      </a:cubicBezTo>
                      <a:cubicBezTo>
                        <a:pt x="65" y="90"/>
                        <a:pt x="63" y="88"/>
                        <a:pt x="65" y="83"/>
                      </a:cubicBezTo>
                      <a:cubicBezTo>
                        <a:pt x="63" y="83"/>
                        <a:pt x="60" y="83"/>
                        <a:pt x="58" y="83"/>
                      </a:cubicBezTo>
                      <a:cubicBezTo>
                        <a:pt x="53" y="82"/>
                        <a:pt x="48" y="82"/>
                        <a:pt x="43" y="80"/>
                      </a:cubicBezTo>
                      <a:cubicBezTo>
                        <a:pt x="36" y="78"/>
                        <a:pt x="29" y="75"/>
                        <a:pt x="22" y="71"/>
                      </a:cubicBezTo>
                      <a:cubicBezTo>
                        <a:pt x="16" y="67"/>
                        <a:pt x="11" y="63"/>
                        <a:pt x="7" y="58"/>
                      </a:cubicBezTo>
                      <a:cubicBezTo>
                        <a:pt x="3" y="52"/>
                        <a:pt x="0" y="47"/>
                        <a:pt x="2" y="40"/>
                      </a:cubicBezTo>
                      <a:cubicBezTo>
                        <a:pt x="3" y="36"/>
                        <a:pt x="4" y="33"/>
                        <a:pt x="6" y="31"/>
                      </a:cubicBezTo>
                      <a:cubicBezTo>
                        <a:pt x="10" y="25"/>
                        <a:pt x="16" y="21"/>
                        <a:pt x="21" y="17"/>
                      </a:cubicBezTo>
                      <a:cubicBezTo>
                        <a:pt x="24" y="15"/>
                        <a:pt x="27" y="13"/>
                        <a:pt x="30" y="11"/>
                      </a:cubicBezTo>
                      <a:cubicBezTo>
                        <a:pt x="37" y="7"/>
                        <a:pt x="45" y="3"/>
                        <a:pt x="53" y="1"/>
                      </a:cubicBezTo>
                      <a:cubicBezTo>
                        <a:pt x="57" y="0"/>
                        <a:pt x="61" y="0"/>
                        <a:pt x="65" y="0"/>
                      </a:cubicBezTo>
                      <a:cubicBezTo>
                        <a:pt x="71" y="0"/>
                        <a:pt x="76" y="2"/>
                        <a:pt x="80" y="7"/>
                      </a:cubicBezTo>
                      <a:cubicBezTo>
                        <a:pt x="84" y="11"/>
                        <a:pt x="86" y="16"/>
                        <a:pt x="87" y="22"/>
                      </a:cubicBezTo>
                      <a:cubicBezTo>
                        <a:pt x="90" y="31"/>
                        <a:pt x="90" y="40"/>
                        <a:pt x="90" y="49"/>
                      </a:cubicBezTo>
                      <a:cubicBezTo>
                        <a:pt x="89" y="55"/>
                        <a:pt x="88" y="60"/>
                        <a:pt x="85" y="66"/>
                      </a:cubicBezTo>
                      <a:cubicBezTo>
                        <a:pt x="84" y="68"/>
                        <a:pt x="83" y="71"/>
                        <a:pt x="82" y="73"/>
                      </a:cubicBezTo>
                      <a:cubicBezTo>
                        <a:pt x="83" y="73"/>
                        <a:pt x="84" y="73"/>
                        <a:pt x="85" y="74"/>
                      </a:cubicBezTo>
                      <a:cubicBezTo>
                        <a:pt x="87" y="75"/>
                        <a:pt x="88" y="77"/>
                        <a:pt x="87" y="79"/>
                      </a:cubicBezTo>
                      <a:cubicBezTo>
                        <a:pt x="86" y="81"/>
                        <a:pt x="86" y="82"/>
                        <a:pt x="85" y="84"/>
                      </a:cubicBezTo>
                      <a:cubicBezTo>
                        <a:pt x="86" y="84"/>
                        <a:pt x="87" y="85"/>
                        <a:pt x="89" y="85"/>
                      </a:cubicBezTo>
                      <a:cubicBezTo>
                        <a:pt x="92" y="86"/>
                        <a:pt x="95" y="87"/>
                        <a:pt x="97" y="89"/>
                      </a:cubicBezTo>
                      <a:cubicBezTo>
                        <a:pt x="99" y="91"/>
                        <a:pt x="99" y="93"/>
                        <a:pt x="98" y="95"/>
                      </a:cubicBezTo>
                      <a:cubicBezTo>
                        <a:pt x="97" y="97"/>
                        <a:pt x="96" y="98"/>
                        <a:pt x="95" y="99"/>
                      </a:cubicBezTo>
                      <a:cubicBezTo>
                        <a:pt x="97" y="99"/>
                        <a:pt x="99" y="99"/>
                        <a:pt x="101" y="99"/>
                      </a:cubicBezTo>
                      <a:cubicBezTo>
                        <a:pt x="103" y="100"/>
                        <a:pt x="105" y="100"/>
                        <a:pt x="106" y="103"/>
                      </a:cubicBezTo>
                      <a:cubicBezTo>
                        <a:pt x="107" y="105"/>
                        <a:pt x="106" y="107"/>
                        <a:pt x="104" y="109"/>
                      </a:cubicBezTo>
                      <a:cubicBezTo>
                        <a:pt x="104" y="110"/>
                        <a:pt x="102" y="111"/>
                        <a:pt x="101" y="113"/>
                      </a:cubicBezTo>
                      <a:cubicBezTo>
                        <a:pt x="103" y="113"/>
                        <a:pt x="104" y="113"/>
                        <a:pt x="106" y="113"/>
                      </a:cubicBezTo>
                      <a:cubicBezTo>
                        <a:pt x="108" y="113"/>
                        <a:pt x="110" y="114"/>
                        <a:pt x="112" y="114"/>
                      </a:cubicBezTo>
                      <a:cubicBezTo>
                        <a:pt x="115" y="116"/>
                        <a:pt x="115" y="118"/>
                        <a:pt x="114" y="120"/>
                      </a:cubicBezTo>
                      <a:cubicBezTo>
                        <a:pt x="114" y="121"/>
                        <a:pt x="113" y="122"/>
                        <a:pt x="113" y="122"/>
                      </a:cubicBezTo>
                      <a:cubicBezTo>
                        <a:pt x="114" y="122"/>
                        <a:pt x="115" y="122"/>
                        <a:pt x="117" y="122"/>
                      </a:cubicBezTo>
                      <a:cubicBezTo>
                        <a:pt x="119" y="122"/>
                        <a:pt x="121" y="124"/>
                        <a:pt x="121" y="127"/>
                      </a:cubicBezTo>
                      <a:cubicBezTo>
                        <a:pt x="121" y="129"/>
                        <a:pt x="121" y="132"/>
                        <a:pt x="120" y="135"/>
                      </a:cubicBezTo>
                      <a:cubicBezTo>
                        <a:pt x="119" y="137"/>
                        <a:pt x="121" y="140"/>
                        <a:pt x="121" y="140"/>
                      </a:cubicBezTo>
                      <a:cubicBezTo>
                        <a:pt x="121" y="140"/>
                        <a:pt x="122" y="143"/>
                        <a:pt x="118" y="146"/>
                      </a:cubicBezTo>
                      <a:cubicBezTo>
                        <a:pt x="113" y="149"/>
                        <a:pt x="111" y="148"/>
                        <a:pt x="110" y="147"/>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3" name="Freeform 97">
                  <a:extLst>
                    <a:ext uri="{FF2B5EF4-FFF2-40B4-BE49-F238E27FC236}">
                      <a16:creationId xmlns:a16="http://schemas.microsoft.com/office/drawing/2014/main" id="{A06F220B-588B-AF46-BA32-A7B284791735}"/>
                    </a:ext>
                  </a:extLst>
                </p:cNvPr>
                <p:cNvSpPr>
                  <a:spLocks/>
                </p:cNvSpPr>
                <p:nvPr/>
              </p:nvSpPr>
              <p:spPr bwMode="auto">
                <a:xfrm rot="21231786">
                  <a:off x="2040435" y="3002828"/>
                  <a:ext cx="173480" cy="225058"/>
                </a:xfrm>
                <a:custGeom>
                  <a:avLst/>
                  <a:gdLst>
                    <a:gd name="T0" fmla="*/ 110 w 122"/>
                    <a:gd name="T1" fmla="*/ 147 h 149"/>
                    <a:gd name="T2" fmla="*/ 109 w 122"/>
                    <a:gd name="T3" fmla="*/ 146 h 149"/>
                    <a:gd name="T4" fmla="*/ 107 w 122"/>
                    <a:gd name="T5" fmla="*/ 144 h 149"/>
                    <a:gd name="T6" fmla="*/ 99 w 122"/>
                    <a:gd name="T7" fmla="*/ 141 h 149"/>
                    <a:gd name="T8" fmla="*/ 96 w 122"/>
                    <a:gd name="T9" fmla="*/ 133 h 149"/>
                    <a:gd name="T10" fmla="*/ 97 w 122"/>
                    <a:gd name="T11" fmla="*/ 132 h 149"/>
                    <a:gd name="T12" fmla="*/ 93 w 122"/>
                    <a:gd name="T13" fmla="*/ 131 h 149"/>
                    <a:gd name="T14" fmla="*/ 90 w 122"/>
                    <a:gd name="T15" fmla="*/ 128 h 149"/>
                    <a:gd name="T16" fmla="*/ 93 w 122"/>
                    <a:gd name="T17" fmla="*/ 118 h 149"/>
                    <a:gd name="T18" fmla="*/ 91 w 122"/>
                    <a:gd name="T19" fmla="*/ 118 h 149"/>
                    <a:gd name="T20" fmla="*/ 85 w 122"/>
                    <a:gd name="T21" fmla="*/ 119 h 149"/>
                    <a:gd name="T22" fmla="*/ 80 w 122"/>
                    <a:gd name="T23" fmla="*/ 112 h 149"/>
                    <a:gd name="T24" fmla="*/ 82 w 122"/>
                    <a:gd name="T25" fmla="*/ 107 h 149"/>
                    <a:gd name="T26" fmla="*/ 83 w 122"/>
                    <a:gd name="T27" fmla="*/ 106 h 149"/>
                    <a:gd name="T28" fmla="*/ 76 w 122"/>
                    <a:gd name="T29" fmla="*/ 107 h 149"/>
                    <a:gd name="T30" fmla="*/ 72 w 122"/>
                    <a:gd name="T31" fmla="*/ 103 h 149"/>
                    <a:gd name="T32" fmla="*/ 74 w 122"/>
                    <a:gd name="T33" fmla="*/ 91 h 149"/>
                    <a:gd name="T34" fmla="*/ 74 w 122"/>
                    <a:gd name="T35" fmla="*/ 91 h 149"/>
                    <a:gd name="T36" fmla="*/ 69 w 122"/>
                    <a:gd name="T37" fmla="*/ 91 h 149"/>
                    <a:gd name="T38" fmla="*/ 65 w 122"/>
                    <a:gd name="T39" fmla="*/ 83 h 149"/>
                    <a:gd name="T40" fmla="*/ 58 w 122"/>
                    <a:gd name="T41" fmla="*/ 83 h 149"/>
                    <a:gd name="T42" fmla="*/ 43 w 122"/>
                    <a:gd name="T43" fmla="*/ 80 h 149"/>
                    <a:gd name="T44" fmla="*/ 22 w 122"/>
                    <a:gd name="T45" fmla="*/ 71 h 149"/>
                    <a:gd name="T46" fmla="*/ 7 w 122"/>
                    <a:gd name="T47" fmla="*/ 58 h 149"/>
                    <a:gd name="T48" fmla="*/ 2 w 122"/>
                    <a:gd name="T49" fmla="*/ 40 h 149"/>
                    <a:gd name="T50" fmla="*/ 6 w 122"/>
                    <a:gd name="T51" fmla="*/ 31 h 149"/>
                    <a:gd name="T52" fmla="*/ 21 w 122"/>
                    <a:gd name="T53" fmla="*/ 17 h 149"/>
                    <a:gd name="T54" fmla="*/ 30 w 122"/>
                    <a:gd name="T55" fmla="*/ 11 h 149"/>
                    <a:gd name="T56" fmla="*/ 53 w 122"/>
                    <a:gd name="T57" fmla="*/ 1 h 149"/>
                    <a:gd name="T58" fmla="*/ 65 w 122"/>
                    <a:gd name="T59" fmla="*/ 0 h 149"/>
                    <a:gd name="T60" fmla="*/ 80 w 122"/>
                    <a:gd name="T61" fmla="*/ 7 h 149"/>
                    <a:gd name="T62" fmla="*/ 87 w 122"/>
                    <a:gd name="T63" fmla="*/ 22 h 149"/>
                    <a:gd name="T64" fmla="*/ 90 w 122"/>
                    <a:gd name="T65" fmla="*/ 49 h 149"/>
                    <a:gd name="T66" fmla="*/ 85 w 122"/>
                    <a:gd name="T67" fmla="*/ 66 h 149"/>
                    <a:gd name="T68" fmla="*/ 82 w 122"/>
                    <a:gd name="T69" fmla="*/ 73 h 149"/>
                    <a:gd name="T70" fmla="*/ 85 w 122"/>
                    <a:gd name="T71" fmla="*/ 74 h 149"/>
                    <a:gd name="T72" fmla="*/ 87 w 122"/>
                    <a:gd name="T73" fmla="*/ 79 h 149"/>
                    <a:gd name="T74" fmla="*/ 85 w 122"/>
                    <a:gd name="T75" fmla="*/ 84 h 149"/>
                    <a:gd name="T76" fmla="*/ 89 w 122"/>
                    <a:gd name="T77" fmla="*/ 85 h 149"/>
                    <a:gd name="T78" fmla="*/ 97 w 122"/>
                    <a:gd name="T79" fmla="*/ 89 h 149"/>
                    <a:gd name="T80" fmla="*/ 98 w 122"/>
                    <a:gd name="T81" fmla="*/ 95 h 149"/>
                    <a:gd name="T82" fmla="*/ 95 w 122"/>
                    <a:gd name="T83" fmla="*/ 99 h 149"/>
                    <a:gd name="T84" fmla="*/ 101 w 122"/>
                    <a:gd name="T85" fmla="*/ 99 h 149"/>
                    <a:gd name="T86" fmla="*/ 106 w 122"/>
                    <a:gd name="T87" fmla="*/ 103 h 149"/>
                    <a:gd name="T88" fmla="*/ 104 w 122"/>
                    <a:gd name="T89" fmla="*/ 109 h 149"/>
                    <a:gd name="T90" fmla="*/ 101 w 122"/>
                    <a:gd name="T91" fmla="*/ 113 h 149"/>
                    <a:gd name="T92" fmla="*/ 106 w 122"/>
                    <a:gd name="T93" fmla="*/ 113 h 149"/>
                    <a:gd name="T94" fmla="*/ 112 w 122"/>
                    <a:gd name="T95" fmla="*/ 114 h 149"/>
                    <a:gd name="T96" fmla="*/ 114 w 122"/>
                    <a:gd name="T97" fmla="*/ 120 h 149"/>
                    <a:gd name="T98" fmla="*/ 113 w 122"/>
                    <a:gd name="T99" fmla="*/ 122 h 149"/>
                    <a:gd name="T100" fmla="*/ 117 w 122"/>
                    <a:gd name="T101" fmla="*/ 122 h 149"/>
                    <a:gd name="T102" fmla="*/ 121 w 122"/>
                    <a:gd name="T103" fmla="*/ 127 h 149"/>
                    <a:gd name="T104" fmla="*/ 120 w 122"/>
                    <a:gd name="T105" fmla="*/ 135 h 149"/>
                    <a:gd name="T106" fmla="*/ 121 w 122"/>
                    <a:gd name="T107" fmla="*/ 140 h 149"/>
                    <a:gd name="T108" fmla="*/ 118 w 122"/>
                    <a:gd name="T109" fmla="*/ 146 h 149"/>
                    <a:gd name="T110" fmla="*/ 110 w 122"/>
                    <a:gd name="T111"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 h="149">
                      <a:moveTo>
                        <a:pt x="110" y="147"/>
                      </a:moveTo>
                      <a:cubicBezTo>
                        <a:pt x="109" y="146"/>
                        <a:pt x="109" y="146"/>
                        <a:pt x="109" y="146"/>
                      </a:cubicBezTo>
                      <a:cubicBezTo>
                        <a:pt x="109" y="145"/>
                        <a:pt x="108" y="144"/>
                        <a:pt x="107" y="144"/>
                      </a:cubicBezTo>
                      <a:cubicBezTo>
                        <a:pt x="104" y="143"/>
                        <a:pt x="101" y="142"/>
                        <a:pt x="99" y="141"/>
                      </a:cubicBezTo>
                      <a:cubicBezTo>
                        <a:pt x="94" y="139"/>
                        <a:pt x="93" y="137"/>
                        <a:pt x="96" y="133"/>
                      </a:cubicBezTo>
                      <a:cubicBezTo>
                        <a:pt x="97" y="132"/>
                        <a:pt x="97" y="132"/>
                        <a:pt x="97" y="132"/>
                      </a:cubicBezTo>
                      <a:cubicBezTo>
                        <a:pt x="96" y="132"/>
                        <a:pt x="94" y="132"/>
                        <a:pt x="93" y="131"/>
                      </a:cubicBezTo>
                      <a:cubicBezTo>
                        <a:pt x="91" y="131"/>
                        <a:pt x="90" y="130"/>
                        <a:pt x="90" y="128"/>
                      </a:cubicBezTo>
                      <a:cubicBezTo>
                        <a:pt x="90" y="124"/>
                        <a:pt x="91" y="121"/>
                        <a:pt x="93" y="118"/>
                      </a:cubicBezTo>
                      <a:cubicBezTo>
                        <a:pt x="92" y="118"/>
                        <a:pt x="91" y="118"/>
                        <a:pt x="91" y="118"/>
                      </a:cubicBezTo>
                      <a:cubicBezTo>
                        <a:pt x="89" y="118"/>
                        <a:pt x="87" y="119"/>
                        <a:pt x="85" y="119"/>
                      </a:cubicBezTo>
                      <a:cubicBezTo>
                        <a:pt x="81" y="118"/>
                        <a:pt x="80" y="116"/>
                        <a:pt x="80" y="112"/>
                      </a:cubicBezTo>
                      <a:cubicBezTo>
                        <a:pt x="81" y="111"/>
                        <a:pt x="82" y="109"/>
                        <a:pt x="82" y="107"/>
                      </a:cubicBezTo>
                      <a:cubicBezTo>
                        <a:pt x="83" y="107"/>
                        <a:pt x="83" y="106"/>
                        <a:pt x="83" y="106"/>
                      </a:cubicBezTo>
                      <a:cubicBezTo>
                        <a:pt x="81" y="106"/>
                        <a:pt x="78" y="107"/>
                        <a:pt x="76" y="107"/>
                      </a:cubicBezTo>
                      <a:cubicBezTo>
                        <a:pt x="74" y="106"/>
                        <a:pt x="73" y="105"/>
                        <a:pt x="72" y="103"/>
                      </a:cubicBezTo>
                      <a:cubicBezTo>
                        <a:pt x="72" y="99"/>
                        <a:pt x="72" y="95"/>
                        <a:pt x="74" y="91"/>
                      </a:cubicBezTo>
                      <a:cubicBezTo>
                        <a:pt x="74" y="91"/>
                        <a:pt x="74" y="91"/>
                        <a:pt x="74" y="91"/>
                      </a:cubicBezTo>
                      <a:cubicBezTo>
                        <a:pt x="72" y="91"/>
                        <a:pt x="71" y="91"/>
                        <a:pt x="69" y="91"/>
                      </a:cubicBezTo>
                      <a:cubicBezTo>
                        <a:pt x="65" y="90"/>
                        <a:pt x="63" y="88"/>
                        <a:pt x="65" y="83"/>
                      </a:cubicBezTo>
                      <a:cubicBezTo>
                        <a:pt x="63" y="83"/>
                        <a:pt x="60" y="83"/>
                        <a:pt x="58" y="83"/>
                      </a:cubicBezTo>
                      <a:cubicBezTo>
                        <a:pt x="53" y="82"/>
                        <a:pt x="48" y="82"/>
                        <a:pt x="43" y="80"/>
                      </a:cubicBezTo>
                      <a:cubicBezTo>
                        <a:pt x="36" y="78"/>
                        <a:pt x="29" y="75"/>
                        <a:pt x="22" y="71"/>
                      </a:cubicBezTo>
                      <a:cubicBezTo>
                        <a:pt x="16" y="67"/>
                        <a:pt x="11" y="63"/>
                        <a:pt x="7" y="58"/>
                      </a:cubicBezTo>
                      <a:cubicBezTo>
                        <a:pt x="3" y="52"/>
                        <a:pt x="0" y="47"/>
                        <a:pt x="2" y="40"/>
                      </a:cubicBezTo>
                      <a:cubicBezTo>
                        <a:pt x="3" y="36"/>
                        <a:pt x="4" y="33"/>
                        <a:pt x="6" y="31"/>
                      </a:cubicBezTo>
                      <a:cubicBezTo>
                        <a:pt x="10" y="25"/>
                        <a:pt x="16" y="21"/>
                        <a:pt x="21" y="17"/>
                      </a:cubicBezTo>
                      <a:cubicBezTo>
                        <a:pt x="24" y="15"/>
                        <a:pt x="27" y="13"/>
                        <a:pt x="30" y="11"/>
                      </a:cubicBezTo>
                      <a:cubicBezTo>
                        <a:pt x="37" y="7"/>
                        <a:pt x="45" y="3"/>
                        <a:pt x="53" y="1"/>
                      </a:cubicBezTo>
                      <a:cubicBezTo>
                        <a:pt x="57" y="0"/>
                        <a:pt x="61" y="0"/>
                        <a:pt x="65" y="0"/>
                      </a:cubicBezTo>
                      <a:cubicBezTo>
                        <a:pt x="71" y="0"/>
                        <a:pt x="76" y="2"/>
                        <a:pt x="80" y="7"/>
                      </a:cubicBezTo>
                      <a:cubicBezTo>
                        <a:pt x="84" y="11"/>
                        <a:pt x="86" y="16"/>
                        <a:pt x="87" y="22"/>
                      </a:cubicBezTo>
                      <a:cubicBezTo>
                        <a:pt x="90" y="31"/>
                        <a:pt x="90" y="40"/>
                        <a:pt x="90" y="49"/>
                      </a:cubicBezTo>
                      <a:cubicBezTo>
                        <a:pt x="89" y="55"/>
                        <a:pt x="88" y="60"/>
                        <a:pt x="85" y="66"/>
                      </a:cubicBezTo>
                      <a:cubicBezTo>
                        <a:pt x="84" y="68"/>
                        <a:pt x="83" y="71"/>
                        <a:pt x="82" y="73"/>
                      </a:cubicBezTo>
                      <a:cubicBezTo>
                        <a:pt x="83" y="73"/>
                        <a:pt x="84" y="73"/>
                        <a:pt x="85" y="74"/>
                      </a:cubicBezTo>
                      <a:cubicBezTo>
                        <a:pt x="87" y="75"/>
                        <a:pt x="88" y="77"/>
                        <a:pt x="87" y="79"/>
                      </a:cubicBezTo>
                      <a:cubicBezTo>
                        <a:pt x="86" y="81"/>
                        <a:pt x="86" y="82"/>
                        <a:pt x="85" y="84"/>
                      </a:cubicBezTo>
                      <a:cubicBezTo>
                        <a:pt x="86" y="84"/>
                        <a:pt x="87" y="85"/>
                        <a:pt x="89" y="85"/>
                      </a:cubicBezTo>
                      <a:cubicBezTo>
                        <a:pt x="92" y="86"/>
                        <a:pt x="95" y="87"/>
                        <a:pt x="97" y="89"/>
                      </a:cubicBezTo>
                      <a:cubicBezTo>
                        <a:pt x="99" y="91"/>
                        <a:pt x="99" y="93"/>
                        <a:pt x="98" y="95"/>
                      </a:cubicBezTo>
                      <a:cubicBezTo>
                        <a:pt x="97" y="97"/>
                        <a:pt x="96" y="98"/>
                        <a:pt x="95" y="99"/>
                      </a:cubicBezTo>
                      <a:cubicBezTo>
                        <a:pt x="97" y="99"/>
                        <a:pt x="99" y="99"/>
                        <a:pt x="101" y="99"/>
                      </a:cubicBezTo>
                      <a:cubicBezTo>
                        <a:pt x="103" y="100"/>
                        <a:pt x="105" y="100"/>
                        <a:pt x="106" y="103"/>
                      </a:cubicBezTo>
                      <a:cubicBezTo>
                        <a:pt x="107" y="105"/>
                        <a:pt x="106" y="107"/>
                        <a:pt x="104" y="109"/>
                      </a:cubicBezTo>
                      <a:cubicBezTo>
                        <a:pt x="104" y="110"/>
                        <a:pt x="102" y="111"/>
                        <a:pt x="101" y="113"/>
                      </a:cubicBezTo>
                      <a:cubicBezTo>
                        <a:pt x="103" y="113"/>
                        <a:pt x="104" y="113"/>
                        <a:pt x="106" y="113"/>
                      </a:cubicBezTo>
                      <a:cubicBezTo>
                        <a:pt x="108" y="113"/>
                        <a:pt x="110" y="114"/>
                        <a:pt x="112" y="114"/>
                      </a:cubicBezTo>
                      <a:cubicBezTo>
                        <a:pt x="115" y="116"/>
                        <a:pt x="115" y="118"/>
                        <a:pt x="114" y="120"/>
                      </a:cubicBezTo>
                      <a:cubicBezTo>
                        <a:pt x="114" y="121"/>
                        <a:pt x="113" y="122"/>
                        <a:pt x="113" y="122"/>
                      </a:cubicBezTo>
                      <a:cubicBezTo>
                        <a:pt x="114" y="122"/>
                        <a:pt x="115" y="122"/>
                        <a:pt x="117" y="122"/>
                      </a:cubicBezTo>
                      <a:cubicBezTo>
                        <a:pt x="119" y="122"/>
                        <a:pt x="121" y="124"/>
                        <a:pt x="121" y="127"/>
                      </a:cubicBezTo>
                      <a:cubicBezTo>
                        <a:pt x="121" y="129"/>
                        <a:pt x="121" y="132"/>
                        <a:pt x="120" y="135"/>
                      </a:cubicBezTo>
                      <a:cubicBezTo>
                        <a:pt x="119" y="137"/>
                        <a:pt x="121" y="140"/>
                        <a:pt x="121" y="140"/>
                      </a:cubicBezTo>
                      <a:cubicBezTo>
                        <a:pt x="121" y="140"/>
                        <a:pt x="122" y="143"/>
                        <a:pt x="118" y="146"/>
                      </a:cubicBezTo>
                      <a:cubicBezTo>
                        <a:pt x="113" y="149"/>
                        <a:pt x="111" y="148"/>
                        <a:pt x="110" y="147"/>
                      </a:cubicBezTo>
                      <a:close/>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4" name="Freeform 98">
                  <a:extLst>
                    <a:ext uri="{FF2B5EF4-FFF2-40B4-BE49-F238E27FC236}">
                      <a16:creationId xmlns:a16="http://schemas.microsoft.com/office/drawing/2014/main" id="{1DA2C03C-02E7-5E49-9DBE-86FC4C10EE06}"/>
                    </a:ext>
                  </a:extLst>
                </p:cNvPr>
                <p:cNvSpPr>
                  <a:spLocks/>
                </p:cNvSpPr>
                <p:nvPr/>
              </p:nvSpPr>
              <p:spPr bwMode="auto">
                <a:xfrm rot="21231786">
                  <a:off x="2036421" y="3021134"/>
                  <a:ext cx="118865" cy="70439"/>
                </a:xfrm>
                <a:custGeom>
                  <a:avLst/>
                  <a:gdLst>
                    <a:gd name="T0" fmla="*/ 0 w 84"/>
                    <a:gd name="T1" fmla="*/ 40 h 47"/>
                    <a:gd name="T2" fmla="*/ 42 w 84"/>
                    <a:gd name="T3" fmla="*/ 24 h 47"/>
                    <a:gd name="T4" fmla="*/ 84 w 84"/>
                    <a:gd name="T5" fmla="*/ 7 h 47"/>
                  </a:gdLst>
                  <a:ahLst/>
                  <a:cxnLst>
                    <a:cxn ang="0">
                      <a:pos x="T0" y="T1"/>
                    </a:cxn>
                    <a:cxn ang="0">
                      <a:pos x="T2" y="T3"/>
                    </a:cxn>
                    <a:cxn ang="0">
                      <a:pos x="T4" y="T5"/>
                    </a:cxn>
                  </a:cxnLst>
                  <a:rect l="0" t="0" r="r" b="b"/>
                  <a:pathLst>
                    <a:path w="84" h="47">
                      <a:moveTo>
                        <a:pt x="0" y="40"/>
                      </a:moveTo>
                      <a:cubicBezTo>
                        <a:pt x="0" y="40"/>
                        <a:pt x="31" y="47"/>
                        <a:pt x="42" y="24"/>
                      </a:cubicBezTo>
                      <a:cubicBezTo>
                        <a:pt x="54" y="0"/>
                        <a:pt x="84" y="7"/>
                        <a:pt x="84" y="7"/>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5" name="Freeform 99">
                  <a:extLst>
                    <a:ext uri="{FF2B5EF4-FFF2-40B4-BE49-F238E27FC236}">
                      <a16:creationId xmlns:a16="http://schemas.microsoft.com/office/drawing/2014/main" id="{A2C198F2-A4E9-B744-8135-5492FBA38300}"/>
                    </a:ext>
                  </a:extLst>
                </p:cNvPr>
                <p:cNvSpPr>
                  <a:spLocks/>
                </p:cNvSpPr>
                <p:nvPr/>
              </p:nvSpPr>
              <p:spPr bwMode="auto">
                <a:xfrm rot="21231786">
                  <a:off x="2036421" y="3021134"/>
                  <a:ext cx="118865" cy="70439"/>
                </a:xfrm>
                <a:custGeom>
                  <a:avLst/>
                  <a:gdLst>
                    <a:gd name="T0" fmla="*/ 0 w 84"/>
                    <a:gd name="T1" fmla="*/ 40 h 47"/>
                    <a:gd name="T2" fmla="*/ 42 w 84"/>
                    <a:gd name="T3" fmla="*/ 24 h 47"/>
                    <a:gd name="T4" fmla="*/ 84 w 84"/>
                    <a:gd name="T5" fmla="*/ 7 h 47"/>
                  </a:gdLst>
                  <a:ahLst/>
                  <a:cxnLst>
                    <a:cxn ang="0">
                      <a:pos x="T0" y="T1"/>
                    </a:cxn>
                    <a:cxn ang="0">
                      <a:pos x="T2" y="T3"/>
                    </a:cxn>
                    <a:cxn ang="0">
                      <a:pos x="T4" y="T5"/>
                    </a:cxn>
                  </a:cxnLst>
                  <a:rect l="0" t="0" r="r" b="b"/>
                  <a:pathLst>
                    <a:path w="84" h="47">
                      <a:moveTo>
                        <a:pt x="0" y="40"/>
                      </a:moveTo>
                      <a:cubicBezTo>
                        <a:pt x="0" y="40"/>
                        <a:pt x="31" y="47"/>
                        <a:pt x="42" y="24"/>
                      </a:cubicBezTo>
                      <a:cubicBezTo>
                        <a:pt x="54" y="0"/>
                        <a:pt x="84" y="7"/>
                        <a:pt x="84" y="7"/>
                      </a:cubicBezTo>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6" name="Freeform 100">
                  <a:extLst>
                    <a:ext uri="{FF2B5EF4-FFF2-40B4-BE49-F238E27FC236}">
                      <a16:creationId xmlns:a16="http://schemas.microsoft.com/office/drawing/2014/main" id="{92ACB921-D915-F84F-A021-ADE77F2EE8C4}"/>
                    </a:ext>
                  </a:extLst>
                </p:cNvPr>
                <p:cNvSpPr>
                  <a:spLocks/>
                </p:cNvSpPr>
                <p:nvPr/>
              </p:nvSpPr>
              <p:spPr bwMode="auto">
                <a:xfrm rot="21231786">
                  <a:off x="2663864" y="2917139"/>
                  <a:ext cx="179905" cy="223340"/>
                </a:xfrm>
                <a:custGeom>
                  <a:avLst/>
                  <a:gdLst>
                    <a:gd name="T0" fmla="*/ 1 w 127"/>
                    <a:gd name="T1" fmla="*/ 138 h 148"/>
                    <a:gd name="T2" fmla="*/ 2 w 127"/>
                    <a:gd name="T3" fmla="*/ 136 h 148"/>
                    <a:gd name="T4" fmla="*/ 3 w 127"/>
                    <a:gd name="T5" fmla="*/ 134 h 148"/>
                    <a:gd name="T6" fmla="*/ 3 w 127"/>
                    <a:gd name="T7" fmla="*/ 125 h 148"/>
                    <a:gd name="T8" fmla="*/ 10 w 127"/>
                    <a:gd name="T9" fmla="*/ 120 h 148"/>
                    <a:gd name="T10" fmla="*/ 11 w 127"/>
                    <a:gd name="T11" fmla="*/ 121 h 148"/>
                    <a:gd name="T12" fmla="*/ 10 w 127"/>
                    <a:gd name="T13" fmla="*/ 116 h 148"/>
                    <a:gd name="T14" fmla="*/ 12 w 127"/>
                    <a:gd name="T15" fmla="*/ 112 h 148"/>
                    <a:gd name="T16" fmla="*/ 23 w 127"/>
                    <a:gd name="T17" fmla="*/ 112 h 148"/>
                    <a:gd name="T18" fmla="*/ 22 w 127"/>
                    <a:gd name="T19" fmla="*/ 110 h 148"/>
                    <a:gd name="T20" fmla="*/ 19 w 127"/>
                    <a:gd name="T21" fmla="*/ 105 h 148"/>
                    <a:gd name="T22" fmla="*/ 24 w 127"/>
                    <a:gd name="T23" fmla="*/ 98 h 148"/>
                    <a:gd name="T24" fmla="*/ 29 w 127"/>
                    <a:gd name="T25" fmla="*/ 98 h 148"/>
                    <a:gd name="T26" fmla="*/ 30 w 127"/>
                    <a:gd name="T27" fmla="*/ 98 h 148"/>
                    <a:gd name="T28" fmla="*/ 27 w 127"/>
                    <a:gd name="T29" fmla="*/ 92 h 148"/>
                    <a:gd name="T30" fmla="*/ 30 w 127"/>
                    <a:gd name="T31" fmla="*/ 87 h 148"/>
                    <a:gd name="T32" fmla="*/ 41 w 127"/>
                    <a:gd name="T33" fmla="*/ 85 h 148"/>
                    <a:gd name="T34" fmla="*/ 42 w 127"/>
                    <a:gd name="T35" fmla="*/ 85 h 148"/>
                    <a:gd name="T36" fmla="*/ 40 w 127"/>
                    <a:gd name="T37" fmla="*/ 80 h 148"/>
                    <a:gd name="T38" fmla="*/ 46 w 127"/>
                    <a:gd name="T39" fmla="*/ 73 h 148"/>
                    <a:gd name="T40" fmla="*/ 43 w 127"/>
                    <a:gd name="T41" fmla="*/ 67 h 148"/>
                    <a:gd name="T42" fmla="*/ 40 w 127"/>
                    <a:gd name="T43" fmla="*/ 53 h 148"/>
                    <a:gd name="T44" fmla="*/ 42 w 127"/>
                    <a:gd name="T45" fmla="*/ 30 h 148"/>
                    <a:gd name="T46" fmla="*/ 49 w 127"/>
                    <a:gd name="T47" fmla="*/ 11 h 148"/>
                    <a:gd name="T48" fmla="*/ 64 w 127"/>
                    <a:gd name="T49" fmla="*/ 0 h 148"/>
                    <a:gd name="T50" fmla="*/ 74 w 127"/>
                    <a:gd name="T51" fmla="*/ 1 h 148"/>
                    <a:gd name="T52" fmla="*/ 92 w 127"/>
                    <a:gd name="T53" fmla="*/ 10 h 148"/>
                    <a:gd name="T54" fmla="*/ 101 w 127"/>
                    <a:gd name="T55" fmla="*/ 16 h 148"/>
                    <a:gd name="T56" fmla="*/ 119 w 127"/>
                    <a:gd name="T57" fmla="*/ 34 h 148"/>
                    <a:gd name="T58" fmla="*/ 124 w 127"/>
                    <a:gd name="T59" fmla="*/ 45 h 148"/>
                    <a:gd name="T60" fmla="*/ 123 w 127"/>
                    <a:gd name="T61" fmla="*/ 61 h 148"/>
                    <a:gd name="T62" fmla="*/ 111 w 127"/>
                    <a:gd name="T63" fmla="*/ 73 h 148"/>
                    <a:gd name="T64" fmla="*/ 87 w 127"/>
                    <a:gd name="T65" fmla="*/ 85 h 148"/>
                    <a:gd name="T66" fmla="*/ 69 w 127"/>
                    <a:gd name="T67" fmla="*/ 87 h 148"/>
                    <a:gd name="T68" fmla="*/ 61 w 127"/>
                    <a:gd name="T69" fmla="*/ 86 h 148"/>
                    <a:gd name="T70" fmla="*/ 61 w 127"/>
                    <a:gd name="T71" fmla="*/ 89 h 148"/>
                    <a:gd name="T72" fmla="*/ 57 w 127"/>
                    <a:gd name="T73" fmla="*/ 93 h 148"/>
                    <a:gd name="T74" fmla="*/ 52 w 127"/>
                    <a:gd name="T75" fmla="*/ 92 h 148"/>
                    <a:gd name="T76" fmla="*/ 52 w 127"/>
                    <a:gd name="T77" fmla="*/ 96 h 148"/>
                    <a:gd name="T78" fmla="*/ 51 w 127"/>
                    <a:gd name="T79" fmla="*/ 106 h 148"/>
                    <a:gd name="T80" fmla="*/ 46 w 127"/>
                    <a:gd name="T81" fmla="*/ 108 h 148"/>
                    <a:gd name="T82" fmla="*/ 41 w 127"/>
                    <a:gd name="T83" fmla="*/ 107 h 148"/>
                    <a:gd name="T84" fmla="*/ 43 w 127"/>
                    <a:gd name="T85" fmla="*/ 113 h 148"/>
                    <a:gd name="T86" fmla="*/ 42 w 127"/>
                    <a:gd name="T87" fmla="*/ 119 h 148"/>
                    <a:gd name="T88" fmla="*/ 35 w 127"/>
                    <a:gd name="T89" fmla="*/ 119 h 148"/>
                    <a:gd name="T90" fmla="*/ 31 w 127"/>
                    <a:gd name="T91" fmla="*/ 118 h 148"/>
                    <a:gd name="T92" fmla="*/ 32 w 127"/>
                    <a:gd name="T93" fmla="*/ 122 h 148"/>
                    <a:gd name="T94" fmla="*/ 33 w 127"/>
                    <a:gd name="T95" fmla="*/ 128 h 148"/>
                    <a:gd name="T96" fmla="*/ 28 w 127"/>
                    <a:gd name="T97" fmla="*/ 132 h 148"/>
                    <a:gd name="T98" fmla="*/ 26 w 127"/>
                    <a:gd name="T99" fmla="*/ 132 h 148"/>
                    <a:gd name="T100" fmla="*/ 27 w 127"/>
                    <a:gd name="T101" fmla="*/ 135 h 148"/>
                    <a:gd name="T102" fmla="*/ 24 w 127"/>
                    <a:gd name="T103" fmla="*/ 141 h 148"/>
                    <a:gd name="T104" fmla="*/ 17 w 127"/>
                    <a:gd name="T105" fmla="*/ 143 h 148"/>
                    <a:gd name="T106" fmla="*/ 12 w 127"/>
                    <a:gd name="T107" fmla="*/ 145 h 148"/>
                    <a:gd name="T108" fmla="*/ 5 w 127"/>
                    <a:gd name="T109" fmla="*/ 145 h 148"/>
                    <a:gd name="T110" fmla="*/ 1 w 127"/>
                    <a:gd name="T111"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48">
                      <a:moveTo>
                        <a:pt x="1" y="138"/>
                      </a:moveTo>
                      <a:cubicBezTo>
                        <a:pt x="2" y="136"/>
                        <a:pt x="2" y="136"/>
                        <a:pt x="2" y="136"/>
                      </a:cubicBezTo>
                      <a:cubicBezTo>
                        <a:pt x="3" y="136"/>
                        <a:pt x="3" y="135"/>
                        <a:pt x="3" y="134"/>
                      </a:cubicBezTo>
                      <a:cubicBezTo>
                        <a:pt x="3" y="131"/>
                        <a:pt x="3" y="128"/>
                        <a:pt x="3" y="125"/>
                      </a:cubicBezTo>
                      <a:cubicBezTo>
                        <a:pt x="3" y="120"/>
                        <a:pt x="5" y="119"/>
                        <a:pt x="10" y="120"/>
                      </a:cubicBezTo>
                      <a:cubicBezTo>
                        <a:pt x="10" y="120"/>
                        <a:pt x="11" y="120"/>
                        <a:pt x="11" y="121"/>
                      </a:cubicBezTo>
                      <a:cubicBezTo>
                        <a:pt x="11" y="119"/>
                        <a:pt x="10" y="118"/>
                        <a:pt x="10" y="116"/>
                      </a:cubicBezTo>
                      <a:cubicBezTo>
                        <a:pt x="9" y="114"/>
                        <a:pt x="10" y="113"/>
                        <a:pt x="12" y="112"/>
                      </a:cubicBezTo>
                      <a:cubicBezTo>
                        <a:pt x="16" y="111"/>
                        <a:pt x="19" y="111"/>
                        <a:pt x="23" y="112"/>
                      </a:cubicBezTo>
                      <a:cubicBezTo>
                        <a:pt x="22" y="111"/>
                        <a:pt x="22" y="110"/>
                        <a:pt x="22" y="110"/>
                      </a:cubicBezTo>
                      <a:cubicBezTo>
                        <a:pt x="21" y="108"/>
                        <a:pt x="20" y="107"/>
                        <a:pt x="19" y="105"/>
                      </a:cubicBezTo>
                      <a:cubicBezTo>
                        <a:pt x="18" y="101"/>
                        <a:pt x="20" y="99"/>
                        <a:pt x="24" y="98"/>
                      </a:cubicBezTo>
                      <a:cubicBezTo>
                        <a:pt x="25" y="98"/>
                        <a:pt x="27" y="98"/>
                        <a:pt x="29" y="98"/>
                      </a:cubicBezTo>
                      <a:cubicBezTo>
                        <a:pt x="29" y="98"/>
                        <a:pt x="30" y="98"/>
                        <a:pt x="30" y="98"/>
                      </a:cubicBezTo>
                      <a:cubicBezTo>
                        <a:pt x="29" y="96"/>
                        <a:pt x="28" y="94"/>
                        <a:pt x="27" y="92"/>
                      </a:cubicBezTo>
                      <a:cubicBezTo>
                        <a:pt x="27" y="90"/>
                        <a:pt x="28" y="89"/>
                        <a:pt x="30" y="87"/>
                      </a:cubicBezTo>
                      <a:cubicBezTo>
                        <a:pt x="33" y="85"/>
                        <a:pt x="37" y="84"/>
                        <a:pt x="41" y="85"/>
                      </a:cubicBezTo>
                      <a:cubicBezTo>
                        <a:pt x="41" y="85"/>
                        <a:pt x="41" y="85"/>
                        <a:pt x="42" y="85"/>
                      </a:cubicBezTo>
                      <a:cubicBezTo>
                        <a:pt x="41" y="83"/>
                        <a:pt x="40" y="82"/>
                        <a:pt x="40" y="80"/>
                      </a:cubicBezTo>
                      <a:cubicBezTo>
                        <a:pt x="39" y="76"/>
                        <a:pt x="40" y="73"/>
                        <a:pt x="46" y="73"/>
                      </a:cubicBezTo>
                      <a:cubicBezTo>
                        <a:pt x="45" y="71"/>
                        <a:pt x="44" y="69"/>
                        <a:pt x="43" y="67"/>
                      </a:cubicBezTo>
                      <a:cubicBezTo>
                        <a:pt x="42" y="62"/>
                        <a:pt x="41" y="58"/>
                        <a:pt x="40" y="53"/>
                      </a:cubicBezTo>
                      <a:cubicBezTo>
                        <a:pt x="40" y="45"/>
                        <a:pt x="40" y="37"/>
                        <a:pt x="42" y="30"/>
                      </a:cubicBezTo>
                      <a:cubicBezTo>
                        <a:pt x="43" y="23"/>
                        <a:pt x="45" y="17"/>
                        <a:pt x="49" y="11"/>
                      </a:cubicBezTo>
                      <a:cubicBezTo>
                        <a:pt x="52" y="5"/>
                        <a:pt x="57" y="1"/>
                        <a:pt x="64" y="0"/>
                      </a:cubicBezTo>
                      <a:cubicBezTo>
                        <a:pt x="67" y="0"/>
                        <a:pt x="71" y="0"/>
                        <a:pt x="74" y="1"/>
                      </a:cubicBezTo>
                      <a:cubicBezTo>
                        <a:pt x="81" y="3"/>
                        <a:pt x="87" y="6"/>
                        <a:pt x="92" y="10"/>
                      </a:cubicBezTo>
                      <a:cubicBezTo>
                        <a:pt x="95" y="12"/>
                        <a:pt x="98" y="14"/>
                        <a:pt x="101" y="16"/>
                      </a:cubicBezTo>
                      <a:cubicBezTo>
                        <a:pt x="108" y="22"/>
                        <a:pt x="114" y="27"/>
                        <a:pt x="119" y="34"/>
                      </a:cubicBezTo>
                      <a:cubicBezTo>
                        <a:pt x="121" y="38"/>
                        <a:pt x="123" y="41"/>
                        <a:pt x="124" y="45"/>
                      </a:cubicBezTo>
                      <a:cubicBezTo>
                        <a:pt x="127" y="50"/>
                        <a:pt x="126" y="56"/>
                        <a:pt x="123" y="61"/>
                      </a:cubicBezTo>
                      <a:cubicBezTo>
                        <a:pt x="120" y="66"/>
                        <a:pt x="116" y="70"/>
                        <a:pt x="111" y="73"/>
                      </a:cubicBezTo>
                      <a:cubicBezTo>
                        <a:pt x="104" y="79"/>
                        <a:pt x="96" y="82"/>
                        <a:pt x="87" y="85"/>
                      </a:cubicBezTo>
                      <a:cubicBezTo>
                        <a:pt x="81" y="86"/>
                        <a:pt x="75" y="87"/>
                        <a:pt x="69" y="87"/>
                      </a:cubicBezTo>
                      <a:cubicBezTo>
                        <a:pt x="66" y="86"/>
                        <a:pt x="64" y="86"/>
                        <a:pt x="61" y="86"/>
                      </a:cubicBezTo>
                      <a:cubicBezTo>
                        <a:pt x="61" y="87"/>
                        <a:pt x="61" y="88"/>
                        <a:pt x="61" y="89"/>
                      </a:cubicBezTo>
                      <a:cubicBezTo>
                        <a:pt x="61" y="91"/>
                        <a:pt x="60" y="93"/>
                        <a:pt x="57" y="93"/>
                      </a:cubicBezTo>
                      <a:cubicBezTo>
                        <a:pt x="55" y="93"/>
                        <a:pt x="54" y="93"/>
                        <a:pt x="52" y="92"/>
                      </a:cubicBezTo>
                      <a:cubicBezTo>
                        <a:pt x="52" y="94"/>
                        <a:pt x="52" y="95"/>
                        <a:pt x="52" y="96"/>
                      </a:cubicBezTo>
                      <a:cubicBezTo>
                        <a:pt x="53" y="100"/>
                        <a:pt x="52" y="103"/>
                        <a:pt x="51" y="106"/>
                      </a:cubicBezTo>
                      <a:cubicBezTo>
                        <a:pt x="50" y="108"/>
                        <a:pt x="49" y="109"/>
                        <a:pt x="46" y="108"/>
                      </a:cubicBezTo>
                      <a:cubicBezTo>
                        <a:pt x="44" y="108"/>
                        <a:pt x="43" y="107"/>
                        <a:pt x="41" y="107"/>
                      </a:cubicBezTo>
                      <a:cubicBezTo>
                        <a:pt x="42" y="109"/>
                        <a:pt x="43" y="111"/>
                        <a:pt x="43" y="113"/>
                      </a:cubicBezTo>
                      <a:cubicBezTo>
                        <a:pt x="44" y="115"/>
                        <a:pt x="44" y="117"/>
                        <a:pt x="42" y="119"/>
                      </a:cubicBezTo>
                      <a:cubicBezTo>
                        <a:pt x="40" y="120"/>
                        <a:pt x="38" y="120"/>
                        <a:pt x="35" y="119"/>
                      </a:cubicBezTo>
                      <a:cubicBezTo>
                        <a:pt x="34" y="119"/>
                        <a:pt x="33" y="118"/>
                        <a:pt x="31" y="118"/>
                      </a:cubicBezTo>
                      <a:cubicBezTo>
                        <a:pt x="31" y="119"/>
                        <a:pt x="32" y="121"/>
                        <a:pt x="32" y="122"/>
                      </a:cubicBezTo>
                      <a:cubicBezTo>
                        <a:pt x="32" y="124"/>
                        <a:pt x="33" y="126"/>
                        <a:pt x="33" y="128"/>
                      </a:cubicBezTo>
                      <a:cubicBezTo>
                        <a:pt x="33" y="131"/>
                        <a:pt x="31" y="132"/>
                        <a:pt x="28" y="132"/>
                      </a:cubicBezTo>
                      <a:cubicBezTo>
                        <a:pt x="27" y="132"/>
                        <a:pt x="26" y="132"/>
                        <a:pt x="26" y="132"/>
                      </a:cubicBezTo>
                      <a:cubicBezTo>
                        <a:pt x="26" y="133"/>
                        <a:pt x="27" y="134"/>
                        <a:pt x="27" y="135"/>
                      </a:cubicBezTo>
                      <a:cubicBezTo>
                        <a:pt x="28" y="138"/>
                        <a:pt x="27" y="140"/>
                        <a:pt x="24" y="141"/>
                      </a:cubicBezTo>
                      <a:cubicBezTo>
                        <a:pt x="22" y="142"/>
                        <a:pt x="19" y="142"/>
                        <a:pt x="17" y="143"/>
                      </a:cubicBezTo>
                      <a:cubicBezTo>
                        <a:pt x="14" y="143"/>
                        <a:pt x="12" y="145"/>
                        <a:pt x="12" y="145"/>
                      </a:cubicBezTo>
                      <a:cubicBezTo>
                        <a:pt x="12" y="145"/>
                        <a:pt x="9" y="148"/>
                        <a:pt x="5" y="145"/>
                      </a:cubicBezTo>
                      <a:cubicBezTo>
                        <a:pt x="0" y="142"/>
                        <a:pt x="0" y="139"/>
                        <a:pt x="1" y="138"/>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7" name="Freeform 101">
                  <a:extLst>
                    <a:ext uri="{FF2B5EF4-FFF2-40B4-BE49-F238E27FC236}">
                      <a16:creationId xmlns:a16="http://schemas.microsoft.com/office/drawing/2014/main" id="{0BCB3C2A-26DB-BD47-880C-59675842F8EC}"/>
                    </a:ext>
                  </a:extLst>
                </p:cNvPr>
                <p:cNvSpPr>
                  <a:spLocks/>
                </p:cNvSpPr>
                <p:nvPr/>
              </p:nvSpPr>
              <p:spPr bwMode="auto">
                <a:xfrm rot="21231786">
                  <a:off x="2663864" y="2917139"/>
                  <a:ext cx="179905" cy="223340"/>
                </a:xfrm>
                <a:custGeom>
                  <a:avLst/>
                  <a:gdLst>
                    <a:gd name="T0" fmla="*/ 1 w 127"/>
                    <a:gd name="T1" fmla="*/ 138 h 148"/>
                    <a:gd name="T2" fmla="*/ 2 w 127"/>
                    <a:gd name="T3" fmla="*/ 136 h 148"/>
                    <a:gd name="T4" fmla="*/ 3 w 127"/>
                    <a:gd name="T5" fmla="*/ 134 h 148"/>
                    <a:gd name="T6" fmla="*/ 3 w 127"/>
                    <a:gd name="T7" fmla="*/ 125 h 148"/>
                    <a:gd name="T8" fmla="*/ 10 w 127"/>
                    <a:gd name="T9" fmla="*/ 120 h 148"/>
                    <a:gd name="T10" fmla="*/ 11 w 127"/>
                    <a:gd name="T11" fmla="*/ 121 h 148"/>
                    <a:gd name="T12" fmla="*/ 10 w 127"/>
                    <a:gd name="T13" fmla="*/ 116 h 148"/>
                    <a:gd name="T14" fmla="*/ 12 w 127"/>
                    <a:gd name="T15" fmla="*/ 112 h 148"/>
                    <a:gd name="T16" fmla="*/ 23 w 127"/>
                    <a:gd name="T17" fmla="*/ 112 h 148"/>
                    <a:gd name="T18" fmla="*/ 22 w 127"/>
                    <a:gd name="T19" fmla="*/ 110 h 148"/>
                    <a:gd name="T20" fmla="*/ 19 w 127"/>
                    <a:gd name="T21" fmla="*/ 105 h 148"/>
                    <a:gd name="T22" fmla="*/ 24 w 127"/>
                    <a:gd name="T23" fmla="*/ 98 h 148"/>
                    <a:gd name="T24" fmla="*/ 29 w 127"/>
                    <a:gd name="T25" fmla="*/ 98 h 148"/>
                    <a:gd name="T26" fmla="*/ 30 w 127"/>
                    <a:gd name="T27" fmla="*/ 98 h 148"/>
                    <a:gd name="T28" fmla="*/ 27 w 127"/>
                    <a:gd name="T29" fmla="*/ 92 h 148"/>
                    <a:gd name="T30" fmla="*/ 30 w 127"/>
                    <a:gd name="T31" fmla="*/ 87 h 148"/>
                    <a:gd name="T32" fmla="*/ 41 w 127"/>
                    <a:gd name="T33" fmla="*/ 85 h 148"/>
                    <a:gd name="T34" fmla="*/ 42 w 127"/>
                    <a:gd name="T35" fmla="*/ 85 h 148"/>
                    <a:gd name="T36" fmla="*/ 40 w 127"/>
                    <a:gd name="T37" fmla="*/ 80 h 148"/>
                    <a:gd name="T38" fmla="*/ 46 w 127"/>
                    <a:gd name="T39" fmla="*/ 73 h 148"/>
                    <a:gd name="T40" fmla="*/ 43 w 127"/>
                    <a:gd name="T41" fmla="*/ 67 h 148"/>
                    <a:gd name="T42" fmla="*/ 40 w 127"/>
                    <a:gd name="T43" fmla="*/ 53 h 148"/>
                    <a:gd name="T44" fmla="*/ 42 w 127"/>
                    <a:gd name="T45" fmla="*/ 30 h 148"/>
                    <a:gd name="T46" fmla="*/ 49 w 127"/>
                    <a:gd name="T47" fmla="*/ 11 h 148"/>
                    <a:gd name="T48" fmla="*/ 64 w 127"/>
                    <a:gd name="T49" fmla="*/ 0 h 148"/>
                    <a:gd name="T50" fmla="*/ 74 w 127"/>
                    <a:gd name="T51" fmla="*/ 1 h 148"/>
                    <a:gd name="T52" fmla="*/ 92 w 127"/>
                    <a:gd name="T53" fmla="*/ 10 h 148"/>
                    <a:gd name="T54" fmla="*/ 101 w 127"/>
                    <a:gd name="T55" fmla="*/ 16 h 148"/>
                    <a:gd name="T56" fmla="*/ 119 w 127"/>
                    <a:gd name="T57" fmla="*/ 34 h 148"/>
                    <a:gd name="T58" fmla="*/ 124 w 127"/>
                    <a:gd name="T59" fmla="*/ 45 h 148"/>
                    <a:gd name="T60" fmla="*/ 123 w 127"/>
                    <a:gd name="T61" fmla="*/ 61 h 148"/>
                    <a:gd name="T62" fmla="*/ 111 w 127"/>
                    <a:gd name="T63" fmla="*/ 73 h 148"/>
                    <a:gd name="T64" fmla="*/ 87 w 127"/>
                    <a:gd name="T65" fmla="*/ 85 h 148"/>
                    <a:gd name="T66" fmla="*/ 69 w 127"/>
                    <a:gd name="T67" fmla="*/ 87 h 148"/>
                    <a:gd name="T68" fmla="*/ 61 w 127"/>
                    <a:gd name="T69" fmla="*/ 86 h 148"/>
                    <a:gd name="T70" fmla="*/ 61 w 127"/>
                    <a:gd name="T71" fmla="*/ 89 h 148"/>
                    <a:gd name="T72" fmla="*/ 57 w 127"/>
                    <a:gd name="T73" fmla="*/ 93 h 148"/>
                    <a:gd name="T74" fmla="*/ 52 w 127"/>
                    <a:gd name="T75" fmla="*/ 92 h 148"/>
                    <a:gd name="T76" fmla="*/ 52 w 127"/>
                    <a:gd name="T77" fmla="*/ 96 h 148"/>
                    <a:gd name="T78" fmla="*/ 51 w 127"/>
                    <a:gd name="T79" fmla="*/ 106 h 148"/>
                    <a:gd name="T80" fmla="*/ 46 w 127"/>
                    <a:gd name="T81" fmla="*/ 108 h 148"/>
                    <a:gd name="T82" fmla="*/ 41 w 127"/>
                    <a:gd name="T83" fmla="*/ 107 h 148"/>
                    <a:gd name="T84" fmla="*/ 43 w 127"/>
                    <a:gd name="T85" fmla="*/ 113 h 148"/>
                    <a:gd name="T86" fmla="*/ 42 w 127"/>
                    <a:gd name="T87" fmla="*/ 119 h 148"/>
                    <a:gd name="T88" fmla="*/ 35 w 127"/>
                    <a:gd name="T89" fmla="*/ 119 h 148"/>
                    <a:gd name="T90" fmla="*/ 31 w 127"/>
                    <a:gd name="T91" fmla="*/ 118 h 148"/>
                    <a:gd name="T92" fmla="*/ 32 w 127"/>
                    <a:gd name="T93" fmla="*/ 122 h 148"/>
                    <a:gd name="T94" fmla="*/ 33 w 127"/>
                    <a:gd name="T95" fmla="*/ 128 h 148"/>
                    <a:gd name="T96" fmla="*/ 28 w 127"/>
                    <a:gd name="T97" fmla="*/ 132 h 148"/>
                    <a:gd name="T98" fmla="*/ 26 w 127"/>
                    <a:gd name="T99" fmla="*/ 132 h 148"/>
                    <a:gd name="T100" fmla="*/ 27 w 127"/>
                    <a:gd name="T101" fmla="*/ 135 h 148"/>
                    <a:gd name="T102" fmla="*/ 24 w 127"/>
                    <a:gd name="T103" fmla="*/ 141 h 148"/>
                    <a:gd name="T104" fmla="*/ 17 w 127"/>
                    <a:gd name="T105" fmla="*/ 143 h 148"/>
                    <a:gd name="T106" fmla="*/ 12 w 127"/>
                    <a:gd name="T107" fmla="*/ 145 h 148"/>
                    <a:gd name="T108" fmla="*/ 5 w 127"/>
                    <a:gd name="T109" fmla="*/ 145 h 148"/>
                    <a:gd name="T110" fmla="*/ 1 w 127"/>
                    <a:gd name="T111"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48">
                      <a:moveTo>
                        <a:pt x="1" y="138"/>
                      </a:moveTo>
                      <a:cubicBezTo>
                        <a:pt x="2" y="136"/>
                        <a:pt x="2" y="136"/>
                        <a:pt x="2" y="136"/>
                      </a:cubicBezTo>
                      <a:cubicBezTo>
                        <a:pt x="3" y="136"/>
                        <a:pt x="3" y="135"/>
                        <a:pt x="3" y="134"/>
                      </a:cubicBezTo>
                      <a:cubicBezTo>
                        <a:pt x="3" y="131"/>
                        <a:pt x="3" y="128"/>
                        <a:pt x="3" y="125"/>
                      </a:cubicBezTo>
                      <a:cubicBezTo>
                        <a:pt x="3" y="120"/>
                        <a:pt x="5" y="119"/>
                        <a:pt x="10" y="120"/>
                      </a:cubicBezTo>
                      <a:cubicBezTo>
                        <a:pt x="10" y="120"/>
                        <a:pt x="11" y="120"/>
                        <a:pt x="11" y="121"/>
                      </a:cubicBezTo>
                      <a:cubicBezTo>
                        <a:pt x="11" y="119"/>
                        <a:pt x="10" y="118"/>
                        <a:pt x="10" y="116"/>
                      </a:cubicBezTo>
                      <a:cubicBezTo>
                        <a:pt x="9" y="114"/>
                        <a:pt x="10" y="113"/>
                        <a:pt x="12" y="112"/>
                      </a:cubicBezTo>
                      <a:cubicBezTo>
                        <a:pt x="16" y="111"/>
                        <a:pt x="19" y="111"/>
                        <a:pt x="23" y="112"/>
                      </a:cubicBezTo>
                      <a:cubicBezTo>
                        <a:pt x="22" y="111"/>
                        <a:pt x="22" y="110"/>
                        <a:pt x="22" y="110"/>
                      </a:cubicBezTo>
                      <a:cubicBezTo>
                        <a:pt x="21" y="108"/>
                        <a:pt x="20" y="107"/>
                        <a:pt x="19" y="105"/>
                      </a:cubicBezTo>
                      <a:cubicBezTo>
                        <a:pt x="18" y="101"/>
                        <a:pt x="20" y="99"/>
                        <a:pt x="24" y="98"/>
                      </a:cubicBezTo>
                      <a:cubicBezTo>
                        <a:pt x="25" y="98"/>
                        <a:pt x="27" y="98"/>
                        <a:pt x="29" y="98"/>
                      </a:cubicBezTo>
                      <a:cubicBezTo>
                        <a:pt x="29" y="98"/>
                        <a:pt x="30" y="98"/>
                        <a:pt x="30" y="98"/>
                      </a:cubicBezTo>
                      <a:cubicBezTo>
                        <a:pt x="29" y="96"/>
                        <a:pt x="28" y="94"/>
                        <a:pt x="27" y="92"/>
                      </a:cubicBezTo>
                      <a:cubicBezTo>
                        <a:pt x="27" y="90"/>
                        <a:pt x="28" y="89"/>
                        <a:pt x="30" y="87"/>
                      </a:cubicBezTo>
                      <a:cubicBezTo>
                        <a:pt x="33" y="85"/>
                        <a:pt x="37" y="84"/>
                        <a:pt x="41" y="85"/>
                      </a:cubicBezTo>
                      <a:cubicBezTo>
                        <a:pt x="41" y="85"/>
                        <a:pt x="41" y="85"/>
                        <a:pt x="42" y="85"/>
                      </a:cubicBezTo>
                      <a:cubicBezTo>
                        <a:pt x="41" y="83"/>
                        <a:pt x="40" y="82"/>
                        <a:pt x="40" y="80"/>
                      </a:cubicBezTo>
                      <a:cubicBezTo>
                        <a:pt x="39" y="76"/>
                        <a:pt x="40" y="73"/>
                        <a:pt x="46" y="73"/>
                      </a:cubicBezTo>
                      <a:cubicBezTo>
                        <a:pt x="45" y="71"/>
                        <a:pt x="44" y="69"/>
                        <a:pt x="43" y="67"/>
                      </a:cubicBezTo>
                      <a:cubicBezTo>
                        <a:pt x="42" y="62"/>
                        <a:pt x="41" y="58"/>
                        <a:pt x="40" y="53"/>
                      </a:cubicBezTo>
                      <a:cubicBezTo>
                        <a:pt x="40" y="45"/>
                        <a:pt x="40" y="37"/>
                        <a:pt x="42" y="30"/>
                      </a:cubicBezTo>
                      <a:cubicBezTo>
                        <a:pt x="43" y="23"/>
                        <a:pt x="45" y="17"/>
                        <a:pt x="49" y="11"/>
                      </a:cubicBezTo>
                      <a:cubicBezTo>
                        <a:pt x="52" y="5"/>
                        <a:pt x="57" y="1"/>
                        <a:pt x="64" y="0"/>
                      </a:cubicBezTo>
                      <a:cubicBezTo>
                        <a:pt x="67" y="0"/>
                        <a:pt x="71" y="0"/>
                        <a:pt x="74" y="1"/>
                      </a:cubicBezTo>
                      <a:cubicBezTo>
                        <a:pt x="81" y="3"/>
                        <a:pt x="87" y="6"/>
                        <a:pt x="92" y="10"/>
                      </a:cubicBezTo>
                      <a:cubicBezTo>
                        <a:pt x="95" y="12"/>
                        <a:pt x="98" y="14"/>
                        <a:pt x="101" y="16"/>
                      </a:cubicBezTo>
                      <a:cubicBezTo>
                        <a:pt x="108" y="22"/>
                        <a:pt x="114" y="27"/>
                        <a:pt x="119" y="34"/>
                      </a:cubicBezTo>
                      <a:cubicBezTo>
                        <a:pt x="121" y="38"/>
                        <a:pt x="123" y="41"/>
                        <a:pt x="124" y="45"/>
                      </a:cubicBezTo>
                      <a:cubicBezTo>
                        <a:pt x="127" y="50"/>
                        <a:pt x="126" y="56"/>
                        <a:pt x="123" y="61"/>
                      </a:cubicBezTo>
                      <a:cubicBezTo>
                        <a:pt x="120" y="66"/>
                        <a:pt x="116" y="70"/>
                        <a:pt x="111" y="73"/>
                      </a:cubicBezTo>
                      <a:cubicBezTo>
                        <a:pt x="104" y="79"/>
                        <a:pt x="96" y="82"/>
                        <a:pt x="87" y="85"/>
                      </a:cubicBezTo>
                      <a:cubicBezTo>
                        <a:pt x="81" y="86"/>
                        <a:pt x="75" y="87"/>
                        <a:pt x="69" y="87"/>
                      </a:cubicBezTo>
                      <a:cubicBezTo>
                        <a:pt x="66" y="86"/>
                        <a:pt x="64" y="86"/>
                        <a:pt x="61" y="86"/>
                      </a:cubicBezTo>
                      <a:cubicBezTo>
                        <a:pt x="61" y="87"/>
                        <a:pt x="61" y="88"/>
                        <a:pt x="61" y="89"/>
                      </a:cubicBezTo>
                      <a:cubicBezTo>
                        <a:pt x="61" y="91"/>
                        <a:pt x="60" y="93"/>
                        <a:pt x="57" y="93"/>
                      </a:cubicBezTo>
                      <a:cubicBezTo>
                        <a:pt x="55" y="93"/>
                        <a:pt x="54" y="93"/>
                        <a:pt x="52" y="92"/>
                      </a:cubicBezTo>
                      <a:cubicBezTo>
                        <a:pt x="52" y="94"/>
                        <a:pt x="52" y="95"/>
                        <a:pt x="52" y="96"/>
                      </a:cubicBezTo>
                      <a:cubicBezTo>
                        <a:pt x="53" y="100"/>
                        <a:pt x="52" y="103"/>
                        <a:pt x="51" y="106"/>
                      </a:cubicBezTo>
                      <a:cubicBezTo>
                        <a:pt x="50" y="108"/>
                        <a:pt x="49" y="109"/>
                        <a:pt x="46" y="108"/>
                      </a:cubicBezTo>
                      <a:cubicBezTo>
                        <a:pt x="44" y="108"/>
                        <a:pt x="43" y="107"/>
                        <a:pt x="41" y="107"/>
                      </a:cubicBezTo>
                      <a:cubicBezTo>
                        <a:pt x="42" y="109"/>
                        <a:pt x="43" y="111"/>
                        <a:pt x="43" y="113"/>
                      </a:cubicBezTo>
                      <a:cubicBezTo>
                        <a:pt x="44" y="115"/>
                        <a:pt x="44" y="117"/>
                        <a:pt x="42" y="119"/>
                      </a:cubicBezTo>
                      <a:cubicBezTo>
                        <a:pt x="40" y="120"/>
                        <a:pt x="38" y="120"/>
                        <a:pt x="35" y="119"/>
                      </a:cubicBezTo>
                      <a:cubicBezTo>
                        <a:pt x="34" y="119"/>
                        <a:pt x="33" y="118"/>
                        <a:pt x="31" y="118"/>
                      </a:cubicBezTo>
                      <a:cubicBezTo>
                        <a:pt x="31" y="119"/>
                        <a:pt x="32" y="121"/>
                        <a:pt x="32" y="122"/>
                      </a:cubicBezTo>
                      <a:cubicBezTo>
                        <a:pt x="32" y="124"/>
                        <a:pt x="33" y="126"/>
                        <a:pt x="33" y="128"/>
                      </a:cubicBezTo>
                      <a:cubicBezTo>
                        <a:pt x="33" y="131"/>
                        <a:pt x="31" y="132"/>
                        <a:pt x="28" y="132"/>
                      </a:cubicBezTo>
                      <a:cubicBezTo>
                        <a:pt x="27" y="132"/>
                        <a:pt x="26" y="132"/>
                        <a:pt x="26" y="132"/>
                      </a:cubicBezTo>
                      <a:cubicBezTo>
                        <a:pt x="26" y="133"/>
                        <a:pt x="27" y="134"/>
                        <a:pt x="27" y="135"/>
                      </a:cubicBezTo>
                      <a:cubicBezTo>
                        <a:pt x="28" y="138"/>
                        <a:pt x="27" y="140"/>
                        <a:pt x="24" y="141"/>
                      </a:cubicBezTo>
                      <a:cubicBezTo>
                        <a:pt x="22" y="142"/>
                        <a:pt x="19" y="142"/>
                        <a:pt x="17" y="143"/>
                      </a:cubicBezTo>
                      <a:cubicBezTo>
                        <a:pt x="14" y="143"/>
                        <a:pt x="12" y="145"/>
                        <a:pt x="12" y="145"/>
                      </a:cubicBezTo>
                      <a:cubicBezTo>
                        <a:pt x="12" y="145"/>
                        <a:pt x="9" y="148"/>
                        <a:pt x="5" y="145"/>
                      </a:cubicBezTo>
                      <a:cubicBezTo>
                        <a:pt x="0" y="142"/>
                        <a:pt x="0" y="139"/>
                        <a:pt x="1" y="138"/>
                      </a:cubicBezTo>
                      <a:close/>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8" name="Freeform 102">
                  <a:extLst>
                    <a:ext uri="{FF2B5EF4-FFF2-40B4-BE49-F238E27FC236}">
                      <a16:creationId xmlns:a16="http://schemas.microsoft.com/office/drawing/2014/main" id="{40622F34-7504-5F43-B8EA-B11A73BAD25A}"/>
                    </a:ext>
                  </a:extLst>
                </p:cNvPr>
                <p:cNvSpPr>
                  <a:spLocks/>
                </p:cNvSpPr>
                <p:nvPr/>
              </p:nvSpPr>
              <p:spPr bwMode="auto">
                <a:xfrm rot="21231786">
                  <a:off x="2734320" y="2919957"/>
                  <a:ext cx="85134" cy="101363"/>
                </a:xfrm>
                <a:custGeom>
                  <a:avLst/>
                  <a:gdLst>
                    <a:gd name="T0" fmla="*/ 0 w 60"/>
                    <a:gd name="T1" fmla="*/ 0 h 66"/>
                    <a:gd name="T2" fmla="*/ 30 w 60"/>
                    <a:gd name="T3" fmla="*/ 33 h 66"/>
                    <a:gd name="T4" fmla="*/ 60 w 60"/>
                    <a:gd name="T5" fmla="*/ 66 h 66"/>
                  </a:gdLst>
                  <a:ahLst/>
                  <a:cxnLst>
                    <a:cxn ang="0">
                      <a:pos x="T0" y="T1"/>
                    </a:cxn>
                    <a:cxn ang="0">
                      <a:pos x="T2" y="T3"/>
                    </a:cxn>
                    <a:cxn ang="0">
                      <a:pos x="T4" y="T5"/>
                    </a:cxn>
                  </a:cxnLst>
                  <a:rect l="0" t="0" r="r" b="b"/>
                  <a:pathLst>
                    <a:path w="60" h="66">
                      <a:moveTo>
                        <a:pt x="0" y="0"/>
                      </a:moveTo>
                      <a:cubicBezTo>
                        <a:pt x="0" y="0"/>
                        <a:pt x="4" y="31"/>
                        <a:pt x="30" y="33"/>
                      </a:cubicBezTo>
                      <a:cubicBezTo>
                        <a:pt x="56" y="36"/>
                        <a:pt x="60" y="66"/>
                        <a:pt x="60" y="66"/>
                      </a:cubicBezTo>
                    </a:path>
                  </a:pathLst>
                </a:custGeom>
                <a:solidFill>
                  <a:srgbClr val="D2E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499" name="Freeform 103">
                  <a:extLst>
                    <a:ext uri="{FF2B5EF4-FFF2-40B4-BE49-F238E27FC236}">
                      <a16:creationId xmlns:a16="http://schemas.microsoft.com/office/drawing/2014/main" id="{B021AB6C-941F-AE48-9071-DD0715F6E8D0}"/>
                    </a:ext>
                  </a:extLst>
                </p:cNvPr>
                <p:cNvSpPr>
                  <a:spLocks/>
                </p:cNvSpPr>
                <p:nvPr/>
              </p:nvSpPr>
              <p:spPr bwMode="auto">
                <a:xfrm rot="21231786">
                  <a:off x="2734320" y="2919957"/>
                  <a:ext cx="85134" cy="101363"/>
                </a:xfrm>
                <a:custGeom>
                  <a:avLst/>
                  <a:gdLst>
                    <a:gd name="T0" fmla="*/ 0 w 60"/>
                    <a:gd name="T1" fmla="*/ 0 h 66"/>
                    <a:gd name="T2" fmla="*/ 30 w 60"/>
                    <a:gd name="T3" fmla="*/ 33 h 66"/>
                    <a:gd name="T4" fmla="*/ 60 w 60"/>
                    <a:gd name="T5" fmla="*/ 66 h 66"/>
                  </a:gdLst>
                  <a:ahLst/>
                  <a:cxnLst>
                    <a:cxn ang="0">
                      <a:pos x="T0" y="T1"/>
                    </a:cxn>
                    <a:cxn ang="0">
                      <a:pos x="T2" y="T3"/>
                    </a:cxn>
                    <a:cxn ang="0">
                      <a:pos x="T4" y="T5"/>
                    </a:cxn>
                  </a:cxnLst>
                  <a:rect l="0" t="0" r="r" b="b"/>
                  <a:pathLst>
                    <a:path w="60" h="66">
                      <a:moveTo>
                        <a:pt x="0" y="0"/>
                      </a:moveTo>
                      <a:cubicBezTo>
                        <a:pt x="0" y="0"/>
                        <a:pt x="4" y="31"/>
                        <a:pt x="30" y="33"/>
                      </a:cubicBezTo>
                      <a:cubicBezTo>
                        <a:pt x="56" y="36"/>
                        <a:pt x="60" y="66"/>
                        <a:pt x="60" y="66"/>
                      </a:cubicBezTo>
                    </a:path>
                  </a:pathLst>
                </a:custGeom>
                <a:noFill/>
                <a:ln w="6350" cap="flat">
                  <a:solidFill>
                    <a:srgbClr val="589BD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00" name="Freeform 104">
                  <a:extLst>
                    <a:ext uri="{FF2B5EF4-FFF2-40B4-BE49-F238E27FC236}">
                      <a16:creationId xmlns:a16="http://schemas.microsoft.com/office/drawing/2014/main" id="{882B6FE1-E9FF-3C4B-98B3-75BE5B80D984}"/>
                    </a:ext>
                  </a:extLst>
                </p:cNvPr>
                <p:cNvSpPr>
                  <a:spLocks/>
                </p:cNvSpPr>
                <p:nvPr/>
              </p:nvSpPr>
              <p:spPr bwMode="auto">
                <a:xfrm rot="21231786">
                  <a:off x="2987613" y="3781179"/>
                  <a:ext cx="224881" cy="149466"/>
                </a:xfrm>
                <a:custGeom>
                  <a:avLst/>
                  <a:gdLst>
                    <a:gd name="T0" fmla="*/ 8 w 159"/>
                    <a:gd name="T1" fmla="*/ 3 h 99"/>
                    <a:gd name="T2" fmla="*/ 9 w 159"/>
                    <a:gd name="T3" fmla="*/ 4 h 99"/>
                    <a:gd name="T4" fmla="*/ 12 w 159"/>
                    <a:gd name="T5" fmla="*/ 4 h 99"/>
                    <a:gd name="T6" fmla="*/ 20 w 159"/>
                    <a:gd name="T7" fmla="*/ 1 h 99"/>
                    <a:gd name="T8" fmla="*/ 27 w 159"/>
                    <a:gd name="T9" fmla="*/ 6 h 99"/>
                    <a:gd name="T10" fmla="*/ 27 w 159"/>
                    <a:gd name="T11" fmla="*/ 8 h 99"/>
                    <a:gd name="T12" fmla="*/ 31 w 159"/>
                    <a:gd name="T13" fmla="*/ 5 h 99"/>
                    <a:gd name="T14" fmla="*/ 35 w 159"/>
                    <a:gd name="T15" fmla="*/ 7 h 99"/>
                    <a:gd name="T16" fmla="*/ 39 w 159"/>
                    <a:gd name="T17" fmla="*/ 17 h 99"/>
                    <a:gd name="T18" fmla="*/ 40 w 159"/>
                    <a:gd name="T19" fmla="*/ 15 h 99"/>
                    <a:gd name="T20" fmla="*/ 44 w 159"/>
                    <a:gd name="T21" fmla="*/ 11 h 99"/>
                    <a:gd name="T22" fmla="*/ 52 w 159"/>
                    <a:gd name="T23" fmla="*/ 13 h 99"/>
                    <a:gd name="T24" fmla="*/ 53 w 159"/>
                    <a:gd name="T25" fmla="*/ 18 h 99"/>
                    <a:gd name="T26" fmla="*/ 54 w 159"/>
                    <a:gd name="T27" fmla="*/ 20 h 99"/>
                    <a:gd name="T28" fmla="*/ 59 w 159"/>
                    <a:gd name="T29" fmla="*/ 15 h 99"/>
                    <a:gd name="T30" fmla="*/ 64 w 159"/>
                    <a:gd name="T31" fmla="*/ 16 h 99"/>
                    <a:gd name="T32" fmla="*/ 70 w 159"/>
                    <a:gd name="T33" fmla="*/ 26 h 99"/>
                    <a:gd name="T34" fmla="*/ 70 w 159"/>
                    <a:gd name="T35" fmla="*/ 27 h 99"/>
                    <a:gd name="T36" fmla="*/ 74 w 159"/>
                    <a:gd name="T37" fmla="*/ 24 h 99"/>
                    <a:gd name="T38" fmla="*/ 82 w 159"/>
                    <a:gd name="T39" fmla="*/ 27 h 99"/>
                    <a:gd name="T40" fmla="*/ 87 w 159"/>
                    <a:gd name="T41" fmla="*/ 23 h 99"/>
                    <a:gd name="T42" fmla="*/ 100 w 159"/>
                    <a:gd name="T43" fmla="*/ 16 h 99"/>
                    <a:gd name="T44" fmla="*/ 123 w 159"/>
                    <a:gd name="T45" fmla="*/ 11 h 99"/>
                    <a:gd name="T46" fmla="*/ 143 w 159"/>
                    <a:gd name="T47" fmla="*/ 12 h 99"/>
                    <a:gd name="T48" fmla="*/ 151 w 159"/>
                    <a:gd name="T49" fmla="*/ 16 h 99"/>
                    <a:gd name="T50" fmla="*/ 151 w 159"/>
                    <a:gd name="T51" fmla="*/ 16 h 99"/>
                    <a:gd name="T52" fmla="*/ 151 w 159"/>
                    <a:gd name="T53" fmla="*/ 16 h 99"/>
                    <a:gd name="T54" fmla="*/ 158 w 159"/>
                    <a:gd name="T55" fmla="*/ 24 h 99"/>
                    <a:gd name="T56" fmla="*/ 159 w 159"/>
                    <a:gd name="T57" fmla="*/ 34 h 99"/>
                    <a:gd name="T58" fmla="*/ 156 w 159"/>
                    <a:gd name="T59" fmla="*/ 54 h 99"/>
                    <a:gd name="T60" fmla="*/ 153 w 159"/>
                    <a:gd name="T61" fmla="*/ 64 h 99"/>
                    <a:gd name="T62" fmla="*/ 140 w 159"/>
                    <a:gd name="T63" fmla="*/ 86 h 99"/>
                    <a:gd name="T64" fmla="*/ 132 w 159"/>
                    <a:gd name="T65" fmla="*/ 94 h 99"/>
                    <a:gd name="T66" fmla="*/ 116 w 159"/>
                    <a:gd name="T67" fmla="*/ 98 h 99"/>
                    <a:gd name="T68" fmla="*/ 105 w 159"/>
                    <a:gd name="T69" fmla="*/ 93 h 99"/>
                    <a:gd name="T70" fmla="*/ 105 w 159"/>
                    <a:gd name="T71" fmla="*/ 93 h 99"/>
                    <a:gd name="T72" fmla="*/ 105 w 159"/>
                    <a:gd name="T73" fmla="*/ 93 h 99"/>
                    <a:gd name="T74" fmla="*/ 101 w 159"/>
                    <a:gd name="T75" fmla="*/ 90 h 99"/>
                    <a:gd name="T76" fmla="*/ 83 w 159"/>
                    <a:gd name="T77" fmla="*/ 70 h 99"/>
                    <a:gd name="T78" fmla="*/ 76 w 159"/>
                    <a:gd name="T79" fmla="*/ 54 h 99"/>
                    <a:gd name="T80" fmla="*/ 75 w 159"/>
                    <a:gd name="T81" fmla="*/ 46 h 99"/>
                    <a:gd name="T82" fmla="*/ 72 w 159"/>
                    <a:gd name="T83" fmla="*/ 47 h 99"/>
                    <a:gd name="T84" fmla="*/ 67 w 159"/>
                    <a:gd name="T85" fmla="*/ 44 h 99"/>
                    <a:gd name="T86" fmla="*/ 65 w 159"/>
                    <a:gd name="T87" fmla="*/ 38 h 99"/>
                    <a:gd name="T88" fmla="*/ 62 w 159"/>
                    <a:gd name="T89" fmla="*/ 40 h 99"/>
                    <a:gd name="T90" fmla="*/ 53 w 159"/>
                    <a:gd name="T91" fmla="*/ 42 h 99"/>
                    <a:gd name="T92" fmla="*/ 48 w 159"/>
                    <a:gd name="T93" fmla="*/ 37 h 99"/>
                    <a:gd name="T94" fmla="*/ 49 w 159"/>
                    <a:gd name="T95" fmla="*/ 33 h 99"/>
                    <a:gd name="T96" fmla="*/ 44 w 159"/>
                    <a:gd name="T97" fmla="*/ 36 h 99"/>
                    <a:gd name="T98" fmla="*/ 38 w 159"/>
                    <a:gd name="T99" fmla="*/ 36 h 99"/>
                    <a:gd name="T100" fmla="*/ 35 w 159"/>
                    <a:gd name="T101" fmla="*/ 31 h 99"/>
                    <a:gd name="T102" fmla="*/ 35 w 159"/>
                    <a:gd name="T103" fmla="*/ 26 h 99"/>
                    <a:gd name="T104" fmla="*/ 32 w 159"/>
                    <a:gd name="T105" fmla="*/ 28 h 99"/>
                    <a:gd name="T106" fmla="*/ 26 w 159"/>
                    <a:gd name="T107" fmla="*/ 31 h 99"/>
                    <a:gd name="T108" fmla="*/ 21 w 159"/>
                    <a:gd name="T109" fmla="*/ 27 h 99"/>
                    <a:gd name="T110" fmla="*/ 20 w 159"/>
                    <a:gd name="T111" fmla="*/ 25 h 99"/>
                    <a:gd name="T112" fmla="*/ 17 w 159"/>
                    <a:gd name="T113" fmla="*/ 27 h 99"/>
                    <a:gd name="T114" fmla="*/ 11 w 159"/>
                    <a:gd name="T115" fmla="*/ 26 h 99"/>
                    <a:gd name="T116" fmla="*/ 7 w 159"/>
                    <a:gd name="T117" fmla="*/ 19 h 99"/>
                    <a:gd name="T118" fmla="*/ 3 w 159"/>
                    <a:gd name="T119" fmla="*/ 16 h 99"/>
                    <a:gd name="T120" fmla="*/ 2 w 159"/>
                    <a:gd name="T121" fmla="*/ 9 h 99"/>
                    <a:gd name="T122" fmla="*/ 8 w 159"/>
                    <a:gd name="T123" fmla="*/ 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99">
                      <a:moveTo>
                        <a:pt x="8" y="3"/>
                      </a:moveTo>
                      <a:cubicBezTo>
                        <a:pt x="9" y="4"/>
                        <a:pt x="9" y="4"/>
                        <a:pt x="9" y="4"/>
                      </a:cubicBezTo>
                      <a:cubicBezTo>
                        <a:pt x="10" y="4"/>
                        <a:pt x="11" y="4"/>
                        <a:pt x="12" y="4"/>
                      </a:cubicBezTo>
                      <a:cubicBezTo>
                        <a:pt x="15" y="3"/>
                        <a:pt x="17" y="2"/>
                        <a:pt x="20" y="1"/>
                      </a:cubicBezTo>
                      <a:cubicBezTo>
                        <a:pt x="25" y="0"/>
                        <a:pt x="27" y="2"/>
                        <a:pt x="27" y="6"/>
                      </a:cubicBezTo>
                      <a:cubicBezTo>
                        <a:pt x="27" y="7"/>
                        <a:pt x="27" y="7"/>
                        <a:pt x="27" y="8"/>
                      </a:cubicBezTo>
                      <a:cubicBezTo>
                        <a:pt x="28" y="7"/>
                        <a:pt x="29" y="6"/>
                        <a:pt x="31" y="5"/>
                      </a:cubicBezTo>
                      <a:cubicBezTo>
                        <a:pt x="32" y="4"/>
                        <a:pt x="34" y="5"/>
                        <a:pt x="35" y="7"/>
                      </a:cubicBezTo>
                      <a:cubicBezTo>
                        <a:pt x="37" y="9"/>
                        <a:pt x="38" y="13"/>
                        <a:pt x="39" y="17"/>
                      </a:cubicBezTo>
                      <a:cubicBezTo>
                        <a:pt x="39" y="16"/>
                        <a:pt x="40" y="15"/>
                        <a:pt x="40" y="15"/>
                      </a:cubicBezTo>
                      <a:cubicBezTo>
                        <a:pt x="42" y="14"/>
                        <a:pt x="43" y="12"/>
                        <a:pt x="44" y="11"/>
                      </a:cubicBezTo>
                      <a:cubicBezTo>
                        <a:pt x="47" y="9"/>
                        <a:pt x="50" y="10"/>
                        <a:pt x="52" y="13"/>
                      </a:cubicBezTo>
                      <a:cubicBezTo>
                        <a:pt x="53" y="15"/>
                        <a:pt x="53" y="17"/>
                        <a:pt x="53" y="18"/>
                      </a:cubicBezTo>
                      <a:cubicBezTo>
                        <a:pt x="53" y="19"/>
                        <a:pt x="54" y="19"/>
                        <a:pt x="54" y="20"/>
                      </a:cubicBezTo>
                      <a:cubicBezTo>
                        <a:pt x="55" y="18"/>
                        <a:pt x="57" y="16"/>
                        <a:pt x="59" y="15"/>
                      </a:cubicBezTo>
                      <a:cubicBezTo>
                        <a:pt x="61" y="14"/>
                        <a:pt x="62" y="15"/>
                        <a:pt x="64" y="16"/>
                      </a:cubicBezTo>
                      <a:cubicBezTo>
                        <a:pt x="67" y="19"/>
                        <a:pt x="69" y="22"/>
                        <a:pt x="70" y="26"/>
                      </a:cubicBezTo>
                      <a:cubicBezTo>
                        <a:pt x="70" y="26"/>
                        <a:pt x="70" y="26"/>
                        <a:pt x="70" y="27"/>
                      </a:cubicBezTo>
                      <a:cubicBezTo>
                        <a:pt x="71" y="26"/>
                        <a:pt x="72" y="25"/>
                        <a:pt x="74" y="24"/>
                      </a:cubicBezTo>
                      <a:cubicBezTo>
                        <a:pt x="77" y="21"/>
                        <a:pt x="81" y="22"/>
                        <a:pt x="82" y="27"/>
                      </a:cubicBezTo>
                      <a:cubicBezTo>
                        <a:pt x="84" y="26"/>
                        <a:pt x="85" y="24"/>
                        <a:pt x="87" y="23"/>
                      </a:cubicBezTo>
                      <a:cubicBezTo>
                        <a:pt x="91" y="21"/>
                        <a:pt x="96" y="18"/>
                        <a:pt x="100" y="16"/>
                      </a:cubicBezTo>
                      <a:cubicBezTo>
                        <a:pt x="108" y="13"/>
                        <a:pt x="115" y="12"/>
                        <a:pt x="123" y="11"/>
                      </a:cubicBezTo>
                      <a:cubicBezTo>
                        <a:pt x="130" y="10"/>
                        <a:pt x="136" y="10"/>
                        <a:pt x="143" y="12"/>
                      </a:cubicBezTo>
                      <a:cubicBezTo>
                        <a:pt x="146" y="13"/>
                        <a:pt x="149" y="14"/>
                        <a:pt x="151" y="16"/>
                      </a:cubicBezTo>
                      <a:cubicBezTo>
                        <a:pt x="151" y="16"/>
                        <a:pt x="151" y="16"/>
                        <a:pt x="151" y="16"/>
                      </a:cubicBezTo>
                      <a:cubicBezTo>
                        <a:pt x="151" y="16"/>
                        <a:pt x="151" y="16"/>
                        <a:pt x="151" y="16"/>
                      </a:cubicBezTo>
                      <a:cubicBezTo>
                        <a:pt x="154" y="18"/>
                        <a:pt x="156" y="20"/>
                        <a:pt x="158" y="24"/>
                      </a:cubicBezTo>
                      <a:cubicBezTo>
                        <a:pt x="159" y="27"/>
                        <a:pt x="159" y="30"/>
                        <a:pt x="159" y="34"/>
                      </a:cubicBezTo>
                      <a:cubicBezTo>
                        <a:pt x="159" y="40"/>
                        <a:pt x="158" y="47"/>
                        <a:pt x="156" y="54"/>
                      </a:cubicBezTo>
                      <a:cubicBezTo>
                        <a:pt x="155" y="57"/>
                        <a:pt x="154" y="60"/>
                        <a:pt x="153" y="64"/>
                      </a:cubicBezTo>
                      <a:cubicBezTo>
                        <a:pt x="149" y="72"/>
                        <a:pt x="146" y="79"/>
                        <a:pt x="140" y="86"/>
                      </a:cubicBezTo>
                      <a:cubicBezTo>
                        <a:pt x="138" y="89"/>
                        <a:pt x="135" y="92"/>
                        <a:pt x="132" y="94"/>
                      </a:cubicBezTo>
                      <a:cubicBezTo>
                        <a:pt x="127" y="98"/>
                        <a:pt x="122" y="99"/>
                        <a:pt x="116" y="98"/>
                      </a:cubicBezTo>
                      <a:cubicBezTo>
                        <a:pt x="112" y="97"/>
                        <a:pt x="108" y="95"/>
                        <a:pt x="105" y="93"/>
                      </a:cubicBezTo>
                      <a:cubicBezTo>
                        <a:pt x="105" y="93"/>
                        <a:pt x="105" y="93"/>
                        <a:pt x="105" y="93"/>
                      </a:cubicBezTo>
                      <a:cubicBezTo>
                        <a:pt x="105" y="93"/>
                        <a:pt x="105" y="93"/>
                        <a:pt x="105" y="93"/>
                      </a:cubicBezTo>
                      <a:cubicBezTo>
                        <a:pt x="103" y="92"/>
                        <a:pt x="102" y="91"/>
                        <a:pt x="101" y="90"/>
                      </a:cubicBezTo>
                      <a:cubicBezTo>
                        <a:pt x="93" y="84"/>
                        <a:pt x="88" y="77"/>
                        <a:pt x="83" y="70"/>
                      </a:cubicBezTo>
                      <a:cubicBezTo>
                        <a:pt x="80" y="65"/>
                        <a:pt x="77" y="59"/>
                        <a:pt x="76" y="54"/>
                      </a:cubicBezTo>
                      <a:cubicBezTo>
                        <a:pt x="75" y="51"/>
                        <a:pt x="75" y="48"/>
                        <a:pt x="75" y="46"/>
                      </a:cubicBezTo>
                      <a:cubicBezTo>
                        <a:pt x="74" y="46"/>
                        <a:pt x="73" y="46"/>
                        <a:pt x="72" y="47"/>
                      </a:cubicBezTo>
                      <a:cubicBezTo>
                        <a:pt x="70" y="47"/>
                        <a:pt x="67" y="46"/>
                        <a:pt x="67" y="44"/>
                      </a:cubicBezTo>
                      <a:cubicBezTo>
                        <a:pt x="66" y="42"/>
                        <a:pt x="66" y="40"/>
                        <a:pt x="65" y="38"/>
                      </a:cubicBezTo>
                      <a:cubicBezTo>
                        <a:pt x="64" y="39"/>
                        <a:pt x="63" y="40"/>
                        <a:pt x="62" y="40"/>
                      </a:cubicBezTo>
                      <a:cubicBezTo>
                        <a:pt x="59" y="42"/>
                        <a:pt x="56" y="42"/>
                        <a:pt x="53" y="42"/>
                      </a:cubicBezTo>
                      <a:cubicBezTo>
                        <a:pt x="50" y="42"/>
                        <a:pt x="49" y="40"/>
                        <a:pt x="48" y="37"/>
                      </a:cubicBezTo>
                      <a:cubicBezTo>
                        <a:pt x="48" y="36"/>
                        <a:pt x="49" y="34"/>
                        <a:pt x="49" y="33"/>
                      </a:cubicBezTo>
                      <a:cubicBezTo>
                        <a:pt x="47" y="34"/>
                        <a:pt x="45" y="35"/>
                        <a:pt x="44" y="36"/>
                      </a:cubicBezTo>
                      <a:cubicBezTo>
                        <a:pt x="42" y="37"/>
                        <a:pt x="40" y="38"/>
                        <a:pt x="38" y="36"/>
                      </a:cubicBezTo>
                      <a:cubicBezTo>
                        <a:pt x="35" y="35"/>
                        <a:pt x="35" y="33"/>
                        <a:pt x="35" y="31"/>
                      </a:cubicBezTo>
                      <a:cubicBezTo>
                        <a:pt x="35" y="29"/>
                        <a:pt x="35" y="28"/>
                        <a:pt x="35" y="26"/>
                      </a:cubicBezTo>
                      <a:cubicBezTo>
                        <a:pt x="34" y="27"/>
                        <a:pt x="33" y="28"/>
                        <a:pt x="32" y="28"/>
                      </a:cubicBezTo>
                      <a:cubicBezTo>
                        <a:pt x="30" y="29"/>
                        <a:pt x="28" y="30"/>
                        <a:pt x="26" y="31"/>
                      </a:cubicBezTo>
                      <a:cubicBezTo>
                        <a:pt x="23" y="31"/>
                        <a:pt x="21" y="30"/>
                        <a:pt x="21" y="27"/>
                      </a:cubicBezTo>
                      <a:cubicBezTo>
                        <a:pt x="20" y="26"/>
                        <a:pt x="20" y="26"/>
                        <a:pt x="20" y="25"/>
                      </a:cubicBezTo>
                      <a:cubicBezTo>
                        <a:pt x="19" y="26"/>
                        <a:pt x="18" y="27"/>
                        <a:pt x="17" y="27"/>
                      </a:cubicBezTo>
                      <a:cubicBezTo>
                        <a:pt x="15" y="29"/>
                        <a:pt x="13" y="28"/>
                        <a:pt x="11" y="26"/>
                      </a:cubicBezTo>
                      <a:cubicBezTo>
                        <a:pt x="10" y="24"/>
                        <a:pt x="8" y="22"/>
                        <a:pt x="7" y="19"/>
                      </a:cubicBezTo>
                      <a:cubicBezTo>
                        <a:pt x="6" y="17"/>
                        <a:pt x="3" y="16"/>
                        <a:pt x="3" y="16"/>
                      </a:cubicBezTo>
                      <a:cubicBezTo>
                        <a:pt x="3" y="16"/>
                        <a:pt x="0" y="14"/>
                        <a:pt x="2" y="9"/>
                      </a:cubicBezTo>
                      <a:cubicBezTo>
                        <a:pt x="4" y="3"/>
                        <a:pt x="6" y="3"/>
                        <a:pt x="8" y="3"/>
                      </a:cubicBezTo>
                      <a:close/>
                    </a:path>
                  </a:pathLst>
                </a:custGeom>
                <a:solidFill>
                  <a:srgbClr val="D2E4F5"/>
                </a:solidFill>
                <a:ln w="6350" cap="rnd">
                  <a:solidFill>
                    <a:srgbClr val="589BDE"/>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01" name="Freeform 105">
                  <a:extLst>
                    <a:ext uri="{FF2B5EF4-FFF2-40B4-BE49-F238E27FC236}">
                      <a16:creationId xmlns:a16="http://schemas.microsoft.com/office/drawing/2014/main" id="{4D50812E-8D44-0B42-B008-F49E985B2C9A}"/>
                    </a:ext>
                  </a:extLst>
                </p:cNvPr>
                <p:cNvSpPr>
                  <a:spLocks/>
                </p:cNvSpPr>
                <p:nvPr/>
              </p:nvSpPr>
              <p:spPr bwMode="auto">
                <a:xfrm rot="21231786">
                  <a:off x="3409457" y="3960870"/>
                  <a:ext cx="126898" cy="187262"/>
                </a:xfrm>
                <a:custGeom>
                  <a:avLst/>
                  <a:gdLst>
                    <a:gd name="T0" fmla="*/ 12 w 89"/>
                    <a:gd name="T1" fmla="*/ 6 h 124"/>
                    <a:gd name="T2" fmla="*/ 29 w 89"/>
                    <a:gd name="T3" fmla="*/ 4 h 124"/>
                    <a:gd name="T4" fmla="*/ 87 w 89"/>
                    <a:gd name="T5" fmla="*/ 104 h 124"/>
                    <a:gd name="T6" fmla="*/ 77 w 89"/>
                    <a:gd name="T7" fmla="*/ 119 h 124"/>
                    <a:gd name="T8" fmla="*/ 60 w 89"/>
                    <a:gd name="T9" fmla="*/ 120 h 124"/>
                    <a:gd name="T10" fmla="*/ 2 w 89"/>
                    <a:gd name="T11" fmla="*/ 21 h 124"/>
                    <a:gd name="T12" fmla="*/ 12 w 89"/>
                    <a:gd name="T13" fmla="*/ 6 h 124"/>
                  </a:gdLst>
                  <a:ahLst/>
                  <a:cxnLst>
                    <a:cxn ang="0">
                      <a:pos x="T0" y="T1"/>
                    </a:cxn>
                    <a:cxn ang="0">
                      <a:pos x="T2" y="T3"/>
                    </a:cxn>
                    <a:cxn ang="0">
                      <a:pos x="T4" y="T5"/>
                    </a:cxn>
                    <a:cxn ang="0">
                      <a:pos x="T6" y="T7"/>
                    </a:cxn>
                    <a:cxn ang="0">
                      <a:pos x="T8" y="T9"/>
                    </a:cxn>
                    <a:cxn ang="0">
                      <a:pos x="T10" y="T11"/>
                    </a:cxn>
                    <a:cxn ang="0">
                      <a:pos x="T12" y="T13"/>
                    </a:cxn>
                  </a:cxnLst>
                  <a:rect l="0" t="0" r="r" b="b"/>
                  <a:pathLst>
                    <a:path w="89" h="124">
                      <a:moveTo>
                        <a:pt x="12" y="6"/>
                      </a:moveTo>
                      <a:cubicBezTo>
                        <a:pt x="19" y="1"/>
                        <a:pt x="27" y="0"/>
                        <a:pt x="29" y="4"/>
                      </a:cubicBezTo>
                      <a:cubicBezTo>
                        <a:pt x="87" y="104"/>
                        <a:pt x="87" y="104"/>
                        <a:pt x="87" y="104"/>
                      </a:cubicBezTo>
                      <a:cubicBezTo>
                        <a:pt x="89" y="107"/>
                        <a:pt x="85" y="114"/>
                        <a:pt x="77" y="119"/>
                      </a:cubicBezTo>
                      <a:cubicBezTo>
                        <a:pt x="70" y="123"/>
                        <a:pt x="62" y="124"/>
                        <a:pt x="60" y="120"/>
                      </a:cubicBezTo>
                      <a:cubicBezTo>
                        <a:pt x="2" y="21"/>
                        <a:pt x="2" y="21"/>
                        <a:pt x="2" y="21"/>
                      </a:cubicBezTo>
                      <a:cubicBezTo>
                        <a:pt x="0" y="17"/>
                        <a:pt x="4" y="10"/>
                        <a:pt x="12" y="6"/>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02" name="Freeform 106">
                  <a:extLst>
                    <a:ext uri="{FF2B5EF4-FFF2-40B4-BE49-F238E27FC236}">
                      <a16:creationId xmlns:a16="http://schemas.microsoft.com/office/drawing/2014/main" id="{9BA9DDDF-E6B4-A74A-BC82-97D257AC315A}"/>
                    </a:ext>
                  </a:extLst>
                </p:cNvPr>
                <p:cNvSpPr>
                  <a:spLocks/>
                </p:cNvSpPr>
                <p:nvPr/>
              </p:nvSpPr>
              <p:spPr bwMode="auto">
                <a:xfrm rot="21231786">
                  <a:off x="3420401" y="3707917"/>
                  <a:ext cx="171874" cy="137440"/>
                </a:xfrm>
                <a:custGeom>
                  <a:avLst/>
                  <a:gdLst>
                    <a:gd name="T0" fmla="*/ 5 w 122"/>
                    <a:gd name="T1" fmla="*/ 79 h 91"/>
                    <a:gd name="T2" fmla="*/ 20 w 122"/>
                    <a:gd name="T3" fmla="*/ 89 h 91"/>
                    <a:gd name="T4" fmla="*/ 119 w 122"/>
                    <a:gd name="T5" fmla="*/ 30 h 91"/>
                    <a:gd name="T6" fmla="*/ 119 w 122"/>
                    <a:gd name="T7" fmla="*/ 30 h 91"/>
                    <a:gd name="T8" fmla="*/ 117 w 122"/>
                    <a:gd name="T9" fmla="*/ 12 h 91"/>
                    <a:gd name="T10" fmla="*/ 103 w 122"/>
                    <a:gd name="T11" fmla="*/ 2 h 91"/>
                    <a:gd name="T12" fmla="*/ 103 w 122"/>
                    <a:gd name="T13" fmla="*/ 2 h 91"/>
                    <a:gd name="T14" fmla="*/ 4 w 122"/>
                    <a:gd name="T15" fmla="*/ 62 h 91"/>
                    <a:gd name="T16" fmla="*/ 5 w 122"/>
                    <a:gd name="T17"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91">
                      <a:moveTo>
                        <a:pt x="5" y="79"/>
                      </a:moveTo>
                      <a:cubicBezTo>
                        <a:pt x="10" y="87"/>
                        <a:pt x="16" y="91"/>
                        <a:pt x="20" y="89"/>
                      </a:cubicBezTo>
                      <a:cubicBezTo>
                        <a:pt x="119" y="30"/>
                        <a:pt x="119" y="30"/>
                        <a:pt x="119" y="30"/>
                      </a:cubicBezTo>
                      <a:cubicBezTo>
                        <a:pt x="119" y="30"/>
                        <a:pt x="119" y="30"/>
                        <a:pt x="119" y="30"/>
                      </a:cubicBezTo>
                      <a:cubicBezTo>
                        <a:pt x="122" y="28"/>
                        <a:pt x="122" y="20"/>
                        <a:pt x="117" y="12"/>
                      </a:cubicBezTo>
                      <a:cubicBezTo>
                        <a:pt x="113" y="5"/>
                        <a:pt x="106" y="0"/>
                        <a:pt x="103" y="2"/>
                      </a:cubicBezTo>
                      <a:cubicBezTo>
                        <a:pt x="103" y="2"/>
                        <a:pt x="103" y="2"/>
                        <a:pt x="103" y="2"/>
                      </a:cubicBezTo>
                      <a:cubicBezTo>
                        <a:pt x="4" y="62"/>
                        <a:pt x="4" y="62"/>
                        <a:pt x="4" y="62"/>
                      </a:cubicBezTo>
                      <a:cubicBezTo>
                        <a:pt x="0" y="64"/>
                        <a:pt x="1" y="72"/>
                        <a:pt x="5" y="79"/>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03" name="Freeform 107">
                  <a:extLst>
                    <a:ext uri="{FF2B5EF4-FFF2-40B4-BE49-F238E27FC236}">
                      <a16:creationId xmlns:a16="http://schemas.microsoft.com/office/drawing/2014/main" id="{1F95A628-8740-4B4E-943D-13EA9335A891}"/>
                    </a:ext>
                  </a:extLst>
                </p:cNvPr>
                <p:cNvSpPr>
                  <a:spLocks/>
                </p:cNvSpPr>
                <p:nvPr/>
              </p:nvSpPr>
              <p:spPr bwMode="auto">
                <a:xfrm rot="21231786">
                  <a:off x="3166459" y="3843272"/>
                  <a:ext cx="409605" cy="293778"/>
                </a:xfrm>
                <a:custGeom>
                  <a:avLst/>
                  <a:gdLst>
                    <a:gd name="T0" fmla="*/ 2 w 290"/>
                    <a:gd name="T1" fmla="*/ 15 h 194"/>
                    <a:gd name="T2" fmla="*/ 4 w 290"/>
                    <a:gd name="T3" fmla="*/ 32 h 194"/>
                    <a:gd name="T4" fmla="*/ 198 w 290"/>
                    <a:gd name="T5" fmla="*/ 82 h 194"/>
                    <a:gd name="T6" fmla="*/ 260 w 290"/>
                    <a:gd name="T7" fmla="*/ 190 h 194"/>
                    <a:gd name="T8" fmla="*/ 278 w 290"/>
                    <a:gd name="T9" fmla="*/ 189 h 194"/>
                    <a:gd name="T10" fmla="*/ 287 w 290"/>
                    <a:gd name="T11" fmla="*/ 173 h 194"/>
                    <a:gd name="T12" fmla="*/ 288 w 290"/>
                    <a:gd name="T13" fmla="*/ 173 h 194"/>
                    <a:gd name="T14" fmla="*/ 220 w 290"/>
                    <a:gd name="T15" fmla="*/ 57 h 194"/>
                    <a:gd name="T16" fmla="*/ 216 w 290"/>
                    <a:gd name="T17" fmla="*/ 54 h 194"/>
                    <a:gd name="T18" fmla="*/ 216 w 290"/>
                    <a:gd name="T19" fmla="*/ 54 h 194"/>
                    <a:gd name="T20" fmla="*/ 216 w 290"/>
                    <a:gd name="T21" fmla="*/ 54 h 194"/>
                    <a:gd name="T22" fmla="*/ 13 w 290"/>
                    <a:gd name="T23" fmla="*/ 1 h 194"/>
                    <a:gd name="T24" fmla="*/ 2 w 290"/>
                    <a:gd name="T25" fmla="*/ 1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194">
                      <a:moveTo>
                        <a:pt x="2" y="15"/>
                      </a:moveTo>
                      <a:cubicBezTo>
                        <a:pt x="0" y="24"/>
                        <a:pt x="1" y="32"/>
                        <a:pt x="4" y="32"/>
                      </a:cubicBezTo>
                      <a:cubicBezTo>
                        <a:pt x="198" y="82"/>
                        <a:pt x="198" y="82"/>
                        <a:pt x="198" y="82"/>
                      </a:cubicBezTo>
                      <a:cubicBezTo>
                        <a:pt x="260" y="190"/>
                        <a:pt x="260" y="190"/>
                        <a:pt x="260" y="190"/>
                      </a:cubicBezTo>
                      <a:cubicBezTo>
                        <a:pt x="263" y="194"/>
                        <a:pt x="271" y="194"/>
                        <a:pt x="278" y="189"/>
                      </a:cubicBezTo>
                      <a:cubicBezTo>
                        <a:pt x="286" y="185"/>
                        <a:pt x="290" y="178"/>
                        <a:pt x="287" y="173"/>
                      </a:cubicBezTo>
                      <a:cubicBezTo>
                        <a:pt x="288" y="173"/>
                        <a:pt x="288" y="173"/>
                        <a:pt x="288" y="173"/>
                      </a:cubicBezTo>
                      <a:cubicBezTo>
                        <a:pt x="220" y="57"/>
                        <a:pt x="220" y="57"/>
                        <a:pt x="220" y="57"/>
                      </a:cubicBezTo>
                      <a:cubicBezTo>
                        <a:pt x="219" y="55"/>
                        <a:pt x="218" y="54"/>
                        <a:pt x="216" y="54"/>
                      </a:cubicBezTo>
                      <a:cubicBezTo>
                        <a:pt x="216" y="54"/>
                        <a:pt x="216" y="54"/>
                        <a:pt x="216" y="54"/>
                      </a:cubicBezTo>
                      <a:cubicBezTo>
                        <a:pt x="216" y="54"/>
                        <a:pt x="216" y="54"/>
                        <a:pt x="216" y="54"/>
                      </a:cubicBezTo>
                      <a:cubicBezTo>
                        <a:pt x="13" y="1"/>
                        <a:pt x="13" y="1"/>
                        <a:pt x="13" y="1"/>
                      </a:cubicBezTo>
                      <a:cubicBezTo>
                        <a:pt x="9" y="0"/>
                        <a:pt x="5" y="7"/>
                        <a:pt x="2" y="15"/>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04" name="Freeform 108">
                  <a:extLst>
                    <a:ext uri="{FF2B5EF4-FFF2-40B4-BE49-F238E27FC236}">
                      <a16:creationId xmlns:a16="http://schemas.microsoft.com/office/drawing/2014/main" id="{B719A827-DE64-D344-A638-BBAB3F3B7B73}"/>
                    </a:ext>
                  </a:extLst>
                </p:cNvPr>
                <p:cNvSpPr>
                  <a:spLocks/>
                </p:cNvSpPr>
                <p:nvPr/>
              </p:nvSpPr>
              <p:spPr bwMode="auto">
                <a:xfrm rot="21231786">
                  <a:off x="3161605" y="3761437"/>
                  <a:ext cx="470644" cy="152903"/>
                </a:xfrm>
                <a:custGeom>
                  <a:avLst/>
                  <a:gdLst>
                    <a:gd name="T0" fmla="*/ 3 w 333"/>
                    <a:gd name="T1" fmla="*/ 31 h 101"/>
                    <a:gd name="T2" fmla="*/ 13 w 333"/>
                    <a:gd name="T3" fmla="*/ 17 h 101"/>
                    <a:gd name="T4" fmla="*/ 206 w 333"/>
                    <a:gd name="T5" fmla="*/ 67 h 101"/>
                    <a:gd name="T6" fmla="*/ 313 w 333"/>
                    <a:gd name="T7" fmla="*/ 3 h 101"/>
                    <a:gd name="T8" fmla="*/ 329 w 333"/>
                    <a:gd name="T9" fmla="*/ 12 h 101"/>
                    <a:gd name="T10" fmla="*/ 329 w 333"/>
                    <a:gd name="T11" fmla="*/ 30 h 101"/>
                    <a:gd name="T12" fmla="*/ 329 w 333"/>
                    <a:gd name="T13" fmla="*/ 30 h 101"/>
                    <a:gd name="T14" fmla="*/ 213 w 333"/>
                    <a:gd name="T15" fmla="*/ 100 h 101"/>
                    <a:gd name="T16" fmla="*/ 208 w 333"/>
                    <a:gd name="T17" fmla="*/ 100 h 101"/>
                    <a:gd name="T18" fmla="*/ 208 w 333"/>
                    <a:gd name="T19" fmla="*/ 100 h 101"/>
                    <a:gd name="T20" fmla="*/ 5 w 333"/>
                    <a:gd name="T21" fmla="*/ 48 h 101"/>
                    <a:gd name="T22" fmla="*/ 3 w 333"/>
                    <a:gd name="T23" fmla="*/ 3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101">
                      <a:moveTo>
                        <a:pt x="3" y="31"/>
                      </a:moveTo>
                      <a:cubicBezTo>
                        <a:pt x="5" y="22"/>
                        <a:pt x="9" y="16"/>
                        <a:pt x="13" y="17"/>
                      </a:cubicBezTo>
                      <a:cubicBezTo>
                        <a:pt x="206" y="67"/>
                        <a:pt x="206" y="67"/>
                        <a:pt x="206" y="67"/>
                      </a:cubicBezTo>
                      <a:cubicBezTo>
                        <a:pt x="313" y="3"/>
                        <a:pt x="313" y="3"/>
                        <a:pt x="313" y="3"/>
                      </a:cubicBezTo>
                      <a:cubicBezTo>
                        <a:pt x="317" y="0"/>
                        <a:pt x="324" y="4"/>
                        <a:pt x="329" y="12"/>
                      </a:cubicBezTo>
                      <a:cubicBezTo>
                        <a:pt x="333" y="19"/>
                        <a:pt x="333" y="28"/>
                        <a:pt x="329" y="30"/>
                      </a:cubicBezTo>
                      <a:cubicBezTo>
                        <a:pt x="329" y="30"/>
                        <a:pt x="329" y="30"/>
                        <a:pt x="329" y="30"/>
                      </a:cubicBezTo>
                      <a:cubicBezTo>
                        <a:pt x="213" y="100"/>
                        <a:pt x="213" y="100"/>
                        <a:pt x="213" y="100"/>
                      </a:cubicBezTo>
                      <a:cubicBezTo>
                        <a:pt x="212" y="101"/>
                        <a:pt x="210" y="101"/>
                        <a:pt x="208" y="100"/>
                      </a:cubicBezTo>
                      <a:cubicBezTo>
                        <a:pt x="208" y="100"/>
                        <a:pt x="208" y="100"/>
                        <a:pt x="208" y="100"/>
                      </a:cubicBezTo>
                      <a:cubicBezTo>
                        <a:pt x="5" y="48"/>
                        <a:pt x="5" y="48"/>
                        <a:pt x="5" y="48"/>
                      </a:cubicBezTo>
                      <a:cubicBezTo>
                        <a:pt x="1" y="47"/>
                        <a:pt x="0" y="40"/>
                        <a:pt x="3" y="31"/>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05" name="Picture 109">
                  <a:extLst>
                    <a:ext uri="{FF2B5EF4-FFF2-40B4-BE49-F238E27FC236}">
                      <a16:creationId xmlns:a16="http://schemas.microsoft.com/office/drawing/2014/main" id="{A28D0CAE-D70F-7D4B-AC26-A54E5E3A956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rot="21231786">
                  <a:off x="3274735" y="3879780"/>
                  <a:ext cx="72283"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 name="Freeform 110">
                  <a:extLst>
                    <a:ext uri="{FF2B5EF4-FFF2-40B4-BE49-F238E27FC236}">
                      <a16:creationId xmlns:a16="http://schemas.microsoft.com/office/drawing/2014/main" id="{FF710A5A-2DE6-E94B-BAE5-C5B0DA8D98C1}"/>
                    </a:ext>
                  </a:extLst>
                </p:cNvPr>
                <p:cNvSpPr>
                  <a:spLocks/>
                </p:cNvSpPr>
                <p:nvPr/>
              </p:nvSpPr>
              <p:spPr bwMode="auto">
                <a:xfrm rot="21231786">
                  <a:off x="3282460" y="3884804"/>
                  <a:ext cx="59433" cy="61848"/>
                </a:xfrm>
                <a:custGeom>
                  <a:avLst/>
                  <a:gdLst>
                    <a:gd name="T0" fmla="*/ 13 w 42"/>
                    <a:gd name="T1" fmla="*/ 37 h 41"/>
                    <a:gd name="T2" fmla="*/ 5 w 42"/>
                    <a:gd name="T3" fmla="*/ 13 h 41"/>
                    <a:gd name="T4" fmla="*/ 29 w 42"/>
                    <a:gd name="T5" fmla="*/ 4 h 41"/>
                    <a:gd name="T6" fmla="*/ 37 w 42"/>
                    <a:gd name="T7" fmla="*/ 29 h 41"/>
                    <a:gd name="T8" fmla="*/ 13 w 42"/>
                    <a:gd name="T9" fmla="*/ 37 h 41"/>
                  </a:gdLst>
                  <a:ahLst/>
                  <a:cxnLst>
                    <a:cxn ang="0">
                      <a:pos x="T0" y="T1"/>
                    </a:cxn>
                    <a:cxn ang="0">
                      <a:pos x="T2" y="T3"/>
                    </a:cxn>
                    <a:cxn ang="0">
                      <a:pos x="T4" y="T5"/>
                    </a:cxn>
                    <a:cxn ang="0">
                      <a:pos x="T6" y="T7"/>
                    </a:cxn>
                    <a:cxn ang="0">
                      <a:pos x="T8" y="T9"/>
                    </a:cxn>
                  </a:cxnLst>
                  <a:rect l="0" t="0" r="r" b="b"/>
                  <a:pathLst>
                    <a:path w="42" h="41">
                      <a:moveTo>
                        <a:pt x="13" y="37"/>
                      </a:moveTo>
                      <a:cubicBezTo>
                        <a:pt x="4" y="33"/>
                        <a:pt x="0" y="22"/>
                        <a:pt x="5" y="13"/>
                      </a:cubicBezTo>
                      <a:cubicBezTo>
                        <a:pt x="9" y="4"/>
                        <a:pt x="20" y="0"/>
                        <a:pt x="29" y="4"/>
                      </a:cubicBezTo>
                      <a:cubicBezTo>
                        <a:pt x="38" y="9"/>
                        <a:pt x="42" y="20"/>
                        <a:pt x="37" y="29"/>
                      </a:cubicBezTo>
                      <a:cubicBezTo>
                        <a:pt x="33" y="38"/>
                        <a:pt x="22" y="41"/>
                        <a:pt x="13" y="3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07" name="Picture 111">
                  <a:extLst>
                    <a:ext uri="{FF2B5EF4-FFF2-40B4-BE49-F238E27FC236}">
                      <a16:creationId xmlns:a16="http://schemas.microsoft.com/office/drawing/2014/main" id="{6FEAF24F-5A95-FB43-B048-D7538B24A7D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21231786">
                  <a:off x="3334246" y="3889595"/>
                  <a:ext cx="72283"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 name="Freeform 112">
                  <a:extLst>
                    <a:ext uri="{FF2B5EF4-FFF2-40B4-BE49-F238E27FC236}">
                      <a16:creationId xmlns:a16="http://schemas.microsoft.com/office/drawing/2014/main" id="{5D99205F-901F-5848-84C0-850076067F8F}"/>
                    </a:ext>
                  </a:extLst>
                </p:cNvPr>
                <p:cNvSpPr>
                  <a:spLocks/>
                </p:cNvSpPr>
                <p:nvPr/>
              </p:nvSpPr>
              <p:spPr bwMode="auto">
                <a:xfrm rot="21231786">
                  <a:off x="3342173" y="3896321"/>
                  <a:ext cx="59433" cy="61848"/>
                </a:xfrm>
                <a:custGeom>
                  <a:avLst/>
                  <a:gdLst>
                    <a:gd name="T0" fmla="*/ 12 w 41"/>
                    <a:gd name="T1" fmla="*/ 36 h 41"/>
                    <a:gd name="T2" fmla="*/ 4 w 41"/>
                    <a:gd name="T3" fmla="*/ 12 h 41"/>
                    <a:gd name="T4" fmla="*/ 28 w 41"/>
                    <a:gd name="T5" fmla="*/ 4 h 41"/>
                    <a:gd name="T6" fmla="*/ 37 w 41"/>
                    <a:gd name="T7" fmla="*/ 28 h 41"/>
                    <a:gd name="T8" fmla="*/ 12 w 41"/>
                    <a:gd name="T9" fmla="*/ 36 h 41"/>
                  </a:gdLst>
                  <a:ahLst/>
                  <a:cxnLst>
                    <a:cxn ang="0">
                      <a:pos x="T0" y="T1"/>
                    </a:cxn>
                    <a:cxn ang="0">
                      <a:pos x="T2" y="T3"/>
                    </a:cxn>
                    <a:cxn ang="0">
                      <a:pos x="T4" y="T5"/>
                    </a:cxn>
                    <a:cxn ang="0">
                      <a:pos x="T6" y="T7"/>
                    </a:cxn>
                    <a:cxn ang="0">
                      <a:pos x="T8" y="T9"/>
                    </a:cxn>
                  </a:cxnLst>
                  <a:rect l="0" t="0" r="r" b="b"/>
                  <a:pathLst>
                    <a:path w="41" h="41">
                      <a:moveTo>
                        <a:pt x="12" y="36"/>
                      </a:moveTo>
                      <a:cubicBezTo>
                        <a:pt x="3" y="32"/>
                        <a:pt x="0" y="21"/>
                        <a:pt x="4" y="12"/>
                      </a:cubicBezTo>
                      <a:cubicBezTo>
                        <a:pt x="9" y="3"/>
                        <a:pt x="19" y="0"/>
                        <a:pt x="28" y="4"/>
                      </a:cubicBezTo>
                      <a:cubicBezTo>
                        <a:pt x="37" y="8"/>
                        <a:pt x="41" y="19"/>
                        <a:pt x="37" y="28"/>
                      </a:cubicBezTo>
                      <a:cubicBezTo>
                        <a:pt x="32" y="37"/>
                        <a:pt x="21" y="41"/>
                        <a:pt x="12" y="36"/>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09" name="Picture 113">
                  <a:extLst>
                    <a:ext uri="{FF2B5EF4-FFF2-40B4-BE49-F238E27FC236}">
                      <a16:creationId xmlns:a16="http://schemas.microsoft.com/office/drawing/2014/main" id="{909F489C-E586-8347-8A8E-0433C6E3721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rot="21231786">
                  <a:off x="3283881" y="3820356"/>
                  <a:ext cx="72283"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Freeform 114">
                  <a:extLst>
                    <a:ext uri="{FF2B5EF4-FFF2-40B4-BE49-F238E27FC236}">
                      <a16:creationId xmlns:a16="http://schemas.microsoft.com/office/drawing/2014/main" id="{9B4CFFAB-6B21-E34C-9B23-A3569EB4ABEC}"/>
                    </a:ext>
                  </a:extLst>
                </p:cNvPr>
                <p:cNvSpPr>
                  <a:spLocks/>
                </p:cNvSpPr>
                <p:nvPr/>
              </p:nvSpPr>
              <p:spPr bwMode="auto">
                <a:xfrm rot="21231786">
                  <a:off x="3291709" y="3825448"/>
                  <a:ext cx="57827" cy="63566"/>
                </a:xfrm>
                <a:custGeom>
                  <a:avLst/>
                  <a:gdLst>
                    <a:gd name="T0" fmla="*/ 12 w 41"/>
                    <a:gd name="T1" fmla="*/ 37 h 42"/>
                    <a:gd name="T2" fmla="*/ 4 w 41"/>
                    <a:gd name="T3" fmla="*/ 13 h 42"/>
                    <a:gd name="T4" fmla="*/ 28 w 41"/>
                    <a:gd name="T5" fmla="*/ 5 h 42"/>
                    <a:gd name="T6" fmla="*/ 36 w 41"/>
                    <a:gd name="T7" fmla="*/ 29 h 42"/>
                    <a:gd name="T8" fmla="*/ 12 w 41"/>
                    <a:gd name="T9" fmla="*/ 37 h 42"/>
                  </a:gdLst>
                  <a:ahLst/>
                  <a:cxnLst>
                    <a:cxn ang="0">
                      <a:pos x="T0" y="T1"/>
                    </a:cxn>
                    <a:cxn ang="0">
                      <a:pos x="T2" y="T3"/>
                    </a:cxn>
                    <a:cxn ang="0">
                      <a:pos x="T4" y="T5"/>
                    </a:cxn>
                    <a:cxn ang="0">
                      <a:pos x="T6" y="T7"/>
                    </a:cxn>
                    <a:cxn ang="0">
                      <a:pos x="T8" y="T9"/>
                    </a:cxn>
                  </a:cxnLst>
                  <a:rect l="0" t="0" r="r" b="b"/>
                  <a:pathLst>
                    <a:path w="41" h="42">
                      <a:moveTo>
                        <a:pt x="12" y="37"/>
                      </a:moveTo>
                      <a:cubicBezTo>
                        <a:pt x="3" y="33"/>
                        <a:pt x="0" y="22"/>
                        <a:pt x="4" y="13"/>
                      </a:cubicBezTo>
                      <a:cubicBezTo>
                        <a:pt x="8" y="4"/>
                        <a:pt x="19" y="0"/>
                        <a:pt x="28" y="5"/>
                      </a:cubicBezTo>
                      <a:cubicBezTo>
                        <a:pt x="37" y="9"/>
                        <a:pt x="41" y="20"/>
                        <a:pt x="36" y="29"/>
                      </a:cubicBezTo>
                      <a:cubicBezTo>
                        <a:pt x="32" y="38"/>
                        <a:pt x="21" y="42"/>
                        <a:pt x="12" y="3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11" name="Picture 115">
                  <a:extLst>
                    <a:ext uri="{FF2B5EF4-FFF2-40B4-BE49-F238E27FC236}">
                      <a16:creationId xmlns:a16="http://schemas.microsoft.com/office/drawing/2014/main" id="{AE2F5751-6D2F-134D-86DE-E37DEFA7651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rot="21231786">
                  <a:off x="3341790" y="3830323"/>
                  <a:ext cx="72283"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 name="Freeform 116">
                  <a:extLst>
                    <a:ext uri="{FF2B5EF4-FFF2-40B4-BE49-F238E27FC236}">
                      <a16:creationId xmlns:a16="http://schemas.microsoft.com/office/drawing/2014/main" id="{333D07BF-CFEC-C84F-A255-F56967395B76}"/>
                    </a:ext>
                  </a:extLst>
                </p:cNvPr>
                <p:cNvSpPr>
                  <a:spLocks/>
                </p:cNvSpPr>
                <p:nvPr/>
              </p:nvSpPr>
              <p:spPr bwMode="auto">
                <a:xfrm rot="21231786">
                  <a:off x="3349718" y="3837126"/>
                  <a:ext cx="57827" cy="61848"/>
                </a:xfrm>
                <a:custGeom>
                  <a:avLst/>
                  <a:gdLst>
                    <a:gd name="T0" fmla="*/ 13 w 41"/>
                    <a:gd name="T1" fmla="*/ 37 h 41"/>
                    <a:gd name="T2" fmla="*/ 4 w 41"/>
                    <a:gd name="T3" fmla="*/ 13 h 41"/>
                    <a:gd name="T4" fmla="*/ 28 w 41"/>
                    <a:gd name="T5" fmla="*/ 4 h 41"/>
                    <a:gd name="T6" fmla="*/ 37 w 41"/>
                    <a:gd name="T7" fmla="*/ 29 h 41"/>
                    <a:gd name="T8" fmla="*/ 13 w 41"/>
                    <a:gd name="T9" fmla="*/ 37 h 41"/>
                  </a:gdLst>
                  <a:ahLst/>
                  <a:cxnLst>
                    <a:cxn ang="0">
                      <a:pos x="T0" y="T1"/>
                    </a:cxn>
                    <a:cxn ang="0">
                      <a:pos x="T2" y="T3"/>
                    </a:cxn>
                    <a:cxn ang="0">
                      <a:pos x="T4" y="T5"/>
                    </a:cxn>
                    <a:cxn ang="0">
                      <a:pos x="T6" y="T7"/>
                    </a:cxn>
                    <a:cxn ang="0">
                      <a:pos x="T8" y="T9"/>
                    </a:cxn>
                  </a:cxnLst>
                  <a:rect l="0" t="0" r="r" b="b"/>
                  <a:pathLst>
                    <a:path w="41" h="41">
                      <a:moveTo>
                        <a:pt x="13" y="37"/>
                      </a:moveTo>
                      <a:cubicBezTo>
                        <a:pt x="4" y="32"/>
                        <a:pt x="0" y="22"/>
                        <a:pt x="4" y="13"/>
                      </a:cubicBezTo>
                      <a:cubicBezTo>
                        <a:pt x="9" y="4"/>
                        <a:pt x="20" y="0"/>
                        <a:pt x="28" y="4"/>
                      </a:cubicBezTo>
                      <a:cubicBezTo>
                        <a:pt x="37" y="9"/>
                        <a:pt x="41" y="20"/>
                        <a:pt x="37" y="29"/>
                      </a:cubicBezTo>
                      <a:cubicBezTo>
                        <a:pt x="32" y="38"/>
                        <a:pt x="21" y="41"/>
                        <a:pt x="13" y="3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13" name="Freeform 117">
                  <a:extLst>
                    <a:ext uri="{FF2B5EF4-FFF2-40B4-BE49-F238E27FC236}">
                      <a16:creationId xmlns:a16="http://schemas.microsoft.com/office/drawing/2014/main" id="{3A1D7FDC-3CC9-4246-A2CD-540471BAD95F}"/>
                    </a:ext>
                  </a:extLst>
                </p:cNvPr>
                <p:cNvSpPr>
                  <a:spLocks/>
                </p:cNvSpPr>
                <p:nvPr/>
              </p:nvSpPr>
              <p:spPr bwMode="auto">
                <a:xfrm rot="21231786">
                  <a:off x="2987120" y="3781754"/>
                  <a:ext cx="213638" cy="140876"/>
                </a:xfrm>
                <a:custGeom>
                  <a:avLst/>
                  <a:gdLst>
                    <a:gd name="T0" fmla="*/ 151 w 151"/>
                    <a:gd name="T1" fmla="*/ 16 h 93"/>
                    <a:gd name="T2" fmla="*/ 151 w 151"/>
                    <a:gd name="T3" fmla="*/ 16 h 93"/>
                    <a:gd name="T4" fmla="*/ 151 w 151"/>
                    <a:gd name="T5" fmla="*/ 16 h 93"/>
                    <a:gd name="T6" fmla="*/ 143 w 151"/>
                    <a:gd name="T7" fmla="*/ 13 h 93"/>
                    <a:gd name="T8" fmla="*/ 123 w 151"/>
                    <a:gd name="T9" fmla="*/ 11 h 93"/>
                    <a:gd name="T10" fmla="*/ 101 w 151"/>
                    <a:gd name="T11" fmla="*/ 17 h 93"/>
                    <a:gd name="T12" fmla="*/ 87 w 151"/>
                    <a:gd name="T13" fmla="*/ 24 h 93"/>
                    <a:gd name="T14" fmla="*/ 82 w 151"/>
                    <a:gd name="T15" fmla="*/ 28 h 93"/>
                    <a:gd name="T16" fmla="*/ 74 w 151"/>
                    <a:gd name="T17" fmla="*/ 24 h 93"/>
                    <a:gd name="T18" fmla="*/ 70 w 151"/>
                    <a:gd name="T19" fmla="*/ 27 h 93"/>
                    <a:gd name="T20" fmla="*/ 70 w 151"/>
                    <a:gd name="T21" fmla="*/ 27 h 93"/>
                    <a:gd name="T22" fmla="*/ 64 w 151"/>
                    <a:gd name="T23" fmla="*/ 17 h 93"/>
                    <a:gd name="T24" fmla="*/ 59 w 151"/>
                    <a:gd name="T25" fmla="*/ 16 h 93"/>
                    <a:gd name="T26" fmla="*/ 54 w 151"/>
                    <a:gd name="T27" fmla="*/ 20 h 93"/>
                    <a:gd name="T28" fmla="*/ 53 w 151"/>
                    <a:gd name="T29" fmla="*/ 19 h 93"/>
                    <a:gd name="T30" fmla="*/ 52 w 151"/>
                    <a:gd name="T31" fmla="*/ 14 h 93"/>
                    <a:gd name="T32" fmla="*/ 45 w 151"/>
                    <a:gd name="T33" fmla="*/ 11 h 93"/>
                    <a:gd name="T34" fmla="*/ 41 w 151"/>
                    <a:gd name="T35" fmla="*/ 15 h 93"/>
                    <a:gd name="T36" fmla="*/ 39 w 151"/>
                    <a:gd name="T37" fmla="*/ 17 h 93"/>
                    <a:gd name="T38" fmla="*/ 35 w 151"/>
                    <a:gd name="T39" fmla="*/ 7 h 93"/>
                    <a:gd name="T40" fmla="*/ 31 w 151"/>
                    <a:gd name="T41" fmla="*/ 6 h 93"/>
                    <a:gd name="T42" fmla="*/ 27 w 151"/>
                    <a:gd name="T43" fmla="*/ 8 h 93"/>
                    <a:gd name="T44" fmla="*/ 27 w 151"/>
                    <a:gd name="T45" fmla="*/ 7 h 93"/>
                    <a:gd name="T46" fmla="*/ 20 w 151"/>
                    <a:gd name="T47" fmla="*/ 2 h 93"/>
                    <a:gd name="T48" fmla="*/ 12 w 151"/>
                    <a:gd name="T49" fmla="*/ 4 h 93"/>
                    <a:gd name="T50" fmla="*/ 9 w 151"/>
                    <a:gd name="T51" fmla="*/ 4 h 93"/>
                    <a:gd name="T52" fmla="*/ 8 w 151"/>
                    <a:gd name="T53" fmla="*/ 3 h 93"/>
                    <a:gd name="T54" fmla="*/ 2 w 151"/>
                    <a:gd name="T55" fmla="*/ 9 h 93"/>
                    <a:gd name="T56" fmla="*/ 3 w 151"/>
                    <a:gd name="T57" fmla="*/ 16 h 93"/>
                    <a:gd name="T58" fmla="*/ 7 w 151"/>
                    <a:gd name="T59" fmla="*/ 20 h 93"/>
                    <a:gd name="T60" fmla="*/ 11 w 151"/>
                    <a:gd name="T61" fmla="*/ 27 h 93"/>
                    <a:gd name="T62" fmla="*/ 17 w 151"/>
                    <a:gd name="T63" fmla="*/ 28 h 93"/>
                    <a:gd name="T64" fmla="*/ 20 w 151"/>
                    <a:gd name="T65" fmla="*/ 25 h 93"/>
                    <a:gd name="T66" fmla="*/ 21 w 151"/>
                    <a:gd name="T67" fmla="*/ 28 h 93"/>
                    <a:gd name="T68" fmla="*/ 26 w 151"/>
                    <a:gd name="T69" fmla="*/ 31 h 93"/>
                    <a:gd name="T70" fmla="*/ 32 w 151"/>
                    <a:gd name="T71" fmla="*/ 29 h 93"/>
                    <a:gd name="T72" fmla="*/ 36 w 151"/>
                    <a:gd name="T73" fmla="*/ 26 h 93"/>
                    <a:gd name="T74" fmla="*/ 35 w 151"/>
                    <a:gd name="T75" fmla="*/ 31 h 93"/>
                    <a:gd name="T76" fmla="*/ 38 w 151"/>
                    <a:gd name="T77" fmla="*/ 37 h 93"/>
                    <a:gd name="T78" fmla="*/ 44 w 151"/>
                    <a:gd name="T79" fmla="*/ 37 h 93"/>
                    <a:gd name="T80" fmla="*/ 49 w 151"/>
                    <a:gd name="T81" fmla="*/ 33 h 93"/>
                    <a:gd name="T82" fmla="*/ 49 w 151"/>
                    <a:gd name="T83" fmla="*/ 38 h 93"/>
                    <a:gd name="T84" fmla="*/ 53 w 151"/>
                    <a:gd name="T85" fmla="*/ 42 h 93"/>
                    <a:gd name="T86" fmla="*/ 62 w 151"/>
                    <a:gd name="T87" fmla="*/ 41 h 93"/>
                    <a:gd name="T88" fmla="*/ 66 w 151"/>
                    <a:gd name="T89" fmla="*/ 39 h 93"/>
                    <a:gd name="T90" fmla="*/ 67 w 151"/>
                    <a:gd name="T91" fmla="*/ 44 h 93"/>
                    <a:gd name="T92" fmla="*/ 72 w 151"/>
                    <a:gd name="T93" fmla="*/ 47 h 93"/>
                    <a:gd name="T94" fmla="*/ 75 w 151"/>
                    <a:gd name="T95" fmla="*/ 46 h 93"/>
                    <a:gd name="T96" fmla="*/ 76 w 151"/>
                    <a:gd name="T97" fmla="*/ 54 h 93"/>
                    <a:gd name="T98" fmla="*/ 83 w 151"/>
                    <a:gd name="T99" fmla="*/ 70 h 93"/>
                    <a:gd name="T100" fmla="*/ 101 w 151"/>
                    <a:gd name="T101" fmla="*/ 90 h 93"/>
                    <a:gd name="T102" fmla="*/ 105 w 151"/>
                    <a:gd name="T103" fmla="*/ 93 h 93"/>
                    <a:gd name="T104" fmla="*/ 105 w 151"/>
                    <a:gd name="T105" fmla="*/ 93 h 93"/>
                    <a:gd name="T106" fmla="*/ 105 w 151"/>
                    <a:gd name="T107" fmla="*/ 93 h 93"/>
                    <a:gd name="T108" fmla="*/ 128 w 151"/>
                    <a:gd name="T109" fmla="*/ 54 h 93"/>
                    <a:gd name="T110" fmla="*/ 151 w 151"/>
                    <a:gd name="T111"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93">
                      <a:moveTo>
                        <a:pt x="151" y="16"/>
                      </a:moveTo>
                      <a:cubicBezTo>
                        <a:pt x="151" y="16"/>
                        <a:pt x="151" y="16"/>
                        <a:pt x="151" y="16"/>
                      </a:cubicBezTo>
                      <a:cubicBezTo>
                        <a:pt x="151" y="16"/>
                        <a:pt x="151" y="16"/>
                        <a:pt x="151" y="16"/>
                      </a:cubicBezTo>
                      <a:cubicBezTo>
                        <a:pt x="149" y="15"/>
                        <a:pt x="146" y="13"/>
                        <a:pt x="143" y="13"/>
                      </a:cubicBezTo>
                      <a:cubicBezTo>
                        <a:pt x="136" y="11"/>
                        <a:pt x="130" y="11"/>
                        <a:pt x="123" y="11"/>
                      </a:cubicBezTo>
                      <a:cubicBezTo>
                        <a:pt x="115" y="12"/>
                        <a:pt x="108" y="14"/>
                        <a:pt x="101" y="17"/>
                      </a:cubicBezTo>
                      <a:cubicBezTo>
                        <a:pt x="96" y="18"/>
                        <a:pt x="92" y="21"/>
                        <a:pt x="87" y="24"/>
                      </a:cubicBezTo>
                      <a:cubicBezTo>
                        <a:pt x="85" y="25"/>
                        <a:pt x="84" y="26"/>
                        <a:pt x="82" y="28"/>
                      </a:cubicBezTo>
                      <a:cubicBezTo>
                        <a:pt x="81" y="23"/>
                        <a:pt x="77" y="22"/>
                        <a:pt x="74" y="24"/>
                      </a:cubicBezTo>
                      <a:cubicBezTo>
                        <a:pt x="73" y="25"/>
                        <a:pt x="71" y="26"/>
                        <a:pt x="70" y="27"/>
                      </a:cubicBezTo>
                      <a:cubicBezTo>
                        <a:pt x="70" y="27"/>
                        <a:pt x="70" y="27"/>
                        <a:pt x="70" y="27"/>
                      </a:cubicBezTo>
                      <a:cubicBezTo>
                        <a:pt x="69" y="22"/>
                        <a:pt x="67" y="19"/>
                        <a:pt x="64" y="17"/>
                      </a:cubicBezTo>
                      <a:cubicBezTo>
                        <a:pt x="63" y="15"/>
                        <a:pt x="61" y="15"/>
                        <a:pt x="59" y="16"/>
                      </a:cubicBezTo>
                      <a:cubicBezTo>
                        <a:pt x="57" y="17"/>
                        <a:pt x="55" y="19"/>
                        <a:pt x="54" y="20"/>
                      </a:cubicBezTo>
                      <a:cubicBezTo>
                        <a:pt x="54" y="20"/>
                        <a:pt x="54" y="19"/>
                        <a:pt x="53" y="19"/>
                      </a:cubicBezTo>
                      <a:cubicBezTo>
                        <a:pt x="53" y="17"/>
                        <a:pt x="53" y="15"/>
                        <a:pt x="52" y="14"/>
                      </a:cubicBezTo>
                      <a:cubicBezTo>
                        <a:pt x="51" y="10"/>
                        <a:pt x="48" y="9"/>
                        <a:pt x="45" y="11"/>
                      </a:cubicBezTo>
                      <a:cubicBezTo>
                        <a:pt x="43" y="13"/>
                        <a:pt x="42" y="14"/>
                        <a:pt x="41" y="15"/>
                      </a:cubicBezTo>
                      <a:cubicBezTo>
                        <a:pt x="40" y="16"/>
                        <a:pt x="40" y="16"/>
                        <a:pt x="39" y="17"/>
                      </a:cubicBezTo>
                      <a:cubicBezTo>
                        <a:pt x="38" y="13"/>
                        <a:pt x="38" y="10"/>
                        <a:pt x="35" y="7"/>
                      </a:cubicBezTo>
                      <a:cubicBezTo>
                        <a:pt x="34" y="5"/>
                        <a:pt x="33" y="5"/>
                        <a:pt x="31" y="6"/>
                      </a:cubicBezTo>
                      <a:cubicBezTo>
                        <a:pt x="29" y="6"/>
                        <a:pt x="28" y="7"/>
                        <a:pt x="27" y="8"/>
                      </a:cubicBezTo>
                      <a:cubicBezTo>
                        <a:pt x="27" y="8"/>
                        <a:pt x="27" y="7"/>
                        <a:pt x="27" y="7"/>
                      </a:cubicBezTo>
                      <a:cubicBezTo>
                        <a:pt x="27" y="2"/>
                        <a:pt x="25" y="0"/>
                        <a:pt x="20" y="2"/>
                      </a:cubicBezTo>
                      <a:cubicBezTo>
                        <a:pt x="18" y="2"/>
                        <a:pt x="15" y="4"/>
                        <a:pt x="12" y="4"/>
                      </a:cubicBezTo>
                      <a:cubicBezTo>
                        <a:pt x="11" y="5"/>
                        <a:pt x="10" y="5"/>
                        <a:pt x="9" y="4"/>
                      </a:cubicBezTo>
                      <a:cubicBezTo>
                        <a:pt x="8" y="3"/>
                        <a:pt x="8" y="3"/>
                        <a:pt x="8" y="3"/>
                      </a:cubicBezTo>
                      <a:cubicBezTo>
                        <a:pt x="6" y="3"/>
                        <a:pt x="4" y="4"/>
                        <a:pt x="2" y="9"/>
                      </a:cubicBezTo>
                      <a:cubicBezTo>
                        <a:pt x="0" y="14"/>
                        <a:pt x="3" y="16"/>
                        <a:pt x="3" y="16"/>
                      </a:cubicBezTo>
                      <a:cubicBezTo>
                        <a:pt x="3" y="16"/>
                        <a:pt x="6" y="17"/>
                        <a:pt x="7" y="20"/>
                      </a:cubicBezTo>
                      <a:cubicBezTo>
                        <a:pt x="9" y="22"/>
                        <a:pt x="10" y="25"/>
                        <a:pt x="11" y="27"/>
                      </a:cubicBezTo>
                      <a:cubicBezTo>
                        <a:pt x="13" y="29"/>
                        <a:pt x="15" y="29"/>
                        <a:pt x="17" y="28"/>
                      </a:cubicBezTo>
                      <a:cubicBezTo>
                        <a:pt x="18" y="27"/>
                        <a:pt x="19" y="26"/>
                        <a:pt x="20" y="25"/>
                      </a:cubicBezTo>
                      <a:cubicBezTo>
                        <a:pt x="21" y="26"/>
                        <a:pt x="21" y="27"/>
                        <a:pt x="21" y="28"/>
                      </a:cubicBezTo>
                      <a:cubicBezTo>
                        <a:pt x="21" y="31"/>
                        <a:pt x="23" y="32"/>
                        <a:pt x="26" y="31"/>
                      </a:cubicBezTo>
                      <a:cubicBezTo>
                        <a:pt x="28" y="31"/>
                        <a:pt x="30" y="30"/>
                        <a:pt x="32" y="29"/>
                      </a:cubicBezTo>
                      <a:cubicBezTo>
                        <a:pt x="33" y="28"/>
                        <a:pt x="34" y="27"/>
                        <a:pt x="36" y="26"/>
                      </a:cubicBezTo>
                      <a:cubicBezTo>
                        <a:pt x="35" y="28"/>
                        <a:pt x="35" y="30"/>
                        <a:pt x="35" y="31"/>
                      </a:cubicBezTo>
                      <a:cubicBezTo>
                        <a:pt x="35" y="33"/>
                        <a:pt x="36" y="36"/>
                        <a:pt x="38" y="37"/>
                      </a:cubicBezTo>
                      <a:cubicBezTo>
                        <a:pt x="40" y="38"/>
                        <a:pt x="42" y="38"/>
                        <a:pt x="44" y="37"/>
                      </a:cubicBezTo>
                      <a:cubicBezTo>
                        <a:pt x="46" y="36"/>
                        <a:pt x="47" y="34"/>
                        <a:pt x="49" y="33"/>
                      </a:cubicBezTo>
                      <a:cubicBezTo>
                        <a:pt x="49" y="35"/>
                        <a:pt x="49" y="36"/>
                        <a:pt x="49" y="38"/>
                      </a:cubicBezTo>
                      <a:cubicBezTo>
                        <a:pt x="49" y="41"/>
                        <a:pt x="50" y="42"/>
                        <a:pt x="53" y="42"/>
                      </a:cubicBezTo>
                      <a:cubicBezTo>
                        <a:pt x="56" y="43"/>
                        <a:pt x="59" y="42"/>
                        <a:pt x="62" y="41"/>
                      </a:cubicBezTo>
                      <a:cubicBezTo>
                        <a:pt x="63" y="40"/>
                        <a:pt x="64" y="39"/>
                        <a:pt x="66" y="39"/>
                      </a:cubicBezTo>
                      <a:cubicBezTo>
                        <a:pt x="66" y="41"/>
                        <a:pt x="66" y="43"/>
                        <a:pt x="67" y="44"/>
                      </a:cubicBezTo>
                      <a:cubicBezTo>
                        <a:pt x="67" y="47"/>
                        <a:pt x="70" y="48"/>
                        <a:pt x="72" y="47"/>
                      </a:cubicBezTo>
                      <a:cubicBezTo>
                        <a:pt x="73" y="47"/>
                        <a:pt x="74" y="46"/>
                        <a:pt x="75" y="46"/>
                      </a:cubicBezTo>
                      <a:cubicBezTo>
                        <a:pt x="75" y="49"/>
                        <a:pt x="75" y="51"/>
                        <a:pt x="76" y="54"/>
                      </a:cubicBezTo>
                      <a:cubicBezTo>
                        <a:pt x="77" y="60"/>
                        <a:pt x="80" y="65"/>
                        <a:pt x="83" y="70"/>
                      </a:cubicBezTo>
                      <a:cubicBezTo>
                        <a:pt x="88" y="78"/>
                        <a:pt x="94" y="85"/>
                        <a:pt x="101" y="90"/>
                      </a:cubicBezTo>
                      <a:cubicBezTo>
                        <a:pt x="102" y="91"/>
                        <a:pt x="104" y="92"/>
                        <a:pt x="105" y="93"/>
                      </a:cubicBezTo>
                      <a:cubicBezTo>
                        <a:pt x="105" y="93"/>
                        <a:pt x="105" y="93"/>
                        <a:pt x="105" y="93"/>
                      </a:cubicBezTo>
                      <a:cubicBezTo>
                        <a:pt x="105" y="93"/>
                        <a:pt x="105" y="93"/>
                        <a:pt x="105" y="93"/>
                      </a:cubicBezTo>
                      <a:cubicBezTo>
                        <a:pt x="105" y="93"/>
                        <a:pt x="133" y="80"/>
                        <a:pt x="128" y="54"/>
                      </a:cubicBezTo>
                      <a:cubicBezTo>
                        <a:pt x="123" y="28"/>
                        <a:pt x="151" y="16"/>
                        <a:pt x="151" y="16"/>
                      </a:cubicBezTo>
                      <a:close/>
                    </a:path>
                  </a:pathLst>
                </a:custGeom>
                <a:solidFill>
                  <a:srgbClr val="D2E4F5"/>
                </a:solidFill>
                <a:ln w="6350" cap="rnd">
                  <a:solidFill>
                    <a:srgbClr val="589BDE"/>
                  </a:solid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14" name="Freeform 118">
                  <a:extLst>
                    <a:ext uri="{FF2B5EF4-FFF2-40B4-BE49-F238E27FC236}">
                      <a16:creationId xmlns:a16="http://schemas.microsoft.com/office/drawing/2014/main" id="{3993AB0B-EF99-1D45-B36A-0898A1CFBC32}"/>
                    </a:ext>
                  </a:extLst>
                </p:cNvPr>
                <p:cNvSpPr>
                  <a:spLocks/>
                </p:cNvSpPr>
                <p:nvPr/>
              </p:nvSpPr>
              <p:spPr bwMode="auto">
                <a:xfrm rot="21231786">
                  <a:off x="3289086" y="3633358"/>
                  <a:ext cx="32126" cy="32643"/>
                </a:xfrm>
                <a:custGeom>
                  <a:avLst/>
                  <a:gdLst>
                    <a:gd name="T0" fmla="*/ 19 w 22"/>
                    <a:gd name="T1" fmla="*/ 6 h 22"/>
                    <a:gd name="T2" fmla="*/ 16 w 22"/>
                    <a:gd name="T3" fmla="*/ 19 h 22"/>
                    <a:gd name="T4" fmla="*/ 3 w 22"/>
                    <a:gd name="T5" fmla="*/ 16 h 22"/>
                    <a:gd name="T6" fmla="*/ 5 w 22"/>
                    <a:gd name="T7" fmla="*/ 3 h 22"/>
                    <a:gd name="T8" fmla="*/ 19 w 22"/>
                    <a:gd name="T9" fmla="*/ 6 h 22"/>
                  </a:gdLst>
                  <a:ahLst/>
                  <a:cxnLst>
                    <a:cxn ang="0">
                      <a:pos x="T0" y="T1"/>
                    </a:cxn>
                    <a:cxn ang="0">
                      <a:pos x="T2" y="T3"/>
                    </a:cxn>
                    <a:cxn ang="0">
                      <a:pos x="T4" y="T5"/>
                    </a:cxn>
                    <a:cxn ang="0">
                      <a:pos x="T6" y="T7"/>
                    </a:cxn>
                    <a:cxn ang="0">
                      <a:pos x="T8" y="T9"/>
                    </a:cxn>
                  </a:cxnLst>
                  <a:rect l="0" t="0" r="r" b="b"/>
                  <a:pathLst>
                    <a:path w="22" h="22">
                      <a:moveTo>
                        <a:pt x="19" y="6"/>
                      </a:moveTo>
                      <a:cubicBezTo>
                        <a:pt x="22" y="11"/>
                        <a:pt x="20" y="17"/>
                        <a:pt x="16" y="19"/>
                      </a:cubicBezTo>
                      <a:cubicBezTo>
                        <a:pt x="12" y="22"/>
                        <a:pt x="6" y="20"/>
                        <a:pt x="3" y="16"/>
                      </a:cubicBezTo>
                      <a:cubicBezTo>
                        <a:pt x="0" y="11"/>
                        <a:pt x="1" y="5"/>
                        <a:pt x="5" y="3"/>
                      </a:cubicBezTo>
                      <a:cubicBezTo>
                        <a:pt x="10" y="0"/>
                        <a:pt x="16" y="1"/>
                        <a:pt x="19"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15" name="Freeform 119">
                  <a:extLst>
                    <a:ext uri="{FF2B5EF4-FFF2-40B4-BE49-F238E27FC236}">
                      <a16:creationId xmlns:a16="http://schemas.microsoft.com/office/drawing/2014/main" id="{06B4C633-D88A-1A4B-AA4C-EFAFC3962269}"/>
                    </a:ext>
                  </a:extLst>
                </p:cNvPr>
                <p:cNvSpPr>
                  <a:spLocks/>
                </p:cNvSpPr>
                <p:nvPr/>
              </p:nvSpPr>
              <p:spPr bwMode="auto">
                <a:xfrm rot="21231786">
                  <a:off x="3200927" y="3649590"/>
                  <a:ext cx="30520" cy="32643"/>
                </a:xfrm>
                <a:custGeom>
                  <a:avLst/>
                  <a:gdLst>
                    <a:gd name="T0" fmla="*/ 18 w 21"/>
                    <a:gd name="T1" fmla="*/ 6 h 22"/>
                    <a:gd name="T2" fmla="*/ 16 w 21"/>
                    <a:gd name="T3" fmla="*/ 19 h 22"/>
                    <a:gd name="T4" fmla="*/ 3 w 21"/>
                    <a:gd name="T5" fmla="*/ 16 h 22"/>
                    <a:gd name="T6" fmla="*/ 5 w 21"/>
                    <a:gd name="T7" fmla="*/ 2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0"/>
                        <a:pt x="20" y="16"/>
                        <a:pt x="16" y="19"/>
                      </a:cubicBezTo>
                      <a:cubicBezTo>
                        <a:pt x="12" y="22"/>
                        <a:pt x="6" y="20"/>
                        <a:pt x="3" y="16"/>
                      </a:cubicBezTo>
                      <a:cubicBezTo>
                        <a:pt x="0" y="11"/>
                        <a:pt x="1" y="5"/>
                        <a:pt x="5" y="2"/>
                      </a:cubicBezTo>
                      <a:cubicBezTo>
                        <a:pt x="10" y="0"/>
                        <a:pt x="16" y="1"/>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16" name="Freeform 124">
                  <a:extLst>
                    <a:ext uri="{FF2B5EF4-FFF2-40B4-BE49-F238E27FC236}">
                      <a16:creationId xmlns:a16="http://schemas.microsoft.com/office/drawing/2014/main" id="{BE119D58-92F3-EC42-BC7B-DCB7D50C4799}"/>
                    </a:ext>
                  </a:extLst>
                </p:cNvPr>
                <p:cNvSpPr>
                  <a:spLocks/>
                </p:cNvSpPr>
                <p:nvPr/>
              </p:nvSpPr>
              <p:spPr bwMode="auto">
                <a:xfrm rot="21231786">
                  <a:off x="3178576" y="3998058"/>
                  <a:ext cx="30520" cy="32643"/>
                </a:xfrm>
                <a:custGeom>
                  <a:avLst/>
                  <a:gdLst>
                    <a:gd name="T0" fmla="*/ 19 w 22"/>
                    <a:gd name="T1" fmla="*/ 6 h 22"/>
                    <a:gd name="T2" fmla="*/ 16 w 22"/>
                    <a:gd name="T3" fmla="*/ 19 h 22"/>
                    <a:gd name="T4" fmla="*/ 3 w 22"/>
                    <a:gd name="T5" fmla="*/ 16 h 22"/>
                    <a:gd name="T6" fmla="*/ 5 w 22"/>
                    <a:gd name="T7" fmla="*/ 2 h 22"/>
                    <a:gd name="T8" fmla="*/ 19 w 22"/>
                    <a:gd name="T9" fmla="*/ 6 h 22"/>
                  </a:gdLst>
                  <a:ahLst/>
                  <a:cxnLst>
                    <a:cxn ang="0">
                      <a:pos x="T0" y="T1"/>
                    </a:cxn>
                    <a:cxn ang="0">
                      <a:pos x="T2" y="T3"/>
                    </a:cxn>
                    <a:cxn ang="0">
                      <a:pos x="T4" y="T5"/>
                    </a:cxn>
                    <a:cxn ang="0">
                      <a:pos x="T6" y="T7"/>
                    </a:cxn>
                    <a:cxn ang="0">
                      <a:pos x="T8" y="T9"/>
                    </a:cxn>
                  </a:cxnLst>
                  <a:rect l="0" t="0" r="r" b="b"/>
                  <a:pathLst>
                    <a:path w="22" h="22">
                      <a:moveTo>
                        <a:pt x="19" y="6"/>
                      </a:moveTo>
                      <a:cubicBezTo>
                        <a:pt x="22" y="10"/>
                        <a:pt x="20" y="16"/>
                        <a:pt x="16" y="19"/>
                      </a:cubicBezTo>
                      <a:cubicBezTo>
                        <a:pt x="12" y="22"/>
                        <a:pt x="6" y="20"/>
                        <a:pt x="3" y="16"/>
                      </a:cubicBezTo>
                      <a:cubicBezTo>
                        <a:pt x="0" y="11"/>
                        <a:pt x="1" y="5"/>
                        <a:pt x="5" y="2"/>
                      </a:cubicBezTo>
                      <a:cubicBezTo>
                        <a:pt x="10" y="0"/>
                        <a:pt x="16" y="1"/>
                        <a:pt x="19"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17" name="Freeform 126">
                  <a:extLst>
                    <a:ext uri="{FF2B5EF4-FFF2-40B4-BE49-F238E27FC236}">
                      <a16:creationId xmlns:a16="http://schemas.microsoft.com/office/drawing/2014/main" id="{098AA977-ECD9-F148-A244-B0848D0E3D75}"/>
                    </a:ext>
                  </a:extLst>
                </p:cNvPr>
                <p:cNvSpPr>
                  <a:spLocks/>
                </p:cNvSpPr>
                <p:nvPr/>
              </p:nvSpPr>
              <p:spPr bwMode="auto">
                <a:xfrm rot="21231786">
                  <a:off x="3368110" y="3643643"/>
                  <a:ext cx="30520" cy="32643"/>
                </a:xfrm>
                <a:custGeom>
                  <a:avLst/>
                  <a:gdLst>
                    <a:gd name="T0" fmla="*/ 18 w 21"/>
                    <a:gd name="T1" fmla="*/ 6 h 22"/>
                    <a:gd name="T2" fmla="*/ 16 w 21"/>
                    <a:gd name="T3" fmla="*/ 20 h 22"/>
                    <a:gd name="T4" fmla="*/ 3 w 21"/>
                    <a:gd name="T5" fmla="*/ 16 h 22"/>
                    <a:gd name="T6" fmla="*/ 5 w 21"/>
                    <a:gd name="T7" fmla="*/ 3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7"/>
                        <a:pt x="16" y="20"/>
                      </a:cubicBezTo>
                      <a:cubicBezTo>
                        <a:pt x="12" y="22"/>
                        <a:pt x="6" y="21"/>
                        <a:pt x="3" y="16"/>
                      </a:cubicBezTo>
                      <a:cubicBezTo>
                        <a:pt x="0" y="12"/>
                        <a:pt x="1" y="6"/>
                        <a:pt x="5" y="3"/>
                      </a:cubicBezTo>
                      <a:cubicBezTo>
                        <a:pt x="9" y="0"/>
                        <a:pt x="15" y="2"/>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18" name="Freeform 128">
                  <a:extLst>
                    <a:ext uri="{FF2B5EF4-FFF2-40B4-BE49-F238E27FC236}">
                      <a16:creationId xmlns:a16="http://schemas.microsoft.com/office/drawing/2014/main" id="{0BA87DC9-C554-A347-B254-D614A3A4A970}"/>
                    </a:ext>
                  </a:extLst>
                </p:cNvPr>
                <p:cNvSpPr>
                  <a:spLocks/>
                </p:cNvSpPr>
                <p:nvPr/>
              </p:nvSpPr>
              <p:spPr bwMode="auto">
                <a:xfrm rot="21231786">
                  <a:off x="3126005" y="3995220"/>
                  <a:ext cx="30520" cy="34360"/>
                </a:xfrm>
                <a:custGeom>
                  <a:avLst/>
                  <a:gdLst>
                    <a:gd name="T0" fmla="*/ 18 w 21"/>
                    <a:gd name="T1" fmla="*/ 6 h 22"/>
                    <a:gd name="T2" fmla="*/ 16 w 21"/>
                    <a:gd name="T3" fmla="*/ 20 h 22"/>
                    <a:gd name="T4" fmla="*/ 3 w 21"/>
                    <a:gd name="T5" fmla="*/ 16 h 22"/>
                    <a:gd name="T6" fmla="*/ 5 w 21"/>
                    <a:gd name="T7" fmla="*/ 3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7"/>
                        <a:pt x="16" y="20"/>
                      </a:cubicBezTo>
                      <a:cubicBezTo>
                        <a:pt x="11" y="22"/>
                        <a:pt x="6" y="21"/>
                        <a:pt x="3" y="16"/>
                      </a:cubicBezTo>
                      <a:cubicBezTo>
                        <a:pt x="0" y="11"/>
                        <a:pt x="1" y="6"/>
                        <a:pt x="5" y="3"/>
                      </a:cubicBezTo>
                      <a:cubicBezTo>
                        <a:pt x="9" y="0"/>
                        <a:pt x="15" y="2"/>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19" name="Freeform 129">
                  <a:extLst>
                    <a:ext uri="{FF2B5EF4-FFF2-40B4-BE49-F238E27FC236}">
                      <a16:creationId xmlns:a16="http://schemas.microsoft.com/office/drawing/2014/main" id="{98B0A3C7-ACC8-B94E-8BD7-3179C43FDAA6}"/>
                    </a:ext>
                  </a:extLst>
                </p:cNvPr>
                <p:cNvSpPr>
                  <a:spLocks/>
                </p:cNvSpPr>
                <p:nvPr/>
              </p:nvSpPr>
              <p:spPr bwMode="auto">
                <a:xfrm rot="21231786">
                  <a:off x="3195840" y="3592172"/>
                  <a:ext cx="28913" cy="32643"/>
                </a:xfrm>
                <a:custGeom>
                  <a:avLst/>
                  <a:gdLst>
                    <a:gd name="T0" fmla="*/ 18 w 21"/>
                    <a:gd name="T1" fmla="*/ 7 h 22"/>
                    <a:gd name="T2" fmla="*/ 16 w 21"/>
                    <a:gd name="T3" fmla="*/ 20 h 22"/>
                    <a:gd name="T4" fmla="*/ 3 w 21"/>
                    <a:gd name="T5" fmla="*/ 16 h 22"/>
                    <a:gd name="T6" fmla="*/ 5 w 21"/>
                    <a:gd name="T7" fmla="*/ 3 h 22"/>
                    <a:gd name="T8" fmla="*/ 18 w 21"/>
                    <a:gd name="T9" fmla="*/ 7 h 22"/>
                  </a:gdLst>
                  <a:ahLst/>
                  <a:cxnLst>
                    <a:cxn ang="0">
                      <a:pos x="T0" y="T1"/>
                    </a:cxn>
                    <a:cxn ang="0">
                      <a:pos x="T2" y="T3"/>
                    </a:cxn>
                    <a:cxn ang="0">
                      <a:pos x="T4" y="T5"/>
                    </a:cxn>
                    <a:cxn ang="0">
                      <a:pos x="T6" y="T7"/>
                    </a:cxn>
                    <a:cxn ang="0">
                      <a:pos x="T8" y="T9"/>
                    </a:cxn>
                  </a:cxnLst>
                  <a:rect l="0" t="0" r="r" b="b"/>
                  <a:pathLst>
                    <a:path w="21" h="22">
                      <a:moveTo>
                        <a:pt x="18" y="7"/>
                      </a:moveTo>
                      <a:cubicBezTo>
                        <a:pt x="21" y="11"/>
                        <a:pt x="20" y="17"/>
                        <a:pt x="16" y="20"/>
                      </a:cubicBezTo>
                      <a:cubicBezTo>
                        <a:pt x="12" y="22"/>
                        <a:pt x="6" y="21"/>
                        <a:pt x="3" y="16"/>
                      </a:cubicBezTo>
                      <a:cubicBezTo>
                        <a:pt x="0" y="12"/>
                        <a:pt x="1" y="6"/>
                        <a:pt x="5" y="3"/>
                      </a:cubicBezTo>
                      <a:cubicBezTo>
                        <a:pt x="10" y="0"/>
                        <a:pt x="15" y="2"/>
                        <a:pt x="18" y="7"/>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0" name="Freeform 130">
                  <a:extLst>
                    <a:ext uri="{FF2B5EF4-FFF2-40B4-BE49-F238E27FC236}">
                      <a16:creationId xmlns:a16="http://schemas.microsoft.com/office/drawing/2014/main" id="{104E4EE9-27E1-3445-B725-2552C078386C}"/>
                    </a:ext>
                  </a:extLst>
                </p:cNvPr>
                <p:cNvSpPr>
                  <a:spLocks/>
                </p:cNvSpPr>
                <p:nvPr/>
              </p:nvSpPr>
              <p:spPr bwMode="auto">
                <a:xfrm rot="21231786">
                  <a:off x="3321483" y="3586915"/>
                  <a:ext cx="30520" cy="34360"/>
                </a:xfrm>
                <a:custGeom>
                  <a:avLst/>
                  <a:gdLst>
                    <a:gd name="T0" fmla="*/ 18 w 21"/>
                    <a:gd name="T1" fmla="*/ 6 h 22"/>
                    <a:gd name="T2" fmla="*/ 16 w 21"/>
                    <a:gd name="T3" fmla="*/ 19 h 22"/>
                    <a:gd name="T4" fmla="*/ 3 w 21"/>
                    <a:gd name="T5" fmla="*/ 16 h 22"/>
                    <a:gd name="T6" fmla="*/ 5 w 21"/>
                    <a:gd name="T7" fmla="*/ 3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7"/>
                        <a:pt x="16" y="19"/>
                      </a:cubicBezTo>
                      <a:cubicBezTo>
                        <a:pt x="12" y="22"/>
                        <a:pt x="6" y="21"/>
                        <a:pt x="3" y="16"/>
                      </a:cubicBezTo>
                      <a:cubicBezTo>
                        <a:pt x="0" y="11"/>
                        <a:pt x="1" y="5"/>
                        <a:pt x="5" y="3"/>
                      </a:cubicBezTo>
                      <a:cubicBezTo>
                        <a:pt x="9" y="0"/>
                        <a:pt x="15" y="2"/>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1" name="Freeform 131">
                  <a:extLst>
                    <a:ext uri="{FF2B5EF4-FFF2-40B4-BE49-F238E27FC236}">
                      <a16:creationId xmlns:a16="http://schemas.microsoft.com/office/drawing/2014/main" id="{85C3174A-7F1E-9546-BB08-E27530642326}"/>
                    </a:ext>
                  </a:extLst>
                </p:cNvPr>
                <p:cNvSpPr>
                  <a:spLocks/>
                </p:cNvSpPr>
                <p:nvPr/>
              </p:nvSpPr>
              <p:spPr bwMode="auto">
                <a:xfrm rot="21231786">
                  <a:off x="3035608" y="3663475"/>
                  <a:ext cx="30520" cy="34360"/>
                </a:xfrm>
                <a:custGeom>
                  <a:avLst/>
                  <a:gdLst>
                    <a:gd name="T0" fmla="*/ 18 w 21"/>
                    <a:gd name="T1" fmla="*/ 6 h 22"/>
                    <a:gd name="T2" fmla="*/ 16 w 21"/>
                    <a:gd name="T3" fmla="*/ 20 h 22"/>
                    <a:gd name="T4" fmla="*/ 3 w 21"/>
                    <a:gd name="T5" fmla="*/ 16 h 22"/>
                    <a:gd name="T6" fmla="*/ 5 w 21"/>
                    <a:gd name="T7" fmla="*/ 3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7"/>
                        <a:pt x="16" y="20"/>
                      </a:cubicBezTo>
                      <a:cubicBezTo>
                        <a:pt x="12" y="22"/>
                        <a:pt x="6" y="21"/>
                        <a:pt x="3" y="16"/>
                      </a:cubicBezTo>
                      <a:cubicBezTo>
                        <a:pt x="0" y="12"/>
                        <a:pt x="1" y="6"/>
                        <a:pt x="5" y="3"/>
                      </a:cubicBezTo>
                      <a:cubicBezTo>
                        <a:pt x="10" y="0"/>
                        <a:pt x="15" y="2"/>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2" name="Freeform 132">
                  <a:extLst>
                    <a:ext uri="{FF2B5EF4-FFF2-40B4-BE49-F238E27FC236}">
                      <a16:creationId xmlns:a16="http://schemas.microsoft.com/office/drawing/2014/main" id="{31B69BB7-495C-E94C-A6F2-04205E9B6BA3}"/>
                    </a:ext>
                  </a:extLst>
                </p:cNvPr>
                <p:cNvSpPr>
                  <a:spLocks/>
                </p:cNvSpPr>
                <p:nvPr/>
              </p:nvSpPr>
              <p:spPr bwMode="auto">
                <a:xfrm rot="21231786">
                  <a:off x="3051696" y="3717044"/>
                  <a:ext cx="30520" cy="34360"/>
                </a:xfrm>
                <a:custGeom>
                  <a:avLst/>
                  <a:gdLst>
                    <a:gd name="T0" fmla="*/ 18 w 21"/>
                    <a:gd name="T1" fmla="*/ 7 h 23"/>
                    <a:gd name="T2" fmla="*/ 16 w 21"/>
                    <a:gd name="T3" fmla="*/ 20 h 23"/>
                    <a:gd name="T4" fmla="*/ 3 w 21"/>
                    <a:gd name="T5" fmla="*/ 16 h 23"/>
                    <a:gd name="T6" fmla="*/ 5 w 21"/>
                    <a:gd name="T7" fmla="*/ 3 h 23"/>
                    <a:gd name="T8" fmla="*/ 18 w 21"/>
                    <a:gd name="T9" fmla="*/ 7 h 23"/>
                  </a:gdLst>
                  <a:ahLst/>
                  <a:cxnLst>
                    <a:cxn ang="0">
                      <a:pos x="T0" y="T1"/>
                    </a:cxn>
                    <a:cxn ang="0">
                      <a:pos x="T2" y="T3"/>
                    </a:cxn>
                    <a:cxn ang="0">
                      <a:pos x="T4" y="T5"/>
                    </a:cxn>
                    <a:cxn ang="0">
                      <a:pos x="T6" y="T7"/>
                    </a:cxn>
                    <a:cxn ang="0">
                      <a:pos x="T8" y="T9"/>
                    </a:cxn>
                  </a:cxnLst>
                  <a:rect l="0" t="0" r="r" b="b"/>
                  <a:pathLst>
                    <a:path w="21" h="23">
                      <a:moveTo>
                        <a:pt x="18" y="7"/>
                      </a:moveTo>
                      <a:cubicBezTo>
                        <a:pt x="21" y="11"/>
                        <a:pt x="20" y="17"/>
                        <a:pt x="16" y="20"/>
                      </a:cubicBezTo>
                      <a:cubicBezTo>
                        <a:pt x="12" y="23"/>
                        <a:pt x="6" y="21"/>
                        <a:pt x="3" y="16"/>
                      </a:cubicBezTo>
                      <a:cubicBezTo>
                        <a:pt x="0" y="12"/>
                        <a:pt x="1" y="6"/>
                        <a:pt x="5" y="3"/>
                      </a:cubicBezTo>
                      <a:cubicBezTo>
                        <a:pt x="9" y="0"/>
                        <a:pt x="15" y="2"/>
                        <a:pt x="18" y="7"/>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3" name="Freeform 133">
                  <a:extLst>
                    <a:ext uri="{FF2B5EF4-FFF2-40B4-BE49-F238E27FC236}">
                      <a16:creationId xmlns:a16="http://schemas.microsoft.com/office/drawing/2014/main" id="{EBEA48B2-9121-F746-B1EB-1770423E4BF8}"/>
                    </a:ext>
                  </a:extLst>
                </p:cNvPr>
                <p:cNvSpPr>
                  <a:spLocks/>
                </p:cNvSpPr>
                <p:nvPr/>
              </p:nvSpPr>
              <p:spPr bwMode="auto">
                <a:xfrm rot="21231786">
                  <a:off x="3141554" y="3723957"/>
                  <a:ext cx="30520" cy="32643"/>
                </a:xfrm>
                <a:custGeom>
                  <a:avLst/>
                  <a:gdLst>
                    <a:gd name="T0" fmla="*/ 18 w 21"/>
                    <a:gd name="T1" fmla="*/ 6 h 22"/>
                    <a:gd name="T2" fmla="*/ 16 w 21"/>
                    <a:gd name="T3" fmla="*/ 19 h 22"/>
                    <a:gd name="T4" fmla="*/ 3 w 21"/>
                    <a:gd name="T5" fmla="*/ 16 h 22"/>
                    <a:gd name="T6" fmla="*/ 5 w 21"/>
                    <a:gd name="T7" fmla="*/ 3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7"/>
                        <a:pt x="16" y="19"/>
                      </a:cubicBezTo>
                      <a:cubicBezTo>
                        <a:pt x="11" y="22"/>
                        <a:pt x="6" y="21"/>
                        <a:pt x="3" y="16"/>
                      </a:cubicBezTo>
                      <a:cubicBezTo>
                        <a:pt x="0" y="11"/>
                        <a:pt x="1" y="5"/>
                        <a:pt x="5" y="3"/>
                      </a:cubicBezTo>
                      <a:cubicBezTo>
                        <a:pt x="9" y="0"/>
                        <a:pt x="15" y="2"/>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4" name="Freeform 137">
                  <a:extLst>
                    <a:ext uri="{FF2B5EF4-FFF2-40B4-BE49-F238E27FC236}">
                      <a16:creationId xmlns:a16="http://schemas.microsoft.com/office/drawing/2014/main" id="{845B2B0E-8D2A-8646-AAA4-933A1A2534E4}"/>
                    </a:ext>
                  </a:extLst>
                </p:cNvPr>
                <p:cNvSpPr>
                  <a:spLocks/>
                </p:cNvSpPr>
                <p:nvPr/>
              </p:nvSpPr>
              <p:spPr bwMode="auto">
                <a:xfrm rot="21231786">
                  <a:off x="3116387" y="3621886"/>
                  <a:ext cx="32126" cy="34360"/>
                </a:xfrm>
                <a:custGeom>
                  <a:avLst/>
                  <a:gdLst>
                    <a:gd name="T0" fmla="*/ 19 w 22"/>
                    <a:gd name="T1" fmla="*/ 6 h 22"/>
                    <a:gd name="T2" fmla="*/ 16 w 22"/>
                    <a:gd name="T3" fmla="*/ 19 h 22"/>
                    <a:gd name="T4" fmla="*/ 3 w 22"/>
                    <a:gd name="T5" fmla="*/ 16 h 22"/>
                    <a:gd name="T6" fmla="*/ 6 w 22"/>
                    <a:gd name="T7" fmla="*/ 2 h 22"/>
                    <a:gd name="T8" fmla="*/ 19 w 22"/>
                    <a:gd name="T9" fmla="*/ 6 h 22"/>
                  </a:gdLst>
                  <a:ahLst/>
                  <a:cxnLst>
                    <a:cxn ang="0">
                      <a:pos x="T0" y="T1"/>
                    </a:cxn>
                    <a:cxn ang="0">
                      <a:pos x="T2" y="T3"/>
                    </a:cxn>
                    <a:cxn ang="0">
                      <a:pos x="T4" y="T5"/>
                    </a:cxn>
                    <a:cxn ang="0">
                      <a:pos x="T6" y="T7"/>
                    </a:cxn>
                    <a:cxn ang="0">
                      <a:pos x="T8" y="T9"/>
                    </a:cxn>
                  </a:cxnLst>
                  <a:rect l="0" t="0" r="r" b="b"/>
                  <a:pathLst>
                    <a:path w="22" h="22">
                      <a:moveTo>
                        <a:pt x="19" y="6"/>
                      </a:moveTo>
                      <a:cubicBezTo>
                        <a:pt x="22" y="10"/>
                        <a:pt x="21" y="16"/>
                        <a:pt x="16" y="19"/>
                      </a:cubicBezTo>
                      <a:cubicBezTo>
                        <a:pt x="12" y="22"/>
                        <a:pt x="6" y="20"/>
                        <a:pt x="3" y="16"/>
                      </a:cubicBezTo>
                      <a:cubicBezTo>
                        <a:pt x="0" y="11"/>
                        <a:pt x="1" y="5"/>
                        <a:pt x="6" y="2"/>
                      </a:cubicBezTo>
                      <a:cubicBezTo>
                        <a:pt x="10" y="0"/>
                        <a:pt x="16" y="1"/>
                        <a:pt x="19"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5" name="Freeform 138">
                  <a:extLst>
                    <a:ext uri="{FF2B5EF4-FFF2-40B4-BE49-F238E27FC236}">
                      <a16:creationId xmlns:a16="http://schemas.microsoft.com/office/drawing/2014/main" id="{3C718940-7CDF-F84A-A6A0-50C810C363B2}"/>
                    </a:ext>
                  </a:extLst>
                </p:cNvPr>
                <p:cNvSpPr>
                  <a:spLocks/>
                </p:cNvSpPr>
                <p:nvPr/>
              </p:nvSpPr>
              <p:spPr bwMode="auto">
                <a:xfrm rot="21231786">
                  <a:off x="3095709" y="3664545"/>
                  <a:ext cx="32126" cy="34360"/>
                </a:xfrm>
                <a:custGeom>
                  <a:avLst/>
                  <a:gdLst>
                    <a:gd name="T0" fmla="*/ 19 w 22"/>
                    <a:gd name="T1" fmla="*/ 7 h 23"/>
                    <a:gd name="T2" fmla="*/ 16 w 22"/>
                    <a:gd name="T3" fmla="*/ 20 h 23"/>
                    <a:gd name="T4" fmla="*/ 3 w 22"/>
                    <a:gd name="T5" fmla="*/ 16 h 23"/>
                    <a:gd name="T6" fmla="*/ 5 w 22"/>
                    <a:gd name="T7" fmla="*/ 3 h 23"/>
                    <a:gd name="T8" fmla="*/ 19 w 22"/>
                    <a:gd name="T9" fmla="*/ 7 h 23"/>
                  </a:gdLst>
                  <a:ahLst/>
                  <a:cxnLst>
                    <a:cxn ang="0">
                      <a:pos x="T0" y="T1"/>
                    </a:cxn>
                    <a:cxn ang="0">
                      <a:pos x="T2" y="T3"/>
                    </a:cxn>
                    <a:cxn ang="0">
                      <a:pos x="T4" y="T5"/>
                    </a:cxn>
                    <a:cxn ang="0">
                      <a:pos x="T6" y="T7"/>
                    </a:cxn>
                    <a:cxn ang="0">
                      <a:pos x="T8" y="T9"/>
                    </a:cxn>
                  </a:cxnLst>
                  <a:rect l="0" t="0" r="r" b="b"/>
                  <a:pathLst>
                    <a:path w="22" h="23">
                      <a:moveTo>
                        <a:pt x="19" y="7"/>
                      </a:moveTo>
                      <a:cubicBezTo>
                        <a:pt x="22" y="11"/>
                        <a:pt x="21" y="17"/>
                        <a:pt x="16" y="20"/>
                      </a:cubicBezTo>
                      <a:cubicBezTo>
                        <a:pt x="12" y="23"/>
                        <a:pt x="6" y="21"/>
                        <a:pt x="3" y="16"/>
                      </a:cubicBezTo>
                      <a:cubicBezTo>
                        <a:pt x="0" y="12"/>
                        <a:pt x="1" y="6"/>
                        <a:pt x="5" y="3"/>
                      </a:cubicBezTo>
                      <a:cubicBezTo>
                        <a:pt x="10" y="0"/>
                        <a:pt x="16" y="2"/>
                        <a:pt x="19" y="7"/>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6" name="Freeform 140">
                  <a:extLst>
                    <a:ext uri="{FF2B5EF4-FFF2-40B4-BE49-F238E27FC236}">
                      <a16:creationId xmlns:a16="http://schemas.microsoft.com/office/drawing/2014/main" id="{C4F094D7-FBE5-8540-97C1-644A6CB6697F}"/>
                    </a:ext>
                  </a:extLst>
                </p:cNvPr>
                <p:cNvSpPr>
                  <a:spLocks/>
                </p:cNvSpPr>
                <p:nvPr/>
              </p:nvSpPr>
              <p:spPr bwMode="auto">
                <a:xfrm rot="21231786">
                  <a:off x="3092910" y="3575063"/>
                  <a:ext cx="30520" cy="32643"/>
                </a:xfrm>
                <a:custGeom>
                  <a:avLst/>
                  <a:gdLst>
                    <a:gd name="T0" fmla="*/ 18 w 21"/>
                    <a:gd name="T1" fmla="*/ 6 h 22"/>
                    <a:gd name="T2" fmla="*/ 16 w 21"/>
                    <a:gd name="T3" fmla="*/ 19 h 22"/>
                    <a:gd name="T4" fmla="*/ 3 w 21"/>
                    <a:gd name="T5" fmla="*/ 16 h 22"/>
                    <a:gd name="T6" fmla="*/ 5 w 21"/>
                    <a:gd name="T7" fmla="*/ 3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7"/>
                        <a:pt x="16" y="19"/>
                      </a:cubicBezTo>
                      <a:cubicBezTo>
                        <a:pt x="12" y="22"/>
                        <a:pt x="6" y="21"/>
                        <a:pt x="3" y="16"/>
                      </a:cubicBezTo>
                      <a:cubicBezTo>
                        <a:pt x="0" y="11"/>
                        <a:pt x="1" y="5"/>
                        <a:pt x="5" y="3"/>
                      </a:cubicBezTo>
                      <a:cubicBezTo>
                        <a:pt x="10" y="0"/>
                        <a:pt x="15" y="2"/>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7" name="Freeform 141">
                  <a:extLst>
                    <a:ext uri="{FF2B5EF4-FFF2-40B4-BE49-F238E27FC236}">
                      <a16:creationId xmlns:a16="http://schemas.microsoft.com/office/drawing/2014/main" id="{9C7AD93C-77AF-AE4A-9C11-FCAA9EAE71CB}"/>
                    </a:ext>
                  </a:extLst>
                </p:cNvPr>
                <p:cNvSpPr>
                  <a:spLocks/>
                </p:cNvSpPr>
                <p:nvPr/>
              </p:nvSpPr>
              <p:spPr bwMode="auto">
                <a:xfrm rot="21231786">
                  <a:off x="3013221" y="3913145"/>
                  <a:ext cx="32126" cy="32643"/>
                </a:xfrm>
                <a:custGeom>
                  <a:avLst/>
                  <a:gdLst>
                    <a:gd name="T0" fmla="*/ 19 w 22"/>
                    <a:gd name="T1" fmla="*/ 6 h 22"/>
                    <a:gd name="T2" fmla="*/ 16 w 22"/>
                    <a:gd name="T3" fmla="*/ 20 h 22"/>
                    <a:gd name="T4" fmla="*/ 3 w 22"/>
                    <a:gd name="T5" fmla="*/ 16 h 22"/>
                    <a:gd name="T6" fmla="*/ 5 w 22"/>
                    <a:gd name="T7" fmla="*/ 3 h 22"/>
                    <a:gd name="T8" fmla="*/ 19 w 22"/>
                    <a:gd name="T9" fmla="*/ 6 h 22"/>
                  </a:gdLst>
                  <a:ahLst/>
                  <a:cxnLst>
                    <a:cxn ang="0">
                      <a:pos x="T0" y="T1"/>
                    </a:cxn>
                    <a:cxn ang="0">
                      <a:pos x="T2" y="T3"/>
                    </a:cxn>
                    <a:cxn ang="0">
                      <a:pos x="T4" y="T5"/>
                    </a:cxn>
                    <a:cxn ang="0">
                      <a:pos x="T6" y="T7"/>
                    </a:cxn>
                    <a:cxn ang="0">
                      <a:pos x="T8" y="T9"/>
                    </a:cxn>
                  </a:cxnLst>
                  <a:rect l="0" t="0" r="r" b="b"/>
                  <a:pathLst>
                    <a:path w="22" h="22">
                      <a:moveTo>
                        <a:pt x="19" y="6"/>
                      </a:moveTo>
                      <a:cubicBezTo>
                        <a:pt x="22" y="11"/>
                        <a:pt x="21" y="17"/>
                        <a:pt x="16" y="20"/>
                      </a:cubicBezTo>
                      <a:cubicBezTo>
                        <a:pt x="12" y="22"/>
                        <a:pt x="6" y="21"/>
                        <a:pt x="3" y="16"/>
                      </a:cubicBezTo>
                      <a:cubicBezTo>
                        <a:pt x="0" y="12"/>
                        <a:pt x="1" y="6"/>
                        <a:pt x="5" y="3"/>
                      </a:cubicBezTo>
                      <a:cubicBezTo>
                        <a:pt x="10" y="0"/>
                        <a:pt x="16" y="2"/>
                        <a:pt x="19"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8" name="Freeform 142">
                  <a:extLst>
                    <a:ext uri="{FF2B5EF4-FFF2-40B4-BE49-F238E27FC236}">
                      <a16:creationId xmlns:a16="http://schemas.microsoft.com/office/drawing/2014/main" id="{1DB1A8F9-C4D2-FB4F-95AF-3BB966C344B6}"/>
                    </a:ext>
                  </a:extLst>
                </p:cNvPr>
                <p:cNvSpPr>
                  <a:spLocks/>
                </p:cNvSpPr>
                <p:nvPr/>
              </p:nvSpPr>
              <p:spPr bwMode="auto">
                <a:xfrm rot="21231786">
                  <a:off x="3055263" y="3980585"/>
                  <a:ext cx="30520" cy="34360"/>
                </a:xfrm>
                <a:custGeom>
                  <a:avLst/>
                  <a:gdLst>
                    <a:gd name="T0" fmla="*/ 18 w 21"/>
                    <a:gd name="T1" fmla="*/ 6 h 22"/>
                    <a:gd name="T2" fmla="*/ 16 w 21"/>
                    <a:gd name="T3" fmla="*/ 19 h 22"/>
                    <a:gd name="T4" fmla="*/ 3 w 21"/>
                    <a:gd name="T5" fmla="*/ 16 h 22"/>
                    <a:gd name="T6" fmla="*/ 5 w 21"/>
                    <a:gd name="T7" fmla="*/ 2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6"/>
                        <a:pt x="16" y="19"/>
                      </a:cubicBezTo>
                      <a:cubicBezTo>
                        <a:pt x="12" y="22"/>
                        <a:pt x="6" y="20"/>
                        <a:pt x="3" y="16"/>
                      </a:cubicBezTo>
                      <a:cubicBezTo>
                        <a:pt x="0" y="11"/>
                        <a:pt x="1" y="5"/>
                        <a:pt x="5" y="2"/>
                      </a:cubicBezTo>
                      <a:cubicBezTo>
                        <a:pt x="9" y="0"/>
                        <a:pt x="15" y="1"/>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29" name="Freeform 143">
                  <a:extLst>
                    <a:ext uri="{FF2B5EF4-FFF2-40B4-BE49-F238E27FC236}">
                      <a16:creationId xmlns:a16="http://schemas.microsoft.com/office/drawing/2014/main" id="{8FD94A33-1F74-944D-9F90-65517BCE7193}"/>
                    </a:ext>
                  </a:extLst>
                </p:cNvPr>
                <p:cNvSpPr>
                  <a:spLocks/>
                </p:cNvSpPr>
                <p:nvPr/>
              </p:nvSpPr>
              <p:spPr bwMode="auto">
                <a:xfrm rot="21231786">
                  <a:off x="2975878" y="3996818"/>
                  <a:ext cx="28913" cy="32643"/>
                </a:xfrm>
                <a:custGeom>
                  <a:avLst/>
                  <a:gdLst>
                    <a:gd name="T0" fmla="*/ 18 w 21"/>
                    <a:gd name="T1" fmla="*/ 6 h 22"/>
                    <a:gd name="T2" fmla="*/ 16 w 21"/>
                    <a:gd name="T3" fmla="*/ 19 h 22"/>
                    <a:gd name="T4" fmla="*/ 3 w 21"/>
                    <a:gd name="T5" fmla="*/ 16 h 22"/>
                    <a:gd name="T6" fmla="*/ 5 w 21"/>
                    <a:gd name="T7" fmla="*/ 3 h 22"/>
                    <a:gd name="T8" fmla="*/ 18 w 21"/>
                    <a:gd name="T9" fmla="*/ 6 h 22"/>
                  </a:gdLst>
                  <a:ahLst/>
                  <a:cxnLst>
                    <a:cxn ang="0">
                      <a:pos x="T0" y="T1"/>
                    </a:cxn>
                    <a:cxn ang="0">
                      <a:pos x="T2" y="T3"/>
                    </a:cxn>
                    <a:cxn ang="0">
                      <a:pos x="T4" y="T5"/>
                    </a:cxn>
                    <a:cxn ang="0">
                      <a:pos x="T6" y="T7"/>
                    </a:cxn>
                    <a:cxn ang="0">
                      <a:pos x="T8" y="T9"/>
                    </a:cxn>
                  </a:cxnLst>
                  <a:rect l="0" t="0" r="r" b="b"/>
                  <a:pathLst>
                    <a:path w="21" h="22">
                      <a:moveTo>
                        <a:pt x="18" y="6"/>
                      </a:moveTo>
                      <a:cubicBezTo>
                        <a:pt x="21" y="11"/>
                        <a:pt x="20" y="17"/>
                        <a:pt x="16" y="19"/>
                      </a:cubicBezTo>
                      <a:cubicBezTo>
                        <a:pt x="12" y="22"/>
                        <a:pt x="6" y="21"/>
                        <a:pt x="3" y="16"/>
                      </a:cubicBezTo>
                      <a:cubicBezTo>
                        <a:pt x="0" y="11"/>
                        <a:pt x="1" y="6"/>
                        <a:pt x="5" y="3"/>
                      </a:cubicBezTo>
                      <a:cubicBezTo>
                        <a:pt x="9" y="0"/>
                        <a:pt x="15" y="2"/>
                        <a:pt x="18" y="6"/>
                      </a:cubicBezTo>
                    </a:path>
                  </a:pathLst>
                </a:custGeom>
                <a:solidFill>
                  <a:srgbClr val="1F3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0" name="Freeform 145">
                  <a:extLst>
                    <a:ext uri="{FF2B5EF4-FFF2-40B4-BE49-F238E27FC236}">
                      <a16:creationId xmlns:a16="http://schemas.microsoft.com/office/drawing/2014/main" id="{59448F37-A77E-1B4C-823C-B0D93544189C}"/>
                    </a:ext>
                  </a:extLst>
                </p:cNvPr>
                <p:cNvSpPr>
                  <a:spLocks/>
                </p:cNvSpPr>
                <p:nvPr/>
              </p:nvSpPr>
              <p:spPr bwMode="auto">
                <a:xfrm rot="21231786">
                  <a:off x="3561852" y="3662366"/>
                  <a:ext cx="122078" cy="158056"/>
                </a:xfrm>
                <a:custGeom>
                  <a:avLst/>
                  <a:gdLst>
                    <a:gd name="T0" fmla="*/ 6 w 87"/>
                    <a:gd name="T1" fmla="*/ 17 h 104"/>
                    <a:gd name="T2" fmla="*/ 3 w 87"/>
                    <a:gd name="T3" fmla="*/ 91 h 104"/>
                    <a:gd name="T4" fmla="*/ 12 w 87"/>
                    <a:gd name="T5" fmla="*/ 101 h 104"/>
                    <a:gd name="T6" fmla="*/ 80 w 87"/>
                    <a:gd name="T7" fmla="*/ 66 h 104"/>
                    <a:gd name="T8" fmla="*/ 81 w 87"/>
                    <a:gd name="T9" fmla="*/ 47 h 104"/>
                    <a:gd name="T10" fmla="*/ 20 w 87"/>
                    <a:gd name="T11" fmla="*/ 12 h 104"/>
                    <a:gd name="T12" fmla="*/ 6 w 87"/>
                    <a:gd name="T13" fmla="*/ 17 h 104"/>
                  </a:gdLst>
                  <a:ahLst/>
                  <a:cxnLst>
                    <a:cxn ang="0">
                      <a:pos x="T0" y="T1"/>
                    </a:cxn>
                    <a:cxn ang="0">
                      <a:pos x="T2" y="T3"/>
                    </a:cxn>
                    <a:cxn ang="0">
                      <a:pos x="T4" y="T5"/>
                    </a:cxn>
                    <a:cxn ang="0">
                      <a:pos x="T6" y="T7"/>
                    </a:cxn>
                    <a:cxn ang="0">
                      <a:pos x="T8" y="T9"/>
                    </a:cxn>
                    <a:cxn ang="0">
                      <a:pos x="T10" y="T11"/>
                    </a:cxn>
                    <a:cxn ang="0">
                      <a:pos x="T12" y="T13"/>
                    </a:cxn>
                  </a:cxnLst>
                  <a:rect l="0" t="0" r="r" b="b"/>
                  <a:pathLst>
                    <a:path w="87" h="104">
                      <a:moveTo>
                        <a:pt x="6" y="17"/>
                      </a:moveTo>
                      <a:cubicBezTo>
                        <a:pt x="6" y="17"/>
                        <a:pt x="26" y="48"/>
                        <a:pt x="3" y="91"/>
                      </a:cubicBezTo>
                      <a:cubicBezTo>
                        <a:pt x="3" y="91"/>
                        <a:pt x="0" y="104"/>
                        <a:pt x="12" y="101"/>
                      </a:cubicBezTo>
                      <a:cubicBezTo>
                        <a:pt x="33" y="78"/>
                        <a:pt x="82" y="73"/>
                        <a:pt x="80" y="66"/>
                      </a:cubicBezTo>
                      <a:cubicBezTo>
                        <a:pt x="77" y="59"/>
                        <a:pt x="78" y="54"/>
                        <a:pt x="81" y="47"/>
                      </a:cubicBezTo>
                      <a:cubicBezTo>
                        <a:pt x="87" y="35"/>
                        <a:pt x="32" y="38"/>
                        <a:pt x="20" y="12"/>
                      </a:cubicBezTo>
                      <a:cubicBezTo>
                        <a:pt x="20" y="12"/>
                        <a:pt x="8" y="0"/>
                        <a:pt x="6" y="17"/>
                      </a:cubicBezTo>
                      <a:close/>
                    </a:path>
                  </a:pathLst>
                </a:custGeom>
                <a:solidFill>
                  <a:schemeClr val="bg2"/>
                </a:solidFill>
                <a:ln w="6350" cap="rnd">
                  <a:solidFill>
                    <a:srgbClr val="508768"/>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1" name="Freeform 147">
                  <a:extLst>
                    <a:ext uri="{FF2B5EF4-FFF2-40B4-BE49-F238E27FC236}">
                      <a16:creationId xmlns:a16="http://schemas.microsoft.com/office/drawing/2014/main" id="{DB24187E-4469-F241-B018-C4DF2E6E17A8}"/>
                    </a:ext>
                  </a:extLst>
                </p:cNvPr>
                <p:cNvSpPr>
                  <a:spLocks/>
                </p:cNvSpPr>
                <p:nvPr/>
              </p:nvSpPr>
              <p:spPr bwMode="auto">
                <a:xfrm rot="21231786">
                  <a:off x="3764529" y="4228275"/>
                  <a:ext cx="138141" cy="156338"/>
                </a:xfrm>
                <a:custGeom>
                  <a:avLst/>
                  <a:gdLst>
                    <a:gd name="T0" fmla="*/ 16 w 97"/>
                    <a:gd name="T1" fmla="*/ 72 h 103"/>
                    <a:gd name="T2" fmla="*/ 86 w 97"/>
                    <a:gd name="T3" fmla="*/ 97 h 103"/>
                    <a:gd name="T4" fmla="*/ 97 w 97"/>
                    <a:gd name="T5" fmla="*/ 91 h 103"/>
                    <a:gd name="T6" fmla="*/ 84 w 97"/>
                    <a:gd name="T7" fmla="*/ 16 h 103"/>
                    <a:gd name="T8" fmla="*/ 66 w 97"/>
                    <a:gd name="T9" fmla="*/ 9 h 103"/>
                    <a:gd name="T10" fmla="*/ 15 w 97"/>
                    <a:gd name="T11" fmla="*/ 57 h 103"/>
                    <a:gd name="T12" fmla="*/ 16 w 97"/>
                    <a:gd name="T13" fmla="*/ 72 h 103"/>
                  </a:gdLst>
                  <a:ahLst/>
                  <a:cxnLst>
                    <a:cxn ang="0">
                      <a:pos x="T0" y="T1"/>
                    </a:cxn>
                    <a:cxn ang="0">
                      <a:pos x="T2" y="T3"/>
                    </a:cxn>
                    <a:cxn ang="0">
                      <a:pos x="T4" y="T5"/>
                    </a:cxn>
                    <a:cxn ang="0">
                      <a:pos x="T6" y="T7"/>
                    </a:cxn>
                    <a:cxn ang="0">
                      <a:pos x="T8" y="T9"/>
                    </a:cxn>
                    <a:cxn ang="0">
                      <a:pos x="T10" y="T11"/>
                    </a:cxn>
                    <a:cxn ang="0">
                      <a:pos x="T12" y="T13"/>
                    </a:cxn>
                  </a:cxnLst>
                  <a:rect l="0" t="0" r="r" b="b"/>
                  <a:pathLst>
                    <a:path w="97" h="103">
                      <a:moveTo>
                        <a:pt x="16" y="72"/>
                      </a:moveTo>
                      <a:cubicBezTo>
                        <a:pt x="16" y="72"/>
                        <a:pt x="51" y="62"/>
                        <a:pt x="86" y="97"/>
                      </a:cubicBezTo>
                      <a:cubicBezTo>
                        <a:pt x="86" y="97"/>
                        <a:pt x="97" y="103"/>
                        <a:pt x="97" y="91"/>
                      </a:cubicBezTo>
                      <a:cubicBezTo>
                        <a:pt x="82" y="64"/>
                        <a:pt x="91" y="16"/>
                        <a:pt x="84" y="16"/>
                      </a:cubicBezTo>
                      <a:cubicBezTo>
                        <a:pt x="77" y="16"/>
                        <a:pt x="72" y="15"/>
                        <a:pt x="66" y="9"/>
                      </a:cubicBezTo>
                      <a:cubicBezTo>
                        <a:pt x="57" y="0"/>
                        <a:pt x="43" y="53"/>
                        <a:pt x="15" y="57"/>
                      </a:cubicBezTo>
                      <a:cubicBezTo>
                        <a:pt x="15" y="57"/>
                        <a:pt x="0" y="65"/>
                        <a:pt x="16" y="72"/>
                      </a:cubicBezTo>
                      <a:close/>
                    </a:path>
                  </a:pathLst>
                </a:custGeom>
                <a:solidFill>
                  <a:schemeClr val="bg2"/>
                </a:solidFill>
                <a:ln w="6350" cap="rnd">
                  <a:solidFill>
                    <a:srgbClr val="508768"/>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2" name="Rectangle 184">
                  <a:extLst>
                    <a:ext uri="{FF2B5EF4-FFF2-40B4-BE49-F238E27FC236}">
                      <a16:creationId xmlns:a16="http://schemas.microsoft.com/office/drawing/2014/main" id="{B558BB90-848E-E047-AF39-263C9F46274D}"/>
                    </a:ext>
                  </a:extLst>
                </p:cNvPr>
                <p:cNvSpPr>
                  <a:spLocks noChangeArrowheads="1"/>
                </p:cNvSpPr>
                <p:nvPr/>
              </p:nvSpPr>
              <p:spPr bwMode="auto">
                <a:xfrm>
                  <a:off x="2677403" y="4234583"/>
                  <a:ext cx="645767" cy="23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US" altLang="de-DE" sz="1000" b="1" i="1" dirty="0">
                      <a:solidFill>
                        <a:srgbClr val="1D99DD"/>
                      </a:solidFill>
                      <a:latin typeface="Calibri" panose="020F0502020204030204" pitchFamily="34" charset="0"/>
                      <a:cs typeface="Calibri" panose="020F0502020204030204" pitchFamily="34" charset="0"/>
                    </a:rPr>
                    <a:t>Enhanced</a:t>
                  </a:r>
                  <a:r>
                    <a:rPr lang="en-US" altLang="de-DE" sz="1000" b="1" dirty="0">
                      <a:solidFill>
                        <a:srgbClr val="FF0000"/>
                      </a:solidFill>
                      <a:latin typeface="Calibri" panose="020F0502020204030204" pitchFamily="34" charset="0"/>
                      <a:cs typeface="Calibri" panose="020F0502020204030204" pitchFamily="34" charset="0"/>
                    </a:rPr>
                    <a:t> </a:t>
                  </a:r>
                  <a:r>
                    <a:rPr lang="en-US" altLang="de-DE" sz="1000" b="1" dirty="0">
                      <a:solidFill>
                        <a:srgbClr val="002060"/>
                      </a:solidFill>
                      <a:latin typeface="Calibri" panose="020F0502020204030204" pitchFamily="34" charset="0"/>
                      <a:cs typeface="Calibri" panose="020F0502020204030204" pitchFamily="34" charset="0"/>
                    </a:rPr>
                    <a:t>ADCC</a:t>
                  </a:r>
                  <a:br>
                    <a:rPr lang="en-US" altLang="de-DE" sz="1000" b="1" dirty="0">
                      <a:solidFill>
                        <a:srgbClr val="002060"/>
                      </a:solidFill>
                      <a:latin typeface="Calibri" panose="020F0502020204030204" pitchFamily="34" charset="0"/>
                      <a:cs typeface="Calibri" panose="020F0502020204030204" pitchFamily="34" charset="0"/>
                    </a:rPr>
                  </a:br>
                  <a:r>
                    <a:rPr lang="en-US" altLang="de-DE" sz="1000" b="1" dirty="0">
                      <a:solidFill>
                        <a:srgbClr val="002060"/>
                      </a:solidFill>
                      <a:latin typeface="Calibri" panose="020F0502020204030204" pitchFamily="34" charset="0"/>
                      <a:cs typeface="Calibri" panose="020F0502020204030204" pitchFamily="34" charset="0"/>
                    </a:rPr>
                    <a:t>(Fc portion)</a:t>
                  </a:r>
                  <a:r>
                    <a:rPr lang="en-US" altLang="de-DE" sz="1000" b="1" baseline="30000" dirty="0">
                      <a:solidFill>
                        <a:srgbClr val="002060"/>
                      </a:solidFill>
                      <a:latin typeface="Calibri" panose="020F0502020204030204" pitchFamily="34" charset="0"/>
                      <a:cs typeface="Calibri" panose="020F0502020204030204" pitchFamily="34" charset="0"/>
                    </a:rPr>
                    <a:t>1</a:t>
                  </a:r>
                  <a:endParaRPr lang="en-US" altLang="de-DE" sz="1000" dirty="0">
                    <a:solidFill>
                      <a:srgbClr val="002060"/>
                    </a:solidFill>
                    <a:latin typeface="Calibri" panose="020F0502020204030204" pitchFamily="34" charset="0"/>
                    <a:cs typeface="Calibri" panose="020F0502020204030204" pitchFamily="34" charset="0"/>
                  </a:endParaRPr>
                </a:p>
              </p:txBody>
            </p:sp>
            <p:sp>
              <p:nvSpPr>
                <p:cNvPr id="533" name="Freeform 86">
                  <a:extLst>
                    <a:ext uri="{FF2B5EF4-FFF2-40B4-BE49-F238E27FC236}">
                      <a16:creationId xmlns:a16="http://schemas.microsoft.com/office/drawing/2014/main" id="{1CEE171E-51F8-B34D-B3EA-646C982F251F}"/>
                    </a:ext>
                  </a:extLst>
                </p:cNvPr>
                <p:cNvSpPr>
                  <a:spLocks/>
                </p:cNvSpPr>
                <p:nvPr/>
              </p:nvSpPr>
              <p:spPr bwMode="auto">
                <a:xfrm rot="21231786">
                  <a:off x="1923468" y="3035527"/>
                  <a:ext cx="1154925" cy="1180264"/>
                </a:xfrm>
                <a:custGeom>
                  <a:avLst/>
                  <a:gdLst>
                    <a:gd name="T0" fmla="*/ 685 w 815"/>
                    <a:gd name="T1" fmla="*/ 635 h 779"/>
                    <a:gd name="T2" fmla="*/ 728 w 815"/>
                    <a:gd name="T3" fmla="*/ 585 h 779"/>
                    <a:gd name="T4" fmla="*/ 778 w 815"/>
                    <a:gd name="T5" fmla="*/ 596 h 779"/>
                    <a:gd name="T6" fmla="*/ 808 w 815"/>
                    <a:gd name="T7" fmla="*/ 571 h 779"/>
                    <a:gd name="T8" fmla="*/ 815 w 815"/>
                    <a:gd name="T9" fmla="*/ 541 h 779"/>
                    <a:gd name="T10" fmla="*/ 804 w 815"/>
                    <a:gd name="T11" fmla="*/ 520 h 779"/>
                    <a:gd name="T12" fmla="*/ 762 w 815"/>
                    <a:gd name="T13" fmla="*/ 497 h 779"/>
                    <a:gd name="T14" fmla="*/ 773 w 815"/>
                    <a:gd name="T15" fmla="*/ 428 h 779"/>
                    <a:gd name="T16" fmla="*/ 796 w 815"/>
                    <a:gd name="T17" fmla="*/ 359 h 779"/>
                    <a:gd name="T18" fmla="*/ 763 w 815"/>
                    <a:gd name="T19" fmla="*/ 272 h 779"/>
                    <a:gd name="T20" fmla="*/ 711 w 815"/>
                    <a:gd name="T21" fmla="*/ 182 h 779"/>
                    <a:gd name="T22" fmla="*/ 619 w 815"/>
                    <a:gd name="T23" fmla="*/ 85 h 779"/>
                    <a:gd name="T24" fmla="*/ 646 w 815"/>
                    <a:gd name="T25" fmla="*/ 40 h 779"/>
                    <a:gd name="T26" fmla="*/ 632 w 815"/>
                    <a:gd name="T27" fmla="*/ 10 h 779"/>
                    <a:gd name="T28" fmla="*/ 608 w 815"/>
                    <a:gd name="T29" fmla="*/ 1 h 779"/>
                    <a:gd name="T30" fmla="*/ 586 w 815"/>
                    <a:gd name="T31" fmla="*/ 9 h 779"/>
                    <a:gd name="T32" fmla="*/ 550 w 815"/>
                    <a:gd name="T33" fmla="*/ 42 h 779"/>
                    <a:gd name="T34" fmla="*/ 427 w 815"/>
                    <a:gd name="T35" fmla="*/ 20 h 779"/>
                    <a:gd name="T36" fmla="*/ 333 w 815"/>
                    <a:gd name="T37" fmla="*/ 21 h 779"/>
                    <a:gd name="T38" fmla="*/ 258 w 815"/>
                    <a:gd name="T39" fmla="*/ 47 h 779"/>
                    <a:gd name="T40" fmla="*/ 230 w 815"/>
                    <a:gd name="T41" fmla="*/ 22 h 779"/>
                    <a:gd name="T42" fmla="*/ 196 w 815"/>
                    <a:gd name="T43" fmla="*/ 20 h 779"/>
                    <a:gd name="T44" fmla="*/ 178 w 815"/>
                    <a:gd name="T45" fmla="*/ 37 h 779"/>
                    <a:gd name="T46" fmla="*/ 174 w 815"/>
                    <a:gd name="T47" fmla="*/ 61 h 779"/>
                    <a:gd name="T48" fmla="*/ 184 w 815"/>
                    <a:gd name="T49" fmla="*/ 94 h 779"/>
                    <a:gd name="T50" fmla="*/ 119 w 815"/>
                    <a:gd name="T51" fmla="*/ 155 h 779"/>
                    <a:gd name="T52" fmla="*/ 69 w 815"/>
                    <a:gd name="T53" fmla="*/ 251 h 779"/>
                    <a:gd name="T54" fmla="*/ 46 w 815"/>
                    <a:gd name="T55" fmla="*/ 372 h 779"/>
                    <a:gd name="T56" fmla="*/ 39 w 815"/>
                    <a:gd name="T57" fmla="*/ 400 h 779"/>
                    <a:gd name="T58" fmla="*/ 17 w 815"/>
                    <a:gd name="T59" fmla="*/ 411 h 779"/>
                    <a:gd name="T60" fmla="*/ 2 w 815"/>
                    <a:gd name="T61" fmla="*/ 440 h 779"/>
                    <a:gd name="T62" fmla="*/ 10 w 815"/>
                    <a:gd name="T63" fmla="*/ 464 h 779"/>
                    <a:gd name="T64" fmla="*/ 31 w 815"/>
                    <a:gd name="T65" fmla="*/ 477 h 779"/>
                    <a:gd name="T66" fmla="*/ 60 w 815"/>
                    <a:gd name="T67" fmla="*/ 485 h 779"/>
                    <a:gd name="T68" fmla="*/ 105 w 815"/>
                    <a:gd name="T69" fmla="*/ 586 h 779"/>
                    <a:gd name="T70" fmla="*/ 169 w 815"/>
                    <a:gd name="T71" fmla="*/ 662 h 779"/>
                    <a:gd name="T72" fmla="*/ 226 w 815"/>
                    <a:gd name="T73" fmla="*/ 706 h 779"/>
                    <a:gd name="T74" fmla="*/ 223 w 815"/>
                    <a:gd name="T75" fmla="*/ 742 h 779"/>
                    <a:gd name="T76" fmla="*/ 256 w 815"/>
                    <a:gd name="T77" fmla="*/ 774 h 779"/>
                    <a:gd name="T78" fmla="*/ 281 w 815"/>
                    <a:gd name="T79" fmla="*/ 779 h 779"/>
                    <a:gd name="T80" fmla="*/ 302 w 815"/>
                    <a:gd name="T81" fmla="*/ 768 h 779"/>
                    <a:gd name="T82" fmla="*/ 333 w 815"/>
                    <a:gd name="T83" fmla="*/ 740 h 779"/>
                    <a:gd name="T84" fmla="*/ 454 w 815"/>
                    <a:gd name="T85" fmla="*/ 745 h 779"/>
                    <a:gd name="T86" fmla="*/ 547 w 815"/>
                    <a:gd name="T87" fmla="*/ 718 h 779"/>
                    <a:gd name="T88" fmla="*/ 639 w 815"/>
                    <a:gd name="T89" fmla="*/ 677 h 779"/>
                    <a:gd name="T90" fmla="*/ 685 w 815"/>
                    <a:gd name="T91" fmla="*/ 63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5" h="779">
                      <a:moveTo>
                        <a:pt x="685" y="635"/>
                      </a:moveTo>
                      <a:cubicBezTo>
                        <a:pt x="690" y="622"/>
                        <a:pt x="714" y="589"/>
                        <a:pt x="728" y="585"/>
                      </a:cubicBezTo>
                      <a:cubicBezTo>
                        <a:pt x="742" y="581"/>
                        <a:pt x="762" y="590"/>
                        <a:pt x="778" y="596"/>
                      </a:cubicBezTo>
                      <a:cubicBezTo>
                        <a:pt x="789" y="599"/>
                        <a:pt x="801" y="586"/>
                        <a:pt x="808" y="571"/>
                      </a:cubicBezTo>
                      <a:cubicBezTo>
                        <a:pt x="812" y="563"/>
                        <a:pt x="815" y="549"/>
                        <a:pt x="815" y="541"/>
                      </a:cubicBezTo>
                      <a:cubicBezTo>
                        <a:pt x="814" y="531"/>
                        <a:pt x="811" y="524"/>
                        <a:pt x="804" y="520"/>
                      </a:cubicBezTo>
                      <a:cubicBezTo>
                        <a:pt x="792" y="513"/>
                        <a:pt x="767" y="507"/>
                        <a:pt x="762" y="497"/>
                      </a:cubicBezTo>
                      <a:cubicBezTo>
                        <a:pt x="758" y="488"/>
                        <a:pt x="769" y="435"/>
                        <a:pt x="773" y="428"/>
                      </a:cubicBezTo>
                      <a:cubicBezTo>
                        <a:pt x="778" y="420"/>
                        <a:pt x="795" y="385"/>
                        <a:pt x="796" y="359"/>
                      </a:cubicBezTo>
                      <a:cubicBezTo>
                        <a:pt x="797" y="332"/>
                        <a:pt x="786" y="319"/>
                        <a:pt x="763" y="272"/>
                      </a:cubicBezTo>
                      <a:cubicBezTo>
                        <a:pt x="757" y="260"/>
                        <a:pt x="734" y="206"/>
                        <a:pt x="711" y="182"/>
                      </a:cubicBezTo>
                      <a:cubicBezTo>
                        <a:pt x="688" y="158"/>
                        <a:pt x="619" y="102"/>
                        <a:pt x="619" y="85"/>
                      </a:cubicBezTo>
                      <a:cubicBezTo>
                        <a:pt x="619" y="75"/>
                        <a:pt x="638" y="55"/>
                        <a:pt x="646" y="40"/>
                      </a:cubicBezTo>
                      <a:cubicBezTo>
                        <a:pt x="651" y="30"/>
                        <a:pt x="646" y="19"/>
                        <a:pt x="632" y="10"/>
                      </a:cubicBezTo>
                      <a:cubicBezTo>
                        <a:pt x="625" y="5"/>
                        <a:pt x="616" y="2"/>
                        <a:pt x="608" y="1"/>
                      </a:cubicBezTo>
                      <a:cubicBezTo>
                        <a:pt x="598" y="0"/>
                        <a:pt x="591" y="3"/>
                        <a:pt x="586" y="9"/>
                      </a:cubicBezTo>
                      <a:cubicBezTo>
                        <a:pt x="577" y="20"/>
                        <a:pt x="564" y="37"/>
                        <a:pt x="550" y="42"/>
                      </a:cubicBezTo>
                      <a:cubicBezTo>
                        <a:pt x="536" y="47"/>
                        <a:pt x="442" y="25"/>
                        <a:pt x="427" y="20"/>
                      </a:cubicBezTo>
                      <a:cubicBezTo>
                        <a:pt x="412" y="15"/>
                        <a:pt x="369" y="6"/>
                        <a:pt x="333" y="21"/>
                      </a:cubicBezTo>
                      <a:cubicBezTo>
                        <a:pt x="296" y="37"/>
                        <a:pt x="272" y="47"/>
                        <a:pt x="258" y="47"/>
                      </a:cubicBezTo>
                      <a:cubicBezTo>
                        <a:pt x="244" y="47"/>
                        <a:pt x="237" y="33"/>
                        <a:pt x="230" y="22"/>
                      </a:cubicBezTo>
                      <a:cubicBezTo>
                        <a:pt x="223" y="13"/>
                        <a:pt x="210" y="12"/>
                        <a:pt x="196" y="20"/>
                      </a:cubicBezTo>
                      <a:cubicBezTo>
                        <a:pt x="189" y="25"/>
                        <a:pt x="182" y="31"/>
                        <a:pt x="178" y="37"/>
                      </a:cubicBezTo>
                      <a:cubicBezTo>
                        <a:pt x="172" y="46"/>
                        <a:pt x="171" y="54"/>
                        <a:pt x="174" y="61"/>
                      </a:cubicBezTo>
                      <a:cubicBezTo>
                        <a:pt x="179" y="71"/>
                        <a:pt x="185" y="79"/>
                        <a:pt x="184" y="94"/>
                      </a:cubicBezTo>
                      <a:cubicBezTo>
                        <a:pt x="184" y="114"/>
                        <a:pt x="136" y="139"/>
                        <a:pt x="119" y="155"/>
                      </a:cubicBezTo>
                      <a:cubicBezTo>
                        <a:pt x="101" y="171"/>
                        <a:pt x="71" y="216"/>
                        <a:pt x="69" y="251"/>
                      </a:cubicBezTo>
                      <a:cubicBezTo>
                        <a:pt x="67" y="286"/>
                        <a:pt x="46" y="322"/>
                        <a:pt x="46" y="372"/>
                      </a:cubicBezTo>
                      <a:cubicBezTo>
                        <a:pt x="46" y="380"/>
                        <a:pt x="45" y="392"/>
                        <a:pt x="39" y="400"/>
                      </a:cubicBezTo>
                      <a:cubicBezTo>
                        <a:pt x="33" y="407"/>
                        <a:pt x="27" y="409"/>
                        <a:pt x="17" y="411"/>
                      </a:cubicBezTo>
                      <a:cubicBezTo>
                        <a:pt x="6" y="413"/>
                        <a:pt x="0" y="424"/>
                        <a:pt x="2" y="440"/>
                      </a:cubicBezTo>
                      <a:cubicBezTo>
                        <a:pt x="3" y="449"/>
                        <a:pt x="6" y="458"/>
                        <a:pt x="10" y="464"/>
                      </a:cubicBezTo>
                      <a:cubicBezTo>
                        <a:pt x="16" y="472"/>
                        <a:pt x="23" y="477"/>
                        <a:pt x="31" y="477"/>
                      </a:cubicBezTo>
                      <a:cubicBezTo>
                        <a:pt x="39" y="477"/>
                        <a:pt x="45" y="469"/>
                        <a:pt x="60" y="485"/>
                      </a:cubicBezTo>
                      <a:cubicBezTo>
                        <a:pt x="75" y="501"/>
                        <a:pt x="104" y="568"/>
                        <a:pt x="105" y="586"/>
                      </a:cubicBezTo>
                      <a:cubicBezTo>
                        <a:pt x="107" y="603"/>
                        <a:pt x="151" y="658"/>
                        <a:pt x="169" y="662"/>
                      </a:cubicBezTo>
                      <a:cubicBezTo>
                        <a:pt x="186" y="666"/>
                        <a:pt x="221" y="697"/>
                        <a:pt x="226" y="706"/>
                      </a:cubicBezTo>
                      <a:cubicBezTo>
                        <a:pt x="231" y="714"/>
                        <a:pt x="227" y="730"/>
                        <a:pt x="223" y="742"/>
                      </a:cubicBezTo>
                      <a:cubicBezTo>
                        <a:pt x="219" y="753"/>
                        <a:pt x="241" y="767"/>
                        <a:pt x="256" y="774"/>
                      </a:cubicBezTo>
                      <a:cubicBezTo>
                        <a:pt x="264" y="777"/>
                        <a:pt x="273" y="779"/>
                        <a:pt x="281" y="779"/>
                      </a:cubicBezTo>
                      <a:cubicBezTo>
                        <a:pt x="291" y="778"/>
                        <a:pt x="298" y="775"/>
                        <a:pt x="302" y="768"/>
                      </a:cubicBezTo>
                      <a:cubicBezTo>
                        <a:pt x="308" y="758"/>
                        <a:pt x="309" y="742"/>
                        <a:pt x="333" y="740"/>
                      </a:cubicBezTo>
                      <a:cubicBezTo>
                        <a:pt x="357" y="737"/>
                        <a:pt x="427" y="746"/>
                        <a:pt x="454" y="745"/>
                      </a:cubicBezTo>
                      <a:cubicBezTo>
                        <a:pt x="481" y="745"/>
                        <a:pt x="530" y="726"/>
                        <a:pt x="547" y="718"/>
                      </a:cubicBezTo>
                      <a:cubicBezTo>
                        <a:pt x="573" y="706"/>
                        <a:pt x="625" y="684"/>
                        <a:pt x="639" y="677"/>
                      </a:cubicBezTo>
                      <a:cubicBezTo>
                        <a:pt x="654" y="670"/>
                        <a:pt x="682" y="642"/>
                        <a:pt x="685" y="635"/>
                      </a:cubicBezTo>
                      <a:close/>
                    </a:path>
                  </a:pathLst>
                </a:custGeom>
                <a:solidFill>
                  <a:srgbClr val="8CC4EC"/>
                </a:solidFill>
                <a:ln w="6350" cap="flat">
                  <a:solidFill>
                    <a:srgbClr val="589BDE"/>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4" name="Freeform 40">
                  <a:extLst>
                    <a:ext uri="{FF2B5EF4-FFF2-40B4-BE49-F238E27FC236}">
                      <a16:creationId xmlns:a16="http://schemas.microsoft.com/office/drawing/2014/main" id="{8C2F95F8-6C5E-0941-98C9-F91A77F040D4}"/>
                    </a:ext>
                  </a:extLst>
                </p:cNvPr>
                <p:cNvSpPr>
                  <a:spLocks/>
                </p:cNvSpPr>
                <p:nvPr/>
              </p:nvSpPr>
              <p:spPr bwMode="auto">
                <a:xfrm rot="21231786">
                  <a:off x="2122873" y="3174194"/>
                  <a:ext cx="794925" cy="686363"/>
                </a:xfrm>
                <a:custGeom>
                  <a:avLst/>
                  <a:gdLst>
                    <a:gd name="T0" fmla="*/ 67156 w 145831"/>
                    <a:gd name="T1" fmla="*/ 75464 h 109400"/>
                    <a:gd name="T2" fmla="*/ 7761 w 145831"/>
                    <a:gd name="T3" fmla="*/ 35304 h 109400"/>
                    <a:gd name="T4" fmla="*/ 113999 w 145831"/>
                    <a:gd name="T5" fmla="*/ 20862 h 109400"/>
                    <a:gd name="T6" fmla="*/ 136851 w 145831"/>
                    <a:gd name="T7" fmla="*/ 81023 h 109400"/>
                    <a:gd name="T8" fmla="*/ 67156 w 145831"/>
                    <a:gd name="T9" fmla="*/ 75464 h 109400"/>
                  </a:gdLst>
                  <a:ahLst/>
                  <a:cxnLst>
                    <a:cxn ang="0">
                      <a:pos x="T0" y="T1"/>
                    </a:cxn>
                    <a:cxn ang="0">
                      <a:pos x="T2" y="T3"/>
                    </a:cxn>
                    <a:cxn ang="0">
                      <a:pos x="T4" y="T5"/>
                    </a:cxn>
                    <a:cxn ang="0">
                      <a:pos x="T6" y="T7"/>
                    </a:cxn>
                    <a:cxn ang="0">
                      <a:pos x="T8" y="T9"/>
                    </a:cxn>
                  </a:cxnLst>
                  <a:rect l="0" t="0" r="r" b="b"/>
                  <a:pathLst>
                    <a:path w="145831" h="109400">
                      <a:moveTo>
                        <a:pt x="67156" y="75464"/>
                      </a:moveTo>
                      <a:cubicBezTo>
                        <a:pt x="36131" y="65020"/>
                        <a:pt x="0" y="62957"/>
                        <a:pt x="7761" y="35304"/>
                      </a:cubicBezTo>
                      <a:cubicBezTo>
                        <a:pt x="15487" y="7684"/>
                        <a:pt x="88893" y="0"/>
                        <a:pt x="113999" y="20862"/>
                      </a:cubicBezTo>
                      <a:cubicBezTo>
                        <a:pt x="133642" y="37186"/>
                        <a:pt x="145831" y="33895"/>
                        <a:pt x="136851" y="81023"/>
                      </a:cubicBezTo>
                      <a:cubicBezTo>
                        <a:pt x="131444" y="109400"/>
                        <a:pt x="98169" y="85922"/>
                        <a:pt x="67156" y="75464"/>
                      </a:cubicBezTo>
                      <a:close/>
                    </a:path>
                  </a:pathLst>
                </a:custGeom>
                <a:solidFill>
                  <a:srgbClr val="589BDE"/>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5" name="Freeform 41">
                  <a:extLst>
                    <a:ext uri="{FF2B5EF4-FFF2-40B4-BE49-F238E27FC236}">
                      <a16:creationId xmlns:a16="http://schemas.microsoft.com/office/drawing/2014/main" id="{E9DB2E73-AB9F-5342-BA20-79E4E380E6FE}"/>
                    </a:ext>
                  </a:extLst>
                </p:cNvPr>
                <p:cNvSpPr>
                  <a:spLocks/>
                </p:cNvSpPr>
                <p:nvPr/>
              </p:nvSpPr>
              <p:spPr bwMode="auto">
                <a:xfrm rot="21231786">
                  <a:off x="2580806" y="3373019"/>
                  <a:ext cx="286852" cy="347032"/>
                </a:xfrm>
                <a:custGeom>
                  <a:avLst/>
                  <a:gdLst>
                    <a:gd name="T0" fmla="*/ 21164 w 45358"/>
                    <a:gd name="T1" fmla="*/ 26310 h 54967"/>
                    <a:gd name="T2" fmla="*/ 34253 w 45358"/>
                    <a:gd name="T3" fmla="*/ 4494 h 54967"/>
                    <a:gd name="T4" fmla="*/ 37746 w 45358"/>
                    <a:gd name="T5" fmla="*/ 48735 h 54967"/>
                    <a:gd name="T6" fmla="*/ 7554 w 45358"/>
                    <a:gd name="T7" fmla="*/ 44777 h 54967"/>
                    <a:gd name="T8" fmla="*/ 21164 w 45358"/>
                    <a:gd name="T9" fmla="*/ 26310 h 54967"/>
                  </a:gdLst>
                  <a:ahLst/>
                  <a:cxnLst>
                    <a:cxn ang="0">
                      <a:pos x="T0" y="T1"/>
                    </a:cxn>
                    <a:cxn ang="0">
                      <a:pos x="T2" y="T3"/>
                    </a:cxn>
                    <a:cxn ang="0">
                      <a:pos x="T4" y="T5"/>
                    </a:cxn>
                    <a:cxn ang="0">
                      <a:pos x="T6" y="T7"/>
                    </a:cxn>
                    <a:cxn ang="0">
                      <a:pos x="T8" y="T9"/>
                    </a:cxn>
                  </a:cxnLst>
                  <a:rect l="0" t="0" r="r" b="b"/>
                  <a:pathLst>
                    <a:path w="45358" h="54967">
                      <a:moveTo>
                        <a:pt x="21164" y="26310"/>
                      </a:moveTo>
                      <a:cubicBezTo>
                        <a:pt x="26281" y="15552"/>
                        <a:pt x="27069" y="0"/>
                        <a:pt x="34253" y="4494"/>
                      </a:cubicBezTo>
                      <a:cubicBezTo>
                        <a:pt x="41431" y="8973"/>
                        <a:pt x="45358" y="40769"/>
                        <a:pt x="37746" y="48735"/>
                      </a:cubicBezTo>
                      <a:cubicBezTo>
                        <a:pt x="31790" y="54967"/>
                        <a:pt x="20099" y="50878"/>
                        <a:pt x="7554" y="44777"/>
                      </a:cubicBezTo>
                      <a:cubicBezTo>
                        <a:pt x="0" y="41104"/>
                        <a:pt x="16043" y="37062"/>
                        <a:pt x="21164" y="26310"/>
                      </a:cubicBezTo>
                      <a:close/>
                    </a:path>
                  </a:pathLst>
                </a:custGeom>
                <a:solidFill>
                  <a:srgbClr val="8CC4EC"/>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6" name="Freeform 69">
                  <a:extLst>
                    <a:ext uri="{FF2B5EF4-FFF2-40B4-BE49-F238E27FC236}">
                      <a16:creationId xmlns:a16="http://schemas.microsoft.com/office/drawing/2014/main" id="{F438753B-0A6F-3F4A-B2D4-44AC705106DD}"/>
                    </a:ext>
                  </a:extLst>
                </p:cNvPr>
                <p:cNvSpPr>
                  <a:spLocks/>
                </p:cNvSpPr>
                <p:nvPr/>
              </p:nvSpPr>
              <p:spPr bwMode="auto">
                <a:xfrm rot="18406997">
                  <a:off x="5075574" y="3841965"/>
                  <a:ext cx="150991" cy="130568"/>
                </a:xfrm>
                <a:custGeom>
                  <a:avLst/>
                  <a:gdLst>
                    <a:gd name="T0" fmla="*/ 62 w 107"/>
                    <a:gd name="T1" fmla="*/ 86 h 86"/>
                    <a:gd name="T2" fmla="*/ 67 w 107"/>
                    <a:gd name="T3" fmla="*/ 83 h 86"/>
                    <a:gd name="T4" fmla="*/ 75 w 107"/>
                    <a:gd name="T5" fmla="*/ 75 h 86"/>
                    <a:gd name="T6" fmla="*/ 80 w 107"/>
                    <a:gd name="T7" fmla="*/ 73 h 86"/>
                    <a:gd name="T8" fmla="*/ 102 w 107"/>
                    <a:gd name="T9" fmla="*/ 81 h 86"/>
                    <a:gd name="T10" fmla="*/ 105 w 107"/>
                    <a:gd name="T11" fmla="*/ 81 h 86"/>
                    <a:gd name="T12" fmla="*/ 104 w 107"/>
                    <a:gd name="T13" fmla="*/ 76 h 86"/>
                    <a:gd name="T14" fmla="*/ 88 w 107"/>
                    <a:gd name="T15" fmla="*/ 64 h 86"/>
                    <a:gd name="T16" fmla="*/ 84 w 107"/>
                    <a:gd name="T17" fmla="*/ 54 h 86"/>
                    <a:gd name="T18" fmla="*/ 84 w 107"/>
                    <a:gd name="T19" fmla="*/ 51 h 86"/>
                    <a:gd name="T20" fmla="*/ 81 w 107"/>
                    <a:gd name="T21" fmla="*/ 39 h 86"/>
                    <a:gd name="T22" fmla="*/ 73 w 107"/>
                    <a:gd name="T23" fmla="*/ 30 h 86"/>
                    <a:gd name="T24" fmla="*/ 46 w 107"/>
                    <a:gd name="T25" fmla="*/ 4 h 86"/>
                    <a:gd name="T26" fmla="*/ 35 w 107"/>
                    <a:gd name="T27" fmla="*/ 2 h 86"/>
                    <a:gd name="T28" fmla="*/ 27 w 107"/>
                    <a:gd name="T29" fmla="*/ 7 h 86"/>
                    <a:gd name="T30" fmla="*/ 6 w 107"/>
                    <a:gd name="T31" fmla="*/ 24 h 86"/>
                    <a:gd name="T32" fmla="*/ 1 w 107"/>
                    <a:gd name="T33" fmla="*/ 61 h 86"/>
                    <a:gd name="T34" fmla="*/ 7 w 107"/>
                    <a:gd name="T35" fmla="*/ 74 h 86"/>
                    <a:gd name="T36" fmla="*/ 15 w 107"/>
                    <a:gd name="T37" fmla="*/ 78 h 86"/>
                    <a:gd name="T38" fmla="*/ 62 w 107"/>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86">
                      <a:moveTo>
                        <a:pt x="62" y="86"/>
                      </a:moveTo>
                      <a:cubicBezTo>
                        <a:pt x="63" y="85"/>
                        <a:pt x="65" y="85"/>
                        <a:pt x="67" y="83"/>
                      </a:cubicBezTo>
                      <a:cubicBezTo>
                        <a:pt x="70" y="81"/>
                        <a:pt x="73" y="78"/>
                        <a:pt x="75" y="75"/>
                      </a:cubicBezTo>
                      <a:cubicBezTo>
                        <a:pt x="76" y="72"/>
                        <a:pt x="78" y="72"/>
                        <a:pt x="80" y="73"/>
                      </a:cubicBezTo>
                      <a:cubicBezTo>
                        <a:pt x="87" y="76"/>
                        <a:pt x="94" y="79"/>
                        <a:pt x="102" y="81"/>
                      </a:cubicBezTo>
                      <a:cubicBezTo>
                        <a:pt x="103" y="82"/>
                        <a:pt x="104" y="82"/>
                        <a:pt x="105" y="81"/>
                      </a:cubicBezTo>
                      <a:cubicBezTo>
                        <a:pt x="105" y="79"/>
                        <a:pt x="107" y="77"/>
                        <a:pt x="104" y="76"/>
                      </a:cubicBezTo>
                      <a:cubicBezTo>
                        <a:pt x="99" y="72"/>
                        <a:pt x="93" y="67"/>
                        <a:pt x="88" y="64"/>
                      </a:cubicBezTo>
                      <a:cubicBezTo>
                        <a:pt x="84" y="61"/>
                        <a:pt x="82" y="59"/>
                        <a:pt x="84" y="54"/>
                      </a:cubicBezTo>
                      <a:cubicBezTo>
                        <a:pt x="84" y="53"/>
                        <a:pt x="84" y="52"/>
                        <a:pt x="84" y="51"/>
                      </a:cubicBezTo>
                      <a:cubicBezTo>
                        <a:pt x="85" y="46"/>
                        <a:pt x="84" y="42"/>
                        <a:pt x="81" y="39"/>
                      </a:cubicBezTo>
                      <a:cubicBezTo>
                        <a:pt x="78" y="36"/>
                        <a:pt x="76" y="33"/>
                        <a:pt x="73" y="30"/>
                      </a:cubicBezTo>
                      <a:cubicBezTo>
                        <a:pt x="66" y="20"/>
                        <a:pt x="57" y="11"/>
                        <a:pt x="46" y="4"/>
                      </a:cubicBezTo>
                      <a:cubicBezTo>
                        <a:pt x="43" y="2"/>
                        <a:pt x="39" y="0"/>
                        <a:pt x="35" y="2"/>
                      </a:cubicBezTo>
                      <a:cubicBezTo>
                        <a:pt x="32" y="3"/>
                        <a:pt x="29" y="5"/>
                        <a:pt x="27" y="7"/>
                      </a:cubicBezTo>
                      <a:cubicBezTo>
                        <a:pt x="20" y="12"/>
                        <a:pt x="10" y="16"/>
                        <a:pt x="6" y="24"/>
                      </a:cubicBezTo>
                      <a:cubicBezTo>
                        <a:pt x="0" y="34"/>
                        <a:pt x="1" y="49"/>
                        <a:pt x="1" y="61"/>
                      </a:cubicBezTo>
                      <a:cubicBezTo>
                        <a:pt x="1" y="66"/>
                        <a:pt x="2" y="71"/>
                        <a:pt x="7" y="74"/>
                      </a:cubicBezTo>
                      <a:cubicBezTo>
                        <a:pt x="10" y="76"/>
                        <a:pt x="13" y="77"/>
                        <a:pt x="15" y="78"/>
                      </a:cubicBezTo>
                      <a:cubicBezTo>
                        <a:pt x="30" y="84"/>
                        <a:pt x="45" y="84"/>
                        <a:pt x="62" y="86"/>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7" name="Freeform 70">
                  <a:extLst>
                    <a:ext uri="{FF2B5EF4-FFF2-40B4-BE49-F238E27FC236}">
                      <a16:creationId xmlns:a16="http://schemas.microsoft.com/office/drawing/2014/main" id="{3132BE49-57DD-E248-8CCF-BC5E8E4C5801}"/>
                    </a:ext>
                  </a:extLst>
                </p:cNvPr>
                <p:cNvSpPr>
                  <a:spLocks/>
                </p:cNvSpPr>
                <p:nvPr/>
              </p:nvSpPr>
              <p:spPr bwMode="auto">
                <a:xfrm rot="18406997">
                  <a:off x="5074490" y="3828129"/>
                  <a:ext cx="176692" cy="139158"/>
                </a:xfrm>
                <a:custGeom>
                  <a:avLst/>
                  <a:gdLst>
                    <a:gd name="T0" fmla="*/ 61 w 125"/>
                    <a:gd name="T1" fmla="*/ 86 h 92"/>
                    <a:gd name="T2" fmla="*/ 14 w 125"/>
                    <a:gd name="T3" fmla="*/ 78 h 92"/>
                    <a:gd name="T4" fmla="*/ 6 w 125"/>
                    <a:gd name="T5" fmla="*/ 74 h 92"/>
                    <a:gd name="T6" fmla="*/ 0 w 125"/>
                    <a:gd name="T7" fmla="*/ 61 h 92"/>
                    <a:gd name="T8" fmla="*/ 29 w 125"/>
                    <a:gd name="T9" fmla="*/ 43 h 92"/>
                    <a:gd name="T10" fmla="*/ 34 w 125"/>
                    <a:gd name="T11" fmla="*/ 2 h 92"/>
                    <a:gd name="T12" fmla="*/ 45 w 125"/>
                    <a:gd name="T13" fmla="*/ 4 h 92"/>
                    <a:gd name="T14" fmla="*/ 72 w 125"/>
                    <a:gd name="T15" fmla="*/ 30 h 92"/>
                    <a:gd name="T16" fmla="*/ 80 w 125"/>
                    <a:gd name="T17" fmla="*/ 39 h 92"/>
                    <a:gd name="T18" fmla="*/ 83 w 125"/>
                    <a:gd name="T19" fmla="*/ 51 h 92"/>
                    <a:gd name="T20" fmla="*/ 83 w 125"/>
                    <a:gd name="T21" fmla="*/ 54 h 92"/>
                    <a:gd name="T22" fmla="*/ 87 w 125"/>
                    <a:gd name="T23" fmla="*/ 64 h 92"/>
                    <a:gd name="T24" fmla="*/ 122 w 125"/>
                    <a:gd name="T25" fmla="*/ 83 h 92"/>
                    <a:gd name="T26" fmla="*/ 124 w 125"/>
                    <a:gd name="T27" fmla="*/ 90 h 92"/>
                    <a:gd name="T28" fmla="*/ 117 w 125"/>
                    <a:gd name="T29" fmla="*/ 92 h 92"/>
                    <a:gd name="T30" fmla="*/ 79 w 125"/>
                    <a:gd name="T31" fmla="*/ 73 h 92"/>
                    <a:gd name="T32" fmla="*/ 74 w 125"/>
                    <a:gd name="T33" fmla="*/ 75 h 92"/>
                    <a:gd name="T34" fmla="*/ 66 w 125"/>
                    <a:gd name="T35" fmla="*/ 83 h 92"/>
                    <a:gd name="T36" fmla="*/ 61 w 125"/>
                    <a:gd name="T37"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92">
                      <a:moveTo>
                        <a:pt x="61" y="86"/>
                      </a:moveTo>
                      <a:cubicBezTo>
                        <a:pt x="44" y="84"/>
                        <a:pt x="29" y="84"/>
                        <a:pt x="14" y="78"/>
                      </a:cubicBezTo>
                      <a:cubicBezTo>
                        <a:pt x="12" y="77"/>
                        <a:pt x="9" y="76"/>
                        <a:pt x="6" y="74"/>
                      </a:cubicBezTo>
                      <a:cubicBezTo>
                        <a:pt x="1" y="71"/>
                        <a:pt x="0" y="66"/>
                        <a:pt x="0" y="61"/>
                      </a:cubicBezTo>
                      <a:cubicBezTo>
                        <a:pt x="0" y="49"/>
                        <a:pt x="22" y="53"/>
                        <a:pt x="29" y="43"/>
                      </a:cubicBezTo>
                      <a:cubicBezTo>
                        <a:pt x="42" y="24"/>
                        <a:pt x="27" y="7"/>
                        <a:pt x="34" y="2"/>
                      </a:cubicBezTo>
                      <a:cubicBezTo>
                        <a:pt x="38" y="0"/>
                        <a:pt x="42" y="2"/>
                        <a:pt x="45" y="4"/>
                      </a:cubicBezTo>
                      <a:cubicBezTo>
                        <a:pt x="56" y="11"/>
                        <a:pt x="65" y="20"/>
                        <a:pt x="72" y="30"/>
                      </a:cubicBezTo>
                      <a:cubicBezTo>
                        <a:pt x="75" y="33"/>
                        <a:pt x="77" y="36"/>
                        <a:pt x="80" y="39"/>
                      </a:cubicBezTo>
                      <a:cubicBezTo>
                        <a:pt x="83" y="42"/>
                        <a:pt x="84" y="46"/>
                        <a:pt x="83" y="51"/>
                      </a:cubicBezTo>
                      <a:cubicBezTo>
                        <a:pt x="83" y="52"/>
                        <a:pt x="83" y="53"/>
                        <a:pt x="83" y="54"/>
                      </a:cubicBezTo>
                      <a:cubicBezTo>
                        <a:pt x="81" y="59"/>
                        <a:pt x="83" y="61"/>
                        <a:pt x="87" y="64"/>
                      </a:cubicBezTo>
                      <a:cubicBezTo>
                        <a:pt x="92" y="67"/>
                        <a:pt x="117" y="79"/>
                        <a:pt x="122" y="83"/>
                      </a:cubicBezTo>
                      <a:cubicBezTo>
                        <a:pt x="125" y="84"/>
                        <a:pt x="124" y="88"/>
                        <a:pt x="124" y="90"/>
                      </a:cubicBezTo>
                      <a:cubicBezTo>
                        <a:pt x="123" y="92"/>
                        <a:pt x="118" y="92"/>
                        <a:pt x="117" y="92"/>
                      </a:cubicBezTo>
                      <a:cubicBezTo>
                        <a:pt x="110" y="89"/>
                        <a:pt x="86" y="76"/>
                        <a:pt x="79" y="73"/>
                      </a:cubicBezTo>
                      <a:cubicBezTo>
                        <a:pt x="77" y="72"/>
                        <a:pt x="75" y="72"/>
                        <a:pt x="74" y="75"/>
                      </a:cubicBezTo>
                      <a:cubicBezTo>
                        <a:pt x="72" y="78"/>
                        <a:pt x="69" y="81"/>
                        <a:pt x="66" y="83"/>
                      </a:cubicBezTo>
                      <a:cubicBezTo>
                        <a:pt x="64" y="85"/>
                        <a:pt x="62" y="85"/>
                        <a:pt x="61" y="86"/>
                      </a:cubicBezTo>
                      <a:close/>
                    </a:path>
                  </a:pathLst>
                </a:custGeom>
                <a:noFill/>
                <a:ln w="6350" cap="rnd">
                  <a:solidFill>
                    <a:srgbClr val="9783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8" name="Freeform 71">
                  <a:extLst>
                    <a:ext uri="{FF2B5EF4-FFF2-40B4-BE49-F238E27FC236}">
                      <a16:creationId xmlns:a16="http://schemas.microsoft.com/office/drawing/2014/main" id="{46173575-56F8-2141-BADA-9C61501F0390}"/>
                    </a:ext>
                  </a:extLst>
                </p:cNvPr>
                <p:cNvSpPr>
                  <a:spLocks/>
                </p:cNvSpPr>
                <p:nvPr/>
              </p:nvSpPr>
              <p:spPr bwMode="auto">
                <a:xfrm rot="18406997">
                  <a:off x="5074490" y="3828129"/>
                  <a:ext cx="176692" cy="139158"/>
                </a:xfrm>
                <a:custGeom>
                  <a:avLst/>
                  <a:gdLst>
                    <a:gd name="T0" fmla="*/ 61 w 125"/>
                    <a:gd name="T1" fmla="*/ 86 h 92"/>
                    <a:gd name="T2" fmla="*/ 14 w 125"/>
                    <a:gd name="T3" fmla="*/ 78 h 92"/>
                    <a:gd name="T4" fmla="*/ 6 w 125"/>
                    <a:gd name="T5" fmla="*/ 74 h 92"/>
                    <a:gd name="T6" fmla="*/ 0 w 125"/>
                    <a:gd name="T7" fmla="*/ 61 h 92"/>
                    <a:gd name="T8" fmla="*/ 29 w 125"/>
                    <a:gd name="T9" fmla="*/ 43 h 92"/>
                    <a:gd name="T10" fmla="*/ 34 w 125"/>
                    <a:gd name="T11" fmla="*/ 2 h 92"/>
                    <a:gd name="T12" fmla="*/ 45 w 125"/>
                    <a:gd name="T13" fmla="*/ 4 h 92"/>
                    <a:gd name="T14" fmla="*/ 72 w 125"/>
                    <a:gd name="T15" fmla="*/ 30 h 92"/>
                    <a:gd name="T16" fmla="*/ 80 w 125"/>
                    <a:gd name="T17" fmla="*/ 39 h 92"/>
                    <a:gd name="T18" fmla="*/ 83 w 125"/>
                    <a:gd name="T19" fmla="*/ 51 h 92"/>
                    <a:gd name="T20" fmla="*/ 83 w 125"/>
                    <a:gd name="T21" fmla="*/ 54 h 92"/>
                    <a:gd name="T22" fmla="*/ 87 w 125"/>
                    <a:gd name="T23" fmla="*/ 64 h 92"/>
                    <a:gd name="T24" fmla="*/ 122 w 125"/>
                    <a:gd name="T25" fmla="*/ 83 h 92"/>
                    <a:gd name="T26" fmla="*/ 124 w 125"/>
                    <a:gd name="T27" fmla="*/ 90 h 92"/>
                    <a:gd name="T28" fmla="*/ 117 w 125"/>
                    <a:gd name="T29" fmla="*/ 92 h 92"/>
                    <a:gd name="T30" fmla="*/ 79 w 125"/>
                    <a:gd name="T31" fmla="*/ 73 h 92"/>
                    <a:gd name="T32" fmla="*/ 74 w 125"/>
                    <a:gd name="T33" fmla="*/ 75 h 92"/>
                    <a:gd name="T34" fmla="*/ 66 w 125"/>
                    <a:gd name="T35" fmla="*/ 83 h 92"/>
                    <a:gd name="T36" fmla="*/ 61 w 125"/>
                    <a:gd name="T37" fmla="*/ 8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92">
                      <a:moveTo>
                        <a:pt x="61" y="86"/>
                      </a:moveTo>
                      <a:cubicBezTo>
                        <a:pt x="44" y="84"/>
                        <a:pt x="29" y="84"/>
                        <a:pt x="14" y="78"/>
                      </a:cubicBezTo>
                      <a:cubicBezTo>
                        <a:pt x="12" y="77"/>
                        <a:pt x="9" y="76"/>
                        <a:pt x="6" y="74"/>
                      </a:cubicBezTo>
                      <a:cubicBezTo>
                        <a:pt x="1" y="71"/>
                        <a:pt x="0" y="66"/>
                        <a:pt x="0" y="61"/>
                      </a:cubicBezTo>
                      <a:cubicBezTo>
                        <a:pt x="1" y="49"/>
                        <a:pt x="22" y="53"/>
                        <a:pt x="29" y="43"/>
                      </a:cubicBezTo>
                      <a:cubicBezTo>
                        <a:pt x="42" y="24"/>
                        <a:pt x="27" y="7"/>
                        <a:pt x="34" y="2"/>
                      </a:cubicBezTo>
                      <a:cubicBezTo>
                        <a:pt x="38" y="0"/>
                        <a:pt x="42" y="2"/>
                        <a:pt x="45" y="4"/>
                      </a:cubicBezTo>
                      <a:cubicBezTo>
                        <a:pt x="56" y="11"/>
                        <a:pt x="65" y="20"/>
                        <a:pt x="72" y="30"/>
                      </a:cubicBezTo>
                      <a:cubicBezTo>
                        <a:pt x="75" y="33"/>
                        <a:pt x="77" y="36"/>
                        <a:pt x="80" y="39"/>
                      </a:cubicBezTo>
                      <a:cubicBezTo>
                        <a:pt x="83" y="42"/>
                        <a:pt x="84" y="46"/>
                        <a:pt x="83" y="51"/>
                      </a:cubicBezTo>
                      <a:cubicBezTo>
                        <a:pt x="83" y="52"/>
                        <a:pt x="83" y="53"/>
                        <a:pt x="83" y="54"/>
                      </a:cubicBezTo>
                      <a:cubicBezTo>
                        <a:pt x="81" y="59"/>
                        <a:pt x="83" y="61"/>
                        <a:pt x="87" y="64"/>
                      </a:cubicBezTo>
                      <a:cubicBezTo>
                        <a:pt x="92" y="67"/>
                        <a:pt x="117" y="79"/>
                        <a:pt x="122" y="83"/>
                      </a:cubicBezTo>
                      <a:cubicBezTo>
                        <a:pt x="125" y="84"/>
                        <a:pt x="124" y="88"/>
                        <a:pt x="124" y="90"/>
                      </a:cubicBezTo>
                      <a:cubicBezTo>
                        <a:pt x="123" y="92"/>
                        <a:pt x="118" y="92"/>
                        <a:pt x="117" y="92"/>
                      </a:cubicBezTo>
                      <a:cubicBezTo>
                        <a:pt x="110" y="89"/>
                        <a:pt x="86" y="76"/>
                        <a:pt x="79" y="73"/>
                      </a:cubicBezTo>
                      <a:cubicBezTo>
                        <a:pt x="77" y="72"/>
                        <a:pt x="75" y="72"/>
                        <a:pt x="74" y="75"/>
                      </a:cubicBezTo>
                      <a:cubicBezTo>
                        <a:pt x="72" y="78"/>
                        <a:pt x="69" y="81"/>
                        <a:pt x="66" y="83"/>
                      </a:cubicBezTo>
                      <a:cubicBezTo>
                        <a:pt x="64" y="85"/>
                        <a:pt x="62" y="85"/>
                        <a:pt x="61" y="86"/>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39" name="Freeform 72">
                  <a:extLst>
                    <a:ext uri="{FF2B5EF4-FFF2-40B4-BE49-F238E27FC236}">
                      <a16:creationId xmlns:a16="http://schemas.microsoft.com/office/drawing/2014/main" id="{52754BFE-3F35-CF4C-B5A8-7C1FEA23B9EE}"/>
                    </a:ext>
                  </a:extLst>
                </p:cNvPr>
                <p:cNvSpPr>
                  <a:spLocks/>
                </p:cNvSpPr>
                <p:nvPr/>
              </p:nvSpPr>
              <p:spPr bwMode="auto">
                <a:xfrm rot="18406997">
                  <a:off x="4740209" y="3822584"/>
                  <a:ext cx="85134" cy="197570"/>
                </a:xfrm>
                <a:custGeom>
                  <a:avLst/>
                  <a:gdLst>
                    <a:gd name="T0" fmla="*/ 45 w 60"/>
                    <a:gd name="T1" fmla="*/ 129 h 131"/>
                    <a:gd name="T2" fmla="*/ 28 w 60"/>
                    <a:gd name="T3" fmla="*/ 125 h 131"/>
                    <a:gd name="T4" fmla="*/ 1 w 60"/>
                    <a:gd name="T5" fmla="*/ 13 h 131"/>
                    <a:gd name="T6" fmla="*/ 15 w 60"/>
                    <a:gd name="T7" fmla="*/ 2 h 131"/>
                    <a:gd name="T8" fmla="*/ 32 w 60"/>
                    <a:gd name="T9" fmla="*/ 5 h 131"/>
                    <a:gd name="T10" fmla="*/ 59 w 60"/>
                    <a:gd name="T11" fmla="*/ 117 h 131"/>
                    <a:gd name="T12" fmla="*/ 45 w 60"/>
                    <a:gd name="T13" fmla="*/ 129 h 131"/>
                  </a:gdLst>
                  <a:ahLst/>
                  <a:cxnLst>
                    <a:cxn ang="0">
                      <a:pos x="T0" y="T1"/>
                    </a:cxn>
                    <a:cxn ang="0">
                      <a:pos x="T2" y="T3"/>
                    </a:cxn>
                    <a:cxn ang="0">
                      <a:pos x="T4" y="T5"/>
                    </a:cxn>
                    <a:cxn ang="0">
                      <a:pos x="T6" y="T7"/>
                    </a:cxn>
                    <a:cxn ang="0">
                      <a:pos x="T8" y="T9"/>
                    </a:cxn>
                    <a:cxn ang="0">
                      <a:pos x="T10" y="T11"/>
                    </a:cxn>
                    <a:cxn ang="0">
                      <a:pos x="T12" y="T13"/>
                    </a:cxn>
                  </a:cxnLst>
                  <a:rect l="0" t="0" r="r" b="b"/>
                  <a:pathLst>
                    <a:path w="60" h="131">
                      <a:moveTo>
                        <a:pt x="45" y="129"/>
                      </a:moveTo>
                      <a:cubicBezTo>
                        <a:pt x="36" y="131"/>
                        <a:pt x="29" y="129"/>
                        <a:pt x="28" y="125"/>
                      </a:cubicBezTo>
                      <a:cubicBezTo>
                        <a:pt x="1" y="13"/>
                        <a:pt x="1" y="13"/>
                        <a:pt x="1" y="13"/>
                      </a:cubicBezTo>
                      <a:cubicBezTo>
                        <a:pt x="0" y="9"/>
                        <a:pt x="6" y="4"/>
                        <a:pt x="15" y="2"/>
                      </a:cubicBezTo>
                      <a:cubicBezTo>
                        <a:pt x="23" y="0"/>
                        <a:pt x="31" y="1"/>
                        <a:pt x="32" y="5"/>
                      </a:cubicBezTo>
                      <a:cubicBezTo>
                        <a:pt x="59" y="117"/>
                        <a:pt x="59" y="117"/>
                        <a:pt x="59" y="117"/>
                      </a:cubicBezTo>
                      <a:cubicBezTo>
                        <a:pt x="60" y="121"/>
                        <a:pt x="54" y="127"/>
                        <a:pt x="45" y="129"/>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40" name="Freeform 73">
                  <a:extLst>
                    <a:ext uri="{FF2B5EF4-FFF2-40B4-BE49-F238E27FC236}">
                      <a16:creationId xmlns:a16="http://schemas.microsoft.com/office/drawing/2014/main" id="{B5FA7C3F-1131-A94B-BDE3-A03C57E57A16}"/>
                    </a:ext>
                  </a:extLst>
                </p:cNvPr>
                <p:cNvSpPr>
                  <a:spLocks/>
                </p:cNvSpPr>
                <p:nvPr/>
              </p:nvSpPr>
              <p:spPr bwMode="auto">
                <a:xfrm rot="18406997">
                  <a:off x="4794521" y="4138721"/>
                  <a:ext cx="186330" cy="92771"/>
                </a:xfrm>
                <a:custGeom>
                  <a:avLst/>
                  <a:gdLst>
                    <a:gd name="T0" fmla="*/ 129 w 131"/>
                    <a:gd name="T1" fmla="*/ 14 h 61"/>
                    <a:gd name="T2" fmla="*/ 118 w 131"/>
                    <a:gd name="T3" fmla="*/ 1 h 61"/>
                    <a:gd name="T4" fmla="*/ 6 w 131"/>
                    <a:gd name="T5" fmla="*/ 29 h 61"/>
                    <a:gd name="T6" fmla="*/ 6 w 131"/>
                    <a:gd name="T7" fmla="*/ 29 h 61"/>
                    <a:gd name="T8" fmla="*/ 2 w 131"/>
                    <a:gd name="T9" fmla="*/ 46 h 61"/>
                    <a:gd name="T10" fmla="*/ 14 w 131"/>
                    <a:gd name="T11" fmla="*/ 60 h 61"/>
                    <a:gd name="T12" fmla="*/ 14 w 131"/>
                    <a:gd name="T13" fmla="*/ 60 h 61"/>
                    <a:gd name="T14" fmla="*/ 125 w 131"/>
                    <a:gd name="T15" fmla="*/ 32 h 61"/>
                    <a:gd name="T16" fmla="*/ 129 w 131"/>
                    <a:gd name="T17"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61">
                      <a:moveTo>
                        <a:pt x="129" y="14"/>
                      </a:moveTo>
                      <a:cubicBezTo>
                        <a:pt x="127" y="6"/>
                        <a:pt x="122" y="0"/>
                        <a:pt x="118" y="1"/>
                      </a:cubicBezTo>
                      <a:cubicBezTo>
                        <a:pt x="6" y="29"/>
                        <a:pt x="6" y="29"/>
                        <a:pt x="6" y="29"/>
                      </a:cubicBezTo>
                      <a:cubicBezTo>
                        <a:pt x="6" y="29"/>
                        <a:pt x="6" y="29"/>
                        <a:pt x="6" y="29"/>
                      </a:cubicBezTo>
                      <a:cubicBezTo>
                        <a:pt x="2" y="30"/>
                        <a:pt x="0" y="38"/>
                        <a:pt x="2" y="46"/>
                      </a:cubicBezTo>
                      <a:cubicBezTo>
                        <a:pt x="5" y="55"/>
                        <a:pt x="9" y="61"/>
                        <a:pt x="14" y="60"/>
                      </a:cubicBezTo>
                      <a:cubicBezTo>
                        <a:pt x="14" y="60"/>
                        <a:pt x="14" y="60"/>
                        <a:pt x="14" y="60"/>
                      </a:cubicBezTo>
                      <a:cubicBezTo>
                        <a:pt x="125" y="32"/>
                        <a:pt x="125" y="32"/>
                        <a:pt x="125" y="32"/>
                      </a:cubicBezTo>
                      <a:cubicBezTo>
                        <a:pt x="130" y="31"/>
                        <a:pt x="131" y="23"/>
                        <a:pt x="129" y="14"/>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41" name="Freeform 74">
                  <a:extLst>
                    <a:ext uri="{FF2B5EF4-FFF2-40B4-BE49-F238E27FC236}">
                      <a16:creationId xmlns:a16="http://schemas.microsoft.com/office/drawing/2014/main" id="{71628A96-531D-0947-B4DA-4B89EEEABEA5}"/>
                    </a:ext>
                  </a:extLst>
                </p:cNvPr>
                <p:cNvSpPr>
                  <a:spLocks/>
                </p:cNvSpPr>
                <p:nvPr/>
              </p:nvSpPr>
              <p:spPr bwMode="auto">
                <a:xfrm rot="18406997">
                  <a:off x="4736986" y="3725320"/>
                  <a:ext cx="332503" cy="395139"/>
                </a:xfrm>
                <a:custGeom>
                  <a:avLst/>
                  <a:gdLst>
                    <a:gd name="T0" fmla="*/ 229 w 235"/>
                    <a:gd name="T1" fmla="*/ 248 h 261"/>
                    <a:gd name="T2" fmla="*/ 232 w 235"/>
                    <a:gd name="T3" fmla="*/ 231 h 261"/>
                    <a:gd name="T4" fmla="*/ 61 w 235"/>
                    <a:gd name="T5" fmla="*/ 128 h 261"/>
                    <a:gd name="T6" fmla="*/ 32 w 235"/>
                    <a:gd name="T7" fmla="*/ 7 h 261"/>
                    <a:gd name="T8" fmla="*/ 14 w 235"/>
                    <a:gd name="T9" fmla="*/ 2 h 261"/>
                    <a:gd name="T10" fmla="*/ 1 w 235"/>
                    <a:gd name="T11" fmla="*/ 15 h 261"/>
                    <a:gd name="T12" fmla="*/ 1 w 235"/>
                    <a:gd name="T13" fmla="*/ 15 h 261"/>
                    <a:gd name="T14" fmla="*/ 32 w 235"/>
                    <a:gd name="T15" fmla="*/ 146 h 261"/>
                    <a:gd name="T16" fmla="*/ 35 w 235"/>
                    <a:gd name="T17" fmla="*/ 150 h 261"/>
                    <a:gd name="T18" fmla="*/ 35 w 235"/>
                    <a:gd name="T19" fmla="*/ 150 h 261"/>
                    <a:gd name="T20" fmla="*/ 35 w 235"/>
                    <a:gd name="T21" fmla="*/ 150 h 261"/>
                    <a:gd name="T22" fmla="*/ 215 w 235"/>
                    <a:gd name="T23" fmla="*/ 259 h 261"/>
                    <a:gd name="T24" fmla="*/ 229 w 235"/>
                    <a:gd name="T25"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61">
                      <a:moveTo>
                        <a:pt x="229" y="248"/>
                      </a:moveTo>
                      <a:cubicBezTo>
                        <a:pt x="233" y="241"/>
                        <a:pt x="235" y="233"/>
                        <a:pt x="232" y="231"/>
                      </a:cubicBezTo>
                      <a:cubicBezTo>
                        <a:pt x="61" y="128"/>
                        <a:pt x="61" y="128"/>
                        <a:pt x="61" y="128"/>
                      </a:cubicBezTo>
                      <a:cubicBezTo>
                        <a:pt x="32" y="7"/>
                        <a:pt x="32" y="7"/>
                        <a:pt x="32" y="7"/>
                      </a:cubicBezTo>
                      <a:cubicBezTo>
                        <a:pt x="31" y="2"/>
                        <a:pt x="23" y="0"/>
                        <a:pt x="14" y="2"/>
                      </a:cubicBezTo>
                      <a:cubicBezTo>
                        <a:pt x="6" y="5"/>
                        <a:pt x="0" y="10"/>
                        <a:pt x="1" y="15"/>
                      </a:cubicBezTo>
                      <a:cubicBezTo>
                        <a:pt x="1" y="15"/>
                        <a:pt x="1" y="15"/>
                        <a:pt x="1" y="15"/>
                      </a:cubicBezTo>
                      <a:cubicBezTo>
                        <a:pt x="32" y="146"/>
                        <a:pt x="32" y="146"/>
                        <a:pt x="32" y="146"/>
                      </a:cubicBezTo>
                      <a:cubicBezTo>
                        <a:pt x="33" y="148"/>
                        <a:pt x="34" y="149"/>
                        <a:pt x="35" y="150"/>
                      </a:cubicBezTo>
                      <a:cubicBezTo>
                        <a:pt x="35" y="150"/>
                        <a:pt x="35" y="150"/>
                        <a:pt x="35" y="150"/>
                      </a:cubicBezTo>
                      <a:cubicBezTo>
                        <a:pt x="35" y="150"/>
                        <a:pt x="35" y="150"/>
                        <a:pt x="35" y="150"/>
                      </a:cubicBezTo>
                      <a:cubicBezTo>
                        <a:pt x="215" y="259"/>
                        <a:pt x="215" y="259"/>
                        <a:pt x="215" y="259"/>
                      </a:cubicBezTo>
                      <a:cubicBezTo>
                        <a:pt x="218" y="261"/>
                        <a:pt x="224" y="256"/>
                        <a:pt x="229" y="248"/>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42" name="Freeform 75">
                  <a:extLst>
                    <a:ext uri="{FF2B5EF4-FFF2-40B4-BE49-F238E27FC236}">
                      <a16:creationId xmlns:a16="http://schemas.microsoft.com/office/drawing/2014/main" id="{4F926DC4-8AA3-3D43-AEA1-6E9E5878F9FD}"/>
                    </a:ext>
                  </a:extLst>
                </p:cNvPr>
                <p:cNvSpPr>
                  <a:spLocks/>
                </p:cNvSpPr>
                <p:nvPr/>
              </p:nvSpPr>
              <p:spPr bwMode="auto">
                <a:xfrm rot="18406997">
                  <a:off x="4724902" y="3980966"/>
                  <a:ext cx="461006" cy="211314"/>
                </a:xfrm>
                <a:custGeom>
                  <a:avLst/>
                  <a:gdLst>
                    <a:gd name="T0" fmla="*/ 320 w 326"/>
                    <a:gd name="T1" fmla="*/ 126 h 139"/>
                    <a:gd name="T2" fmla="*/ 306 w 326"/>
                    <a:gd name="T3" fmla="*/ 137 h 139"/>
                    <a:gd name="T4" fmla="*/ 135 w 326"/>
                    <a:gd name="T5" fmla="*/ 34 h 139"/>
                    <a:gd name="T6" fmla="*/ 15 w 326"/>
                    <a:gd name="T7" fmla="*/ 64 h 139"/>
                    <a:gd name="T8" fmla="*/ 2 w 326"/>
                    <a:gd name="T9" fmla="*/ 51 h 139"/>
                    <a:gd name="T10" fmla="*/ 8 w 326"/>
                    <a:gd name="T11" fmla="*/ 33 h 139"/>
                    <a:gd name="T12" fmla="*/ 7 w 326"/>
                    <a:gd name="T13" fmla="*/ 33 h 139"/>
                    <a:gd name="T14" fmla="*/ 138 w 326"/>
                    <a:gd name="T15" fmla="*/ 0 h 139"/>
                    <a:gd name="T16" fmla="*/ 143 w 326"/>
                    <a:gd name="T17" fmla="*/ 1 h 139"/>
                    <a:gd name="T18" fmla="*/ 143 w 326"/>
                    <a:gd name="T19" fmla="*/ 1 h 139"/>
                    <a:gd name="T20" fmla="*/ 323 w 326"/>
                    <a:gd name="T21" fmla="*/ 109 h 139"/>
                    <a:gd name="T22" fmla="*/ 320 w 326"/>
                    <a:gd name="T2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139">
                      <a:moveTo>
                        <a:pt x="320" y="126"/>
                      </a:moveTo>
                      <a:cubicBezTo>
                        <a:pt x="316" y="134"/>
                        <a:pt x="309" y="139"/>
                        <a:pt x="306" y="137"/>
                      </a:cubicBezTo>
                      <a:cubicBezTo>
                        <a:pt x="135" y="34"/>
                        <a:pt x="135" y="34"/>
                        <a:pt x="135" y="34"/>
                      </a:cubicBezTo>
                      <a:cubicBezTo>
                        <a:pt x="15" y="64"/>
                        <a:pt x="15" y="64"/>
                        <a:pt x="15" y="64"/>
                      </a:cubicBezTo>
                      <a:cubicBezTo>
                        <a:pt x="10" y="66"/>
                        <a:pt x="5" y="60"/>
                        <a:pt x="2" y="51"/>
                      </a:cubicBezTo>
                      <a:cubicBezTo>
                        <a:pt x="0" y="43"/>
                        <a:pt x="3" y="35"/>
                        <a:pt x="8" y="33"/>
                      </a:cubicBezTo>
                      <a:cubicBezTo>
                        <a:pt x="7" y="33"/>
                        <a:pt x="7" y="33"/>
                        <a:pt x="7" y="33"/>
                      </a:cubicBezTo>
                      <a:cubicBezTo>
                        <a:pt x="138" y="0"/>
                        <a:pt x="138" y="0"/>
                        <a:pt x="138" y="0"/>
                      </a:cubicBezTo>
                      <a:cubicBezTo>
                        <a:pt x="140" y="0"/>
                        <a:pt x="142" y="0"/>
                        <a:pt x="143" y="1"/>
                      </a:cubicBezTo>
                      <a:cubicBezTo>
                        <a:pt x="143" y="1"/>
                        <a:pt x="143" y="1"/>
                        <a:pt x="143" y="1"/>
                      </a:cubicBezTo>
                      <a:cubicBezTo>
                        <a:pt x="323" y="109"/>
                        <a:pt x="323" y="109"/>
                        <a:pt x="323" y="109"/>
                      </a:cubicBezTo>
                      <a:cubicBezTo>
                        <a:pt x="326" y="111"/>
                        <a:pt x="325" y="119"/>
                        <a:pt x="320" y="126"/>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43" name="Picture 76">
                  <a:extLst>
                    <a:ext uri="{FF2B5EF4-FFF2-40B4-BE49-F238E27FC236}">
                      <a16:creationId xmlns:a16="http://schemas.microsoft.com/office/drawing/2014/main" id="{7BBF7C15-266B-AC4D-B1DF-86DD17501F2D}"/>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rot="18406997">
                  <a:off x="4947829" y="3919262"/>
                  <a:ext cx="72284"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 name="Freeform 77">
                  <a:extLst>
                    <a:ext uri="{FF2B5EF4-FFF2-40B4-BE49-F238E27FC236}">
                      <a16:creationId xmlns:a16="http://schemas.microsoft.com/office/drawing/2014/main" id="{7D545987-25A5-0846-803B-928603F19F38}"/>
                    </a:ext>
                  </a:extLst>
                </p:cNvPr>
                <p:cNvSpPr>
                  <a:spLocks/>
                </p:cNvSpPr>
                <p:nvPr/>
              </p:nvSpPr>
              <p:spPr bwMode="auto">
                <a:xfrm rot="18406997">
                  <a:off x="4955529" y="3927176"/>
                  <a:ext cx="57827" cy="60130"/>
                </a:xfrm>
                <a:custGeom>
                  <a:avLst/>
                  <a:gdLst>
                    <a:gd name="T0" fmla="*/ 32 w 40"/>
                    <a:gd name="T1" fmla="*/ 7 h 40"/>
                    <a:gd name="T2" fmla="*/ 33 w 40"/>
                    <a:gd name="T3" fmla="*/ 33 h 40"/>
                    <a:gd name="T4" fmla="*/ 8 w 40"/>
                    <a:gd name="T5" fmla="*/ 33 h 40"/>
                    <a:gd name="T6" fmla="*/ 7 w 40"/>
                    <a:gd name="T7" fmla="*/ 8 h 40"/>
                    <a:gd name="T8" fmla="*/ 32 w 40"/>
                    <a:gd name="T9" fmla="*/ 7 h 40"/>
                  </a:gdLst>
                  <a:ahLst/>
                  <a:cxnLst>
                    <a:cxn ang="0">
                      <a:pos x="T0" y="T1"/>
                    </a:cxn>
                    <a:cxn ang="0">
                      <a:pos x="T2" y="T3"/>
                    </a:cxn>
                    <a:cxn ang="0">
                      <a:pos x="T4" y="T5"/>
                    </a:cxn>
                    <a:cxn ang="0">
                      <a:pos x="T6" y="T7"/>
                    </a:cxn>
                    <a:cxn ang="0">
                      <a:pos x="T8" y="T9"/>
                    </a:cxn>
                  </a:cxnLst>
                  <a:rect l="0" t="0" r="r" b="b"/>
                  <a:pathLst>
                    <a:path w="40" h="40">
                      <a:moveTo>
                        <a:pt x="32" y="7"/>
                      </a:moveTo>
                      <a:cubicBezTo>
                        <a:pt x="39" y="14"/>
                        <a:pt x="40" y="25"/>
                        <a:pt x="33" y="33"/>
                      </a:cubicBezTo>
                      <a:cubicBezTo>
                        <a:pt x="26" y="40"/>
                        <a:pt x="15" y="40"/>
                        <a:pt x="8" y="33"/>
                      </a:cubicBezTo>
                      <a:cubicBezTo>
                        <a:pt x="0" y="27"/>
                        <a:pt x="0" y="15"/>
                        <a:pt x="7" y="8"/>
                      </a:cubicBezTo>
                      <a:cubicBezTo>
                        <a:pt x="13" y="1"/>
                        <a:pt x="25" y="0"/>
                        <a:pt x="32" y="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45" name="Picture 78">
                  <a:extLst>
                    <a:ext uri="{FF2B5EF4-FFF2-40B4-BE49-F238E27FC236}">
                      <a16:creationId xmlns:a16="http://schemas.microsoft.com/office/drawing/2014/main" id="{6F709F03-375F-8E4D-985B-73B53A3FB2F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18406997">
                  <a:off x="4894048" y="3943644"/>
                  <a:ext cx="72284"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 name="Freeform 79">
                  <a:extLst>
                    <a:ext uri="{FF2B5EF4-FFF2-40B4-BE49-F238E27FC236}">
                      <a16:creationId xmlns:a16="http://schemas.microsoft.com/office/drawing/2014/main" id="{BFB18FC8-D509-CA4F-AEA5-4FFEE287D4F5}"/>
                    </a:ext>
                  </a:extLst>
                </p:cNvPr>
                <p:cNvSpPr>
                  <a:spLocks/>
                </p:cNvSpPr>
                <p:nvPr/>
              </p:nvSpPr>
              <p:spPr bwMode="auto">
                <a:xfrm rot="18406997">
                  <a:off x="4901054" y="3948454"/>
                  <a:ext cx="56221" cy="61848"/>
                </a:xfrm>
                <a:custGeom>
                  <a:avLst/>
                  <a:gdLst>
                    <a:gd name="T0" fmla="*/ 33 w 40"/>
                    <a:gd name="T1" fmla="*/ 7 h 41"/>
                    <a:gd name="T2" fmla="*/ 33 w 40"/>
                    <a:gd name="T3" fmla="*/ 33 h 41"/>
                    <a:gd name="T4" fmla="*/ 8 w 40"/>
                    <a:gd name="T5" fmla="*/ 34 h 41"/>
                    <a:gd name="T6" fmla="*/ 7 w 40"/>
                    <a:gd name="T7" fmla="*/ 8 h 41"/>
                    <a:gd name="T8" fmla="*/ 33 w 40"/>
                    <a:gd name="T9" fmla="*/ 7 h 41"/>
                  </a:gdLst>
                  <a:ahLst/>
                  <a:cxnLst>
                    <a:cxn ang="0">
                      <a:pos x="T0" y="T1"/>
                    </a:cxn>
                    <a:cxn ang="0">
                      <a:pos x="T2" y="T3"/>
                    </a:cxn>
                    <a:cxn ang="0">
                      <a:pos x="T4" y="T5"/>
                    </a:cxn>
                    <a:cxn ang="0">
                      <a:pos x="T6" y="T7"/>
                    </a:cxn>
                    <a:cxn ang="0">
                      <a:pos x="T8" y="T9"/>
                    </a:cxn>
                  </a:cxnLst>
                  <a:rect l="0" t="0" r="r" b="b"/>
                  <a:pathLst>
                    <a:path w="40" h="41">
                      <a:moveTo>
                        <a:pt x="33" y="7"/>
                      </a:moveTo>
                      <a:cubicBezTo>
                        <a:pt x="40" y="14"/>
                        <a:pt x="40" y="26"/>
                        <a:pt x="33" y="33"/>
                      </a:cubicBezTo>
                      <a:cubicBezTo>
                        <a:pt x="27" y="40"/>
                        <a:pt x="15" y="41"/>
                        <a:pt x="8" y="34"/>
                      </a:cubicBezTo>
                      <a:cubicBezTo>
                        <a:pt x="1" y="27"/>
                        <a:pt x="0" y="16"/>
                        <a:pt x="7" y="8"/>
                      </a:cubicBezTo>
                      <a:cubicBezTo>
                        <a:pt x="14" y="1"/>
                        <a:pt x="25" y="0"/>
                        <a:pt x="33" y="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47" name="Picture 80">
                  <a:extLst>
                    <a:ext uri="{FF2B5EF4-FFF2-40B4-BE49-F238E27FC236}">
                      <a16:creationId xmlns:a16="http://schemas.microsoft.com/office/drawing/2014/main" id="{429EA15A-06D1-7742-857C-F53DC86DFCC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rot="18406997">
                  <a:off x="4970192" y="3975006"/>
                  <a:ext cx="72284"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 name="Freeform 81">
                  <a:extLst>
                    <a:ext uri="{FF2B5EF4-FFF2-40B4-BE49-F238E27FC236}">
                      <a16:creationId xmlns:a16="http://schemas.microsoft.com/office/drawing/2014/main" id="{5ABE0177-0575-0845-ADF7-5972845D8BBF}"/>
                    </a:ext>
                  </a:extLst>
                </p:cNvPr>
                <p:cNvSpPr>
                  <a:spLocks/>
                </p:cNvSpPr>
                <p:nvPr/>
              </p:nvSpPr>
              <p:spPr bwMode="auto">
                <a:xfrm rot="18406997">
                  <a:off x="4978223" y="3983595"/>
                  <a:ext cx="56221" cy="60130"/>
                </a:xfrm>
                <a:custGeom>
                  <a:avLst/>
                  <a:gdLst>
                    <a:gd name="T0" fmla="*/ 32 w 40"/>
                    <a:gd name="T1" fmla="*/ 7 h 40"/>
                    <a:gd name="T2" fmla="*/ 33 w 40"/>
                    <a:gd name="T3" fmla="*/ 33 h 40"/>
                    <a:gd name="T4" fmla="*/ 8 w 40"/>
                    <a:gd name="T5" fmla="*/ 34 h 40"/>
                    <a:gd name="T6" fmla="*/ 7 w 40"/>
                    <a:gd name="T7" fmla="*/ 8 h 40"/>
                    <a:gd name="T8" fmla="*/ 32 w 40"/>
                    <a:gd name="T9" fmla="*/ 7 h 40"/>
                  </a:gdLst>
                  <a:ahLst/>
                  <a:cxnLst>
                    <a:cxn ang="0">
                      <a:pos x="T0" y="T1"/>
                    </a:cxn>
                    <a:cxn ang="0">
                      <a:pos x="T2" y="T3"/>
                    </a:cxn>
                    <a:cxn ang="0">
                      <a:pos x="T4" y="T5"/>
                    </a:cxn>
                    <a:cxn ang="0">
                      <a:pos x="T6" y="T7"/>
                    </a:cxn>
                    <a:cxn ang="0">
                      <a:pos x="T8" y="T9"/>
                    </a:cxn>
                  </a:cxnLst>
                  <a:rect l="0" t="0" r="r" b="b"/>
                  <a:pathLst>
                    <a:path w="40" h="40">
                      <a:moveTo>
                        <a:pt x="32" y="7"/>
                      </a:moveTo>
                      <a:cubicBezTo>
                        <a:pt x="40" y="14"/>
                        <a:pt x="40" y="25"/>
                        <a:pt x="33" y="33"/>
                      </a:cubicBezTo>
                      <a:cubicBezTo>
                        <a:pt x="26" y="40"/>
                        <a:pt x="15" y="40"/>
                        <a:pt x="8" y="34"/>
                      </a:cubicBezTo>
                      <a:cubicBezTo>
                        <a:pt x="0" y="27"/>
                        <a:pt x="0" y="15"/>
                        <a:pt x="7" y="8"/>
                      </a:cubicBezTo>
                      <a:cubicBezTo>
                        <a:pt x="14" y="1"/>
                        <a:pt x="25" y="0"/>
                        <a:pt x="32" y="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pic>
              <p:nvPicPr>
                <p:cNvPr id="549" name="Picture 82">
                  <a:extLst>
                    <a:ext uri="{FF2B5EF4-FFF2-40B4-BE49-F238E27FC236}">
                      <a16:creationId xmlns:a16="http://schemas.microsoft.com/office/drawing/2014/main" id="{CD8C16A4-355F-9A49-9190-B835877B6F7C}"/>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rot="18406997">
                  <a:off x="4916409" y="3999390"/>
                  <a:ext cx="72284" cy="7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 name="Freeform 83">
                  <a:extLst>
                    <a:ext uri="{FF2B5EF4-FFF2-40B4-BE49-F238E27FC236}">
                      <a16:creationId xmlns:a16="http://schemas.microsoft.com/office/drawing/2014/main" id="{01E9B78A-B588-674C-817F-AFFB81E5686A}"/>
                    </a:ext>
                  </a:extLst>
                </p:cNvPr>
                <p:cNvSpPr>
                  <a:spLocks/>
                </p:cNvSpPr>
                <p:nvPr/>
              </p:nvSpPr>
              <p:spPr bwMode="auto">
                <a:xfrm rot="18406997">
                  <a:off x="4923130" y="4006932"/>
                  <a:ext cx="56221" cy="60130"/>
                </a:xfrm>
                <a:custGeom>
                  <a:avLst/>
                  <a:gdLst>
                    <a:gd name="T0" fmla="*/ 33 w 40"/>
                    <a:gd name="T1" fmla="*/ 6 h 40"/>
                    <a:gd name="T2" fmla="*/ 34 w 40"/>
                    <a:gd name="T3" fmla="*/ 32 h 40"/>
                    <a:gd name="T4" fmla="*/ 8 w 40"/>
                    <a:gd name="T5" fmla="*/ 33 h 40"/>
                    <a:gd name="T6" fmla="*/ 7 w 40"/>
                    <a:gd name="T7" fmla="*/ 7 h 40"/>
                    <a:gd name="T8" fmla="*/ 33 w 40"/>
                    <a:gd name="T9" fmla="*/ 6 h 40"/>
                  </a:gdLst>
                  <a:ahLst/>
                  <a:cxnLst>
                    <a:cxn ang="0">
                      <a:pos x="T0" y="T1"/>
                    </a:cxn>
                    <a:cxn ang="0">
                      <a:pos x="T2" y="T3"/>
                    </a:cxn>
                    <a:cxn ang="0">
                      <a:pos x="T4" y="T5"/>
                    </a:cxn>
                    <a:cxn ang="0">
                      <a:pos x="T6" y="T7"/>
                    </a:cxn>
                    <a:cxn ang="0">
                      <a:pos x="T8" y="T9"/>
                    </a:cxn>
                  </a:cxnLst>
                  <a:rect l="0" t="0" r="r" b="b"/>
                  <a:pathLst>
                    <a:path w="40" h="40">
                      <a:moveTo>
                        <a:pt x="33" y="6"/>
                      </a:moveTo>
                      <a:cubicBezTo>
                        <a:pt x="40" y="13"/>
                        <a:pt x="40" y="25"/>
                        <a:pt x="34" y="32"/>
                      </a:cubicBezTo>
                      <a:cubicBezTo>
                        <a:pt x="27" y="39"/>
                        <a:pt x="15" y="40"/>
                        <a:pt x="8" y="33"/>
                      </a:cubicBezTo>
                      <a:cubicBezTo>
                        <a:pt x="1" y="26"/>
                        <a:pt x="0" y="15"/>
                        <a:pt x="7" y="7"/>
                      </a:cubicBezTo>
                      <a:cubicBezTo>
                        <a:pt x="14" y="0"/>
                        <a:pt x="25" y="0"/>
                        <a:pt x="33" y="6"/>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1" name="Freeform 166">
                  <a:extLst>
                    <a:ext uri="{FF2B5EF4-FFF2-40B4-BE49-F238E27FC236}">
                      <a16:creationId xmlns:a16="http://schemas.microsoft.com/office/drawing/2014/main" id="{F7E290DC-3490-DF49-B272-43BD70852FC2}"/>
                    </a:ext>
                  </a:extLst>
                </p:cNvPr>
                <p:cNvSpPr>
                  <a:spLocks/>
                </p:cNvSpPr>
                <p:nvPr/>
              </p:nvSpPr>
              <p:spPr bwMode="auto">
                <a:xfrm rot="18406997">
                  <a:off x="5419099" y="3160240"/>
                  <a:ext cx="162236" cy="121978"/>
                </a:xfrm>
                <a:custGeom>
                  <a:avLst/>
                  <a:gdLst>
                    <a:gd name="T0" fmla="*/ 29 w 115"/>
                    <a:gd name="T1" fmla="*/ 29 h 81"/>
                    <a:gd name="T2" fmla="*/ 27 w 115"/>
                    <a:gd name="T3" fmla="*/ 35 h 81"/>
                    <a:gd name="T4" fmla="*/ 27 w 115"/>
                    <a:gd name="T5" fmla="*/ 47 h 81"/>
                    <a:gd name="T6" fmla="*/ 25 w 115"/>
                    <a:gd name="T7" fmla="*/ 51 h 81"/>
                    <a:gd name="T8" fmla="*/ 3 w 115"/>
                    <a:gd name="T9" fmla="*/ 60 h 81"/>
                    <a:gd name="T10" fmla="*/ 1 w 115"/>
                    <a:gd name="T11" fmla="*/ 63 h 81"/>
                    <a:gd name="T12" fmla="*/ 5 w 115"/>
                    <a:gd name="T13" fmla="*/ 66 h 81"/>
                    <a:gd name="T14" fmla="*/ 25 w 115"/>
                    <a:gd name="T15" fmla="*/ 63 h 81"/>
                    <a:gd name="T16" fmla="*/ 35 w 115"/>
                    <a:gd name="T17" fmla="*/ 68 h 81"/>
                    <a:gd name="T18" fmla="*/ 37 w 115"/>
                    <a:gd name="T19" fmla="*/ 70 h 81"/>
                    <a:gd name="T20" fmla="*/ 48 w 115"/>
                    <a:gd name="T21" fmla="*/ 77 h 81"/>
                    <a:gd name="T22" fmla="*/ 59 w 115"/>
                    <a:gd name="T23" fmla="*/ 78 h 81"/>
                    <a:gd name="T24" fmla="*/ 96 w 115"/>
                    <a:gd name="T25" fmla="*/ 78 h 81"/>
                    <a:gd name="T26" fmla="*/ 106 w 115"/>
                    <a:gd name="T27" fmla="*/ 73 h 81"/>
                    <a:gd name="T28" fmla="*/ 109 w 115"/>
                    <a:gd name="T29" fmla="*/ 64 h 81"/>
                    <a:gd name="T30" fmla="*/ 112 w 115"/>
                    <a:gd name="T31" fmla="*/ 37 h 81"/>
                    <a:gd name="T32" fmla="*/ 90 w 115"/>
                    <a:gd name="T33" fmla="*/ 7 h 81"/>
                    <a:gd name="T34" fmla="*/ 76 w 115"/>
                    <a:gd name="T35" fmla="*/ 1 h 81"/>
                    <a:gd name="T36" fmla="*/ 68 w 115"/>
                    <a:gd name="T37" fmla="*/ 4 h 81"/>
                    <a:gd name="T38" fmla="*/ 29 w 115"/>
                    <a:gd name="T39"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81">
                      <a:moveTo>
                        <a:pt x="29" y="29"/>
                      </a:moveTo>
                      <a:cubicBezTo>
                        <a:pt x="28" y="31"/>
                        <a:pt x="27" y="33"/>
                        <a:pt x="27" y="35"/>
                      </a:cubicBezTo>
                      <a:cubicBezTo>
                        <a:pt x="26" y="39"/>
                        <a:pt x="26" y="43"/>
                        <a:pt x="27" y="47"/>
                      </a:cubicBezTo>
                      <a:cubicBezTo>
                        <a:pt x="28" y="49"/>
                        <a:pt x="27" y="50"/>
                        <a:pt x="25" y="51"/>
                      </a:cubicBezTo>
                      <a:cubicBezTo>
                        <a:pt x="17" y="54"/>
                        <a:pt x="10" y="57"/>
                        <a:pt x="3" y="60"/>
                      </a:cubicBezTo>
                      <a:cubicBezTo>
                        <a:pt x="2" y="61"/>
                        <a:pt x="0" y="61"/>
                        <a:pt x="1" y="63"/>
                      </a:cubicBezTo>
                      <a:cubicBezTo>
                        <a:pt x="2" y="64"/>
                        <a:pt x="2" y="66"/>
                        <a:pt x="5" y="66"/>
                      </a:cubicBezTo>
                      <a:cubicBezTo>
                        <a:pt x="12" y="65"/>
                        <a:pt x="19" y="64"/>
                        <a:pt x="25" y="63"/>
                      </a:cubicBezTo>
                      <a:cubicBezTo>
                        <a:pt x="30" y="63"/>
                        <a:pt x="33" y="63"/>
                        <a:pt x="35" y="68"/>
                      </a:cubicBezTo>
                      <a:cubicBezTo>
                        <a:pt x="35" y="69"/>
                        <a:pt x="36" y="70"/>
                        <a:pt x="37" y="70"/>
                      </a:cubicBezTo>
                      <a:cubicBezTo>
                        <a:pt x="39" y="75"/>
                        <a:pt x="43" y="76"/>
                        <a:pt x="48" y="77"/>
                      </a:cubicBezTo>
                      <a:cubicBezTo>
                        <a:pt x="51" y="77"/>
                        <a:pt x="55" y="78"/>
                        <a:pt x="59" y="78"/>
                      </a:cubicBezTo>
                      <a:cubicBezTo>
                        <a:pt x="71" y="80"/>
                        <a:pt x="84" y="81"/>
                        <a:pt x="96" y="78"/>
                      </a:cubicBezTo>
                      <a:cubicBezTo>
                        <a:pt x="100" y="78"/>
                        <a:pt x="104" y="77"/>
                        <a:pt x="106" y="73"/>
                      </a:cubicBezTo>
                      <a:cubicBezTo>
                        <a:pt x="108" y="70"/>
                        <a:pt x="108" y="67"/>
                        <a:pt x="109" y="64"/>
                      </a:cubicBezTo>
                      <a:cubicBezTo>
                        <a:pt x="110" y="55"/>
                        <a:pt x="115" y="45"/>
                        <a:pt x="112" y="37"/>
                      </a:cubicBezTo>
                      <a:cubicBezTo>
                        <a:pt x="109" y="26"/>
                        <a:pt x="98" y="16"/>
                        <a:pt x="90" y="7"/>
                      </a:cubicBezTo>
                      <a:cubicBezTo>
                        <a:pt x="86" y="3"/>
                        <a:pt x="82" y="0"/>
                        <a:pt x="76" y="1"/>
                      </a:cubicBezTo>
                      <a:cubicBezTo>
                        <a:pt x="73" y="2"/>
                        <a:pt x="71" y="3"/>
                        <a:pt x="68" y="4"/>
                      </a:cubicBezTo>
                      <a:cubicBezTo>
                        <a:pt x="53" y="9"/>
                        <a:pt x="42" y="20"/>
                        <a:pt x="29" y="29"/>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2" name="Freeform 167">
                  <a:extLst>
                    <a:ext uri="{FF2B5EF4-FFF2-40B4-BE49-F238E27FC236}">
                      <a16:creationId xmlns:a16="http://schemas.microsoft.com/office/drawing/2014/main" id="{CF3BC5BA-3D58-A44D-BC55-DD13F564347D}"/>
                    </a:ext>
                  </a:extLst>
                </p:cNvPr>
                <p:cNvSpPr>
                  <a:spLocks/>
                </p:cNvSpPr>
                <p:nvPr/>
              </p:nvSpPr>
              <p:spPr bwMode="auto">
                <a:xfrm rot="18406997">
                  <a:off x="5417597" y="3166996"/>
                  <a:ext cx="155811" cy="121978"/>
                </a:xfrm>
                <a:custGeom>
                  <a:avLst/>
                  <a:gdLst>
                    <a:gd name="T0" fmla="*/ 32 w 110"/>
                    <a:gd name="T1" fmla="*/ 29 h 81"/>
                    <a:gd name="T2" fmla="*/ 71 w 110"/>
                    <a:gd name="T3" fmla="*/ 4 h 81"/>
                    <a:gd name="T4" fmla="*/ 79 w 110"/>
                    <a:gd name="T5" fmla="*/ 1 h 81"/>
                    <a:gd name="T6" fmla="*/ 93 w 110"/>
                    <a:gd name="T7" fmla="*/ 7 h 81"/>
                    <a:gd name="T8" fmla="*/ 84 w 110"/>
                    <a:gd name="T9" fmla="*/ 39 h 81"/>
                    <a:gd name="T10" fmla="*/ 109 w 110"/>
                    <a:gd name="T11" fmla="*/ 73 h 81"/>
                    <a:gd name="T12" fmla="*/ 99 w 110"/>
                    <a:gd name="T13" fmla="*/ 78 h 81"/>
                    <a:gd name="T14" fmla="*/ 62 w 110"/>
                    <a:gd name="T15" fmla="*/ 78 h 81"/>
                    <a:gd name="T16" fmla="*/ 51 w 110"/>
                    <a:gd name="T17" fmla="*/ 77 h 81"/>
                    <a:gd name="T18" fmla="*/ 40 w 110"/>
                    <a:gd name="T19" fmla="*/ 70 h 81"/>
                    <a:gd name="T20" fmla="*/ 38 w 110"/>
                    <a:gd name="T21" fmla="*/ 68 h 81"/>
                    <a:gd name="T22" fmla="*/ 28 w 110"/>
                    <a:gd name="T23" fmla="*/ 63 h 81"/>
                    <a:gd name="T24" fmla="*/ 7 w 110"/>
                    <a:gd name="T25" fmla="*/ 68 h 81"/>
                    <a:gd name="T26" fmla="*/ 1 w 110"/>
                    <a:gd name="T27" fmla="*/ 63 h 81"/>
                    <a:gd name="T28" fmla="*/ 5 w 110"/>
                    <a:gd name="T29" fmla="*/ 58 h 81"/>
                    <a:gd name="T30" fmla="*/ 28 w 110"/>
                    <a:gd name="T31" fmla="*/ 51 h 81"/>
                    <a:gd name="T32" fmla="*/ 30 w 110"/>
                    <a:gd name="T33" fmla="*/ 47 h 81"/>
                    <a:gd name="T34" fmla="*/ 30 w 110"/>
                    <a:gd name="T35" fmla="*/ 35 h 81"/>
                    <a:gd name="T36" fmla="*/ 32 w 110"/>
                    <a:gd name="T37"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1">
                      <a:moveTo>
                        <a:pt x="32" y="29"/>
                      </a:moveTo>
                      <a:cubicBezTo>
                        <a:pt x="45" y="20"/>
                        <a:pt x="56" y="9"/>
                        <a:pt x="71" y="4"/>
                      </a:cubicBezTo>
                      <a:cubicBezTo>
                        <a:pt x="74" y="3"/>
                        <a:pt x="76" y="2"/>
                        <a:pt x="79" y="1"/>
                      </a:cubicBezTo>
                      <a:cubicBezTo>
                        <a:pt x="85" y="0"/>
                        <a:pt x="89" y="3"/>
                        <a:pt x="93" y="7"/>
                      </a:cubicBezTo>
                      <a:cubicBezTo>
                        <a:pt x="101" y="16"/>
                        <a:pt x="82" y="27"/>
                        <a:pt x="84" y="39"/>
                      </a:cubicBezTo>
                      <a:cubicBezTo>
                        <a:pt x="88" y="62"/>
                        <a:pt x="110" y="64"/>
                        <a:pt x="109" y="73"/>
                      </a:cubicBezTo>
                      <a:cubicBezTo>
                        <a:pt x="107" y="77"/>
                        <a:pt x="103" y="78"/>
                        <a:pt x="99" y="78"/>
                      </a:cubicBezTo>
                      <a:cubicBezTo>
                        <a:pt x="87" y="81"/>
                        <a:pt x="74" y="80"/>
                        <a:pt x="62" y="78"/>
                      </a:cubicBezTo>
                      <a:cubicBezTo>
                        <a:pt x="58" y="78"/>
                        <a:pt x="54" y="77"/>
                        <a:pt x="51" y="77"/>
                      </a:cubicBezTo>
                      <a:cubicBezTo>
                        <a:pt x="46" y="76"/>
                        <a:pt x="42" y="75"/>
                        <a:pt x="40" y="70"/>
                      </a:cubicBezTo>
                      <a:cubicBezTo>
                        <a:pt x="39" y="70"/>
                        <a:pt x="38" y="69"/>
                        <a:pt x="38" y="68"/>
                      </a:cubicBezTo>
                      <a:cubicBezTo>
                        <a:pt x="36" y="63"/>
                        <a:pt x="33" y="63"/>
                        <a:pt x="28" y="63"/>
                      </a:cubicBezTo>
                      <a:cubicBezTo>
                        <a:pt x="22" y="64"/>
                        <a:pt x="14" y="66"/>
                        <a:pt x="7" y="68"/>
                      </a:cubicBezTo>
                      <a:cubicBezTo>
                        <a:pt x="4" y="68"/>
                        <a:pt x="2" y="65"/>
                        <a:pt x="1" y="63"/>
                      </a:cubicBezTo>
                      <a:cubicBezTo>
                        <a:pt x="0" y="62"/>
                        <a:pt x="3" y="58"/>
                        <a:pt x="5" y="58"/>
                      </a:cubicBezTo>
                      <a:cubicBezTo>
                        <a:pt x="12" y="55"/>
                        <a:pt x="20" y="54"/>
                        <a:pt x="28" y="51"/>
                      </a:cubicBezTo>
                      <a:cubicBezTo>
                        <a:pt x="30" y="50"/>
                        <a:pt x="31" y="49"/>
                        <a:pt x="30" y="47"/>
                      </a:cubicBezTo>
                      <a:cubicBezTo>
                        <a:pt x="29" y="43"/>
                        <a:pt x="29" y="39"/>
                        <a:pt x="30" y="35"/>
                      </a:cubicBezTo>
                      <a:cubicBezTo>
                        <a:pt x="30" y="33"/>
                        <a:pt x="31" y="31"/>
                        <a:pt x="32" y="29"/>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3" name="Freeform 168">
                  <a:extLst>
                    <a:ext uri="{FF2B5EF4-FFF2-40B4-BE49-F238E27FC236}">
                      <a16:creationId xmlns:a16="http://schemas.microsoft.com/office/drawing/2014/main" id="{D6517991-BAB6-414B-B39D-4EF5B722F76E}"/>
                    </a:ext>
                  </a:extLst>
                </p:cNvPr>
                <p:cNvSpPr>
                  <a:spLocks/>
                </p:cNvSpPr>
                <p:nvPr/>
              </p:nvSpPr>
              <p:spPr bwMode="auto">
                <a:xfrm rot="18406997">
                  <a:off x="5697231" y="3472843"/>
                  <a:ext cx="160629" cy="127131"/>
                </a:xfrm>
                <a:custGeom>
                  <a:avLst/>
                  <a:gdLst>
                    <a:gd name="T0" fmla="*/ 41 w 114"/>
                    <a:gd name="T1" fmla="*/ 7 h 83"/>
                    <a:gd name="T2" fmla="*/ 36 w 114"/>
                    <a:gd name="T3" fmla="*/ 11 h 83"/>
                    <a:gd name="T4" fmla="*/ 31 w 114"/>
                    <a:gd name="T5" fmla="*/ 21 h 83"/>
                    <a:gd name="T6" fmla="*/ 27 w 114"/>
                    <a:gd name="T7" fmla="*/ 24 h 83"/>
                    <a:gd name="T8" fmla="*/ 4 w 114"/>
                    <a:gd name="T9" fmla="*/ 22 h 83"/>
                    <a:gd name="T10" fmla="*/ 1 w 114"/>
                    <a:gd name="T11" fmla="*/ 24 h 83"/>
                    <a:gd name="T12" fmla="*/ 3 w 114"/>
                    <a:gd name="T13" fmla="*/ 28 h 83"/>
                    <a:gd name="T14" fmla="*/ 22 w 114"/>
                    <a:gd name="T15" fmla="*/ 35 h 83"/>
                    <a:gd name="T16" fmla="*/ 28 w 114"/>
                    <a:gd name="T17" fmla="*/ 44 h 83"/>
                    <a:gd name="T18" fmla="*/ 29 w 114"/>
                    <a:gd name="T19" fmla="*/ 47 h 83"/>
                    <a:gd name="T20" fmla="*/ 36 w 114"/>
                    <a:gd name="T21" fmla="*/ 57 h 83"/>
                    <a:gd name="T22" fmla="*/ 45 w 114"/>
                    <a:gd name="T23" fmla="*/ 64 h 83"/>
                    <a:gd name="T24" fmla="*/ 78 w 114"/>
                    <a:gd name="T25" fmla="*/ 81 h 83"/>
                    <a:gd name="T26" fmla="*/ 90 w 114"/>
                    <a:gd name="T27" fmla="*/ 81 h 83"/>
                    <a:gd name="T28" fmla="*/ 96 w 114"/>
                    <a:gd name="T29" fmla="*/ 74 h 83"/>
                    <a:gd name="T30" fmla="*/ 112 w 114"/>
                    <a:gd name="T31" fmla="*/ 52 h 83"/>
                    <a:gd name="T32" fmla="*/ 106 w 114"/>
                    <a:gd name="T33" fmla="*/ 14 h 83"/>
                    <a:gd name="T34" fmla="*/ 96 w 114"/>
                    <a:gd name="T35" fmla="*/ 3 h 83"/>
                    <a:gd name="T36" fmla="*/ 87 w 114"/>
                    <a:gd name="T37" fmla="*/ 2 h 83"/>
                    <a:gd name="T38" fmla="*/ 41 w 114"/>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83">
                      <a:moveTo>
                        <a:pt x="41" y="7"/>
                      </a:moveTo>
                      <a:cubicBezTo>
                        <a:pt x="40" y="8"/>
                        <a:pt x="37" y="9"/>
                        <a:pt x="36" y="11"/>
                      </a:cubicBezTo>
                      <a:cubicBezTo>
                        <a:pt x="34" y="14"/>
                        <a:pt x="32" y="18"/>
                        <a:pt x="31" y="21"/>
                      </a:cubicBezTo>
                      <a:cubicBezTo>
                        <a:pt x="31" y="24"/>
                        <a:pt x="29" y="24"/>
                        <a:pt x="27" y="24"/>
                      </a:cubicBezTo>
                      <a:cubicBezTo>
                        <a:pt x="19" y="23"/>
                        <a:pt x="11" y="23"/>
                        <a:pt x="4" y="22"/>
                      </a:cubicBezTo>
                      <a:cubicBezTo>
                        <a:pt x="2" y="22"/>
                        <a:pt x="1" y="22"/>
                        <a:pt x="1" y="24"/>
                      </a:cubicBezTo>
                      <a:cubicBezTo>
                        <a:pt x="1" y="26"/>
                        <a:pt x="0" y="28"/>
                        <a:pt x="3" y="28"/>
                      </a:cubicBezTo>
                      <a:cubicBezTo>
                        <a:pt x="9" y="31"/>
                        <a:pt x="15" y="33"/>
                        <a:pt x="22" y="35"/>
                      </a:cubicBezTo>
                      <a:cubicBezTo>
                        <a:pt x="26" y="37"/>
                        <a:pt x="29" y="39"/>
                        <a:pt x="28" y="44"/>
                      </a:cubicBezTo>
                      <a:cubicBezTo>
                        <a:pt x="28" y="45"/>
                        <a:pt x="29" y="46"/>
                        <a:pt x="29" y="47"/>
                      </a:cubicBezTo>
                      <a:cubicBezTo>
                        <a:pt x="29" y="52"/>
                        <a:pt x="32" y="55"/>
                        <a:pt x="36" y="57"/>
                      </a:cubicBezTo>
                      <a:cubicBezTo>
                        <a:pt x="39" y="59"/>
                        <a:pt x="42" y="62"/>
                        <a:pt x="45" y="64"/>
                      </a:cubicBezTo>
                      <a:cubicBezTo>
                        <a:pt x="55" y="71"/>
                        <a:pt x="66" y="78"/>
                        <a:pt x="78" y="81"/>
                      </a:cubicBezTo>
                      <a:cubicBezTo>
                        <a:pt x="82" y="82"/>
                        <a:pt x="86" y="83"/>
                        <a:pt x="90" y="81"/>
                      </a:cubicBezTo>
                      <a:cubicBezTo>
                        <a:pt x="92" y="79"/>
                        <a:pt x="94" y="76"/>
                        <a:pt x="96" y="74"/>
                      </a:cubicBezTo>
                      <a:cubicBezTo>
                        <a:pt x="101" y="67"/>
                        <a:pt x="110" y="60"/>
                        <a:pt x="112" y="52"/>
                      </a:cubicBezTo>
                      <a:cubicBezTo>
                        <a:pt x="114" y="40"/>
                        <a:pt x="109" y="26"/>
                        <a:pt x="106" y="14"/>
                      </a:cubicBezTo>
                      <a:cubicBezTo>
                        <a:pt x="104" y="9"/>
                        <a:pt x="102" y="5"/>
                        <a:pt x="96" y="3"/>
                      </a:cubicBezTo>
                      <a:cubicBezTo>
                        <a:pt x="93" y="3"/>
                        <a:pt x="90" y="2"/>
                        <a:pt x="87" y="2"/>
                      </a:cubicBezTo>
                      <a:cubicBezTo>
                        <a:pt x="72" y="0"/>
                        <a:pt x="57" y="4"/>
                        <a:pt x="41" y="7"/>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4" name="Freeform 169">
                  <a:extLst>
                    <a:ext uri="{FF2B5EF4-FFF2-40B4-BE49-F238E27FC236}">
                      <a16:creationId xmlns:a16="http://schemas.microsoft.com/office/drawing/2014/main" id="{922152E8-4ED7-E841-89B8-CAD54A01EA11}"/>
                    </a:ext>
                  </a:extLst>
                </p:cNvPr>
                <p:cNvSpPr>
                  <a:spLocks/>
                </p:cNvSpPr>
                <p:nvPr/>
              </p:nvSpPr>
              <p:spPr bwMode="auto">
                <a:xfrm rot="18406997">
                  <a:off x="5687085" y="3481625"/>
                  <a:ext cx="168661" cy="127131"/>
                </a:xfrm>
                <a:custGeom>
                  <a:avLst/>
                  <a:gdLst>
                    <a:gd name="T0" fmla="*/ 51 w 119"/>
                    <a:gd name="T1" fmla="*/ 7 h 83"/>
                    <a:gd name="T2" fmla="*/ 97 w 119"/>
                    <a:gd name="T3" fmla="*/ 2 h 83"/>
                    <a:gd name="T4" fmla="*/ 106 w 119"/>
                    <a:gd name="T5" fmla="*/ 3 h 83"/>
                    <a:gd name="T6" fmla="*/ 116 w 119"/>
                    <a:gd name="T7" fmla="*/ 14 h 83"/>
                    <a:gd name="T8" fmla="*/ 93 w 119"/>
                    <a:gd name="T9" fmla="*/ 39 h 83"/>
                    <a:gd name="T10" fmla="*/ 100 w 119"/>
                    <a:gd name="T11" fmla="*/ 81 h 83"/>
                    <a:gd name="T12" fmla="*/ 88 w 119"/>
                    <a:gd name="T13" fmla="*/ 81 h 83"/>
                    <a:gd name="T14" fmla="*/ 55 w 119"/>
                    <a:gd name="T15" fmla="*/ 64 h 83"/>
                    <a:gd name="T16" fmla="*/ 46 w 119"/>
                    <a:gd name="T17" fmla="*/ 57 h 83"/>
                    <a:gd name="T18" fmla="*/ 39 w 119"/>
                    <a:gd name="T19" fmla="*/ 47 h 83"/>
                    <a:gd name="T20" fmla="*/ 38 w 119"/>
                    <a:gd name="T21" fmla="*/ 44 h 83"/>
                    <a:gd name="T22" fmla="*/ 32 w 119"/>
                    <a:gd name="T23" fmla="*/ 35 h 83"/>
                    <a:gd name="T24" fmla="*/ 4 w 119"/>
                    <a:gd name="T25" fmla="*/ 28 h 83"/>
                    <a:gd name="T26" fmla="*/ 0 w 119"/>
                    <a:gd name="T27" fmla="*/ 22 h 83"/>
                    <a:gd name="T28" fmla="*/ 6 w 119"/>
                    <a:gd name="T29" fmla="*/ 18 h 83"/>
                    <a:gd name="T30" fmla="*/ 37 w 119"/>
                    <a:gd name="T31" fmla="*/ 24 h 83"/>
                    <a:gd name="T32" fmla="*/ 41 w 119"/>
                    <a:gd name="T33" fmla="*/ 21 h 83"/>
                    <a:gd name="T34" fmla="*/ 46 w 119"/>
                    <a:gd name="T35" fmla="*/ 11 h 83"/>
                    <a:gd name="T36" fmla="*/ 51 w 119"/>
                    <a:gd name="T3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83">
                      <a:moveTo>
                        <a:pt x="51" y="7"/>
                      </a:moveTo>
                      <a:cubicBezTo>
                        <a:pt x="67" y="4"/>
                        <a:pt x="82" y="0"/>
                        <a:pt x="97" y="2"/>
                      </a:cubicBezTo>
                      <a:cubicBezTo>
                        <a:pt x="100" y="2"/>
                        <a:pt x="103" y="3"/>
                        <a:pt x="106" y="3"/>
                      </a:cubicBezTo>
                      <a:cubicBezTo>
                        <a:pt x="112" y="5"/>
                        <a:pt x="114" y="9"/>
                        <a:pt x="116" y="14"/>
                      </a:cubicBezTo>
                      <a:cubicBezTo>
                        <a:pt x="119" y="26"/>
                        <a:pt x="97" y="28"/>
                        <a:pt x="93" y="39"/>
                      </a:cubicBezTo>
                      <a:cubicBezTo>
                        <a:pt x="86" y="61"/>
                        <a:pt x="105" y="74"/>
                        <a:pt x="100" y="81"/>
                      </a:cubicBezTo>
                      <a:cubicBezTo>
                        <a:pt x="96" y="83"/>
                        <a:pt x="92" y="82"/>
                        <a:pt x="88" y="81"/>
                      </a:cubicBezTo>
                      <a:cubicBezTo>
                        <a:pt x="76" y="78"/>
                        <a:pt x="65" y="71"/>
                        <a:pt x="55" y="64"/>
                      </a:cubicBezTo>
                      <a:cubicBezTo>
                        <a:pt x="52" y="62"/>
                        <a:pt x="49" y="59"/>
                        <a:pt x="46" y="57"/>
                      </a:cubicBezTo>
                      <a:cubicBezTo>
                        <a:pt x="42" y="55"/>
                        <a:pt x="39" y="52"/>
                        <a:pt x="39" y="47"/>
                      </a:cubicBezTo>
                      <a:cubicBezTo>
                        <a:pt x="39" y="46"/>
                        <a:pt x="38" y="45"/>
                        <a:pt x="38" y="44"/>
                      </a:cubicBezTo>
                      <a:cubicBezTo>
                        <a:pt x="39" y="39"/>
                        <a:pt x="36" y="37"/>
                        <a:pt x="32" y="35"/>
                      </a:cubicBezTo>
                      <a:cubicBezTo>
                        <a:pt x="25" y="33"/>
                        <a:pt x="10" y="30"/>
                        <a:pt x="4" y="28"/>
                      </a:cubicBezTo>
                      <a:cubicBezTo>
                        <a:pt x="1" y="27"/>
                        <a:pt x="0" y="24"/>
                        <a:pt x="0" y="22"/>
                      </a:cubicBezTo>
                      <a:cubicBezTo>
                        <a:pt x="0" y="20"/>
                        <a:pt x="5" y="18"/>
                        <a:pt x="6" y="18"/>
                      </a:cubicBezTo>
                      <a:cubicBezTo>
                        <a:pt x="14" y="19"/>
                        <a:pt x="29" y="23"/>
                        <a:pt x="37" y="24"/>
                      </a:cubicBezTo>
                      <a:cubicBezTo>
                        <a:pt x="39" y="24"/>
                        <a:pt x="41" y="24"/>
                        <a:pt x="41" y="21"/>
                      </a:cubicBezTo>
                      <a:cubicBezTo>
                        <a:pt x="42" y="18"/>
                        <a:pt x="44" y="14"/>
                        <a:pt x="46" y="11"/>
                      </a:cubicBezTo>
                      <a:cubicBezTo>
                        <a:pt x="47" y="9"/>
                        <a:pt x="50" y="8"/>
                        <a:pt x="51" y="7"/>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5" name="Freeform 170">
                  <a:extLst>
                    <a:ext uri="{FF2B5EF4-FFF2-40B4-BE49-F238E27FC236}">
                      <a16:creationId xmlns:a16="http://schemas.microsoft.com/office/drawing/2014/main" id="{EAAB7DA4-828C-584D-B20E-DAAC1721D466}"/>
                    </a:ext>
                  </a:extLst>
                </p:cNvPr>
                <p:cNvSpPr>
                  <a:spLocks/>
                </p:cNvSpPr>
                <p:nvPr/>
              </p:nvSpPr>
              <p:spPr bwMode="auto">
                <a:xfrm rot="18406997">
                  <a:off x="5652324" y="4125830"/>
                  <a:ext cx="123685" cy="161491"/>
                </a:xfrm>
                <a:custGeom>
                  <a:avLst/>
                  <a:gdLst>
                    <a:gd name="T0" fmla="*/ 87 w 87"/>
                    <a:gd name="T1" fmla="*/ 46 h 106"/>
                    <a:gd name="T2" fmla="*/ 84 w 87"/>
                    <a:gd name="T3" fmla="*/ 40 h 106"/>
                    <a:gd name="T4" fmla="*/ 75 w 87"/>
                    <a:gd name="T5" fmla="*/ 32 h 106"/>
                    <a:gd name="T6" fmla="*/ 74 w 87"/>
                    <a:gd name="T7" fmla="*/ 27 h 106"/>
                    <a:gd name="T8" fmla="*/ 82 w 87"/>
                    <a:gd name="T9" fmla="*/ 6 h 106"/>
                    <a:gd name="T10" fmla="*/ 81 w 87"/>
                    <a:gd name="T11" fmla="*/ 2 h 106"/>
                    <a:gd name="T12" fmla="*/ 76 w 87"/>
                    <a:gd name="T13" fmla="*/ 3 h 106"/>
                    <a:gd name="T14" fmla="*/ 64 w 87"/>
                    <a:gd name="T15" fmla="*/ 19 h 106"/>
                    <a:gd name="T16" fmla="*/ 54 w 87"/>
                    <a:gd name="T17" fmla="*/ 23 h 106"/>
                    <a:gd name="T18" fmla="*/ 51 w 87"/>
                    <a:gd name="T19" fmla="*/ 22 h 106"/>
                    <a:gd name="T20" fmla="*/ 39 w 87"/>
                    <a:gd name="T21" fmla="*/ 26 h 106"/>
                    <a:gd name="T22" fmla="*/ 30 w 87"/>
                    <a:gd name="T23" fmla="*/ 33 h 106"/>
                    <a:gd name="T24" fmla="*/ 4 w 87"/>
                    <a:gd name="T25" fmla="*/ 60 h 106"/>
                    <a:gd name="T26" fmla="*/ 2 w 87"/>
                    <a:gd name="T27" fmla="*/ 71 h 106"/>
                    <a:gd name="T28" fmla="*/ 7 w 87"/>
                    <a:gd name="T29" fmla="*/ 79 h 106"/>
                    <a:gd name="T30" fmla="*/ 24 w 87"/>
                    <a:gd name="T31" fmla="*/ 100 h 106"/>
                    <a:gd name="T32" fmla="*/ 61 w 87"/>
                    <a:gd name="T33" fmla="*/ 105 h 106"/>
                    <a:gd name="T34" fmla="*/ 75 w 87"/>
                    <a:gd name="T35" fmla="*/ 99 h 106"/>
                    <a:gd name="T36" fmla="*/ 79 w 87"/>
                    <a:gd name="T37" fmla="*/ 91 h 106"/>
                    <a:gd name="T38" fmla="*/ 87 w 87"/>
                    <a:gd name="T39"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06">
                      <a:moveTo>
                        <a:pt x="87" y="46"/>
                      </a:moveTo>
                      <a:cubicBezTo>
                        <a:pt x="86" y="44"/>
                        <a:pt x="85" y="42"/>
                        <a:pt x="84" y="40"/>
                      </a:cubicBezTo>
                      <a:cubicBezTo>
                        <a:pt x="81" y="37"/>
                        <a:pt x="79" y="34"/>
                        <a:pt x="75" y="32"/>
                      </a:cubicBezTo>
                      <a:cubicBezTo>
                        <a:pt x="73" y="31"/>
                        <a:pt x="73" y="29"/>
                        <a:pt x="74" y="27"/>
                      </a:cubicBezTo>
                      <a:cubicBezTo>
                        <a:pt x="77" y="20"/>
                        <a:pt x="79" y="13"/>
                        <a:pt x="82" y="6"/>
                      </a:cubicBezTo>
                      <a:cubicBezTo>
                        <a:pt x="82" y="4"/>
                        <a:pt x="83" y="3"/>
                        <a:pt x="81" y="2"/>
                      </a:cubicBezTo>
                      <a:cubicBezTo>
                        <a:pt x="80" y="2"/>
                        <a:pt x="78" y="0"/>
                        <a:pt x="76" y="3"/>
                      </a:cubicBezTo>
                      <a:cubicBezTo>
                        <a:pt x="72" y="8"/>
                        <a:pt x="68" y="14"/>
                        <a:pt x="64" y="19"/>
                      </a:cubicBezTo>
                      <a:cubicBezTo>
                        <a:pt x="62" y="23"/>
                        <a:pt x="59" y="25"/>
                        <a:pt x="54" y="23"/>
                      </a:cubicBezTo>
                      <a:cubicBezTo>
                        <a:pt x="54" y="23"/>
                        <a:pt x="52" y="23"/>
                        <a:pt x="51" y="22"/>
                      </a:cubicBezTo>
                      <a:cubicBezTo>
                        <a:pt x="47" y="21"/>
                        <a:pt x="43" y="23"/>
                        <a:pt x="39" y="26"/>
                      </a:cubicBezTo>
                      <a:cubicBezTo>
                        <a:pt x="36" y="28"/>
                        <a:pt x="33" y="31"/>
                        <a:pt x="30" y="33"/>
                      </a:cubicBezTo>
                      <a:cubicBezTo>
                        <a:pt x="20" y="41"/>
                        <a:pt x="11" y="49"/>
                        <a:pt x="4" y="60"/>
                      </a:cubicBezTo>
                      <a:cubicBezTo>
                        <a:pt x="2" y="63"/>
                        <a:pt x="0" y="67"/>
                        <a:pt x="2" y="71"/>
                      </a:cubicBezTo>
                      <a:cubicBezTo>
                        <a:pt x="3" y="74"/>
                        <a:pt x="5" y="76"/>
                        <a:pt x="7" y="79"/>
                      </a:cubicBezTo>
                      <a:cubicBezTo>
                        <a:pt x="12" y="86"/>
                        <a:pt x="16" y="96"/>
                        <a:pt x="24" y="100"/>
                      </a:cubicBezTo>
                      <a:cubicBezTo>
                        <a:pt x="34" y="106"/>
                        <a:pt x="49" y="105"/>
                        <a:pt x="61" y="105"/>
                      </a:cubicBezTo>
                      <a:cubicBezTo>
                        <a:pt x="67" y="105"/>
                        <a:pt x="72" y="104"/>
                        <a:pt x="75" y="99"/>
                      </a:cubicBezTo>
                      <a:cubicBezTo>
                        <a:pt x="76" y="97"/>
                        <a:pt x="78" y="94"/>
                        <a:pt x="79" y="91"/>
                      </a:cubicBezTo>
                      <a:cubicBezTo>
                        <a:pt x="85" y="77"/>
                        <a:pt x="85" y="62"/>
                        <a:pt x="87" y="46"/>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6" name="Line 171">
                  <a:extLst>
                    <a:ext uri="{FF2B5EF4-FFF2-40B4-BE49-F238E27FC236}">
                      <a16:creationId xmlns:a16="http://schemas.microsoft.com/office/drawing/2014/main" id="{3302F8C2-8AFB-2640-B7BF-714FCECF8E79}"/>
                    </a:ext>
                  </a:extLst>
                </p:cNvPr>
                <p:cNvSpPr>
                  <a:spLocks noChangeShapeType="1"/>
                </p:cNvSpPr>
                <p:nvPr/>
              </p:nvSpPr>
              <p:spPr bwMode="auto">
                <a:xfrm rot="18406997">
                  <a:off x="5708571" y="434626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7" name="Line 172">
                  <a:extLst>
                    <a:ext uri="{FF2B5EF4-FFF2-40B4-BE49-F238E27FC236}">
                      <a16:creationId xmlns:a16="http://schemas.microsoft.com/office/drawing/2014/main" id="{92371B97-DEE2-1543-A4AB-579C8772A27A}"/>
                    </a:ext>
                  </a:extLst>
                </p:cNvPr>
                <p:cNvSpPr>
                  <a:spLocks noChangeShapeType="1"/>
                </p:cNvSpPr>
                <p:nvPr/>
              </p:nvSpPr>
              <p:spPr bwMode="auto">
                <a:xfrm rot="18406997">
                  <a:off x="5708571" y="434626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8" name="Freeform 173">
                  <a:extLst>
                    <a:ext uri="{FF2B5EF4-FFF2-40B4-BE49-F238E27FC236}">
                      <a16:creationId xmlns:a16="http://schemas.microsoft.com/office/drawing/2014/main" id="{D9E01D6E-4652-154F-99EB-D5797D8A8483}"/>
                    </a:ext>
                  </a:extLst>
                </p:cNvPr>
                <p:cNvSpPr>
                  <a:spLocks/>
                </p:cNvSpPr>
                <p:nvPr/>
              </p:nvSpPr>
              <p:spPr bwMode="auto">
                <a:xfrm rot="18406997">
                  <a:off x="5649046" y="4120635"/>
                  <a:ext cx="123685" cy="166646"/>
                </a:xfrm>
                <a:custGeom>
                  <a:avLst/>
                  <a:gdLst>
                    <a:gd name="T0" fmla="*/ 87 w 87"/>
                    <a:gd name="T1" fmla="*/ 51 h 110"/>
                    <a:gd name="T2" fmla="*/ 79 w 87"/>
                    <a:gd name="T3" fmla="*/ 96 h 110"/>
                    <a:gd name="T4" fmla="*/ 75 w 87"/>
                    <a:gd name="T5" fmla="*/ 104 h 110"/>
                    <a:gd name="T6" fmla="*/ 61 w 87"/>
                    <a:gd name="T7" fmla="*/ 110 h 110"/>
                    <a:gd name="T8" fmla="*/ 44 w 87"/>
                    <a:gd name="T9" fmla="*/ 81 h 110"/>
                    <a:gd name="T10" fmla="*/ 2 w 87"/>
                    <a:gd name="T11" fmla="*/ 76 h 110"/>
                    <a:gd name="T12" fmla="*/ 4 w 87"/>
                    <a:gd name="T13" fmla="*/ 65 h 110"/>
                    <a:gd name="T14" fmla="*/ 30 w 87"/>
                    <a:gd name="T15" fmla="*/ 38 h 110"/>
                    <a:gd name="T16" fmla="*/ 39 w 87"/>
                    <a:gd name="T17" fmla="*/ 31 h 110"/>
                    <a:gd name="T18" fmla="*/ 51 w 87"/>
                    <a:gd name="T19" fmla="*/ 27 h 110"/>
                    <a:gd name="T20" fmla="*/ 54 w 87"/>
                    <a:gd name="T21" fmla="*/ 28 h 110"/>
                    <a:gd name="T22" fmla="*/ 64 w 87"/>
                    <a:gd name="T23" fmla="*/ 24 h 110"/>
                    <a:gd name="T24" fmla="*/ 77 w 87"/>
                    <a:gd name="T25" fmla="*/ 3 h 110"/>
                    <a:gd name="T26" fmla="*/ 84 w 87"/>
                    <a:gd name="T27" fmla="*/ 1 h 110"/>
                    <a:gd name="T28" fmla="*/ 86 w 87"/>
                    <a:gd name="T29" fmla="*/ 8 h 110"/>
                    <a:gd name="T30" fmla="*/ 74 w 87"/>
                    <a:gd name="T31" fmla="*/ 32 h 110"/>
                    <a:gd name="T32" fmla="*/ 75 w 87"/>
                    <a:gd name="T33" fmla="*/ 37 h 110"/>
                    <a:gd name="T34" fmla="*/ 84 w 87"/>
                    <a:gd name="T35" fmla="*/ 45 h 110"/>
                    <a:gd name="T36" fmla="*/ 87 w 87"/>
                    <a:gd name="T37" fmla="*/ 5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10">
                      <a:moveTo>
                        <a:pt x="87" y="51"/>
                      </a:moveTo>
                      <a:cubicBezTo>
                        <a:pt x="85" y="67"/>
                        <a:pt x="85" y="82"/>
                        <a:pt x="79" y="96"/>
                      </a:cubicBezTo>
                      <a:cubicBezTo>
                        <a:pt x="78" y="99"/>
                        <a:pt x="76" y="102"/>
                        <a:pt x="75" y="104"/>
                      </a:cubicBezTo>
                      <a:cubicBezTo>
                        <a:pt x="72" y="109"/>
                        <a:pt x="67" y="110"/>
                        <a:pt x="61" y="110"/>
                      </a:cubicBezTo>
                      <a:cubicBezTo>
                        <a:pt x="49" y="110"/>
                        <a:pt x="54" y="88"/>
                        <a:pt x="44" y="81"/>
                      </a:cubicBezTo>
                      <a:cubicBezTo>
                        <a:pt x="24" y="68"/>
                        <a:pt x="7" y="83"/>
                        <a:pt x="2" y="76"/>
                      </a:cubicBezTo>
                      <a:cubicBezTo>
                        <a:pt x="0" y="72"/>
                        <a:pt x="2" y="68"/>
                        <a:pt x="4" y="65"/>
                      </a:cubicBezTo>
                      <a:cubicBezTo>
                        <a:pt x="11" y="54"/>
                        <a:pt x="20" y="46"/>
                        <a:pt x="30" y="38"/>
                      </a:cubicBezTo>
                      <a:cubicBezTo>
                        <a:pt x="33" y="36"/>
                        <a:pt x="36" y="33"/>
                        <a:pt x="39" y="31"/>
                      </a:cubicBezTo>
                      <a:cubicBezTo>
                        <a:pt x="43" y="28"/>
                        <a:pt x="47" y="26"/>
                        <a:pt x="51" y="27"/>
                      </a:cubicBezTo>
                      <a:cubicBezTo>
                        <a:pt x="52" y="28"/>
                        <a:pt x="53" y="28"/>
                        <a:pt x="54" y="28"/>
                      </a:cubicBezTo>
                      <a:cubicBezTo>
                        <a:pt x="61" y="30"/>
                        <a:pt x="62" y="28"/>
                        <a:pt x="64" y="24"/>
                      </a:cubicBezTo>
                      <a:cubicBezTo>
                        <a:pt x="68" y="19"/>
                        <a:pt x="73" y="8"/>
                        <a:pt x="77" y="3"/>
                      </a:cubicBezTo>
                      <a:cubicBezTo>
                        <a:pt x="79" y="0"/>
                        <a:pt x="83" y="1"/>
                        <a:pt x="84" y="1"/>
                      </a:cubicBezTo>
                      <a:cubicBezTo>
                        <a:pt x="86" y="2"/>
                        <a:pt x="87" y="7"/>
                        <a:pt x="86" y="8"/>
                      </a:cubicBezTo>
                      <a:cubicBezTo>
                        <a:pt x="83" y="15"/>
                        <a:pt x="77" y="25"/>
                        <a:pt x="74" y="32"/>
                      </a:cubicBezTo>
                      <a:cubicBezTo>
                        <a:pt x="73" y="34"/>
                        <a:pt x="73" y="36"/>
                        <a:pt x="75" y="37"/>
                      </a:cubicBezTo>
                      <a:cubicBezTo>
                        <a:pt x="79" y="39"/>
                        <a:pt x="81" y="42"/>
                        <a:pt x="84" y="45"/>
                      </a:cubicBezTo>
                      <a:cubicBezTo>
                        <a:pt x="85" y="47"/>
                        <a:pt x="86" y="49"/>
                        <a:pt x="87" y="51"/>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59" name="Freeform 16">
                  <a:extLst>
                    <a:ext uri="{FF2B5EF4-FFF2-40B4-BE49-F238E27FC236}">
                      <a16:creationId xmlns:a16="http://schemas.microsoft.com/office/drawing/2014/main" id="{B859C330-8E64-454F-A31E-82BBEF321EB6}"/>
                    </a:ext>
                  </a:extLst>
                </p:cNvPr>
                <p:cNvSpPr>
                  <a:spLocks/>
                </p:cNvSpPr>
                <p:nvPr/>
              </p:nvSpPr>
              <p:spPr bwMode="auto">
                <a:xfrm rot="6363700">
                  <a:off x="4088170" y="3509634"/>
                  <a:ext cx="295959" cy="417771"/>
                </a:xfrm>
                <a:custGeom>
                  <a:avLst/>
                  <a:gdLst>
                    <a:gd name="T0" fmla="*/ 18685 w 33733"/>
                    <a:gd name="T1" fmla="*/ 19755 h 42706"/>
                    <a:gd name="T2" fmla="*/ 6492 w 33733"/>
                    <a:gd name="T3" fmla="*/ 42329 h 42706"/>
                    <a:gd name="T4" fmla="*/ 7397 w 33733"/>
                    <a:gd name="T5" fmla="*/ 13667 h 42706"/>
                    <a:gd name="T6" fmla="*/ 29268 w 33733"/>
                    <a:gd name="T7" fmla="*/ 2285 h 42706"/>
                    <a:gd name="T8" fmla="*/ 18685 w 33733"/>
                    <a:gd name="T9" fmla="*/ 19755 h 42706"/>
                  </a:gdLst>
                  <a:ahLst/>
                  <a:cxnLst>
                    <a:cxn ang="0">
                      <a:pos x="T0" y="T1"/>
                    </a:cxn>
                    <a:cxn ang="0">
                      <a:pos x="T2" y="T3"/>
                    </a:cxn>
                    <a:cxn ang="0">
                      <a:pos x="T4" y="T5"/>
                    </a:cxn>
                    <a:cxn ang="0">
                      <a:pos x="T6" y="T7"/>
                    </a:cxn>
                    <a:cxn ang="0">
                      <a:pos x="T8" y="T9"/>
                    </a:cxn>
                  </a:cxnLst>
                  <a:rect l="0" t="0" r="r" b="b"/>
                  <a:pathLst>
                    <a:path w="33733" h="42706">
                      <a:moveTo>
                        <a:pt x="18685" y="19755"/>
                      </a:moveTo>
                      <a:cubicBezTo>
                        <a:pt x="14051" y="29776"/>
                        <a:pt x="12814" y="42706"/>
                        <a:pt x="6492" y="42329"/>
                      </a:cubicBezTo>
                      <a:cubicBezTo>
                        <a:pt x="174" y="41952"/>
                        <a:pt x="0" y="22822"/>
                        <a:pt x="7397" y="13667"/>
                      </a:cubicBezTo>
                      <a:cubicBezTo>
                        <a:pt x="13185" y="6504"/>
                        <a:pt x="21853" y="0"/>
                        <a:pt x="29268" y="2285"/>
                      </a:cubicBezTo>
                      <a:cubicBezTo>
                        <a:pt x="33733" y="3661"/>
                        <a:pt x="23318" y="9734"/>
                        <a:pt x="18685" y="19755"/>
                      </a:cubicBezTo>
                      <a:close/>
                    </a:path>
                  </a:pathLst>
                </a:custGeom>
                <a:solidFill>
                  <a:srgbClr val="E2E3E4"/>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0" name="Freeform 174">
                  <a:extLst>
                    <a:ext uri="{FF2B5EF4-FFF2-40B4-BE49-F238E27FC236}">
                      <a16:creationId xmlns:a16="http://schemas.microsoft.com/office/drawing/2014/main" id="{26F56572-F93D-A841-9401-1027F0A795D6}"/>
                    </a:ext>
                  </a:extLst>
                </p:cNvPr>
                <p:cNvSpPr>
                  <a:spLocks/>
                </p:cNvSpPr>
                <p:nvPr/>
              </p:nvSpPr>
              <p:spPr bwMode="auto">
                <a:xfrm rot="18406997">
                  <a:off x="5075522" y="3838588"/>
                  <a:ext cx="155811" cy="130568"/>
                </a:xfrm>
                <a:custGeom>
                  <a:avLst/>
                  <a:gdLst>
                    <a:gd name="T0" fmla="*/ 61 w 111"/>
                    <a:gd name="T1" fmla="*/ 86 h 86"/>
                    <a:gd name="T2" fmla="*/ 14 w 111"/>
                    <a:gd name="T3" fmla="*/ 78 h 86"/>
                    <a:gd name="T4" fmla="*/ 6 w 111"/>
                    <a:gd name="T5" fmla="*/ 74 h 86"/>
                    <a:gd name="T6" fmla="*/ 0 w 111"/>
                    <a:gd name="T7" fmla="*/ 61 h 86"/>
                    <a:gd name="T8" fmla="*/ 29 w 111"/>
                    <a:gd name="T9" fmla="*/ 43 h 86"/>
                    <a:gd name="T10" fmla="*/ 34 w 111"/>
                    <a:gd name="T11" fmla="*/ 2 h 86"/>
                    <a:gd name="T12" fmla="*/ 45 w 111"/>
                    <a:gd name="T13" fmla="*/ 4 h 86"/>
                    <a:gd name="T14" fmla="*/ 72 w 111"/>
                    <a:gd name="T15" fmla="*/ 30 h 86"/>
                    <a:gd name="T16" fmla="*/ 80 w 111"/>
                    <a:gd name="T17" fmla="*/ 39 h 86"/>
                    <a:gd name="T18" fmla="*/ 83 w 111"/>
                    <a:gd name="T19" fmla="*/ 51 h 86"/>
                    <a:gd name="T20" fmla="*/ 83 w 111"/>
                    <a:gd name="T21" fmla="*/ 54 h 86"/>
                    <a:gd name="T22" fmla="*/ 87 w 111"/>
                    <a:gd name="T23" fmla="*/ 64 h 86"/>
                    <a:gd name="T24" fmla="*/ 108 w 111"/>
                    <a:gd name="T25" fmla="*/ 75 h 86"/>
                    <a:gd name="T26" fmla="*/ 110 w 111"/>
                    <a:gd name="T27" fmla="*/ 82 h 86"/>
                    <a:gd name="T28" fmla="*/ 103 w 111"/>
                    <a:gd name="T29" fmla="*/ 84 h 86"/>
                    <a:gd name="T30" fmla="*/ 79 w 111"/>
                    <a:gd name="T31" fmla="*/ 73 h 86"/>
                    <a:gd name="T32" fmla="*/ 74 w 111"/>
                    <a:gd name="T33" fmla="*/ 75 h 86"/>
                    <a:gd name="T34" fmla="*/ 66 w 111"/>
                    <a:gd name="T35" fmla="*/ 83 h 86"/>
                    <a:gd name="T36" fmla="*/ 61 w 111"/>
                    <a:gd name="T3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6">
                      <a:moveTo>
                        <a:pt x="61" y="86"/>
                      </a:moveTo>
                      <a:cubicBezTo>
                        <a:pt x="44" y="84"/>
                        <a:pt x="29" y="84"/>
                        <a:pt x="14" y="78"/>
                      </a:cubicBezTo>
                      <a:cubicBezTo>
                        <a:pt x="12" y="77"/>
                        <a:pt x="9" y="76"/>
                        <a:pt x="6" y="74"/>
                      </a:cubicBezTo>
                      <a:cubicBezTo>
                        <a:pt x="1" y="71"/>
                        <a:pt x="0" y="66"/>
                        <a:pt x="0" y="61"/>
                      </a:cubicBezTo>
                      <a:cubicBezTo>
                        <a:pt x="1" y="49"/>
                        <a:pt x="22" y="53"/>
                        <a:pt x="29" y="43"/>
                      </a:cubicBezTo>
                      <a:cubicBezTo>
                        <a:pt x="42" y="24"/>
                        <a:pt x="27" y="7"/>
                        <a:pt x="34" y="2"/>
                      </a:cubicBezTo>
                      <a:cubicBezTo>
                        <a:pt x="38" y="0"/>
                        <a:pt x="42" y="2"/>
                        <a:pt x="45" y="4"/>
                      </a:cubicBezTo>
                      <a:cubicBezTo>
                        <a:pt x="56" y="11"/>
                        <a:pt x="65" y="20"/>
                        <a:pt x="72" y="30"/>
                      </a:cubicBezTo>
                      <a:cubicBezTo>
                        <a:pt x="75" y="33"/>
                        <a:pt x="77" y="36"/>
                        <a:pt x="80" y="39"/>
                      </a:cubicBezTo>
                      <a:cubicBezTo>
                        <a:pt x="83" y="42"/>
                        <a:pt x="84" y="46"/>
                        <a:pt x="83" y="51"/>
                      </a:cubicBezTo>
                      <a:cubicBezTo>
                        <a:pt x="83" y="52"/>
                        <a:pt x="83" y="53"/>
                        <a:pt x="83" y="54"/>
                      </a:cubicBezTo>
                      <a:cubicBezTo>
                        <a:pt x="81" y="59"/>
                        <a:pt x="83" y="61"/>
                        <a:pt x="87" y="64"/>
                      </a:cubicBezTo>
                      <a:cubicBezTo>
                        <a:pt x="92" y="67"/>
                        <a:pt x="102" y="72"/>
                        <a:pt x="108" y="75"/>
                      </a:cubicBezTo>
                      <a:cubicBezTo>
                        <a:pt x="111" y="77"/>
                        <a:pt x="110" y="81"/>
                        <a:pt x="110" y="82"/>
                      </a:cubicBezTo>
                      <a:cubicBezTo>
                        <a:pt x="109" y="84"/>
                        <a:pt x="104" y="85"/>
                        <a:pt x="103" y="84"/>
                      </a:cubicBezTo>
                      <a:cubicBezTo>
                        <a:pt x="96" y="81"/>
                        <a:pt x="86" y="76"/>
                        <a:pt x="79" y="73"/>
                      </a:cubicBezTo>
                      <a:cubicBezTo>
                        <a:pt x="77" y="72"/>
                        <a:pt x="75" y="72"/>
                        <a:pt x="74" y="75"/>
                      </a:cubicBezTo>
                      <a:cubicBezTo>
                        <a:pt x="72" y="78"/>
                        <a:pt x="69" y="81"/>
                        <a:pt x="66" y="83"/>
                      </a:cubicBezTo>
                      <a:cubicBezTo>
                        <a:pt x="64" y="85"/>
                        <a:pt x="62" y="85"/>
                        <a:pt x="61" y="86"/>
                      </a:cubicBezTo>
                    </a:path>
                  </a:pathLst>
                </a:custGeom>
                <a:solidFill>
                  <a:srgbClr val="DED8C5"/>
                </a:solidFill>
                <a:ln w="4763" cap="flat">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1" name="Freeform 175">
                  <a:extLst>
                    <a:ext uri="{FF2B5EF4-FFF2-40B4-BE49-F238E27FC236}">
                      <a16:creationId xmlns:a16="http://schemas.microsoft.com/office/drawing/2014/main" id="{9EC76F73-61DF-984F-AC53-E83FD59D107E}"/>
                    </a:ext>
                  </a:extLst>
                </p:cNvPr>
                <p:cNvSpPr>
                  <a:spLocks/>
                </p:cNvSpPr>
                <p:nvPr/>
              </p:nvSpPr>
              <p:spPr bwMode="auto">
                <a:xfrm rot="18406997">
                  <a:off x="5075522" y="3838588"/>
                  <a:ext cx="155811" cy="130568"/>
                </a:xfrm>
                <a:custGeom>
                  <a:avLst/>
                  <a:gdLst>
                    <a:gd name="T0" fmla="*/ 61 w 111"/>
                    <a:gd name="T1" fmla="*/ 86 h 86"/>
                    <a:gd name="T2" fmla="*/ 14 w 111"/>
                    <a:gd name="T3" fmla="*/ 78 h 86"/>
                    <a:gd name="T4" fmla="*/ 6 w 111"/>
                    <a:gd name="T5" fmla="*/ 74 h 86"/>
                    <a:gd name="T6" fmla="*/ 0 w 111"/>
                    <a:gd name="T7" fmla="*/ 61 h 86"/>
                    <a:gd name="T8" fmla="*/ 29 w 111"/>
                    <a:gd name="T9" fmla="*/ 43 h 86"/>
                    <a:gd name="T10" fmla="*/ 34 w 111"/>
                    <a:gd name="T11" fmla="*/ 2 h 86"/>
                    <a:gd name="T12" fmla="*/ 45 w 111"/>
                    <a:gd name="T13" fmla="*/ 4 h 86"/>
                    <a:gd name="T14" fmla="*/ 72 w 111"/>
                    <a:gd name="T15" fmla="*/ 30 h 86"/>
                    <a:gd name="T16" fmla="*/ 80 w 111"/>
                    <a:gd name="T17" fmla="*/ 39 h 86"/>
                    <a:gd name="T18" fmla="*/ 83 w 111"/>
                    <a:gd name="T19" fmla="*/ 51 h 86"/>
                    <a:gd name="T20" fmla="*/ 83 w 111"/>
                    <a:gd name="T21" fmla="*/ 54 h 86"/>
                    <a:gd name="T22" fmla="*/ 87 w 111"/>
                    <a:gd name="T23" fmla="*/ 64 h 86"/>
                    <a:gd name="T24" fmla="*/ 108 w 111"/>
                    <a:gd name="T25" fmla="*/ 75 h 86"/>
                    <a:gd name="T26" fmla="*/ 110 w 111"/>
                    <a:gd name="T27" fmla="*/ 82 h 86"/>
                    <a:gd name="T28" fmla="*/ 103 w 111"/>
                    <a:gd name="T29" fmla="*/ 84 h 86"/>
                    <a:gd name="T30" fmla="*/ 79 w 111"/>
                    <a:gd name="T31" fmla="*/ 73 h 86"/>
                    <a:gd name="T32" fmla="*/ 74 w 111"/>
                    <a:gd name="T33" fmla="*/ 75 h 86"/>
                    <a:gd name="T34" fmla="*/ 66 w 111"/>
                    <a:gd name="T35" fmla="*/ 83 h 86"/>
                    <a:gd name="T36" fmla="*/ 61 w 111"/>
                    <a:gd name="T3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6">
                      <a:moveTo>
                        <a:pt x="61" y="86"/>
                      </a:moveTo>
                      <a:cubicBezTo>
                        <a:pt x="44" y="84"/>
                        <a:pt x="29" y="84"/>
                        <a:pt x="14" y="78"/>
                      </a:cubicBezTo>
                      <a:cubicBezTo>
                        <a:pt x="12" y="77"/>
                        <a:pt x="9" y="76"/>
                        <a:pt x="6" y="74"/>
                      </a:cubicBezTo>
                      <a:cubicBezTo>
                        <a:pt x="1" y="71"/>
                        <a:pt x="0" y="66"/>
                        <a:pt x="0" y="61"/>
                      </a:cubicBezTo>
                      <a:cubicBezTo>
                        <a:pt x="1" y="49"/>
                        <a:pt x="22" y="53"/>
                        <a:pt x="29" y="43"/>
                      </a:cubicBezTo>
                      <a:cubicBezTo>
                        <a:pt x="42" y="24"/>
                        <a:pt x="27" y="7"/>
                        <a:pt x="34" y="2"/>
                      </a:cubicBezTo>
                      <a:cubicBezTo>
                        <a:pt x="38" y="0"/>
                        <a:pt x="42" y="2"/>
                        <a:pt x="45" y="4"/>
                      </a:cubicBezTo>
                      <a:cubicBezTo>
                        <a:pt x="56" y="11"/>
                        <a:pt x="65" y="20"/>
                        <a:pt x="72" y="30"/>
                      </a:cubicBezTo>
                      <a:cubicBezTo>
                        <a:pt x="75" y="33"/>
                        <a:pt x="77" y="36"/>
                        <a:pt x="80" y="39"/>
                      </a:cubicBezTo>
                      <a:cubicBezTo>
                        <a:pt x="83" y="42"/>
                        <a:pt x="84" y="46"/>
                        <a:pt x="83" y="51"/>
                      </a:cubicBezTo>
                      <a:cubicBezTo>
                        <a:pt x="83" y="52"/>
                        <a:pt x="83" y="53"/>
                        <a:pt x="83" y="54"/>
                      </a:cubicBezTo>
                      <a:cubicBezTo>
                        <a:pt x="81" y="59"/>
                        <a:pt x="83" y="61"/>
                        <a:pt x="87" y="64"/>
                      </a:cubicBezTo>
                      <a:cubicBezTo>
                        <a:pt x="92" y="67"/>
                        <a:pt x="102" y="72"/>
                        <a:pt x="108" y="75"/>
                      </a:cubicBezTo>
                      <a:cubicBezTo>
                        <a:pt x="111" y="77"/>
                        <a:pt x="110" y="81"/>
                        <a:pt x="110" y="82"/>
                      </a:cubicBezTo>
                      <a:cubicBezTo>
                        <a:pt x="109" y="84"/>
                        <a:pt x="104" y="85"/>
                        <a:pt x="103" y="84"/>
                      </a:cubicBezTo>
                      <a:cubicBezTo>
                        <a:pt x="96" y="81"/>
                        <a:pt x="86" y="76"/>
                        <a:pt x="79" y="73"/>
                      </a:cubicBezTo>
                      <a:cubicBezTo>
                        <a:pt x="77" y="72"/>
                        <a:pt x="75" y="72"/>
                        <a:pt x="74" y="75"/>
                      </a:cubicBezTo>
                      <a:cubicBezTo>
                        <a:pt x="72" y="78"/>
                        <a:pt x="69" y="81"/>
                        <a:pt x="66" y="83"/>
                      </a:cubicBezTo>
                      <a:cubicBezTo>
                        <a:pt x="64" y="85"/>
                        <a:pt x="62" y="85"/>
                        <a:pt x="61" y="86"/>
                      </a:cubicBezTo>
                    </a:path>
                  </a:pathLst>
                </a:custGeom>
                <a:noFill/>
                <a:ln w="4763" cap="flat">
                  <a:solidFill>
                    <a:srgbClr val="9783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2" name="Freeform 176">
                  <a:extLst>
                    <a:ext uri="{FF2B5EF4-FFF2-40B4-BE49-F238E27FC236}">
                      <a16:creationId xmlns:a16="http://schemas.microsoft.com/office/drawing/2014/main" id="{DD9811A8-3F1E-1040-89DE-3BF68A76415E}"/>
                    </a:ext>
                  </a:extLst>
                </p:cNvPr>
                <p:cNvSpPr>
                  <a:spLocks/>
                </p:cNvSpPr>
                <p:nvPr/>
              </p:nvSpPr>
              <p:spPr bwMode="auto">
                <a:xfrm rot="18406997">
                  <a:off x="5023878" y="3294568"/>
                  <a:ext cx="118865" cy="170082"/>
                </a:xfrm>
                <a:custGeom>
                  <a:avLst/>
                  <a:gdLst>
                    <a:gd name="T0" fmla="*/ 8 w 84"/>
                    <a:gd name="T1" fmla="*/ 72 h 113"/>
                    <a:gd name="T2" fmla="*/ 12 w 84"/>
                    <a:gd name="T3" fmla="*/ 77 h 113"/>
                    <a:gd name="T4" fmla="*/ 22 w 84"/>
                    <a:gd name="T5" fmla="*/ 82 h 113"/>
                    <a:gd name="T6" fmla="*/ 25 w 84"/>
                    <a:gd name="T7" fmla="*/ 86 h 113"/>
                    <a:gd name="T8" fmla="*/ 24 w 84"/>
                    <a:gd name="T9" fmla="*/ 109 h 113"/>
                    <a:gd name="T10" fmla="*/ 25 w 84"/>
                    <a:gd name="T11" fmla="*/ 112 h 113"/>
                    <a:gd name="T12" fmla="*/ 30 w 84"/>
                    <a:gd name="T13" fmla="*/ 110 h 113"/>
                    <a:gd name="T14" fmla="*/ 37 w 84"/>
                    <a:gd name="T15" fmla="*/ 91 h 113"/>
                    <a:gd name="T16" fmla="*/ 45 w 84"/>
                    <a:gd name="T17" fmla="*/ 85 h 113"/>
                    <a:gd name="T18" fmla="*/ 48 w 84"/>
                    <a:gd name="T19" fmla="*/ 84 h 113"/>
                    <a:gd name="T20" fmla="*/ 59 w 84"/>
                    <a:gd name="T21" fmla="*/ 78 h 113"/>
                    <a:gd name="T22" fmla="*/ 65 w 84"/>
                    <a:gd name="T23" fmla="*/ 68 h 113"/>
                    <a:gd name="T24" fmla="*/ 82 w 84"/>
                    <a:gd name="T25" fmla="*/ 35 h 113"/>
                    <a:gd name="T26" fmla="*/ 81 w 84"/>
                    <a:gd name="T27" fmla="*/ 24 h 113"/>
                    <a:gd name="T28" fmla="*/ 74 w 84"/>
                    <a:gd name="T29" fmla="*/ 18 h 113"/>
                    <a:gd name="T30" fmla="*/ 52 w 84"/>
                    <a:gd name="T31" fmla="*/ 2 h 113"/>
                    <a:gd name="T32" fmla="*/ 14 w 84"/>
                    <a:gd name="T33" fmla="*/ 8 h 113"/>
                    <a:gd name="T34" fmla="*/ 3 w 84"/>
                    <a:gd name="T35" fmla="*/ 17 h 113"/>
                    <a:gd name="T36" fmla="*/ 2 w 84"/>
                    <a:gd name="T37" fmla="*/ 26 h 113"/>
                    <a:gd name="T38" fmla="*/ 8 w 84"/>
                    <a:gd name="T39" fmla="*/ 7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13">
                      <a:moveTo>
                        <a:pt x="8" y="72"/>
                      </a:moveTo>
                      <a:cubicBezTo>
                        <a:pt x="9" y="73"/>
                        <a:pt x="10" y="76"/>
                        <a:pt x="12" y="77"/>
                      </a:cubicBezTo>
                      <a:cubicBezTo>
                        <a:pt x="15" y="79"/>
                        <a:pt x="19" y="81"/>
                        <a:pt x="22" y="82"/>
                      </a:cubicBezTo>
                      <a:cubicBezTo>
                        <a:pt x="25" y="83"/>
                        <a:pt x="26" y="84"/>
                        <a:pt x="25" y="86"/>
                      </a:cubicBezTo>
                      <a:cubicBezTo>
                        <a:pt x="25" y="94"/>
                        <a:pt x="24" y="102"/>
                        <a:pt x="24" y="109"/>
                      </a:cubicBezTo>
                      <a:cubicBezTo>
                        <a:pt x="24" y="111"/>
                        <a:pt x="23" y="112"/>
                        <a:pt x="25" y="112"/>
                      </a:cubicBezTo>
                      <a:cubicBezTo>
                        <a:pt x="27" y="112"/>
                        <a:pt x="29" y="113"/>
                        <a:pt x="30" y="110"/>
                      </a:cubicBezTo>
                      <a:cubicBezTo>
                        <a:pt x="32" y="104"/>
                        <a:pt x="35" y="98"/>
                        <a:pt x="37" y="91"/>
                      </a:cubicBezTo>
                      <a:cubicBezTo>
                        <a:pt x="38" y="87"/>
                        <a:pt x="40" y="84"/>
                        <a:pt x="45" y="85"/>
                      </a:cubicBezTo>
                      <a:cubicBezTo>
                        <a:pt x="46" y="85"/>
                        <a:pt x="47" y="84"/>
                        <a:pt x="48" y="84"/>
                      </a:cubicBezTo>
                      <a:cubicBezTo>
                        <a:pt x="53" y="84"/>
                        <a:pt x="56" y="82"/>
                        <a:pt x="59" y="78"/>
                      </a:cubicBezTo>
                      <a:cubicBezTo>
                        <a:pt x="61" y="74"/>
                        <a:pt x="63" y="71"/>
                        <a:pt x="65" y="68"/>
                      </a:cubicBezTo>
                      <a:cubicBezTo>
                        <a:pt x="72" y="58"/>
                        <a:pt x="79" y="47"/>
                        <a:pt x="82" y="35"/>
                      </a:cubicBezTo>
                      <a:cubicBezTo>
                        <a:pt x="83" y="31"/>
                        <a:pt x="84" y="27"/>
                        <a:pt x="81" y="24"/>
                      </a:cubicBezTo>
                      <a:cubicBezTo>
                        <a:pt x="79" y="21"/>
                        <a:pt x="77" y="19"/>
                        <a:pt x="74" y="18"/>
                      </a:cubicBezTo>
                      <a:cubicBezTo>
                        <a:pt x="67" y="12"/>
                        <a:pt x="60" y="4"/>
                        <a:pt x="52" y="2"/>
                      </a:cubicBezTo>
                      <a:cubicBezTo>
                        <a:pt x="40" y="0"/>
                        <a:pt x="26" y="5"/>
                        <a:pt x="14" y="8"/>
                      </a:cubicBezTo>
                      <a:cubicBezTo>
                        <a:pt x="9" y="9"/>
                        <a:pt x="5" y="12"/>
                        <a:pt x="3" y="17"/>
                      </a:cubicBezTo>
                      <a:cubicBezTo>
                        <a:pt x="3" y="20"/>
                        <a:pt x="2" y="23"/>
                        <a:pt x="2" y="26"/>
                      </a:cubicBezTo>
                      <a:cubicBezTo>
                        <a:pt x="0" y="42"/>
                        <a:pt x="5" y="56"/>
                        <a:pt x="8" y="72"/>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3" name="Freeform 177">
                  <a:extLst>
                    <a:ext uri="{FF2B5EF4-FFF2-40B4-BE49-F238E27FC236}">
                      <a16:creationId xmlns:a16="http://schemas.microsoft.com/office/drawing/2014/main" id="{BFC53789-11BE-8A4A-878C-554B0223AEFB}"/>
                    </a:ext>
                  </a:extLst>
                </p:cNvPr>
                <p:cNvSpPr>
                  <a:spLocks/>
                </p:cNvSpPr>
                <p:nvPr/>
              </p:nvSpPr>
              <p:spPr bwMode="auto">
                <a:xfrm rot="18406997">
                  <a:off x="5029778" y="3298423"/>
                  <a:ext cx="118865" cy="171799"/>
                </a:xfrm>
                <a:custGeom>
                  <a:avLst/>
                  <a:gdLst>
                    <a:gd name="T0" fmla="*/ 8 w 84"/>
                    <a:gd name="T1" fmla="*/ 67 h 113"/>
                    <a:gd name="T2" fmla="*/ 2 w 84"/>
                    <a:gd name="T3" fmla="*/ 21 h 113"/>
                    <a:gd name="T4" fmla="*/ 3 w 84"/>
                    <a:gd name="T5" fmla="*/ 12 h 113"/>
                    <a:gd name="T6" fmla="*/ 14 w 84"/>
                    <a:gd name="T7" fmla="*/ 3 h 113"/>
                    <a:gd name="T8" fmla="*/ 40 w 84"/>
                    <a:gd name="T9" fmla="*/ 25 h 113"/>
                    <a:gd name="T10" fmla="*/ 81 w 84"/>
                    <a:gd name="T11" fmla="*/ 19 h 113"/>
                    <a:gd name="T12" fmla="*/ 82 w 84"/>
                    <a:gd name="T13" fmla="*/ 30 h 113"/>
                    <a:gd name="T14" fmla="*/ 65 w 84"/>
                    <a:gd name="T15" fmla="*/ 63 h 113"/>
                    <a:gd name="T16" fmla="*/ 59 w 84"/>
                    <a:gd name="T17" fmla="*/ 73 h 113"/>
                    <a:gd name="T18" fmla="*/ 48 w 84"/>
                    <a:gd name="T19" fmla="*/ 79 h 113"/>
                    <a:gd name="T20" fmla="*/ 45 w 84"/>
                    <a:gd name="T21" fmla="*/ 80 h 113"/>
                    <a:gd name="T22" fmla="*/ 37 w 84"/>
                    <a:gd name="T23" fmla="*/ 86 h 113"/>
                    <a:gd name="T24" fmla="*/ 31 w 84"/>
                    <a:gd name="T25" fmla="*/ 110 h 113"/>
                    <a:gd name="T26" fmla="*/ 25 w 84"/>
                    <a:gd name="T27" fmla="*/ 113 h 113"/>
                    <a:gd name="T28" fmla="*/ 21 w 84"/>
                    <a:gd name="T29" fmla="*/ 107 h 113"/>
                    <a:gd name="T30" fmla="*/ 25 w 84"/>
                    <a:gd name="T31" fmla="*/ 81 h 113"/>
                    <a:gd name="T32" fmla="*/ 22 w 84"/>
                    <a:gd name="T33" fmla="*/ 77 h 113"/>
                    <a:gd name="T34" fmla="*/ 12 w 84"/>
                    <a:gd name="T35" fmla="*/ 72 h 113"/>
                    <a:gd name="T36" fmla="*/ 8 w 84"/>
                    <a:gd name="T37" fmla="*/ 6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113">
                      <a:moveTo>
                        <a:pt x="8" y="67"/>
                      </a:moveTo>
                      <a:cubicBezTo>
                        <a:pt x="5" y="51"/>
                        <a:pt x="0" y="37"/>
                        <a:pt x="2" y="21"/>
                      </a:cubicBezTo>
                      <a:cubicBezTo>
                        <a:pt x="2" y="18"/>
                        <a:pt x="3" y="15"/>
                        <a:pt x="3" y="12"/>
                      </a:cubicBezTo>
                      <a:cubicBezTo>
                        <a:pt x="5" y="7"/>
                        <a:pt x="9" y="4"/>
                        <a:pt x="14" y="3"/>
                      </a:cubicBezTo>
                      <a:cubicBezTo>
                        <a:pt x="26" y="0"/>
                        <a:pt x="28" y="22"/>
                        <a:pt x="40" y="25"/>
                      </a:cubicBezTo>
                      <a:cubicBezTo>
                        <a:pt x="62" y="33"/>
                        <a:pt x="74" y="14"/>
                        <a:pt x="81" y="19"/>
                      </a:cubicBezTo>
                      <a:cubicBezTo>
                        <a:pt x="84" y="22"/>
                        <a:pt x="83" y="26"/>
                        <a:pt x="82" y="30"/>
                      </a:cubicBezTo>
                      <a:cubicBezTo>
                        <a:pt x="79" y="42"/>
                        <a:pt x="72" y="53"/>
                        <a:pt x="65" y="63"/>
                      </a:cubicBezTo>
                      <a:cubicBezTo>
                        <a:pt x="63" y="66"/>
                        <a:pt x="61" y="69"/>
                        <a:pt x="59" y="73"/>
                      </a:cubicBezTo>
                      <a:cubicBezTo>
                        <a:pt x="56" y="77"/>
                        <a:pt x="53" y="79"/>
                        <a:pt x="48" y="79"/>
                      </a:cubicBezTo>
                      <a:cubicBezTo>
                        <a:pt x="47" y="79"/>
                        <a:pt x="46" y="80"/>
                        <a:pt x="45" y="80"/>
                      </a:cubicBezTo>
                      <a:cubicBezTo>
                        <a:pt x="40" y="79"/>
                        <a:pt x="38" y="82"/>
                        <a:pt x="37" y="86"/>
                      </a:cubicBezTo>
                      <a:cubicBezTo>
                        <a:pt x="35" y="93"/>
                        <a:pt x="33" y="103"/>
                        <a:pt x="31" y="110"/>
                      </a:cubicBezTo>
                      <a:cubicBezTo>
                        <a:pt x="30" y="112"/>
                        <a:pt x="27" y="113"/>
                        <a:pt x="25" y="113"/>
                      </a:cubicBezTo>
                      <a:cubicBezTo>
                        <a:pt x="23" y="113"/>
                        <a:pt x="21" y="109"/>
                        <a:pt x="21" y="107"/>
                      </a:cubicBezTo>
                      <a:cubicBezTo>
                        <a:pt x="22" y="100"/>
                        <a:pt x="25" y="89"/>
                        <a:pt x="25" y="81"/>
                      </a:cubicBezTo>
                      <a:cubicBezTo>
                        <a:pt x="26" y="79"/>
                        <a:pt x="25" y="78"/>
                        <a:pt x="22" y="77"/>
                      </a:cubicBezTo>
                      <a:cubicBezTo>
                        <a:pt x="19" y="76"/>
                        <a:pt x="15" y="74"/>
                        <a:pt x="12" y="72"/>
                      </a:cubicBezTo>
                      <a:cubicBezTo>
                        <a:pt x="10" y="71"/>
                        <a:pt x="9" y="68"/>
                        <a:pt x="8" y="67"/>
                      </a:cubicBezTo>
                      <a:close/>
                    </a:path>
                  </a:pathLst>
                </a:custGeom>
                <a:solidFill>
                  <a:srgbClr val="DED8C5"/>
                </a:solidFill>
                <a:ln w="6350" cap="rnd">
                  <a:solidFill>
                    <a:srgbClr val="97834B"/>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4" name="Freeform 92">
                  <a:extLst>
                    <a:ext uri="{FF2B5EF4-FFF2-40B4-BE49-F238E27FC236}">
                      <a16:creationId xmlns:a16="http://schemas.microsoft.com/office/drawing/2014/main" id="{6BD24C6A-BDBD-5B42-8267-FB70D9FE380C}"/>
                    </a:ext>
                  </a:extLst>
                </p:cNvPr>
                <p:cNvSpPr>
                  <a:spLocks/>
                </p:cNvSpPr>
                <p:nvPr/>
              </p:nvSpPr>
              <p:spPr bwMode="auto">
                <a:xfrm rot="18406997">
                  <a:off x="5301138" y="3532129"/>
                  <a:ext cx="430487" cy="521518"/>
                </a:xfrm>
                <a:custGeom>
                  <a:avLst/>
                  <a:gdLst>
                    <a:gd name="T0" fmla="*/ 33421 w 95679"/>
                    <a:gd name="T1" fmla="*/ 54257 h 108397"/>
                    <a:gd name="T2" fmla="*/ 9435 w 95679"/>
                    <a:gd name="T3" fmla="*/ 59785 h 108397"/>
                    <a:gd name="T4" fmla="*/ 48146 w 95679"/>
                    <a:gd name="T5" fmla="*/ 108200 h 108397"/>
                    <a:gd name="T6" fmla="*/ 95606 w 95679"/>
                    <a:gd name="T7" fmla="*/ 63840 h 108397"/>
                    <a:gd name="T8" fmla="*/ 53288 w 95679"/>
                    <a:gd name="T9" fmla="*/ 19629 h 108397"/>
                    <a:gd name="T10" fmla="*/ 33421 w 95679"/>
                    <a:gd name="T11" fmla="*/ 54257 h 108397"/>
                  </a:gdLst>
                  <a:ahLst/>
                  <a:cxnLst>
                    <a:cxn ang="0">
                      <a:pos x="T0" y="T1"/>
                    </a:cxn>
                    <a:cxn ang="0">
                      <a:pos x="T2" y="T3"/>
                    </a:cxn>
                    <a:cxn ang="0">
                      <a:pos x="T4" y="T5"/>
                    </a:cxn>
                    <a:cxn ang="0">
                      <a:pos x="T6" y="T7"/>
                    </a:cxn>
                    <a:cxn ang="0">
                      <a:pos x="T8" y="T9"/>
                    </a:cxn>
                    <a:cxn ang="0">
                      <a:pos x="T10" y="T11"/>
                    </a:cxn>
                  </a:cxnLst>
                  <a:rect l="0" t="0" r="r" b="b"/>
                  <a:pathLst>
                    <a:path w="95679" h="108397">
                      <a:moveTo>
                        <a:pt x="33421" y="54257"/>
                      </a:moveTo>
                      <a:cubicBezTo>
                        <a:pt x="33421" y="54257"/>
                        <a:pt x="18869" y="43701"/>
                        <a:pt x="9435" y="59785"/>
                      </a:cubicBezTo>
                      <a:cubicBezTo>
                        <a:pt x="0" y="75869"/>
                        <a:pt x="11952" y="108397"/>
                        <a:pt x="48146" y="108200"/>
                      </a:cubicBezTo>
                      <a:cubicBezTo>
                        <a:pt x="89525" y="107976"/>
                        <a:pt x="95679" y="77607"/>
                        <a:pt x="95606" y="63840"/>
                      </a:cubicBezTo>
                      <a:cubicBezTo>
                        <a:pt x="95526" y="48876"/>
                        <a:pt x="81620" y="0"/>
                        <a:pt x="53288" y="19629"/>
                      </a:cubicBezTo>
                      <a:cubicBezTo>
                        <a:pt x="41392" y="27871"/>
                        <a:pt x="51058" y="61344"/>
                        <a:pt x="33421" y="54257"/>
                      </a:cubicBezTo>
                      <a:close/>
                    </a:path>
                  </a:pathLst>
                </a:custGeom>
                <a:solidFill>
                  <a:srgbClr val="97834B"/>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5" name="Freeform 93">
                  <a:extLst>
                    <a:ext uri="{FF2B5EF4-FFF2-40B4-BE49-F238E27FC236}">
                      <a16:creationId xmlns:a16="http://schemas.microsoft.com/office/drawing/2014/main" id="{4B2D5678-09DE-0740-A4B1-8060B20D5F6D}"/>
                    </a:ext>
                  </a:extLst>
                </p:cNvPr>
                <p:cNvSpPr>
                  <a:spLocks/>
                </p:cNvSpPr>
                <p:nvPr/>
              </p:nvSpPr>
              <p:spPr bwMode="auto">
                <a:xfrm rot="18406997">
                  <a:off x="5464398" y="3781803"/>
                  <a:ext cx="231412" cy="258664"/>
                </a:xfrm>
                <a:custGeom>
                  <a:avLst/>
                  <a:gdLst>
                    <a:gd name="T0" fmla="*/ 19873 w 39678"/>
                    <a:gd name="T1" fmla="*/ 30364 h 50253"/>
                    <a:gd name="T2" fmla="*/ 35791 w 39678"/>
                    <a:gd name="T3" fmla="*/ 46312 h 50253"/>
                    <a:gd name="T4" fmla="*/ 3885 w 39678"/>
                    <a:gd name="T5" fmla="*/ 29890 h 50253"/>
                    <a:gd name="T6" fmla="*/ 8335 w 39678"/>
                    <a:gd name="T7" fmla="*/ 4599 h 50253"/>
                    <a:gd name="T8" fmla="*/ 19873 w 39678"/>
                    <a:gd name="T9" fmla="*/ 30364 h 50253"/>
                  </a:gdLst>
                  <a:ahLst/>
                  <a:cxnLst>
                    <a:cxn ang="0">
                      <a:pos x="T0" y="T1"/>
                    </a:cxn>
                    <a:cxn ang="0">
                      <a:pos x="T2" y="T3"/>
                    </a:cxn>
                    <a:cxn ang="0">
                      <a:pos x="T4" y="T5"/>
                    </a:cxn>
                    <a:cxn ang="0">
                      <a:pos x="T6" y="T7"/>
                    </a:cxn>
                    <a:cxn ang="0">
                      <a:pos x="T8" y="T9"/>
                    </a:cxn>
                  </a:cxnLst>
                  <a:rect l="0" t="0" r="r" b="b"/>
                  <a:pathLst>
                    <a:path w="39678" h="50253">
                      <a:moveTo>
                        <a:pt x="19873" y="30364"/>
                      </a:moveTo>
                      <a:cubicBezTo>
                        <a:pt x="27066" y="39256"/>
                        <a:pt x="39678" y="42373"/>
                        <a:pt x="35791" y="46312"/>
                      </a:cubicBezTo>
                      <a:cubicBezTo>
                        <a:pt x="31915" y="50253"/>
                        <a:pt x="8851" y="39614"/>
                        <a:pt x="3885" y="29890"/>
                      </a:cubicBezTo>
                      <a:cubicBezTo>
                        <a:pt x="0" y="22283"/>
                        <a:pt x="2794" y="12240"/>
                        <a:pt x="8335" y="4599"/>
                      </a:cubicBezTo>
                      <a:cubicBezTo>
                        <a:pt x="11671" y="0"/>
                        <a:pt x="12684" y="21471"/>
                        <a:pt x="19873" y="30364"/>
                      </a:cubicBezTo>
                      <a:close/>
                    </a:path>
                  </a:pathLst>
                </a:custGeom>
                <a:solidFill>
                  <a:srgbClr val="DED8C5"/>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6" name="Freeform 84">
                  <a:extLst>
                    <a:ext uri="{FF2B5EF4-FFF2-40B4-BE49-F238E27FC236}">
                      <a16:creationId xmlns:a16="http://schemas.microsoft.com/office/drawing/2014/main" id="{D75BF935-06EB-BD48-80DF-57CA50096255}"/>
                    </a:ext>
                  </a:extLst>
                </p:cNvPr>
                <p:cNvSpPr>
                  <a:spLocks/>
                </p:cNvSpPr>
                <p:nvPr/>
              </p:nvSpPr>
              <p:spPr bwMode="auto">
                <a:xfrm rot="20631065">
                  <a:off x="4589630" y="3860225"/>
                  <a:ext cx="146173" cy="144311"/>
                </a:xfrm>
                <a:custGeom>
                  <a:avLst/>
                  <a:gdLst>
                    <a:gd name="T0" fmla="*/ 70 w 104"/>
                    <a:gd name="T1" fmla="*/ 81 h 96"/>
                    <a:gd name="T2" fmla="*/ 97 w 104"/>
                    <a:gd name="T3" fmla="*/ 12 h 96"/>
                    <a:gd name="T4" fmla="*/ 92 w 104"/>
                    <a:gd name="T5" fmla="*/ 0 h 96"/>
                    <a:gd name="T6" fmla="*/ 17 w 104"/>
                    <a:gd name="T7" fmla="*/ 10 h 96"/>
                    <a:gd name="T8" fmla="*/ 9 w 104"/>
                    <a:gd name="T9" fmla="*/ 28 h 96"/>
                    <a:gd name="T10" fmla="*/ 55 w 104"/>
                    <a:gd name="T11" fmla="*/ 81 h 96"/>
                    <a:gd name="T12" fmla="*/ 70 w 104"/>
                    <a:gd name="T13" fmla="*/ 81 h 96"/>
                  </a:gdLst>
                  <a:ahLst/>
                  <a:cxnLst>
                    <a:cxn ang="0">
                      <a:pos x="T0" y="T1"/>
                    </a:cxn>
                    <a:cxn ang="0">
                      <a:pos x="T2" y="T3"/>
                    </a:cxn>
                    <a:cxn ang="0">
                      <a:pos x="T4" y="T5"/>
                    </a:cxn>
                    <a:cxn ang="0">
                      <a:pos x="T6" y="T7"/>
                    </a:cxn>
                    <a:cxn ang="0">
                      <a:pos x="T8" y="T9"/>
                    </a:cxn>
                    <a:cxn ang="0">
                      <a:pos x="T10" y="T11"/>
                    </a:cxn>
                    <a:cxn ang="0">
                      <a:pos x="T12" y="T13"/>
                    </a:cxn>
                  </a:cxnLst>
                  <a:rect l="0" t="0" r="r" b="b"/>
                  <a:pathLst>
                    <a:path w="104" h="96">
                      <a:moveTo>
                        <a:pt x="70" y="81"/>
                      </a:moveTo>
                      <a:cubicBezTo>
                        <a:pt x="70" y="81"/>
                        <a:pt x="62" y="45"/>
                        <a:pt x="97" y="12"/>
                      </a:cubicBezTo>
                      <a:cubicBezTo>
                        <a:pt x="97" y="12"/>
                        <a:pt x="104" y="0"/>
                        <a:pt x="92" y="0"/>
                      </a:cubicBezTo>
                      <a:cubicBezTo>
                        <a:pt x="65" y="14"/>
                        <a:pt x="17" y="3"/>
                        <a:pt x="17" y="10"/>
                      </a:cubicBezTo>
                      <a:cubicBezTo>
                        <a:pt x="17" y="18"/>
                        <a:pt x="15" y="22"/>
                        <a:pt x="9" y="28"/>
                      </a:cubicBezTo>
                      <a:cubicBezTo>
                        <a:pt x="0" y="37"/>
                        <a:pt x="53" y="53"/>
                        <a:pt x="55" y="81"/>
                      </a:cubicBezTo>
                      <a:cubicBezTo>
                        <a:pt x="55" y="81"/>
                        <a:pt x="63" y="96"/>
                        <a:pt x="70" y="81"/>
                      </a:cubicBezTo>
                      <a:close/>
                    </a:path>
                  </a:pathLst>
                </a:custGeom>
                <a:solidFill>
                  <a:schemeClr val="bg2"/>
                </a:solidFill>
                <a:ln w="6350" cap="rnd">
                  <a:solidFill>
                    <a:srgbClr val="508768"/>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7" name="Rectangle 218">
                  <a:extLst>
                    <a:ext uri="{FF2B5EF4-FFF2-40B4-BE49-F238E27FC236}">
                      <a16:creationId xmlns:a16="http://schemas.microsoft.com/office/drawing/2014/main" id="{A61F259E-89EE-8B43-AF6B-DEB495AAB817}"/>
                    </a:ext>
                  </a:extLst>
                </p:cNvPr>
                <p:cNvSpPr>
                  <a:spLocks noChangeArrowheads="1"/>
                </p:cNvSpPr>
                <p:nvPr/>
              </p:nvSpPr>
              <p:spPr bwMode="auto">
                <a:xfrm>
                  <a:off x="3943665" y="3761887"/>
                  <a:ext cx="443732" cy="1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de-DE" sz="1000" b="1" dirty="0">
                      <a:solidFill>
                        <a:srgbClr val="002060"/>
                      </a:solidFill>
                      <a:latin typeface="Calibri" panose="020F0502020204030204" pitchFamily="34" charset="0"/>
                      <a:cs typeface="Calibri" panose="020F0502020204030204" pitchFamily="34" charset="0"/>
                    </a:rPr>
                    <a:t>Malignant </a:t>
                  </a:r>
                  <a:endParaRPr lang="en-US" altLang="de-DE" sz="1000" dirty="0">
                    <a:solidFill>
                      <a:srgbClr val="002060"/>
                    </a:solidFill>
                    <a:latin typeface="Calibri" panose="020F0502020204030204" pitchFamily="34" charset="0"/>
                    <a:cs typeface="Calibri" panose="020F0502020204030204" pitchFamily="34" charset="0"/>
                  </a:endParaRPr>
                </a:p>
              </p:txBody>
            </p:sp>
            <p:sp>
              <p:nvSpPr>
                <p:cNvPr id="568" name="Freeform 11">
                  <a:extLst>
                    <a:ext uri="{FF2B5EF4-FFF2-40B4-BE49-F238E27FC236}">
                      <a16:creationId xmlns:a16="http://schemas.microsoft.com/office/drawing/2014/main" id="{C88920C9-CDB9-964D-962A-E697A9DB3AB7}"/>
                    </a:ext>
                  </a:extLst>
                </p:cNvPr>
                <p:cNvSpPr>
                  <a:spLocks/>
                </p:cNvSpPr>
                <p:nvPr/>
              </p:nvSpPr>
              <p:spPr bwMode="auto">
                <a:xfrm rot="20149099">
                  <a:off x="4831212" y="4208920"/>
                  <a:ext cx="73840" cy="70621"/>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69" name="Freeform 11">
                  <a:extLst>
                    <a:ext uri="{FF2B5EF4-FFF2-40B4-BE49-F238E27FC236}">
                      <a16:creationId xmlns:a16="http://schemas.microsoft.com/office/drawing/2014/main" id="{253DBE76-947D-3843-8986-3473485724AE}"/>
                    </a:ext>
                  </a:extLst>
                </p:cNvPr>
                <p:cNvSpPr>
                  <a:spLocks/>
                </p:cNvSpPr>
                <p:nvPr/>
              </p:nvSpPr>
              <p:spPr bwMode="auto">
                <a:xfrm rot="20149099">
                  <a:off x="4768363" y="4186555"/>
                  <a:ext cx="73840" cy="70621"/>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0" name="Freeform 11">
                  <a:extLst>
                    <a:ext uri="{FF2B5EF4-FFF2-40B4-BE49-F238E27FC236}">
                      <a16:creationId xmlns:a16="http://schemas.microsoft.com/office/drawing/2014/main" id="{43C897A2-41C6-1D4E-9737-FEE589AEABFE}"/>
                    </a:ext>
                  </a:extLst>
                </p:cNvPr>
                <p:cNvSpPr>
                  <a:spLocks/>
                </p:cNvSpPr>
                <p:nvPr/>
              </p:nvSpPr>
              <p:spPr bwMode="auto">
                <a:xfrm rot="15060000">
                  <a:off x="4261346" y="3110918"/>
                  <a:ext cx="73840" cy="70621"/>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1" name="Freeform 11">
                  <a:extLst>
                    <a:ext uri="{FF2B5EF4-FFF2-40B4-BE49-F238E27FC236}">
                      <a16:creationId xmlns:a16="http://schemas.microsoft.com/office/drawing/2014/main" id="{91D67F60-4940-EC40-8BBD-D4D3E57E6BD3}"/>
                    </a:ext>
                  </a:extLst>
                </p:cNvPr>
                <p:cNvSpPr>
                  <a:spLocks/>
                </p:cNvSpPr>
                <p:nvPr/>
              </p:nvSpPr>
              <p:spPr bwMode="auto">
                <a:xfrm rot="15060000">
                  <a:off x="4242251" y="3160549"/>
                  <a:ext cx="73840" cy="70621"/>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2" name="Freeform 11">
                  <a:extLst>
                    <a:ext uri="{FF2B5EF4-FFF2-40B4-BE49-F238E27FC236}">
                      <a16:creationId xmlns:a16="http://schemas.microsoft.com/office/drawing/2014/main" id="{F884E82B-64ED-B645-BF3E-67E9D34731B4}"/>
                    </a:ext>
                  </a:extLst>
                </p:cNvPr>
                <p:cNvSpPr>
                  <a:spLocks/>
                </p:cNvSpPr>
                <p:nvPr/>
              </p:nvSpPr>
              <p:spPr bwMode="auto">
                <a:xfrm rot="16680000">
                  <a:off x="3522104" y="4049358"/>
                  <a:ext cx="73840" cy="70621"/>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3" name="Freeform 11">
                  <a:extLst>
                    <a:ext uri="{FF2B5EF4-FFF2-40B4-BE49-F238E27FC236}">
                      <a16:creationId xmlns:a16="http://schemas.microsoft.com/office/drawing/2014/main" id="{994F5A22-FBF7-FA4E-A615-8B567A883078}"/>
                    </a:ext>
                  </a:extLst>
                </p:cNvPr>
                <p:cNvSpPr>
                  <a:spLocks/>
                </p:cNvSpPr>
                <p:nvPr/>
              </p:nvSpPr>
              <p:spPr bwMode="auto">
                <a:xfrm rot="16680000">
                  <a:off x="3478221" y="4080315"/>
                  <a:ext cx="73840" cy="70621"/>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C2C81"/>
                    </a:solidFill>
                    <a:latin typeface="Calibri" panose="020F0502020204030204" pitchFamily="34" charset="0"/>
                    <a:cs typeface="Calibri" panose="020F0502020204030204" pitchFamily="34" charset="0"/>
                  </a:endParaRPr>
                </a:p>
              </p:txBody>
            </p:sp>
            <p:sp>
              <p:nvSpPr>
                <p:cNvPr id="574" name="Rectangle 216">
                  <a:extLst>
                    <a:ext uri="{FF2B5EF4-FFF2-40B4-BE49-F238E27FC236}">
                      <a16:creationId xmlns:a16="http://schemas.microsoft.com/office/drawing/2014/main" id="{59A0BA06-C85F-9E43-BD7B-A67783E5ED31}"/>
                    </a:ext>
                  </a:extLst>
                </p:cNvPr>
                <p:cNvSpPr>
                  <a:spLocks noChangeArrowheads="1"/>
                </p:cNvSpPr>
                <p:nvPr/>
              </p:nvSpPr>
              <p:spPr bwMode="auto">
                <a:xfrm>
                  <a:off x="2290798" y="3407745"/>
                  <a:ext cx="435903" cy="1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US" altLang="de-DE" sz="1000" b="1" dirty="0">
                      <a:solidFill>
                        <a:srgbClr val="0C2C81"/>
                      </a:solidFill>
                      <a:latin typeface="Calibri" panose="020F0502020204030204" pitchFamily="34" charset="0"/>
                      <a:cs typeface="Calibri" panose="020F0502020204030204" pitchFamily="34" charset="0"/>
                    </a:rPr>
                    <a:t>NK cell</a:t>
                  </a:r>
                  <a:endParaRPr lang="en-US" altLang="de-DE" sz="1000" dirty="0">
                    <a:solidFill>
                      <a:srgbClr val="0C2C81"/>
                    </a:solidFill>
                    <a:latin typeface="Calibri" panose="020F0502020204030204" pitchFamily="34" charset="0"/>
                    <a:cs typeface="Calibri" panose="020F0502020204030204" pitchFamily="34" charset="0"/>
                  </a:endParaRPr>
                </a:p>
              </p:txBody>
            </p:sp>
            <p:sp>
              <p:nvSpPr>
                <p:cNvPr id="575" name="Rectangle 212">
                  <a:extLst>
                    <a:ext uri="{FF2B5EF4-FFF2-40B4-BE49-F238E27FC236}">
                      <a16:creationId xmlns:a16="http://schemas.microsoft.com/office/drawing/2014/main" id="{C387AE2B-DA50-604E-BBEB-30EBD3031BCB}"/>
                    </a:ext>
                  </a:extLst>
                </p:cNvPr>
                <p:cNvSpPr>
                  <a:spLocks noChangeArrowheads="1"/>
                </p:cNvSpPr>
                <p:nvPr/>
              </p:nvSpPr>
              <p:spPr bwMode="auto">
                <a:xfrm>
                  <a:off x="5213103" y="3669262"/>
                  <a:ext cx="515621" cy="11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de-DE" sz="1000" b="1" dirty="0">
                      <a:solidFill>
                        <a:srgbClr val="002060"/>
                      </a:solidFill>
                      <a:latin typeface="Calibri" panose="020F0502020204030204" pitchFamily="34" charset="0"/>
                      <a:cs typeface="Calibri" panose="020F0502020204030204" pitchFamily="34" charset="0"/>
                    </a:rPr>
                    <a:t>Macrophage</a:t>
                  </a:r>
                  <a:endParaRPr lang="en-US" altLang="de-DE" sz="1000" dirty="0">
                    <a:solidFill>
                      <a:srgbClr val="002060"/>
                    </a:solidFill>
                    <a:latin typeface="Calibri" panose="020F0502020204030204" pitchFamily="34" charset="0"/>
                    <a:cs typeface="Calibri" panose="020F0502020204030204" pitchFamily="34" charset="0"/>
                  </a:endParaRPr>
                </a:p>
              </p:txBody>
            </p:sp>
          </p:grpSp>
        </p:grpSp>
        <p:cxnSp>
          <p:nvCxnSpPr>
            <p:cNvPr id="3" name="Straight Arrow Connector 2"/>
            <p:cNvCxnSpPr/>
            <p:nvPr/>
          </p:nvCxnSpPr>
          <p:spPr>
            <a:xfrm flipH="1">
              <a:off x="3309966" y="2755737"/>
              <a:ext cx="358317" cy="7295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Rectangle 189">
              <a:extLst>
                <a:ext uri="{FF2B5EF4-FFF2-40B4-BE49-F238E27FC236}">
                  <a16:creationId xmlns:a16="http://schemas.microsoft.com/office/drawing/2014/main" id="{1B1029AB-9714-FB4A-8282-5CE54A564A76}"/>
                </a:ext>
              </a:extLst>
            </p:cNvPr>
            <p:cNvSpPr>
              <a:spLocks noChangeArrowheads="1"/>
            </p:cNvSpPr>
            <p:nvPr/>
          </p:nvSpPr>
          <p:spPr bwMode="auto">
            <a:xfrm>
              <a:off x="2479975" y="2481368"/>
              <a:ext cx="3243731" cy="22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US" altLang="de-DE" sz="1000" b="1" dirty="0">
                  <a:latin typeface="Calibri" panose="020F0502020204030204" pitchFamily="34" charset="0"/>
                  <a:cs typeface="Calibri" panose="020F0502020204030204" pitchFamily="34" charset="0"/>
                </a:rPr>
                <a:t>LEN</a:t>
              </a:r>
            </a:p>
          </p:txBody>
        </p:sp>
      </p:grpSp>
      <p:grpSp>
        <p:nvGrpSpPr>
          <p:cNvPr id="10" name="Group 9"/>
          <p:cNvGrpSpPr/>
          <p:nvPr/>
        </p:nvGrpSpPr>
        <p:grpSpPr>
          <a:xfrm>
            <a:off x="7427906" y="2026993"/>
            <a:ext cx="3240094" cy="1648781"/>
            <a:chOff x="7431670" y="1502981"/>
            <a:chExt cx="3878166" cy="2198375"/>
          </a:xfrm>
        </p:grpSpPr>
        <p:sp>
          <p:nvSpPr>
            <p:cNvPr id="155" name="Flowchart: Process 16">
              <a:extLst>
                <a:ext uri="{FF2B5EF4-FFF2-40B4-BE49-F238E27FC236}">
                  <a16:creationId xmlns:a16="http://schemas.microsoft.com/office/drawing/2014/main" id="{F192310B-9F50-8640-A939-7B9EAF72D36C}"/>
                </a:ext>
              </a:extLst>
            </p:cNvPr>
            <p:cNvSpPr/>
            <p:nvPr/>
          </p:nvSpPr>
          <p:spPr>
            <a:xfrm>
              <a:off x="7431670" y="1813256"/>
              <a:ext cx="3878166" cy="1888100"/>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400" b="1" dirty="0">
                <a:solidFill>
                  <a:srgbClr val="FFFFFF"/>
                </a:solidFill>
                <a:latin typeface="Calibri" panose="020F0502020204030204" pitchFamily="34" charset="0"/>
                <a:ea typeface="Open Sans" charset="0"/>
                <a:cs typeface="Calibri" panose="020F0502020204030204" pitchFamily="34" charset="0"/>
              </a:endParaRPr>
            </a:p>
            <a:p>
              <a:pPr algn="ctr" defTabSz="685800">
                <a:defRPr/>
              </a:pPr>
              <a:endParaRPr lang="en-GB" sz="1400" b="1" dirty="0">
                <a:solidFill>
                  <a:srgbClr val="FFFFFF"/>
                </a:solidFill>
                <a:latin typeface="Calibri" panose="020F0502020204030204" pitchFamily="34" charset="0"/>
                <a:ea typeface="Open Sans" charset="0"/>
                <a:cs typeface="Calibri" panose="020F0502020204030204" pitchFamily="34" charset="0"/>
              </a:endParaRPr>
            </a:p>
            <a:p>
              <a:pPr marL="130969" indent="-130969" defTabSz="685800">
                <a:buClr>
                  <a:schemeClr val="accent1"/>
                </a:buClr>
                <a:buFont typeface="Arial" panose="020B0604020202020204" pitchFamily="34" charset="0"/>
                <a:buChar char="•"/>
                <a:defRPr/>
              </a:pPr>
              <a:r>
                <a:rPr lang="en-GB" sz="1000" b="1" dirty="0">
                  <a:solidFill>
                    <a:schemeClr val="tx1"/>
                  </a:solidFill>
                  <a:latin typeface="Calibri" panose="020F0502020204030204" pitchFamily="34" charset="0"/>
                  <a:ea typeface="Open Sans" charset="0"/>
                  <a:cs typeface="Calibri" panose="020F0502020204030204" pitchFamily="34" charset="0"/>
                </a:rPr>
                <a:t>ADCC ↑</a:t>
              </a:r>
            </a:p>
            <a:p>
              <a:pPr marL="130969" indent="-130969" defTabSz="685800">
                <a:buClr>
                  <a:schemeClr val="accent1"/>
                </a:buClr>
                <a:buFont typeface="Arial" panose="020B0604020202020204" pitchFamily="34" charset="0"/>
                <a:buChar char="•"/>
                <a:defRPr/>
              </a:pPr>
              <a:r>
                <a:rPr lang="en-GB" sz="1000" b="1" dirty="0">
                  <a:solidFill>
                    <a:schemeClr val="tx1"/>
                  </a:solidFill>
                  <a:latin typeface="Calibri" panose="020F0502020204030204" pitchFamily="34" charset="0"/>
                  <a:ea typeface="Open Sans" charset="0"/>
                  <a:cs typeface="Calibri" panose="020F0502020204030204" pitchFamily="34" charset="0"/>
                </a:rPr>
                <a:t>ADCP ↑</a:t>
              </a:r>
            </a:p>
            <a:p>
              <a:pPr marL="130969" indent="-130969" defTabSz="685800">
                <a:buClr>
                  <a:schemeClr val="accent1"/>
                </a:buClr>
                <a:buFont typeface="Arial" panose="020B0604020202020204" pitchFamily="34" charset="0"/>
                <a:buChar char="•"/>
                <a:defRPr/>
              </a:pPr>
              <a:r>
                <a:rPr lang="en-GB" sz="1000" b="1" dirty="0">
                  <a:solidFill>
                    <a:schemeClr val="tx1"/>
                  </a:solidFill>
                  <a:latin typeface="Calibri" panose="020F0502020204030204" pitchFamily="34" charset="0"/>
                  <a:ea typeface="Open Sans" charset="0"/>
                  <a:cs typeface="Calibri" panose="020F0502020204030204" pitchFamily="34" charset="0"/>
                </a:rPr>
                <a:t>Direct cell death</a:t>
              </a:r>
            </a:p>
            <a:p>
              <a:pPr marL="130969" indent="-130969" defTabSz="685800">
                <a:buClr>
                  <a:schemeClr val="accent1"/>
                </a:buClr>
                <a:buFont typeface="Arial" panose="020B0604020202020204" pitchFamily="34" charset="0"/>
                <a:buChar char="•"/>
                <a:defRPr/>
              </a:pPr>
              <a:r>
                <a:rPr lang="en-GB" sz="1000" b="1" dirty="0">
                  <a:solidFill>
                    <a:schemeClr val="tx1"/>
                  </a:solidFill>
                  <a:latin typeface="Calibri" panose="020F0502020204030204" pitchFamily="34" charset="0"/>
                  <a:ea typeface="Open Sans" charset="0"/>
                  <a:cs typeface="Calibri" panose="020F0502020204030204" pitchFamily="34" charset="0"/>
                </a:rPr>
                <a:t>Phase 2a study showed single-agent activity in patients with R/R DLBCL and iNHL </a:t>
              </a:r>
            </a:p>
          </p:txBody>
        </p:sp>
        <p:grpSp>
          <p:nvGrpSpPr>
            <p:cNvPr id="4" name="Group 3"/>
            <p:cNvGrpSpPr/>
            <p:nvPr/>
          </p:nvGrpSpPr>
          <p:grpSpPr>
            <a:xfrm>
              <a:off x="8895223" y="1977314"/>
              <a:ext cx="1052921" cy="852925"/>
              <a:chOff x="9457441" y="2147806"/>
              <a:chExt cx="1052921" cy="852925"/>
            </a:xfrm>
          </p:grpSpPr>
          <p:grpSp>
            <p:nvGrpSpPr>
              <p:cNvPr id="2" name="Group 1"/>
              <p:cNvGrpSpPr/>
              <p:nvPr/>
            </p:nvGrpSpPr>
            <p:grpSpPr>
              <a:xfrm rot="5400000">
                <a:off x="9592391" y="2082759"/>
                <a:ext cx="783022" cy="1052921"/>
                <a:chOff x="4816437" y="4694945"/>
                <a:chExt cx="783022" cy="1052921"/>
              </a:xfrm>
            </p:grpSpPr>
            <p:sp>
              <p:nvSpPr>
                <p:cNvPr id="128" name="Freeform 72">
                  <a:extLst>
                    <a:ext uri="{FF2B5EF4-FFF2-40B4-BE49-F238E27FC236}">
                      <a16:creationId xmlns:a16="http://schemas.microsoft.com/office/drawing/2014/main" id="{52754BFE-3F35-CF4C-B5A8-7C1FEA23B9EE}"/>
                    </a:ext>
                  </a:extLst>
                </p:cNvPr>
                <p:cNvSpPr>
                  <a:spLocks/>
                </p:cNvSpPr>
                <p:nvPr/>
              </p:nvSpPr>
              <p:spPr bwMode="auto">
                <a:xfrm rot="18406997">
                  <a:off x="4922047" y="4818830"/>
                  <a:ext cx="159931" cy="371151"/>
                </a:xfrm>
                <a:custGeom>
                  <a:avLst/>
                  <a:gdLst>
                    <a:gd name="T0" fmla="*/ 45 w 60"/>
                    <a:gd name="T1" fmla="*/ 129 h 131"/>
                    <a:gd name="T2" fmla="*/ 28 w 60"/>
                    <a:gd name="T3" fmla="*/ 125 h 131"/>
                    <a:gd name="T4" fmla="*/ 1 w 60"/>
                    <a:gd name="T5" fmla="*/ 13 h 131"/>
                    <a:gd name="T6" fmla="*/ 15 w 60"/>
                    <a:gd name="T7" fmla="*/ 2 h 131"/>
                    <a:gd name="T8" fmla="*/ 32 w 60"/>
                    <a:gd name="T9" fmla="*/ 5 h 131"/>
                    <a:gd name="T10" fmla="*/ 59 w 60"/>
                    <a:gd name="T11" fmla="*/ 117 h 131"/>
                    <a:gd name="T12" fmla="*/ 45 w 60"/>
                    <a:gd name="T13" fmla="*/ 129 h 131"/>
                  </a:gdLst>
                  <a:ahLst/>
                  <a:cxnLst>
                    <a:cxn ang="0">
                      <a:pos x="T0" y="T1"/>
                    </a:cxn>
                    <a:cxn ang="0">
                      <a:pos x="T2" y="T3"/>
                    </a:cxn>
                    <a:cxn ang="0">
                      <a:pos x="T4" y="T5"/>
                    </a:cxn>
                    <a:cxn ang="0">
                      <a:pos x="T6" y="T7"/>
                    </a:cxn>
                    <a:cxn ang="0">
                      <a:pos x="T8" y="T9"/>
                    </a:cxn>
                    <a:cxn ang="0">
                      <a:pos x="T10" y="T11"/>
                    </a:cxn>
                    <a:cxn ang="0">
                      <a:pos x="T12" y="T13"/>
                    </a:cxn>
                  </a:cxnLst>
                  <a:rect l="0" t="0" r="r" b="b"/>
                  <a:pathLst>
                    <a:path w="60" h="131">
                      <a:moveTo>
                        <a:pt x="45" y="129"/>
                      </a:moveTo>
                      <a:cubicBezTo>
                        <a:pt x="36" y="131"/>
                        <a:pt x="29" y="129"/>
                        <a:pt x="28" y="125"/>
                      </a:cubicBezTo>
                      <a:cubicBezTo>
                        <a:pt x="1" y="13"/>
                        <a:pt x="1" y="13"/>
                        <a:pt x="1" y="13"/>
                      </a:cubicBezTo>
                      <a:cubicBezTo>
                        <a:pt x="0" y="9"/>
                        <a:pt x="6" y="4"/>
                        <a:pt x="15" y="2"/>
                      </a:cubicBezTo>
                      <a:cubicBezTo>
                        <a:pt x="23" y="0"/>
                        <a:pt x="31" y="1"/>
                        <a:pt x="32" y="5"/>
                      </a:cubicBezTo>
                      <a:cubicBezTo>
                        <a:pt x="59" y="117"/>
                        <a:pt x="59" y="117"/>
                        <a:pt x="59" y="117"/>
                      </a:cubicBezTo>
                      <a:cubicBezTo>
                        <a:pt x="60" y="121"/>
                        <a:pt x="54" y="127"/>
                        <a:pt x="45" y="129"/>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sp>
              <p:nvSpPr>
                <p:cNvPr id="129" name="Freeform 73">
                  <a:extLst>
                    <a:ext uri="{FF2B5EF4-FFF2-40B4-BE49-F238E27FC236}">
                      <a16:creationId xmlns:a16="http://schemas.microsoft.com/office/drawing/2014/main" id="{B5FA7C3F-1131-A94B-BDE3-A03C57E57A16}"/>
                    </a:ext>
                  </a:extLst>
                </p:cNvPr>
                <p:cNvSpPr>
                  <a:spLocks/>
                </p:cNvSpPr>
                <p:nvPr/>
              </p:nvSpPr>
              <p:spPr bwMode="auto">
                <a:xfrm rot="18406997">
                  <a:off x="5024076" y="5412718"/>
                  <a:ext cx="350036" cy="174278"/>
                </a:xfrm>
                <a:custGeom>
                  <a:avLst/>
                  <a:gdLst>
                    <a:gd name="T0" fmla="*/ 129 w 131"/>
                    <a:gd name="T1" fmla="*/ 14 h 61"/>
                    <a:gd name="T2" fmla="*/ 118 w 131"/>
                    <a:gd name="T3" fmla="*/ 1 h 61"/>
                    <a:gd name="T4" fmla="*/ 6 w 131"/>
                    <a:gd name="T5" fmla="*/ 29 h 61"/>
                    <a:gd name="T6" fmla="*/ 6 w 131"/>
                    <a:gd name="T7" fmla="*/ 29 h 61"/>
                    <a:gd name="T8" fmla="*/ 2 w 131"/>
                    <a:gd name="T9" fmla="*/ 46 h 61"/>
                    <a:gd name="T10" fmla="*/ 14 w 131"/>
                    <a:gd name="T11" fmla="*/ 60 h 61"/>
                    <a:gd name="T12" fmla="*/ 14 w 131"/>
                    <a:gd name="T13" fmla="*/ 60 h 61"/>
                    <a:gd name="T14" fmla="*/ 125 w 131"/>
                    <a:gd name="T15" fmla="*/ 32 h 61"/>
                    <a:gd name="T16" fmla="*/ 129 w 131"/>
                    <a:gd name="T17"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61">
                      <a:moveTo>
                        <a:pt x="129" y="14"/>
                      </a:moveTo>
                      <a:cubicBezTo>
                        <a:pt x="127" y="6"/>
                        <a:pt x="122" y="0"/>
                        <a:pt x="118" y="1"/>
                      </a:cubicBezTo>
                      <a:cubicBezTo>
                        <a:pt x="6" y="29"/>
                        <a:pt x="6" y="29"/>
                        <a:pt x="6" y="29"/>
                      </a:cubicBezTo>
                      <a:cubicBezTo>
                        <a:pt x="6" y="29"/>
                        <a:pt x="6" y="29"/>
                        <a:pt x="6" y="29"/>
                      </a:cubicBezTo>
                      <a:cubicBezTo>
                        <a:pt x="2" y="30"/>
                        <a:pt x="0" y="38"/>
                        <a:pt x="2" y="46"/>
                      </a:cubicBezTo>
                      <a:cubicBezTo>
                        <a:pt x="5" y="55"/>
                        <a:pt x="9" y="61"/>
                        <a:pt x="14" y="60"/>
                      </a:cubicBezTo>
                      <a:cubicBezTo>
                        <a:pt x="14" y="60"/>
                        <a:pt x="14" y="60"/>
                        <a:pt x="14" y="60"/>
                      </a:cubicBezTo>
                      <a:cubicBezTo>
                        <a:pt x="125" y="32"/>
                        <a:pt x="125" y="32"/>
                        <a:pt x="125" y="32"/>
                      </a:cubicBezTo>
                      <a:cubicBezTo>
                        <a:pt x="130" y="31"/>
                        <a:pt x="131" y="23"/>
                        <a:pt x="129" y="14"/>
                      </a:cubicBezTo>
                    </a:path>
                  </a:pathLst>
                </a:custGeom>
                <a:solidFill>
                  <a:srgbClr val="A5C0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sp>
              <p:nvSpPr>
                <p:cNvPr id="130" name="Freeform 74">
                  <a:extLst>
                    <a:ext uri="{FF2B5EF4-FFF2-40B4-BE49-F238E27FC236}">
                      <a16:creationId xmlns:a16="http://schemas.microsoft.com/office/drawing/2014/main" id="{71628A96-531D-0947-B4DA-4B89EEEABEA5}"/>
                    </a:ext>
                  </a:extLst>
                </p:cNvPr>
                <p:cNvSpPr>
                  <a:spLocks/>
                </p:cNvSpPr>
                <p:nvPr/>
              </p:nvSpPr>
              <p:spPr bwMode="auto">
                <a:xfrm rot="18406997">
                  <a:off x="4915992" y="4636112"/>
                  <a:ext cx="624633" cy="742300"/>
                </a:xfrm>
                <a:custGeom>
                  <a:avLst/>
                  <a:gdLst>
                    <a:gd name="T0" fmla="*/ 229 w 235"/>
                    <a:gd name="T1" fmla="*/ 248 h 261"/>
                    <a:gd name="T2" fmla="*/ 232 w 235"/>
                    <a:gd name="T3" fmla="*/ 231 h 261"/>
                    <a:gd name="T4" fmla="*/ 61 w 235"/>
                    <a:gd name="T5" fmla="*/ 128 h 261"/>
                    <a:gd name="T6" fmla="*/ 32 w 235"/>
                    <a:gd name="T7" fmla="*/ 7 h 261"/>
                    <a:gd name="T8" fmla="*/ 14 w 235"/>
                    <a:gd name="T9" fmla="*/ 2 h 261"/>
                    <a:gd name="T10" fmla="*/ 1 w 235"/>
                    <a:gd name="T11" fmla="*/ 15 h 261"/>
                    <a:gd name="T12" fmla="*/ 1 w 235"/>
                    <a:gd name="T13" fmla="*/ 15 h 261"/>
                    <a:gd name="T14" fmla="*/ 32 w 235"/>
                    <a:gd name="T15" fmla="*/ 146 h 261"/>
                    <a:gd name="T16" fmla="*/ 35 w 235"/>
                    <a:gd name="T17" fmla="*/ 150 h 261"/>
                    <a:gd name="T18" fmla="*/ 35 w 235"/>
                    <a:gd name="T19" fmla="*/ 150 h 261"/>
                    <a:gd name="T20" fmla="*/ 35 w 235"/>
                    <a:gd name="T21" fmla="*/ 150 h 261"/>
                    <a:gd name="T22" fmla="*/ 215 w 235"/>
                    <a:gd name="T23" fmla="*/ 259 h 261"/>
                    <a:gd name="T24" fmla="*/ 229 w 235"/>
                    <a:gd name="T25" fmla="*/ 24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61">
                      <a:moveTo>
                        <a:pt x="229" y="248"/>
                      </a:moveTo>
                      <a:cubicBezTo>
                        <a:pt x="233" y="241"/>
                        <a:pt x="235" y="233"/>
                        <a:pt x="232" y="231"/>
                      </a:cubicBezTo>
                      <a:cubicBezTo>
                        <a:pt x="61" y="128"/>
                        <a:pt x="61" y="128"/>
                        <a:pt x="61" y="128"/>
                      </a:cubicBezTo>
                      <a:cubicBezTo>
                        <a:pt x="32" y="7"/>
                        <a:pt x="32" y="7"/>
                        <a:pt x="32" y="7"/>
                      </a:cubicBezTo>
                      <a:cubicBezTo>
                        <a:pt x="31" y="2"/>
                        <a:pt x="23" y="0"/>
                        <a:pt x="14" y="2"/>
                      </a:cubicBezTo>
                      <a:cubicBezTo>
                        <a:pt x="6" y="5"/>
                        <a:pt x="0" y="10"/>
                        <a:pt x="1" y="15"/>
                      </a:cubicBezTo>
                      <a:cubicBezTo>
                        <a:pt x="1" y="15"/>
                        <a:pt x="1" y="15"/>
                        <a:pt x="1" y="15"/>
                      </a:cubicBezTo>
                      <a:cubicBezTo>
                        <a:pt x="32" y="146"/>
                        <a:pt x="32" y="146"/>
                        <a:pt x="32" y="146"/>
                      </a:cubicBezTo>
                      <a:cubicBezTo>
                        <a:pt x="33" y="148"/>
                        <a:pt x="34" y="149"/>
                        <a:pt x="35" y="150"/>
                      </a:cubicBezTo>
                      <a:cubicBezTo>
                        <a:pt x="35" y="150"/>
                        <a:pt x="35" y="150"/>
                        <a:pt x="35" y="150"/>
                      </a:cubicBezTo>
                      <a:cubicBezTo>
                        <a:pt x="35" y="150"/>
                        <a:pt x="35" y="150"/>
                        <a:pt x="35" y="150"/>
                      </a:cubicBezTo>
                      <a:cubicBezTo>
                        <a:pt x="215" y="259"/>
                        <a:pt x="215" y="259"/>
                        <a:pt x="215" y="259"/>
                      </a:cubicBezTo>
                      <a:cubicBezTo>
                        <a:pt x="218" y="261"/>
                        <a:pt x="224" y="256"/>
                        <a:pt x="229" y="248"/>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sp>
              <p:nvSpPr>
                <p:cNvPr id="131" name="Freeform 75">
                  <a:extLst>
                    <a:ext uri="{FF2B5EF4-FFF2-40B4-BE49-F238E27FC236}">
                      <a16:creationId xmlns:a16="http://schemas.microsoft.com/office/drawing/2014/main" id="{4F926DC4-8AA3-3D43-AEA1-6E9E5878F9FD}"/>
                    </a:ext>
                  </a:extLst>
                </p:cNvPr>
                <p:cNvSpPr>
                  <a:spLocks/>
                </p:cNvSpPr>
                <p:nvPr/>
              </p:nvSpPr>
              <p:spPr bwMode="auto">
                <a:xfrm rot="18406997">
                  <a:off x="4893292" y="5116363"/>
                  <a:ext cx="866036" cy="396970"/>
                </a:xfrm>
                <a:custGeom>
                  <a:avLst/>
                  <a:gdLst>
                    <a:gd name="T0" fmla="*/ 320 w 326"/>
                    <a:gd name="T1" fmla="*/ 126 h 139"/>
                    <a:gd name="T2" fmla="*/ 306 w 326"/>
                    <a:gd name="T3" fmla="*/ 137 h 139"/>
                    <a:gd name="T4" fmla="*/ 135 w 326"/>
                    <a:gd name="T5" fmla="*/ 34 h 139"/>
                    <a:gd name="T6" fmla="*/ 15 w 326"/>
                    <a:gd name="T7" fmla="*/ 64 h 139"/>
                    <a:gd name="T8" fmla="*/ 2 w 326"/>
                    <a:gd name="T9" fmla="*/ 51 h 139"/>
                    <a:gd name="T10" fmla="*/ 8 w 326"/>
                    <a:gd name="T11" fmla="*/ 33 h 139"/>
                    <a:gd name="T12" fmla="*/ 7 w 326"/>
                    <a:gd name="T13" fmla="*/ 33 h 139"/>
                    <a:gd name="T14" fmla="*/ 138 w 326"/>
                    <a:gd name="T15" fmla="*/ 0 h 139"/>
                    <a:gd name="T16" fmla="*/ 143 w 326"/>
                    <a:gd name="T17" fmla="*/ 1 h 139"/>
                    <a:gd name="T18" fmla="*/ 143 w 326"/>
                    <a:gd name="T19" fmla="*/ 1 h 139"/>
                    <a:gd name="T20" fmla="*/ 323 w 326"/>
                    <a:gd name="T21" fmla="*/ 109 h 139"/>
                    <a:gd name="T22" fmla="*/ 320 w 326"/>
                    <a:gd name="T2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139">
                      <a:moveTo>
                        <a:pt x="320" y="126"/>
                      </a:moveTo>
                      <a:cubicBezTo>
                        <a:pt x="316" y="134"/>
                        <a:pt x="309" y="139"/>
                        <a:pt x="306" y="137"/>
                      </a:cubicBezTo>
                      <a:cubicBezTo>
                        <a:pt x="135" y="34"/>
                        <a:pt x="135" y="34"/>
                        <a:pt x="135" y="34"/>
                      </a:cubicBezTo>
                      <a:cubicBezTo>
                        <a:pt x="15" y="64"/>
                        <a:pt x="15" y="64"/>
                        <a:pt x="15" y="64"/>
                      </a:cubicBezTo>
                      <a:cubicBezTo>
                        <a:pt x="10" y="66"/>
                        <a:pt x="5" y="60"/>
                        <a:pt x="2" y="51"/>
                      </a:cubicBezTo>
                      <a:cubicBezTo>
                        <a:pt x="0" y="43"/>
                        <a:pt x="3" y="35"/>
                        <a:pt x="8" y="33"/>
                      </a:cubicBezTo>
                      <a:cubicBezTo>
                        <a:pt x="7" y="33"/>
                        <a:pt x="7" y="33"/>
                        <a:pt x="7" y="33"/>
                      </a:cubicBezTo>
                      <a:cubicBezTo>
                        <a:pt x="138" y="0"/>
                        <a:pt x="138" y="0"/>
                        <a:pt x="138" y="0"/>
                      </a:cubicBezTo>
                      <a:cubicBezTo>
                        <a:pt x="140" y="0"/>
                        <a:pt x="142" y="0"/>
                        <a:pt x="143" y="1"/>
                      </a:cubicBezTo>
                      <a:cubicBezTo>
                        <a:pt x="143" y="1"/>
                        <a:pt x="143" y="1"/>
                        <a:pt x="143" y="1"/>
                      </a:cubicBezTo>
                      <a:cubicBezTo>
                        <a:pt x="323" y="109"/>
                        <a:pt x="323" y="109"/>
                        <a:pt x="323" y="109"/>
                      </a:cubicBezTo>
                      <a:cubicBezTo>
                        <a:pt x="326" y="111"/>
                        <a:pt x="325" y="119"/>
                        <a:pt x="320" y="126"/>
                      </a:cubicBezTo>
                    </a:path>
                  </a:pathLst>
                </a:custGeom>
                <a:solidFill>
                  <a:srgbClr val="1F3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pic>
              <p:nvPicPr>
                <p:cNvPr id="133" name="Picture 76">
                  <a:extLst>
                    <a:ext uri="{FF2B5EF4-FFF2-40B4-BE49-F238E27FC236}">
                      <a16:creationId xmlns:a16="http://schemas.microsoft.com/office/drawing/2014/main" id="{7BBF7C15-266B-AC4D-B1DF-86DD17501F2D}"/>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rot="18406997">
                  <a:off x="5312078" y="5000447"/>
                  <a:ext cx="135791" cy="14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77">
                  <a:extLst>
                    <a:ext uri="{FF2B5EF4-FFF2-40B4-BE49-F238E27FC236}">
                      <a16:creationId xmlns:a16="http://schemas.microsoft.com/office/drawing/2014/main" id="{7D545987-25A5-0846-803B-928603F19F38}"/>
                    </a:ext>
                  </a:extLst>
                </p:cNvPr>
                <p:cNvSpPr>
                  <a:spLocks/>
                </p:cNvSpPr>
                <p:nvPr/>
              </p:nvSpPr>
              <p:spPr bwMode="auto">
                <a:xfrm rot="18406997">
                  <a:off x="5326543" y="5015314"/>
                  <a:ext cx="108633" cy="112959"/>
                </a:xfrm>
                <a:custGeom>
                  <a:avLst/>
                  <a:gdLst>
                    <a:gd name="T0" fmla="*/ 32 w 40"/>
                    <a:gd name="T1" fmla="*/ 7 h 40"/>
                    <a:gd name="T2" fmla="*/ 33 w 40"/>
                    <a:gd name="T3" fmla="*/ 33 h 40"/>
                    <a:gd name="T4" fmla="*/ 8 w 40"/>
                    <a:gd name="T5" fmla="*/ 33 h 40"/>
                    <a:gd name="T6" fmla="*/ 7 w 40"/>
                    <a:gd name="T7" fmla="*/ 8 h 40"/>
                    <a:gd name="T8" fmla="*/ 32 w 40"/>
                    <a:gd name="T9" fmla="*/ 7 h 40"/>
                  </a:gdLst>
                  <a:ahLst/>
                  <a:cxnLst>
                    <a:cxn ang="0">
                      <a:pos x="T0" y="T1"/>
                    </a:cxn>
                    <a:cxn ang="0">
                      <a:pos x="T2" y="T3"/>
                    </a:cxn>
                    <a:cxn ang="0">
                      <a:pos x="T4" y="T5"/>
                    </a:cxn>
                    <a:cxn ang="0">
                      <a:pos x="T6" y="T7"/>
                    </a:cxn>
                    <a:cxn ang="0">
                      <a:pos x="T8" y="T9"/>
                    </a:cxn>
                  </a:cxnLst>
                  <a:rect l="0" t="0" r="r" b="b"/>
                  <a:pathLst>
                    <a:path w="40" h="40">
                      <a:moveTo>
                        <a:pt x="32" y="7"/>
                      </a:moveTo>
                      <a:cubicBezTo>
                        <a:pt x="39" y="14"/>
                        <a:pt x="40" y="25"/>
                        <a:pt x="33" y="33"/>
                      </a:cubicBezTo>
                      <a:cubicBezTo>
                        <a:pt x="26" y="40"/>
                        <a:pt x="15" y="40"/>
                        <a:pt x="8" y="33"/>
                      </a:cubicBezTo>
                      <a:cubicBezTo>
                        <a:pt x="0" y="27"/>
                        <a:pt x="0" y="15"/>
                        <a:pt x="7" y="8"/>
                      </a:cubicBezTo>
                      <a:cubicBezTo>
                        <a:pt x="13" y="1"/>
                        <a:pt x="25" y="0"/>
                        <a:pt x="32" y="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pic>
              <p:nvPicPr>
                <p:cNvPr id="135" name="Picture 78">
                  <a:extLst>
                    <a:ext uri="{FF2B5EF4-FFF2-40B4-BE49-F238E27FC236}">
                      <a16:creationId xmlns:a16="http://schemas.microsoft.com/office/drawing/2014/main" id="{6F709F03-375F-8E4D-985B-73B53A3FB2F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18406997">
                  <a:off x="5211046" y="5046251"/>
                  <a:ext cx="135791" cy="14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Freeform 79">
                  <a:extLst>
                    <a:ext uri="{FF2B5EF4-FFF2-40B4-BE49-F238E27FC236}">
                      <a16:creationId xmlns:a16="http://schemas.microsoft.com/office/drawing/2014/main" id="{BFB18FC8-D509-CA4F-AEA5-4FFEE287D4F5}"/>
                    </a:ext>
                  </a:extLst>
                </p:cNvPr>
                <p:cNvSpPr>
                  <a:spLocks/>
                </p:cNvSpPr>
                <p:nvPr/>
              </p:nvSpPr>
              <p:spPr bwMode="auto">
                <a:xfrm rot="18406997">
                  <a:off x="5224207" y="5055286"/>
                  <a:ext cx="105616" cy="116186"/>
                </a:xfrm>
                <a:custGeom>
                  <a:avLst/>
                  <a:gdLst>
                    <a:gd name="T0" fmla="*/ 33 w 40"/>
                    <a:gd name="T1" fmla="*/ 7 h 41"/>
                    <a:gd name="T2" fmla="*/ 33 w 40"/>
                    <a:gd name="T3" fmla="*/ 33 h 41"/>
                    <a:gd name="T4" fmla="*/ 8 w 40"/>
                    <a:gd name="T5" fmla="*/ 34 h 41"/>
                    <a:gd name="T6" fmla="*/ 7 w 40"/>
                    <a:gd name="T7" fmla="*/ 8 h 41"/>
                    <a:gd name="T8" fmla="*/ 33 w 40"/>
                    <a:gd name="T9" fmla="*/ 7 h 41"/>
                  </a:gdLst>
                  <a:ahLst/>
                  <a:cxnLst>
                    <a:cxn ang="0">
                      <a:pos x="T0" y="T1"/>
                    </a:cxn>
                    <a:cxn ang="0">
                      <a:pos x="T2" y="T3"/>
                    </a:cxn>
                    <a:cxn ang="0">
                      <a:pos x="T4" y="T5"/>
                    </a:cxn>
                    <a:cxn ang="0">
                      <a:pos x="T6" y="T7"/>
                    </a:cxn>
                    <a:cxn ang="0">
                      <a:pos x="T8" y="T9"/>
                    </a:cxn>
                  </a:cxnLst>
                  <a:rect l="0" t="0" r="r" b="b"/>
                  <a:pathLst>
                    <a:path w="40" h="41">
                      <a:moveTo>
                        <a:pt x="33" y="7"/>
                      </a:moveTo>
                      <a:cubicBezTo>
                        <a:pt x="40" y="14"/>
                        <a:pt x="40" y="26"/>
                        <a:pt x="33" y="33"/>
                      </a:cubicBezTo>
                      <a:cubicBezTo>
                        <a:pt x="27" y="40"/>
                        <a:pt x="15" y="41"/>
                        <a:pt x="8" y="34"/>
                      </a:cubicBezTo>
                      <a:cubicBezTo>
                        <a:pt x="1" y="27"/>
                        <a:pt x="0" y="16"/>
                        <a:pt x="7" y="8"/>
                      </a:cubicBezTo>
                      <a:cubicBezTo>
                        <a:pt x="14" y="1"/>
                        <a:pt x="25" y="0"/>
                        <a:pt x="33" y="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pic>
              <p:nvPicPr>
                <p:cNvPr id="137" name="Picture 80">
                  <a:extLst>
                    <a:ext uri="{FF2B5EF4-FFF2-40B4-BE49-F238E27FC236}">
                      <a16:creationId xmlns:a16="http://schemas.microsoft.com/office/drawing/2014/main" id="{429EA15A-06D1-7742-857C-F53DC86DFCC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rot="18406997">
                  <a:off x="5354088" y="5105167"/>
                  <a:ext cx="135791" cy="14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Freeform 81">
                  <a:extLst>
                    <a:ext uri="{FF2B5EF4-FFF2-40B4-BE49-F238E27FC236}">
                      <a16:creationId xmlns:a16="http://schemas.microsoft.com/office/drawing/2014/main" id="{5ABE0177-0575-0845-ADF7-5972845D8BBF}"/>
                    </a:ext>
                  </a:extLst>
                </p:cNvPr>
                <p:cNvSpPr>
                  <a:spLocks/>
                </p:cNvSpPr>
                <p:nvPr/>
              </p:nvSpPr>
              <p:spPr bwMode="auto">
                <a:xfrm rot="18406997">
                  <a:off x="5369175" y="5121302"/>
                  <a:ext cx="105616" cy="112959"/>
                </a:xfrm>
                <a:custGeom>
                  <a:avLst/>
                  <a:gdLst>
                    <a:gd name="T0" fmla="*/ 32 w 40"/>
                    <a:gd name="T1" fmla="*/ 7 h 40"/>
                    <a:gd name="T2" fmla="*/ 33 w 40"/>
                    <a:gd name="T3" fmla="*/ 33 h 40"/>
                    <a:gd name="T4" fmla="*/ 8 w 40"/>
                    <a:gd name="T5" fmla="*/ 34 h 40"/>
                    <a:gd name="T6" fmla="*/ 7 w 40"/>
                    <a:gd name="T7" fmla="*/ 8 h 40"/>
                    <a:gd name="T8" fmla="*/ 32 w 40"/>
                    <a:gd name="T9" fmla="*/ 7 h 40"/>
                  </a:gdLst>
                  <a:ahLst/>
                  <a:cxnLst>
                    <a:cxn ang="0">
                      <a:pos x="T0" y="T1"/>
                    </a:cxn>
                    <a:cxn ang="0">
                      <a:pos x="T2" y="T3"/>
                    </a:cxn>
                    <a:cxn ang="0">
                      <a:pos x="T4" y="T5"/>
                    </a:cxn>
                    <a:cxn ang="0">
                      <a:pos x="T6" y="T7"/>
                    </a:cxn>
                    <a:cxn ang="0">
                      <a:pos x="T8" y="T9"/>
                    </a:cxn>
                  </a:cxnLst>
                  <a:rect l="0" t="0" r="r" b="b"/>
                  <a:pathLst>
                    <a:path w="40" h="40">
                      <a:moveTo>
                        <a:pt x="32" y="7"/>
                      </a:moveTo>
                      <a:cubicBezTo>
                        <a:pt x="40" y="14"/>
                        <a:pt x="40" y="25"/>
                        <a:pt x="33" y="33"/>
                      </a:cubicBezTo>
                      <a:cubicBezTo>
                        <a:pt x="26" y="40"/>
                        <a:pt x="15" y="40"/>
                        <a:pt x="8" y="34"/>
                      </a:cubicBezTo>
                      <a:cubicBezTo>
                        <a:pt x="0" y="27"/>
                        <a:pt x="0" y="15"/>
                        <a:pt x="7" y="8"/>
                      </a:cubicBezTo>
                      <a:cubicBezTo>
                        <a:pt x="14" y="1"/>
                        <a:pt x="25" y="0"/>
                        <a:pt x="32" y="7"/>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pic>
              <p:nvPicPr>
                <p:cNvPr id="139" name="Picture 82">
                  <a:extLst>
                    <a:ext uri="{FF2B5EF4-FFF2-40B4-BE49-F238E27FC236}">
                      <a16:creationId xmlns:a16="http://schemas.microsoft.com/office/drawing/2014/main" id="{CD8C16A4-355F-9A49-9190-B835877B6F7C}"/>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rot="18406997">
                  <a:off x="5253053" y="5150974"/>
                  <a:ext cx="135791" cy="14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83">
                  <a:extLst>
                    <a:ext uri="{FF2B5EF4-FFF2-40B4-BE49-F238E27FC236}">
                      <a16:creationId xmlns:a16="http://schemas.microsoft.com/office/drawing/2014/main" id="{01E9B78A-B588-674C-817F-AFFB81E5686A}"/>
                    </a:ext>
                  </a:extLst>
                </p:cNvPr>
                <p:cNvSpPr>
                  <a:spLocks/>
                </p:cNvSpPr>
                <p:nvPr/>
              </p:nvSpPr>
              <p:spPr bwMode="auto">
                <a:xfrm rot="18406997">
                  <a:off x="5265679" y="5165142"/>
                  <a:ext cx="105616" cy="112959"/>
                </a:xfrm>
                <a:custGeom>
                  <a:avLst/>
                  <a:gdLst>
                    <a:gd name="T0" fmla="*/ 33 w 40"/>
                    <a:gd name="T1" fmla="*/ 6 h 40"/>
                    <a:gd name="T2" fmla="*/ 34 w 40"/>
                    <a:gd name="T3" fmla="*/ 32 h 40"/>
                    <a:gd name="T4" fmla="*/ 8 w 40"/>
                    <a:gd name="T5" fmla="*/ 33 h 40"/>
                    <a:gd name="T6" fmla="*/ 7 w 40"/>
                    <a:gd name="T7" fmla="*/ 7 h 40"/>
                    <a:gd name="T8" fmla="*/ 33 w 40"/>
                    <a:gd name="T9" fmla="*/ 6 h 40"/>
                  </a:gdLst>
                  <a:ahLst/>
                  <a:cxnLst>
                    <a:cxn ang="0">
                      <a:pos x="T0" y="T1"/>
                    </a:cxn>
                    <a:cxn ang="0">
                      <a:pos x="T2" y="T3"/>
                    </a:cxn>
                    <a:cxn ang="0">
                      <a:pos x="T4" y="T5"/>
                    </a:cxn>
                    <a:cxn ang="0">
                      <a:pos x="T6" y="T7"/>
                    </a:cxn>
                    <a:cxn ang="0">
                      <a:pos x="T8" y="T9"/>
                    </a:cxn>
                  </a:cxnLst>
                  <a:rect l="0" t="0" r="r" b="b"/>
                  <a:pathLst>
                    <a:path w="40" h="40">
                      <a:moveTo>
                        <a:pt x="33" y="6"/>
                      </a:moveTo>
                      <a:cubicBezTo>
                        <a:pt x="40" y="13"/>
                        <a:pt x="40" y="25"/>
                        <a:pt x="34" y="32"/>
                      </a:cubicBezTo>
                      <a:cubicBezTo>
                        <a:pt x="27" y="39"/>
                        <a:pt x="15" y="40"/>
                        <a:pt x="8" y="33"/>
                      </a:cubicBezTo>
                      <a:cubicBezTo>
                        <a:pt x="1" y="26"/>
                        <a:pt x="0" y="15"/>
                        <a:pt x="7" y="7"/>
                      </a:cubicBezTo>
                      <a:cubicBezTo>
                        <a:pt x="14" y="0"/>
                        <a:pt x="25" y="0"/>
                        <a:pt x="33" y="6"/>
                      </a:cubicBezTo>
                      <a:close/>
                    </a:path>
                  </a:pathLst>
                </a:custGeom>
                <a:noFill/>
                <a:ln w="4763" cap="flat">
                  <a:solidFill>
                    <a:srgbClr val="92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sp>
              <p:nvSpPr>
                <p:cNvPr id="141" name="Freeform 11">
                  <a:extLst>
                    <a:ext uri="{FF2B5EF4-FFF2-40B4-BE49-F238E27FC236}">
                      <a16:creationId xmlns:a16="http://schemas.microsoft.com/office/drawing/2014/main" id="{C88920C9-CDB9-964D-962A-E697A9DB3AB7}"/>
                    </a:ext>
                  </a:extLst>
                </p:cNvPr>
                <p:cNvSpPr>
                  <a:spLocks/>
                </p:cNvSpPr>
                <p:nvPr/>
              </p:nvSpPr>
              <p:spPr bwMode="auto">
                <a:xfrm rot="20149099">
                  <a:off x="5093003" y="5544592"/>
                  <a:ext cx="138714" cy="132667"/>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sp>
              <p:nvSpPr>
                <p:cNvPr id="142" name="Freeform 11">
                  <a:extLst>
                    <a:ext uri="{FF2B5EF4-FFF2-40B4-BE49-F238E27FC236}">
                      <a16:creationId xmlns:a16="http://schemas.microsoft.com/office/drawing/2014/main" id="{253DBE76-947D-3843-8986-3473485724AE}"/>
                    </a:ext>
                  </a:extLst>
                </p:cNvPr>
                <p:cNvSpPr>
                  <a:spLocks/>
                </p:cNvSpPr>
                <p:nvPr/>
              </p:nvSpPr>
              <p:spPr bwMode="auto">
                <a:xfrm rot="20149099">
                  <a:off x="4974937" y="5502578"/>
                  <a:ext cx="138714" cy="132667"/>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grpSp>
          <p:sp>
            <p:nvSpPr>
              <p:cNvPr id="146" name="Freeform 11">
                <a:extLst>
                  <a:ext uri="{FF2B5EF4-FFF2-40B4-BE49-F238E27FC236}">
                    <a16:creationId xmlns:a16="http://schemas.microsoft.com/office/drawing/2014/main" id="{C88920C9-CDB9-964D-962A-E697A9DB3AB7}"/>
                  </a:ext>
                </a:extLst>
              </p:cNvPr>
              <p:cNvSpPr>
                <a:spLocks/>
              </p:cNvSpPr>
              <p:nvPr/>
            </p:nvSpPr>
            <p:spPr bwMode="auto">
              <a:xfrm rot="4260000" flipV="1">
                <a:off x="10104528" y="2151406"/>
                <a:ext cx="140400" cy="133200"/>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sp>
            <p:nvSpPr>
              <p:cNvPr id="147" name="Freeform 11">
                <a:extLst>
                  <a:ext uri="{FF2B5EF4-FFF2-40B4-BE49-F238E27FC236}">
                    <a16:creationId xmlns:a16="http://schemas.microsoft.com/office/drawing/2014/main" id="{C88920C9-CDB9-964D-962A-E697A9DB3AB7}"/>
                  </a:ext>
                </a:extLst>
              </p:cNvPr>
              <p:cNvSpPr>
                <a:spLocks/>
              </p:cNvSpPr>
              <p:nvPr/>
            </p:nvSpPr>
            <p:spPr bwMode="auto">
              <a:xfrm rot="4260000" flipV="1">
                <a:off x="10195968" y="2197126"/>
                <a:ext cx="140400" cy="133200"/>
              </a:xfrm>
              <a:custGeom>
                <a:avLst/>
                <a:gdLst>
                  <a:gd name="T0" fmla="*/ 21 w 119"/>
                  <a:gd name="T1" fmla="*/ 98 h 119"/>
                  <a:gd name="T2" fmla="*/ 7 w 119"/>
                  <a:gd name="T3" fmla="*/ 57 h 119"/>
                  <a:gd name="T4" fmla="*/ 58 w 119"/>
                  <a:gd name="T5" fmla="*/ 7 h 119"/>
                  <a:gd name="T6" fmla="*/ 58 w 119"/>
                  <a:gd name="T7" fmla="*/ 7 h 119"/>
                  <a:gd name="T8" fmla="*/ 100 w 119"/>
                  <a:gd name="T9" fmla="*/ 21 h 119"/>
                  <a:gd name="T10" fmla="*/ 112 w 119"/>
                  <a:gd name="T11" fmla="*/ 61 h 119"/>
                  <a:gd name="T12" fmla="*/ 112 w 119"/>
                  <a:gd name="T13" fmla="*/ 61 h 119"/>
                  <a:gd name="T14" fmla="*/ 61 w 119"/>
                  <a:gd name="T15" fmla="*/ 112 h 119"/>
                  <a:gd name="T16" fmla="*/ 21 w 119"/>
                  <a:gd name="T17" fmla="*/ 9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21" y="98"/>
                    </a:moveTo>
                    <a:cubicBezTo>
                      <a:pt x="6" y="83"/>
                      <a:pt x="0" y="64"/>
                      <a:pt x="7" y="57"/>
                    </a:cubicBezTo>
                    <a:cubicBezTo>
                      <a:pt x="58" y="7"/>
                      <a:pt x="58" y="7"/>
                      <a:pt x="58" y="7"/>
                    </a:cubicBezTo>
                    <a:cubicBezTo>
                      <a:pt x="58" y="7"/>
                      <a:pt x="58" y="7"/>
                      <a:pt x="58" y="7"/>
                    </a:cubicBezTo>
                    <a:cubicBezTo>
                      <a:pt x="65" y="0"/>
                      <a:pt x="85" y="5"/>
                      <a:pt x="100" y="21"/>
                    </a:cubicBezTo>
                    <a:cubicBezTo>
                      <a:pt x="115" y="36"/>
                      <a:pt x="119" y="54"/>
                      <a:pt x="112" y="61"/>
                    </a:cubicBezTo>
                    <a:cubicBezTo>
                      <a:pt x="112" y="61"/>
                      <a:pt x="112" y="61"/>
                      <a:pt x="112" y="61"/>
                    </a:cubicBezTo>
                    <a:cubicBezTo>
                      <a:pt x="61" y="112"/>
                      <a:pt x="61" y="112"/>
                      <a:pt x="61" y="112"/>
                    </a:cubicBezTo>
                    <a:cubicBezTo>
                      <a:pt x="54" y="119"/>
                      <a:pt x="36" y="113"/>
                      <a:pt x="21" y="98"/>
                    </a:cubicBezTo>
                  </a:path>
                </a:pathLst>
              </a:custGeom>
              <a:solidFill>
                <a:srgbClr val="EEC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2400" dirty="0">
                  <a:solidFill>
                    <a:srgbClr val="0C2C81"/>
                  </a:solidFill>
                  <a:latin typeface="Calibri" panose="020F0502020204030204" pitchFamily="34" charset="0"/>
                  <a:cs typeface="Calibri" panose="020F0502020204030204" pitchFamily="34" charset="0"/>
                </a:endParaRPr>
              </a:p>
            </p:txBody>
          </p:sp>
        </p:grpSp>
        <p:cxnSp>
          <p:nvCxnSpPr>
            <p:cNvPr id="8" name="Straight Connector 7"/>
            <p:cNvCxnSpPr/>
            <p:nvPr/>
          </p:nvCxnSpPr>
          <p:spPr>
            <a:xfrm flipH="1">
              <a:off x="9575917" y="2608128"/>
              <a:ext cx="7452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8320642" y="2275073"/>
              <a:ext cx="745242" cy="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Rectangle 189">
              <a:extLst>
                <a:ext uri="{FF2B5EF4-FFF2-40B4-BE49-F238E27FC236}">
                  <a16:creationId xmlns:a16="http://schemas.microsoft.com/office/drawing/2014/main" id="{1B1029AB-9714-FB4A-8282-5CE54A564A76}"/>
                </a:ext>
              </a:extLst>
            </p:cNvPr>
            <p:cNvSpPr>
              <a:spLocks noChangeArrowheads="1"/>
            </p:cNvSpPr>
            <p:nvPr/>
          </p:nvSpPr>
          <p:spPr bwMode="auto">
            <a:xfrm>
              <a:off x="7461337" y="1906905"/>
              <a:ext cx="1621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US" altLang="de-DE" sz="900" b="1" dirty="0">
                  <a:latin typeface="Calibri" panose="020F0502020204030204" pitchFamily="34" charset="0"/>
                  <a:cs typeface="Calibri" panose="020F0502020204030204" pitchFamily="34" charset="0"/>
                </a:rPr>
                <a:t>Affinity-matured </a:t>
              </a:r>
              <a:br>
                <a:rPr lang="en-US" altLang="de-DE" sz="900" b="1" dirty="0">
                  <a:latin typeface="Calibri" panose="020F0502020204030204" pitchFamily="34" charset="0"/>
                  <a:cs typeface="Calibri" panose="020F0502020204030204" pitchFamily="34" charset="0"/>
                </a:rPr>
              </a:br>
              <a:r>
                <a:rPr lang="en-US" altLang="de-DE" sz="900" b="1" dirty="0">
                  <a:latin typeface="Calibri" panose="020F0502020204030204" pitchFamily="34" charset="0"/>
                  <a:cs typeface="Calibri" panose="020F0502020204030204" pitchFamily="34" charset="0"/>
                </a:rPr>
                <a:t>CD19-binding site</a:t>
              </a:r>
            </a:p>
          </p:txBody>
        </p:sp>
        <p:sp>
          <p:nvSpPr>
            <p:cNvPr id="153" name="Rectangle 189">
              <a:extLst>
                <a:ext uri="{FF2B5EF4-FFF2-40B4-BE49-F238E27FC236}">
                  <a16:creationId xmlns:a16="http://schemas.microsoft.com/office/drawing/2014/main" id="{1B1029AB-9714-FB4A-8282-5CE54A564A76}"/>
                </a:ext>
              </a:extLst>
            </p:cNvPr>
            <p:cNvSpPr>
              <a:spLocks noChangeArrowheads="1"/>
            </p:cNvSpPr>
            <p:nvPr/>
          </p:nvSpPr>
          <p:spPr bwMode="auto">
            <a:xfrm>
              <a:off x="9630380" y="2406629"/>
              <a:ext cx="1621865"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US" altLang="de-DE" sz="900" b="1" dirty="0">
                  <a:latin typeface="Calibri" panose="020F0502020204030204" pitchFamily="34" charset="0"/>
                  <a:cs typeface="Calibri" panose="020F0502020204030204" pitchFamily="34" charset="0"/>
                </a:rPr>
                <a:t>Enhanced Fc portion</a:t>
              </a:r>
            </a:p>
          </p:txBody>
        </p:sp>
        <p:sp>
          <p:nvSpPr>
            <p:cNvPr id="154" name="Hexagon 153">
              <a:extLst>
                <a:ext uri="{FF2B5EF4-FFF2-40B4-BE49-F238E27FC236}">
                  <a16:creationId xmlns:a16="http://schemas.microsoft.com/office/drawing/2014/main" id="{F8B5D334-6B21-7A45-8D56-3B55E8C9B110}"/>
                </a:ext>
              </a:extLst>
            </p:cNvPr>
            <p:cNvSpPr/>
            <p:nvPr/>
          </p:nvSpPr>
          <p:spPr>
            <a:xfrm rot="5400000">
              <a:off x="9211365" y="-276714"/>
              <a:ext cx="318776" cy="3878166"/>
            </a:xfrm>
            <a:prstGeom prst="hexagon">
              <a:avLst>
                <a:gd name="adj" fmla="val 0"/>
                <a:gd name="vf" fmla="val 11547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685800">
                <a:defRPr/>
              </a:pPr>
              <a:r>
                <a:rPr lang="en-US" sz="1000" b="1" dirty="0">
                  <a:solidFill>
                    <a:srgbClr val="FFFFFF"/>
                  </a:solidFill>
                  <a:latin typeface="Calibri" panose="020F0502020204030204" pitchFamily="34" charset="0"/>
                  <a:cs typeface="Calibri" panose="020F0502020204030204" pitchFamily="34" charset="0"/>
                </a:rPr>
                <a:t>Tafasitamab-cxix (CD19-directed cytolytic mAb)</a:t>
              </a:r>
              <a:r>
                <a:rPr lang="en-US" sz="1000" b="1" baseline="30000" dirty="0">
                  <a:solidFill>
                    <a:srgbClr val="FFFFFF"/>
                  </a:solidFill>
                  <a:latin typeface="Calibri" panose="020F0502020204030204" pitchFamily="34" charset="0"/>
                  <a:cs typeface="Calibri" panose="020F0502020204030204" pitchFamily="34" charset="0"/>
                </a:rPr>
                <a:t>1-6</a:t>
              </a:r>
              <a:endParaRPr lang="en-US" sz="1000" b="1" dirty="0">
                <a:solidFill>
                  <a:srgbClr val="FFFFFF"/>
                </a:solidFill>
                <a:latin typeface="Calibri" panose="020F0502020204030204" pitchFamily="34" charset="0"/>
                <a:cs typeface="Calibri" panose="020F0502020204030204" pitchFamily="34" charset="0"/>
              </a:endParaRPr>
            </a:p>
          </p:txBody>
        </p:sp>
      </p:grpSp>
      <p:grpSp>
        <p:nvGrpSpPr>
          <p:cNvPr id="6" name="Group 5"/>
          <p:cNvGrpSpPr/>
          <p:nvPr/>
        </p:nvGrpSpPr>
        <p:grpSpPr>
          <a:xfrm>
            <a:off x="7427906" y="4071436"/>
            <a:ext cx="3240094" cy="1198862"/>
            <a:chOff x="8117688" y="4081766"/>
            <a:chExt cx="3878166" cy="1598483"/>
          </a:xfrm>
        </p:grpSpPr>
        <p:sp>
          <p:nvSpPr>
            <p:cNvPr id="157" name="Flowchart: Process 16">
              <a:extLst>
                <a:ext uri="{FF2B5EF4-FFF2-40B4-BE49-F238E27FC236}">
                  <a16:creationId xmlns:a16="http://schemas.microsoft.com/office/drawing/2014/main" id="{F192310B-9F50-8640-A939-7B9EAF72D36C}"/>
                </a:ext>
              </a:extLst>
            </p:cNvPr>
            <p:cNvSpPr/>
            <p:nvPr/>
          </p:nvSpPr>
          <p:spPr>
            <a:xfrm>
              <a:off x="8117688" y="4392041"/>
              <a:ext cx="3855306" cy="1288208"/>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69" indent="-130969" defTabSz="685800">
                <a:buClr>
                  <a:schemeClr val="accent1"/>
                </a:buClr>
                <a:buFont typeface="Arial" charset="0"/>
                <a:buChar char="•"/>
                <a:defRPr/>
              </a:pPr>
              <a:r>
                <a:rPr lang="en-GB" sz="1000" b="1" dirty="0">
                  <a:solidFill>
                    <a:schemeClr val="tx1"/>
                  </a:solidFill>
                  <a:latin typeface="Calibri" panose="020F0502020204030204" pitchFamily="34" charset="0"/>
                  <a:ea typeface="Open Sans" charset="0"/>
                  <a:cs typeface="Calibri" panose="020F0502020204030204" pitchFamily="34" charset="0"/>
                </a:rPr>
                <a:t>T-cell and NK-cell activation/expansion</a:t>
              </a:r>
            </a:p>
            <a:p>
              <a:pPr marL="130969" indent="-130969" defTabSz="685800">
                <a:buClr>
                  <a:schemeClr val="accent1"/>
                </a:buClr>
                <a:buFont typeface="Arial" charset="0"/>
                <a:buChar char="•"/>
                <a:defRPr/>
              </a:pPr>
              <a:r>
                <a:rPr lang="en-GB" sz="1000" b="1" dirty="0">
                  <a:solidFill>
                    <a:schemeClr val="tx1"/>
                  </a:solidFill>
                  <a:latin typeface="Calibri" panose="020F0502020204030204" pitchFamily="34" charset="0"/>
                  <a:ea typeface="Open Sans" charset="0"/>
                  <a:cs typeface="Calibri" panose="020F0502020204030204" pitchFamily="34" charset="0"/>
                </a:rPr>
                <a:t>Direct cytotoxic and immunomodulatory effects</a:t>
              </a:r>
            </a:p>
            <a:p>
              <a:pPr marL="130969" indent="-130969" defTabSz="685800">
                <a:buClr>
                  <a:schemeClr val="accent1"/>
                </a:buClr>
                <a:buFont typeface="Arial" charset="0"/>
                <a:buChar char="•"/>
                <a:defRPr/>
              </a:pPr>
              <a:r>
                <a:rPr lang="en-GB" sz="1000" b="1" dirty="0">
                  <a:solidFill>
                    <a:schemeClr val="tx1"/>
                  </a:solidFill>
                  <a:latin typeface="Calibri" panose="020F0502020204030204" pitchFamily="34" charset="0"/>
                  <a:ea typeface="Open Sans" charset="0"/>
                  <a:cs typeface="Calibri" panose="020F0502020204030204" pitchFamily="34" charset="0"/>
                </a:rPr>
                <a:t>Well-studied as an antilymphoma agent, alone or in combination</a:t>
              </a:r>
              <a:endParaRPr lang="id-ID" sz="1000" b="1" dirty="0">
                <a:solidFill>
                  <a:schemeClr val="tx1"/>
                </a:solidFill>
                <a:latin typeface="Calibri" panose="020F0502020204030204" pitchFamily="34" charset="0"/>
                <a:ea typeface="Open Sans" charset="0"/>
                <a:cs typeface="Calibri" panose="020F0502020204030204" pitchFamily="34" charset="0"/>
              </a:endParaRPr>
            </a:p>
          </p:txBody>
        </p:sp>
        <p:sp>
          <p:nvSpPr>
            <p:cNvPr id="158" name="Hexagon 157">
              <a:extLst>
                <a:ext uri="{FF2B5EF4-FFF2-40B4-BE49-F238E27FC236}">
                  <a16:creationId xmlns:a16="http://schemas.microsoft.com/office/drawing/2014/main" id="{F8B5D334-6B21-7A45-8D56-3B55E8C9B110}"/>
                </a:ext>
              </a:extLst>
            </p:cNvPr>
            <p:cNvSpPr/>
            <p:nvPr/>
          </p:nvSpPr>
          <p:spPr>
            <a:xfrm rot="5400000">
              <a:off x="9897383" y="2302071"/>
              <a:ext cx="318776" cy="3878166"/>
            </a:xfrm>
            <a:prstGeom prst="hexagon">
              <a:avLst>
                <a:gd name="adj" fmla="val 0"/>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800">
                <a:defRPr/>
              </a:pPr>
              <a:r>
                <a:rPr lang="en-US" sz="900" b="1" dirty="0">
                  <a:solidFill>
                    <a:schemeClr val="bg1"/>
                  </a:solidFill>
                  <a:latin typeface="Calibri" panose="020F0502020204030204" pitchFamily="34" charset="0"/>
                  <a:cs typeface="Calibri" panose="020F0502020204030204" pitchFamily="34" charset="0"/>
                </a:rPr>
                <a:t> </a:t>
              </a:r>
              <a:r>
                <a:rPr lang="en-US" sz="1000" b="1" dirty="0">
                  <a:solidFill>
                    <a:schemeClr val="bg1"/>
                  </a:solidFill>
                  <a:latin typeface="Calibri" panose="020F0502020204030204" pitchFamily="34" charset="0"/>
                  <a:cs typeface="Calibri" panose="020F0502020204030204" pitchFamily="34" charset="0"/>
                </a:rPr>
                <a:t>LEN</a:t>
              </a:r>
              <a:r>
                <a:rPr lang="en-US" sz="1000" b="1" baseline="30000" dirty="0">
                  <a:solidFill>
                    <a:schemeClr val="bg1"/>
                  </a:solidFill>
                  <a:latin typeface="Calibri" panose="020F0502020204030204" pitchFamily="34" charset="0"/>
                  <a:cs typeface="Calibri" panose="020F0502020204030204" pitchFamily="34" charset="0"/>
                </a:rPr>
                <a:t>4,5</a:t>
              </a:r>
              <a:endParaRPr lang="en-US" sz="1000" b="1" dirty="0">
                <a:solidFill>
                  <a:schemeClr val="bg1"/>
                </a:solidFill>
                <a:latin typeface="Calibri" panose="020F0502020204030204" pitchFamily="34" charset="0"/>
                <a:cs typeface="Calibri" panose="020F0502020204030204" pitchFamily="34" charset="0"/>
              </a:endParaRPr>
            </a:p>
          </p:txBody>
        </p:sp>
      </p:grpSp>
      <p:sp>
        <p:nvSpPr>
          <p:cNvPr id="7" name="Slide Number Placeholder 6">
            <a:extLst>
              <a:ext uri="{FF2B5EF4-FFF2-40B4-BE49-F238E27FC236}">
                <a16:creationId xmlns:a16="http://schemas.microsoft.com/office/drawing/2014/main" id="{2FDE2775-C62B-2042-A898-92E4DA07808A}"/>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1467832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F443F-F021-44D4-B4E6-F9741B681396}"/>
              </a:ext>
            </a:extLst>
          </p:cNvPr>
          <p:cNvSpPr>
            <a:spLocks noGrp="1"/>
          </p:cNvSpPr>
          <p:nvPr>
            <p:ph type="title"/>
          </p:nvPr>
        </p:nvSpPr>
        <p:spPr/>
        <p:txBody>
          <a:bodyPr/>
          <a:lstStyle/>
          <a:p>
            <a:r>
              <a:rPr lang="en-US" dirty="0"/>
              <a:t>L-MIND Study design</a:t>
            </a:r>
            <a:br>
              <a:rPr lang="en-US" dirty="0"/>
            </a:br>
            <a:r>
              <a:rPr lang="en-US" dirty="0"/>
              <a:t>Phase 2 Study of </a:t>
            </a:r>
            <a:r>
              <a:rPr lang="en-US" dirty="0" err="1"/>
              <a:t>Tafasitamab</a:t>
            </a:r>
            <a:r>
              <a:rPr lang="en-US" dirty="0"/>
              <a:t>-cxix + LEN</a:t>
            </a:r>
          </a:p>
        </p:txBody>
      </p:sp>
      <p:sp>
        <p:nvSpPr>
          <p:cNvPr id="2" name="Slide Number Placeholder 1">
            <a:extLst>
              <a:ext uri="{FF2B5EF4-FFF2-40B4-BE49-F238E27FC236}">
                <a16:creationId xmlns:a16="http://schemas.microsoft.com/office/drawing/2014/main" id="{A05889F5-0736-0F44-9BAD-87D0C36FC272}"/>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6" name="Content Placeholder 5">
            <a:extLst>
              <a:ext uri="{FF2B5EF4-FFF2-40B4-BE49-F238E27FC236}">
                <a16:creationId xmlns:a16="http://schemas.microsoft.com/office/drawing/2014/main" id="{C7AC8AB1-ACDE-4542-82B7-660071385245}"/>
              </a:ext>
            </a:extLst>
          </p:cNvPr>
          <p:cNvSpPr>
            <a:spLocks noGrp="1"/>
          </p:cNvSpPr>
          <p:nvPr>
            <p:ph sz="quarter" idx="15"/>
          </p:nvPr>
        </p:nvSpPr>
        <p:spPr>
          <a:xfrm>
            <a:off x="620184" y="6320139"/>
            <a:ext cx="10723808" cy="365125"/>
          </a:xfrm>
        </p:spPr>
        <p:txBody>
          <a:bodyPr/>
          <a:lstStyle/>
          <a:p>
            <a:r>
              <a:rPr lang="en-GB" sz="1100" dirty="0">
                <a:solidFill>
                  <a:schemeClr val="tx2"/>
                </a:solidFill>
              </a:rPr>
              <a:t>ASCT, </a:t>
            </a:r>
            <a:r>
              <a:rPr lang="en-US" sz="1100" dirty="0">
                <a:solidFill>
                  <a:schemeClr val="tx2"/>
                </a:solidFill>
              </a:rPr>
              <a:t>autologous stem-cell transplantation; </a:t>
            </a:r>
            <a:r>
              <a:rPr lang="en-GB" sz="1100" dirty="0">
                <a:solidFill>
                  <a:schemeClr val="tx2"/>
                </a:solidFill>
              </a:rPr>
              <a:t>CR, complete response; </a:t>
            </a:r>
            <a:r>
              <a:rPr lang="en-GB" sz="1100" dirty="0" err="1">
                <a:solidFill>
                  <a:schemeClr val="tx2"/>
                </a:solidFill>
              </a:rPr>
              <a:t>DoR</a:t>
            </a:r>
            <a:r>
              <a:rPr lang="en-GB" sz="1100" dirty="0">
                <a:solidFill>
                  <a:schemeClr val="tx2"/>
                </a:solidFill>
              </a:rPr>
              <a:t>, duration of response; ECOG PS, Eastern Cooperative Oncology Group performance status; HDT, high-dose therapy; IV, intravenous; LEN, </a:t>
            </a:r>
            <a:r>
              <a:rPr lang="en-GB" sz="1100" dirty="0" err="1">
                <a:solidFill>
                  <a:schemeClr val="tx2"/>
                </a:solidFill>
              </a:rPr>
              <a:t>lenalidomide</a:t>
            </a:r>
            <a:r>
              <a:rPr lang="en-GB" sz="1100" dirty="0">
                <a:solidFill>
                  <a:schemeClr val="tx2"/>
                </a:solidFill>
              </a:rPr>
              <a:t>; ORR, overall response rate; OS, overall survival; PFS, progression-free survival; PO, orally; PR, partial response; q4w, every 4 weeks; </a:t>
            </a:r>
            <a:r>
              <a:rPr lang="en-US" sz="1100" dirty="0">
                <a:solidFill>
                  <a:schemeClr val="tx2"/>
                </a:solidFill>
              </a:rPr>
              <a:t>R/R DLBCL, relapsed/refractory diffuse large B-cell lymphoma; </a:t>
            </a:r>
            <a:r>
              <a:rPr lang="en-GB" sz="1100" dirty="0">
                <a:solidFill>
                  <a:schemeClr val="tx2"/>
                </a:solidFill>
              </a:rPr>
              <a:t>SD, stable disease</a:t>
            </a:r>
            <a:br>
              <a:rPr lang="en-GB" sz="1100" dirty="0">
                <a:solidFill>
                  <a:srgbClr val="FF0000"/>
                </a:solidFill>
              </a:rPr>
            </a:br>
            <a:r>
              <a:rPr lang="en-GB" sz="1100" dirty="0"/>
              <a:t>1. </a:t>
            </a:r>
            <a:r>
              <a:rPr lang="en-GB" sz="1100" dirty="0" err="1"/>
              <a:t>Salles</a:t>
            </a:r>
            <a:r>
              <a:rPr lang="en-GB" sz="1100" dirty="0"/>
              <a:t> G, et al. Lancet Oncol. 2020;21(7):978-88; 2. </a:t>
            </a:r>
            <a:r>
              <a:rPr lang="en-GB" sz="1100" dirty="0" err="1"/>
              <a:t>Salles</a:t>
            </a:r>
            <a:r>
              <a:rPr lang="en-GB" sz="1100" dirty="0"/>
              <a:t> G, et al. EHA 2020. Abstract EP1201</a:t>
            </a:r>
            <a:r>
              <a:rPr lang="en-GB" sz="1100" dirty="0">
                <a:solidFill>
                  <a:schemeClr val="tx2"/>
                </a:solidFill>
              </a:rPr>
              <a:t>; 3. </a:t>
            </a:r>
            <a:r>
              <a:rPr lang="en-US" sz="1100" dirty="0">
                <a:solidFill>
                  <a:schemeClr val="tx2"/>
                </a:solidFill>
              </a:rPr>
              <a:t>Data on file, IA_MOR208C203_Toplines_Tables_08JAN2021, </a:t>
            </a:r>
            <a:r>
              <a:rPr lang="en-US" sz="1100" dirty="0" err="1">
                <a:solidFill>
                  <a:schemeClr val="tx2"/>
                </a:solidFill>
              </a:rPr>
              <a:t>MorphoSys</a:t>
            </a:r>
            <a:r>
              <a:rPr lang="en-US" sz="1100" dirty="0">
                <a:solidFill>
                  <a:schemeClr val="tx2"/>
                </a:solidFill>
              </a:rPr>
              <a:t> US </a:t>
            </a:r>
            <a:r>
              <a:rPr lang="en-US" sz="1100" dirty="0" err="1">
                <a:solidFill>
                  <a:schemeClr val="tx2"/>
                </a:solidFill>
              </a:rPr>
              <a:t>Inc</a:t>
            </a:r>
            <a:endParaRPr lang="en-GB" sz="1100" dirty="0">
              <a:solidFill>
                <a:schemeClr val="tx2"/>
              </a:solidFill>
            </a:endParaRPr>
          </a:p>
        </p:txBody>
      </p:sp>
      <p:sp>
        <p:nvSpPr>
          <p:cNvPr id="5" name="Rectangle 4">
            <a:extLst>
              <a:ext uri="{FF2B5EF4-FFF2-40B4-BE49-F238E27FC236}">
                <a16:creationId xmlns:a16="http://schemas.microsoft.com/office/drawing/2014/main" id="{B0BE8F7D-484E-4A6C-B738-E9E69439A6EE}"/>
              </a:ext>
            </a:extLst>
          </p:cNvPr>
          <p:cNvSpPr/>
          <p:nvPr/>
        </p:nvSpPr>
        <p:spPr>
          <a:xfrm>
            <a:off x="1457608" y="4776691"/>
            <a:ext cx="4829950" cy="46673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1000" tIns="27000" rIns="81000" bIns="27000" rtlCol="0" anchor="ctr"/>
          <a:lstStyle/>
          <a:p>
            <a:pPr defTabSz="311012">
              <a:spcAft>
                <a:spcPts val="225"/>
              </a:spcAft>
              <a:defRPr/>
            </a:pPr>
            <a:r>
              <a:rPr lang="en-GB" sz="1200" b="1" dirty="0">
                <a:solidFill>
                  <a:schemeClr val="tx1"/>
                </a:solidFill>
                <a:latin typeface="Calibri" panose="020F0502020204030204" pitchFamily="34" charset="0"/>
                <a:cs typeface="Calibri" panose="020F0502020204030204" pitchFamily="34" charset="0"/>
              </a:rPr>
              <a:t>Primary end point:</a:t>
            </a:r>
          </a:p>
          <a:p>
            <a:pPr defTabSz="311012">
              <a:spcAft>
                <a:spcPts val="900"/>
              </a:spcAft>
              <a:defRPr/>
            </a:pPr>
            <a:r>
              <a:rPr lang="en-GB" sz="1200" dirty="0">
                <a:solidFill>
                  <a:schemeClr val="tx1"/>
                </a:solidFill>
                <a:latin typeface="Calibri" panose="020F0502020204030204" pitchFamily="34" charset="0"/>
                <a:cs typeface="Calibri" panose="020F0502020204030204" pitchFamily="34" charset="0"/>
              </a:rPr>
              <a:t>ORR (ORR = CR + PR)</a:t>
            </a:r>
          </a:p>
        </p:txBody>
      </p:sp>
      <p:sp>
        <p:nvSpPr>
          <p:cNvPr id="8" name="Right Arrow 19">
            <a:extLst>
              <a:ext uri="{FF2B5EF4-FFF2-40B4-BE49-F238E27FC236}">
                <a16:creationId xmlns:a16="http://schemas.microsoft.com/office/drawing/2014/main" id="{E946D97D-D50A-472E-96C0-9ABCB2819D3D}"/>
              </a:ext>
            </a:extLst>
          </p:cNvPr>
          <p:cNvSpPr/>
          <p:nvPr/>
        </p:nvSpPr>
        <p:spPr>
          <a:xfrm>
            <a:off x="8167022" y="2848528"/>
            <a:ext cx="695899" cy="351836"/>
          </a:xfrm>
          <a:prstGeom prst="rightArrow">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48988" tIns="24494" rIns="48988" bIns="24494" rtlCol="0" anchor="ctr"/>
          <a:lstStyle/>
          <a:p>
            <a:pPr algn="ctr" defTabSz="311012">
              <a:defRPr/>
            </a:pPr>
            <a:r>
              <a:rPr lang="en-US" sz="1200" dirty="0">
                <a:solidFill>
                  <a:srgbClr val="FFFFFF"/>
                </a:solidFill>
                <a:latin typeface="Calibri" panose="020F0502020204030204" pitchFamily="34" charset="0"/>
                <a:cs typeface="Calibri" panose="020F0502020204030204" pitchFamily="34" charset="0"/>
              </a:rPr>
              <a:t>If ≥SD</a:t>
            </a:r>
          </a:p>
        </p:txBody>
      </p:sp>
      <p:sp>
        <p:nvSpPr>
          <p:cNvPr id="9" name="TextBox 8">
            <a:extLst>
              <a:ext uri="{FF2B5EF4-FFF2-40B4-BE49-F238E27FC236}">
                <a16:creationId xmlns:a16="http://schemas.microsoft.com/office/drawing/2014/main" id="{E56AD5C9-F41B-4034-9004-E681E2F4D09A}"/>
              </a:ext>
            </a:extLst>
          </p:cNvPr>
          <p:cNvSpPr txBox="1"/>
          <p:nvPr/>
        </p:nvSpPr>
        <p:spPr>
          <a:xfrm>
            <a:off x="4815282" y="3253120"/>
            <a:ext cx="1336965" cy="286423"/>
          </a:xfrm>
          <a:prstGeom prst="roundRect">
            <a:avLst/>
          </a:prstGeom>
          <a:noFill/>
          <a:ln>
            <a:noFill/>
          </a:ln>
        </p:spPr>
        <p:txBody>
          <a:bodyPr wrap="square" lIns="48988" tIns="24494" rIns="48988" bIns="24494" rtlCol="0" anchor="ctr">
            <a:spAutoFit/>
          </a:bodyPr>
          <a:lstStyle/>
          <a:p>
            <a:pPr algn="ctr" defTabSz="311012">
              <a:spcBef>
                <a:spcPts val="408"/>
              </a:spcBef>
              <a:defRPr/>
            </a:pPr>
            <a:r>
              <a:rPr lang="en-US" sz="1361" b="1" dirty="0">
                <a:solidFill>
                  <a:prstClr val="black"/>
                </a:solidFill>
                <a:latin typeface="Calibri" panose="020F0502020204030204" pitchFamily="34" charset="0"/>
                <a:cs typeface="Calibri" panose="020F0502020204030204" pitchFamily="34" charset="0"/>
              </a:rPr>
              <a:t>+</a:t>
            </a:r>
          </a:p>
        </p:txBody>
      </p:sp>
      <p:sp>
        <p:nvSpPr>
          <p:cNvPr id="10" name="Rectangle: Rounded Corners 9">
            <a:extLst>
              <a:ext uri="{FF2B5EF4-FFF2-40B4-BE49-F238E27FC236}">
                <a16:creationId xmlns:a16="http://schemas.microsoft.com/office/drawing/2014/main" id="{B1EF42E5-79E0-49EC-B37C-F006131D6CBC}"/>
              </a:ext>
            </a:extLst>
          </p:cNvPr>
          <p:cNvSpPr/>
          <p:nvPr/>
        </p:nvSpPr>
        <p:spPr>
          <a:xfrm>
            <a:off x="1457608" y="1738265"/>
            <a:ext cx="3072901" cy="2932849"/>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1000" tIns="27000" rIns="81000" bIns="27000" rtlCol="0" anchor="ctr"/>
          <a:lstStyle/>
          <a:p>
            <a:pPr marL="128588" indent="-128588" defTabSz="311012">
              <a:spcAft>
                <a:spcPts val="450"/>
              </a:spcAft>
              <a:buFont typeface="Arial" panose="020B0604020202020204" pitchFamily="34" charset="0"/>
              <a:buChar char="•"/>
              <a:defRPr/>
            </a:pPr>
            <a:r>
              <a:rPr lang="en-GB" sz="1200" dirty="0">
                <a:solidFill>
                  <a:srgbClr val="FFFFFF"/>
                </a:solidFill>
                <a:latin typeface="Calibri" panose="020F0502020204030204" pitchFamily="34" charset="0"/>
                <a:cs typeface="Calibri" panose="020F0502020204030204" pitchFamily="34" charset="0"/>
              </a:rPr>
              <a:t>N=81</a:t>
            </a:r>
          </a:p>
          <a:p>
            <a:pPr marL="128588" indent="-128588" defTabSz="311012">
              <a:spcAft>
                <a:spcPts val="450"/>
              </a:spcAft>
              <a:buFont typeface="Arial" panose="020B0604020202020204" pitchFamily="34" charset="0"/>
              <a:buChar char="•"/>
              <a:defRPr/>
            </a:pPr>
            <a:r>
              <a:rPr lang="en-GB" sz="1200" dirty="0">
                <a:solidFill>
                  <a:srgbClr val="FFFFFF"/>
                </a:solidFill>
                <a:latin typeface="Calibri" panose="020F0502020204030204" pitchFamily="34" charset="0"/>
                <a:cs typeface="Calibri" panose="020F0502020204030204" pitchFamily="34" charset="0"/>
              </a:rPr>
              <a:t>Aged</a:t>
            </a:r>
            <a:r>
              <a:rPr lang="en-GB" sz="1200" dirty="0">
                <a:solidFill>
                  <a:schemeClr val="bg1"/>
                </a:solidFill>
                <a:latin typeface="Calibri" panose="020F0502020204030204" pitchFamily="34" charset="0"/>
                <a:cs typeface="Calibri" panose="020F0502020204030204" pitchFamily="34" charset="0"/>
              </a:rPr>
              <a:t> &gt;18 </a:t>
            </a:r>
            <a:r>
              <a:rPr lang="en-GB" sz="1200" dirty="0">
                <a:solidFill>
                  <a:srgbClr val="FFFFFF"/>
                </a:solidFill>
                <a:latin typeface="Calibri" panose="020F0502020204030204" pitchFamily="34" charset="0"/>
                <a:cs typeface="Calibri" panose="020F0502020204030204" pitchFamily="34" charset="0"/>
              </a:rPr>
              <a:t>years</a:t>
            </a:r>
            <a:endParaRPr lang="en-US" sz="1200" dirty="0">
              <a:solidFill>
                <a:srgbClr val="FFFFFF"/>
              </a:solidFill>
              <a:latin typeface="Calibri" panose="020F0502020204030204" pitchFamily="34" charset="0"/>
              <a:cs typeface="Calibri" panose="020F0502020204030204" pitchFamily="34" charset="0"/>
            </a:endParaRPr>
          </a:p>
          <a:p>
            <a:pPr marL="128588" indent="-128588" defTabSz="311012">
              <a:spcAft>
                <a:spcPts val="450"/>
              </a:spcAft>
              <a:buFont typeface="Arial" panose="020B0604020202020204" pitchFamily="34" charset="0"/>
              <a:buChar char="•"/>
              <a:defRPr/>
            </a:pPr>
            <a:r>
              <a:rPr lang="en-US" sz="1200" dirty="0">
                <a:solidFill>
                  <a:srgbClr val="FFFFFF"/>
                </a:solidFill>
                <a:latin typeface="Calibri" panose="020F0502020204030204" pitchFamily="34" charset="0"/>
                <a:cs typeface="Calibri" panose="020F0502020204030204" pitchFamily="34" charset="0"/>
              </a:rPr>
              <a:t>R/R DLBCL</a:t>
            </a:r>
          </a:p>
          <a:p>
            <a:pPr marL="128588" indent="-128588" defTabSz="311012">
              <a:spcAft>
                <a:spcPts val="450"/>
              </a:spcAft>
              <a:buFont typeface="Arial" panose="020B0604020202020204" pitchFamily="34" charset="0"/>
              <a:buChar char="•"/>
              <a:defRPr/>
            </a:pPr>
            <a:r>
              <a:rPr lang="en-US" sz="1200" dirty="0">
                <a:solidFill>
                  <a:srgbClr val="FFFFFF"/>
                </a:solidFill>
                <a:latin typeface="Calibri" panose="020F0502020204030204" pitchFamily="34" charset="0"/>
                <a:cs typeface="Calibri" panose="020F0502020204030204" pitchFamily="34" charset="0"/>
              </a:rPr>
              <a:t>Not eligible for HDT + ASCT</a:t>
            </a:r>
          </a:p>
          <a:p>
            <a:pPr marL="128588" indent="-128588" defTabSz="311012">
              <a:spcAft>
                <a:spcPts val="450"/>
              </a:spcAft>
              <a:buFont typeface="Arial" panose="020B0604020202020204" pitchFamily="34" charset="0"/>
              <a:buChar char="•"/>
              <a:defRPr/>
            </a:pPr>
            <a:r>
              <a:rPr lang="en-US" sz="1200" dirty="0">
                <a:solidFill>
                  <a:srgbClr val="FFFFFF"/>
                </a:solidFill>
                <a:latin typeface="Calibri" panose="020F0502020204030204" pitchFamily="34" charset="0"/>
                <a:cs typeface="Calibri" panose="020F0502020204030204" pitchFamily="34" charset="0"/>
              </a:rPr>
              <a:t>1-3 prior regimens</a:t>
            </a:r>
          </a:p>
          <a:p>
            <a:pPr marL="128588" indent="-128588" defTabSz="311012">
              <a:spcAft>
                <a:spcPts val="450"/>
              </a:spcAft>
              <a:buFont typeface="Arial" panose="020B0604020202020204" pitchFamily="34" charset="0"/>
              <a:buChar char="•"/>
              <a:defRPr/>
            </a:pPr>
            <a:r>
              <a:rPr lang="en-US" sz="1200" dirty="0">
                <a:solidFill>
                  <a:srgbClr val="FFFFFF"/>
                </a:solidFill>
                <a:latin typeface="Calibri" panose="020F0502020204030204" pitchFamily="34" charset="0"/>
                <a:cs typeface="Calibri" panose="020F0502020204030204" pitchFamily="34" charset="0"/>
              </a:rPr>
              <a:t>Primary refractory patients </a:t>
            </a:r>
            <a:br>
              <a:rPr lang="en-US" sz="1200" dirty="0">
                <a:solidFill>
                  <a:srgbClr val="FFFFFF"/>
                </a:solidFill>
                <a:latin typeface="Calibri" panose="020F0502020204030204" pitchFamily="34" charset="0"/>
                <a:cs typeface="Calibri" panose="020F0502020204030204" pitchFamily="34" charset="0"/>
              </a:rPr>
            </a:br>
            <a:r>
              <a:rPr lang="en-US" sz="1200" dirty="0">
                <a:solidFill>
                  <a:srgbClr val="FFFFFF"/>
                </a:solidFill>
                <a:latin typeface="Calibri" panose="020F0502020204030204" pitchFamily="34" charset="0"/>
                <a:cs typeface="Calibri" panose="020F0502020204030204" pitchFamily="34" charset="0"/>
              </a:rPr>
              <a:t>were excluded</a:t>
            </a:r>
            <a:r>
              <a:rPr lang="en-US" sz="1200" baseline="30000" dirty="0">
                <a:solidFill>
                  <a:srgbClr val="FFFFFF"/>
                </a:solidFill>
                <a:latin typeface="Calibri" panose="020F0502020204030204" pitchFamily="34" charset="0"/>
                <a:cs typeface="Calibri" panose="020F0502020204030204" pitchFamily="34" charset="0"/>
              </a:rPr>
              <a:t>a</a:t>
            </a:r>
          </a:p>
          <a:p>
            <a:pPr marL="128588" indent="-128588" defTabSz="311012">
              <a:spcAft>
                <a:spcPts val="450"/>
              </a:spcAft>
              <a:buFont typeface="Arial" panose="020B0604020202020204" pitchFamily="34" charset="0"/>
              <a:buChar char="•"/>
              <a:defRPr/>
            </a:pPr>
            <a:r>
              <a:rPr lang="en-US" sz="1200" dirty="0">
                <a:solidFill>
                  <a:srgbClr val="FFFFFF"/>
                </a:solidFill>
                <a:latin typeface="Calibri" panose="020F0502020204030204" pitchFamily="34" charset="0"/>
                <a:cs typeface="Calibri" panose="020F0502020204030204" pitchFamily="34" charset="0"/>
              </a:rPr>
              <a:t>ECOG PS 0-2</a:t>
            </a:r>
          </a:p>
          <a:p>
            <a:pPr marL="128588" indent="-128588" defTabSz="311012">
              <a:spcAft>
                <a:spcPts val="450"/>
              </a:spcAft>
              <a:buFont typeface="Arial" panose="020B0604020202020204" pitchFamily="34" charset="0"/>
              <a:buChar char="•"/>
              <a:defRPr/>
            </a:pPr>
            <a:r>
              <a:rPr lang="en-US" sz="1200" b="1" i="1" dirty="0">
                <a:solidFill>
                  <a:srgbClr val="FFFFFF"/>
                </a:solidFill>
                <a:latin typeface="Calibri" panose="020F0502020204030204" pitchFamily="34" charset="0"/>
                <a:cs typeface="Calibri" panose="020F0502020204030204" pitchFamily="34" charset="0"/>
              </a:rPr>
              <a:t>Primary data analysis: November 2018</a:t>
            </a:r>
            <a:r>
              <a:rPr lang="en-US" sz="1200" b="1" i="1" baseline="30000" dirty="0">
                <a:solidFill>
                  <a:srgbClr val="FFFFFF"/>
                </a:solidFill>
                <a:latin typeface="Calibri" panose="020F0502020204030204" pitchFamily="34" charset="0"/>
                <a:cs typeface="Calibri" panose="020F0502020204030204" pitchFamily="34" charset="0"/>
              </a:rPr>
              <a:t>1</a:t>
            </a:r>
          </a:p>
          <a:p>
            <a:pPr marL="128588" indent="-128588" defTabSz="311012">
              <a:buFont typeface="Arial" panose="020B0604020202020204" pitchFamily="34" charset="0"/>
              <a:buChar char="•"/>
              <a:defRPr/>
            </a:pPr>
            <a:r>
              <a:rPr lang="en-US" sz="1200" b="1" i="1" dirty="0">
                <a:solidFill>
                  <a:srgbClr val="FFFFFF"/>
                </a:solidFill>
                <a:latin typeface="Calibri" panose="020F0502020204030204" pitchFamily="34" charset="0"/>
                <a:cs typeface="Calibri" panose="020F0502020204030204" pitchFamily="34" charset="0"/>
              </a:rPr>
              <a:t>Updated long-term outcomes: </a:t>
            </a:r>
            <a:br>
              <a:rPr lang="en-US" sz="1200" b="1" i="1" dirty="0">
                <a:solidFill>
                  <a:srgbClr val="FFFFFF"/>
                </a:solidFill>
                <a:latin typeface="Calibri" panose="020F0502020204030204" pitchFamily="34" charset="0"/>
                <a:cs typeface="Calibri" panose="020F0502020204030204" pitchFamily="34" charset="0"/>
              </a:rPr>
            </a:br>
            <a:r>
              <a:rPr lang="en-US" sz="1200" b="1" i="1" dirty="0">
                <a:solidFill>
                  <a:srgbClr val="FFFFFF"/>
                </a:solidFill>
                <a:latin typeface="Calibri" panose="020F0502020204030204" pitchFamily="34" charset="0"/>
                <a:cs typeface="Calibri" panose="020F0502020204030204" pitchFamily="34" charset="0"/>
              </a:rPr>
              <a:t>November 2019</a:t>
            </a:r>
            <a:r>
              <a:rPr lang="en-US" sz="1200" b="1" i="1" baseline="30000" dirty="0">
                <a:solidFill>
                  <a:srgbClr val="FFFFFF"/>
                </a:solidFill>
                <a:latin typeface="Calibri" panose="020F0502020204030204" pitchFamily="34" charset="0"/>
                <a:cs typeface="Calibri" panose="020F0502020204030204" pitchFamily="34" charset="0"/>
              </a:rPr>
              <a:t>2</a:t>
            </a:r>
            <a:br>
              <a:rPr lang="en-US" sz="1200" b="1" i="1" baseline="30000" dirty="0">
                <a:solidFill>
                  <a:srgbClr val="FFFFFF"/>
                </a:solidFill>
                <a:latin typeface="Calibri" panose="020F0502020204030204" pitchFamily="34" charset="0"/>
                <a:cs typeface="Calibri" panose="020F0502020204030204" pitchFamily="34" charset="0"/>
              </a:rPr>
            </a:br>
            <a:r>
              <a:rPr lang="en-US" sz="1200" b="1" i="1" dirty="0">
                <a:solidFill>
                  <a:srgbClr val="FFFFFF"/>
                </a:solidFill>
                <a:latin typeface="Calibri" panose="020F0502020204030204" pitchFamily="34" charset="0"/>
                <a:cs typeface="Calibri" panose="020F0502020204030204" pitchFamily="34" charset="0"/>
              </a:rPr>
              <a:t>October </a:t>
            </a:r>
            <a:r>
              <a:rPr lang="en-US" sz="1200" b="1" i="1" dirty="0">
                <a:solidFill>
                  <a:schemeClr val="bg1"/>
                </a:solidFill>
                <a:latin typeface="Calibri" panose="020F0502020204030204" pitchFamily="34" charset="0"/>
                <a:cs typeface="Calibri" panose="020F0502020204030204" pitchFamily="34" charset="0"/>
              </a:rPr>
              <a:t>2020</a:t>
            </a:r>
            <a:r>
              <a:rPr lang="en-US" sz="1200" b="1" i="1" baseline="30000" dirty="0">
                <a:solidFill>
                  <a:schemeClr val="bg1"/>
                </a:solidFill>
                <a:latin typeface="Calibri" panose="020F0502020204030204" pitchFamily="34" charset="0"/>
                <a:cs typeface="Calibri" panose="020F0502020204030204" pitchFamily="34" charset="0"/>
              </a:rPr>
              <a:t>3</a:t>
            </a:r>
          </a:p>
        </p:txBody>
      </p:sp>
      <p:sp>
        <p:nvSpPr>
          <p:cNvPr id="11" name="Rectangle: Rounded Corners 10">
            <a:extLst>
              <a:ext uri="{FF2B5EF4-FFF2-40B4-BE49-F238E27FC236}">
                <a16:creationId xmlns:a16="http://schemas.microsoft.com/office/drawing/2014/main" id="{705CBFEA-09B2-4BA4-84AC-C4B034E330CD}"/>
              </a:ext>
            </a:extLst>
          </p:cNvPr>
          <p:cNvSpPr/>
          <p:nvPr/>
        </p:nvSpPr>
        <p:spPr>
          <a:xfrm>
            <a:off x="4764762" y="2075161"/>
            <a:ext cx="1438005" cy="1072248"/>
          </a:xfrm>
          <a:prstGeom prst="roundRect">
            <a:avLst>
              <a:gd name="adj" fmla="val 0"/>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311012">
              <a:spcAft>
                <a:spcPts val="450"/>
              </a:spcAft>
              <a:defRPr/>
            </a:pPr>
            <a:r>
              <a:rPr lang="en-GB" sz="1200" b="1" dirty="0">
                <a:solidFill>
                  <a:schemeClr val="tx1"/>
                </a:solidFill>
                <a:latin typeface="Calibri" panose="020F0502020204030204" pitchFamily="34" charset="0"/>
                <a:cs typeface="Calibri" panose="020F0502020204030204" pitchFamily="34" charset="0"/>
              </a:rPr>
              <a:t>Tafasitamab-cxix</a:t>
            </a:r>
          </a:p>
          <a:p>
            <a:pPr algn="ctr" defTabSz="311012">
              <a:spcAft>
                <a:spcPts val="450"/>
              </a:spcAft>
              <a:defRPr/>
            </a:pPr>
            <a:r>
              <a:rPr lang="pl-PL" sz="1200" dirty="0">
                <a:solidFill>
                  <a:schemeClr val="tx1"/>
                </a:solidFill>
                <a:latin typeface="Calibri" panose="020F0502020204030204" pitchFamily="34" charset="0"/>
                <a:cs typeface="Calibri" panose="020F0502020204030204" pitchFamily="34" charset="0"/>
              </a:rPr>
              <a:t>12</a:t>
            </a:r>
            <a:r>
              <a:rPr lang="en-GB" sz="1200" dirty="0">
                <a:solidFill>
                  <a:schemeClr val="tx1"/>
                </a:solidFill>
                <a:latin typeface="Calibri" panose="020F0502020204030204" pitchFamily="34" charset="0"/>
                <a:cs typeface="Calibri" panose="020F0502020204030204" pitchFamily="34" charset="0"/>
              </a:rPr>
              <a:t> </a:t>
            </a:r>
            <a:r>
              <a:rPr lang="pl-PL" sz="1200" dirty="0">
                <a:solidFill>
                  <a:schemeClr val="tx1"/>
                </a:solidFill>
                <a:latin typeface="Calibri" panose="020F0502020204030204" pitchFamily="34" charset="0"/>
                <a:cs typeface="Calibri" panose="020F0502020204030204" pitchFamily="34" charset="0"/>
              </a:rPr>
              <a:t>mg/kg IV</a:t>
            </a:r>
          </a:p>
          <a:p>
            <a:pPr algn="ctr" defTabSz="311012">
              <a:spcAft>
                <a:spcPts val="450"/>
              </a:spcAft>
              <a:defRPr/>
            </a:pPr>
            <a:r>
              <a:rPr lang="en-US" sz="1200" dirty="0">
                <a:solidFill>
                  <a:schemeClr val="tx1"/>
                </a:solidFill>
                <a:latin typeface="Calibri" panose="020F0502020204030204" pitchFamily="34" charset="0"/>
                <a:cs typeface="Calibri" panose="020F0502020204030204" pitchFamily="34" charset="0"/>
              </a:rPr>
              <a:t>day </a:t>
            </a:r>
            <a:r>
              <a:rPr lang="pl-PL" sz="1200" dirty="0">
                <a:solidFill>
                  <a:schemeClr val="tx1"/>
                </a:solidFill>
                <a:latin typeface="Calibri" panose="020F0502020204030204" pitchFamily="34" charset="0"/>
                <a:cs typeface="Calibri" panose="020F0502020204030204" pitchFamily="34" charset="0"/>
              </a:rPr>
              <a:t>1, 8, 15, 22</a:t>
            </a:r>
            <a:r>
              <a:rPr lang="en-GB" sz="1200" dirty="0">
                <a:solidFill>
                  <a:schemeClr val="tx1"/>
                </a:solidFill>
                <a:latin typeface="Calibri" panose="020F0502020204030204" pitchFamily="34" charset="0"/>
                <a:cs typeface="Calibri" panose="020F0502020204030204" pitchFamily="34" charset="0"/>
              </a:rPr>
              <a:t> </a:t>
            </a:r>
            <a:r>
              <a:rPr lang="pl-PL" sz="1200" dirty="0">
                <a:solidFill>
                  <a:schemeClr val="tx1"/>
                </a:solidFill>
                <a:latin typeface="Calibri" panose="020F0502020204030204" pitchFamily="34" charset="0"/>
                <a:cs typeface="Calibri" panose="020F0502020204030204" pitchFamily="34" charset="0"/>
              </a:rPr>
              <a:t>q4w</a:t>
            </a:r>
            <a:r>
              <a:rPr lang="en-US" sz="1200" baseline="30000" dirty="0">
                <a:solidFill>
                  <a:schemeClr val="tx1"/>
                </a:solidFill>
                <a:latin typeface="Calibri" panose="020F0502020204030204" pitchFamily="34" charset="0"/>
                <a:cs typeface="Calibri" panose="020F0502020204030204" pitchFamily="34" charset="0"/>
              </a:rPr>
              <a:t>b</a:t>
            </a:r>
            <a:endParaRPr lang="pl-PL" sz="120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3849087-2A7B-45CB-AB29-26EE8EC4A5FC}"/>
              </a:ext>
            </a:extLst>
          </p:cNvPr>
          <p:cNvSpPr txBox="1"/>
          <p:nvPr/>
        </p:nvSpPr>
        <p:spPr>
          <a:xfrm>
            <a:off x="4812153" y="1804386"/>
            <a:ext cx="1343222" cy="269971"/>
          </a:xfrm>
          <a:prstGeom prst="rect">
            <a:avLst/>
          </a:prstGeom>
          <a:noFill/>
        </p:spPr>
        <p:txBody>
          <a:bodyPr wrap="square" lIns="54000" tIns="27000" rIns="54000" bIns="27000" rtlCol="0" anchor="ctr">
            <a:spAutoFit/>
          </a:bodyPr>
          <a:lstStyle/>
          <a:p>
            <a:pPr algn="ctr" defTabSz="311012">
              <a:spcBef>
                <a:spcPts val="450"/>
              </a:spcBef>
              <a:defRPr/>
            </a:pPr>
            <a:r>
              <a:rPr lang="en-GB" sz="1400" b="1" dirty="0">
                <a:solidFill>
                  <a:prstClr val="black"/>
                </a:solidFill>
                <a:latin typeface="Calibri" panose="020F0502020204030204" pitchFamily="34" charset="0"/>
                <a:cs typeface="Calibri" panose="020F0502020204030204" pitchFamily="34" charset="0"/>
              </a:rPr>
              <a:t>Cycles </a:t>
            </a:r>
            <a:r>
              <a:rPr lang="en-GB" sz="1400" b="1" dirty="0">
                <a:solidFill>
                  <a:srgbClr val="000000"/>
                </a:solidFill>
                <a:latin typeface="Calibri" panose="020F0502020204030204" pitchFamily="34" charset="0"/>
                <a:cs typeface="Calibri" panose="020F0502020204030204" pitchFamily="34" charset="0"/>
              </a:rPr>
              <a:t>1-3</a:t>
            </a:r>
          </a:p>
        </p:txBody>
      </p:sp>
      <p:sp>
        <p:nvSpPr>
          <p:cNvPr id="13" name="Rectangle: Rounded Corners 12">
            <a:extLst>
              <a:ext uri="{FF2B5EF4-FFF2-40B4-BE49-F238E27FC236}">
                <a16:creationId xmlns:a16="http://schemas.microsoft.com/office/drawing/2014/main" id="{DE759980-BFE9-4532-B168-ED8938D0E599}"/>
              </a:ext>
            </a:extLst>
          </p:cNvPr>
          <p:cNvSpPr/>
          <p:nvPr/>
        </p:nvSpPr>
        <p:spPr>
          <a:xfrm>
            <a:off x="6550746" y="2081139"/>
            <a:ext cx="1438577" cy="1072248"/>
          </a:xfrm>
          <a:prstGeom prst="roundRect">
            <a:avLst>
              <a:gd name="adj" fmla="val 0"/>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311012">
              <a:spcAft>
                <a:spcPts val="450"/>
              </a:spcAft>
              <a:defRPr/>
            </a:pPr>
            <a:r>
              <a:rPr lang="en-GB" sz="1200" b="1" dirty="0">
                <a:solidFill>
                  <a:schemeClr val="tx1"/>
                </a:solidFill>
                <a:latin typeface="Calibri" panose="020F0502020204030204" pitchFamily="34" charset="0"/>
                <a:cs typeface="Calibri" panose="020F0502020204030204" pitchFamily="34" charset="0"/>
              </a:rPr>
              <a:t>Tafasitamab-cxix</a:t>
            </a:r>
          </a:p>
          <a:p>
            <a:pPr algn="ctr" defTabSz="311012">
              <a:spcAft>
                <a:spcPts val="450"/>
              </a:spcAft>
              <a:defRPr/>
            </a:pPr>
            <a:r>
              <a:rPr lang="pl-PL" sz="1200" dirty="0">
                <a:solidFill>
                  <a:schemeClr val="tx1"/>
                </a:solidFill>
                <a:latin typeface="Calibri" panose="020F0502020204030204" pitchFamily="34" charset="0"/>
                <a:cs typeface="Calibri" panose="020F0502020204030204" pitchFamily="34" charset="0"/>
              </a:rPr>
              <a:t>12</a:t>
            </a:r>
            <a:r>
              <a:rPr lang="en-GB" sz="1200" dirty="0">
                <a:solidFill>
                  <a:schemeClr val="tx1"/>
                </a:solidFill>
                <a:latin typeface="Calibri" panose="020F0502020204030204" pitchFamily="34" charset="0"/>
                <a:cs typeface="Calibri" panose="020F0502020204030204" pitchFamily="34" charset="0"/>
              </a:rPr>
              <a:t> </a:t>
            </a:r>
            <a:r>
              <a:rPr lang="pl-PL" sz="1200" dirty="0">
                <a:solidFill>
                  <a:schemeClr val="tx1"/>
                </a:solidFill>
                <a:latin typeface="Calibri" panose="020F0502020204030204" pitchFamily="34" charset="0"/>
                <a:cs typeface="Calibri" panose="020F0502020204030204" pitchFamily="34" charset="0"/>
              </a:rPr>
              <a:t>mg/kg IV</a:t>
            </a:r>
          </a:p>
          <a:p>
            <a:pPr algn="ctr" defTabSz="311012">
              <a:spcAft>
                <a:spcPts val="450"/>
              </a:spcAft>
              <a:defRPr/>
            </a:pPr>
            <a:r>
              <a:rPr lang="en-US" sz="1200" dirty="0">
                <a:solidFill>
                  <a:schemeClr val="tx1"/>
                </a:solidFill>
                <a:latin typeface="Calibri" panose="020F0502020204030204" pitchFamily="34" charset="0"/>
                <a:cs typeface="Calibri" panose="020F0502020204030204" pitchFamily="34" charset="0"/>
              </a:rPr>
              <a:t>day </a:t>
            </a:r>
            <a:r>
              <a:rPr lang="pl-PL" sz="1200" dirty="0">
                <a:solidFill>
                  <a:schemeClr val="tx1"/>
                </a:solidFill>
                <a:latin typeface="Calibri" panose="020F0502020204030204" pitchFamily="34" charset="0"/>
                <a:cs typeface="Calibri" panose="020F0502020204030204" pitchFamily="34" charset="0"/>
              </a:rPr>
              <a:t>1,</a:t>
            </a:r>
            <a:r>
              <a:rPr lang="en-GB" sz="1200" dirty="0">
                <a:solidFill>
                  <a:schemeClr val="tx1"/>
                </a:solidFill>
                <a:latin typeface="Calibri" panose="020F0502020204030204" pitchFamily="34" charset="0"/>
                <a:cs typeface="Calibri" panose="020F0502020204030204" pitchFamily="34" charset="0"/>
              </a:rPr>
              <a:t> </a:t>
            </a:r>
            <a:r>
              <a:rPr lang="pl-PL" sz="1200" dirty="0">
                <a:solidFill>
                  <a:schemeClr val="tx1"/>
                </a:solidFill>
                <a:latin typeface="Calibri" panose="020F0502020204030204" pitchFamily="34" charset="0"/>
                <a:cs typeface="Calibri" panose="020F0502020204030204" pitchFamily="34" charset="0"/>
              </a:rPr>
              <a:t>15 q4w</a:t>
            </a:r>
          </a:p>
        </p:txBody>
      </p:sp>
      <p:sp>
        <p:nvSpPr>
          <p:cNvPr id="14" name="TextBox 13">
            <a:extLst>
              <a:ext uri="{FF2B5EF4-FFF2-40B4-BE49-F238E27FC236}">
                <a16:creationId xmlns:a16="http://schemas.microsoft.com/office/drawing/2014/main" id="{2B8EAA0F-68FD-4501-B045-F5C7EF9F5307}"/>
              </a:ext>
            </a:extLst>
          </p:cNvPr>
          <p:cNvSpPr txBox="1"/>
          <p:nvPr/>
        </p:nvSpPr>
        <p:spPr>
          <a:xfrm>
            <a:off x="6596269" y="1804386"/>
            <a:ext cx="1347531" cy="269971"/>
          </a:xfrm>
          <a:prstGeom prst="rect">
            <a:avLst/>
          </a:prstGeom>
          <a:noFill/>
        </p:spPr>
        <p:txBody>
          <a:bodyPr wrap="square" lIns="54000" tIns="27000" rIns="54000" bIns="27000" rtlCol="0" anchor="ctr">
            <a:spAutoFit/>
          </a:bodyPr>
          <a:lstStyle/>
          <a:p>
            <a:pPr algn="ctr" defTabSz="311012">
              <a:spcBef>
                <a:spcPts val="450"/>
              </a:spcBef>
              <a:defRPr/>
            </a:pPr>
            <a:r>
              <a:rPr lang="en-GB" sz="1400" b="1" dirty="0">
                <a:solidFill>
                  <a:srgbClr val="000000"/>
                </a:solidFill>
                <a:latin typeface="Calibri" panose="020F0502020204030204" pitchFamily="34" charset="0"/>
                <a:cs typeface="Calibri" panose="020F0502020204030204" pitchFamily="34" charset="0"/>
              </a:rPr>
              <a:t>Cycles 4-12</a:t>
            </a:r>
          </a:p>
        </p:txBody>
      </p:sp>
      <p:sp>
        <p:nvSpPr>
          <p:cNvPr id="15" name="TextBox 14">
            <a:extLst>
              <a:ext uri="{FF2B5EF4-FFF2-40B4-BE49-F238E27FC236}">
                <a16:creationId xmlns:a16="http://schemas.microsoft.com/office/drawing/2014/main" id="{5C298BB8-26D9-4D27-9BAB-83DB48484F1E}"/>
              </a:ext>
            </a:extLst>
          </p:cNvPr>
          <p:cNvSpPr txBox="1"/>
          <p:nvPr/>
        </p:nvSpPr>
        <p:spPr>
          <a:xfrm>
            <a:off x="9086142" y="1804386"/>
            <a:ext cx="1347531" cy="269971"/>
          </a:xfrm>
          <a:prstGeom prst="rect">
            <a:avLst/>
          </a:prstGeom>
          <a:noFill/>
        </p:spPr>
        <p:txBody>
          <a:bodyPr wrap="square" lIns="54000" tIns="27000" rIns="54000" bIns="27000" rtlCol="0" anchor="ctr">
            <a:spAutoFit/>
          </a:bodyPr>
          <a:lstStyle/>
          <a:p>
            <a:pPr algn="ctr" defTabSz="311012">
              <a:spcBef>
                <a:spcPts val="450"/>
              </a:spcBef>
              <a:defRPr/>
            </a:pPr>
            <a:r>
              <a:rPr lang="en-GB" sz="1400" b="1" dirty="0">
                <a:solidFill>
                  <a:prstClr val="black"/>
                </a:solidFill>
                <a:latin typeface="Calibri" panose="020F0502020204030204" pitchFamily="34" charset="0"/>
                <a:cs typeface="Calibri" panose="020F0502020204030204" pitchFamily="34" charset="0"/>
              </a:rPr>
              <a:t>Cycles 12+</a:t>
            </a:r>
          </a:p>
        </p:txBody>
      </p:sp>
      <p:sp>
        <p:nvSpPr>
          <p:cNvPr id="17" name="Rectangle: Rounded Corners 64">
            <a:extLst>
              <a:ext uri="{FF2B5EF4-FFF2-40B4-BE49-F238E27FC236}">
                <a16:creationId xmlns:a16="http://schemas.microsoft.com/office/drawing/2014/main" id="{868F9129-0A8C-49CB-847F-EBDC1CB91333}"/>
              </a:ext>
            </a:extLst>
          </p:cNvPr>
          <p:cNvSpPr/>
          <p:nvPr/>
        </p:nvSpPr>
        <p:spPr>
          <a:xfrm>
            <a:off x="9040619" y="3519154"/>
            <a:ext cx="1438577" cy="576527"/>
          </a:xfrm>
          <a:prstGeom prst="roundRect">
            <a:avLst>
              <a:gd name="adj" fmla="val 10084"/>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311012">
              <a:spcAft>
                <a:spcPts val="450"/>
              </a:spcAft>
              <a:defRPr/>
            </a:pPr>
            <a:r>
              <a:rPr lang="en-US" sz="1200" i="1" dirty="0">
                <a:solidFill>
                  <a:srgbClr val="000000"/>
                </a:solidFill>
                <a:latin typeface="Calibri" panose="020F0502020204030204" pitchFamily="34" charset="0"/>
                <a:cs typeface="Calibri" panose="020F0502020204030204" pitchFamily="34" charset="0"/>
              </a:rPr>
              <a:t>Treatment with</a:t>
            </a:r>
            <a:br>
              <a:rPr lang="en-US" sz="1200" i="1" dirty="0">
                <a:solidFill>
                  <a:srgbClr val="000000"/>
                </a:solidFill>
                <a:latin typeface="Calibri" panose="020F0502020204030204" pitchFamily="34" charset="0"/>
                <a:cs typeface="Calibri" panose="020F0502020204030204" pitchFamily="34" charset="0"/>
              </a:rPr>
            </a:br>
            <a:r>
              <a:rPr lang="en-US" sz="1200" i="1" dirty="0">
                <a:solidFill>
                  <a:srgbClr val="000000"/>
                </a:solidFill>
                <a:latin typeface="Calibri" panose="020F0502020204030204" pitchFamily="34" charset="0"/>
                <a:cs typeface="Calibri" panose="020F0502020204030204" pitchFamily="34" charset="0"/>
              </a:rPr>
              <a:t>tafasitamab-cxix </a:t>
            </a:r>
            <a:br>
              <a:rPr lang="en-US" sz="1200" i="1" dirty="0">
                <a:solidFill>
                  <a:srgbClr val="000000"/>
                </a:solidFill>
                <a:latin typeface="Calibri" panose="020F0502020204030204" pitchFamily="34" charset="0"/>
                <a:cs typeface="Calibri" panose="020F0502020204030204" pitchFamily="34" charset="0"/>
              </a:rPr>
            </a:br>
            <a:r>
              <a:rPr lang="en-US" sz="1200" i="1" dirty="0">
                <a:solidFill>
                  <a:srgbClr val="000000"/>
                </a:solidFill>
                <a:latin typeface="Calibri" panose="020F0502020204030204" pitchFamily="34" charset="0"/>
                <a:cs typeface="Calibri" panose="020F0502020204030204" pitchFamily="34" charset="0"/>
              </a:rPr>
              <a:t>until progression</a:t>
            </a:r>
          </a:p>
        </p:txBody>
      </p:sp>
      <p:sp>
        <p:nvSpPr>
          <p:cNvPr id="18" name="Rectangle: Rounded Corners 17">
            <a:extLst>
              <a:ext uri="{FF2B5EF4-FFF2-40B4-BE49-F238E27FC236}">
                <a16:creationId xmlns:a16="http://schemas.microsoft.com/office/drawing/2014/main" id="{3B593F91-DD03-4519-831E-B8932FFFDEBE}"/>
              </a:ext>
            </a:extLst>
          </p:cNvPr>
          <p:cNvSpPr/>
          <p:nvPr/>
        </p:nvSpPr>
        <p:spPr>
          <a:xfrm>
            <a:off x="9040619" y="2082317"/>
            <a:ext cx="1438577" cy="1072248"/>
          </a:xfrm>
          <a:prstGeom prst="roundRect">
            <a:avLst>
              <a:gd name="adj" fmla="val 0"/>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311012">
              <a:spcAft>
                <a:spcPts val="450"/>
              </a:spcAft>
              <a:defRPr/>
            </a:pPr>
            <a:r>
              <a:rPr lang="en-GB" sz="1200" b="1" dirty="0">
                <a:solidFill>
                  <a:schemeClr val="tx1"/>
                </a:solidFill>
                <a:latin typeface="Calibri" panose="020F0502020204030204" pitchFamily="34" charset="0"/>
                <a:cs typeface="Calibri" panose="020F0502020204030204" pitchFamily="34" charset="0"/>
              </a:rPr>
              <a:t>Tafasitamab-cxix</a:t>
            </a:r>
          </a:p>
          <a:p>
            <a:pPr algn="ctr" defTabSz="311012">
              <a:spcAft>
                <a:spcPts val="450"/>
              </a:spcAft>
              <a:defRPr/>
            </a:pPr>
            <a:r>
              <a:rPr lang="pl-PL" sz="1200" dirty="0">
                <a:solidFill>
                  <a:schemeClr val="tx1"/>
                </a:solidFill>
                <a:latin typeface="Calibri" panose="020F0502020204030204" pitchFamily="34" charset="0"/>
                <a:cs typeface="Calibri" panose="020F0502020204030204" pitchFamily="34" charset="0"/>
              </a:rPr>
              <a:t>12</a:t>
            </a:r>
            <a:r>
              <a:rPr lang="en-GB" sz="1200" dirty="0">
                <a:solidFill>
                  <a:schemeClr val="tx1"/>
                </a:solidFill>
                <a:latin typeface="Calibri" panose="020F0502020204030204" pitchFamily="34" charset="0"/>
                <a:cs typeface="Calibri" panose="020F0502020204030204" pitchFamily="34" charset="0"/>
              </a:rPr>
              <a:t> </a:t>
            </a:r>
            <a:r>
              <a:rPr lang="pl-PL" sz="1200" dirty="0">
                <a:solidFill>
                  <a:schemeClr val="tx1"/>
                </a:solidFill>
                <a:latin typeface="Calibri" panose="020F0502020204030204" pitchFamily="34" charset="0"/>
                <a:cs typeface="Calibri" panose="020F0502020204030204" pitchFamily="34" charset="0"/>
              </a:rPr>
              <a:t>mg/kg IV</a:t>
            </a:r>
          </a:p>
          <a:p>
            <a:pPr algn="ctr" defTabSz="311012">
              <a:spcAft>
                <a:spcPts val="450"/>
              </a:spcAft>
              <a:defRPr/>
            </a:pPr>
            <a:r>
              <a:rPr lang="pl-PL" sz="1200" dirty="0">
                <a:solidFill>
                  <a:schemeClr val="tx1"/>
                </a:solidFill>
                <a:latin typeface="Calibri" panose="020F0502020204030204" pitchFamily="34" charset="0"/>
                <a:cs typeface="Calibri" panose="020F0502020204030204" pitchFamily="34" charset="0"/>
              </a:rPr>
              <a:t>d</a:t>
            </a:r>
            <a:r>
              <a:rPr lang="en-US" sz="1200" dirty="0">
                <a:solidFill>
                  <a:schemeClr val="tx1"/>
                </a:solidFill>
                <a:latin typeface="Calibri" panose="020F0502020204030204" pitchFamily="34" charset="0"/>
                <a:cs typeface="Calibri" panose="020F0502020204030204" pitchFamily="34" charset="0"/>
              </a:rPr>
              <a:t>ay </a:t>
            </a:r>
            <a:r>
              <a:rPr lang="pl-PL" sz="1200" dirty="0">
                <a:solidFill>
                  <a:schemeClr val="tx1"/>
                </a:solidFill>
                <a:latin typeface="Calibri" panose="020F0502020204030204" pitchFamily="34" charset="0"/>
                <a:cs typeface="Calibri" panose="020F0502020204030204" pitchFamily="34" charset="0"/>
              </a:rPr>
              <a:t>1, 15 q4w</a:t>
            </a:r>
          </a:p>
        </p:txBody>
      </p:sp>
      <p:sp>
        <p:nvSpPr>
          <p:cNvPr id="19" name="Rounded Rectangle 24">
            <a:extLst>
              <a:ext uri="{FF2B5EF4-FFF2-40B4-BE49-F238E27FC236}">
                <a16:creationId xmlns:a16="http://schemas.microsoft.com/office/drawing/2014/main" id="{8A7FD36C-C1B0-4521-BFC0-A5574C05401A}"/>
              </a:ext>
            </a:extLst>
          </p:cNvPr>
          <p:cNvSpPr/>
          <p:nvPr/>
        </p:nvSpPr>
        <p:spPr>
          <a:xfrm>
            <a:off x="4679970" y="1738266"/>
            <a:ext cx="1607588" cy="2944928"/>
          </a:xfrm>
          <a:prstGeom prst="roundRect">
            <a:avLst>
              <a:gd name="adj" fmla="val 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311012">
              <a:defRPr/>
            </a:pPr>
            <a:endParaRPr lang="en-GB" sz="1200" dirty="0">
              <a:solidFill>
                <a:prstClr val="black"/>
              </a:solidFill>
              <a:latin typeface="Calibri" panose="020F0502020204030204" pitchFamily="34" charset="0"/>
              <a:cs typeface="Calibri" panose="020F0502020204030204" pitchFamily="34" charset="0"/>
            </a:endParaRPr>
          </a:p>
        </p:txBody>
      </p:sp>
      <p:sp>
        <p:nvSpPr>
          <p:cNvPr id="20" name="Rounded Rectangle 31">
            <a:extLst>
              <a:ext uri="{FF2B5EF4-FFF2-40B4-BE49-F238E27FC236}">
                <a16:creationId xmlns:a16="http://schemas.microsoft.com/office/drawing/2014/main" id="{9634B2ED-27B4-4500-9E5D-E22841F9F6C1}"/>
              </a:ext>
            </a:extLst>
          </p:cNvPr>
          <p:cNvSpPr/>
          <p:nvPr/>
        </p:nvSpPr>
        <p:spPr>
          <a:xfrm>
            <a:off x="6458145" y="1738265"/>
            <a:ext cx="1623778" cy="2932849"/>
          </a:xfrm>
          <a:prstGeom prst="roundRect">
            <a:avLst>
              <a:gd name="adj" fmla="val 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311012">
              <a:defRPr/>
            </a:pPr>
            <a:endParaRPr lang="en-GB" sz="1200" dirty="0">
              <a:solidFill>
                <a:prstClr val="black"/>
              </a:solidFill>
              <a:latin typeface="Calibri" panose="020F0502020204030204" pitchFamily="34" charset="0"/>
              <a:cs typeface="Calibri" panose="020F0502020204030204" pitchFamily="34" charset="0"/>
            </a:endParaRPr>
          </a:p>
        </p:txBody>
      </p:sp>
      <p:sp>
        <p:nvSpPr>
          <p:cNvPr id="21" name="Rounded Rectangle 34">
            <a:extLst>
              <a:ext uri="{FF2B5EF4-FFF2-40B4-BE49-F238E27FC236}">
                <a16:creationId xmlns:a16="http://schemas.microsoft.com/office/drawing/2014/main" id="{5F3E8794-3A1A-4651-B29F-4D379DF5FF24}"/>
              </a:ext>
            </a:extLst>
          </p:cNvPr>
          <p:cNvSpPr/>
          <p:nvPr/>
        </p:nvSpPr>
        <p:spPr>
          <a:xfrm>
            <a:off x="8948018" y="1734861"/>
            <a:ext cx="1623778" cy="2936253"/>
          </a:xfrm>
          <a:prstGeom prst="roundRect">
            <a:avLst>
              <a:gd name="adj" fmla="val 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311012">
              <a:defRPr/>
            </a:pPr>
            <a:endParaRPr lang="en-GB" sz="1200" dirty="0">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E0AA51F-3846-44F9-9804-47C7C8BBA900}"/>
              </a:ext>
            </a:extLst>
          </p:cNvPr>
          <p:cNvSpPr txBox="1"/>
          <p:nvPr/>
        </p:nvSpPr>
        <p:spPr>
          <a:xfrm>
            <a:off x="6599334" y="3253121"/>
            <a:ext cx="1341401" cy="286423"/>
          </a:xfrm>
          <a:prstGeom prst="roundRect">
            <a:avLst/>
          </a:prstGeom>
          <a:noFill/>
          <a:ln>
            <a:noFill/>
          </a:ln>
        </p:spPr>
        <p:txBody>
          <a:bodyPr wrap="square" lIns="48988" tIns="24494" rIns="48988" bIns="24494" rtlCol="0" anchor="ctr">
            <a:spAutoFit/>
          </a:bodyPr>
          <a:lstStyle/>
          <a:p>
            <a:pPr algn="ctr" defTabSz="311012">
              <a:spcBef>
                <a:spcPts val="408"/>
              </a:spcBef>
              <a:defRPr/>
            </a:pPr>
            <a:r>
              <a:rPr lang="en-US" sz="1361" b="1" dirty="0">
                <a:solidFill>
                  <a:prstClr val="black"/>
                </a:solidFill>
                <a:latin typeface="Calibri" panose="020F0502020204030204" pitchFamily="34" charset="0"/>
                <a:cs typeface="Calibri" panose="020F0502020204030204" pitchFamily="34" charset="0"/>
              </a:rPr>
              <a:t>+</a:t>
            </a:r>
          </a:p>
        </p:txBody>
      </p:sp>
      <p:sp>
        <p:nvSpPr>
          <p:cNvPr id="23" name="Rectangle: Rounded Corners 22">
            <a:extLst>
              <a:ext uri="{FF2B5EF4-FFF2-40B4-BE49-F238E27FC236}">
                <a16:creationId xmlns:a16="http://schemas.microsoft.com/office/drawing/2014/main" id="{A684E231-D5A5-498C-906F-7A9270D8E9C8}"/>
              </a:ext>
            </a:extLst>
          </p:cNvPr>
          <p:cNvSpPr/>
          <p:nvPr/>
        </p:nvSpPr>
        <p:spPr>
          <a:xfrm>
            <a:off x="4787237" y="3590218"/>
            <a:ext cx="3171228" cy="872729"/>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defTabSz="311012">
              <a:spcBef>
                <a:spcPct val="50000"/>
              </a:spcBef>
              <a:defRPr/>
            </a:pPr>
            <a:r>
              <a:rPr lang="en-US" sz="1200" b="1" dirty="0">
                <a:solidFill>
                  <a:srgbClr val="FFFFFF"/>
                </a:solidFill>
                <a:latin typeface="Calibri" panose="020F0502020204030204" pitchFamily="34" charset="0"/>
                <a:cs typeface="Calibri" panose="020F0502020204030204" pitchFamily="34" charset="0"/>
              </a:rPr>
              <a:t>LEN</a:t>
            </a:r>
          </a:p>
          <a:p>
            <a:pPr algn="ctr" defTabSz="311012">
              <a:spcBef>
                <a:spcPct val="50000"/>
              </a:spcBef>
              <a:defRPr/>
            </a:pPr>
            <a:r>
              <a:rPr lang="en-US" sz="1200" dirty="0">
                <a:solidFill>
                  <a:srgbClr val="FFFFFF"/>
                </a:solidFill>
                <a:latin typeface="Calibri" panose="020F0502020204030204" pitchFamily="34" charset="0"/>
                <a:cs typeface="Calibri" panose="020F0502020204030204" pitchFamily="34" charset="0"/>
              </a:rPr>
              <a:t>25 mg</a:t>
            </a:r>
            <a:r>
              <a:rPr lang="en-US" sz="1200" dirty="0">
                <a:solidFill>
                  <a:prstClr val="white"/>
                </a:solidFill>
                <a:latin typeface="Calibri" panose="020F0502020204030204" pitchFamily="34" charset="0"/>
                <a:cs typeface="Calibri" panose="020F0502020204030204" pitchFamily="34" charset="0"/>
              </a:rPr>
              <a:t>/d PO</a:t>
            </a:r>
          </a:p>
          <a:p>
            <a:pPr algn="ctr" defTabSz="311012">
              <a:spcBef>
                <a:spcPct val="50000"/>
              </a:spcBef>
              <a:defRPr/>
            </a:pPr>
            <a:r>
              <a:rPr lang="en-US" sz="1200" dirty="0">
                <a:solidFill>
                  <a:srgbClr val="FFFFFF"/>
                </a:solidFill>
                <a:latin typeface="Calibri" panose="020F0502020204030204" pitchFamily="34" charset="0"/>
                <a:cs typeface="Calibri" panose="020F0502020204030204" pitchFamily="34" charset="0"/>
              </a:rPr>
              <a:t>day 1-21 </a:t>
            </a:r>
            <a:r>
              <a:rPr lang="en-US" sz="1200" dirty="0">
                <a:solidFill>
                  <a:prstClr val="white"/>
                </a:solidFill>
                <a:latin typeface="Calibri" panose="020F0502020204030204" pitchFamily="34" charset="0"/>
                <a:cs typeface="Calibri" panose="020F0502020204030204" pitchFamily="34" charset="0"/>
              </a:rPr>
              <a:t>q4w</a:t>
            </a:r>
          </a:p>
        </p:txBody>
      </p:sp>
      <p:sp>
        <p:nvSpPr>
          <p:cNvPr id="24" name="Rectangle: Rounded Corners 28">
            <a:extLst>
              <a:ext uri="{FF2B5EF4-FFF2-40B4-BE49-F238E27FC236}">
                <a16:creationId xmlns:a16="http://schemas.microsoft.com/office/drawing/2014/main" id="{A99C2CCC-7E6D-4379-AD80-7FA4DD92C0A6}"/>
              </a:ext>
            </a:extLst>
          </p:cNvPr>
          <p:cNvSpPr/>
          <p:nvPr/>
        </p:nvSpPr>
        <p:spPr>
          <a:xfrm>
            <a:off x="6458145" y="4776691"/>
            <a:ext cx="4113651" cy="46673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1000" tIns="27000" rIns="81000" bIns="27000" rtlCol="0" anchor="ctr"/>
          <a:lstStyle/>
          <a:p>
            <a:pPr defTabSz="311012">
              <a:spcAft>
                <a:spcPts val="225"/>
              </a:spcAft>
              <a:defRPr/>
            </a:pPr>
            <a:r>
              <a:rPr lang="en-GB" sz="1200" b="1" dirty="0">
                <a:solidFill>
                  <a:schemeClr val="tx1"/>
                </a:solidFill>
                <a:latin typeface="Calibri" panose="020F0502020204030204" pitchFamily="34" charset="0"/>
                <a:cs typeface="Calibri" panose="020F0502020204030204" pitchFamily="34" charset="0"/>
              </a:rPr>
              <a:t>Select secondary end points included:</a:t>
            </a:r>
          </a:p>
          <a:p>
            <a:pPr defTabSz="311012">
              <a:spcAft>
                <a:spcPts val="225"/>
              </a:spcAft>
              <a:defRPr/>
            </a:pPr>
            <a:r>
              <a:rPr lang="en-GB" sz="1200" dirty="0">
                <a:solidFill>
                  <a:schemeClr val="tx1"/>
                </a:solidFill>
                <a:latin typeface="Calibri" panose="020F0502020204030204" pitchFamily="34" charset="0"/>
                <a:cs typeface="Calibri" panose="020F0502020204030204" pitchFamily="34" charset="0"/>
              </a:rPr>
              <a:t>PFS, DoR, OS, safety, exploratory, and biomarker-based analyses</a:t>
            </a:r>
          </a:p>
        </p:txBody>
      </p:sp>
      <p:sp>
        <p:nvSpPr>
          <p:cNvPr id="25" name="Tijdelijke aanduiding voor inhoud 30">
            <a:extLst>
              <a:ext uri="{FF2B5EF4-FFF2-40B4-BE49-F238E27FC236}">
                <a16:creationId xmlns:a16="http://schemas.microsoft.com/office/drawing/2014/main" id="{C5DB2E2F-F36F-BA48-8754-CB6A2701A6CC}"/>
              </a:ext>
            </a:extLst>
          </p:cNvPr>
          <p:cNvSpPr txBox="1">
            <a:spLocks/>
          </p:cNvSpPr>
          <p:nvPr/>
        </p:nvSpPr>
        <p:spPr>
          <a:xfrm>
            <a:off x="620184" y="5668675"/>
            <a:ext cx="10903222"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aseline="30000" dirty="0" err="1"/>
              <a:t>a</a:t>
            </a:r>
            <a:r>
              <a:rPr lang="en-GB" dirty="0" err="1"/>
              <a:t>Primary</a:t>
            </a:r>
            <a:r>
              <a:rPr lang="en-GB" dirty="0"/>
              <a:t> refractory defined as no response to or progression/relapse during or within 6 months of front-line therapy</a:t>
            </a:r>
            <a:br>
              <a:rPr lang="en-GB" dirty="0"/>
            </a:br>
            <a:r>
              <a:rPr lang="en-GB" baseline="30000" dirty="0" err="1"/>
              <a:t>b</a:t>
            </a:r>
            <a:r>
              <a:rPr lang="en-GB" dirty="0" err="1"/>
              <a:t>Loading</a:t>
            </a:r>
            <a:r>
              <a:rPr lang="en-GB" dirty="0"/>
              <a:t> dose on day 4 of cycle 1 only</a:t>
            </a:r>
          </a:p>
        </p:txBody>
      </p:sp>
    </p:spTree>
    <p:extLst>
      <p:ext uri="{BB962C8B-B14F-4D97-AF65-F5344CB8AC3E}">
        <p14:creationId xmlns:p14="http://schemas.microsoft.com/office/powerpoint/2010/main" val="3109949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L-MIND results</a:t>
            </a:r>
            <a:br>
              <a:rPr lang="en-GB" dirty="0"/>
            </a:br>
            <a:r>
              <a:rPr lang="en-GB" dirty="0"/>
              <a:t>Durable Activity After </a:t>
            </a:r>
            <a:r>
              <a:rPr lang="en-GB" dirty="0">
                <a:solidFill>
                  <a:schemeClr val="tx2"/>
                </a:solidFill>
              </a:rPr>
              <a:t>≥35 Months</a:t>
            </a:r>
            <a:endParaRPr lang="en-GB" dirty="0"/>
          </a:p>
        </p:txBody>
      </p:sp>
      <p:sp>
        <p:nvSpPr>
          <p:cNvPr id="5" name="Slide Number Placeholder 4">
            <a:extLst>
              <a:ext uri="{FF2B5EF4-FFF2-40B4-BE49-F238E27FC236}">
                <a16:creationId xmlns:a16="http://schemas.microsoft.com/office/drawing/2014/main" id="{AE521794-7145-B547-A6B4-51D137FDCDEA}"/>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11" name="Tijdelijke aanduiding voor inhoud 10">
            <a:extLst>
              <a:ext uri="{FF2B5EF4-FFF2-40B4-BE49-F238E27FC236}">
                <a16:creationId xmlns:a16="http://schemas.microsoft.com/office/drawing/2014/main" id="{723DA91B-FF8A-0F44-A3A1-A50FA2637D8D}"/>
              </a:ext>
            </a:extLst>
          </p:cNvPr>
          <p:cNvSpPr>
            <a:spLocks noGrp="1"/>
          </p:cNvSpPr>
          <p:nvPr>
            <p:ph sz="quarter" idx="15"/>
          </p:nvPr>
        </p:nvSpPr>
        <p:spPr>
          <a:xfrm>
            <a:off x="620183" y="6329192"/>
            <a:ext cx="10755289" cy="365125"/>
          </a:xfrm>
        </p:spPr>
        <p:txBody>
          <a:bodyPr/>
          <a:lstStyle/>
          <a:p>
            <a:r>
              <a:rPr lang="en-GB" sz="1100" dirty="0">
                <a:solidFill>
                  <a:schemeClr val="tx2"/>
                </a:solidFill>
              </a:rPr>
              <a:t>CI, confidence interval; CR, complete response; </a:t>
            </a:r>
            <a:r>
              <a:rPr lang="en-US" sz="1100" dirty="0">
                <a:solidFill>
                  <a:schemeClr val="tx2"/>
                </a:solidFill>
              </a:rPr>
              <a:t>DLBCL, relapsed/refractory diffuse large B-cell lymphoma; </a:t>
            </a:r>
            <a:r>
              <a:rPr lang="en-GB" sz="1100" dirty="0">
                <a:solidFill>
                  <a:schemeClr val="tx2"/>
                </a:solidFill>
              </a:rPr>
              <a:t>FAS, full analysis set; LEN, </a:t>
            </a:r>
            <a:r>
              <a:rPr lang="en-GB" sz="1100" dirty="0" err="1">
                <a:solidFill>
                  <a:schemeClr val="tx2"/>
                </a:solidFill>
              </a:rPr>
              <a:t>lenalidomide</a:t>
            </a:r>
            <a:r>
              <a:rPr lang="en-GB" sz="1100" dirty="0">
                <a:solidFill>
                  <a:schemeClr val="tx2"/>
                </a:solidFill>
              </a:rPr>
              <a:t>; </a:t>
            </a:r>
            <a:r>
              <a:rPr lang="en-GB" sz="1100" dirty="0" err="1">
                <a:solidFill>
                  <a:schemeClr val="tx2"/>
                </a:solidFill>
              </a:rPr>
              <a:t>mDoR</a:t>
            </a:r>
            <a:r>
              <a:rPr lang="en-GB" sz="1100" dirty="0">
                <a:solidFill>
                  <a:schemeClr val="tx2"/>
                </a:solidFill>
              </a:rPr>
              <a:t>, median duration of response; </a:t>
            </a:r>
            <a:r>
              <a:rPr lang="en-GB" sz="1100" dirty="0" err="1">
                <a:solidFill>
                  <a:schemeClr val="tx2"/>
                </a:solidFill>
              </a:rPr>
              <a:t>mOS</a:t>
            </a:r>
            <a:r>
              <a:rPr lang="en-GB" sz="1100" dirty="0">
                <a:solidFill>
                  <a:schemeClr val="tx2"/>
                </a:solidFill>
              </a:rPr>
              <a:t>, median overall survival; </a:t>
            </a:r>
            <a:r>
              <a:rPr lang="en-GB" sz="1100" dirty="0" err="1">
                <a:solidFill>
                  <a:schemeClr val="tx2"/>
                </a:solidFill>
              </a:rPr>
              <a:t>mPFS</a:t>
            </a:r>
            <a:r>
              <a:rPr lang="en-GB" sz="1100" dirty="0">
                <a:solidFill>
                  <a:schemeClr val="tx2"/>
                </a:solidFill>
              </a:rPr>
              <a:t>, median progression-free survival; NR, not reached; ORR, overall response rate; PI, prescribing information; PR, partial response</a:t>
            </a:r>
            <a:br>
              <a:rPr lang="en-GB" sz="1100" dirty="0"/>
            </a:br>
            <a:r>
              <a:rPr lang="en-GB" sz="1100" dirty="0"/>
              <a:t>1. </a:t>
            </a:r>
            <a:r>
              <a:rPr lang="fr-FR" sz="1100" dirty="0"/>
              <a:t>Salles G, et al. Lancet </a:t>
            </a:r>
            <a:r>
              <a:rPr lang="fr-FR" sz="1100" dirty="0" err="1"/>
              <a:t>Oncol</a:t>
            </a:r>
            <a:r>
              <a:rPr lang="fr-FR" sz="1100" dirty="0"/>
              <a:t>. 2020;21(7):978-88</a:t>
            </a:r>
            <a:r>
              <a:rPr lang="en-GB" sz="1100" dirty="0"/>
              <a:t>; 2. Data on file, MOR208C203 EMA Analysis Tables_21Oct2020, </a:t>
            </a:r>
            <a:r>
              <a:rPr lang="en-GB" sz="1100" dirty="0" err="1"/>
              <a:t>MorphoSys</a:t>
            </a:r>
            <a:r>
              <a:rPr lang="en-GB" sz="1100" dirty="0"/>
              <a:t> US Inc.; </a:t>
            </a:r>
            <a:r>
              <a:rPr lang="en-US" sz="1100" dirty="0"/>
              <a:t>3. Data on file, IA_MOR208C203_Toplines_Tables_08JAN2021, </a:t>
            </a:r>
            <a:r>
              <a:rPr lang="en-US" sz="1100" dirty="0" err="1"/>
              <a:t>MorphoSys</a:t>
            </a:r>
            <a:r>
              <a:rPr lang="en-US" sz="1100" dirty="0"/>
              <a:t> US Inc.;</a:t>
            </a:r>
            <a:r>
              <a:rPr lang="en-GB" sz="1100" dirty="0"/>
              <a:t> 4. MONJUVI (</a:t>
            </a:r>
            <a:r>
              <a:rPr lang="en-GB" sz="1100" dirty="0" err="1"/>
              <a:t>tafasitamab</a:t>
            </a:r>
            <a:r>
              <a:rPr lang="en-GB" sz="1100" dirty="0"/>
              <a:t>-cxix) Prescribing Information. June 2021</a:t>
            </a:r>
          </a:p>
        </p:txBody>
      </p:sp>
      <p:graphicFrame>
        <p:nvGraphicFramePr>
          <p:cNvPr id="2" name="Table 4">
            <a:extLst>
              <a:ext uri="{FF2B5EF4-FFF2-40B4-BE49-F238E27FC236}">
                <a16:creationId xmlns:a16="http://schemas.microsoft.com/office/drawing/2014/main" id="{755B66C6-6101-48FD-B081-329B93C8DA24}"/>
              </a:ext>
            </a:extLst>
          </p:cNvPr>
          <p:cNvGraphicFramePr>
            <a:graphicFrameLocks noGrp="1"/>
          </p:cNvGraphicFramePr>
          <p:nvPr>
            <p:extLst>
              <p:ext uri="{D42A27DB-BD31-4B8C-83A1-F6EECF244321}">
                <p14:modId xmlns:p14="http://schemas.microsoft.com/office/powerpoint/2010/main" val="4120022751"/>
              </p:ext>
            </p:extLst>
          </p:nvPr>
        </p:nvGraphicFramePr>
        <p:xfrm>
          <a:off x="619200" y="1873675"/>
          <a:ext cx="10963198" cy="2499360"/>
        </p:xfrm>
        <a:graphic>
          <a:graphicData uri="http://schemas.openxmlformats.org/drawingml/2006/table">
            <a:tbl>
              <a:tblPr firstRow="1" bandRow="1">
                <a:tableStyleId>{5C22544A-7EE6-4342-B048-85BDC9FD1C3A}</a:tableStyleId>
              </a:tblPr>
              <a:tblGrid>
                <a:gridCol w="3232945">
                  <a:extLst>
                    <a:ext uri="{9D8B030D-6E8A-4147-A177-3AD203B41FA5}">
                      <a16:colId xmlns:a16="http://schemas.microsoft.com/office/drawing/2014/main" val="2554026859"/>
                    </a:ext>
                  </a:extLst>
                </a:gridCol>
                <a:gridCol w="2576751">
                  <a:extLst>
                    <a:ext uri="{9D8B030D-6E8A-4147-A177-3AD203B41FA5}">
                      <a16:colId xmlns:a16="http://schemas.microsoft.com/office/drawing/2014/main" val="2471633501"/>
                    </a:ext>
                  </a:extLst>
                </a:gridCol>
                <a:gridCol w="2576751">
                  <a:extLst>
                    <a:ext uri="{9D8B030D-6E8A-4147-A177-3AD203B41FA5}">
                      <a16:colId xmlns:a16="http://schemas.microsoft.com/office/drawing/2014/main" val="1375731103"/>
                    </a:ext>
                  </a:extLst>
                </a:gridCol>
                <a:gridCol w="2576751">
                  <a:extLst>
                    <a:ext uri="{9D8B030D-6E8A-4147-A177-3AD203B41FA5}">
                      <a16:colId xmlns:a16="http://schemas.microsoft.com/office/drawing/2014/main" val="3387880155"/>
                    </a:ext>
                  </a:extLst>
                </a:gridCol>
              </a:tblGrid>
              <a:tr h="124450">
                <a:tc rowSpan="2">
                  <a:txBody>
                    <a:bodyPr/>
                    <a:lstStyle/>
                    <a:p>
                      <a:endParaRPr lang="en-GB" sz="1600" dirty="0">
                        <a:solidFill>
                          <a:schemeClr val="bg1"/>
                        </a:solidFill>
                        <a:latin typeface="+mn-lt"/>
                      </a:endParaRPr>
                    </a:p>
                  </a:txBody>
                  <a:tcPr marL="68580" marR="68580" marT="34290" marB="34290" anchor="ctr">
                    <a:lnB w="28575" cap="flat" cmpd="sng" algn="ctr">
                      <a:solidFill>
                        <a:schemeClr val="bg1"/>
                      </a:solidFill>
                      <a:prstDash val="solid"/>
                      <a:round/>
                      <a:headEnd type="none" w="med" len="med"/>
                      <a:tailEnd type="none" w="med" len="med"/>
                    </a:lnB>
                  </a:tcPr>
                </a:tc>
                <a:tc>
                  <a:txBody>
                    <a:bodyPr/>
                    <a:lstStyle/>
                    <a:p>
                      <a:pPr algn="ctr"/>
                      <a:r>
                        <a:rPr lang="en-GB" sz="1600" b="1" dirty="0">
                          <a:solidFill>
                            <a:schemeClr val="bg1"/>
                          </a:solidFill>
                        </a:rPr>
                        <a:t>12-M</a:t>
                      </a:r>
                      <a:r>
                        <a:rPr lang="en-GB" sz="1600" b="1" baseline="0" dirty="0">
                          <a:solidFill>
                            <a:schemeClr val="bg1"/>
                          </a:solidFill>
                        </a:rPr>
                        <a:t>onth </a:t>
                      </a:r>
                      <a:r>
                        <a:rPr lang="en-GB" sz="1600" b="1" dirty="0">
                          <a:solidFill>
                            <a:schemeClr val="bg1"/>
                          </a:solidFill>
                        </a:rPr>
                        <a:t>Analysis</a:t>
                      </a:r>
                      <a:r>
                        <a:rPr lang="en-GB" sz="1600" b="1" baseline="30000" dirty="0">
                          <a:solidFill>
                            <a:schemeClr val="bg1"/>
                          </a:solidFill>
                        </a:rPr>
                        <a:t>a</a:t>
                      </a:r>
                      <a:endParaRPr lang="en-GB" sz="1600" b="1" baseline="30000" dirty="0">
                        <a:solidFill>
                          <a:schemeClr val="bg1"/>
                        </a:solidFill>
                        <a:latin typeface="+mn-lt"/>
                      </a:endParaRPr>
                    </a:p>
                  </a:txBody>
                  <a:tcPr marL="68580" marR="68580" marT="34290" marB="34290"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600" b="1" dirty="0">
                          <a:solidFill>
                            <a:schemeClr val="bg1"/>
                          </a:solidFill>
                        </a:rPr>
                        <a:t>24-M</a:t>
                      </a:r>
                      <a:r>
                        <a:rPr lang="en-GB" sz="1600" b="1" baseline="0" dirty="0">
                          <a:solidFill>
                            <a:schemeClr val="bg1"/>
                          </a:solidFill>
                        </a:rPr>
                        <a:t>onth</a:t>
                      </a:r>
                      <a:r>
                        <a:rPr lang="en-GB" sz="1600" b="1" dirty="0">
                          <a:solidFill>
                            <a:schemeClr val="bg1"/>
                          </a:solidFill>
                        </a:rPr>
                        <a:t> Analysis</a:t>
                      </a:r>
                      <a:r>
                        <a:rPr lang="en-GB" sz="1600" b="1" baseline="30000" dirty="0">
                          <a:solidFill>
                            <a:schemeClr val="bg1"/>
                          </a:solidFill>
                        </a:rPr>
                        <a:t>b</a:t>
                      </a:r>
                      <a:endParaRPr lang="en-GB" sz="1600" b="1" baseline="30000" dirty="0">
                        <a:solidFill>
                          <a:schemeClr val="bg1"/>
                        </a:solidFill>
                        <a:latin typeface="+mn-lt"/>
                      </a:endParaRPr>
                    </a:p>
                  </a:txBody>
                  <a:tcPr marL="68580" marR="68580" marT="34290" marB="34290"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600" b="1" baseline="0" dirty="0">
                          <a:solidFill>
                            <a:schemeClr val="bg1"/>
                          </a:solidFill>
                        </a:rPr>
                        <a:t>35-Month Analysis</a:t>
                      </a:r>
                      <a:r>
                        <a:rPr lang="en-GB" sz="1600" b="1" baseline="30000" dirty="0">
                          <a:solidFill>
                            <a:schemeClr val="bg1"/>
                          </a:solidFill>
                        </a:rPr>
                        <a:t>c</a:t>
                      </a:r>
                      <a:endParaRPr lang="en-GB" sz="1600" b="1" baseline="30000" dirty="0">
                        <a:solidFill>
                          <a:schemeClr val="bg1"/>
                        </a:solidFill>
                        <a:latin typeface="+mn-lt"/>
                      </a:endParaRPr>
                    </a:p>
                  </a:txBody>
                  <a:tcPr marL="68580" marR="68580" marT="34290" marB="34290"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17234462"/>
                  </a:ext>
                </a:extLst>
              </a:tr>
              <a:tr h="124450">
                <a:tc vMerge="1">
                  <a:txBody>
                    <a:bodyPr/>
                    <a:lstStyle/>
                    <a:p>
                      <a:endParaRPr lang="en-GB" dirty="0"/>
                    </a:p>
                  </a:txBody>
                  <a:tcPr anchor="ctr"/>
                </a:tc>
                <a:tc>
                  <a:txBody>
                    <a:bodyPr/>
                    <a:lstStyle/>
                    <a:p>
                      <a:pPr algn="ctr"/>
                      <a:r>
                        <a:rPr lang="en-GB" sz="1600" b="1" dirty="0">
                          <a:solidFill>
                            <a:schemeClr val="bg1"/>
                          </a:solidFill>
                        </a:rPr>
                        <a:t>N=80</a:t>
                      </a:r>
                      <a:r>
                        <a:rPr lang="en-GB" sz="1600" b="1" baseline="0" dirty="0">
                          <a:solidFill>
                            <a:schemeClr val="bg1"/>
                          </a:solidFill>
                        </a:rPr>
                        <a:t> (FAS)</a:t>
                      </a:r>
                      <a:r>
                        <a:rPr lang="en-GB" sz="1600" b="1" baseline="30000" dirty="0">
                          <a:solidFill>
                            <a:schemeClr val="bg1"/>
                          </a:solidFill>
                        </a:rPr>
                        <a:t>1</a:t>
                      </a:r>
                      <a:endParaRPr lang="en-GB" sz="1600" b="1" baseline="30000" dirty="0">
                        <a:solidFill>
                          <a:schemeClr val="bg1"/>
                        </a:solidFill>
                        <a:latin typeface="+mn-lt"/>
                      </a:endParaRPr>
                    </a:p>
                  </a:txBody>
                  <a:tcPr marL="68580" marR="68580" marT="34290" marB="3429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600" b="1" dirty="0">
                          <a:solidFill>
                            <a:schemeClr val="bg1"/>
                          </a:solidFill>
                        </a:rPr>
                        <a:t>N=80</a:t>
                      </a:r>
                      <a:r>
                        <a:rPr lang="en-GB" sz="1600" b="1" baseline="0" dirty="0">
                          <a:solidFill>
                            <a:schemeClr val="bg1"/>
                          </a:solidFill>
                        </a:rPr>
                        <a:t> (FAS)</a:t>
                      </a:r>
                      <a:r>
                        <a:rPr lang="en-GB" sz="1600" b="1" baseline="30000" dirty="0">
                          <a:solidFill>
                            <a:schemeClr val="bg1"/>
                          </a:solidFill>
                        </a:rPr>
                        <a:t>2</a:t>
                      </a:r>
                      <a:endParaRPr lang="en-GB" sz="1600" b="1" baseline="30000" dirty="0">
                        <a:solidFill>
                          <a:schemeClr val="bg1"/>
                        </a:solidFill>
                        <a:latin typeface="+mn-lt"/>
                      </a:endParaRPr>
                    </a:p>
                  </a:txBody>
                  <a:tcPr marL="68580" marR="68580" marT="34290" marB="3429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N=80</a:t>
                      </a:r>
                      <a:r>
                        <a:rPr lang="en-GB" sz="1600" b="1" baseline="0" dirty="0">
                          <a:solidFill>
                            <a:schemeClr val="bg1"/>
                          </a:solidFill>
                        </a:rPr>
                        <a:t> (FAS)</a:t>
                      </a:r>
                      <a:r>
                        <a:rPr lang="en-GB" sz="1600" b="1" baseline="30000" dirty="0">
                          <a:solidFill>
                            <a:schemeClr val="bg1"/>
                          </a:solidFill>
                        </a:rPr>
                        <a:t>3</a:t>
                      </a:r>
                      <a:endParaRPr lang="en-GB" sz="1600" b="1" baseline="30000" dirty="0">
                        <a:solidFill>
                          <a:schemeClr val="bg1"/>
                        </a:solidFill>
                        <a:latin typeface="+mn-lt"/>
                      </a:endParaRPr>
                    </a:p>
                  </a:txBody>
                  <a:tcPr marL="68580" marR="68580" marT="34290" marB="3429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91773950"/>
                  </a:ext>
                </a:extLst>
              </a:tr>
              <a:tr h="124450">
                <a:tc>
                  <a:txBody>
                    <a:bodyPr/>
                    <a:lstStyle/>
                    <a:p>
                      <a:r>
                        <a:rPr lang="en-GB" sz="1600" dirty="0"/>
                        <a:t>ORR,</a:t>
                      </a:r>
                      <a:r>
                        <a:rPr lang="en-GB" sz="1600" baseline="0" dirty="0"/>
                        <a:t> </a:t>
                      </a:r>
                      <a:r>
                        <a:rPr lang="en-GB" sz="1600" dirty="0"/>
                        <a:t>%</a:t>
                      </a:r>
                      <a:endParaRPr lang="en-GB" sz="1600" b="1" dirty="0">
                        <a:solidFill>
                          <a:schemeClr val="tx1"/>
                        </a:solidFill>
                        <a:latin typeface="+mn-lt"/>
                      </a:endParaRPr>
                    </a:p>
                  </a:txBody>
                  <a:tcPr marL="68580" marR="68580" marT="34290" marB="34290" anchor="ctr">
                    <a:lnT w="28575" cap="flat" cmpd="sng" algn="ctr">
                      <a:solidFill>
                        <a:schemeClr val="bg1"/>
                      </a:solidFill>
                      <a:prstDash val="solid"/>
                      <a:round/>
                      <a:headEnd type="none" w="med" len="med"/>
                      <a:tailEnd type="none" w="med" len="med"/>
                    </a:lnT>
                  </a:tcPr>
                </a:tc>
                <a:tc>
                  <a:txBody>
                    <a:bodyPr/>
                    <a:lstStyle/>
                    <a:p>
                      <a:pPr algn="ctr"/>
                      <a:r>
                        <a:rPr lang="en-GB" sz="1600" dirty="0"/>
                        <a:t>60</a:t>
                      </a:r>
                      <a:endParaRPr lang="en-GB" sz="1600" dirty="0">
                        <a:solidFill>
                          <a:schemeClr val="tx1"/>
                        </a:solidFill>
                        <a:latin typeface="+mn-lt"/>
                      </a:endParaRPr>
                    </a:p>
                  </a:txBody>
                  <a:tcPr marL="68580" marR="68580" marT="34290" marB="34290" anchor="ctr">
                    <a:lnT w="28575" cap="flat" cmpd="sng" algn="ctr">
                      <a:solidFill>
                        <a:schemeClr val="bg1"/>
                      </a:solidFill>
                      <a:prstDash val="solid"/>
                      <a:round/>
                      <a:headEnd type="none" w="med" len="med"/>
                      <a:tailEnd type="none" w="med" len="med"/>
                    </a:lnT>
                  </a:tcPr>
                </a:tc>
                <a:tc>
                  <a:txBody>
                    <a:bodyPr/>
                    <a:lstStyle/>
                    <a:p>
                      <a:pPr algn="ctr"/>
                      <a:r>
                        <a:rPr lang="en-GB" sz="1600" dirty="0"/>
                        <a:t>57.5</a:t>
                      </a:r>
                      <a:endParaRPr lang="en-GB" sz="1600" dirty="0">
                        <a:solidFill>
                          <a:schemeClr val="tx1"/>
                        </a:solidFill>
                        <a:latin typeface="+mn-lt"/>
                      </a:endParaRPr>
                    </a:p>
                  </a:txBody>
                  <a:tcPr marL="68580" marR="68580" marT="34290" marB="34290" anchor="ctr">
                    <a:lnT w="28575" cap="flat" cmpd="sng" algn="ctr">
                      <a:solidFill>
                        <a:schemeClr val="bg1"/>
                      </a:solidFill>
                      <a:prstDash val="solid"/>
                      <a:round/>
                      <a:headEnd type="none" w="med" len="med"/>
                      <a:tailEnd type="none" w="med" len="med"/>
                    </a:lnT>
                  </a:tcPr>
                </a:tc>
                <a:tc>
                  <a:txBody>
                    <a:bodyPr/>
                    <a:lstStyle/>
                    <a:p>
                      <a:pPr algn="ctr">
                        <a:spcAft>
                          <a:spcPts val="0"/>
                        </a:spcAft>
                      </a:pPr>
                      <a:r>
                        <a:rPr lang="de-DE" sz="1600" dirty="0">
                          <a:effectLst/>
                        </a:rPr>
                        <a:t>57.5</a:t>
                      </a:r>
                      <a:endParaRPr lang="de-DE" sz="1600" b="0" dirty="0">
                        <a:solidFill>
                          <a:schemeClr val="tx1"/>
                        </a:solidFill>
                        <a:effectLst/>
                        <a:latin typeface="+mn-lt"/>
                        <a:ea typeface="Calibri" panose="020F0502020204030204" pitchFamily="34" charset="0"/>
                      </a:endParaRPr>
                    </a:p>
                  </a:txBody>
                  <a:tcPr marL="51435" marR="51435"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350505723"/>
                  </a:ext>
                </a:extLst>
              </a:tr>
              <a:tr h="124450">
                <a:tc>
                  <a:txBody>
                    <a:bodyPr/>
                    <a:lstStyle/>
                    <a:p>
                      <a:r>
                        <a:rPr lang="en-GB" sz="1600" dirty="0"/>
                        <a:t>CR,</a:t>
                      </a:r>
                      <a:r>
                        <a:rPr lang="en-GB" sz="1600" baseline="0" dirty="0"/>
                        <a:t> </a:t>
                      </a:r>
                      <a:r>
                        <a:rPr lang="en-GB" sz="1600" dirty="0"/>
                        <a:t>%</a:t>
                      </a:r>
                      <a:endParaRPr lang="en-GB" sz="1600" b="1" dirty="0">
                        <a:solidFill>
                          <a:schemeClr val="tx1"/>
                        </a:solidFill>
                        <a:latin typeface="+mn-lt"/>
                      </a:endParaRPr>
                    </a:p>
                  </a:txBody>
                  <a:tcPr marL="68580" marR="68580" marT="34290" marB="34290" anchor="ctr"/>
                </a:tc>
                <a:tc>
                  <a:txBody>
                    <a:bodyPr/>
                    <a:lstStyle/>
                    <a:p>
                      <a:pPr algn="ctr"/>
                      <a:r>
                        <a:rPr lang="en-GB" sz="1600" dirty="0"/>
                        <a:t>42.5</a:t>
                      </a:r>
                      <a:endParaRPr lang="en-GB" sz="1600" dirty="0">
                        <a:solidFill>
                          <a:schemeClr val="tx1"/>
                        </a:solidFill>
                        <a:latin typeface="+mn-lt"/>
                      </a:endParaRPr>
                    </a:p>
                  </a:txBody>
                  <a:tcPr marL="68580" marR="68580" marT="34290" marB="34290" anchor="ctr"/>
                </a:tc>
                <a:tc>
                  <a:txBody>
                    <a:bodyPr/>
                    <a:lstStyle/>
                    <a:p>
                      <a:pPr algn="ctr"/>
                      <a:r>
                        <a:rPr lang="en-GB" sz="1600" dirty="0"/>
                        <a:t>40.0</a:t>
                      </a:r>
                      <a:endParaRPr lang="en-GB" sz="1600" dirty="0">
                        <a:solidFill>
                          <a:schemeClr val="tx1"/>
                        </a:solidFill>
                        <a:latin typeface="+mn-lt"/>
                      </a:endParaRPr>
                    </a:p>
                  </a:txBody>
                  <a:tcPr marL="68580" marR="68580" marT="34290" marB="34290" anchor="ctr"/>
                </a:tc>
                <a:tc>
                  <a:txBody>
                    <a:bodyPr/>
                    <a:lstStyle/>
                    <a:p>
                      <a:pPr algn="ctr">
                        <a:spcAft>
                          <a:spcPts val="0"/>
                        </a:spcAft>
                      </a:pPr>
                      <a:r>
                        <a:rPr lang="de-DE" sz="1600" dirty="0">
                          <a:effectLst/>
                        </a:rPr>
                        <a:t>40.0</a:t>
                      </a:r>
                      <a:endParaRPr lang="de-DE" sz="1600" b="0" dirty="0">
                        <a:solidFill>
                          <a:schemeClr val="tx1"/>
                        </a:solidFill>
                        <a:effectLst/>
                        <a:latin typeface="+mn-lt"/>
                        <a:ea typeface="Calibri" panose="020F0502020204030204" pitchFamily="34" charset="0"/>
                      </a:endParaRPr>
                    </a:p>
                  </a:txBody>
                  <a:tcPr marL="51435" marR="51435" marT="0" marB="0" anchor="ctr"/>
                </a:tc>
                <a:extLst>
                  <a:ext uri="{0D108BD9-81ED-4DB2-BD59-A6C34878D82A}">
                    <a16:rowId xmlns:a16="http://schemas.microsoft.com/office/drawing/2014/main" val="3254348828"/>
                  </a:ext>
                </a:extLst>
              </a:tr>
              <a:tr h="124450">
                <a:tc>
                  <a:txBody>
                    <a:bodyPr/>
                    <a:lstStyle/>
                    <a:p>
                      <a:r>
                        <a:rPr lang="en-GB" sz="1600" dirty="0"/>
                        <a:t>PR, %</a:t>
                      </a:r>
                      <a:endParaRPr lang="en-GB" sz="1600" b="1" dirty="0">
                        <a:solidFill>
                          <a:schemeClr val="tx1"/>
                        </a:solidFill>
                        <a:latin typeface="+mn-lt"/>
                      </a:endParaRPr>
                    </a:p>
                  </a:txBody>
                  <a:tcPr marL="68580" marR="68580" marT="34290" marB="34290" anchor="ctr"/>
                </a:tc>
                <a:tc>
                  <a:txBody>
                    <a:bodyPr/>
                    <a:lstStyle/>
                    <a:p>
                      <a:pPr algn="ctr"/>
                      <a:r>
                        <a:rPr lang="en-GB" sz="1600" dirty="0"/>
                        <a:t>17.5</a:t>
                      </a:r>
                      <a:endParaRPr lang="en-GB" sz="1600" dirty="0">
                        <a:solidFill>
                          <a:schemeClr val="tx1"/>
                        </a:solidFill>
                        <a:latin typeface="+mn-lt"/>
                      </a:endParaRPr>
                    </a:p>
                  </a:txBody>
                  <a:tcPr marL="68580" marR="68580" marT="34290" marB="34290" anchor="ctr"/>
                </a:tc>
                <a:tc>
                  <a:txBody>
                    <a:bodyPr/>
                    <a:lstStyle/>
                    <a:p>
                      <a:pPr algn="ctr"/>
                      <a:r>
                        <a:rPr lang="en-GB" sz="1600" dirty="0"/>
                        <a:t>17.5</a:t>
                      </a:r>
                      <a:endParaRPr lang="en-GB" sz="1600" dirty="0">
                        <a:solidFill>
                          <a:schemeClr val="tx1"/>
                        </a:solidFill>
                        <a:latin typeface="+mn-lt"/>
                      </a:endParaRPr>
                    </a:p>
                  </a:txBody>
                  <a:tcPr marL="68580" marR="68580" marT="34290" marB="34290" anchor="ctr"/>
                </a:tc>
                <a:tc>
                  <a:txBody>
                    <a:bodyPr/>
                    <a:lstStyle/>
                    <a:p>
                      <a:pPr algn="ctr">
                        <a:spcAft>
                          <a:spcPts val="0"/>
                        </a:spcAft>
                      </a:pPr>
                      <a:r>
                        <a:rPr lang="de-DE" sz="1600" dirty="0">
                          <a:effectLst/>
                        </a:rPr>
                        <a:t>17.5</a:t>
                      </a:r>
                      <a:endParaRPr lang="de-DE" sz="1600" b="0" dirty="0">
                        <a:solidFill>
                          <a:schemeClr val="tx1"/>
                        </a:solidFill>
                        <a:effectLst/>
                        <a:latin typeface="+mn-lt"/>
                        <a:ea typeface="Calibri" panose="020F0502020204030204" pitchFamily="34" charset="0"/>
                      </a:endParaRPr>
                    </a:p>
                  </a:txBody>
                  <a:tcPr marL="51435" marR="51435" marT="0" marB="0" anchor="ctr"/>
                </a:tc>
                <a:extLst>
                  <a:ext uri="{0D108BD9-81ED-4DB2-BD59-A6C34878D82A}">
                    <a16:rowId xmlns:a16="http://schemas.microsoft.com/office/drawing/2014/main" val="2297785286"/>
                  </a:ext>
                </a:extLst>
              </a:tr>
              <a:tr h="172960">
                <a:tc>
                  <a:txBody>
                    <a:bodyPr/>
                    <a:lstStyle/>
                    <a:p>
                      <a:r>
                        <a:rPr lang="en-GB" sz="1600" dirty="0"/>
                        <a:t>mDoR (95% CI), months</a:t>
                      </a:r>
                      <a:endParaRPr lang="en-GB" sz="1600" b="1" dirty="0">
                        <a:solidFill>
                          <a:schemeClr val="tx1"/>
                        </a:solidFill>
                        <a:latin typeface="+mn-lt"/>
                      </a:endParaRPr>
                    </a:p>
                  </a:txBody>
                  <a:tcPr marL="68580" marR="68580" marT="34290" marB="34290" anchor="ctr"/>
                </a:tc>
                <a:tc>
                  <a:txBody>
                    <a:bodyPr/>
                    <a:lstStyle/>
                    <a:p>
                      <a:pPr algn="ctr"/>
                      <a:r>
                        <a:rPr lang="en-GB" sz="1600" dirty="0"/>
                        <a:t>21.7 (21.7-NR)</a:t>
                      </a:r>
                      <a:endParaRPr lang="en-GB" sz="1600" dirty="0">
                        <a:solidFill>
                          <a:schemeClr val="tx1"/>
                        </a:solidFill>
                        <a:latin typeface="+mn-lt"/>
                      </a:endParaRPr>
                    </a:p>
                  </a:txBody>
                  <a:tcPr marL="68580" marR="68580" marT="34290" marB="34290" anchor="ctr"/>
                </a:tc>
                <a:tc>
                  <a:txBody>
                    <a:bodyPr/>
                    <a:lstStyle/>
                    <a:p>
                      <a:pPr algn="ctr"/>
                      <a:r>
                        <a:rPr lang="en-GB" sz="1600" dirty="0"/>
                        <a:t>34.6 (26.1-NR)</a:t>
                      </a:r>
                      <a:endParaRPr lang="en-GB" sz="1600" dirty="0">
                        <a:solidFill>
                          <a:schemeClr val="tx1"/>
                        </a:solidFill>
                        <a:latin typeface="+mn-lt"/>
                      </a:endParaRPr>
                    </a:p>
                  </a:txBody>
                  <a:tcPr marL="68580" marR="68580" marT="34290" marB="34290" anchor="ctr"/>
                </a:tc>
                <a:tc>
                  <a:txBody>
                    <a:bodyPr/>
                    <a:lstStyle/>
                    <a:p>
                      <a:pPr algn="ctr"/>
                      <a:r>
                        <a:rPr lang="en-GB" sz="1600" dirty="0"/>
                        <a:t>43.9 (26.1-NR)</a:t>
                      </a:r>
                      <a:endParaRPr lang="en-GB" sz="1600" dirty="0">
                        <a:solidFill>
                          <a:schemeClr val="tx1"/>
                        </a:solidFill>
                        <a:latin typeface="+mn-lt"/>
                      </a:endParaRPr>
                    </a:p>
                  </a:txBody>
                  <a:tcPr marL="68580" marR="68580" marT="34290" marB="34290" anchor="ctr"/>
                </a:tc>
                <a:extLst>
                  <a:ext uri="{0D108BD9-81ED-4DB2-BD59-A6C34878D82A}">
                    <a16:rowId xmlns:a16="http://schemas.microsoft.com/office/drawing/2014/main" val="2603196157"/>
                  </a:ext>
                </a:extLst>
              </a:tr>
              <a:tr h="172960">
                <a:tc>
                  <a:txBody>
                    <a:bodyPr/>
                    <a:lstStyle/>
                    <a:p>
                      <a:r>
                        <a:rPr lang="en-GB" sz="1600" dirty="0"/>
                        <a:t>mPFS (95% CI), months</a:t>
                      </a:r>
                      <a:endParaRPr lang="en-GB" sz="1600" b="1" dirty="0">
                        <a:solidFill>
                          <a:schemeClr val="tx1"/>
                        </a:solidFill>
                        <a:latin typeface="+mn-lt"/>
                      </a:endParaRPr>
                    </a:p>
                  </a:txBody>
                  <a:tcPr marL="68580" marR="68580" marT="34290" marB="34290" anchor="ctr"/>
                </a:tc>
                <a:tc>
                  <a:txBody>
                    <a:bodyPr/>
                    <a:lstStyle/>
                    <a:p>
                      <a:pPr algn="ctr"/>
                      <a:r>
                        <a:rPr lang="en-GB" sz="1600" dirty="0"/>
                        <a:t>12.1 (5.7-NR)</a:t>
                      </a:r>
                      <a:endParaRPr lang="en-GB" sz="1600" dirty="0">
                        <a:solidFill>
                          <a:schemeClr val="tx1"/>
                        </a:solidFill>
                        <a:latin typeface="+mn-lt"/>
                      </a:endParaRPr>
                    </a:p>
                  </a:txBody>
                  <a:tcPr marL="68580" marR="68580" marT="34290" marB="34290" anchor="ctr"/>
                </a:tc>
                <a:tc>
                  <a:txBody>
                    <a:bodyPr/>
                    <a:lstStyle/>
                    <a:p>
                      <a:pPr algn="ctr"/>
                      <a:r>
                        <a:rPr lang="en-GB" sz="1600" u="none" strike="noStrike" kern="1200" baseline="0" dirty="0"/>
                        <a:t>12.1 (6.3-NR)</a:t>
                      </a:r>
                      <a:endParaRPr lang="en-GB" sz="1600" dirty="0">
                        <a:solidFill>
                          <a:schemeClr val="tx1"/>
                        </a:solidFill>
                        <a:latin typeface="+mn-lt"/>
                      </a:endParaRPr>
                    </a:p>
                  </a:txBody>
                  <a:tcPr marL="68580" marR="68580" marT="34290" marB="34290" anchor="ctr"/>
                </a:tc>
                <a:tc>
                  <a:txBody>
                    <a:bodyPr/>
                    <a:lstStyle/>
                    <a:p>
                      <a:pPr algn="ctr"/>
                      <a:r>
                        <a:rPr lang="en-GB" sz="1600" dirty="0"/>
                        <a:t>11.6 (6.3-45.7)</a:t>
                      </a:r>
                      <a:endParaRPr lang="en-GB" sz="1600" dirty="0">
                        <a:solidFill>
                          <a:schemeClr val="tx1"/>
                        </a:solidFill>
                        <a:latin typeface="+mn-lt"/>
                      </a:endParaRPr>
                    </a:p>
                  </a:txBody>
                  <a:tcPr marL="68580" marR="68580" marT="34290" marB="34290" anchor="ctr"/>
                </a:tc>
                <a:extLst>
                  <a:ext uri="{0D108BD9-81ED-4DB2-BD59-A6C34878D82A}">
                    <a16:rowId xmlns:a16="http://schemas.microsoft.com/office/drawing/2014/main" val="3456783620"/>
                  </a:ext>
                </a:extLst>
              </a:tr>
              <a:tr h="17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mOS (95% CI), months</a:t>
                      </a:r>
                      <a:endParaRPr lang="en-GB" sz="1600" b="1" dirty="0">
                        <a:solidFill>
                          <a:schemeClr val="tx1"/>
                        </a:solidFill>
                        <a:latin typeface="+mn-lt"/>
                      </a:endParaRPr>
                    </a:p>
                  </a:txBody>
                  <a:tcPr marL="68580" marR="68580" marT="34290" marB="34290" anchor="ctr"/>
                </a:tc>
                <a:tc>
                  <a:txBody>
                    <a:bodyPr/>
                    <a:lstStyle/>
                    <a:p>
                      <a:pPr algn="ctr"/>
                      <a:r>
                        <a:rPr lang="en-GB" sz="1600" dirty="0"/>
                        <a:t>NR (18.3-NR)</a:t>
                      </a:r>
                      <a:endParaRPr lang="en-GB" sz="1600" dirty="0">
                        <a:solidFill>
                          <a:schemeClr val="tx1"/>
                        </a:solidFill>
                        <a:latin typeface="+mn-lt"/>
                      </a:endParaRPr>
                    </a:p>
                  </a:txBody>
                  <a:tcPr marL="68580" marR="68580" marT="34290" marB="34290" anchor="ctr"/>
                </a:tc>
                <a:tc>
                  <a:txBody>
                    <a:bodyPr/>
                    <a:lstStyle/>
                    <a:p>
                      <a:pPr algn="ctr"/>
                      <a:r>
                        <a:rPr lang="en-GB" sz="1600" dirty="0"/>
                        <a:t>31.6 (18.3-NR)</a:t>
                      </a:r>
                      <a:endParaRPr lang="en-GB" sz="1600" dirty="0">
                        <a:solidFill>
                          <a:schemeClr val="tx1"/>
                        </a:solidFill>
                        <a:latin typeface="+mn-lt"/>
                      </a:endParaRPr>
                    </a:p>
                  </a:txBody>
                  <a:tcPr marL="68580" marR="68580" marT="34290" marB="34290" anchor="ctr"/>
                </a:tc>
                <a:tc>
                  <a:txBody>
                    <a:bodyPr/>
                    <a:lstStyle/>
                    <a:p>
                      <a:pPr algn="ctr"/>
                      <a:r>
                        <a:rPr lang="en-GB" sz="1600" dirty="0"/>
                        <a:t>33.5 (18.3-NR)</a:t>
                      </a:r>
                      <a:endParaRPr lang="en-GB" sz="1600" dirty="0">
                        <a:solidFill>
                          <a:schemeClr val="tx1"/>
                        </a:solidFill>
                        <a:latin typeface="+mn-lt"/>
                      </a:endParaRPr>
                    </a:p>
                  </a:txBody>
                  <a:tcPr marL="68580" marR="68580" marT="34290" marB="34290" anchor="ctr"/>
                </a:tc>
                <a:extLst>
                  <a:ext uri="{0D108BD9-81ED-4DB2-BD59-A6C34878D82A}">
                    <a16:rowId xmlns:a16="http://schemas.microsoft.com/office/drawing/2014/main" val="312760717"/>
                  </a:ext>
                </a:extLst>
              </a:tr>
            </a:tbl>
          </a:graphicData>
        </a:graphic>
      </p:graphicFrame>
      <p:sp>
        <p:nvSpPr>
          <p:cNvPr id="8" name="Rectangle 7">
            <a:extLst>
              <a:ext uri="{FF2B5EF4-FFF2-40B4-BE49-F238E27FC236}">
                <a16:creationId xmlns:a16="http://schemas.microsoft.com/office/drawing/2014/main" id="{B0BE8F7D-484E-4A6C-B738-E9E69439A6EE}"/>
              </a:ext>
            </a:extLst>
          </p:cNvPr>
          <p:cNvSpPr/>
          <p:nvPr/>
        </p:nvSpPr>
        <p:spPr>
          <a:xfrm>
            <a:off x="6227434" y="4502677"/>
            <a:ext cx="5354964" cy="466737"/>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1000" tIns="27000" rIns="81000" bIns="27000" rtlCol="0" anchor="ctr"/>
          <a:lstStyle/>
          <a:p>
            <a:pPr defTabSz="311012">
              <a:spcAft>
                <a:spcPts val="225"/>
              </a:spcAft>
              <a:defRPr/>
            </a:pPr>
            <a:r>
              <a:rPr lang="en-GB" sz="1000" dirty="0">
                <a:solidFill>
                  <a:schemeClr val="tx1"/>
                </a:solidFill>
                <a:latin typeface="Calibri" panose="020F0502020204030204" pitchFamily="34" charset="0"/>
                <a:cs typeface="Calibri" panose="020F0502020204030204" pitchFamily="34" charset="0"/>
              </a:rPr>
              <a:t>The US PI includes efficacy data on a subset of patients with centrally confirmed diagnoses of DLBCL</a:t>
            </a:r>
            <a:r>
              <a:rPr lang="en-GB" sz="1000" baseline="30000" dirty="0">
                <a:solidFill>
                  <a:schemeClr val="tx1"/>
                </a:solidFill>
                <a:latin typeface="Calibri" panose="020F0502020204030204" pitchFamily="34" charset="0"/>
                <a:cs typeface="Calibri" panose="020F0502020204030204" pitchFamily="34" charset="0"/>
              </a:rPr>
              <a:t>4</a:t>
            </a:r>
            <a:r>
              <a:rPr lang="en-GB" sz="1000" dirty="0">
                <a:solidFill>
                  <a:schemeClr val="tx1"/>
                </a:solidFill>
                <a:latin typeface="Calibri" panose="020F0502020204030204" pitchFamily="34" charset="0"/>
                <a:cs typeface="Calibri" panose="020F0502020204030204" pitchFamily="34" charset="0"/>
              </a:rPr>
              <a:t>: N=71; ORR=55%; </a:t>
            </a:r>
            <a:r>
              <a:rPr lang="en-GB" sz="1000" dirty="0" err="1">
                <a:solidFill>
                  <a:schemeClr val="tx1"/>
                </a:solidFill>
                <a:latin typeface="Calibri" panose="020F0502020204030204" pitchFamily="34" charset="0"/>
                <a:cs typeface="Calibri" panose="020F0502020204030204" pitchFamily="34" charset="0"/>
              </a:rPr>
              <a:t>mDoR</a:t>
            </a:r>
            <a:r>
              <a:rPr lang="en-GB" sz="1000" dirty="0">
                <a:solidFill>
                  <a:schemeClr val="tx1"/>
                </a:solidFill>
                <a:latin typeface="Calibri" panose="020F0502020204030204" pitchFamily="34" charset="0"/>
                <a:cs typeface="Calibri" panose="020F0502020204030204" pitchFamily="34" charset="0"/>
              </a:rPr>
              <a:t>=21.7 months after 12-month analysis</a:t>
            </a:r>
            <a:endParaRPr lang="en-GB" sz="1000" baseline="30000" dirty="0">
              <a:solidFill>
                <a:schemeClr val="tx1"/>
              </a:solidFill>
              <a:latin typeface="Calibri" panose="020F0502020204030204" pitchFamily="34" charset="0"/>
              <a:cs typeface="Calibri" panose="020F0502020204030204" pitchFamily="34" charset="0"/>
            </a:endParaRPr>
          </a:p>
        </p:txBody>
      </p:sp>
      <p:sp>
        <p:nvSpPr>
          <p:cNvPr id="12" name="Tijdelijke aanduiding voor inhoud 10">
            <a:extLst>
              <a:ext uri="{FF2B5EF4-FFF2-40B4-BE49-F238E27FC236}">
                <a16:creationId xmlns:a16="http://schemas.microsoft.com/office/drawing/2014/main" id="{57AF015F-A1A7-9941-913C-946A1D572641}"/>
              </a:ext>
            </a:extLst>
          </p:cNvPr>
          <p:cNvSpPr txBox="1">
            <a:spLocks/>
          </p:cNvSpPr>
          <p:nvPr/>
        </p:nvSpPr>
        <p:spPr>
          <a:xfrm>
            <a:off x="620184" y="5593558"/>
            <a:ext cx="8116800"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nl-NL" baseline="30000" dirty="0"/>
              <a:t>a</a:t>
            </a:r>
            <a:r>
              <a:rPr lang="nl-NL" dirty="0"/>
              <a:t>Data cutoff: November 30, 2018</a:t>
            </a:r>
          </a:p>
          <a:p>
            <a:pPr>
              <a:spcBef>
                <a:spcPts val="0"/>
              </a:spcBef>
            </a:pPr>
            <a:r>
              <a:rPr lang="nl-NL" baseline="30000" dirty="0"/>
              <a:t>b</a:t>
            </a:r>
            <a:r>
              <a:rPr lang="nl-NL" dirty="0"/>
              <a:t>Data cutoff: November 30, 2019 </a:t>
            </a:r>
          </a:p>
          <a:p>
            <a:pPr>
              <a:spcBef>
                <a:spcPts val="0"/>
              </a:spcBef>
            </a:pPr>
            <a:r>
              <a:rPr lang="nl-NL" baseline="30000" dirty="0"/>
              <a:t>c</a:t>
            </a:r>
            <a:r>
              <a:rPr lang="nl-NL" dirty="0"/>
              <a:t>Data cutoff: October 30, 2020</a:t>
            </a:r>
          </a:p>
        </p:txBody>
      </p:sp>
    </p:spTree>
    <p:extLst>
      <p:ext uri="{BB962C8B-B14F-4D97-AF65-F5344CB8AC3E}">
        <p14:creationId xmlns:p14="http://schemas.microsoft.com/office/powerpoint/2010/main" val="3811534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A14812-202A-4B9F-B383-8D36A871D398}"/>
              </a:ext>
            </a:extLst>
          </p:cNvPr>
          <p:cNvSpPr>
            <a:spLocks noGrp="1"/>
          </p:cNvSpPr>
          <p:nvPr>
            <p:ph type="title"/>
          </p:nvPr>
        </p:nvSpPr>
        <p:spPr/>
        <p:txBody>
          <a:bodyPr/>
          <a:lstStyle/>
          <a:p>
            <a:r>
              <a:rPr lang="en-GB" dirty="0"/>
              <a:t>L-MIND results</a:t>
            </a:r>
            <a:br>
              <a:rPr lang="en-GB" dirty="0"/>
            </a:br>
            <a:r>
              <a:rPr lang="en-GB" cap="none" dirty="0" err="1"/>
              <a:t>m</a:t>
            </a:r>
            <a:r>
              <a:rPr lang="en-GB" dirty="0" err="1"/>
              <a:t>D</a:t>
            </a:r>
            <a:r>
              <a:rPr lang="en-GB" cap="none" dirty="0" err="1"/>
              <a:t>o</a:t>
            </a:r>
            <a:r>
              <a:rPr lang="en-GB" dirty="0" err="1"/>
              <a:t>R</a:t>
            </a:r>
            <a:r>
              <a:rPr lang="en-GB" dirty="0"/>
              <a:t> of 43.9 Months After ≥35 Months of Follow-up</a:t>
            </a:r>
            <a:endParaRPr lang="en-US" dirty="0"/>
          </a:p>
        </p:txBody>
      </p:sp>
      <p:sp>
        <p:nvSpPr>
          <p:cNvPr id="3" name="Slide Number Placeholder 2">
            <a:extLst>
              <a:ext uri="{FF2B5EF4-FFF2-40B4-BE49-F238E27FC236}">
                <a16:creationId xmlns:a16="http://schemas.microsoft.com/office/drawing/2014/main" id="{CA4BECD9-C0CE-5943-917C-572A81FE68B7}"/>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8" name="Tijdelijke aanduiding voor inhoud 7">
            <a:extLst>
              <a:ext uri="{FF2B5EF4-FFF2-40B4-BE49-F238E27FC236}">
                <a16:creationId xmlns:a16="http://schemas.microsoft.com/office/drawing/2014/main" id="{96C74B45-E25F-3249-8997-D077002CE04C}"/>
              </a:ext>
            </a:extLst>
          </p:cNvPr>
          <p:cNvSpPr>
            <a:spLocks noGrp="1"/>
          </p:cNvSpPr>
          <p:nvPr>
            <p:ph sz="quarter" idx="15"/>
          </p:nvPr>
        </p:nvSpPr>
        <p:spPr>
          <a:xfrm>
            <a:off x="620184" y="6356351"/>
            <a:ext cx="10505016" cy="365125"/>
          </a:xfrm>
        </p:spPr>
        <p:txBody>
          <a:bodyPr/>
          <a:lstStyle/>
          <a:p>
            <a:r>
              <a:rPr lang="en-GB" dirty="0">
                <a:solidFill>
                  <a:schemeClr val="tx2"/>
                </a:solidFill>
              </a:rPr>
              <a:t>CI, confidence interval; LEN, lenalidomide; </a:t>
            </a:r>
            <a:r>
              <a:rPr lang="en-GB" dirty="0" err="1">
                <a:solidFill>
                  <a:schemeClr val="tx2"/>
                </a:solidFill>
              </a:rPr>
              <a:t>mDoR</a:t>
            </a:r>
            <a:r>
              <a:rPr lang="en-GB" dirty="0">
                <a:solidFill>
                  <a:schemeClr val="tx2"/>
                </a:solidFill>
              </a:rPr>
              <a:t>, median duration of response; NR, not reached; </a:t>
            </a:r>
            <a:r>
              <a:rPr lang="en-US" dirty="0">
                <a:solidFill>
                  <a:schemeClr val="tx2"/>
                </a:solidFill>
              </a:rPr>
              <a:t>R/R DLBCL, relapsed/refractory diffuse large B-cell lymphoma</a:t>
            </a:r>
            <a:br>
              <a:rPr lang="en-GB" dirty="0"/>
            </a:br>
            <a:r>
              <a:rPr lang="en-GB" dirty="0"/>
              <a:t>1. </a:t>
            </a:r>
            <a:r>
              <a:rPr lang="fr-FR" dirty="0"/>
              <a:t>Salles G, et al. Lancet </a:t>
            </a:r>
            <a:r>
              <a:rPr lang="fr-FR" dirty="0" err="1"/>
              <a:t>Oncol</a:t>
            </a:r>
            <a:r>
              <a:rPr lang="fr-FR" dirty="0"/>
              <a:t>. 2020;21(7):978-88</a:t>
            </a:r>
            <a:r>
              <a:rPr lang="en-GB" dirty="0"/>
              <a:t>; 2. Data on file, MOR208C203 EMA Analysis Tables_21Oct2020, </a:t>
            </a:r>
            <a:r>
              <a:rPr lang="en-GB" dirty="0" err="1"/>
              <a:t>MorphoSys</a:t>
            </a:r>
            <a:r>
              <a:rPr lang="en-GB" dirty="0"/>
              <a:t> US Inc.; </a:t>
            </a:r>
            <a:r>
              <a:rPr lang="en-US" dirty="0"/>
              <a:t>3. Data on file, IA_MOR208C203_Toplines_Tables_08JAN2021, </a:t>
            </a:r>
            <a:r>
              <a:rPr lang="en-US" dirty="0" err="1"/>
              <a:t>MorphoSys</a:t>
            </a:r>
            <a:r>
              <a:rPr lang="en-US" dirty="0"/>
              <a:t> US Inc.;</a:t>
            </a:r>
            <a:r>
              <a:rPr lang="en-GB" dirty="0"/>
              <a:t> 4. MONJUVI (</a:t>
            </a:r>
            <a:r>
              <a:rPr lang="en-GB" dirty="0" err="1"/>
              <a:t>tafasitamab</a:t>
            </a:r>
            <a:r>
              <a:rPr lang="en-GB" dirty="0"/>
              <a:t>-cxix) Prescribing Information. June 2021</a:t>
            </a:r>
            <a:endParaRPr lang="nl-NL" dirty="0"/>
          </a:p>
        </p:txBody>
      </p:sp>
      <p:grpSp>
        <p:nvGrpSpPr>
          <p:cNvPr id="2" name="Group 1">
            <a:extLst>
              <a:ext uri="{FF2B5EF4-FFF2-40B4-BE49-F238E27FC236}">
                <a16:creationId xmlns:a16="http://schemas.microsoft.com/office/drawing/2014/main" id="{5A396985-73E7-48D9-A8FF-8E3C14E97BB2}"/>
              </a:ext>
            </a:extLst>
          </p:cNvPr>
          <p:cNvGrpSpPr/>
          <p:nvPr/>
        </p:nvGrpSpPr>
        <p:grpSpPr>
          <a:xfrm>
            <a:off x="1035768" y="2132856"/>
            <a:ext cx="9842206" cy="3571952"/>
            <a:chOff x="168070" y="1940444"/>
            <a:chExt cx="11747353" cy="4263371"/>
          </a:xfrm>
        </p:grpSpPr>
        <p:cxnSp>
          <p:nvCxnSpPr>
            <p:cNvPr id="152" name="Straight Connector 151">
              <a:extLst>
                <a:ext uri="{FF2B5EF4-FFF2-40B4-BE49-F238E27FC236}">
                  <a16:creationId xmlns:a16="http://schemas.microsoft.com/office/drawing/2014/main" id="{DF7AA8A3-8C96-4D89-96B1-8020CF4DF8E7}"/>
                </a:ext>
              </a:extLst>
            </p:cNvPr>
            <p:cNvCxnSpPr>
              <a:cxnSpLocks/>
            </p:cNvCxnSpPr>
            <p:nvPr/>
          </p:nvCxnSpPr>
          <p:spPr>
            <a:xfrm>
              <a:off x="2289333" y="5511268"/>
              <a:ext cx="921481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CD5E57F-D97D-4C64-8E28-3CF5570C4609}"/>
                </a:ext>
              </a:extLst>
            </p:cNvPr>
            <p:cNvCxnSpPr>
              <a:cxnSpLocks/>
            </p:cNvCxnSpPr>
            <p:nvPr/>
          </p:nvCxnSpPr>
          <p:spPr>
            <a:xfrm rot="16200000">
              <a:off x="2437387" y="5534908"/>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68B776D-0B9A-4C49-8B14-9C9A2051A6EB}"/>
                </a:ext>
              </a:extLst>
            </p:cNvPr>
            <p:cNvCxnSpPr>
              <a:cxnSpLocks/>
            </p:cNvCxnSpPr>
            <p:nvPr/>
          </p:nvCxnSpPr>
          <p:spPr>
            <a:xfrm rot="16200000">
              <a:off x="2614082" y="5534908"/>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CCF1203-18C8-4CA3-B7D0-F0C35CF620A6}"/>
                </a:ext>
              </a:extLst>
            </p:cNvPr>
            <p:cNvCxnSpPr>
              <a:cxnSpLocks/>
            </p:cNvCxnSpPr>
            <p:nvPr/>
          </p:nvCxnSpPr>
          <p:spPr>
            <a:xfrm rot="16200000">
              <a:off x="2985559" y="5534908"/>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34432EB-B61C-4021-822E-92844C187197}"/>
                </a:ext>
              </a:extLst>
            </p:cNvPr>
            <p:cNvCxnSpPr>
              <a:cxnSpLocks/>
            </p:cNvCxnSpPr>
            <p:nvPr/>
          </p:nvCxnSpPr>
          <p:spPr>
            <a:xfrm rot="16200000">
              <a:off x="3540156" y="5534909"/>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52FF888-62AC-45E2-AB48-98884CF61A3A}"/>
                </a:ext>
              </a:extLst>
            </p:cNvPr>
            <p:cNvCxnSpPr>
              <a:cxnSpLocks/>
            </p:cNvCxnSpPr>
            <p:nvPr/>
          </p:nvCxnSpPr>
          <p:spPr>
            <a:xfrm rot="16200000">
              <a:off x="4649943" y="5534909"/>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D710EA8-4484-48F0-8827-08F2A5568619}"/>
                </a:ext>
              </a:extLst>
            </p:cNvPr>
            <p:cNvCxnSpPr>
              <a:cxnSpLocks/>
            </p:cNvCxnSpPr>
            <p:nvPr/>
          </p:nvCxnSpPr>
          <p:spPr>
            <a:xfrm rot="16200000">
              <a:off x="5757382" y="5534909"/>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1C3178D-AA12-4B9C-9CCB-5ED878FE4AA0}"/>
                </a:ext>
              </a:extLst>
            </p:cNvPr>
            <p:cNvCxnSpPr>
              <a:cxnSpLocks/>
            </p:cNvCxnSpPr>
            <p:nvPr/>
          </p:nvCxnSpPr>
          <p:spPr>
            <a:xfrm rot="16200000">
              <a:off x="6860151" y="5534909"/>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A4FD753-559A-4133-8328-3B0C53611B57}"/>
                </a:ext>
              </a:extLst>
            </p:cNvPr>
            <p:cNvCxnSpPr>
              <a:cxnSpLocks/>
            </p:cNvCxnSpPr>
            <p:nvPr/>
          </p:nvCxnSpPr>
          <p:spPr>
            <a:xfrm rot="16200000">
              <a:off x="7969938" y="5534909"/>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EDC77FC-CE00-4E5D-841D-3E16DDF38883}"/>
                </a:ext>
              </a:extLst>
            </p:cNvPr>
            <p:cNvCxnSpPr>
              <a:cxnSpLocks/>
            </p:cNvCxnSpPr>
            <p:nvPr/>
          </p:nvCxnSpPr>
          <p:spPr>
            <a:xfrm rot="16200000">
              <a:off x="9075622" y="5534910"/>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80C933D-8768-416E-A7C4-BB93DF20544A}"/>
                </a:ext>
              </a:extLst>
            </p:cNvPr>
            <p:cNvCxnSpPr>
              <a:cxnSpLocks/>
            </p:cNvCxnSpPr>
            <p:nvPr/>
          </p:nvCxnSpPr>
          <p:spPr>
            <a:xfrm rot="16200000">
              <a:off x="10189485" y="5534910"/>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50AB9BD-3329-44E1-893A-488BCEE3D2C7}"/>
                </a:ext>
              </a:extLst>
            </p:cNvPr>
            <p:cNvCxnSpPr>
              <a:cxnSpLocks/>
            </p:cNvCxnSpPr>
            <p:nvPr/>
          </p:nvCxnSpPr>
          <p:spPr>
            <a:xfrm rot="16200000">
              <a:off x="11294603" y="5534910"/>
              <a:ext cx="472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71CBE68B-7AD7-4BA5-8BD1-7648857528A4}"/>
                </a:ext>
              </a:extLst>
            </p:cNvPr>
            <p:cNvGrpSpPr/>
            <p:nvPr/>
          </p:nvGrpSpPr>
          <p:grpSpPr>
            <a:xfrm>
              <a:off x="2467824" y="2163954"/>
              <a:ext cx="8624015" cy="1714607"/>
              <a:chOff x="-21839274" y="-9973340"/>
              <a:chExt cx="54468916" cy="13510624"/>
            </a:xfrm>
          </p:grpSpPr>
          <p:sp>
            <p:nvSpPr>
              <p:cNvPr id="176" name="Freeform 5">
                <a:extLst>
                  <a:ext uri="{FF2B5EF4-FFF2-40B4-BE49-F238E27FC236}">
                    <a16:creationId xmlns:a16="http://schemas.microsoft.com/office/drawing/2014/main" id="{B23AC5DF-70C8-4E99-9F51-6FF37895A257}"/>
                  </a:ext>
                </a:extLst>
              </p:cNvPr>
              <p:cNvSpPr/>
              <p:nvPr/>
            </p:nvSpPr>
            <p:spPr>
              <a:xfrm>
                <a:off x="-4310103" y="-2382253"/>
                <a:ext cx="36939745" cy="5919537"/>
              </a:xfrm>
              <a:custGeom>
                <a:avLst/>
                <a:gdLst>
                  <a:gd name="connsiteX0" fmla="*/ 34482505 w 34482505"/>
                  <a:gd name="connsiteY0" fmla="*/ 5919537 h 5919537"/>
                  <a:gd name="connsiteX1" fmla="*/ 31233979 w 34482505"/>
                  <a:gd name="connsiteY1" fmla="*/ 5919537 h 5919537"/>
                  <a:gd name="connsiteX2" fmla="*/ 31233979 w 34482505"/>
                  <a:gd name="connsiteY2" fmla="*/ 1708485 h 5919537"/>
                  <a:gd name="connsiteX3" fmla="*/ 10467474 w 34482505"/>
                  <a:gd name="connsiteY3" fmla="*/ 1708485 h 5919537"/>
                  <a:gd name="connsiteX4" fmla="*/ 10467474 w 34482505"/>
                  <a:gd name="connsiteY4" fmla="*/ 745958 h 5919537"/>
                  <a:gd name="connsiteX5" fmla="*/ 5342021 w 34482505"/>
                  <a:gd name="connsiteY5" fmla="*/ 745958 h 5919537"/>
                  <a:gd name="connsiteX6" fmla="*/ 5342021 w 34482505"/>
                  <a:gd name="connsiteY6" fmla="*/ 0 h 5919537"/>
                  <a:gd name="connsiteX7" fmla="*/ 0 w 34482505"/>
                  <a:gd name="connsiteY7" fmla="*/ 0 h 5919537"/>
                  <a:gd name="connsiteX0" fmla="*/ 36961010 w 36961010"/>
                  <a:gd name="connsiteY0" fmla="*/ 5919537 h 5919537"/>
                  <a:gd name="connsiteX1" fmla="*/ 33712484 w 36961010"/>
                  <a:gd name="connsiteY1" fmla="*/ 5919537 h 5919537"/>
                  <a:gd name="connsiteX2" fmla="*/ 33712484 w 36961010"/>
                  <a:gd name="connsiteY2" fmla="*/ 1708485 h 5919537"/>
                  <a:gd name="connsiteX3" fmla="*/ 12945979 w 36961010"/>
                  <a:gd name="connsiteY3" fmla="*/ 1708485 h 5919537"/>
                  <a:gd name="connsiteX4" fmla="*/ 12945979 w 36961010"/>
                  <a:gd name="connsiteY4" fmla="*/ 745958 h 5919537"/>
                  <a:gd name="connsiteX5" fmla="*/ 7820526 w 36961010"/>
                  <a:gd name="connsiteY5" fmla="*/ 745958 h 5919537"/>
                  <a:gd name="connsiteX6" fmla="*/ 7820526 w 36961010"/>
                  <a:gd name="connsiteY6" fmla="*/ 0 h 5919537"/>
                  <a:gd name="connsiteX7" fmla="*/ 0 w 36961010"/>
                  <a:gd name="connsiteY7" fmla="*/ 24063 h 5919537"/>
                  <a:gd name="connsiteX0" fmla="*/ 36939745 w 36939745"/>
                  <a:gd name="connsiteY0" fmla="*/ 5919537 h 5919537"/>
                  <a:gd name="connsiteX1" fmla="*/ 33691219 w 36939745"/>
                  <a:gd name="connsiteY1" fmla="*/ 5919537 h 5919537"/>
                  <a:gd name="connsiteX2" fmla="*/ 33691219 w 36939745"/>
                  <a:gd name="connsiteY2" fmla="*/ 1708485 h 5919537"/>
                  <a:gd name="connsiteX3" fmla="*/ 12924714 w 36939745"/>
                  <a:gd name="connsiteY3" fmla="*/ 1708485 h 5919537"/>
                  <a:gd name="connsiteX4" fmla="*/ 12924714 w 36939745"/>
                  <a:gd name="connsiteY4" fmla="*/ 745958 h 5919537"/>
                  <a:gd name="connsiteX5" fmla="*/ 7799261 w 36939745"/>
                  <a:gd name="connsiteY5" fmla="*/ 745958 h 5919537"/>
                  <a:gd name="connsiteX6" fmla="*/ 7799261 w 36939745"/>
                  <a:gd name="connsiteY6" fmla="*/ 0 h 5919537"/>
                  <a:gd name="connsiteX7" fmla="*/ 0 w 36939745"/>
                  <a:gd name="connsiteY7" fmla="*/ 2798 h 591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39745" h="5919537">
                    <a:moveTo>
                      <a:pt x="36939745" y="5919537"/>
                    </a:moveTo>
                    <a:lnTo>
                      <a:pt x="33691219" y="5919537"/>
                    </a:lnTo>
                    <a:lnTo>
                      <a:pt x="33691219" y="1708485"/>
                    </a:lnTo>
                    <a:lnTo>
                      <a:pt x="12924714" y="1708485"/>
                    </a:lnTo>
                    <a:lnTo>
                      <a:pt x="12924714" y="745958"/>
                    </a:lnTo>
                    <a:lnTo>
                      <a:pt x="7799261" y="745958"/>
                    </a:lnTo>
                    <a:lnTo>
                      <a:pt x="7799261" y="0"/>
                    </a:lnTo>
                    <a:lnTo>
                      <a:pt x="0" y="2798"/>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77" name="Freeform 6">
                <a:extLst>
                  <a:ext uri="{FF2B5EF4-FFF2-40B4-BE49-F238E27FC236}">
                    <a16:creationId xmlns:a16="http://schemas.microsoft.com/office/drawing/2014/main" id="{F2601B6C-B1FE-48E1-9703-BAE997E620B6}"/>
                  </a:ext>
                </a:extLst>
              </p:cNvPr>
              <p:cNvSpPr/>
              <p:nvPr/>
            </p:nvSpPr>
            <p:spPr>
              <a:xfrm>
                <a:off x="-21839274" y="-9973340"/>
                <a:ext cx="17522455" cy="7591647"/>
              </a:xfrm>
              <a:custGeom>
                <a:avLst/>
                <a:gdLst>
                  <a:gd name="connsiteX0" fmla="*/ 17522455 w 17522455"/>
                  <a:gd name="connsiteY0" fmla="*/ 7591647 h 7591647"/>
                  <a:gd name="connsiteX1" fmla="*/ 17522455 w 17522455"/>
                  <a:gd name="connsiteY1" fmla="*/ 6868633 h 7591647"/>
                  <a:gd name="connsiteX2" fmla="*/ 10653823 w 17522455"/>
                  <a:gd name="connsiteY2" fmla="*/ 6868633 h 7591647"/>
                  <a:gd name="connsiteX3" fmla="*/ 10653823 w 17522455"/>
                  <a:gd name="connsiteY3" fmla="*/ 6145619 h 7591647"/>
                  <a:gd name="connsiteX4" fmla="*/ 9484241 w 17522455"/>
                  <a:gd name="connsiteY4" fmla="*/ 6145619 h 7591647"/>
                  <a:gd name="connsiteX5" fmla="*/ 9484241 w 17522455"/>
                  <a:gd name="connsiteY5" fmla="*/ 5486400 h 7591647"/>
                  <a:gd name="connsiteX6" fmla="*/ 6762307 w 17522455"/>
                  <a:gd name="connsiteY6" fmla="*/ 5486400 h 7591647"/>
                  <a:gd name="connsiteX7" fmla="*/ 6762307 w 17522455"/>
                  <a:gd name="connsiteY7" fmla="*/ 4827182 h 7591647"/>
                  <a:gd name="connsiteX8" fmla="*/ 6528390 w 17522455"/>
                  <a:gd name="connsiteY8" fmla="*/ 4827182 h 7591647"/>
                  <a:gd name="connsiteX9" fmla="*/ 6528390 w 17522455"/>
                  <a:gd name="connsiteY9" fmla="*/ 4231759 h 7591647"/>
                  <a:gd name="connsiteX10" fmla="*/ 5146158 w 17522455"/>
                  <a:gd name="connsiteY10" fmla="*/ 4231759 h 7591647"/>
                  <a:gd name="connsiteX11" fmla="*/ 5146158 w 17522455"/>
                  <a:gd name="connsiteY11" fmla="*/ 3572540 h 7591647"/>
                  <a:gd name="connsiteX12" fmla="*/ 4550734 w 17522455"/>
                  <a:gd name="connsiteY12" fmla="*/ 3572540 h 7591647"/>
                  <a:gd name="connsiteX13" fmla="*/ 4550734 w 17522455"/>
                  <a:gd name="connsiteY13" fmla="*/ 2998382 h 7591647"/>
                  <a:gd name="connsiteX14" fmla="*/ 4338083 w 17522455"/>
                  <a:gd name="connsiteY14" fmla="*/ 2998382 h 7591647"/>
                  <a:gd name="connsiteX15" fmla="*/ 4338083 w 17522455"/>
                  <a:gd name="connsiteY15" fmla="*/ 2381693 h 7591647"/>
                  <a:gd name="connsiteX16" fmla="*/ 3040911 w 17522455"/>
                  <a:gd name="connsiteY16" fmla="*/ 2381693 h 7591647"/>
                  <a:gd name="connsiteX17" fmla="*/ 3040911 w 17522455"/>
                  <a:gd name="connsiteY17" fmla="*/ 1807535 h 7591647"/>
                  <a:gd name="connsiteX18" fmla="*/ 2573079 w 17522455"/>
                  <a:gd name="connsiteY18" fmla="*/ 1807535 h 7591647"/>
                  <a:gd name="connsiteX19" fmla="*/ 2573079 w 17522455"/>
                  <a:gd name="connsiteY19" fmla="*/ 1190847 h 7591647"/>
                  <a:gd name="connsiteX20" fmla="*/ 2147776 w 17522455"/>
                  <a:gd name="connsiteY20" fmla="*/ 1190847 h 7591647"/>
                  <a:gd name="connsiteX21" fmla="*/ 2147776 w 17522455"/>
                  <a:gd name="connsiteY21" fmla="*/ 0 h 7591647"/>
                  <a:gd name="connsiteX22" fmla="*/ 0 w 17522455"/>
                  <a:gd name="connsiteY22" fmla="*/ 0 h 75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22455" h="7591647">
                    <a:moveTo>
                      <a:pt x="17522455" y="7591647"/>
                    </a:moveTo>
                    <a:lnTo>
                      <a:pt x="17522455" y="6868633"/>
                    </a:lnTo>
                    <a:lnTo>
                      <a:pt x="10653823" y="6868633"/>
                    </a:lnTo>
                    <a:lnTo>
                      <a:pt x="10653823" y="6145619"/>
                    </a:lnTo>
                    <a:lnTo>
                      <a:pt x="9484241" y="6145619"/>
                    </a:lnTo>
                    <a:lnTo>
                      <a:pt x="9484241" y="5486400"/>
                    </a:lnTo>
                    <a:lnTo>
                      <a:pt x="6762307" y="5486400"/>
                    </a:lnTo>
                    <a:lnTo>
                      <a:pt x="6762307" y="4827182"/>
                    </a:lnTo>
                    <a:lnTo>
                      <a:pt x="6528390" y="4827182"/>
                    </a:lnTo>
                    <a:lnTo>
                      <a:pt x="6528390" y="4231759"/>
                    </a:lnTo>
                    <a:lnTo>
                      <a:pt x="5146158" y="4231759"/>
                    </a:lnTo>
                    <a:lnTo>
                      <a:pt x="5146158" y="3572540"/>
                    </a:lnTo>
                    <a:lnTo>
                      <a:pt x="4550734" y="3572540"/>
                    </a:lnTo>
                    <a:lnTo>
                      <a:pt x="4550734" y="2998382"/>
                    </a:lnTo>
                    <a:lnTo>
                      <a:pt x="4338083" y="2998382"/>
                    </a:lnTo>
                    <a:lnTo>
                      <a:pt x="4338083" y="2381693"/>
                    </a:lnTo>
                    <a:lnTo>
                      <a:pt x="3040911" y="2381693"/>
                    </a:lnTo>
                    <a:lnTo>
                      <a:pt x="3040911" y="1807535"/>
                    </a:lnTo>
                    <a:lnTo>
                      <a:pt x="2573079" y="1807535"/>
                    </a:lnTo>
                    <a:lnTo>
                      <a:pt x="2573079" y="1190847"/>
                    </a:lnTo>
                    <a:lnTo>
                      <a:pt x="2147776" y="1190847"/>
                    </a:lnTo>
                    <a:lnTo>
                      <a:pt x="2147776" y="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grpSp>
        <p:sp>
          <p:nvSpPr>
            <p:cNvPr id="179" name="Oval 178">
              <a:extLst>
                <a:ext uri="{FF2B5EF4-FFF2-40B4-BE49-F238E27FC236}">
                  <a16:creationId xmlns:a16="http://schemas.microsoft.com/office/drawing/2014/main" id="{D954D5E8-732C-42E3-BCA3-111D1E397178}"/>
                </a:ext>
              </a:extLst>
            </p:cNvPr>
            <p:cNvSpPr/>
            <p:nvPr/>
          </p:nvSpPr>
          <p:spPr>
            <a:xfrm>
              <a:off x="2430779" y="212214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0" name="Oval 179">
              <a:extLst>
                <a:ext uri="{FF2B5EF4-FFF2-40B4-BE49-F238E27FC236}">
                  <a16:creationId xmlns:a16="http://schemas.microsoft.com/office/drawing/2014/main" id="{E038AF20-95D9-4FD5-B1C4-FBF6395E17A7}"/>
                </a:ext>
              </a:extLst>
            </p:cNvPr>
            <p:cNvSpPr/>
            <p:nvPr/>
          </p:nvSpPr>
          <p:spPr>
            <a:xfrm>
              <a:off x="2915611" y="242440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1" name="Oval 180">
              <a:extLst>
                <a:ext uri="{FF2B5EF4-FFF2-40B4-BE49-F238E27FC236}">
                  <a16:creationId xmlns:a16="http://schemas.microsoft.com/office/drawing/2014/main" id="{925E2B4B-2CA7-4CD0-92AC-677ABBF27F41}"/>
                </a:ext>
              </a:extLst>
            </p:cNvPr>
            <p:cNvSpPr/>
            <p:nvPr/>
          </p:nvSpPr>
          <p:spPr>
            <a:xfrm>
              <a:off x="3188329" y="257283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2" name="Oval 181">
              <a:extLst>
                <a:ext uri="{FF2B5EF4-FFF2-40B4-BE49-F238E27FC236}">
                  <a16:creationId xmlns:a16="http://schemas.microsoft.com/office/drawing/2014/main" id="{41C1AE25-066F-4297-A7BD-886ED6E79666}"/>
                </a:ext>
              </a:extLst>
            </p:cNvPr>
            <p:cNvSpPr/>
            <p:nvPr/>
          </p:nvSpPr>
          <p:spPr>
            <a:xfrm>
              <a:off x="3575521" y="281571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3" name="Oval 182">
              <a:extLst>
                <a:ext uri="{FF2B5EF4-FFF2-40B4-BE49-F238E27FC236}">
                  <a16:creationId xmlns:a16="http://schemas.microsoft.com/office/drawing/2014/main" id="{D7EB0DD9-7087-46B4-BCC1-884903CE55FF}"/>
                </a:ext>
              </a:extLst>
            </p:cNvPr>
            <p:cNvSpPr/>
            <p:nvPr/>
          </p:nvSpPr>
          <p:spPr>
            <a:xfrm>
              <a:off x="3595722" y="281571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4" name="Oval 183">
              <a:extLst>
                <a:ext uri="{FF2B5EF4-FFF2-40B4-BE49-F238E27FC236}">
                  <a16:creationId xmlns:a16="http://schemas.microsoft.com/office/drawing/2014/main" id="{BA976A98-7D78-45AB-BC55-05D8DB5D131E}"/>
                </a:ext>
              </a:extLst>
            </p:cNvPr>
            <p:cNvSpPr/>
            <p:nvPr/>
          </p:nvSpPr>
          <p:spPr>
            <a:xfrm>
              <a:off x="3816034" y="281571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5" name="Oval 184">
              <a:extLst>
                <a:ext uri="{FF2B5EF4-FFF2-40B4-BE49-F238E27FC236}">
                  <a16:creationId xmlns:a16="http://schemas.microsoft.com/office/drawing/2014/main" id="{A10CD414-526A-47BB-BDF0-42313676A404}"/>
                </a:ext>
              </a:extLst>
            </p:cNvPr>
            <p:cNvSpPr/>
            <p:nvPr/>
          </p:nvSpPr>
          <p:spPr>
            <a:xfrm>
              <a:off x="3998578" y="2898125"/>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6" name="Oval 185">
              <a:extLst>
                <a:ext uri="{FF2B5EF4-FFF2-40B4-BE49-F238E27FC236}">
                  <a16:creationId xmlns:a16="http://schemas.microsoft.com/office/drawing/2014/main" id="{DD57F187-8848-4008-94F7-D2B380B032FC}"/>
                </a:ext>
              </a:extLst>
            </p:cNvPr>
            <p:cNvSpPr/>
            <p:nvPr/>
          </p:nvSpPr>
          <p:spPr>
            <a:xfrm>
              <a:off x="4609155" y="298726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7" name="Oval 186">
              <a:extLst>
                <a:ext uri="{FF2B5EF4-FFF2-40B4-BE49-F238E27FC236}">
                  <a16:creationId xmlns:a16="http://schemas.microsoft.com/office/drawing/2014/main" id="{3C35B163-A673-4DE2-B8DB-98C358CFA994}"/>
                </a:ext>
              </a:extLst>
            </p:cNvPr>
            <p:cNvSpPr/>
            <p:nvPr/>
          </p:nvSpPr>
          <p:spPr>
            <a:xfrm>
              <a:off x="5939417" y="3088169"/>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8" name="Oval 187">
              <a:extLst>
                <a:ext uri="{FF2B5EF4-FFF2-40B4-BE49-F238E27FC236}">
                  <a16:creationId xmlns:a16="http://schemas.microsoft.com/office/drawing/2014/main" id="{F2A56B62-823B-4FD0-A1FF-19FD15A75870}"/>
                </a:ext>
              </a:extLst>
            </p:cNvPr>
            <p:cNvSpPr/>
            <p:nvPr/>
          </p:nvSpPr>
          <p:spPr>
            <a:xfrm>
              <a:off x="6547897" y="3180668"/>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89" name="Oval 188">
              <a:extLst>
                <a:ext uri="{FF2B5EF4-FFF2-40B4-BE49-F238E27FC236}">
                  <a16:creationId xmlns:a16="http://schemas.microsoft.com/office/drawing/2014/main" id="{79C45886-F992-4E9B-920D-2464FC3B3C92}"/>
                </a:ext>
              </a:extLst>
            </p:cNvPr>
            <p:cNvSpPr/>
            <p:nvPr/>
          </p:nvSpPr>
          <p:spPr>
            <a:xfrm>
              <a:off x="6770307" y="3180668"/>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0" name="Oval 189">
              <a:extLst>
                <a:ext uri="{FF2B5EF4-FFF2-40B4-BE49-F238E27FC236}">
                  <a16:creationId xmlns:a16="http://schemas.microsoft.com/office/drawing/2014/main" id="{B4C1BD47-59B8-42B6-B13E-4959BDF4ADEA}"/>
                </a:ext>
              </a:extLst>
            </p:cNvPr>
            <p:cNvSpPr/>
            <p:nvPr/>
          </p:nvSpPr>
          <p:spPr>
            <a:xfrm>
              <a:off x="6854235" y="3180668"/>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1" name="Oval 190">
              <a:extLst>
                <a:ext uri="{FF2B5EF4-FFF2-40B4-BE49-F238E27FC236}">
                  <a16:creationId xmlns:a16="http://schemas.microsoft.com/office/drawing/2014/main" id="{441FB9E7-C393-4F00-97B3-7965A6FFF898}"/>
                </a:ext>
              </a:extLst>
            </p:cNvPr>
            <p:cNvSpPr/>
            <p:nvPr/>
          </p:nvSpPr>
          <p:spPr>
            <a:xfrm>
              <a:off x="6936065" y="3180668"/>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2" name="Oval 191">
              <a:extLst>
                <a:ext uri="{FF2B5EF4-FFF2-40B4-BE49-F238E27FC236}">
                  <a16:creationId xmlns:a16="http://schemas.microsoft.com/office/drawing/2014/main" id="{736FA8DA-9DC7-43CF-9564-8EFC7AC3D0BF}"/>
                </a:ext>
              </a:extLst>
            </p:cNvPr>
            <p:cNvSpPr/>
            <p:nvPr/>
          </p:nvSpPr>
          <p:spPr>
            <a:xfrm>
              <a:off x="7876061"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3" name="Oval 192">
              <a:extLst>
                <a:ext uri="{FF2B5EF4-FFF2-40B4-BE49-F238E27FC236}">
                  <a16:creationId xmlns:a16="http://schemas.microsoft.com/office/drawing/2014/main" id="{04290D53-9A43-415D-A596-FC403166AFD4}"/>
                </a:ext>
              </a:extLst>
            </p:cNvPr>
            <p:cNvSpPr/>
            <p:nvPr/>
          </p:nvSpPr>
          <p:spPr>
            <a:xfrm>
              <a:off x="7894945"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4" name="Oval 193">
              <a:extLst>
                <a:ext uri="{FF2B5EF4-FFF2-40B4-BE49-F238E27FC236}">
                  <a16:creationId xmlns:a16="http://schemas.microsoft.com/office/drawing/2014/main" id="{1EF82179-447B-4D98-A1BB-05F380F19365}"/>
                </a:ext>
              </a:extLst>
            </p:cNvPr>
            <p:cNvSpPr/>
            <p:nvPr/>
          </p:nvSpPr>
          <p:spPr>
            <a:xfrm>
              <a:off x="7949498"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5" name="Oval 194">
              <a:extLst>
                <a:ext uri="{FF2B5EF4-FFF2-40B4-BE49-F238E27FC236}">
                  <a16:creationId xmlns:a16="http://schemas.microsoft.com/office/drawing/2014/main" id="{997F1806-E476-4631-83F8-ADFEE55AA47C}"/>
                </a:ext>
              </a:extLst>
            </p:cNvPr>
            <p:cNvSpPr/>
            <p:nvPr/>
          </p:nvSpPr>
          <p:spPr>
            <a:xfrm>
              <a:off x="8247443"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6" name="Oval 195">
              <a:extLst>
                <a:ext uri="{FF2B5EF4-FFF2-40B4-BE49-F238E27FC236}">
                  <a16:creationId xmlns:a16="http://schemas.microsoft.com/office/drawing/2014/main" id="{87B52BB1-F165-4BBA-8ACA-2B55F6558B7B}"/>
                </a:ext>
              </a:extLst>
            </p:cNvPr>
            <p:cNvSpPr/>
            <p:nvPr/>
          </p:nvSpPr>
          <p:spPr>
            <a:xfrm>
              <a:off x="8304095"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7" name="Oval 196">
              <a:extLst>
                <a:ext uri="{FF2B5EF4-FFF2-40B4-BE49-F238E27FC236}">
                  <a16:creationId xmlns:a16="http://schemas.microsoft.com/office/drawing/2014/main" id="{CBFFD873-C864-490F-8CB2-58BB4159AF18}"/>
                </a:ext>
              </a:extLst>
            </p:cNvPr>
            <p:cNvSpPr/>
            <p:nvPr/>
          </p:nvSpPr>
          <p:spPr>
            <a:xfrm>
              <a:off x="8373335"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8" name="Oval 197">
              <a:extLst>
                <a:ext uri="{FF2B5EF4-FFF2-40B4-BE49-F238E27FC236}">
                  <a16:creationId xmlns:a16="http://schemas.microsoft.com/office/drawing/2014/main" id="{F47900BC-2D55-408A-BA82-27AF207D18B6}"/>
                </a:ext>
              </a:extLst>
            </p:cNvPr>
            <p:cNvSpPr/>
            <p:nvPr/>
          </p:nvSpPr>
          <p:spPr>
            <a:xfrm>
              <a:off x="8480344"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99" name="Oval 198">
              <a:extLst>
                <a:ext uri="{FF2B5EF4-FFF2-40B4-BE49-F238E27FC236}">
                  <a16:creationId xmlns:a16="http://schemas.microsoft.com/office/drawing/2014/main" id="{01E20468-4883-47BE-8405-77FEEB8C76A9}"/>
                </a:ext>
              </a:extLst>
            </p:cNvPr>
            <p:cNvSpPr/>
            <p:nvPr/>
          </p:nvSpPr>
          <p:spPr>
            <a:xfrm>
              <a:off x="8534897"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0" name="Oval 199">
              <a:extLst>
                <a:ext uri="{FF2B5EF4-FFF2-40B4-BE49-F238E27FC236}">
                  <a16:creationId xmlns:a16="http://schemas.microsoft.com/office/drawing/2014/main" id="{BAC6712C-86F8-4B11-B77D-B7553AEAF8C6}"/>
                </a:ext>
              </a:extLst>
            </p:cNvPr>
            <p:cNvSpPr/>
            <p:nvPr/>
          </p:nvSpPr>
          <p:spPr>
            <a:xfrm>
              <a:off x="8591549"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1" name="Oval 200">
              <a:extLst>
                <a:ext uri="{FF2B5EF4-FFF2-40B4-BE49-F238E27FC236}">
                  <a16:creationId xmlns:a16="http://schemas.microsoft.com/office/drawing/2014/main" id="{5BF7DA6C-79D9-4219-BEC8-76B77FDB8E38}"/>
                </a:ext>
              </a:extLst>
            </p:cNvPr>
            <p:cNvSpPr/>
            <p:nvPr/>
          </p:nvSpPr>
          <p:spPr>
            <a:xfrm>
              <a:off x="8765700"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2" name="Oval 201">
              <a:extLst>
                <a:ext uri="{FF2B5EF4-FFF2-40B4-BE49-F238E27FC236}">
                  <a16:creationId xmlns:a16="http://schemas.microsoft.com/office/drawing/2014/main" id="{5C888993-B52A-48E5-A275-5EF481DE9126}"/>
                </a:ext>
              </a:extLst>
            </p:cNvPr>
            <p:cNvSpPr/>
            <p:nvPr/>
          </p:nvSpPr>
          <p:spPr>
            <a:xfrm>
              <a:off x="9004895"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3" name="Oval 202">
              <a:extLst>
                <a:ext uri="{FF2B5EF4-FFF2-40B4-BE49-F238E27FC236}">
                  <a16:creationId xmlns:a16="http://schemas.microsoft.com/office/drawing/2014/main" id="{EF238606-7996-485A-9167-A0FF66EB1758}"/>
                </a:ext>
              </a:extLst>
            </p:cNvPr>
            <p:cNvSpPr/>
            <p:nvPr/>
          </p:nvSpPr>
          <p:spPr>
            <a:xfrm>
              <a:off x="10058194" y="330344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4" name="Oval 203">
              <a:extLst>
                <a:ext uri="{FF2B5EF4-FFF2-40B4-BE49-F238E27FC236}">
                  <a16:creationId xmlns:a16="http://schemas.microsoft.com/office/drawing/2014/main" id="{4848F0D3-21A9-48BA-9166-47DBA06A43F6}"/>
                </a:ext>
              </a:extLst>
            </p:cNvPr>
            <p:cNvSpPr/>
            <p:nvPr/>
          </p:nvSpPr>
          <p:spPr>
            <a:xfrm>
              <a:off x="10551272" y="383321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5" name="Oval 204">
              <a:extLst>
                <a:ext uri="{FF2B5EF4-FFF2-40B4-BE49-F238E27FC236}">
                  <a16:creationId xmlns:a16="http://schemas.microsoft.com/office/drawing/2014/main" id="{3278F838-BC18-40D2-AC9B-E4B9981D4D17}"/>
                </a:ext>
              </a:extLst>
            </p:cNvPr>
            <p:cNvSpPr/>
            <p:nvPr/>
          </p:nvSpPr>
          <p:spPr>
            <a:xfrm>
              <a:off x="10704441" y="383321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6" name="Oval 205">
              <a:extLst>
                <a:ext uri="{FF2B5EF4-FFF2-40B4-BE49-F238E27FC236}">
                  <a16:creationId xmlns:a16="http://schemas.microsoft.com/office/drawing/2014/main" id="{B73C25DD-F0CD-440E-A4D4-A7DD63A9B585}"/>
                </a:ext>
              </a:extLst>
            </p:cNvPr>
            <p:cNvSpPr/>
            <p:nvPr/>
          </p:nvSpPr>
          <p:spPr>
            <a:xfrm>
              <a:off x="11052743" y="383321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207" name="TextBox 206">
              <a:extLst>
                <a:ext uri="{FF2B5EF4-FFF2-40B4-BE49-F238E27FC236}">
                  <a16:creationId xmlns:a16="http://schemas.microsoft.com/office/drawing/2014/main" id="{9E97AA97-D56B-40ED-A682-4487B5647B66}"/>
                </a:ext>
              </a:extLst>
            </p:cNvPr>
            <p:cNvSpPr txBox="1"/>
            <p:nvPr/>
          </p:nvSpPr>
          <p:spPr>
            <a:xfrm>
              <a:off x="2300758" y="5506474"/>
              <a:ext cx="298857"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a:t>
              </a:r>
            </a:p>
          </p:txBody>
        </p:sp>
        <p:sp>
          <p:nvSpPr>
            <p:cNvPr id="208" name="TextBox 207">
              <a:extLst>
                <a:ext uri="{FF2B5EF4-FFF2-40B4-BE49-F238E27FC236}">
                  <a16:creationId xmlns:a16="http://schemas.microsoft.com/office/drawing/2014/main" id="{E302B99F-5467-4152-AB45-E5C96820B5D8}"/>
                </a:ext>
              </a:extLst>
            </p:cNvPr>
            <p:cNvSpPr txBox="1"/>
            <p:nvPr/>
          </p:nvSpPr>
          <p:spPr>
            <a:xfrm>
              <a:off x="2477356" y="5506474"/>
              <a:ext cx="298857"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1</a:t>
              </a:r>
            </a:p>
          </p:txBody>
        </p:sp>
        <p:sp>
          <p:nvSpPr>
            <p:cNvPr id="209" name="TextBox 208">
              <a:extLst>
                <a:ext uri="{FF2B5EF4-FFF2-40B4-BE49-F238E27FC236}">
                  <a16:creationId xmlns:a16="http://schemas.microsoft.com/office/drawing/2014/main" id="{F2285CA1-5326-4779-91E2-F0BCC891BF9E}"/>
                </a:ext>
              </a:extLst>
            </p:cNvPr>
            <p:cNvSpPr txBox="1"/>
            <p:nvPr/>
          </p:nvSpPr>
          <p:spPr>
            <a:xfrm>
              <a:off x="2854642" y="5506474"/>
              <a:ext cx="298857"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3</a:t>
              </a:r>
            </a:p>
          </p:txBody>
        </p:sp>
        <p:sp>
          <p:nvSpPr>
            <p:cNvPr id="210" name="TextBox 209">
              <a:extLst>
                <a:ext uri="{FF2B5EF4-FFF2-40B4-BE49-F238E27FC236}">
                  <a16:creationId xmlns:a16="http://schemas.microsoft.com/office/drawing/2014/main" id="{621D08C1-2C36-46A0-BB68-CBA8E189BCB6}"/>
                </a:ext>
              </a:extLst>
            </p:cNvPr>
            <p:cNvSpPr txBox="1"/>
            <p:nvPr/>
          </p:nvSpPr>
          <p:spPr>
            <a:xfrm>
              <a:off x="3408633" y="5506474"/>
              <a:ext cx="298857"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6</a:t>
              </a:r>
            </a:p>
          </p:txBody>
        </p:sp>
        <p:sp>
          <p:nvSpPr>
            <p:cNvPr id="211" name="TextBox 210">
              <a:extLst>
                <a:ext uri="{FF2B5EF4-FFF2-40B4-BE49-F238E27FC236}">
                  <a16:creationId xmlns:a16="http://schemas.microsoft.com/office/drawing/2014/main" id="{843133F0-0CB8-483A-A433-0380BBDCD151}"/>
                </a:ext>
              </a:extLst>
            </p:cNvPr>
            <p:cNvSpPr txBox="1"/>
            <p:nvPr/>
          </p:nvSpPr>
          <p:spPr>
            <a:xfrm>
              <a:off x="4462783" y="5506474"/>
              <a:ext cx="377302"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12</a:t>
              </a:r>
            </a:p>
          </p:txBody>
        </p:sp>
        <p:sp>
          <p:nvSpPr>
            <p:cNvPr id="212" name="TextBox 211">
              <a:extLst>
                <a:ext uri="{FF2B5EF4-FFF2-40B4-BE49-F238E27FC236}">
                  <a16:creationId xmlns:a16="http://schemas.microsoft.com/office/drawing/2014/main" id="{09D3548D-B841-40EA-8FD1-08875377300D}"/>
                </a:ext>
              </a:extLst>
            </p:cNvPr>
            <p:cNvSpPr txBox="1"/>
            <p:nvPr/>
          </p:nvSpPr>
          <p:spPr>
            <a:xfrm>
              <a:off x="5578576" y="5506474"/>
              <a:ext cx="377302"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18</a:t>
              </a:r>
            </a:p>
          </p:txBody>
        </p:sp>
        <p:sp>
          <p:nvSpPr>
            <p:cNvPr id="213" name="TextBox 212">
              <a:extLst>
                <a:ext uri="{FF2B5EF4-FFF2-40B4-BE49-F238E27FC236}">
                  <a16:creationId xmlns:a16="http://schemas.microsoft.com/office/drawing/2014/main" id="{59FABBCC-896C-4B81-9793-42D8BE3E64CC}"/>
                </a:ext>
              </a:extLst>
            </p:cNvPr>
            <p:cNvSpPr txBox="1"/>
            <p:nvPr/>
          </p:nvSpPr>
          <p:spPr>
            <a:xfrm>
              <a:off x="6678535" y="5506474"/>
              <a:ext cx="377302"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24</a:t>
              </a:r>
            </a:p>
          </p:txBody>
        </p:sp>
        <p:sp>
          <p:nvSpPr>
            <p:cNvPr id="214" name="TextBox 213">
              <a:extLst>
                <a:ext uri="{FF2B5EF4-FFF2-40B4-BE49-F238E27FC236}">
                  <a16:creationId xmlns:a16="http://schemas.microsoft.com/office/drawing/2014/main" id="{1C0466E4-22A0-4960-9DCC-41284C054B2C}"/>
                </a:ext>
              </a:extLst>
            </p:cNvPr>
            <p:cNvSpPr txBox="1"/>
            <p:nvPr/>
          </p:nvSpPr>
          <p:spPr>
            <a:xfrm>
              <a:off x="7794324" y="5506474"/>
              <a:ext cx="377302"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30</a:t>
              </a:r>
            </a:p>
          </p:txBody>
        </p:sp>
        <p:sp>
          <p:nvSpPr>
            <p:cNvPr id="215" name="TextBox 214">
              <a:extLst>
                <a:ext uri="{FF2B5EF4-FFF2-40B4-BE49-F238E27FC236}">
                  <a16:creationId xmlns:a16="http://schemas.microsoft.com/office/drawing/2014/main" id="{31840873-D82B-4ADD-B496-3997C6AF1FCD}"/>
                </a:ext>
              </a:extLst>
            </p:cNvPr>
            <p:cNvSpPr txBox="1"/>
            <p:nvPr/>
          </p:nvSpPr>
          <p:spPr>
            <a:xfrm>
              <a:off x="8908307" y="5506474"/>
              <a:ext cx="377302"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36</a:t>
              </a:r>
            </a:p>
          </p:txBody>
        </p:sp>
        <p:sp>
          <p:nvSpPr>
            <p:cNvPr id="216" name="TextBox 215">
              <a:extLst>
                <a:ext uri="{FF2B5EF4-FFF2-40B4-BE49-F238E27FC236}">
                  <a16:creationId xmlns:a16="http://schemas.microsoft.com/office/drawing/2014/main" id="{A92C00DE-55AC-4AEF-AFC4-C553F763263C}"/>
                </a:ext>
              </a:extLst>
            </p:cNvPr>
            <p:cNvSpPr txBox="1"/>
            <p:nvPr/>
          </p:nvSpPr>
          <p:spPr>
            <a:xfrm>
              <a:off x="10000125" y="5506474"/>
              <a:ext cx="377302"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42</a:t>
              </a:r>
            </a:p>
          </p:txBody>
        </p:sp>
        <p:sp>
          <p:nvSpPr>
            <p:cNvPr id="217" name="TextBox 216">
              <a:extLst>
                <a:ext uri="{FF2B5EF4-FFF2-40B4-BE49-F238E27FC236}">
                  <a16:creationId xmlns:a16="http://schemas.microsoft.com/office/drawing/2014/main" id="{D69750A2-0DF1-49DF-9EEE-8F5BF3CFD0B3}"/>
                </a:ext>
              </a:extLst>
            </p:cNvPr>
            <p:cNvSpPr txBox="1"/>
            <p:nvPr/>
          </p:nvSpPr>
          <p:spPr>
            <a:xfrm>
              <a:off x="11115913" y="5506474"/>
              <a:ext cx="377302"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48</a:t>
              </a:r>
            </a:p>
          </p:txBody>
        </p:sp>
        <p:sp>
          <p:nvSpPr>
            <p:cNvPr id="234" name="TextBox 233">
              <a:extLst>
                <a:ext uri="{FF2B5EF4-FFF2-40B4-BE49-F238E27FC236}">
                  <a16:creationId xmlns:a16="http://schemas.microsoft.com/office/drawing/2014/main" id="{CCB6663D-9CEE-4209-B21E-D7135A7AF4D2}"/>
                </a:ext>
              </a:extLst>
            </p:cNvPr>
            <p:cNvSpPr txBox="1"/>
            <p:nvPr/>
          </p:nvSpPr>
          <p:spPr>
            <a:xfrm>
              <a:off x="6533086" y="5702628"/>
              <a:ext cx="746359" cy="307776"/>
            </a:xfrm>
            <a:prstGeom prst="rect">
              <a:avLst/>
            </a:prstGeom>
            <a:noFill/>
          </p:spPr>
          <p:txBody>
            <a:bodyPr wrap="none" rtlCol="0">
              <a:spAutoFit/>
            </a:bodyPr>
            <a:lstStyle/>
            <a:p>
              <a:pPr algn="ctr" defTabSz="685800">
                <a:defRPr/>
              </a:pPr>
              <a:r>
                <a:rPr lang="en-US" sz="900" b="1" dirty="0">
                  <a:latin typeface="Calibri" panose="020F0502020204030204" pitchFamily="34" charset="0"/>
                  <a:cs typeface="Calibri" panose="020F0502020204030204" pitchFamily="34" charset="0"/>
                </a:rPr>
                <a:t>Months</a:t>
              </a:r>
            </a:p>
          </p:txBody>
        </p:sp>
        <p:sp>
          <p:nvSpPr>
            <p:cNvPr id="235" name="TextBox 234">
              <a:extLst>
                <a:ext uri="{FF2B5EF4-FFF2-40B4-BE49-F238E27FC236}">
                  <a16:creationId xmlns:a16="http://schemas.microsoft.com/office/drawing/2014/main" id="{08C425E4-2D80-4EDC-B51F-ED6F83118E4F}"/>
                </a:ext>
              </a:extLst>
            </p:cNvPr>
            <p:cNvSpPr txBox="1"/>
            <p:nvPr/>
          </p:nvSpPr>
          <p:spPr>
            <a:xfrm>
              <a:off x="168070" y="5714044"/>
              <a:ext cx="2149013" cy="293882"/>
            </a:xfrm>
            <a:prstGeom prst="rect">
              <a:avLst/>
            </a:prstGeom>
            <a:noFill/>
          </p:spPr>
          <p:txBody>
            <a:bodyPr wrap="none" rtlCol="0">
              <a:spAutoFit/>
            </a:bodyPr>
            <a:lstStyle/>
            <a:p>
              <a:pPr defTabSz="685800">
                <a:defRPr/>
              </a:pPr>
              <a:r>
                <a:rPr lang="en-US" sz="1000" b="1" dirty="0">
                  <a:latin typeface="Calibri" panose="020F0502020204030204" pitchFamily="34" charset="0"/>
                  <a:cs typeface="Calibri" panose="020F0502020204030204" pitchFamily="34" charset="0"/>
                </a:rPr>
                <a:t>Number of patients still at risk</a:t>
              </a:r>
            </a:p>
          </p:txBody>
        </p:sp>
        <p:grpSp>
          <p:nvGrpSpPr>
            <p:cNvPr id="236" name="Group 235">
              <a:extLst>
                <a:ext uri="{FF2B5EF4-FFF2-40B4-BE49-F238E27FC236}">
                  <a16:creationId xmlns:a16="http://schemas.microsoft.com/office/drawing/2014/main" id="{D4C2F6A7-0D1B-43ED-A522-0C45B2C7613F}"/>
                </a:ext>
              </a:extLst>
            </p:cNvPr>
            <p:cNvGrpSpPr/>
            <p:nvPr/>
          </p:nvGrpSpPr>
          <p:grpSpPr>
            <a:xfrm>
              <a:off x="926621" y="5895490"/>
              <a:ext cx="10533062" cy="308325"/>
              <a:chOff x="48561" y="4502751"/>
              <a:chExt cx="5580652" cy="204004"/>
            </a:xfrm>
          </p:grpSpPr>
          <p:sp>
            <p:nvSpPr>
              <p:cNvPr id="237" name="TextBox 236">
                <a:extLst>
                  <a:ext uri="{FF2B5EF4-FFF2-40B4-BE49-F238E27FC236}">
                    <a16:creationId xmlns:a16="http://schemas.microsoft.com/office/drawing/2014/main" id="{58744AAD-EF3A-4F8B-9E88-2E7829A08AF6}"/>
                  </a:ext>
                </a:extLst>
              </p:cNvPr>
              <p:cNvSpPr txBox="1"/>
              <p:nvPr/>
            </p:nvSpPr>
            <p:spPr>
              <a:xfrm>
                <a:off x="48561" y="4502751"/>
                <a:ext cx="736154" cy="194447"/>
              </a:xfrm>
              <a:prstGeom prst="rect">
                <a:avLst/>
              </a:prstGeom>
              <a:noFill/>
            </p:spPr>
            <p:txBody>
              <a:bodyPr wrap="none" rtlCol="0">
                <a:spAutoFit/>
              </a:bodyPr>
              <a:lstStyle/>
              <a:p>
                <a:pPr defTabSz="685800">
                  <a:defRPr/>
                </a:pPr>
                <a:r>
                  <a:rPr lang="en-US" sz="1000" b="1" dirty="0">
                    <a:latin typeface="Calibri" panose="020F0502020204030204" pitchFamily="34" charset="0"/>
                    <a:cs typeface="Calibri" panose="020F0502020204030204" pitchFamily="34" charset="0"/>
                  </a:rPr>
                  <a:t>Tafasitamab + LEN</a:t>
                </a:r>
              </a:p>
            </p:txBody>
          </p:sp>
          <p:sp>
            <p:nvSpPr>
              <p:cNvPr id="238" name="TextBox 237">
                <a:extLst>
                  <a:ext uri="{FF2B5EF4-FFF2-40B4-BE49-F238E27FC236}">
                    <a16:creationId xmlns:a16="http://schemas.microsoft.com/office/drawing/2014/main" id="{96B623FF-4438-44EA-BC13-1A15D651AE6D}"/>
                  </a:ext>
                </a:extLst>
              </p:cNvPr>
              <p:cNvSpPr txBox="1"/>
              <p:nvPr/>
            </p:nvSpPr>
            <p:spPr>
              <a:xfrm>
                <a:off x="754080"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46</a:t>
                </a:r>
              </a:p>
            </p:txBody>
          </p:sp>
          <p:sp>
            <p:nvSpPr>
              <p:cNvPr id="239" name="TextBox 238">
                <a:extLst>
                  <a:ext uri="{FF2B5EF4-FFF2-40B4-BE49-F238E27FC236}">
                    <a16:creationId xmlns:a16="http://schemas.microsoft.com/office/drawing/2014/main" id="{3E1A1320-3519-4B34-90DA-EE9B66B92722}"/>
                  </a:ext>
                </a:extLst>
              </p:cNvPr>
              <p:cNvSpPr txBox="1"/>
              <p:nvPr/>
            </p:nvSpPr>
            <p:spPr>
              <a:xfrm>
                <a:off x="886320"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44</a:t>
                </a:r>
              </a:p>
            </p:txBody>
          </p:sp>
          <p:sp>
            <p:nvSpPr>
              <p:cNvPr id="240" name="TextBox 239">
                <a:extLst>
                  <a:ext uri="{FF2B5EF4-FFF2-40B4-BE49-F238E27FC236}">
                    <a16:creationId xmlns:a16="http://schemas.microsoft.com/office/drawing/2014/main" id="{F4E02824-DB0D-4FB3-8971-D5835EE2DDAF}"/>
                  </a:ext>
                </a:extLst>
              </p:cNvPr>
              <p:cNvSpPr txBox="1"/>
              <p:nvPr/>
            </p:nvSpPr>
            <p:spPr>
              <a:xfrm>
                <a:off x="1062760"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39</a:t>
                </a:r>
              </a:p>
            </p:txBody>
          </p:sp>
          <p:sp>
            <p:nvSpPr>
              <p:cNvPr id="241" name="TextBox 240">
                <a:extLst>
                  <a:ext uri="{FF2B5EF4-FFF2-40B4-BE49-F238E27FC236}">
                    <a16:creationId xmlns:a16="http://schemas.microsoft.com/office/drawing/2014/main" id="{08DDA862-1B5F-4475-BD7B-1F86C33D6613}"/>
                  </a:ext>
                </a:extLst>
              </p:cNvPr>
              <p:cNvSpPr txBox="1"/>
              <p:nvPr/>
            </p:nvSpPr>
            <p:spPr>
              <a:xfrm>
                <a:off x="1376875"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33</a:t>
                </a:r>
              </a:p>
            </p:txBody>
          </p:sp>
          <p:sp>
            <p:nvSpPr>
              <p:cNvPr id="242" name="TextBox 241">
                <a:extLst>
                  <a:ext uri="{FF2B5EF4-FFF2-40B4-BE49-F238E27FC236}">
                    <a16:creationId xmlns:a16="http://schemas.microsoft.com/office/drawing/2014/main" id="{A0537AB5-C2C5-4094-A154-B28543DB4B74}"/>
                  </a:ext>
                </a:extLst>
              </p:cNvPr>
              <p:cNvSpPr txBox="1"/>
              <p:nvPr/>
            </p:nvSpPr>
            <p:spPr>
              <a:xfrm>
                <a:off x="1959187"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26</a:t>
                </a:r>
              </a:p>
            </p:txBody>
          </p:sp>
          <p:sp>
            <p:nvSpPr>
              <p:cNvPr id="243" name="TextBox 242">
                <a:extLst>
                  <a:ext uri="{FF2B5EF4-FFF2-40B4-BE49-F238E27FC236}">
                    <a16:creationId xmlns:a16="http://schemas.microsoft.com/office/drawing/2014/main" id="{3A346E33-AB0B-431C-B4A8-B848A96D7143}"/>
                  </a:ext>
                </a:extLst>
              </p:cNvPr>
              <p:cNvSpPr txBox="1"/>
              <p:nvPr/>
            </p:nvSpPr>
            <p:spPr>
              <a:xfrm>
                <a:off x="2557667"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25</a:t>
                </a:r>
              </a:p>
            </p:txBody>
          </p:sp>
          <p:sp>
            <p:nvSpPr>
              <p:cNvPr id="244" name="TextBox 243">
                <a:extLst>
                  <a:ext uri="{FF2B5EF4-FFF2-40B4-BE49-F238E27FC236}">
                    <a16:creationId xmlns:a16="http://schemas.microsoft.com/office/drawing/2014/main" id="{CEBEBB60-856E-4DC0-9368-FB464897DDB9}"/>
                  </a:ext>
                </a:extLst>
              </p:cNvPr>
              <p:cNvSpPr txBox="1"/>
              <p:nvPr/>
            </p:nvSpPr>
            <p:spPr>
              <a:xfrm>
                <a:off x="3133997"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21</a:t>
                </a:r>
              </a:p>
            </p:txBody>
          </p:sp>
          <p:sp>
            <p:nvSpPr>
              <p:cNvPr id="245" name="TextBox 244">
                <a:extLst>
                  <a:ext uri="{FF2B5EF4-FFF2-40B4-BE49-F238E27FC236}">
                    <a16:creationId xmlns:a16="http://schemas.microsoft.com/office/drawing/2014/main" id="{1F9B7521-CF39-4020-9546-4F96B6ECA01F}"/>
                  </a:ext>
                </a:extLst>
              </p:cNvPr>
              <p:cNvSpPr txBox="1"/>
              <p:nvPr/>
            </p:nvSpPr>
            <p:spPr>
              <a:xfrm>
                <a:off x="3701154" y="4512307"/>
                <a:ext cx="199903"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15</a:t>
                </a:r>
              </a:p>
            </p:txBody>
          </p:sp>
          <p:sp>
            <p:nvSpPr>
              <p:cNvPr id="246" name="TextBox 245">
                <a:extLst>
                  <a:ext uri="{FF2B5EF4-FFF2-40B4-BE49-F238E27FC236}">
                    <a16:creationId xmlns:a16="http://schemas.microsoft.com/office/drawing/2014/main" id="{7C9F9B21-4393-4118-8620-AAE55EBD4858}"/>
                  </a:ext>
                </a:extLst>
              </p:cNvPr>
              <p:cNvSpPr txBox="1"/>
              <p:nvPr/>
            </p:nvSpPr>
            <p:spPr>
              <a:xfrm>
                <a:off x="4309787" y="4512307"/>
                <a:ext cx="158342"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5</a:t>
                </a:r>
              </a:p>
            </p:txBody>
          </p:sp>
          <p:sp>
            <p:nvSpPr>
              <p:cNvPr id="247" name="TextBox 246">
                <a:extLst>
                  <a:ext uri="{FF2B5EF4-FFF2-40B4-BE49-F238E27FC236}">
                    <a16:creationId xmlns:a16="http://schemas.microsoft.com/office/drawing/2014/main" id="{8B8A8A03-A38D-4A0C-BE1D-BF4BB3DC8A68}"/>
                  </a:ext>
                </a:extLst>
              </p:cNvPr>
              <p:cNvSpPr txBox="1"/>
              <p:nvPr/>
            </p:nvSpPr>
            <p:spPr>
              <a:xfrm>
                <a:off x="4894050" y="4512307"/>
                <a:ext cx="158342"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4</a:t>
                </a:r>
              </a:p>
            </p:txBody>
          </p:sp>
          <p:sp>
            <p:nvSpPr>
              <p:cNvPr id="248" name="TextBox 247">
                <a:extLst>
                  <a:ext uri="{FF2B5EF4-FFF2-40B4-BE49-F238E27FC236}">
                    <a16:creationId xmlns:a16="http://schemas.microsoft.com/office/drawing/2014/main" id="{00B99C11-8CAA-4D00-8FF9-144B984F23A4}"/>
                  </a:ext>
                </a:extLst>
              </p:cNvPr>
              <p:cNvSpPr txBox="1"/>
              <p:nvPr/>
            </p:nvSpPr>
            <p:spPr>
              <a:xfrm>
                <a:off x="5470871" y="4512307"/>
                <a:ext cx="158342" cy="194448"/>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0</a:t>
                </a:r>
              </a:p>
            </p:txBody>
          </p:sp>
        </p:grpSp>
        <p:sp>
          <p:nvSpPr>
            <p:cNvPr id="114" name="TextBox 113">
              <a:extLst>
                <a:ext uri="{FF2B5EF4-FFF2-40B4-BE49-F238E27FC236}">
                  <a16:creationId xmlns:a16="http://schemas.microsoft.com/office/drawing/2014/main" id="{E9E7612E-2707-412B-9717-B3C77DFDDF2B}"/>
                </a:ext>
              </a:extLst>
            </p:cNvPr>
            <p:cNvSpPr txBox="1"/>
            <p:nvPr/>
          </p:nvSpPr>
          <p:spPr>
            <a:xfrm rot="16200000">
              <a:off x="136536" y="3564798"/>
              <a:ext cx="2917775" cy="330617"/>
            </a:xfrm>
            <a:prstGeom prst="rect">
              <a:avLst/>
            </a:prstGeom>
            <a:noFill/>
          </p:spPr>
          <p:txBody>
            <a:bodyPr wrap="none" rtlCol="0">
              <a:spAutoFit/>
            </a:bodyPr>
            <a:lstStyle/>
            <a:p>
              <a:pPr algn="ctr" defTabSz="685800">
                <a:defRPr/>
              </a:pPr>
              <a:r>
                <a:rPr lang="en-US" sz="1200" b="1" dirty="0">
                  <a:latin typeface="Calibri" panose="020F0502020204030204" pitchFamily="34" charset="0"/>
                  <a:cs typeface="Calibri" panose="020F0502020204030204" pitchFamily="34" charset="0"/>
                </a:rPr>
                <a:t>Proportion of patients in remission</a:t>
              </a:r>
            </a:p>
          </p:txBody>
        </p:sp>
        <p:grpSp>
          <p:nvGrpSpPr>
            <p:cNvPr id="115" name="Group 114">
              <a:extLst>
                <a:ext uri="{FF2B5EF4-FFF2-40B4-BE49-F238E27FC236}">
                  <a16:creationId xmlns:a16="http://schemas.microsoft.com/office/drawing/2014/main" id="{68AECD9B-CF2A-4264-A8F2-65BA0B21CD2D}"/>
                </a:ext>
              </a:extLst>
            </p:cNvPr>
            <p:cNvGrpSpPr/>
            <p:nvPr/>
          </p:nvGrpSpPr>
          <p:grpSpPr>
            <a:xfrm>
              <a:off x="8724867" y="2000010"/>
              <a:ext cx="3190556" cy="586710"/>
              <a:chOff x="8724867" y="1980960"/>
              <a:chExt cx="3190556" cy="586710"/>
            </a:xfrm>
          </p:grpSpPr>
          <p:cxnSp>
            <p:nvCxnSpPr>
              <p:cNvPr id="120" name="Straight Connector 119">
                <a:extLst>
                  <a:ext uri="{FF2B5EF4-FFF2-40B4-BE49-F238E27FC236}">
                    <a16:creationId xmlns:a16="http://schemas.microsoft.com/office/drawing/2014/main" id="{7B8E5FA8-A485-404F-BB5B-1E2D2869F83D}"/>
                  </a:ext>
                </a:extLst>
              </p:cNvPr>
              <p:cNvCxnSpPr>
                <a:cxnSpLocks/>
              </p:cNvCxnSpPr>
              <p:nvPr/>
            </p:nvCxnSpPr>
            <p:spPr>
              <a:xfrm>
                <a:off x="9216475" y="2409059"/>
                <a:ext cx="528023"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0BAC13A2-65EF-4574-B5BF-BDB6A0B09193}"/>
                  </a:ext>
                </a:extLst>
              </p:cNvPr>
              <p:cNvSpPr txBox="1"/>
              <p:nvPr/>
            </p:nvSpPr>
            <p:spPr>
              <a:xfrm>
                <a:off x="8788924" y="1980960"/>
                <a:ext cx="2659863"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Tafasitamab-cxix + LEN censoring times</a:t>
                </a:r>
              </a:p>
            </p:txBody>
          </p:sp>
          <p:sp>
            <p:nvSpPr>
              <p:cNvPr id="117" name="TextBox 116">
                <a:extLst>
                  <a:ext uri="{FF2B5EF4-FFF2-40B4-BE49-F238E27FC236}">
                    <a16:creationId xmlns:a16="http://schemas.microsoft.com/office/drawing/2014/main" id="{A46E41A2-0E99-4852-8D6F-CF1902FAA9A5}"/>
                  </a:ext>
                </a:extLst>
              </p:cNvPr>
              <p:cNvSpPr txBox="1"/>
              <p:nvPr/>
            </p:nvSpPr>
            <p:spPr>
              <a:xfrm>
                <a:off x="9712836" y="2273788"/>
                <a:ext cx="2202587" cy="293882"/>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Tafasitamab-cxix + LEN (N = 80)</a:t>
                </a:r>
                <a:endParaRPr lang="en-US" sz="1000" baseline="30000" dirty="0">
                  <a:latin typeface="Calibri" panose="020F0502020204030204" pitchFamily="34" charset="0"/>
                  <a:cs typeface="Calibri" panose="020F0502020204030204" pitchFamily="34" charset="0"/>
                </a:endParaRPr>
              </a:p>
            </p:txBody>
          </p:sp>
          <p:sp>
            <p:nvSpPr>
              <p:cNvPr id="118" name="Oval 117">
                <a:extLst>
                  <a:ext uri="{FF2B5EF4-FFF2-40B4-BE49-F238E27FC236}">
                    <a16:creationId xmlns:a16="http://schemas.microsoft.com/office/drawing/2014/main" id="{D752739A-769E-4049-8015-D248398D9006}"/>
                  </a:ext>
                </a:extLst>
              </p:cNvPr>
              <p:cNvSpPr/>
              <p:nvPr/>
            </p:nvSpPr>
            <p:spPr>
              <a:xfrm>
                <a:off x="8724867" y="2081930"/>
                <a:ext cx="91441" cy="91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sp>
            <p:nvSpPr>
              <p:cNvPr id="119" name="Oval 118">
                <a:extLst>
                  <a:ext uri="{FF2B5EF4-FFF2-40B4-BE49-F238E27FC236}">
                    <a16:creationId xmlns:a16="http://schemas.microsoft.com/office/drawing/2014/main" id="{008BCD7E-4C08-44B1-82DB-0094DFC191DB}"/>
                  </a:ext>
                </a:extLst>
              </p:cNvPr>
              <p:cNvSpPr/>
              <p:nvPr/>
            </p:nvSpPr>
            <p:spPr>
              <a:xfrm>
                <a:off x="9438255" y="2366718"/>
                <a:ext cx="91441" cy="91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900" dirty="0">
                  <a:solidFill>
                    <a:schemeClr val="tx1"/>
                  </a:solidFill>
                  <a:latin typeface="Calibri" panose="020F0502020204030204" pitchFamily="34" charset="0"/>
                  <a:cs typeface="Calibri" panose="020F0502020204030204" pitchFamily="34" charset="0"/>
                </a:endParaRPr>
              </a:p>
            </p:txBody>
          </p:sp>
        </p:grpSp>
        <p:grpSp>
          <p:nvGrpSpPr>
            <p:cNvPr id="121" name="Group 120">
              <a:extLst>
                <a:ext uri="{FF2B5EF4-FFF2-40B4-BE49-F238E27FC236}">
                  <a16:creationId xmlns:a16="http://schemas.microsoft.com/office/drawing/2014/main" id="{0E2FECC9-19C7-47F4-8D0E-901DA4060808}"/>
                </a:ext>
              </a:extLst>
            </p:cNvPr>
            <p:cNvGrpSpPr/>
            <p:nvPr/>
          </p:nvGrpSpPr>
          <p:grpSpPr>
            <a:xfrm>
              <a:off x="1873183" y="1995664"/>
              <a:ext cx="415568" cy="3601785"/>
              <a:chOff x="1873183" y="1995664"/>
              <a:chExt cx="415568" cy="3601785"/>
            </a:xfrm>
          </p:grpSpPr>
          <p:sp>
            <p:nvSpPr>
              <p:cNvPr id="122" name="TextBox 121">
                <a:extLst>
                  <a:ext uri="{FF2B5EF4-FFF2-40B4-BE49-F238E27FC236}">
                    <a16:creationId xmlns:a16="http://schemas.microsoft.com/office/drawing/2014/main" id="{09C5F61C-7994-4989-BE49-3FF1E90FFFAA}"/>
                  </a:ext>
                </a:extLst>
              </p:cNvPr>
              <p:cNvSpPr txBox="1"/>
              <p:nvPr/>
            </p:nvSpPr>
            <p:spPr>
              <a:xfrm>
                <a:off x="1873184" y="5303567"/>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0.0</a:t>
                </a:r>
              </a:p>
            </p:txBody>
          </p:sp>
          <p:sp>
            <p:nvSpPr>
              <p:cNvPr id="123" name="TextBox 122">
                <a:extLst>
                  <a:ext uri="{FF2B5EF4-FFF2-40B4-BE49-F238E27FC236}">
                    <a16:creationId xmlns:a16="http://schemas.microsoft.com/office/drawing/2014/main" id="{41AE65D5-2858-46D3-81E5-176BEE5C1514}"/>
                  </a:ext>
                </a:extLst>
              </p:cNvPr>
              <p:cNvSpPr txBox="1"/>
              <p:nvPr/>
            </p:nvSpPr>
            <p:spPr>
              <a:xfrm>
                <a:off x="1873184" y="4621252"/>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0.2</a:t>
                </a:r>
              </a:p>
            </p:txBody>
          </p:sp>
          <p:sp>
            <p:nvSpPr>
              <p:cNvPr id="124" name="TextBox 123">
                <a:extLst>
                  <a:ext uri="{FF2B5EF4-FFF2-40B4-BE49-F238E27FC236}">
                    <a16:creationId xmlns:a16="http://schemas.microsoft.com/office/drawing/2014/main" id="{4A09D34E-DE34-44EC-A4F4-5B9DA12BBC92}"/>
                  </a:ext>
                </a:extLst>
              </p:cNvPr>
              <p:cNvSpPr txBox="1"/>
              <p:nvPr/>
            </p:nvSpPr>
            <p:spPr>
              <a:xfrm>
                <a:off x="1873184" y="4276445"/>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0.3</a:t>
                </a:r>
              </a:p>
            </p:txBody>
          </p:sp>
          <p:sp>
            <p:nvSpPr>
              <p:cNvPr id="125" name="TextBox 124">
                <a:extLst>
                  <a:ext uri="{FF2B5EF4-FFF2-40B4-BE49-F238E27FC236}">
                    <a16:creationId xmlns:a16="http://schemas.microsoft.com/office/drawing/2014/main" id="{C372C9F5-6268-4F2A-BF28-088206BD9BB5}"/>
                  </a:ext>
                </a:extLst>
              </p:cNvPr>
              <p:cNvSpPr txBox="1"/>
              <p:nvPr/>
            </p:nvSpPr>
            <p:spPr>
              <a:xfrm>
                <a:off x="1873184" y="3968275"/>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0.4</a:t>
                </a:r>
              </a:p>
            </p:txBody>
          </p:sp>
          <p:sp>
            <p:nvSpPr>
              <p:cNvPr id="126" name="TextBox 125">
                <a:extLst>
                  <a:ext uri="{FF2B5EF4-FFF2-40B4-BE49-F238E27FC236}">
                    <a16:creationId xmlns:a16="http://schemas.microsoft.com/office/drawing/2014/main" id="{D0D0CB8C-96AF-49E0-AE8E-65A09A7E8F64}"/>
                  </a:ext>
                </a:extLst>
              </p:cNvPr>
              <p:cNvSpPr txBox="1"/>
              <p:nvPr/>
            </p:nvSpPr>
            <p:spPr>
              <a:xfrm>
                <a:off x="1873184" y="3643729"/>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0.5</a:t>
                </a:r>
              </a:p>
            </p:txBody>
          </p:sp>
          <p:sp>
            <p:nvSpPr>
              <p:cNvPr id="127" name="TextBox 126">
                <a:extLst>
                  <a:ext uri="{FF2B5EF4-FFF2-40B4-BE49-F238E27FC236}">
                    <a16:creationId xmlns:a16="http://schemas.microsoft.com/office/drawing/2014/main" id="{4F69EB99-49A0-4D2F-A7FF-64D35CC2B69B}"/>
                  </a:ext>
                </a:extLst>
              </p:cNvPr>
              <p:cNvSpPr txBox="1"/>
              <p:nvPr/>
            </p:nvSpPr>
            <p:spPr>
              <a:xfrm>
                <a:off x="1873184" y="3303683"/>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0.6</a:t>
                </a:r>
              </a:p>
            </p:txBody>
          </p:sp>
          <p:sp>
            <p:nvSpPr>
              <p:cNvPr id="128" name="TextBox 127">
                <a:extLst>
                  <a:ext uri="{FF2B5EF4-FFF2-40B4-BE49-F238E27FC236}">
                    <a16:creationId xmlns:a16="http://schemas.microsoft.com/office/drawing/2014/main" id="{C682E2A0-739F-4DE5-A1CA-2C1314AD3903}"/>
                  </a:ext>
                </a:extLst>
              </p:cNvPr>
              <p:cNvSpPr txBox="1"/>
              <p:nvPr/>
            </p:nvSpPr>
            <p:spPr>
              <a:xfrm>
                <a:off x="1873184" y="2993897"/>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0.7</a:t>
                </a:r>
              </a:p>
            </p:txBody>
          </p:sp>
          <p:sp>
            <p:nvSpPr>
              <p:cNvPr id="129" name="TextBox 128">
                <a:extLst>
                  <a:ext uri="{FF2B5EF4-FFF2-40B4-BE49-F238E27FC236}">
                    <a16:creationId xmlns:a16="http://schemas.microsoft.com/office/drawing/2014/main" id="{2B859CC5-8DBE-4988-88C3-2EAF731E98D9}"/>
                  </a:ext>
                </a:extLst>
              </p:cNvPr>
              <p:cNvSpPr txBox="1"/>
              <p:nvPr/>
            </p:nvSpPr>
            <p:spPr>
              <a:xfrm>
                <a:off x="1873184" y="2652890"/>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0.8</a:t>
                </a:r>
              </a:p>
            </p:txBody>
          </p:sp>
          <p:sp>
            <p:nvSpPr>
              <p:cNvPr id="130" name="TextBox 129">
                <a:extLst>
                  <a:ext uri="{FF2B5EF4-FFF2-40B4-BE49-F238E27FC236}">
                    <a16:creationId xmlns:a16="http://schemas.microsoft.com/office/drawing/2014/main" id="{B109B40C-9DC6-40D9-AD2C-635B02C4D003}"/>
                  </a:ext>
                </a:extLst>
              </p:cNvPr>
              <p:cNvSpPr txBox="1"/>
              <p:nvPr/>
            </p:nvSpPr>
            <p:spPr>
              <a:xfrm>
                <a:off x="1873184" y="2318245"/>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0.9</a:t>
                </a:r>
              </a:p>
            </p:txBody>
          </p:sp>
          <p:sp>
            <p:nvSpPr>
              <p:cNvPr id="131" name="TextBox 130">
                <a:extLst>
                  <a:ext uri="{FF2B5EF4-FFF2-40B4-BE49-F238E27FC236}">
                    <a16:creationId xmlns:a16="http://schemas.microsoft.com/office/drawing/2014/main" id="{F8D8F1D8-45A6-4C92-8D8E-733A1E9660EB}"/>
                  </a:ext>
                </a:extLst>
              </p:cNvPr>
              <p:cNvSpPr txBox="1"/>
              <p:nvPr/>
            </p:nvSpPr>
            <p:spPr>
              <a:xfrm>
                <a:off x="1873183" y="1995664"/>
                <a:ext cx="415568"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1.0</a:t>
                </a:r>
              </a:p>
            </p:txBody>
          </p:sp>
          <p:sp>
            <p:nvSpPr>
              <p:cNvPr id="132" name="TextBox 131">
                <a:extLst>
                  <a:ext uri="{FF2B5EF4-FFF2-40B4-BE49-F238E27FC236}">
                    <a16:creationId xmlns:a16="http://schemas.microsoft.com/office/drawing/2014/main" id="{04FE9C4C-879F-4E24-B1A5-DDC7B6598C74}"/>
                  </a:ext>
                </a:extLst>
              </p:cNvPr>
              <p:cNvSpPr txBox="1"/>
              <p:nvPr/>
            </p:nvSpPr>
            <p:spPr>
              <a:xfrm>
                <a:off x="1873184" y="4971529"/>
                <a:ext cx="415567" cy="293882"/>
              </a:xfrm>
              <a:prstGeom prst="rect">
                <a:avLst/>
              </a:prstGeom>
              <a:noFill/>
            </p:spPr>
            <p:txBody>
              <a:bodyPr wrap="none" rtlCol="0">
                <a:spAutoFit/>
              </a:bodyPr>
              <a:lstStyle/>
              <a:p>
                <a:pPr algn="r" defTabSz="685800">
                  <a:defRPr/>
                </a:pPr>
                <a:r>
                  <a:rPr lang="en-US" sz="1000" dirty="0">
                    <a:latin typeface="Calibri" panose="020F0502020204030204" pitchFamily="34" charset="0"/>
                    <a:cs typeface="Calibri" panose="020F0502020204030204" pitchFamily="34" charset="0"/>
                  </a:rPr>
                  <a:t>0.1</a:t>
                </a:r>
              </a:p>
            </p:txBody>
          </p:sp>
        </p:grpSp>
        <p:grpSp>
          <p:nvGrpSpPr>
            <p:cNvPr id="133" name="Group 132">
              <a:extLst>
                <a:ext uri="{FF2B5EF4-FFF2-40B4-BE49-F238E27FC236}">
                  <a16:creationId xmlns:a16="http://schemas.microsoft.com/office/drawing/2014/main" id="{91CC62D1-FD4D-4223-B680-CCEA3A55AD75}"/>
                </a:ext>
              </a:extLst>
            </p:cNvPr>
            <p:cNvGrpSpPr/>
            <p:nvPr/>
          </p:nvGrpSpPr>
          <p:grpSpPr>
            <a:xfrm>
              <a:off x="2235608" y="1940444"/>
              <a:ext cx="57308" cy="3574120"/>
              <a:chOff x="2235608" y="1940444"/>
              <a:chExt cx="57308" cy="3574120"/>
            </a:xfrm>
          </p:grpSpPr>
          <p:cxnSp>
            <p:nvCxnSpPr>
              <p:cNvPr id="134" name="Straight Connector 133">
                <a:extLst>
                  <a:ext uri="{FF2B5EF4-FFF2-40B4-BE49-F238E27FC236}">
                    <a16:creationId xmlns:a16="http://schemas.microsoft.com/office/drawing/2014/main" id="{910AE60F-DDA0-4100-A9CF-BE0DAD68031F}"/>
                  </a:ext>
                </a:extLst>
              </p:cNvPr>
              <p:cNvCxnSpPr>
                <a:cxnSpLocks/>
              </p:cNvCxnSpPr>
              <p:nvPr/>
            </p:nvCxnSpPr>
            <p:spPr>
              <a:xfrm>
                <a:off x="2292916" y="1940444"/>
                <a:ext cx="0" cy="3574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F8492D4-CEA3-432F-968A-DEA7CAB18080}"/>
                  </a:ext>
                </a:extLst>
              </p:cNvPr>
              <p:cNvCxnSpPr>
                <a:cxnSpLocks/>
              </p:cNvCxnSpPr>
              <p:nvPr/>
            </p:nvCxnSpPr>
            <p:spPr>
              <a:xfrm>
                <a:off x="2235608" y="5440262"/>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3C675AA-5E1F-4E52-9699-20D6695E1856}"/>
                  </a:ext>
                </a:extLst>
              </p:cNvPr>
              <p:cNvCxnSpPr>
                <a:cxnSpLocks/>
              </p:cNvCxnSpPr>
              <p:nvPr/>
            </p:nvCxnSpPr>
            <p:spPr>
              <a:xfrm>
                <a:off x="2235608" y="5115189"/>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15D803A-DAB4-4983-91BB-EEBB7D530532}"/>
                  </a:ext>
                </a:extLst>
              </p:cNvPr>
              <p:cNvCxnSpPr>
                <a:cxnSpLocks/>
              </p:cNvCxnSpPr>
              <p:nvPr/>
            </p:nvCxnSpPr>
            <p:spPr>
              <a:xfrm>
                <a:off x="2235608" y="4783152"/>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FD980B-59CE-4AD3-955D-95F7EFBF583F}"/>
                  </a:ext>
                </a:extLst>
              </p:cNvPr>
              <p:cNvCxnSpPr>
                <a:cxnSpLocks/>
              </p:cNvCxnSpPr>
              <p:nvPr/>
            </p:nvCxnSpPr>
            <p:spPr>
              <a:xfrm>
                <a:off x="2235608" y="4453435"/>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4637B17-AEDB-4F4A-AACE-C5EAA9232A3E}"/>
                  </a:ext>
                </a:extLst>
              </p:cNvPr>
              <p:cNvCxnSpPr>
                <a:cxnSpLocks/>
              </p:cNvCxnSpPr>
              <p:nvPr/>
            </p:nvCxnSpPr>
            <p:spPr>
              <a:xfrm>
                <a:off x="2235608" y="4128362"/>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4BE4EF3-13EC-4E68-869A-E934AFA34869}"/>
                  </a:ext>
                </a:extLst>
              </p:cNvPr>
              <p:cNvCxnSpPr>
                <a:cxnSpLocks/>
              </p:cNvCxnSpPr>
              <p:nvPr/>
            </p:nvCxnSpPr>
            <p:spPr>
              <a:xfrm>
                <a:off x="2235608" y="3796324"/>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5922BE0-E714-49DD-BDA3-DC5814E3FD6B}"/>
                  </a:ext>
                </a:extLst>
              </p:cNvPr>
              <p:cNvCxnSpPr>
                <a:cxnSpLocks/>
              </p:cNvCxnSpPr>
              <p:nvPr/>
            </p:nvCxnSpPr>
            <p:spPr>
              <a:xfrm>
                <a:off x="2235608" y="3466607"/>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43622E7-4AB5-4395-AC8C-AF02E465B912}"/>
                  </a:ext>
                </a:extLst>
              </p:cNvPr>
              <p:cNvCxnSpPr>
                <a:cxnSpLocks/>
              </p:cNvCxnSpPr>
              <p:nvPr/>
            </p:nvCxnSpPr>
            <p:spPr>
              <a:xfrm>
                <a:off x="2235608" y="3141535"/>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8C5744A-2E4E-4337-93F8-9CC5B36DA624}"/>
                  </a:ext>
                </a:extLst>
              </p:cNvPr>
              <p:cNvCxnSpPr>
                <a:cxnSpLocks/>
              </p:cNvCxnSpPr>
              <p:nvPr/>
            </p:nvCxnSpPr>
            <p:spPr>
              <a:xfrm>
                <a:off x="2235608" y="2811819"/>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136FDA7-59EE-408E-B619-E90CD9964842}"/>
                  </a:ext>
                </a:extLst>
              </p:cNvPr>
              <p:cNvCxnSpPr>
                <a:cxnSpLocks/>
              </p:cNvCxnSpPr>
              <p:nvPr/>
            </p:nvCxnSpPr>
            <p:spPr>
              <a:xfrm>
                <a:off x="2235608" y="2479780"/>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474F9C6-99C0-432B-842B-1A496E34A47A}"/>
                  </a:ext>
                </a:extLst>
              </p:cNvPr>
              <p:cNvCxnSpPr>
                <a:cxnSpLocks/>
              </p:cNvCxnSpPr>
              <p:nvPr/>
            </p:nvCxnSpPr>
            <p:spPr>
              <a:xfrm>
                <a:off x="2235608" y="2152386"/>
                <a:ext cx="573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TextBox 146">
              <a:extLst>
                <a:ext uri="{FF2B5EF4-FFF2-40B4-BE49-F238E27FC236}">
                  <a16:creationId xmlns:a16="http://schemas.microsoft.com/office/drawing/2014/main" id="{7033F22B-258E-46E7-AD2E-CDEC1AD4091F}"/>
                </a:ext>
              </a:extLst>
            </p:cNvPr>
            <p:cNvSpPr txBox="1"/>
            <p:nvPr/>
          </p:nvSpPr>
          <p:spPr>
            <a:xfrm>
              <a:off x="2282763" y="4915624"/>
              <a:ext cx="2654123" cy="293882"/>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Kaplan-Meier median (95% CI), months</a:t>
              </a:r>
            </a:p>
          </p:txBody>
        </p:sp>
        <p:sp>
          <p:nvSpPr>
            <p:cNvPr id="148" name="TextBox 147">
              <a:extLst>
                <a:ext uri="{FF2B5EF4-FFF2-40B4-BE49-F238E27FC236}">
                  <a16:creationId xmlns:a16="http://schemas.microsoft.com/office/drawing/2014/main" id="{7A74DD80-816A-4F66-B229-B21749BC8E7A}"/>
                </a:ext>
              </a:extLst>
            </p:cNvPr>
            <p:cNvSpPr txBox="1"/>
            <p:nvPr/>
          </p:nvSpPr>
          <p:spPr>
            <a:xfrm>
              <a:off x="2282763" y="5154038"/>
              <a:ext cx="2083961" cy="293882"/>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mDoR: 43.9 (26.1-NR) months</a:t>
              </a:r>
            </a:p>
          </p:txBody>
        </p:sp>
      </p:grpSp>
    </p:spTree>
    <p:extLst>
      <p:ext uri="{BB962C8B-B14F-4D97-AF65-F5344CB8AC3E}">
        <p14:creationId xmlns:p14="http://schemas.microsoft.com/office/powerpoint/2010/main" val="420473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39C9B-6719-42BA-8DE2-3051CDA557F4}"/>
              </a:ext>
            </a:extLst>
          </p:cNvPr>
          <p:cNvSpPr>
            <a:spLocks noGrp="1"/>
          </p:cNvSpPr>
          <p:nvPr>
            <p:ph type="title"/>
          </p:nvPr>
        </p:nvSpPr>
        <p:spPr/>
        <p:txBody>
          <a:bodyPr/>
          <a:lstStyle/>
          <a:p>
            <a:r>
              <a:rPr lang="en-GB" dirty="0"/>
              <a:t>L-MIND results</a:t>
            </a:r>
            <a:br>
              <a:rPr lang="en-GB" dirty="0"/>
            </a:br>
            <a:r>
              <a:rPr lang="en-GB" cap="none" dirty="0" err="1"/>
              <a:t>m</a:t>
            </a:r>
            <a:r>
              <a:rPr lang="en-GB" dirty="0" err="1"/>
              <a:t>PFS</a:t>
            </a:r>
            <a:r>
              <a:rPr lang="en-GB" dirty="0"/>
              <a:t> of 11.6 Months After ≥35 Months of Follow-up</a:t>
            </a:r>
            <a:endParaRPr lang="en-US" dirty="0"/>
          </a:p>
        </p:txBody>
      </p:sp>
      <p:sp>
        <p:nvSpPr>
          <p:cNvPr id="4" name="Slide Number Placeholder 3">
            <a:extLst>
              <a:ext uri="{FF2B5EF4-FFF2-40B4-BE49-F238E27FC236}">
                <a16:creationId xmlns:a16="http://schemas.microsoft.com/office/drawing/2014/main" id="{15CCDEC3-0B0C-3947-8523-54D2ED03D236}"/>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8" name="Tijdelijke aanduiding voor inhoud 7">
            <a:extLst>
              <a:ext uri="{FF2B5EF4-FFF2-40B4-BE49-F238E27FC236}">
                <a16:creationId xmlns:a16="http://schemas.microsoft.com/office/drawing/2014/main" id="{2CE3C1C3-F5BE-6E47-A29D-A3D8DC55288E}"/>
              </a:ext>
            </a:extLst>
          </p:cNvPr>
          <p:cNvSpPr>
            <a:spLocks noGrp="1"/>
          </p:cNvSpPr>
          <p:nvPr>
            <p:ph sz="quarter" idx="15"/>
          </p:nvPr>
        </p:nvSpPr>
        <p:spPr>
          <a:xfrm>
            <a:off x="620184" y="6356351"/>
            <a:ext cx="10333566" cy="365125"/>
          </a:xfrm>
        </p:spPr>
        <p:txBody>
          <a:bodyPr/>
          <a:lstStyle/>
          <a:p>
            <a:r>
              <a:rPr lang="nl-NL" dirty="0"/>
              <a:t>CI, </a:t>
            </a:r>
            <a:r>
              <a:rPr lang="nl-NL" dirty="0" err="1"/>
              <a:t>confidence</a:t>
            </a:r>
            <a:r>
              <a:rPr lang="nl-NL" dirty="0"/>
              <a:t> interval; LEN, lenalidomide; (m)PFS, (</a:t>
            </a:r>
            <a:r>
              <a:rPr lang="nl-NL" dirty="0" err="1"/>
              <a:t>median</a:t>
            </a:r>
            <a:r>
              <a:rPr lang="nl-NL" dirty="0"/>
              <a:t>) </a:t>
            </a:r>
            <a:r>
              <a:rPr lang="nl-NL" dirty="0" err="1"/>
              <a:t>progression</a:t>
            </a:r>
            <a:r>
              <a:rPr lang="nl-NL" dirty="0"/>
              <a:t>-free survival; R/R DLBCL, </a:t>
            </a:r>
            <a:r>
              <a:rPr lang="nl-NL" dirty="0" err="1"/>
              <a:t>relapsed</a:t>
            </a:r>
            <a:r>
              <a:rPr lang="nl-NL" dirty="0"/>
              <a:t>/</a:t>
            </a:r>
            <a:r>
              <a:rPr lang="nl-NL" dirty="0" err="1"/>
              <a:t>refractory</a:t>
            </a:r>
            <a:r>
              <a:rPr lang="nl-NL" dirty="0"/>
              <a:t> diffuse large B-</a:t>
            </a:r>
            <a:r>
              <a:rPr lang="nl-NL" dirty="0" err="1"/>
              <a:t>cell</a:t>
            </a:r>
            <a:r>
              <a:rPr lang="nl-NL" dirty="0"/>
              <a:t> </a:t>
            </a:r>
            <a:r>
              <a:rPr lang="nl-NL" dirty="0" err="1"/>
              <a:t>lymphoma</a:t>
            </a:r>
            <a:br>
              <a:rPr lang="nl-NL" dirty="0"/>
            </a:br>
            <a:r>
              <a:rPr lang="nl-NL" dirty="0"/>
              <a:t>1. </a:t>
            </a:r>
            <a:r>
              <a:rPr lang="nl-NL" dirty="0" err="1"/>
              <a:t>Salles</a:t>
            </a:r>
            <a:r>
              <a:rPr lang="nl-NL" dirty="0"/>
              <a:t> G, et al. Lancet </a:t>
            </a:r>
            <a:r>
              <a:rPr lang="nl-NL" dirty="0" err="1"/>
              <a:t>Oncol</a:t>
            </a:r>
            <a:r>
              <a:rPr lang="nl-NL" dirty="0"/>
              <a:t>. 2020;21(7):978-88; 2. Data on file, MOR208C203 EMA Analysis Tables_21Oct2020, </a:t>
            </a:r>
            <a:r>
              <a:rPr lang="nl-NL" dirty="0" err="1"/>
              <a:t>MorphoSys</a:t>
            </a:r>
            <a:r>
              <a:rPr lang="nl-NL" dirty="0"/>
              <a:t> US Inc.; 3. Data on file, IA_MOR208C203_Toplines_Tables_08JAN2021, </a:t>
            </a:r>
            <a:r>
              <a:rPr lang="nl-NL" dirty="0" err="1"/>
              <a:t>MorphoSys</a:t>
            </a:r>
            <a:r>
              <a:rPr lang="nl-NL" dirty="0"/>
              <a:t> US Inc.; 4. MONJUVI (</a:t>
            </a:r>
            <a:r>
              <a:rPr lang="nl-NL" dirty="0" err="1"/>
              <a:t>tafasitamab</a:t>
            </a:r>
            <a:r>
              <a:rPr lang="nl-NL" dirty="0"/>
              <a:t>-cxix) </a:t>
            </a:r>
            <a:r>
              <a:rPr lang="nl-NL" dirty="0" err="1"/>
              <a:t>Prescribing</a:t>
            </a:r>
            <a:r>
              <a:rPr lang="nl-NL" dirty="0"/>
              <a:t> Information. </a:t>
            </a:r>
            <a:r>
              <a:rPr lang="nl-NL" dirty="0" err="1"/>
              <a:t>June</a:t>
            </a:r>
            <a:r>
              <a:rPr lang="nl-NL" dirty="0"/>
              <a:t> 2021</a:t>
            </a:r>
          </a:p>
        </p:txBody>
      </p:sp>
      <p:sp>
        <p:nvSpPr>
          <p:cNvPr id="94" name="Text Placeholder 19">
            <a:extLst>
              <a:ext uri="{FF2B5EF4-FFF2-40B4-BE49-F238E27FC236}">
                <a16:creationId xmlns:a16="http://schemas.microsoft.com/office/drawing/2014/main" id="{4831046B-397E-4865-83F7-268562E519B3}"/>
              </a:ext>
            </a:extLst>
          </p:cNvPr>
          <p:cNvSpPr txBox="1">
            <a:spLocks/>
          </p:cNvSpPr>
          <p:nvPr/>
        </p:nvSpPr>
        <p:spPr>
          <a:xfrm>
            <a:off x="600343" y="5862461"/>
            <a:ext cx="8345683" cy="205952"/>
          </a:xfrm>
          <a:prstGeom prst="rect">
            <a:avLst/>
          </a:prstGeom>
        </p:spPr>
        <p:txBody>
          <a:bodyPr lIns="0" tIns="0" rIns="0" bIns="0"/>
          <a:lstStyle>
            <a:lvl1pPr marL="0" indent="0" algn="l" defTabSz="914400" rtl="0" eaLnBrk="1" latinLnBrk="0" hangingPunct="1">
              <a:lnSpc>
                <a:spcPct val="100000"/>
              </a:lnSpc>
              <a:spcBef>
                <a:spcPts val="900"/>
              </a:spcBef>
              <a:buFont typeface="Arial" panose="020B0604020202020204" pitchFamily="34" charset="0"/>
              <a:buNone/>
              <a:defRPr sz="1800" b="1" kern="1200">
                <a:solidFill>
                  <a:schemeClr val="bg2"/>
                </a:solidFill>
                <a:latin typeface="+mn-lt"/>
                <a:ea typeface="+mn-ea"/>
                <a:cs typeface="+mn-cs"/>
              </a:defRPr>
            </a:lvl1pPr>
            <a:lvl2pPr marL="293688" indent="-285750" algn="l" defTabSz="914400" rtl="0" eaLnBrk="1" latinLnBrk="0" hangingPunct="1">
              <a:lnSpc>
                <a:spcPct val="100000"/>
              </a:lnSpc>
              <a:spcBef>
                <a:spcPts val="900"/>
              </a:spcBef>
              <a:buFont typeface="Arial" panose="020B0604020202020204" pitchFamily="34" charset="0"/>
              <a:buChar char="•"/>
              <a:tabLst/>
              <a:defRPr sz="1600" kern="1200">
                <a:solidFill>
                  <a:schemeClr val="tx1">
                    <a:lumMod val="50000"/>
                  </a:schemeClr>
                </a:solidFill>
                <a:latin typeface="+mn-lt"/>
                <a:ea typeface="+mn-ea"/>
                <a:cs typeface="+mn-cs"/>
              </a:defRPr>
            </a:lvl2pPr>
            <a:lvl3pPr marL="569913" indent="-285750" algn="l" defTabSz="914400" rtl="0" eaLnBrk="1" latinLnBrk="0" hangingPunct="1">
              <a:lnSpc>
                <a:spcPct val="100000"/>
              </a:lnSpc>
              <a:spcBef>
                <a:spcPts val="900"/>
              </a:spcBef>
              <a:buFont typeface="System Font Regular"/>
              <a:buChar char="−"/>
              <a:tabLst/>
              <a:defRPr sz="1600" kern="1200">
                <a:solidFill>
                  <a:schemeClr val="tx1">
                    <a:lumMod val="50000"/>
                  </a:schemeClr>
                </a:solidFill>
                <a:latin typeface="+mn-lt"/>
                <a:ea typeface="+mn-ea"/>
                <a:cs typeface="+mn-cs"/>
              </a:defRPr>
            </a:lvl3pPr>
            <a:lvl4pPr marL="854075" indent="-223838" algn="l" defTabSz="914400" rtl="0" eaLnBrk="1" latinLnBrk="0" hangingPunct="1">
              <a:lnSpc>
                <a:spcPct val="100000"/>
              </a:lnSpc>
              <a:spcBef>
                <a:spcPts val="900"/>
              </a:spcBef>
              <a:buFont typeface="Arial" panose="020B0604020202020204" pitchFamily="34" charset="0"/>
              <a:buChar char="•"/>
              <a:tabLst/>
              <a:defRPr sz="1600" kern="1200">
                <a:solidFill>
                  <a:schemeClr val="tx1">
                    <a:lumMod val="50000"/>
                  </a:schemeClr>
                </a:solidFill>
                <a:latin typeface="+mn-lt"/>
                <a:ea typeface="+mn-ea"/>
                <a:cs typeface="+mn-cs"/>
              </a:defRPr>
            </a:lvl4pPr>
            <a:lvl5pPr marL="1147763" indent="-233363" algn="l" defTabSz="914400" rtl="0" eaLnBrk="1" latinLnBrk="0" hangingPunct="1">
              <a:lnSpc>
                <a:spcPct val="100000"/>
              </a:lnSpc>
              <a:spcBef>
                <a:spcPts val="900"/>
              </a:spcBef>
              <a:buFont typeface="Arial" panose="020B0604020202020204" pitchFamily="34" charset="0"/>
              <a:buChar char="‒"/>
              <a:tabLst/>
              <a:defRPr sz="12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450"/>
              </a:spcBef>
              <a:defRPr/>
            </a:pPr>
            <a:r>
              <a:rPr lang="en-US" sz="1000" baseline="30000" dirty="0">
                <a:solidFill>
                  <a:schemeClr val="tx2"/>
                </a:solidFill>
                <a:latin typeface="Calibri" panose="020F0502020204030204" pitchFamily="34" charset="0"/>
                <a:cs typeface="Calibri" panose="020F0502020204030204" pitchFamily="34" charset="0"/>
              </a:rPr>
              <a:t> </a:t>
            </a:r>
            <a:r>
              <a:rPr lang="en-US" sz="1000" dirty="0">
                <a:solidFill>
                  <a:schemeClr val="tx2"/>
                </a:solidFill>
                <a:latin typeface="Calibri" panose="020F0502020204030204" pitchFamily="34" charset="0"/>
                <a:cs typeface="Calibri" panose="020F0502020204030204" pitchFamily="34" charset="0"/>
              </a:rPr>
              <a:t>Note: Data presented is exploratory. No formal conclusion can be drawn.</a:t>
            </a:r>
          </a:p>
        </p:txBody>
      </p:sp>
      <p:grpSp>
        <p:nvGrpSpPr>
          <p:cNvPr id="117" name="Group 116">
            <a:extLst>
              <a:ext uri="{FF2B5EF4-FFF2-40B4-BE49-F238E27FC236}">
                <a16:creationId xmlns:a16="http://schemas.microsoft.com/office/drawing/2014/main" id="{C75B0782-24C0-4DC8-861F-DE02AEBEE489}"/>
              </a:ext>
            </a:extLst>
          </p:cNvPr>
          <p:cNvGrpSpPr/>
          <p:nvPr/>
        </p:nvGrpSpPr>
        <p:grpSpPr>
          <a:xfrm>
            <a:off x="2841597" y="2126209"/>
            <a:ext cx="6539462" cy="2714167"/>
            <a:chOff x="-7658457" y="-3098800"/>
            <a:chExt cx="24440386" cy="11983293"/>
          </a:xfrm>
        </p:grpSpPr>
        <p:cxnSp>
          <p:nvCxnSpPr>
            <p:cNvPr id="118" name="Straight Connector 117">
              <a:extLst>
                <a:ext uri="{FF2B5EF4-FFF2-40B4-BE49-F238E27FC236}">
                  <a16:creationId xmlns:a16="http://schemas.microsoft.com/office/drawing/2014/main" id="{94FEF509-E273-499B-A4DA-B9C03A603B22}"/>
                </a:ext>
              </a:extLst>
            </p:cNvPr>
            <p:cNvCxnSpPr>
              <a:cxnSpLocks/>
            </p:cNvCxnSpPr>
            <p:nvPr/>
          </p:nvCxnSpPr>
          <p:spPr>
            <a:xfrm>
              <a:off x="-7503032" y="-3098800"/>
              <a:ext cx="0" cy="11827862"/>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97E65B4-2320-49C4-8988-569CB34413AF}"/>
                </a:ext>
              </a:extLst>
            </p:cNvPr>
            <p:cNvCxnSpPr>
              <a:cxnSpLocks/>
            </p:cNvCxnSpPr>
            <p:nvPr/>
          </p:nvCxnSpPr>
          <p:spPr>
            <a:xfrm>
              <a:off x="-7503032" y="8729062"/>
              <a:ext cx="24284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8BE1FA-8B4F-4608-A219-C1E7AFB84FA5}"/>
                </a:ext>
              </a:extLst>
            </p:cNvPr>
            <p:cNvCxnSpPr>
              <a:cxnSpLocks/>
            </p:cNvCxnSpPr>
            <p:nvPr/>
          </p:nvCxnSpPr>
          <p:spPr>
            <a:xfrm>
              <a:off x="-7658457" y="8483173"/>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4457676-5F58-4EF8-A74A-7FAF51EDE503}"/>
                </a:ext>
              </a:extLst>
            </p:cNvPr>
            <p:cNvCxnSpPr>
              <a:cxnSpLocks/>
            </p:cNvCxnSpPr>
            <p:nvPr/>
          </p:nvCxnSpPr>
          <p:spPr>
            <a:xfrm>
              <a:off x="-7658457" y="7407408"/>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5DE59AB-3596-45B7-85EA-3A207C64A3DB}"/>
                </a:ext>
              </a:extLst>
            </p:cNvPr>
            <p:cNvCxnSpPr>
              <a:cxnSpLocks/>
            </p:cNvCxnSpPr>
            <p:nvPr/>
          </p:nvCxnSpPr>
          <p:spPr>
            <a:xfrm>
              <a:off x="-7658457" y="6308593"/>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75C0670-E799-4ADA-B745-0C037FF53B44}"/>
                </a:ext>
              </a:extLst>
            </p:cNvPr>
            <p:cNvCxnSpPr>
              <a:cxnSpLocks/>
            </p:cNvCxnSpPr>
            <p:nvPr/>
          </p:nvCxnSpPr>
          <p:spPr>
            <a:xfrm>
              <a:off x="-7658457" y="5217459"/>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F57249D-84B5-4346-AA57-4E41A601873B}"/>
                </a:ext>
              </a:extLst>
            </p:cNvPr>
            <p:cNvCxnSpPr>
              <a:cxnSpLocks/>
            </p:cNvCxnSpPr>
            <p:nvPr/>
          </p:nvCxnSpPr>
          <p:spPr>
            <a:xfrm>
              <a:off x="-7658457" y="4141693"/>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8DE1DD9-4082-427A-BF0A-F40398404F04}"/>
                </a:ext>
              </a:extLst>
            </p:cNvPr>
            <p:cNvCxnSpPr>
              <a:cxnSpLocks/>
            </p:cNvCxnSpPr>
            <p:nvPr/>
          </p:nvCxnSpPr>
          <p:spPr>
            <a:xfrm>
              <a:off x="-7658457" y="3042878"/>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8CEEB0C-0750-4EC3-A4C8-A37C673EA9E9}"/>
                </a:ext>
              </a:extLst>
            </p:cNvPr>
            <p:cNvCxnSpPr>
              <a:cxnSpLocks/>
            </p:cNvCxnSpPr>
            <p:nvPr/>
          </p:nvCxnSpPr>
          <p:spPr>
            <a:xfrm>
              <a:off x="-7658457" y="1951744"/>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755521-5D0A-4E96-B4CC-AB4B46C236DF}"/>
                </a:ext>
              </a:extLst>
            </p:cNvPr>
            <p:cNvCxnSpPr>
              <a:cxnSpLocks/>
            </p:cNvCxnSpPr>
            <p:nvPr/>
          </p:nvCxnSpPr>
          <p:spPr>
            <a:xfrm>
              <a:off x="-7658457" y="875979"/>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5ABF359-1065-447B-ADC4-9E57A56E2B3C}"/>
                </a:ext>
              </a:extLst>
            </p:cNvPr>
            <p:cNvCxnSpPr>
              <a:cxnSpLocks/>
            </p:cNvCxnSpPr>
            <p:nvPr/>
          </p:nvCxnSpPr>
          <p:spPr>
            <a:xfrm>
              <a:off x="-7658457" y="-215152"/>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F71B778-B1DF-4688-A7A9-F808E6355BF9}"/>
                </a:ext>
              </a:extLst>
            </p:cNvPr>
            <p:cNvCxnSpPr>
              <a:cxnSpLocks/>
            </p:cNvCxnSpPr>
            <p:nvPr/>
          </p:nvCxnSpPr>
          <p:spPr>
            <a:xfrm>
              <a:off x="-7658457" y="-1313970"/>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7E34CCD-FA1F-4527-B090-038841312AC7}"/>
                </a:ext>
              </a:extLst>
            </p:cNvPr>
            <p:cNvCxnSpPr>
              <a:cxnSpLocks/>
            </p:cNvCxnSpPr>
            <p:nvPr/>
          </p:nvCxnSpPr>
          <p:spPr>
            <a:xfrm>
              <a:off x="-7658457" y="-2397418"/>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C2303-1483-4A67-A4FF-7E5BC9257839}"/>
                </a:ext>
              </a:extLst>
            </p:cNvPr>
            <p:cNvCxnSpPr>
              <a:cxnSpLocks/>
            </p:cNvCxnSpPr>
            <p:nvPr/>
          </p:nvCxnSpPr>
          <p:spPr>
            <a:xfrm rot="16200000">
              <a:off x="-7128259" y="8806775"/>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0B3FFCC-D4C9-4507-A09C-96EC94A440E5}"/>
                </a:ext>
              </a:extLst>
            </p:cNvPr>
            <p:cNvCxnSpPr>
              <a:cxnSpLocks/>
            </p:cNvCxnSpPr>
            <p:nvPr/>
          </p:nvCxnSpPr>
          <p:spPr>
            <a:xfrm rot="16200000">
              <a:off x="-6674901" y="8806776"/>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C90B784-23EF-4282-9171-C5E60F2B2B20}"/>
                </a:ext>
              </a:extLst>
            </p:cNvPr>
            <p:cNvCxnSpPr>
              <a:cxnSpLocks/>
            </p:cNvCxnSpPr>
            <p:nvPr/>
          </p:nvCxnSpPr>
          <p:spPr>
            <a:xfrm rot="16200000">
              <a:off x="-5745133" y="8806777"/>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67CAD4D-D52B-4D3A-BC79-76309650237E}"/>
                </a:ext>
              </a:extLst>
            </p:cNvPr>
            <p:cNvCxnSpPr>
              <a:cxnSpLocks/>
            </p:cNvCxnSpPr>
            <p:nvPr/>
          </p:nvCxnSpPr>
          <p:spPr>
            <a:xfrm rot="16200000">
              <a:off x="-4369691" y="8806778"/>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911E048-A7AF-404D-A503-03731CF1714F}"/>
                </a:ext>
              </a:extLst>
            </p:cNvPr>
            <p:cNvCxnSpPr>
              <a:cxnSpLocks/>
            </p:cNvCxnSpPr>
            <p:nvPr/>
          </p:nvCxnSpPr>
          <p:spPr>
            <a:xfrm rot="16200000">
              <a:off x="-1641859" y="8806779"/>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BD2082D-9E76-40EA-ABBF-4E69B6697241}"/>
                </a:ext>
              </a:extLst>
            </p:cNvPr>
            <p:cNvCxnSpPr>
              <a:cxnSpLocks/>
            </p:cNvCxnSpPr>
            <p:nvPr/>
          </p:nvCxnSpPr>
          <p:spPr>
            <a:xfrm rot="16200000">
              <a:off x="1116710" y="8806779"/>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008D4CB-EFD6-4D41-8941-69F59795F761}"/>
                </a:ext>
              </a:extLst>
            </p:cNvPr>
            <p:cNvCxnSpPr>
              <a:cxnSpLocks/>
            </p:cNvCxnSpPr>
            <p:nvPr/>
          </p:nvCxnSpPr>
          <p:spPr>
            <a:xfrm rot="16200000">
              <a:off x="3875278" y="8806780"/>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B2F6FAE-A635-4A87-B8F5-AAF182735510}"/>
                </a:ext>
              </a:extLst>
            </p:cNvPr>
            <p:cNvCxnSpPr>
              <a:cxnSpLocks/>
            </p:cNvCxnSpPr>
            <p:nvPr/>
          </p:nvCxnSpPr>
          <p:spPr>
            <a:xfrm rot="16200000">
              <a:off x="6603111" y="8806780"/>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CD60AE0-BBA0-4C33-98A9-2E8FE0721670}"/>
                </a:ext>
              </a:extLst>
            </p:cNvPr>
            <p:cNvCxnSpPr>
              <a:cxnSpLocks/>
            </p:cNvCxnSpPr>
            <p:nvPr/>
          </p:nvCxnSpPr>
          <p:spPr>
            <a:xfrm rot="16200000">
              <a:off x="9369363" y="8806781"/>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CE01E6F-B368-4163-967B-B4688C9DA896}"/>
                </a:ext>
              </a:extLst>
            </p:cNvPr>
            <p:cNvCxnSpPr>
              <a:cxnSpLocks/>
            </p:cNvCxnSpPr>
            <p:nvPr/>
          </p:nvCxnSpPr>
          <p:spPr>
            <a:xfrm rot="16200000">
              <a:off x="12120247" y="8806781"/>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CF1AB22-BD02-4C01-915D-8930207CC354}"/>
                </a:ext>
              </a:extLst>
            </p:cNvPr>
            <p:cNvCxnSpPr>
              <a:cxnSpLocks/>
            </p:cNvCxnSpPr>
            <p:nvPr/>
          </p:nvCxnSpPr>
          <p:spPr>
            <a:xfrm rot="16200000">
              <a:off x="14848080" y="8806781"/>
              <a:ext cx="1554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4EADA934-ED69-4E48-8192-6D4602DF4A4B}"/>
              </a:ext>
            </a:extLst>
          </p:cNvPr>
          <p:cNvGrpSpPr/>
          <p:nvPr/>
        </p:nvGrpSpPr>
        <p:grpSpPr>
          <a:xfrm>
            <a:off x="3002119" y="2285779"/>
            <a:ext cx="6217830" cy="1618106"/>
            <a:chOff x="-7058526" y="-2394284"/>
            <a:chExt cx="23238326" cy="7144084"/>
          </a:xfrm>
        </p:grpSpPr>
        <p:sp>
          <p:nvSpPr>
            <p:cNvPr id="143" name="Freeform 45">
              <a:extLst>
                <a:ext uri="{FF2B5EF4-FFF2-40B4-BE49-F238E27FC236}">
                  <a16:creationId xmlns:a16="http://schemas.microsoft.com/office/drawing/2014/main" id="{633B8E9E-F7CC-434C-AB36-BAFD0F40EC4E}"/>
                </a:ext>
              </a:extLst>
            </p:cNvPr>
            <p:cNvSpPr/>
            <p:nvPr/>
          </p:nvSpPr>
          <p:spPr>
            <a:xfrm>
              <a:off x="-4165600" y="1701800"/>
              <a:ext cx="20345400" cy="3048000"/>
            </a:xfrm>
            <a:custGeom>
              <a:avLst/>
              <a:gdLst>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47700 w 20345400"/>
                <a:gd name="connsiteY24" fmla="*/ 495300 h 3048000"/>
                <a:gd name="connsiteX25" fmla="*/ 647700 w 20345400"/>
                <a:gd name="connsiteY25" fmla="*/ 330200 h 3048000"/>
                <a:gd name="connsiteX26" fmla="*/ 469900 w 20345400"/>
                <a:gd name="connsiteY26" fmla="*/ 330200 h 3048000"/>
                <a:gd name="connsiteX27" fmla="*/ 469900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47700 w 20345400"/>
                <a:gd name="connsiteY24" fmla="*/ 495300 h 3048000"/>
                <a:gd name="connsiteX25" fmla="*/ 647700 w 20345400"/>
                <a:gd name="connsiteY25" fmla="*/ 330200 h 3048000"/>
                <a:gd name="connsiteX26" fmla="*/ 469900 w 20345400"/>
                <a:gd name="connsiteY26" fmla="*/ 330200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47700 w 20345400"/>
                <a:gd name="connsiteY24" fmla="*/ 495300 h 3048000"/>
                <a:gd name="connsiteX25" fmla="*/ 647700 w 20345400"/>
                <a:gd name="connsiteY25" fmla="*/ 330200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47700 w 20345400"/>
                <a:gd name="connsiteY24" fmla="*/ 495300 h 3048000"/>
                <a:gd name="connsiteX25" fmla="*/ 592521 w 20345400"/>
                <a:gd name="connsiteY25" fmla="*/ 334141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580697 w 20345400"/>
                <a:gd name="connsiteY24" fmla="*/ 503183 h 3048000"/>
                <a:gd name="connsiteX25" fmla="*/ 592521 w 20345400"/>
                <a:gd name="connsiteY25" fmla="*/ 334141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596462 w 20345400"/>
                <a:gd name="connsiteY24" fmla="*/ 507125 h 3048000"/>
                <a:gd name="connsiteX25" fmla="*/ 592521 w 20345400"/>
                <a:gd name="connsiteY25" fmla="*/ 334141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596462 w 20345400"/>
                <a:gd name="connsiteY24" fmla="*/ 507125 h 3048000"/>
                <a:gd name="connsiteX25" fmla="*/ 612228 w 20345400"/>
                <a:gd name="connsiteY25" fmla="*/ 338082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8286 w 20345400"/>
                <a:gd name="connsiteY24" fmla="*/ 507125 h 3048000"/>
                <a:gd name="connsiteX25" fmla="*/ 612228 w 20345400"/>
                <a:gd name="connsiteY25" fmla="*/ 338082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8286 w 20345400"/>
                <a:gd name="connsiteY24" fmla="*/ 507125 h 3048000"/>
                <a:gd name="connsiteX25" fmla="*/ 600404 w 20345400"/>
                <a:gd name="connsiteY25" fmla="*/ 342024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5111 w 20345400"/>
                <a:gd name="connsiteY24" fmla="*/ 481725 h 3048000"/>
                <a:gd name="connsiteX25" fmla="*/ 600404 w 20345400"/>
                <a:gd name="connsiteY25" fmla="*/ 342024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0404 w 20345400"/>
                <a:gd name="connsiteY25" fmla="*/ 342024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249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590879 w 20345400"/>
                <a:gd name="connsiteY25" fmla="*/ 335674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39900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884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26775 h 3048000"/>
                <a:gd name="connsiteX9" fmla="*/ 4533900 w 20345400"/>
                <a:gd name="connsiteY9" fmla="*/ 1739900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884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26775 h 3048000"/>
                <a:gd name="connsiteX9" fmla="*/ 4533900 w 20345400"/>
                <a:gd name="connsiteY9" fmla="*/ 1726775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70100 w 20345400"/>
                <a:gd name="connsiteY16" fmla="*/ 1003300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884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26775 h 3048000"/>
                <a:gd name="connsiteX9" fmla="*/ 4533900 w 20345400"/>
                <a:gd name="connsiteY9" fmla="*/ 1726775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70100 w 20345400"/>
                <a:gd name="connsiteY15" fmla="*/ 1168400 h 3048000"/>
                <a:gd name="connsiteX16" fmla="*/ 2096350 w 20345400"/>
                <a:gd name="connsiteY16" fmla="*/ 1007675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884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26775 h 3048000"/>
                <a:gd name="connsiteX9" fmla="*/ 4533900 w 20345400"/>
                <a:gd name="connsiteY9" fmla="*/ 1726775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96350 w 20345400"/>
                <a:gd name="connsiteY15" fmla="*/ 1172775 h 3048000"/>
                <a:gd name="connsiteX16" fmla="*/ 2096350 w 20345400"/>
                <a:gd name="connsiteY16" fmla="*/ 1007675 h 3048000"/>
                <a:gd name="connsiteX17" fmla="*/ 1282700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884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26775 h 3048000"/>
                <a:gd name="connsiteX9" fmla="*/ 4533900 w 20345400"/>
                <a:gd name="connsiteY9" fmla="*/ 1726775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96350 w 20345400"/>
                <a:gd name="connsiteY15" fmla="*/ 1172775 h 3048000"/>
                <a:gd name="connsiteX16" fmla="*/ 2096350 w 20345400"/>
                <a:gd name="connsiteY16" fmla="*/ 1007675 h 3048000"/>
                <a:gd name="connsiteX17" fmla="*/ 1273949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884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 name="connsiteX0" fmla="*/ 20345400 w 20345400"/>
                <a:gd name="connsiteY0" fmla="*/ 3048000 h 3048000"/>
                <a:gd name="connsiteX1" fmla="*/ 18046700 w 20345400"/>
                <a:gd name="connsiteY1" fmla="*/ 3048000 h 3048000"/>
                <a:gd name="connsiteX2" fmla="*/ 18046700 w 20345400"/>
                <a:gd name="connsiteY2" fmla="*/ 2311400 h 3048000"/>
                <a:gd name="connsiteX3" fmla="*/ 9944100 w 20345400"/>
                <a:gd name="connsiteY3" fmla="*/ 2311400 h 3048000"/>
                <a:gd name="connsiteX4" fmla="*/ 9944100 w 20345400"/>
                <a:gd name="connsiteY4" fmla="*/ 2108200 h 3048000"/>
                <a:gd name="connsiteX5" fmla="*/ 7874000 w 20345400"/>
                <a:gd name="connsiteY5" fmla="*/ 2108200 h 3048000"/>
                <a:gd name="connsiteX6" fmla="*/ 7874000 w 20345400"/>
                <a:gd name="connsiteY6" fmla="*/ 1917700 h 3048000"/>
                <a:gd name="connsiteX7" fmla="*/ 6731000 w 20345400"/>
                <a:gd name="connsiteY7" fmla="*/ 1917700 h 3048000"/>
                <a:gd name="connsiteX8" fmla="*/ 6731000 w 20345400"/>
                <a:gd name="connsiteY8" fmla="*/ 1726775 h 3048000"/>
                <a:gd name="connsiteX9" fmla="*/ 4533900 w 20345400"/>
                <a:gd name="connsiteY9" fmla="*/ 1726775 h 3048000"/>
                <a:gd name="connsiteX10" fmla="*/ 4533900 w 20345400"/>
                <a:gd name="connsiteY10" fmla="*/ 1536700 h 3048000"/>
                <a:gd name="connsiteX11" fmla="*/ 2641600 w 20345400"/>
                <a:gd name="connsiteY11" fmla="*/ 1536700 h 3048000"/>
                <a:gd name="connsiteX12" fmla="*/ 2641600 w 20345400"/>
                <a:gd name="connsiteY12" fmla="*/ 1358900 h 3048000"/>
                <a:gd name="connsiteX13" fmla="*/ 2425700 w 20345400"/>
                <a:gd name="connsiteY13" fmla="*/ 1358900 h 3048000"/>
                <a:gd name="connsiteX14" fmla="*/ 2425700 w 20345400"/>
                <a:gd name="connsiteY14" fmla="*/ 1168400 h 3048000"/>
                <a:gd name="connsiteX15" fmla="*/ 2096350 w 20345400"/>
                <a:gd name="connsiteY15" fmla="*/ 1172775 h 3048000"/>
                <a:gd name="connsiteX16" fmla="*/ 2096350 w 20345400"/>
                <a:gd name="connsiteY16" fmla="*/ 998925 h 3048000"/>
                <a:gd name="connsiteX17" fmla="*/ 1273949 w 20345400"/>
                <a:gd name="connsiteY17" fmla="*/ 1003300 h 3048000"/>
                <a:gd name="connsiteX18" fmla="*/ 1282700 w 20345400"/>
                <a:gd name="connsiteY18" fmla="*/ 838200 h 3048000"/>
                <a:gd name="connsiteX19" fmla="*/ 1079500 w 20345400"/>
                <a:gd name="connsiteY19" fmla="*/ 838200 h 3048000"/>
                <a:gd name="connsiteX20" fmla="*/ 1079500 w 20345400"/>
                <a:gd name="connsiteY20" fmla="*/ 647700 h 3048000"/>
                <a:gd name="connsiteX21" fmla="*/ 647700 w 20345400"/>
                <a:gd name="connsiteY21" fmla="*/ 647700 h 3048000"/>
                <a:gd name="connsiteX22" fmla="*/ 647700 w 20345400"/>
                <a:gd name="connsiteY22" fmla="*/ 495300 h 3048000"/>
                <a:gd name="connsiteX23" fmla="*/ 647700 w 20345400"/>
                <a:gd name="connsiteY23" fmla="*/ 495300 h 3048000"/>
                <a:gd name="connsiteX24" fmla="*/ 601936 w 20345400"/>
                <a:gd name="connsiteY24" fmla="*/ 491250 h 3048000"/>
                <a:gd name="connsiteX25" fmla="*/ 603579 w 20345400"/>
                <a:gd name="connsiteY25" fmla="*/ 338849 h 3048000"/>
                <a:gd name="connsiteX26" fmla="*/ 509313 w 20345400"/>
                <a:gd name="connsiteY26" fmla="*/ 334142 h 3048000"/>
                <a:gd name="connsiteX27" fmla="*/ 509314 w 20345400"/>
                <a:gd name="connsiteY27" fmla="*/ 177800 h 3048000"/>
                <a:gd name="connsiteX28" fmla="*/ 0 w 20345400"/>
                <a:gd name="connsiteY28" fmla="*/ 177800 h 3048000"/>
                <a:gd name="connsiteX29" fmla="*/ 0 w 20345400"/>
                <a:gd name="connsiteY29"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345400" h="3048000">
                  <a:moveTo>
                    <a:pt x="20345400" y="3048000"/>
                  </a:moveTo>
                  <a:lnTo>
                    <a:pt x="18046700" y="3048000"/>
                  </a:lnTo>
                  <a:lnTo>
                    <a:pt x="18046700" y="2311400"/>
                  </a:lnTo>
                  <a:lnTo>
                    <a:pt x="9944100" y="2311400"/>
                  </a:lnTo>
                  <a:lnTo>
                    <a:pt x="9944100" y="2108200"/>
                  </a:lnTo>
                  <a:lnTo>
                    <a:pt x="7874000" y="2108200"/>
                  </a:lnTo>
                  <a:lnTo>
                    <a:pt x="7874000" y="1917700"/>
                  </a:lnTo>
                  <a:lnTo>
                    <a:pt x="6731000" y="1917700"/>
                  </a:lnTo>
                  <a:lnTo>
                    <a:pt x="6731000" y="1726775"/>
                  </a:lnTo>
                  <a:lnTo>
                    <a:pt x="4533900" y="1726775"/>
                  </a:lnTo>
                  <a:lnTo>
                    <a:pt x="4533900" y="1536700"/>
                  </a:lnTo>
                  <a:lnTo>
                    <a:pt x="2641600" y="1536700"/>
                  </a:lnTo>
                  <a:lnTo>
                    <a:pt x="2641600" y="1358900"/>
                  </a:lnTo>
                  <a:lnTo>
                    <a:pt x="2425700" y="1358900"/>
                  </a:lnTo>
                  <a:lnTo>
                    <a:pt x="2425700" y="1168400"/>
                  </a:lnTo>
                  <a:lnTo>
                    <a:pt x="2096350" y="1172775"/>
                  </a:lnTo>
                  <a:lnTo>
                    <a:pt x="2096350" y="998925"/>
                  </a:lnTo>
                  <a:lnTo>
                    <a:pt x="1273949" y="1003300"/>
                  </a:lnTo>
                  <a:lnTo>
                    <a:pt x="1282700" y="838200"/>
                  </a:lnTo>
                  <a:lnTo>
                    <a:pt x="1079500" y="838200"/>
                  </a:lnTo>
                  <a:lnTo>
                    <a:pt x="1079500" y="647700"/>
                  </a:lnTo>
                  <a:lnTo>
                    <a:pt x="647700" y="647700"/>
                  </a:lnTo>
                  <a:lnTo>
                    <a:pt x="647700" y="495300"/>
                  </a:lnTo>
                  <a:lnTo>
                    <a:pt x="647700" y="495300"/>
                  </a:lnTo>
                  <a:lnTo>
                    <a:pt x="601936" y="491250"/>
                  </a:lnTo>
                  <a:cubicBezTo>
                    <a:pt x="600622" y="433589"/>
                    <a:pt x="604893" y="396510"/>
                    <a:pt x="603579" y="338849"/>
                  </a:cubicBezTo>
                  <a:lnTo>
                    <a:pt x="509313" y="334142"/>
                  </a:lnTo>
                  <a:cubicBezTo>
                    <a:pt x="509313" y="282028"/>
                    <a:pt x="509314" y="229914"/>
                    <a:pt x="509314" y="177800"/>
                  </a:cubicBezTo>
                  <a:lnTo>
                    <a:pt x="0" y="1778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44" name="Freeform 46">
              <a:extLst>
                <a:ext uri="{FF2B5EF4-FFF2-40B4-BE49-F238E27FC236}">
                  <a16:creationId xmlns:a16="http://schemas.microsoft.com/office/drawing/2014/main" id="{E8079F84-66A9-4819-809B-1E9CC195954B}"/>
                </a:ext>
              </a:extLst>
            </p:cNvPr>
            <p:cNvSpPr/>
            <p:nvPr/>
          </p:nvSpPr>
          <p:spPr>
            <a:xfrm>
              <a:off x="-6633411" y="-1710309"/>
              <a:ext cx="2468297" cy="3416605"/>
            </a:xfrm>
            <a:custGeom>
              <a:avLst/>
              <a:gdLst>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46263 w 2476318"/>
                <a:gd name="connsiteY22" fmla="*/ 472513 h 3412594"/>
                <a:gd name="connsiteX23" fmla="*/ 393761 w 2476318"/>
                <a:gd name="connsiteY23" fmla="*/ 472513 h 3412594"/>
                <a:gd name="connsiteX24" fmla="*/ 393761 w 2476318"/>
                <a:gd name="connsiteY24" fmla="*/ 310634 h 3412594"/>
                <a:gd name="connsiteX25" fmla="*/ 336885 w 2476318"/>
                <a:gd name="connsiteY25" fmla="*/ 310634 h 3412594"/>
                <a:gd name="connsiteX26" fmla="*/ 336885 w 2476318"/>
                <a:gd name="connsiteY26" fmla="*/ 175005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46263 w 2476318"/>
                <a:gd name="connsiteY22" fmla="*/ 472513 h 3412594"/>
                <a:gd name="connsiteX23" fmla="*/ 393761 w 2476318"/>
                <a:gd name="connsiteY23" fmla="*/ 472513 h 3412594"/>
                <a:gd name="connsiteX24" fmla="*/ 393761 w 2476318"/>
                <a:gd name="connsiteY24" fmla="*/ 310634 h 3412594"/>
                <a:gd name="connsiteX25" fmla="*/ 336885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46263 w 2476318"/>
                <a:gd name="connsiteY22" fmla="*/ 472513 h 3412594"/>
                <a:gd name="connsiteX23" fmla="*/ 393761 w 2476318"/>
                <a:gd name="connsiteY23" fmla="*/ 472513 h 3412594"/>
                <a:gd name="connsiteX24" fmla="*/ 393761 w 2476318"/>
                <a:gd name="connsiteY24" fmla="*/ 310634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46263 w 2476318"/>
                <a:gd name="connsiteY22" fmla="*/ 472513 h 3412594"/>
                <a:gd name="connsiteX23" fmla="*/ 393761 w 2476318"/>
                <a:gd name="connsiteY23" fmla="*/ 47251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46263 w 2476318"/>
                <a:gd name="connsiteY22" fmla="*/ 472513 h 3412594"/>
                <a:gd name="connsiteX23" fmla="*/ 406886 w 2476318"/>
                <a:gd name="connsiteY23" fmla="*/ 476888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63763 w 2476318"/>
                <a:gd name="connsiteY22" fmla="*/ 481263 h 3412594"/>
                <a:gd name="connsiteX23" fmla="*/ 406886 w 2476318"/>
                <a:gd name="connsiteY23" fmla="*/ 476888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63763 w 2476318"/>
                <a:gd name="connsiteY22" fmla="*/ 481263 h 3412594"/>
                <a:gd name="connsiteX23" fmla="*/ 406886 w 2476318"/>
                <a:gd name="connsiteY23" fmla="*/ 476888 h 3412594"/>
                <a:gd name="connsiteX24" fmla="*/ 412462 w 2476318"/>
                <a:gd name="connsiteY24" fmla="*/ 311834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46263 w 2476318"/>
                <a:gd name="connsiteY21" fmla="*/ 1461290 h 3412594"/>
                <a:gd name="connsiteX22" fmla="*/ 463763 w 2476318"/>
                <a:gd name="connsiteY22" fmla="*/ 481263 h 3412594"/>
                <a:gd name="connsiteX23" fmla="*/ 416411 w 2476318"/>
                <a:gd name="connsiteY23" fmla="*/ 480063 h 3412594"/>
                <a:gd name="connsiteX24" fmla="*/ 412462 w 2476318"/>
                <a:gd name="connsiteY24" fmla="*/ 311834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788 w 2476318"/>
                <a:gd name="connsiteY21" fmla="*/ 1464465 h 3412594"/>
                <a:gd name="connsiteX22" fmla="*/ 463763 w 2476318"/>
                <a:gd name="connsiteY22" fmla="*/ 481263 h 3412594"/>
                <a:gd name="connsiteX23" fmla="*/ 416411 w 2476318"/>
                <a:gd name="connsiteY23" fmla="*/ 480063 h 3412594"/>
                <a:gd name="connsiteX24" fmla="*/ 412462 w 2476318"/>
                <a:gd name="connsiteY24" fmla="*/ 311834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65313 w 2476318"/>
                <a:gd name="connsiteY21" fmla="*/ 1467640 h 3412594"/>
                <a:gd name="connsiteX22" fmla="*/ 463763 w 2476318"/>
                <a:gd name="connsiteY22" fmla="*/ 481263 h 3412594"/>
                <a:gd name="connsiteX23" fmla="*/ 416411 w 2476318"/>
                <a:gd name="connsiteY23" fmla="*/ 480063 h 3412594"/>
                <a:gd name="connsiteX24" fmla="*/ 412462 w 2476318"/>
                <a:gd name="connsiteY24" fmla="*/ 311834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65313 w 2476318"/>
                <a:gd name="connsiteY21" fmla="*/ 1467640 h 3412594"/>
                <a:gd name="connsiteX22" fmla="*/ 463763 w 2476318"/>
                <a:gd name="connsiteY22" fmla="*/ 481263 h 3412594"/>
                <a:gd name="connsiteX23" fmla="*/ 416411 w 2476318"/>
                <a:gd name="connsiteY23" fmla="*/ 480063 h 3412594"/>
                <a:gd name="connsiteX24" fmla="*/ 421987 w 2476318"/>
                <a:gd name="connsiteY24" fmla="*/ 318184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65313 w 2476318"/>
                <a:gd name="connsiteY21" fmla="*/ 1467640 h 3412594"/>
                <a:gd name="connsiteX22" fmla="*/ 463763 w 2476318"/>
                <a:gd name="connsiteY22" fmla="*/ 481263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65313 w 2476318"/>
                <a:gd name="connsiteY21" fmla="*/ 1461290 h 3412594"/>
                <a:gd name="connsiteX22" fmla="*/ 463763 w 2476318"/>
                <a:gd name="connsiteY22" fmla="*/ 481263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63763 w 2476318"/>
                <a:gd name="connsiteY22" fmla="*/ 481263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50793 w 2476318"/>
                <a:gd name="connsiteY22" fmla="*/ 487748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57278 w 2476318"/>
                <a:gd name="connsiteY22" fmla="*/ 478020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60520 w 2476318"/>
                <a:gd name="connsiteY22" fmla="*/ 487748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50792 w 2476318"/>
                <a:gd name="connsiteY22" fmla="*/ 478020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50792 w 2476318"/>
                <a:gd name="connsiteY22" fmla="*/ 487748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50792 w 2476318"/>
                <a:gd name="connsiteY22" fmla="*/ 478021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50792 w 2476318"/>
                <a:gd name="connsiteY22" fmla="*/ 487749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76318 w 2476318"/>
                <a:gd name="connsiteY0" fmla="*/ 3412594 h 3412594"/>
                <a:gd name="connsiteX1" fmla="*/ 2196310 w 2476318"/>
                <a:gd name="connsiteY1" fmla="*/ 3412594 h 3412594"/>
                <a:gd name="connsiteX2" fmla="*/ 2196310 w 2476318"/>
                <a:gd name="connsiteY2" fmla="*/ 3268215 h 3412594"/>
                <a:gd name="connsiteX3" fmla="*/ 2100058 w 2476318"/>
                <a:gd name="connsiteY3" fmla="*/ 3268215 h 3412594"/>
                <a:gd name="connsiteX4" fmla="*/ 2100058 w 2476318"/>
                <a:gd name="connsiteY4" fmla="*/ 3119461 h 3412594"/>
                <a:gd name="connsiteX5" fmla="*/ 2016931 w 2476318"/>
                <a:gd name="connsiteY5" fmla="*/ 3119461 h 3412594"/>
                <a:gd name="connsiteX6" fmla="*/ 2016931 w 2476318"/>
                <a:gd name="connsiteY6" fmla="*/ 2948831 h 3412594"/>
                <a:gd name="connsiteX7" fmla="*/ 1741298 w 2476318"/>
                <a:gd name="connsiteY7" fmla="*/ 2948831 h 3412594"/>
                <a:gd name="connsiteX8" fmla="*/ 1741298 w 2476318"/>
                <a:gd name="connsiteY8" fmla="*/ 2800077 h 3412594"/>
                <a:gd name="connsiteX9" fmla="*/ 1544418 w 2476318"/>
                <a:gd name="connsiteY9" fmla="*/ 2800077 h 3412594"/>
                <a:gd name="connsiteX10" fmla="*/ 1544418 w 2476318"/>
                <a:gd name="connsiteY10" fmla="*/ 2651323 h 3412594"/>
                <a:gd name="connsiteX11" fmla="*/ 1373788 w 2476318"/>
                <a:gd name="connsiteY11" fmla="*/ 2651323 h 3412594"/>
                <a:gd name="connsiteX12" fmla="*/ 1373788 w 2476318"/>
                <a:gd name="connsiteY12" fmla="*/ 2454442 h 3412594"/>
                <a:gd name="connsiteX13" fmla="*/ 1290661 w 2476318"/>
                <a:gd name="connsiteY13" fmla="*/ 2454442 h 3412594"/>
                <a:gd name="connsiteX14" fmla="*/ 1290661 w 2476318"/>
                <a:gd name="connsiteY14" fmla="*/ 2336314 h 3412594"/>
                <a:gd name="connsiteX15" fmla="*/ 1229409 w 2476318"/>
                <a:gd name="connsiteY15" fmla="*/ 2336314 h 3412594"/>
                <a:gd name="connsiteX16" fmla="*/ 1229409 w 2476318"/>
                <a:gd name="connsiteY16" fmla="*/ 2051931 h 3412594"/>
                <a:gd name="connsiteX17" fmla="*/ 809398 w 2476318"/>
                <a:gd name="connsiteY17" fmla="*/ 2051931 h 3412594"/>
                <a:gd name="connsiteX18" fmla="*/ 809398 w 2476318"/>
                <a:gd name="connsiteY18" fmla="*/ 1754423 h 3412594"/>
                <a:gd name="connsiteX19" fmla="*/ 555641 w 2476318"/>
                <a:gd name="connsiteY19" fmla="*/ 1754423 h 3412594"/>
                <a:gd name="connsiteX20" fmla="*/ 555641 w 2476318"/>
                <a:gd name="connsiteY20" fmla="*/ 1461290 h 3412594"/>
                <a:gd name="connsiteX21" fmla="*/ 455586 w 2476318"/>
                <a:gd name="connsiteY21" fmla="*/ 1461290 h 3412594"/>
                <a:gd name="connsiteX22" fmla="*/ 453967 w 2476318"/>
                <a:gd name="connsiteY22" fmla="*/ 484574 h 3412594"/>
                <a:gd name="connsiteX23" fmla="*/ 416411 w 2476318"/>
                <a:gd name="connsiteY23" fmla="*/ 480063 h 3412594"/>
                <a:gd name="connsiteX24" fmla="*/ 415637 w 2476318"/>
                <a:gd name="connsiteY24" fmla="*/ 315009 h 3412594"/>
                <a:gd name="connsiteX25" fmla="*/ 350010 w 2476318"/>
                <a:gd name="connsiteY25" fmla="*/ 310634 h 3412594"/>
                <a:gd name="connsiteX26" fmla="*/ 354385 w 2476318"/>
                <a:gd name="connsiteY26" fmla="*/ 179380 h 3412594"/>
                <a:gd name="connsiteX27" fmla="*/ 196881 w 2476318"/>
                <a:gd name="connsiteY27" fmla="*/ 175005 h 3412594"/>
                <a:gd name="connsiteX28" fmla="*/ 196881 w 2476318"/>
                <a:gd name="connsiteY28" fmla="*/ 0 h 3412594"/>
                <a:gd name="connsiteX29" fmla="*/ 0 w 2476318"/>
                <a:gd name="connsiteY29" fmla="*/ 0 h 3412594"/>
                <a:gd name="connsiteX0" fmla="*/ 2456265 w 2456265"/>
                <a:gd name="connsiteY0" fmla="*/ 3412594 h 3412594"/>
                <a:gd name="connsiteX1" fmla="*/ 2176257 w 2456265"/>
                <a:gd name="connsiteY1" fmla="*/ 3412594 h 3412594"/>
                <a:gd name="connsiteX2" fmla="*/ 2176257 w 2456265"/>
                <a:gd name="connsiteY2" fmla="*/ 3268215 h 3412594"/>
                <a:gd name="connsiteX3" fmla="*/ 2080005 w 2456265"/>
                <a:gd name="connsiteY3" fmla="*/ 3268215 h 3412594"/>
                <a:gd name="connsiteX4" fmla="*/ 2080005 w 2456265"/>
                <a:gd name="connsiteY4" fmla="*/ 3119461 h 3412594"/>
                <a:gd name="connsiteX5" fmla="*/ 1996878 w 2456265"/>
                <a:gd name="connsiteY5" fmla="*/ 3119461 h 3412594"/>
                <a:gd name="connsiteX6" fmla="*/ 1996878 w 2456265"/>
                <a:gd name="connsiteY6" fmla="*/ 2948831 h 3412594"/>
                <a:gd name="connsiteX7" fmla="*/ 1721245 w 2456265"/>
                <a:gd name="connsiteY7" fmla="*/ 2948831 h 3412594"/>
                <a:gd name="connsiteX8" fmla="*/ 1721245 w 2456265"/>
                <a:gd name="connsiteY8" fmla="*/ 2800077 h 3412594"/>
                <a:gd name="connsiteX9" fmla="*/ 1524365 w 2456265"/>
                <a:gd name="connsiteY9" fmla="*/ 2800077 h 3412594"/>
                <a:gd name="connsiteX10" fmla="*/ 1524365 w 2456265"/>
                <a:gd name="connsiteY10" fmla="*/ 2651323 h 3412594"/>
                <a:gd name="connsiteX11" fmla="*/ 1353735 w 2456265"/>
                <a:gd name="connsiteY11" fmla="*/ 2651323 h 3412594"/>
                <a:gd name="connsiteX12" fmla="*/ 1353735 w 2456265"/>
                <a:gd name="connsiteY12" fmla="*/ 2454442 h 3412594"/>
                <a:gd name="connsiteX13" fmla="*/ 1270608 w 2456265"/>
                <a:gd name="connsiteY13" fmla="*/ 2454442 h 3412594"/>
                <a:gd name="connsiteX14" fmla="*/ 1270608 w 2456265"/>
                <a:gd name="connsiteY14" fmla="*/ 2336314 h 3412594"/>
                <a:gd name="connsiteX15" fmla="*/ 1209356 w 2456265"/>
                <a:gd name="connsiteY15" fmla="*/ 2336314 h 3412594"/>
                <a:gd name="connsiteX16" fmla="*/ 1209356 w 2456265"/>
                <a:gd name="connsiteY16" fmla="*/ 2051931 h 3412594"/>
                <a:gd name="connsiteX17" fmla="*/ 789345 w 2456265"/>
                <a:gd name="connsiteY17" fmla="*/ 2051931 h 3412594"/>
                <a:gd name="connsiteX18" fmla="*/ 789345 w 2456265"/>
                <a:gd name="connsiteY18" fmla="*/ 1754423 h 3412594"/>
                <a:gd name="connsiteX19" fmla="*/ 535588 w 2456265"/>
                <a:gd name="connsiteY19" fmla="*/ 1754423 h 3412594"/>
                <a:gd name="connsiteX20" fmla="*/ 535588 w 2456265"/>
                <a:gd name="connsiteY20" fmla="*/ 1461290 h 3412594"/>
                <a:gd name="connsiteX21" fmla="*/ 435533 w 2456265"/>
                <a:gd name="connsiteY21" fmla="*/ 1461290 h 3412594"/>
                <a:gd name="connsiteX22" fmla="*/ 433914 w 2456265"/>
                <a:gd name="connsiteY22" fmla="*/ 484574 h 3412594"/>
                <a:gd name="connsiteX23" fmla="*/ 396358 w 2456265"/>
                <a:gd name="connsiteY23" fmla="*/ 480063 h 3412594"/>
                <a:gd name="connsiteX24" fmla="*/ 395584 w 2456265"/>
                <a:gd name="connsiteY24" fmla="*/ 315009 h 3412594"/>
                <a:gd name="connsiteX25" fmla="*/ 329957 w 2456265"/>
                <a:gd name="connsiteY25" fmla="*/ 310634 h 3412594"/>
                <a:gd name="connsiteX26" fmla="*/ 334332 w 2456265"/>
                <a:gd name="connsiteY26" fmla="*/ 179380 h 3412594"/>
                <a:gd name="connsiteX27" fmla="*/ 176828 w 2456265"/>
                <a:gd name="connsiteY27" fmla="*/ 175005 h 3412594"/>
                <a:gd name="connsiteX28" fmla="*/ 176828 w 2456265"/>
                <a:gd name="connsiteY28" fmla="*/ 0 h 3412594"/>
                <a:gd name="connsiteX29" fmla="*/ 0 w 2456265"/>
                <a:gd name="connsiteY29" fmla="*/ 4010 h 3412594"/>
                <a:gd name="connsiteX0" fmla="*/ 2468297 w 2468297"/>
                <a:gd name="connsiteY0" fmla="*/ 3416605 h 3416605"/>
                <a:gd name="connsiteX1" fmla="*/ 2188289 w 2468297"/>
                <a:gd name="connsiteY1" fmla="*/ 3416605 h 3416605"/>
                <a:gd name="connsiteX2" fmla="*/ 2188289 w 2468297"/>
                <a:gd name="connsiteY2" fmla="*/ 3272226 h 3416605"/>
                <a:gd name="connsiteX3" fmla="*/ 2092037 w 2468297"/>
                <a:gd name="connsiteY3" fmla="*/ 3272226 h 3416605"/>
                <a:gd name="connsiteX4" fmla="*/ 2092037 w 2468297"/>
                <a:gd name="connsiteY4" fmla="*/ 3123472 h 3416605"/>
                <a:gd name="connsiteX5" fmla="*/ 2008910 w 2468297"/>
                <a:gd name="connsiteY5" fmla="*/ 3123472 h 3416605"/>
                <a:gd name="connsiteX6" fmla="*/ 2008910 w 2468297"/>
                <a:gd name="connsiteY6" fmla="*/ 2952842 h 3416605"/>
                <a:gd name="connsiteX7" fmla="*/ 1733277 w 2468297"/>
                <a:gd name="connsiteY7" fmla="*/ 2952842 h 3416605"/>
                <a:gd name="connsiteX8" fmla="*/ 1733277 w 2468297"/>
                <a:gd name="connsiteY8" fmla="*/ 2804088 h 3416605"/>
                <a:gd name="connsiteX9" fmla="*/ 1536397 w 2468297"/>
                <a:gd name="connsiteY9" fmla="*/ 2804088 h 3416605"/>
                <a:gd name="connsiteX10" fmla="*/ 1536397 w 2468297"/>
                <a:gd name="connsiteY10" fmla="*/ 2655334 h 3416605"/>
                <a:gd name="connsiteX11" fmla="*/ 1365767 w 2468297"/>
                <a:gd name="connsiteY11" fmla="*/ 2655334 h 3416605"/>
                <a:gd name="connsiteX12" fmla="*/ 1365767 w 2468297"/>
                <a:gd name="connsiteY12" fmla="*/ 2458453 h 3416605"/>
                <a:gd name="connsiteX13" fmla="*/ 1282640 w 2468297"/>
                <a:gd name="connsiteY13" fmla="*/ 2458453 h 3416605"/>
                <a:gd name="connsiteX14" fmla="*/ 1282640 w 2468297"/>
                <a:gd name="connsiteY14" fmla="*/ 2340325 h 3416605"/>
                <a:gd name="connsiteX15" fmla="*/ 1221388 w 2468297"/>
                <a:gd name="connsiteY15" fmla="*/ 2340325 h 3416605"/>
                <a:gd name="connsiteX16" fmla="*/ 1221388 w 2468297"/>
                <a:gd name="connsiteY16" fmla="*/ 2055942 h 3416605"/>
                <a:gd name="connsiteX17" fmla="*/ 801377 w 2468297"/>
                <a:gd name="connsiteY17" fmla="*/ 2055942 h 3416605"/>
                <a:gd name="connsiteX18" fmla="*/ 801377 w 2468297"/>
                <a:gd name="connsiteY18" fmla="*/ 1758434 h 3416605"/>
                <a:gd name="connsiteX19" fmla="*/ 547620 w 2468297"/>
                <a:gd name="connsiteY19" fmla="*/ 1758434 h 3416605"/>
                <a:gd name="connsiteX20" fmla="*/ 547620 w 2468297"/>
                <a:gd name="connsiteY20" fmla="*/ 1465301 h 3416605"/>
                <a:gd name="connsiteX21" fmla="*/ 447565 w 2468297"/>
                <a:gd name="connsiteY21" fmla="*/ 1465301 h 3416605"/>
                <a:gd name="connsiteX22" fmla="*/ 445946 w 2468297"/>
                <a:gd name="connsiteY22" fmla="*/ 488585 h 3416605"/>
                <a:gd name="connsiteX23" fmla="*/ 408390 w 2468297"/>
                <a:gd name="connsiteY23" fmla="*/ 484074 h 3416605"/>
                <a:gd name="connsiteX24" fmla="*/ 407616 w 2468297"/>
                <a:gd name="connsiteY24" fmla="*/ 319020 h 3416605"/>
                <a:gd name="connsiteX25" fmla="*/ 341989 w 2468297"/>
                <a:gd name="connsiteY25" fmla="*/ 314645 h 3416605"/>
                <a:gd name="connsiteX26" fmla="*/ 346364 w 2468297"/>
                <a:gd name="connsiteY26" fmla="*/ 183391 h 3416605"/>
                <a:gd name="connsiteX27" fmla="*/ 188860 w 2468297"/>
                <a:gd name="connsiteY27" fmla="*/ 179016 h 3416605"/>
                <a:gd name="connsiteX28" fmla="*/ 188860 w 2468297"/>
                <a:gd name="connsiteY28" fmla="*/ 4011 h 3416605"/>
                <a:gd name="connsiteX29" fmla="*/ 0 w 2468297"/>
                <a:gd name="connsiteY29" fmla="*/ 0 h 341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68297" h="3416605">
                  <a:moveTo>
                    <a:pt x="2468297" y="3416605"/>
                  </a:moveTo>
                  <a:lnTo>
                    <a:pt x="2188289" y="3416605"/>
                  </a:lnTo>
                  <a:lnTo>
                    <a:pt x="2188289" y="3272226"/>
                  </a:lnTo>
                  <a:lnTo>
                    <a:pt x="2092037" y="3272226"/>
                  </a:lnTo>
                  <a:lnTo>
                    <a:pt x="2092037" y="3123472"/>
                  </a:lnTo>
                  <a:lnTo>
                    <a:pt x="2008910" y="3123472"/>
                  </a:lnTo>
                  <a:lnTo>
                    <a:pt x="2008910" y="2952842"/>
                  </a:lnTo>
                  <a:lnTo>
                    <a:pt x="1733277" y="2952842"/>
                  </a:lnTo>
                  <a:lnTo>
                    <a:pt x="1733277" y="2804088"/>
                  </a:lnTo>
                  <a:lnTo>
                    <a:pt x="1536397" y="2804088"/>
                  </a:lnTo>
                  <a:lnTo>
                    <a:pt x="1536397" y="2655334"/>
                  </a:lnTo>
                  <a:lnTo>
                    <a:pt x="1365767" y="2655334"/>
                  </a:lnTo>
                  <a:lnTo>
                    <a:pt x="1365767" y="2458453"/>
                  </a:lnTo>
                  <a:lnTo>
                    <a:pt x="1282640" y="2458453"/>
                  </a:lnTo>
                  <a:lnTo>
                    <a:pt x="1282640" y="2340325"/>
                  </a:lnTo>
                  <a:lnTo>
                    <a:pt x="1221388" y="2340325"/>
                  </a:lnTo>
                  <a:lnTo>
                    <a:pt x="1221388" y="2055942"/>
                  </a:lnTo>
                  <a:lnTo>
                    <a:pt x="801377" y="2055942"/>
                  </a:lnTo>
                  <a:lnTo>
                    <a:pt x="801377" y="1758434"/>
                  </a:lnTo>
                  <a:lnTo>
                    <a:pt x="547620" y="1758434"/>
                  </a:lnTo>
                  <a:lnTo>
                    <a:pt x="547620" y="1465301"/>
                  </a:lnTo>
                  <a:lnTo>
                    <a:pt x="447565" y="1465301"/>
                  </a:lnTo>
                  <a:cubicBezTo>
                    <a:pt x="450223" y="1137567"/>
                    <a:pt x="443288" y="816319"/>
                    <a:pt x="445946" y="488585"/>
                  </a:cubicBezTo>
                  <a:lnTo>
                    <a:pt x="408390" y="484074"/>
                  </a:lnTo>
                  <a:cubicBezTo>
                    <a:pt x="407074" y="427998"/>
                    <a:pt x="408932" y="375096"/>
                    <a:pt x="407616" y="319020"/>
                  </a:cubicBezTo>
                  <a:lnTo>
                    <a:pt x="341989" y="314645"/>
                  </a:lnTo>
                  <a:lnTo>
                    <a:pt x="346364" y="183391"/>
                  </a:lnTo>
                  <a:lnTo>
                    <a:pt x="188860" y="179016"/>
                  </a:lnTo>
                  <a:lnTo>
                    <a:pt x="188860" y="4011"/>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45" name="Freeform 47">
              <a:extLst>
                <a:ext uri="{FF2B5EF4-FFF2-40B4-BE49-F238E27FC236}">
                  <a16:creationId xmlns:a16="http://schemas.microsoft.com/office/drawing/2014/main" id="{C71177C1-05E8-44A0-AC1C-3D6C3A808562}"/>
                </a:ext>
              </a:extLst>
            </p:cNvPr>
            <p:cNvSpPr/>
            <p:nvPr/>
          </p:nvSpPr>
          <p:spPr>
            <a:xfrm>
              <a:off x="-7058526" y="-2394284"/>
              <a:ext cx="429126" cy="689810"/>
            </a:xfrm>
            <a:custGeom>
              <a:avLst/>
              <a:gdLst>
                <a:gd name="connsiteX0" fmla="*/ 0 w 429126"/>
                <a:gd name="connsiteY0" fmla="*/ 0 h 689810"/>
                <a:gd name="connsiteX1" fmla="*/ 284747 w 429126"/>
                <a:gd name="connsiteY1" fmla="*/ 0 h 689810"/>
                <a:gd name="connsiteX2" fmla="*/ 284747 w 429126"/>
                <a:gd name="connsiteY2" fmla="*/ 152400 h 689810"/>
                <a:gd name="connsiteX3" fmla="*/ 372979 w 429126"/>
                <a:gd name="connsiteY3" fmla="*/ 152400 h 689810"/>
                <a:gd name="connsiteX4" fmla="*/ 372979 w 429126"/>
                <a:gd name="connsiteY4" fmla="*/ 421105 h 689810"/>
                <a:gd name="connsiteX5" fmla="*/ 429126 w 429126"/>
                <a:gd name="connsiteY5" fmla="*/ 421105 h 689810"/>
                <a:gd name="connsiteX6" fmla="*/ 429126 w 429126"/>
                <a:gd name="connsiteY6" fmla="*/ 689810 h 6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126" h="689810">
                  <a:moveTo>
                    <a:pt x="0" y="0"/>
                  </a:moveTo>
                  <a:lnTo>
                    <a:pt x="284747" y="0"/>
                  </a:lnTo>
                  <a:lnTo>
                    <a:pt x="284747" y="152400"/>
                  </a:lnTo>
                  <a:lnTo>
                    <a:pt x="372979" y="152400"/>
                  </a:lnTo>
                  <a:lnTo>
                    <a:pt x="372979" y="421105"/>
                  </a:lnTo>
                  <a:lnTo>
                    <a:pt x="429126" y="421105"/>
                  </a:lnTo>
                  <a:lnTo>
                    <a:pt x="429126" y="68981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687CB3FC-9FD4-4B05-BBE8-26562B3651FC}"/>
              </a:ext>
            </a:extLst>
          </p:cNvPr>
          <p:cNvGrpSpPr/>
          <p:nvPr/>
        </p:nvGrpSpPr>
        <p:grpSpPr>
          <a:xfrm>
            <a:off x="2975991" y="2259654"/>
            <a:ext cx="6282258" cy="1689279"/>
            <a:chOff x="2310061" y="2260564"/>
            <a:chExt cx="8376344" cy="2252372"/>
          </a:xfrm>
        </p:grpSpPr>
        <p:sp>
          <p:nvSpPr>
            <p:cNvPr id="147" name="Oval 146">
              <a:extLst>
                <a:ext uri="{FF2B5EF4-FFF2-40B4-BE49-F238E27FC236}">
                  <a16:creationId xmlns:a16="http://schemas.microsoft.com/office/drawing/2014/main" id="{8D0A92D2-44B0-4DC1-A86D-BD32E3D7E20E}"/>
                </a:ext>
              </a:extLst>
            </p:cNvPr>
            <p:cNvSpPr/>
            <p:nvPr/>
          </p:nvSpPr>
          <p:spPr>
            <a:xfrm>
              <a:off x="2310061" y="2260564"/>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48" name="Oval 147">
              <a:extLst>
                <a:ext uri="{FF2B5EF4-FFF2-40B4-BE49-F238E27FC236}">
                  <a16:creationId xmlns:a16="http://schemas.microsoft.com/office/drawing/2014/main" id="{43D7B832-F4FE-44BB-A541-2B45A48DE1F4}"/>
                </a:ext>
              </a:extLst>
            </p:cNvPr>
            <p:cNvSpPr/>
            <p:nvPr/>
          </p:nvSpPr>
          <p:spPr>
            <a:xfrm>
              <a:off x="2503310" y="247517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49" name="Oval 148">
              <a:extLst>
                <a:ext uri="{FF2B5EF4-FFF2-40B4-BE49-F238E27FC236}">
                  <a16:creationId xmlns:a16="http://schemas.microsoft.com/office/drawing/2014/main" id="{AB18B52B-D866-4DA6-B0C5-18A64A060C2E}"/>
                </a:ext>
              </a:extLst>
            </p:cNvPr>
            <p:cNvSpPr/>
            <p:nvPr/>
          </p:nvSpPr>
          <p:spPr>
            <a:xfrm>
              <a:off x="2701878" y="2995947"/>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0" name="Oval 149">
              <a:extLst>
                <a:ext uri="{FF2B5EF4-FFF2-40B4-BE49-F238E27FC236}">
                  <a16:creationId xmlns:a16="http://schemas.microsoft.com/office/drawing/2014/main" id="{714F168A-3090-419B-B813-E7A8F40F923B}"/>
                </a:ext>
              </a:extLst>
            </p:cNvPr>
            <p:cNvSpPr/>
            <p:nvPr/>
          </p:nvSpPr>
          <p:spPr>
            <a:xfrm>
              <a:off x="2829529" y="3085994"/>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1" name="Oval 150">
              <a:extLst>
                <a:ext uri="{FF2B5EF4-FFF2-40B4-BE49-F238E27FC236}">
                  <a16:creationId xmlns:a16="http://schemas.microsoft.com/office/drawing/2014/main" id="{4EFC8F08-B034-4B20-974A-B120F045E648}"/>
                </a:ext>
              </a:extLst>
            </p:cNvPr>
            <p:cNvSpPr/>
            <p:nvPr/>
          </p:nvSpPr>
          <p:spPr>
            <a:xfrm>
              <a:off x="2859669" y="3085994"/>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2" name="Oval 151">
              <a:extLst>
                <a:ext uri="{FF2B5EF4-FFF2-40B4-BE49-F238E27FC236}">
                  <a16:creationId xmlns:a16="http://schemas.microsoft.com/office/drawing/2014/main" id="{FF81CA56-47A0-4A67-B2D6-C6C616618412}"/>
                </a:ext>
              </a:extLst>
            </p:cNvPr>
            <p:cNvSpPr/>
            <p:nvPr/>
          </p:nvSpPr>
          <p:spPr>
            <a:xfrm>
              <a:off x="2928813" y="3222565"/>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3" name="Oval 152">
              <a:extLst>
                <a:ext uri="{FF2B5EF4-FFF2-40B4-BE49-F238E27FC236}">
                  <a16:creationId xmlns:a16="http://schemas.microsoft.com/office/drawing/2014/main" id="{70AF0265-7B27-4615-AE2B-D0A8F3689D42}"/>
                </a:ext>
              </a:extLst>
            </p:cNvPr>
            <p:cNvSpPr/>
            <p:nvPr/>
          </p:nvSpPr>
          <p:spPr>
            <a:xfrm>
              <a:off x="3267454" y="3500209"/>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4" name="Oval 153">
              <a:extLst>
                <a:ext uri="{FF2B5EF4-FFF2-40B4-BE49-F238E27FC236}">
                  <a16:creationId xmlns:a16="http://schemas.microsoft.com/office/drawing/2014/main" id="{703DA0EF-AE21-45A3-B233-6CB112CE3DDE}"/>
                </a:ext>
              </a:extLst>
            </p:cNvPr>
            <p:cNvSpPr/>
            <p:nvPr/>
          </p:nvSpPr>
          <p:spPr>
            <a:xfrm>
              <a:off x="3249724" y="3500209"/>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5" name="Oval 154">
              <a:extLst>
                <a:ext uri="{FF2B5EF4-FFF2-40B4-BE49-F238E27FC236}">
                  <a16:creationId xmlns:a16="http://schemas.microsoft.com/office/drawing/2014/main" id="{5C4615F5-66F1-4060-A307-32203C132FAB}"/>
                </a:ext>
              </a:extLst>
            </p:cNvPr>
            <p:cNvSpPr/>
            <p:nvPr/>
          </p:nvSpPr>
          <p:spPr>
            <a:xfrm>
              <a:off x="3630904" y="369381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6" name="Oval 155">
              <a:extLst>
                <a:ext uri="{FF2B5EF4-FFF2-40B4-BE49-F238E27FC236}">
                  <a16:creationId xmlns:a16="http://schemas.microsoft.com/office/drawing/2014/main" id="{AE0DB5A2-B086-4CBF-866A-D3ED78D4E007}"/>
                </a:ext>
              </a:extLst>
            </p:cNvPr>
            <p:cNvSpPr/>
            <p:nvPr/>
          </p:nvSpPr>
          <p:spPr>
            <a:xfrm>
              <a:off x="3646860" y="369381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7" name="Oval 156">
              <a:extLst>
                <a:ext uri="{FF2B5EF4-FFF2-40B4-BE49-F238E27FC236}">
                  <a16:creationId xmlns:a16="http://schemas.microsoft.com/office/drawing/2014/main" id="{1FEE07BD-195E-4C59-9F45-13725E1670A2}"/>
                </a:ext>
              </a:extLst>
            </p:cNvPr>
            <p:cNvSpPr/>
            <p:nvPr/>
          </p:nvSpPr>
          <p:spPr>
            <a:xfrm>
              <a:off x="3843656" y="3797364"/>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8" name="Oval 157">
              <a:extLst>
                <a:ext uri="{FF2B5EF4-FFF2-40B4-BE49-F238E27FC236}">
                  <a16:creationId xmlns:a16="http://schemas.microsoft.com/office/drawing/2014/main" id="{14BBCA3D-F301-4FC1-8AC9-7E2EA2AD0371}"/>
                </a:ext>
              </a:extLst>
            </p:cNvPr>
            <p:cNvSpPr/>
            <p:nvPr/>
          </p:nvSpPr>
          <p:spPr>
            <a:xfrm>
              <a:off x="4091865" y="3851392"/>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59" name="Oval 158">
              <a:extLst>
                <a:ext uri="{FF2B5EF4-FFF2-40B4-BE49-F238E27FC236}">
                  <a16:creationId xmlns:a16="http://schemas.microsoft.com/office/drawing/2014/main" id="{DC258910-F42E-4741-AB84-3E39B82F545F}"/>
                </a:ext>
              </a:extLst>
            </p:cNvPr>
            <p:cNvSpPr/>
            <p:nvPr/>
          </p:nvSpPr>
          <p:spPr>
            <a:xfrm>
              <a:off x="4614879" y="3962257"/>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0" name="Oval 159">
              <a:extLst>
                <a:ext uri="{FF2B5EF4-FFF2-40B4-BE49-F238E27FC236}">
                  <a16:creationId xmlns:a16="http://schemas.microsoft.com/office/drawing/2014/main" id="{174F83B3-4EC0-4239-8570-2402220448DE}"/>
                </a:ext>
              </a:extLst>
            </p:cNvPr>
            <p:cNvSpPr/>
            <p:nvPr/>
          </p:nvSpPr>
          <p:spPr>
            <a:xfrm>
              <a:off x="5774374" y="4073315"/>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1" name="Oval 160">
              <a:extLst>
                <a:ext uri="{FF2B5EF4-FFF2-40B4-BE49-F238E27FC236}">
                  <a16:creationId xmlns:a16="http://schemas.microsoft.com/office/drawing/2014/main" id="{EE1BA8D8-B068-45E3-910D-5886BB7A7C78}"/>
                </a:ext>
              </a:extLst>
            </p:cNvPr>
            <p:cNvSpPr/>
            <p:nvPr/>
          </p:nvSpPr>
          <p:spPr>
            <a:xfrm>
              <a:off x="6297388" y="4136348"/>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2" name="Oval 161">
              <a:extLst>
                <a:ext uri="{FF2B5EF4-FFF2-40B4-BE49-F238E27FC236}">
                  <a16:creationId xmlns:a16="http://schemas.microsoft.com/office/drawing/2014/main" id="{8D2AC375-FD09-4F8F-B6AA-4F391A61A8CD}"/>
                </a:ext>
              </a:extLst>
            </p:cNvPr>
            <p:cNvSpPr/>
            <p:nvPr/>
          </p:nvSpPr>
          <p:spPr>
            <a:xfrm>
              <a:off x="6639563" y="4136348"/>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3" name="Oval 162">
              <a:extLst>
                <a:ext uri="{FF2B5EF4-FFF2-40B4-BE49-F238E27FC236}">
                  <a16:creationId xmlns:a16="http://schemas.microsoft.com/office/drawing/2014/main" id="{BEE3504D-95F7-4776-AA7F-60AF7422CD33}"/>
                </a:ext>
              </a:extLst>
            </p:cNvPr>
            <p:cNvSpPr/>
            <p:nvPr/>
          </p:nvSpPr>
          <p:spPr>
            <a:xfrm>
              <a:off x="7132437"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4" name="Oval 163">
              <a:extLst>
                <a:ext uri="{FF2B5EF4-FFF2-40B4-BE49-F238E27FC236}">
                  <a16:creationId xmlns:a16="http://schemas.microsoft.com/office/drawing/2014/main" id="{B07595B8-BE79-4692-872A-5433031140C2}"/>
                </a:ext>
              </a:extLst>
            </p:cNvPr>
            <p:cNvSpPr/>
            <p:nvPr/>
          </p:nvSpPr>
          <p:spPr>
            <a:xfrm>
              <a:off x="7424970"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5" name="Oval 164">
              <a:extLst>
                <a:ext uri="{FF2B5EF4-FFF2-40B4-BE49-F238E27FC236}">
                  <a16:creationId xmlns:a16="http://schemas.microsoft.com/office/drawing/2014/main" id="{2DD65F92-8A83-42D9-9654-E0A92DAA450A}"/>
                </a:ext>
              </a:extLst>
            </p:cNvPr>
            <p:cNvSpPr/>
            <p:nvPr/>
          </p:nvSpPr>
          <p:spPr>
            <a:xfrm>
              <a:off x="7469293"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6" name="Oval 165">
              <a:extLst>
                <a:ext uri="{FF2B5EF4-FFF2-40B4-BE49-F238E27FC236}">
                  <a16:creationId xmlns:a16="http://schemas.microsoft.com/office/drawing/2014/main" id="{9F4458AC-3136-4791-9031-BC303CFB9248}"/>
                </a:ext>
              </a:extLst>
            </p:cNvPr>
            <p:cNvSpPr/>
            <p:nvPr/>
          </p:nvSpPr>
          <p:spPr>
            <a:xfrm>
              <a:off x="7806149"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7" name="Oval 166">
              <a:extLst>
                <a:ext uri="{FF2B5EF4-FFF2-40B4-BE49-F238E27FC236}">
                  <a16:creationId xmlns:a16="http://schemas.microsoft.com/office/drawing/2014/main" id="{C4096D90-5B3D-407B-A499-524E1EB274C8}"/>
                </a:ext>
              </a:extLst>
            </p:cNvPr>
            <p:cNvSpPr/>
            <p:nvPr/>
          </p:nvSpPr>
          <p:spPr>
            <a:xfrm>
              <a:off x="7845154"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8" name="Oval 167">
              <a:extLst>
                <a:ext uri="{FF2B5EF4-FFF2-40B4-BE49-F238E27FC236}">
                  <a16:creationId xmlns:a16="http://schemas.microsoft.com/office/drawing/2014/main" id="{025C8E0C-8455-4F0C-AB34-877901FA6BA2}"/>
                </a:ext>
              </a:extLst>
            </p:cNvPr>
            <p:cNvSpPr/>
            <p:nvPr/>
          </p:nvSpPr>
          <p:spPr>
            <a:xfrm>
              <a:off x="7932028"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69" name="Oval 168">
              <a:extLst>
                <a:ext uri="{FF2B5EF4-FFF2-40B4-BE49-F238E27FC236}">
                  <a16:creationId xmlns:a16="http://schemas.microsoft.com/office/drawing/2014/main" id="{19C3CADE-3D82-4B7C-9B00-2C34F0EF0B4F}"/>
                </a:ext>
              </a:extLst>
            </p:cNvPr>
            <p:cNvSpPr/>
            <p:nvPr/>
          </p:nvSpPr>
          <p:spPr>
            <a:xfrm>
              <a:off x="7953303"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0" name="Oval 169">
              <a:extLst>
                <a:ext uri="{FF2B5EF4-FFF2-40B4-BE49-F238E27FC236}">
                  <a16:creationId xmlns:a16="http://schemas.microsoft.com/office/drawing/2014/main" id="{428C4B62-1203-42DD-8814-D4153B9FD5EC}"/>
                </a:ext>
              </a:extLst>
            </p:cNvPr>
            <p:cNvSpPr/>
            <p:nvPr/>
          </p:nvSpPr>
          <p:spPr>
            <a:xfrm>
              <a:off x="8006490"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1" name="Oval 170">
              <a:extLst>
                <a:ext uri="{FF2B5EF4-FFF2-40B4-BE49-F238E27FC236}">
                  <a16:creationId xmlns:a16="http://schemas.microsoft.com/office/drawing/2014/main" id="{C801345E-4BC2-4A04-BCB8-D4C768F9175E}"/>
                </a:ext>
              </a:extLst>
            </p:cNvPr>
            <p:cNvSpPr/>
            <p:nvPr/>
          </p:nvSpPr>
          <p:spPr>
            <a:xfrm>
              <a:off x="8095137"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2" name="Oval 171">
              <a:extLst>
                <a:ext uri="{FF2B5EF4-FFF2-40B4-BE49-F238E27FC236}">
                  <a16:creationId xmlns:a16="http://schemas.microsoft.com/office/drawing/2014/main" id="{1B9B5E35-B123-4AF1-B4DB-B74DAB9B1C46}"/>
                </a:ext>
              </a:extLst>
            </p:cNvPr>
            <p:cNvSpPr/>
            <p:nvPr/>
          </p:nvSpPr>
          <p:spPr>
            <a:xfrm>
              <a:off x="8226333"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3" name="Oval 172">
              <a:extLst>
                <a:ext uri="{FF2B5EF4-FFF2-40B4-BE49-F238E27FC236}">
                  <a16:creationId xmlns:a16="http://schemas.microsoft.com/office/drawing/2014/main" id="{060485DB-103B-4AAF-BB55-F2C7BB7CF355}"/>
                </a:ext>
              </a:extLst>
            </p:cNvPr>
            <p:cNvSpPr/>
            <p:nvPr/>
          </p:nvSpPr>
          <p:spPr>
            <a:xfrm>
              <a:off x="8314980"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4" name="Oval 173">
              <a:extLst>
                <a:ext uri="{FF2B5EF4-FFF2-40B4-BE49-F238E27FC236}">
                  <a16:creationId xmlns:a16="http://schemas.microsoft.com/office/drawing/2014/main" id="{36CE8A6A-BDDE-4FC9-945F-58DD02CCDDAF}"/>
                </a:ext>
              </a:extLst>
            </p:cNvPr>
            <p:cNvSpPr/>
            <p:nvPr/>
          </p:nvSpPr>
          <p:spPr>
            <a:xfrm>
              <a:off x="8343347"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5" name="Oval 174">
              <a:extLst>
                <a:ext uri="{FF2B5EF4-FFF2-40B4-BE49-F238E27FC236}">
                  <a16:creationId xmlns:a16="http://schemas.microsoft.com/office/drawing/2014/main" id="{96CA1D1C-DF5A-43DA-BED0-59D4C8A6B8C4}"/>
                </a:ext>
              </a:extLst>
            </p:cNvPr>
            <p:cNvSpPr/>
            <p:nvPr/>
          </p:nvSpPr>
          <p:spPr>
            <a:xfrm>
              <a:off x="8470997"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6" name="Oval 175">
              <a:extLst>
                <a:ext uri="{FF2B5EF4-FFF2-40B4-BE49-F238E27FC236}">
                  <a16:creationId xmlns:a16="http://schemas.microsoft.com/office/drawing/2014/main" id="{1C2691E5-AB7F-4EAE-AFD3-450D8C177C80}"/>
                </a:ext>
              </a:extLst>
            </p:cNvPr>
            <p:cNvSpPr/>
            <p:nvPr/>
          </p:nvSpPr>
          <p:spPr>
            <a:xfrm>
              <a:off x="9337959" y="4197880"/>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7" name="Oval 176">
              <a:extLst>
                <a:ext uri="{FF2B5EF4-FFF2-40B4-BE49-F238E27FC236}">
                  <a16:creationId xmlns:a16="http://schemas.microsoft.com/office/drawing/2014/main" id="{DE145542-4860-4E9E-8E50-F4655B9AFF4C}"/>
                </a:ext>
              </a:extLst>
            </p:cNvPr>
            <p:cNvSpPr/>
            <p:nvPr/>
          </p:nvSpPr>
          <p:spPr>
            <a:xfrm>
              <a:off x="9873384" y="442149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8" name="Oval 177">
              <a:extLst>
                <a:ext uri="{FF2B5EF4-FFF2-40B4-BE49-F238E27FC236}">
                  <a16:creationId xmlns:a16="http://schemas.microsoft.com/office/drawing/2014/main" id="{1557BD39-D82D-46AC-8842-0757635F7075}"/>
                </a:ext>
              </a:extLst>
            </p:cNvPr>
            <p:cNvSpPr/>
            <p:nvPr/>
          </p:nvSpPr>
          <p:spPr>
            <a:xfrm>
              <a:off x="9907069" y="442149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79" name="Oval 178">
              <a:extLst>
                <a:ext uri="{FF2B5EF4-FFF2-40B4-BE49-F238E27FC236}">
                  <a16:creationId xmlns:a16="http://schemas.microsoft.com/office/drawing/2014/main" id="{DE8501DB-AFE5-43AE-81B0-C898528A07DF}"/>
                </a:ext>
              </a:extLst>
            </p:cNvPr>
            <p:cNvSpPr/>
            <p:nvPr/>
          </p:nvSpPr>
          <p:spPr>
            <a:xfrm>
              <a:off x="9953166" y="442149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sp>
          <p:nvSpPr>
            <p:cNvPr id="180" name="Oval 179">
              <a:extLst>
                <a:ext uri="{FF2B5EF4-FFF2-40B4-BE49-F238E27FC236}">
                  <a16:creationId xmlns:a16="http://schemas.microsoft.com/office/drawing/2014/main" id="{1B029529-9FF4-41F5-B769-C28A3B1AE7D6}"/>
                </a:ext>
              </a:extLst>
            </p:cNvPr>
            <p:cNvSpPr/>
            <p:nvPr/>
          </p:nvSpPr>
          <p:spPr>
            <a:xfrm>
              <a:off x="10594965" y="4421496"/>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grpSp>
      <p:sp>
        <p:nvSpPr>
          <p:cNvPr id="181" name="TextBox 180">
            <a:extLst>
              <a:ext uri="{FF2B5EF4-FFF2-40B4-BE49-F238E27FC236}">
                <a16:creationId xmlns:a16="http://schemas.microsoft.com/office/drawing/2014/main" id="{53A1D933-4A81-484A-8099-915FD371C14C}"/>
              </a:ext>
            </a:extLst>
          </p:cNvPr>
          <p:cNvSpPr txBox="1"/>
          <p:nvPr/>
        </p:nvSpPr>
        <p:spPr>
          <a:xfrm>
            <a:off x="2873921" y="4816008"/>
            <a:ext cx="250390"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a:t>
            </a:r>
          </a:p>
        </p:txBody>
      </p:sp>
      <p:sp>
        <p:nvSpPr>
          <p:cNvPr id="182" name="TextBox 181">
            <a:extLst>
              <a:ext uri="{FF2B5EF4-FFF2-40B4-BE49-F238E27FC236}">
                <a16:creationId xmlns:a16="http://schemas.microsoft.com/office/drawing/2014/main" id="{667863BF-4F7D-416F-B5C8-626A01AF7E49}"/>
              </a:ext>
            </a:extLst>
          </p:cNvPr>
          <p:cNvSpPr txBox="1"/>
          <p:nvPr/>
        </p:nvSpPr>
        <p:spPr>
          <a:xfrm>
            <a:off x="2988974" y="4816008"/>
            <a:ext cx="250390"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1</a:t>
            </a:r>
          </a:p>
        </p:txBody>
      </p:sp>
      <p:sp>
        <p:nvSpPr>
          <p:cNvPr id="183" name="TextBox 182">
            <a:extLst>
              <a:ext uri="{FF2B5EF4-FFF2-40B4-BE49-F238E27FC236}">
                <a16:creationId xmlns:a16="http://schemas.microsoft.com/office/drawing/2014/main" id="{38701543-233D-4893-AB6D-06E183918D18}"/>
              </a:ext>
            </a:extLst>
          </p:cNvPr>
          <p:cNvSpPr txBox="1"/>
          <p:nvPr/>
        </p:nvSpPr>
        <p:spPr>
          <a:xfrm>
            <a:off x="3234767" y="4816008"/>
            <a:ext cx="250390"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3</a:t>
            </a:r>
          </a:p>
        </p:txBody>
      </p:sp>
      <p:sp>
        <p:nvSpPr>
          <p:cNvPr id="184" name="TextBox 183">
            <a:extLst>
              <a:ext uri="{FF2B5EF4-FFF2-40B4-BE49-F238E27FC236}">
                <a16:creationId xmlns:a16="http://schemas.microsoft.com/office/drawing/2014/main" id="{6C39844D-CECC-43AA-9013-A811C8B5C4D1}"/>
              </a:ext>
            </a:extLst>
          </p:cNvPr>
          <p:cNvSpPr txBox="1"/>
          <p:nvPr/>
        </p:nvSpPr>
        <p:spPr>
          <a:xfrm>
            <a:off x="3611301" y="4816008"/>
            <a:ext cx="250390"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6</a:t>
            </a:r>
          </a:p>
        </p:txBody>
      </p:sp>
      <p:sp>
        <p:nvSpPr>
          <p:cNvPr id="185" name="TextBox 184">
            <a:extLst>
              <a:ext uri="{FF2B5EF4-FFF2-40B4-BE49-F238E27FC236}">
                <a16:creationId xmlns:a16="http://schemas.microsoft.com/office/drawing/2014/main" id="{7132AF26-4EB1-4893-BB6B-1A059078A607}"/>
              </a:ext>
            </a:extLst>
          </p:cNvPr>
          <p:cNvSpPr txBox="1"/>
          <p:nvPr/>
        </p:nvSpPr>
        <p:spPr>
          <a:xfrm>
            <a:off x="4314183" y="4816008"/>
            <a:ext cx="316112"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12</a:t>
            </a:r>
          </a:p>
        </p:txBody>
      </p:sp>
      <p:sp>
        <p:nvSpPr>
          <p:cNvPr id="186" name="TextBox 185">
            <a:extLst>
              <a:ext uri="{FF2B5EF4-FFF2-40B4-BE49-F238E27FC236}">
                <a16:creationId xmlns:a16="http://schemas.microsoft.com/office/drawing/2014/main" id="{DE1A0685-FCCA-4502-BD39-22A070D313C9}"/>
              </a:ext>
            </a:extLst>
          </p:cNvPr>
          <p:cNvSpPr txBox="1"/>
          <p:nvPr/>
        </p:nvSpPr>
        <p:spPr>
          <a:xfrm>
            <a:off x="5041104" y="4816008"/>
            <a:ext cx="316112"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18</a:t>
            </a:r>
          </a:p>
        </p:txBody>
      </p:sp>
      <p:sp>
        <p:nvSpPr>
          <p:cNvPr id="187" name="TextBox 186">
            <a:extLst>
              <a:ext uri="{FF2B5EF4-FFF2-40B4-BE49-F238E27FC236}">
                <a16:creationId xmlns:a16="http://schemas.microsoft.com/office/drawing/2014/main" id="{D9FB9D86-93BD-41FC-8724-6A7C6A209867}"/>
              </a:ext>
            </a:extLst>
          </p:cNvPr>
          <p:cNvSpPr txBox="1"/>
          <p:nvPr/>
        </p:nvSpPr>
        <p:spPr>
          <a:xfrm>
            <a:off x="5788944" y="4816008"/>
            <a:ext cx="316112"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24</a:t>
            </a:r>
          </a:p>
        </p:txBody>
      </p:sp>
      <p:sp>
        <p:nvSpPr>
          <p:cNvPr id="188" name="TextBox 187">
            <a:extLst>
              <a:ext uri="{FF2B5EF4-FFF2-40B4-BE49-F238E27FC236}">
                <a16:creationId xmlns:a16="http://schemas.microsoft.com/office/drawing/2014/main" id="{5D958BEE-E314-4646-81E8-E31AB6A610EB}"/>
              </a:ext>
            </a:extLst>
          </p:cNvPr>
          <p:cNvSpPr txBox="1"/>
          <p:nvPr/>
        </p:nvSpPr>
        <p:spPr>
          <a:xfrm>
            <a:off x="6515866" y="4816008"/>
            <a:ext cx="316112"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30</a:t>
            </a:r>
          </a:p>
        </p:txBody>
      </p:sp>
      <p:sp>
        <p:nvSpPr>
          <p:cNvPr id="189" name="TextBox 188">
            <a:extLst>
              <a:ext uri="{FF2B5EF4-FFF2-40B4-BE49-F238E27FC236}">
                <a16:creationId xmlns:a16="http://schemas.microsoft.com/office/drawing/2014/main" id="{80C47A07-A234-439F-BB01-927A303111C4}"/>
              </a:ext>
            </a:extLst>
          </p:cNvPr>
          <p:cNvSpPr txBox="1"/>
          <p:nvPr/>
        </p:nvSpPr>
        <p:spPr>
          <a:xfrm>
            <a:off x="7268935" y="4816008"/>
            <a:ext cx="316112"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36</a:t>
            </a:r>
          </a:p>
        </p:txBody>
      </p:sp>
      <p:sp>
        <p:nvSpPr>
          <p:cNvPr id="190" name="TextBox 189">
            <a:extLst>
              <a:ext uri="{FF2B5EF4-FFF2-40B4-BE49-F238E27FC236}">
                <a16:creationId xmlns:a16="http://schemas.microsoft.com/office/drawing/2014/main" id="{B01E8918-F98B-432A-8E8D-626FCC895170}"/>
              </a:ext>
            </a:extLst>
          </p:cNvPr>
          <p:cNvSpPr txBox="1"/>
          <p:nvPr/>
        </p:nvSpPr>
        <p:spPr>
          <a:xfrm>
            <a:off x="7995856" y="4816008"/>
            <a:ext cx="316112"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42</a:t>
            </a:r>
          </a:p>
        </p:txBody>
      </p:sp>
      <p:sp>
        <p:nvSpPr>
          <p:cNvPr id="191" name="TextBox 190">
            <a:extLst>
              <a:ext uri="{FF2B5EF4-FFF2-40B4-BE49-F238E27FC236}">
                <a16:creationId xmlns:a16="http://schemas.microsoft.com/office/drawing/2014/main" id="{317388F5-7A80-47FB-B7F2-DD1F28AB61C5}"/>
              </a:ext>
            </a:extLst>
          </p:cNvPr>
          <p:cNvSpPr txBox="1"/>
          <p:nvPr/>
        </p:nvSpPr>
        <p:spPr>
          <a:xfrm>
            <a:off x="8722777" y="4816008"/>
            <a:ext cx="316112"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48</a:t>
            </a:r>
          </a:p>
        </p:txBody>
      </p:sp>
      <p:sp>
        <p:nvSpPr>
          <p:cNvPr id="192" name="TextBox 191">
            <a:extLst>
              <a:ext uri="{FF2B5EF4-FFF2-40B4-BE49-F238E27FC236}">
                <a16:creationId xmlns:a16="http://schemas.microsoft.com/office/drawing/2014/main" id="{BBD68F00-1DDF-4202-A8FE-F8E81CF8EDB7}"/>
              </a:ext>
            </a:extLst>
          </p:cNvPr>
          <p:cNvSpPr txBox="1"/>
          <p:nvPr/>
        </p:nvSpPr>
        <p:spPr>
          <a:xfrm>
            <a:off x="2542716" y="4647814"/>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0.0</a:t>
            </a:r>
          </a:p>
        </p:txBody>
      </p:sp>
      <p:sp>
        <p:nvSpPr>
          <p:cNvPr id="193" name="TextBox 192">
            <a:extLst>
              <a:ext uri="{FF2B5EF4-FFF2-40B4-BE49-F238E27FC236}">
                <a16:creationId xmlns:a16="http://schemas.microsoft.com/office/drawing/2014/main" id="{710BA8DF-F2B4-4FED-8541-81F8AA6039F6}"/>
              </a:ext>
            </a:extLst>
          </p:cNvPr>
          <p:cNvSpPr txBox="1"/>
          <p:nvPr/>
        </p:nvSpPr>
        <p:spPr>
          <a:xfrm>
            <a:off x="2542716" y="4152083"/>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0.2</a:t>
            </a:r>
          </a:p>
        </p:txBody>
      </p:sp>
      <p:sp>
        <p:nvSpPr>
          <p:cNvPr id="194" name="TextBox 193">
            <a:extLst>
              <a:ext uri="{FF2B5EF4-FFF2-40B4-BE49-F238E27FC236}">
                <a16:creationId xmlns:a16="http://schemas.microsoft.com/office/drawing/2014/main" id="{35647DC9-65B5-4C5A-BBBC-2B3D83624259}"/>
              </a:ext>
            </a:extLst>
          </p:cNvPr>
          <p:cNvSpPr txBox="1"/>
          <p:nvPr/>
        </p:nvSpPr>
        <p:spPr>
          <a:xfrm>
            <a:off x="2542716" y="3913070"/>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0.3</a:t>
            </a:r>
          </a:p>
        </p:txBody>
      </p:sp>
      <p:sp>
        <p:nvSpPr>
          <p:cNvPr id="195" name="TextBox 194">
            <a:extLst>
              <a:ext uri="{FF2B5EF4-FFF2-40B4-BE49-F238E27FC236}">
                <a16:creationId xmlns:a16="http://schemas.microsoft.com/office/drawing/2014/main" id="{9A0135FF-091E-4AE5-A11E-304FE0C23F7E}"/>
              </a:ext>
            </a:extLst>
          </p:cNvPr>
          <p:cNvSpPr txBox="1"/>
          <p:nvPr/>
        </p:nvSpPr>
        <p:spPr>
          <a:xfrm>
            <a:off x="2542716" y="3665205"/>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0.4</a:t>
            </a:r>
          </a:p>
        </p:txBody>
      </p:sp>
      <p:sp>
        <p:nvSpPr>
          <p:cNvPr id="196" name="TextBox 195">
            <a:extLst>
              <a:ext uri="{FF2B5EF4-FFF2-40B4-BE49-F238E27FC236}">
                <a16:creationId xmlns:a16="http://schemas.microsoft.com/office/drawing/2014/main" id="{FC167A36-09DB-4920-9E4C-82BB9F3911D4}"/>
              </a:ext>
            </a:extLst>
          </p:cNvPr>
          <p:cNvSpPr txBox="1"/>
          <p:nvPr/>
        </p:nvSpPr>
        <p:spPr>
          <a:xfrm>
            <a:off x="2542716" y="3408487"/>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0.5</a:t>
            </a:r>
          </a:p>
        </p:txBody>
      </p:sp>
      <p:sp>
        <p:nvSpPr>
          <p:cNvPr id="197" name="TextBox 196">
            <a:extLst>
              <a:ext uri="{FF2B5EF4-FFF2-40B4-BE49-F238E27FC236}">
                <a16:creationId xmlns:a16="http://schemas.microsoft.com/office/drawing/2014/main" id="{F2748C28-3FA0-42F9-8944-784EFD92DD67}"/>
              </a:ext>
            </a:extLst>
          </p:cNvPr>
          <p:cNvSpPr txBox="1"/>
          <p:nvPr/>
        </p:nvSpPr>
        <p:spPr>
          <a:xfrm>
            <a:off x="2542716" y="3169474"/>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0.6</a:t>
            </a:r>
          </a:p>
        </p:txBody>
      </p:sp>
      <p:sp>
        <p:nvSpPr>
          <p:cNvPr id="198" name="TextBox 197">
            <a:extLst>
              <a:ext uri="{FF2B5EF4-FFF2-40B4-BE49-F238E27FC236}">
                <a16:creationId xmlns:a16="http://schemas.microsoft.com/office/drawing/2014/main" id="{DB9FBC42-7EE0-400A-83A7-589F2A63B3D1}"/>
              </a:ext>
            </a:extLst>
          </p:cNvPr>
          <p:cNvSpPr txBox="1"/>
          <p:nvPr/>
        </p:nvSpPr>
        <p:spPr>
          <a:xfrm>
            <a:off x="2542716" y="2921609"/>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0.7</a:t>
            </a:r>
          </a:p>
        </p:txBody>
      </p:sp>
      <p:sp>
        <p:nvSpPr>
          <p:cNvPr id="199" name="TextBox 198">
            <a:extLst>
              <a:ext uri="{FF2B5EF4-FFF2-40B4-BE49-F238E27FC236}">
                <a16:creationId xmlns:a16="http://schemas.microsoft.com/office/drawing/2014/main" id="{1F88644B-F136-41BA-AC9A-64867B80C833}"/>
              </a:ext>
            </a:extLst>
          </p:cNvPr>
          <p:cNvSpPr txBox="1"/>
          <p:nvPr/>
        </p:nvSpPr>
        <p:spPr>
          <a:xfrm>
            <a:off x="2542716" y="2682596"/>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0.8</a:t>
            </a:r>
          </a:p>
        </p:txBody>
      </p:sp>
      <p:sp>
        <p:nvSpPr>
          <p:cNvPr id="200" name="TextBox 199">
            <a:extLst>
              <a:ext uri="{FF2B5EF4-FFF2-40B4-BE49-F238E27FC236}">
                <a16:creationId xmlns:a16="http://schemas.microsoft.com/office/drawing/2014/main" id="{E747074F-201E-4252-BD90-9E2C8DD2BD7A}"/>
              </a:ext>
            </a:extLst>
          </p:cNvPr>
          <p:cNvSpPr txBox="1"/>
          <p:nvPr/>
        </p:nvSpPr>
        <p:spPr>
          <a:xfrm>
            <a:off x="2542716" y="2425878"/>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0.9</a:t>
            </a:r>
          </a:p>
        </p:txBody>
      </p:sp>
      <p:sp>
        <p:nvSpPr>
          <p:cNvPr id="201" name="TextBox 200">
            <a:extLst>
              <a:ext uri="{FF2B5EF4-FFF2-40B4-BE49-F238E27FC236}">
                <a16:creationId xmlns:a16="http://schemas.microsoft.com/office/drawing/2014/main" id="{83EA8FE5-7466-4583-A7A2-FEA75E411B45}"/>
              </a:ext>
            </a:extLst>
          </p:cNvPr>
          <p:cNvSpPr txBox="1"/>
          <p:nvPr/>
        </p:nvSpPr>
        <p:spPr>
          <a:xfrm>
            <a:off x="2542716" y="2186865"/>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1.0</a:t>
            </a:r>
          </a:p>
        </p:txBody>
      </p:sp>
      <p:sp>
        <p:nvSpPr>
          <p:cNvPr id="202" name="TextBox 201">
            <a:extLst>
              <a:ext uri="{FF2B5EF4-FFF2-40B4-BE49-F238E27FC236}">
                <a16:creationId xmlns:a16="http://schemas.microsoft.com/office/drawing/2014/main" id="{CCA61B47-1030-4EA6-91B1-BCB86B68495F}"/>
              </a:ext>
            </a:extLst>
          </p:cNvPr>
          <p:cNvSpPr txBox="1"/>
          <p:nvPr/>
        </p:nvSpPr>
        <p:spPr>
          <a:xfrm>
            <a:off x="2875092" y="4369012"/>
            <a:ext cx="2223686"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Kaplan-Meier median (95% CI), months</a:t>
            </a:r>
          </a:p>
        </p:txBody>
      </p:sp>
      <p:sp>
        <p:nvSpPr>
          <p:cNvPr id="203" name="TextBox 202">
            <a:extLst>
              <a:ext uri="{FF2B5EF4-FFF2-40B4-BE49-F238E27FC236}">
                <a16:creationId xmlns:a16="http://schemas.microsoft.com/office/drawing/2014/main" id="{BAF0DB97-1CDA-4E03-94FD-58CA8E67E8C9}"/>
              </a:ext>
            </a:extLst>
          </p:cNvPr>
          <p:cNvSpPr txBox="1"/>
          <p:nvPr/>
        </p:nvSpPr>
        <p:spPr>
          <a:xfrm>
            <a:off x="2875092" y="4530892"/>
            <a:ext cx="1726755"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mPFS: 11.6 (6.3-45.7) months</a:t>
            </a:r>
          </a:p>
        </p:txBody>
      </p:sp>
      <p:sp>
        <p:nvSpPr>
          <p:cNvPr id="204" name="TextBox 203">
            <a:extLst>
              <a:ext uri="{FF2B5EF4-FFF2-40B4-BE49-F238E27FC236}">
                <a16:creationId xmlns:a16="http://schemas.microsoft.com/office/drawing/2014/main" id="{A62CFDC5-E23E-4781-A398-13166B89E0C0}"/>
              </a:ext>
            </a:extLst>
          </p:cNvPr>
          <p:cNvSpPr txBox="1"/>
          <p:nvPr/>
        </p:nvSpPr>
        <p:spPr>
          <a:xfrm>
            <a:off x="7463349" y="4246351"/>
            <a:ext cx="2228495"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Tafasitamab-cxix + LEN censoring times</a:t>
            </a:r>
          </a:p>
        </p:txBody>
      </p:sp>
      <p:sp>
        <p:nvSpPr>
          <p:cNvPr id="205" name="TextBox 204">
            <a:extLst>
              <a:ext uri="{FF2B5EF4-FFF2-40B4-BE49-F238E27FC236}">
                <a16:creationId xmlns:a16="http://schemas.microsoft.com/office/drawing/2014/main" id="{29E3DDD4-719E-4D7D-A1B8-3144DDEDDFD1}"/>
              </a:ext>
            </a:extLst>
          </p:cNvPr>
          <p:cNvSpPr txBox="1"/>
          <p:nvPr/>
        </p:nvSpPr>
        <p:spPr>
          <a:xfrm>
            <a:off x="8272507" y="4473824"/>
            <a:ext cx="1438215"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Tafasitamab-cxix + </a:t>
            </a:r>
            <a:r>
              <a:rPr lang="en-US" sz="1000" dirty="0" err="1">
                <a:latin typeface="Calibri" panose="020F0502020204030204" pitchFamily="34" charset="0"/>
                <a:cs typeface="Calibri" panose="020F0502020204030204" pitchFamily="34" charset="0"/>
              </a:rPr>
              <a:t>LEN</a:t>
            </a:r>
            <a:r>
              <a:rPr lang="en-US" sz="1000" baseline="30000" dirty="0" err="1">
                <a:latin typeface="Calibri" panose="020F0502020204030204" pitchFamily="34" charset="0"/>
                <a:cs typeface="Calibri" panose="020F0502020204030204" pitchFamily="34" charset="0"/>
              </a:rPr>
              <a:t>a</a:t>
            </a:r>
            <a:endParaRPr lang="en-US" sz="1000" baseline="30000" dirty="0">
              <a:latin typeface="Calibri" panose="020F0502020204030204" pitchFamily="34" charset="0"/>
              <a:cs typeface="Calibri" panose="020F0502020204030204" pitchFamily="34" charset="0"/>
            </a:endParaRPr>
          </a:p>
        </p:txBody>
      </p:sp>
      <p:sp>
        <p:nvSpPr>
          <p:cNvPr id="206" name="TextBox 205">
            <a:extLst>
              <a:ext uri="{FF2B5EF4-FFF2-40B4-BE49-F238E27FC236}">
                <a16:creationId xmlns:a16="http://schemas.microsoft.com/office/drawing/2014/main" id="{C57B8451-239F-4E36-9EE7-F93F216C7437}"/>
              </a:ext>
            </a:extLst>
          </p:cNvPr>
          <p:cNvSpPr txBox="1"/>
          <p:nvPr/>
        </p:nvSpPr>
        <p:spPr>
          <a:xfrm>
            <a:off x="2542716" y="4404374"/>
            <a:ext cx="348173" cy="246221"/>
          </a:xfrm>
          <a:prstGeom prst="rect">
            <a:avLst/>
          </a:prstGeom>
          <a:noFill/>
        </p:spPr>
        <p:txBody>
          <a:bodyPr wrap="none" rtlCol="0">
            <a:spAutoFit/>
          </a:bodyPr>
          <a:lstStyle/>
          <a:p>
            <a:pPr algn="ctr" defTabSz="685800">
              <a:defRPr/>
            </a:pPr>
            <a:r>
              <a:rPr lang="en-US" sz="1000" dirty="0">
                <a:latin typeface="Calibri" panose="020F0502020204030204" pitchFamily="34" charset="0"/>
                <a:cs typeface="Calibri" panose="020F0502020204030204" pitchFamily="34" charset="0"/>
              </a:rPr>
              <a:t>0.1</a:t>
            </a:r>
          </a:p>
        </p:txBody>
      </p:sp>
      <p:sp>
        <p:nvSpPr>
          <p:cNvPr id="207" name="TextBox 206">
            <a:extLst>
              <a:ext uri="{FF2B5EF4-FFF2-40B4-BE49-F238E27FC236}">
                <a16:creationId xmlns:a16="http://schemas.microsoft.com/office/drawing/2014/main" id="{80612EAF-F2AE-4296-A733-55C49BAF7EB2}"/>
              </a:ext>
            </a:extLst>
          </p:cNvPr>
          <p:cNvSpPr txBox="1"/>
          <p:nvPr/>
        </p:nvSpPr>
        <p:spPr>
          <a:xfrm rot="16200000">
            <a:off x="1820162" y="3327378"/>
            <a:ext cx="1309269" cy="276999"/>
          </a:xfrm>
          <a:prstGeom prst="rect">
            <a:avLst/>
          </a:prstGeom>
          <a:noFill/>
        </p:spPr>
        <p:txBody>
          <a:bodyPr wrap="none" rtlCol="0">
            <a:spAutoFit/>
          </a:bodyPr>
          <a:lstStyle/>
          <a:p>
            <a:pPr algn="ctr" defTabSz="685800">
              <a:defRPr/>
            </a:pPr>
            <a:r>
              <a:rPr lang="en-US" sz="1200" b="1" dirty="0">
                <a:latin typeface="Calibri" panose="020F0502020204030204" pitchFamily="34" charset="0"/>
                <a:cs typeface="Calibri" panose="020F0502020204030204" pitchFamily="34" charset="0"/>
              </a:rPr>
              <a:t>Probability of PFS</a:t>
            </a:r>
          </a:p>
        </p:txBody>
      </p:sp>
      <p:sp>
        <p:nvSpPr>
          <p:cNvPr id="208" name="TextBox 207">
            <a:extLst>
              <a:ext uri="{FF2B5EF4-FFF2-40B4-BE49-F238E27FC236}">
                <a16:creationId xmlns:a16="http://schemas.microsoft.com/office/drawing/2014/main" id="{C40D7267-EA5A-4E86-ADAC-93CA64FF4113}"/>
              </a:ext>
            </a:extLst>
          </p:cNvPr>
          <p:cNvSpPr txBox="1"/>
          <p:nvPr/>
        </p:nvSpPr>
        <p:spPr>
          <a:xfrm>
            <a:off x="5966463" y="4953437"/>
            <a:ext cx="681790" cy="276999"/>
          </a:xfrm>
          <a:prstGeom prst="rect">
            <a:avLst/>
          </a:prstGeom>
          <a:noFill/>
        </p:spPr>
        <p:txBody>
          <a:bodyPr wrap="none" rtlCol="0">
            <a:spAutoFit/>
          </a:bodyPr>
          <a:lstStyle/>
          <a:p>
            <a:pPr algn="ctr" defTabSz="685800">
              <a:defRPr/>
            </a:pPr>
            <a:r>
              <a:rPr lang="en-US" sz="1200" b="1" dirty="0">
                <a:latin typeface="Calibri" panose="020F0502020204030204" pitchFamily="34" charset="0"/>
                <a:cs typeface="Calibri" panose="020F0502020204030204" pitchFamily="34" charset="0"/>
              </a:rPr>
              <a:t>Months</a:t>
            </a:r>
          </a:p>
        </p:txBody>
      </p:sp>
      <p:sp>
        <p:nvSpPr>
          <p:cNvPr id="209" name="TextBox 208">
            <a:extLst>
              <a:ext uri="{FF2B5EF4-FFF2-40B4-BE49-F238E27FC236}">
                <a16:creationId xmlns:a16="http://schemas.microsoft.com/office/drawing/2014/main" id="{C6FBA7E1-CD3D-40AD-9802-8ED1EB20E246}"/>
              </a:ext>
            </a:extLst>
          </p:cNvPr>
          <p:cNvSpPr txBox="1"/>
          <p:nvPr/>
        </p:nvSpPr>
        <p:spPr>
          <a:xfrm>
            <a:off x="1103250" y="5003332"/>
            <a:ext cx="1800493" cy="246221"/>
          </a:xfrm>
          <a:prstGeom prst="rect">
            <a:avLst/>
          </a:prstGeom>
          <a:noFill/>
        </p:spPr>
        <p:txBody>
          <a:bodyPr wrap="none" rtlCol="0">
            <a:spAutoFit/>
          </a:bodyPr>
          <a:lstStyle/>
          <a:p>
            <a:pPr algn="ctr" defTabSz="685800">
              <a:defRPr/>
            </a:pPr>
            <a:r>
              <a:rPr lang="en-US" sz="1000" b="1" dirty="0">
                <a:latin typeface="Calibri" panose="020F0502020204030204" pitchFamily="34" charset="0"/>
                <a:cs typeface="Calibri" panose="020F0502020204030204" pitchFamily="34" charset="0"/>
              </a:rPr>
              <a:t>Number of patients still at risk</a:t>
            </a:r>
          </a:p>
        </p:txBody>
      </p:sp>
      <p:sp>
        <p:nvSpPr>
          <p:cNvPr id="211" name="TextBox 210">
            <a:extLst>
              <a:ext uri="{FF2B5EF4-FFF2-40B4-BE49-F238E27FC236}">
                <a16:creationId xmlns:a16="http://schemas.microsoft.com/office/drawing/2014/main" id="{672C0B35-5C5D-4F12-B612-9DF521298A5C}"/>
              </a:ext>
            </a:extLst>
          </p:cNvPr>
          <p:cNvSpPr txBox="1"/>
          <p:nvPr/>
        </p:nvSpPr>
        <p:spPr>
          <a:xfrm>
            <a:off x="1746215" y="5191050"/>
            <a:ext cx="1164101" cy="246221"/>
          </a:xfrm>
          <a:prstGeom prst="rect">
            <a:avLst/>
          </a:prstGeom>
          <a:noFill/>
        </p:spPr>
        <p:txBody>
          <a:bodyPr wrap="none" rtlCol="0">
            <a:spAutoFit/>
          </a:bodyPr>
          <a:lstStyle/>
          <a:p>
            <a:pPr defTabSz="685800">
              <a:defRPr/>
            </a:pPr>
            <a:r>
              <a:rPr lang="en-US" sz="1000" b="1" dirty="0">
                <a:latin typeface="Calibri" panose="020F0502020204030204" pitchFamily="34" charset="0"/>
                <a:cs typeface="Calibri" panose="020F0502020204030204" pitchFamily="34" charset="0"/>
              </a:rPr>
              <a:t>Tafasitamab + LEN</a:t>
            </a:r>
          </a:p>
        </p:txBody>
      </p:sp>
      <p:sp>
        <p:nvSpPr>
          <p:cNvPr id="212" name="TextBox 211">
            <a:extLst>
              <a:ext uri="{FF2B5EF4-FFF2-40B4-BE49-F238E27FC236}">
                <a16:creationId xmlns:a16="http://schemas.microsoft.com/office/drawing/2014/main" id="{05BAB4A4-6132-4B36-B38C-4F904287DB40}"/>
              </a:ext>
            </a:extLst>
          </p:cNvPr>
          <p:cNvSpPr txBox="1"/>
          <p:nvPr/>
        </p:nvSpPr>
        <p:spPr>
          <a:xfrm>
            <a:off x="2826308" y="5191051"/>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80</a:t>
            </a:r>
          </a:p>
        </p:txBody>
      </p:sp>
      <p:sp>
        <p:nvSpPr>
          <p:cNvPr id="213" name="TextBox 212">
            <a:extLst>
              <a:ext uri="{FF2B5EF4-FFF2-40B4-BE49-F238E27FC236}">
                <a16:creationId xmlns:a16="http://schemas.microsoft.com/office/drawing/2014/main" id="{29157340-1B8E-41A4-A59B-BBB0FDBD35EF}"/>
              </a:ext>
            </a:extLst>
          </p:cNvPr>
          <p:cNvSpPr txBox="1"/>
          <p:nvPr/>
        </p:nvSpPr>
        <p:spPr>
          <a:xfrm>
            <a:off x="3019229" y="5191051"/>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72</a:t>
            </a:r>
          </a:p>
        </p:txBody>
      </p:sp>
      <p:sp>
        <p:nvSpPr>
          <p:cNvPr id="214" name="TextBox 213">
            <a:extLst>
              <a:ext uri="{FF2B5EF4-FFF2-40B4-BE49-F238E27FC236}">
                <a16:creationId xmlns:a16="http://schemas.microsoft.com/office/drawing/2014/main" id="{32E86DA4-FED3-4B48-B7BB-2A4C38638046}"/>
              </a:ext>
            </a:extLst>
          </p:cNvPr>
          <p:cNvSpPr txBox="1"/>
          <p:nvPr/>
        </p:nvSpPr>
        <p:spPr>
          <a:xfrm>
            <a:off x="3257681" y="5197288"/>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56</a:t>
            </a:r>
          </a:p>
        </p:txBody>
      </p:sp>
      <p:sp>
        <p:nvSpPr>
          <p:cNvPr id="215" name="TextBox 214">
            <a:extLst>
              <a:ext uri="{FF2B5EF4-FFF2-40B4-BE49-F238E27FC236}">
                <a16:creationId xmlns:a16="http://schemas.microsoft.com/office/drawing/2014/main" id="{715CB342-58F9-4CF7-9016-FC14BEB8E2FD}"/>
              </a:ext>
            </a:extLst>
          </p:cNvPr>
          <p:cNvSpPr txBox="1"/>
          <p:nvPr/>
        </p:nvSpPr>
        <p:spPr>
          <a:xfrm>
            <a:off x="3604331" y="5197288"/>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42</a:t>
            </a:r>
          </a:p>
        </p:txBody>
      </p:sp>
      <p:sp>
        <p:nvSpPr>
          <p:cNvPr id="216" name="TextBox 215">
            <a:extLst>
              <a:ext uri="{FF2B5EF4-FFF2-40B4-BE49-F238E27FC236}">
                <a16:creationId xmlns:a16="http://schemas.microsoft.com/office/drawing/2014/main" id="{7452281D-77CE-442D-939E-A6464B5B0693}"/>
              </a:ext>
            </a:extLst>
          </p:cNvPr>
          <p:cNvSpPr txBox="1"/>
          <p:nvPr/>
        </p:nvSpPr>
        <p:spPr>
          <a:xfrm>
            <a:off x="4342218" y="5197288"/>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30</a:t>
            </a:r>
          </a:p>
        </p:txBody>
      </p:sp>
      <p:sp>
        <p:nvSpPr>
          <p:cNvPr id="217" name="TextBox 216">
            <a:extLst>
              <a:ext uri="{FF2B5EF4-FFF2-40B4-BE49-F238E27FC236}">
                <a16:creationId xmlns:a16="http://schemas.microsoft.com/office/drawing/2014/main" id="{DA4085D5-F0A9-47E8-B903-86FEAD65F883}"/>
              </a:ext>
            </a:extLst>
          </p:cNvPr>
          <p:cNvSpPr txBox="1"/>
          <p:nvPr/>
        </p:nvSpPr>
        <p:spPr>
          <a:xfrm>
            <a:off x="5073411" y="5197288"/>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27</a:t>
            </a:r>
          </a:p>
        </p:txBody>
      </p:sp>
      <p:sp>
        <p:nvSpPr>
          <p:cNvPr id="218" name="TextBox 217">
            <a:extLst>
              <a:ext uri="{FF2B5EF4-FFF2-40B4-BE49-F238E27FC236}">
                <a16:creationId xmlns:a16="http://schemas.microsoft.com/office/drawing/2014/main" id="{EAE37D49-CD11-42C1-AB5B-40B541846C92}"/>
              </a:ext>
            </a:extLst>
          </p:cNvPr>
          <p:cNvSpPr txBox="1"/>
          <p:nvPr/>
        </p:nvSpPr>
        <p:spPr>
          <a:xfrm>
            <a:off x="5820105" y="5217795"/>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24</a:t>
            </a:r>
          </a:p>
        </p:txBody>
      </p:sp>
      <p:sp>
        <p:nvSpPr>
          <p:cNvPr id="219" name="TextBox 218">
            <a:extLst>
              <a:ext uri="{FF2B5EF4-FFF2-40B4-BE49-F238E27FC236}">
                <a16:creationId xmlns:a16="http://schemas.microsoft.com/office/drawing/2014/main" id="{707BCCA1-924F-4942-8551-7D070B17CECD}"/>
              </a:ext>
            </a:extLst>
          </p:cNvPr>
          <p:cNvSpPr txBox="1"/>
          <p:nvPr/>
        </p:nvSpPr>
        <p:spPr>
          <a:xfrm>
            <a:off x="6557992" y="5197288"/>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20</a:t>
            </a:r>
          </a:p>
        </p:txBody>
      </p:sp>
      <p:sp>
        <p:nvSpPr>
          <p:cNvPr id="220" name="TextBox 219">
            <a:extLst>
              <a:ext uri="{FF2B5EF4-FFF2-40B4-BE49-F238E27FC236}">
                <a16:creationId xmlns:a16="http://schemas.microsoft.com/office/drawing/2014/main" id="{E649BC30-4431-46C2-86BB-ED59F5A763A3}"/>
              </a:ext>
            </a:extLst>
          </p:cNvPr>
          <p:cNvSpPr txBox="1"/>
          <p:nvPr/>
        </p:nvSpPr>
        <p:spPr>
          <a:xfrm>
            <a:off x="7304686" y="5197288"/>
            <a:ext cx="316112"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11</a:t>
            </a:r>
          </a:p>
        </p:txBody>
      </p:sp>
      <p:sp>
        <p:nvSpPr>
          <p:cNvPr id="221" name="TextBox 220">
            <a:extLst>
              <a:ext uri="{FF2B5EF4-FFF2-40B4-BE49-F238E27FC236}">
                <a16:creationId xmlns:a16="http://schemas.microsoft.com/office/drawing/2014/main" id="{A78C4141-FB5A-410A-B6C3-FB36967A3B8B}"/>
              </a:ext>
            </a:extLst>
          </p:cNvPr>
          <p:cNvSpPr txBox="1"/>
          <p:nvPr/>
        </p:nvSpPr>
        <p:spPr>
          <a:xfrm>
            <a:off x="8051206" y="5197288"/>
            <a:ext cx="250390"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7</a:t>
            </a:r>
          </a:p>
        </p:txBody>
      </p:sp>
      <p:sp>
        <p:nvSpPr>
          <p:cNvPr id="222" name="TextBox 221">
            <a:extLst>
              <a:ext uri="{FF2B5EF4-FFF2-40B4-BE49-F238E27FC236}">
                <a16:creationId xmlns:a16="http://schemas.microsoft.com/office/drawing/2014/main" id="{2E5F33BE-3F62-4780-999A-4C85ADFAD8AB}"/>
              </a:ext>
            </a:extLst>
          </p:cNvPr>
          <p:cNvSpPr txBox="1"/>
          <p:nvPr/>
        </p:nvSpPr>
        <p:spPr>
          <a:xfrm>
            <a:off x="8787521" y="5197288"/>
            <a:ext cx="250390" cy="246221"/>
          </a:xfrm>
          <a:prstGeom prst="rect">
            <a:avLst/>
          </a:prstGeom>
          <a:noFill/>
        </p:spPr>
        <p:txBody>
          <a:bodyPr wrap="none" rtlCol="0">
            <a:spAutoFit/>
          </a:bodyPr>
          <a:lstStyle/>
          <a:p>
            <a:pPr defTabSz="685800">
              <a:defRPr/>
            </a:pPr>
            <a:r>
              <a:rPr lang="en-US" sz="1000" dirty="0">
                <a:latin typeface="Calibri" panose="020F0502020204030204" pitchFamily="34" charset="0"/>
                <a:cs typeface="Calibri" panose="020F0502020204030204" pitchFamily="34" charset="0"/>
              </a:rPr>
              <a:t>1</a:t>
            </a:r>
          </a:p>
        </p:txBody>
      </p:sp>
      <p:sp>
        <p:nvSpPr>
          <p:cNvPr id="223" name="Oval 222">
            <a:extLst>
              <a:ext uri="{FF2B5EF4-FFF2-40B4-BE49-F238E27FC236}">
                <a16:creationId xmlns:a16="http://schemas.microsoft.com/office/drawing/2014/main" id="{CC6AE23D-0A1E-445B-8A12-C045D08632C3}"/>
              </a:ext>
            </a:extLst>
          </p:cNvPr>
          <p:cNvSpPr/>
          <p:nvPr/>
        </p:nvSpPr>
        <p:spPr>
          <a:xfrm>
            <a:off x="7476425" y="4324408"/>
            <a:ext cx="61166" cy="617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grpSp>
        <p:nvGrpSpPr>
          <p:cNvPr id="224" name="Group 223">
            <a:extLst>
              <a:ext uri="{FF2B5EF4-FFF2-40B4-BE49-F238E27FC236}">
                <a16:creationId xmlns:a16="http://schemas.microsoft.com/office/drawing/2014/main" id="{A1C8DC69-195B-4DD9-AEF7-5F84C0A43F82}"/>
              </a:ext>
            </a:extLst>
          </p:cNvPr>
          <p:cNvGrpSpPr/>
          <p:nvPr/>
        </p:nvGrpSpPr>
        <p:grpSpPr>
          <a:xfrm>
            <a:off x="7921893" y="4551488"/>
            <a:ext cx="446067" cy="62651"/>
            <a:chOff x="5077131" y="1946673"/>
            <a:chExt cx="362765" cy="60200"/>
          </a:xfrm>
        </p:grpSpPr>
        <p:sp>
          <p:nvSpPr>
            <p:cNvPr id="225" name="Oval 224">
              <a:extLst>
                <a:ext uri="{FF2B5EF4-FFF2-40B4-BE49-F238E27FC236}">
                  <a16:creationId xmlns:a16="http://schemas.microsoft.com/office/drawing/2014/main" id="{BDBD8DC3-AD86-4A0A-B59A-FCD21416E2B5}"/>
                </a:ext>
              </a:extLst>
            </p:cNvPr>
            <p:cNvSpPr/>
            <p:nvPr/>
          </p:nvSpPr>
          <p:spPr>
            <a:xfrm>
              <a:off x="5231155" y="1946673"/>
              <a:ext cx="54717" cy="60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dirty="0">
                <a:solidFill>
                  <a:schemeClr val="tx1"/>
                </a:solidFill>
                <a:latin typeface="Calibri" panose="020F0502020204030204" pitchFamily="34" charset="0"/>
                <a:cs typeface="Calibri" panose="020F0502020204030204" pitchFamily="34" charset="0"/>
              </a:endParaRPr>
            </a:p>
          </p:txBody>
        </p:sp>
        <p:cxnSp>
          <p:nvCxnSpPr>
            <p:cNvPr id="226" name="Straight Connector 225">
              <a:extLst>
                <a:ext uri="{FF2B5EF4-FFF2-40B4-BE49-F238E27FC236}">
                  <a16:creationId xmlns:a16="http://schemas.microsoft.com/office/drawing/2014/main" id="{24B1D0EB-C72F-465B-8AF0-9575617F9618}"/>
                </a:ext>
              </a:extLst>
            </p:cNvPr>
            <p:cNvCxnSpPr>
              <a:cxnSpLocks/>
            </p:cNvCxnSpPr>
            <p:nvPr/>
          </p:nvCxnSpPr>
          <p:spPr>
            <a:xfrm>
              <a:off x="5077131" y="1976773"/>
              <a:ext cx="362765"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116" name="Table 115"/>
          <p:cNvGraphicFramePr>
            <a:graphicFrameLocks noGrp="1"/>
          </p:cNvGraphicFramePr>
          <p:nvPr>
            <p:extLst>
              <p:ext uri="{D42A27DB-BD31-4B8C-83A1-F6EECF244321}">
                <p14:modId xmlns:p14="http://schemas.microsoft.com/office/powerpoint/2010/main" val="178345096"/>
              </p:ext>
            </p:extLst>
          </p:nvPr>
        </p:nvGraphicFramePr>
        <p:xfrm>
          <a:off x="6902752" y="2124938"/>
          <a:ext cx="3025562" cy="1028700"/>
        </p:xfrm>
        <a:graphic>
          <a:graphicData uri="http://schemas.openxmlformats.org/drawingml/2006/table">
            <a:tbl>
              <a:tblPr bandRow="1">
                <a:tableStyleId>{5C22544A-7EE6-4342-B048-85BDC9FD1C3A}</a:tableStyleId>
              </a:tblPr>
              <a:tblGrid>
                <a:gridCol w="1727377">
                  <a:extLst>
                    <a:ext uri="{9D8B030D-6E8A-4147-A177-3AD203B41FA5}">
                      <a16:colId xmlns:a16="http://schemas.microsoft.com/office/drawing/2014/main" val="2803387927"/>
                    </a:ext>
                  </a:extLst>
                </a:gridCol>
                <a:gridCol w="1298185">
                  <a:extLst>
                    <a:ext uri="{9D8B030D-6E8A-4147-A177-3AD203B41FA5}">
                      <a16:colId xmlns:a16="http://schemas.microsoft.com/office/drawing/2014/main" val="198208472"/>
                    </a:ext>
                  </a:extLst>
                </a:gridCol>
              </a:tblGrid>
              <a:tr h="205740">
                <a:tc>
                  <a:txBody>
                    <a:bodyPr/>
                    <a:lstStyle/>
                    <a:p>
                      <a:pPr algn="ctr"/>
                      <a:r>
                        <a:rPr lang="en-GB" sz="900"/>
                        <a:t>12-month PFS (95% CI), %</a:t>
                      </a:r>
                      <a:endParaRPr lang="en-GB" sz="900" b="1">
                        <a:solidFill>
                          <a:schemeClr val="tx1"/>
                        </a:solidFill>
                      </a:endParaRPr>
                    </a:p>
                  </a:txBody>
                  <a:tcPr marL="68580" marR="68580" marT="34290" marB="34290"/>
                </a:tc>
                <a:tc>
                  <a:txBody>
                    <a:bodyPr/>
                    <a:lstStyle/>
                    <a:p>
                      <a:pPr algn="ctr"/>
                      <a:r>
                        <a:rPr lang="en-GB" sz="900" dirty="0"/>
                        <a:t>50.0 (37.8-61.0)</a:t>
                      </a:r>
                      <a:endParaRPr lang="en-GB" sz="900" dirty="0">
                        <a:solidFill>
                          <a:schemeClr val="tx1"/>
                        </a:solidFill>
                      </a:endParaRPr>
                    </a:p>
                  </a:txBody>
                  <a:tcPr marL="68580" marR="68580" marT="34290" marB="34290"/>
                </a:tc>
                <a:extLst>
                  <a:ext uri="{0D108BD9-81ED-4DB2-BD59-A6C34878D82A}">
                    <a16:rowId xmlns:a16="http://schemas.microsoft.com/office/drawing/2014/main" val="279181208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18-month PFS (95% CI), %</a:t>
                      </a:r>
                      <a:endParaRPr lang="en-GB" sz="900" b="1" dirty="0">
                        <a:solidFill>
                          <a:schemeClr val="tx1"/>
                        </a:solidFill>
                      </a:endParaRPr>
                    </a:p>
                  </a:txBody>
                  <a:tcPr marL="68580" marR="68580" marT="34290" marB="34290"/>
                </a:tc>
                <a:tc>
                  <a:txBody>
                    <a:bodyPr/>
                    <a:lstStyle/>
                    <a:p>
                      <a:pPr algn="ctr"/>
                      <a:r>
                        <a:rPr lang="en-GB" sz="900" dirty="0"/>
                        <a:t>46.6 (34.5-57.9)</a:t>
                      </a:r>
                      <a:endParaRPr lang="en-GB" sz="900" dirty="0">
                        <a:solidFill>
                          <a:schemeClr val="tx1"/>
                        </a:solidFill>
                      </a:endParaRPr>
                    </a:p>
                  </a:txBody>
                  <a:tcPr marL="68580" marR="68580" marT="34290" marB="34290"/>
                </a:tc>
                <a:extLst>
                  <a:ext uri="{0D108BD9-81ED-4DB2-BD59-A6C34878D82A}">
                    <a16:rowId xmlns:a16="http://schemas.microsoft.com/office/drawing/2014/main" val="4142656383"/>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24-month PFS (95% CI), %</a:t>
                      </a:r>
                      <a:endParaRPr lang="en-GB" sz="900" b="1" dirty="0">
                        <a:solidFill>
                          <a:schemeClr val="tx1"/>
                        </a:solidFill>
                      </a:endParaRPr>
                    </a:p>
                  </a:txBody>
                  <a:tcPr marL="68580" marR="68580" marT="34290" marB="34290"/>
                </a:tc>
                <a:tc>
                  <a:txBody>
                    <a:bodyPr/>
                    <a:lstStyle/>
                    <a:p>
                      <a:pPr algn="ctr"/>
                      <a:r>
                        <a:rPr lang="en-GB" sz="900" dirty="0"/>
                        <a:t>43.1 (31.1-54.5)</a:t>
                      </a:r>
                      <a:endParaRPr lang="en-GB" sz="900" dirty="0">
                        <a:solidFill>
                          <a:schemeClr val="tx1"/>
                        </a:solidFill>
                      </a:endParaRPr>
                    </a:p>
                  </a:txBody>
                  <a:tcPr marL="68580" marR="68580" marT="34290" marB="34290"/>
                </a:tc>
                <a:extLst>
                  <a:ext uri="{0D108BD9-81ED-4DB2-BD59-A6C34878D82A}">
                    <a16:rowId xmlns:a16="http://schemas.microsoft.com/office/drawing/2014/main" val="2190968390"/>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30-month PFS (95% CI), %</a:t>
                      </a:r>
                      <a:endParaRPr lang="en-GB" sz="900" b="1" dirty="0">
                        <a:solidFill>
                          <a:schemeClr val="tx1"/>
                        </a:solidFill>
                      </a:endParaRPr>
                    </a:p>
                  </a:txBody>
                  <a:tcPr marL="68580" marR="68580" marT="34290" marB="34290"/>
                </a:tc>
                <a:tc>
                  <a:txBody>
                    <a:bodyPr/>
                    <a:lstStyle/>
                    <a:p>
                      <a:pPr algn="ctr"/>
                      <a:r>
                        <a:rPr lang="en-GB" sz="900" dirty="0"/>
                        <a:t>41.1 (29.1-52.7)</a:t>
                      </a:r>
                      <a:endParaRPr lang="en-GB" sz="900" dirty="0">
                        <a:solidFill>
                          <a:schemeClr val="tx1"/>
                        </a:solidFill>
                      </a:endParaRPr>
                    </a:p>
                  </a:txBody>
                  <a:tcPr marL="68580" marR="68580" marT="34290" marB="34290"/>
                </a:tc>
                <a:extLst>
                  <a:ext uri="{0D108BD9-81ED-4DB2-BD59-A6C34878D82A}">
                    <a16:rowId xmlns:a16="http://schemas.microsoft.com/office/drawing/2014/main" val="77331039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36-month PFS (95% CI), %</a:t>
                      </a:r>
                      <a:endParaRPr lang="en-GB" sz="900" b="1" dirty="0">
                        <a:solidFill>
                          <a:schemeClr val="tx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41.1 (29.1-52.7)</a:t>
                      </a:r>
                      <a:endParaRPr lang="en-GB" sz="900" dirty="0">
                        <a:solidFill>
                          <a:schemeClr val="tx1"/>
                        </a:solidFill>
                      </a:endParaRPr>
                    </a:p>
                  </a:txBody>
                  <a:tcPr marL="68580" marR="68580" marT="34290" marB="34290"/>
                </a:tc>
                <a:extLst>
                  <a:ext uri="{0D108BD9-81ED-4DB2-BD59-A6C34878D82A}">
                    <a16:rowId xmlns:a16="http://schemas.microsoft.com/office/drawing/2014/main" val="1253201462"/>
                  </a:ext>
                </a:extLst>
              </a:tr>
            </a:tbl>
          </a:graphicData>
        </a:graphic>
      </p:graphicFrame>
    </p:spTree>
    <p:extLst>
      <p:ext uri="{BB962C8B-B14F-4D97-AF65-F5344CB8AC3E}">
        <p14:creationId xmlns:p14="http://schemas.microsoft.com/office/powerpoint/2010/main" val="1648211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E9E3-A014-44D9-911B-6946840802F8}"/>
              </a:ext>
            </a:extLst>
          </p:cNvPr>
          <p:cNvSpPr>
            <a:spLocks noGrp="1"/>
          </p:cNvSpPr>
          <p:nvPr>
            <p:ph type="title"/>
          </p:nvPr>
        </p:nvSpPr>
        <p:spPr>
          <a:xfrm>
            <a:off x="619200" y="246566"/>
            <a:ext cx="8698795" cy="807285"/>
          </a:xfrm>
        </p:spPr>
        <p:txBody>
          <a:bodyPr/>
          <a:lstStyle/>
          <a:p>
            <a:r>
              <a:rPr lang="en-GB" dirty="0"/>
              <a:t>L-MIND results</a:t>
            </a:r>
            <a:br>
              <a:rPr lang="en-GB" dirty="0"/>
            </a:br>
            <a:r>
              <a:rPr lang="en-US" dirty="0"/>
              <a:t>After 3 Years of Follow-Up, 47.3% of all Patients Were Alive</a:t>
            </a:r>
            <a:br>
              <a:rPr lang="en-US" dirty="0"/>
            </a:br>
            <a:endParaRPr lang="en-US" dirty="0"/>
          </a:p>
        </p:txBody>
      </p:sp>
      <p:sp>
        <p:nvSpPr>
          <p:cNvPr id="5" name="Slide Number Placeholder 4">
            <a:extLst>
              <a:ext uri="{FF2B5EF4-FFF2-40B4-BE49-F238E27FC236}">
                <a16:creationId xmlns:a16="http://schemas.microsoft.com/office/drawing/2014/main" id="{B323406B-C27D-4A46-ABD2-E769B2AA3F58}"/>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8" name="Content Placeholder 7">
            <a:extLst>
              <a:ext uri="{FF2B5EF4-FFF2-40B4-BE49-F238E27FC236}">
                <a16:creationId xmlns:a16="http://schemas.microsoft.com/office/drawing/2014/main" id="{BF7DCB24-1E54-5F4C-B7CE-2017871AE84F}"/>
              </a:ext>
            </a:extLst>
          </p:cNvPr>
          <p:cNvSpPr>
            <a:spLocks noGrp="1"/>
          </p:cNvSpPr>
          <p:nvPr>
            <p:ph sz="quarter" idx="15"/>
          </p:nvPr>
        </p:nvSpPr>
        <p:spPr>
          <a:xfrm>
            <a:off x="620184" y="6356351"/>
            <a:ext cx="10371666" cy="365125"/>
          </a:xfrm>
        </p:spPr>
        <p:txBody>
          <a:bodyPr/>
          <a:lstStyle/>
          <a:p>
            <a:r>
              <a:rPr lang="en-GB" dirty="0">
                <a:solidFill>
                  <a:schemeClr val="tx2"/>
                </a:solidFill>
              </a:rPr>
              <a:t>FAS, full analysis set; LEN, </a:t>
            </a:r>
            <a:r>
              <a:rPr lang="en-GB" dirty="0" err="1">
                <a:solidFill>
                  <a:schemeClr val="tx2"/>
                </a:solidFill>
              </a:rPr>
              <a:t>lenalidomide</a:t>
            </a:r>
            <a:r>
              <a:rPr lang="en-GB" dirty="0">
                <a:solidFill>
                  <a:schemeClr val="tx2"/>
                </a:solidFill>
              </a:rPr>
              <a:t>; (m)OS, (median) overall survival</a:t>
            </a:r>
          </a:p>
          <a:p>
            <a:pPr>
              <a:spcBef>
                <a:spcPts val="0"/>
              </a:spcBef>
            </a:pPr>
            <a:r>
              <a:rPr lang="nl-NL" dirty="0"/>
              <a:t>Data on file, IA_MOR208C203_Overall_Tables_24FEB2021, MorphoSys US Inc</a:t>
            </a:r>
          </a:p>
        </p:txBody>
      </p:sp>
      <p:sp>
        <p:nvSpPr>
          <p:cNvPr id="6" name="Rectangle 5" hidden="1">
            <a:extLst>
              <a:ext uri="{FF2B5EF4-FFF2-40B4-BE49-F238E27FC236}">
                <a16:creationId xmlns:a16="http://schemas.microsoft.com/office/drawing/2014/main" id="{240EF8A3-8020-4A1C-821E-671E08DD8682}"/>
              </a:ext>
            </a:extLst>
          </p:cNvPr>
          <p:cNvSpPr/>
          <p:nvPr/>
        </p:nvSpPr>
        <p:spPr>
          <a:xfrm>
            <a:off x="9925161" y="2352486"/>
            <a:ext cx="4572000" cy="300082"/>
          </a:xfrm>
          <a:prstGeom prst="rect">
            <a:avLst/>
          </a:prstGeom>
        </p:spPr>
        <p:txBody>
          <a:bodyPr>
            <a:spAutoFit/>
          </a:bodyPr>
          <a:lstStyle/>
          <a:p>
            <a:pPr defTabSz="685800">
              <a:defRPr/>
            </a:pPr>
            <a:endParaRPr lang="en-US" sz="1350" dirty="0">
              <a:solidFill>
                <a:srgbClr val="0C2C81"/>
              </a:solidFill>
              <a:latin typeface="Arial" panose="020B0604020202020204" pitchFamily="34" charset="0"/>
            </a:endParaRPr>
          </a:p>
        </p:txBody>
      </p:sp>
      <p:sp>
        <p:nvSpPr>
          <p:cNvPr id="527" name="Text Placeholder 19">
            <a:extLst>
              <a:ext uri="{FF2B5EF4-FFF2-40B4-BE49-F238E27FC236}">
                <a16:creationId xmlns:a16="http://schemas.microsoft.com/office/drawing/2014/main" id="{2420AA2A-E6B8-1F48-872B-A611ABAC46A3}"/>
              </a:ext>
            </a:extLst>
          </p:cNvPr>
          <p:cNvSpPr txBox="1">
            <a:spLocks/>
          </p:cNvSpPr>
          <p:nvPr/>
        </p:nvSpPr>
        <p:spPr>
          <a:xfrm>
            <a:off x="602648" y="5899769"/>
            <a:ext cx="8345683" cy="205952"/>
          </a:xfrm>
          <a:prstGeom prst="rect">
            <a:avLst/>
          </a:prstGeom>
        </p:spPr>
        <p:txBody>
          <a:bodyPr lIns="0" tIns="0" rIns="0" bIns="0"/>
          <a:lstStyle>
            <a:lvl1pPr marL="0" indent="0" algn="l" defTabSz="914400" rtl="0" eaLnBrk="1" latinLnBrk="0" hangingPunct="1">
              <a:lnSpc>
                <a:spcPct val="100000"/>
              </a:lnSpc>
              <a:spcBef>
                <a:spcPts val="900"/>
              </a:spcBef>
              <a:buFont typeface="Arial" panose="020B0604020202020204" pitchFamily="34" charset="0"/>
              <a:buNone/>
              <a:defRPr sz="1800" b="1" kern="1200">
                <a:solidFill>
                  <a:schemeClr val="bg2"/>
                </a:solidFill>
                <a:latin typeface="+mn-lt"/>
                <a:ea typeface="+mn-ea"/>
                <a:cs typeface="+mn-cs"/>
              </a:defRPr>
            </a:lvl1pPr>
            <a:lvl2pPr marL="293688" indent="-285750" algn="l" defTabSz="914400" rtl="0" eaLnBrk="1" latinLnBrk="0" hangingPunct="1">
              <a:lnSpc>
                <a:spcPct val="100000"/>
              </a:lnSpc>
              <a:spcBef>
                <a:spcPts val="900"/>
              </a:spcBef>
              <a:buFont typeface="Arial" panose="020B0604020202020204" pitchFamily="34" charset="0"/>
              <a:buChar char="•"/>
              <a:tabLst/>
              <a:defRPr sz="1600" kern="1200">
                <a:solidFill>
                  <a:schemeClr val="tx1">
                    <a:lumMod val="50000"/>
                  </a:schemeClr>
                </a:solidFill>
                <a:latin typeface="+mn-lt"/>
                <a:ea typeface="+mn-ea"/>
                <a:cs typeface="+mn-cs"/>
              </a:defRPr>
            </a:lvl2pPr>
            <a:lvl3pPr marL="569913" indent="-285750" algn="l" defTabSz="914400" rtl="0" eaLnBrk="1" latinLnBrk="0" hangingPunct="1">
              <a:lnSpc>
                <a:spcPct val="100000"/>
              </a:lnSpc>
              <a:spcBef>
                <a:spcPts val="900"/>
              </a:spcBef>
              <a:buFont typeface="System Font Regular"/>
              <a:buChar char="−"/>
              <a:tabLst/>
              <a:defRPr sz="1600" kern="1200">
                <a:solidFill>
                  <a:schemeClr val="tx1">
                    <a:lumMod val="50000"/>
                  </a:schemeClr>
                </a:solidFill>
                <a:latin typeface="+mn-lt"/>
                <a:ea typeface="+mn-ea"/>
                <a:cs typeface="+mn-cs"/>
              </a:defRPr>
            </a:lvl3pPr>
            <a:lvl4pPr marL="854075" indent="-223838" algn="l" defTabSz="914400" rtl="0" eaLnBrk="1" latinLnBrk="0" hangingPunct="1">
              <a:lnSpc>
                <a:spcPct val="100000"/>
              </a:lnSpc>
              <a:spcBef>
                <a:spcPts val="900"/>
              </a:spcBef>
              <a:buFont typeface="Arial" panose="020B0604020202020204" pitchFamily="34" charset="0"/>
              <a:buChar char="•"/>
              <a:tabLst/>
              <a:defRPr sz="1600" kern="1200">
                <a:solidFill>
                  <a:schemeClr val="tx1">
                    <a:lumMod val="50000"/>
                  </a:schemeClr>
                </a:solidFill>
                <a:latin typeface="+mn-lt"/>
                <a:ea typeface="+mn-ea"/>
                <a:cs typeface="+mn-cs"/>
              </a:defRPr>
            </a:lvl4pPr>
            <a:lvl5pPr marL="1147763" indent="-233363" algn="l" defTabSz="914400" rtl="0" eaLnBrk="1" latinLnBrk="0" hangingPunct="1">
              <a:lnSpc>
                <a:spcPct val="100000"/>
              </a:lnSpc>
              <a:spcBef>
                <a:spcPts val="900"/>
              </a:spcBef>
              <a:buFont typeface="Arial" panose="020B0604020202020204" pitchFamily="34" charset="0"/>
              <a:buChar char="‒"/>
              <a:tabLst/>
              <a:defRPr sz="12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450"/>
              </a:spcBef>
              <a:defRPr/>
            </a:pPr>
            <a:r>
              <a:rPr lang="en-US" sz="1000" baseline="30000" dirty="0">
                <a:solidFill>
                  <a:schemeClr val="tx2"/>
                </a:solidFill>
                <a:latin typeface="Calibri" panose="020F0502020204030204" pitchFamily="34" charset="0"/>
                <a:cs typeface="Calibri" panose="020F0502020204030204" pitchFamily="34" charset="0"/>
              </a:rPr>
              <a:t> </a:t>
            </a:r>
            <a:r>
              <a:rPr lang="en-US" sz="1000" dirty="0">
                <a:solidFill>
                  <a:schemeClr val="tx2"/>
                </a:solidFill>
                <a:latin typeface="Calibri" panose="020F0502020204030204" pitchFamily="34" charset="0"/>
                <a:cs typeface="Calibri" panose="020F0502020204030204" pitchFamily="34" charset="0"/>
              </a:rPr>
              <a:t>Note: Data presented is exploratory. No formal conclusion can be drawn.</a:t>
            </a:r>
          </a:p>
        </p:txBody>
      </p:sp>
      <p:sp>
        <p:nvSpPr>
          <p:cNvPr id="529" name="TextBox 528">
            <a:extLst>
              <a:ext uri="{FF2B5EF4-FFF2-40B4-BE49-F238E27FC236}">
                <a16:creationId xmlns:a16="http://schemas.microsoft.com/office/drawing/2014/main" id="{F3164B2E-3954-374F-9CD0-01150D51D695}"/>
              </a:ext>
            </a:extLst>
          </p:cNvPr>
          <p:cNvSpPr txBox="1"/>
          <p:nvPr/>
        </p:nvSpPr>
        <p:spPr>
          <a:xfrm rot="16200000">
            <a:off x="1772620" y="3696729"/>
            <a:ext cx="548548" cy="276999"/>
          </a:xfrm>
          <a:prstGeom prst="rect">
            <a:avLst/>
          </a:prstGeom>
          <a:noFill/>
        </p:spPr>
        <p:txBody>
          <a:bodyPr wrap="none" rtlCol="0">
            <a:spAutoFit/>
          </a:bodyPr>
          <a:lstStyle/>
          <a:p>
            <a:pPr algn="ctr" defTabSz="685800" eaLnBrk="1" fontAlgn="auto" hangingPunct="1">
              <a:spcBef>
                <a:spcPts val="0"/>
              </a:spcBef>
              <a:spcAft>
                <a:spcPts val="0"/>
              </a:spcAft>
              <a:defRPr/>
            </a:pPr>
            <a:r>
              <a:rPr lang="en-US" sz="1200" b="1" dirty="0">
                <a:latin typeface="Calibri" panose="020F0502020204030204" pitchFamily="34" charset="0"/>
                <a:cs typeface="Calibri" panose="020F0502020204030204" pitchFamily="34" charset="0"/>
              </a:rPr>
              <a:t>OS, %</a:t>
            </a:r>
          </a:p>
        </p:txBody>
      </p:sp>
      <p:sp>
        <p:nvSpPr>
          <p:cNvPr id="530" name="TextBox 529">
            <a:extLst>
              <a:ext uri="{FF2B5EF4-FFF2-40B4-BE49-F238E27FC236}">
                <a16:creationId xmlns:a16="http://schemas.microsoft.com/office/drawing/2014/main" id="{B4E12172-F023-6142-BFF0-30F049053CA1}"/>
              </a:ext>
            </a:extLst>
          </p:cNvPr>
          <p:cNvSpPr txBox="1"/>
          <p:nvPr/>
        </p:nvSpPr>
        <p:spPr>
          <a:xfrm>
            <a:off x="5456355" y="5243261"/>
            <a:ext cx="681790" cy="276999"/>
          </a:xfrm>
          <a:prstGeom prst="rect">
            <a:avLst/>
          </a:prstGeom>
          <a:noFill/>
        </p:spPr>
        <p:txBody>
          <a:bodyPr wrap="none" rtlCol="0">
            <a:spAutoFit/>
          </a:bodyPr>
          <a:lstStyle/>
          <a:p>
            <a:pPr algn="ctr" defTabSz="685800" eaLnBrk="1" fontAlgn="auto" hangingPunct="1">
              <a:spcBef>
                <a:spcPts val="0"/>
              </a:spcBef>
              <a:spcAft>
                <a:spcPts val="0"/>
              </a:spcAft>
              <a:defRPr/>
            </a:pPr>
            <a:r>
              <a:rPr lang="en-US" sz="1200" b="1" dirty="0">
                <a:latin typeface="Calibri" panose="020F0502020204030204" pitchFamily="34" charset="0"/>
                <a:cs typeface="Calibri" panose="020F0502020204030204" pitchFamily="34" charset="0"/>
              </a:rPr>
              <a:t>Months</a:t>
            </a:r>
          </a:p>
        </p:txBody>
      </p:sp>
      <p:sp>
        <p:nvSpPr>
          <p:cNvPr id="532" name="TextBox 531">
            <a:extLst>
              <a:ext uri="{FF2B5EF4-FFF2-40B4-BE49-F238E27FC236}">
                <a16:creationId xmlns:a16="http://schemas.microsoft.com/office/drawing/2014/main" id="{E0499BE0-D161-AC44-9083-850582DA151B}"/>
              </a:ext>
            </a:extLst>
          </p:cNvPr>
          <p:cNvSpPr txBox="1"/>
          <p:nvPr/>
        </p:nvSpPr>
        <p:spPr>
          <a:xfrm>
            <a:off x="2298683" y="5464417"/>
            <a:ext cx="184731" cy="246221"/>
          </a:xfrm>
          <a:prstGeom prst="rect">
            <a:avLst/>
          </a:prstGeom>
          <a:noFill/>
        </p:spPr>
        <p:txBody>
          <a:bodyPr wrap="none" rtlCol="0">
            <a:spAutoFit/>
          </a:bodyPr>
          <a:lstStyle/>
          <a:p>
            <a:pPr defTabSz="685800" eaLnBrk="1" fontAlgn="auto" hangingPunct="1">
              <a:spcBef>
                <a:spcPts val="0"/>
              </a:spcBef>
              <a:spcAft>
                <a:spcPts val="0"/>
              </a:spcAft>
              <a:defRPr/>
            </a:pPr>
            <a:endParaRPr lang="en-US" sz="1000" b="1" dirty="0">
              <a:latin typeface="Calibri" panose="020F0502020204030204" pitchFamily="34" charset="0"/>
              <a:cs typeface="Calibri" panose="020F0502020204030204" pitchFamily="34" charset="0"/>
            </a:endParaRPr>
          </a:p>
        </p:txBody>
      </p:sp>
      <p:sp>
        <p:nvSpPr>
          <p:cNvPr id="533" name="TextBox 532">
            <a:extLst>
              <a:ext uri="{FF2B5EF4-FFF2-40B4-BE49-F238E27FC236}">
                <a16:creationId xmlns:a16="http://schemas.microsoft.com/office/drawing/2014/main" id="{8EA870EF-3285-EB44-8B34-110672021E17}"/>
              </a:ext>
            </a:extLst>
          </p:cNvPr>
          <p:cNvSpPr txBox="1"/>
          <p:nvPr/>
        </p:nvSpPr>
        <p:spPr>
          <a:xfrm>
            <a:off x="2495422"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80</a:t>
            </a:r>
          </a:p>
        </p:txBody>
      </p:sp>
      <p:sp>
        <p:nvSpPr>
          <p:cNvPr id="534" name="TextBox 533">
            <a:extLst>
              <a:ext uri="{FF2B5EF4-FFF2-40B4-BE49-F238E27FC236}">
                <a16:creationId xmlns:a16="http://schemas.microsoft.com/office/drawing/2014/main" id="{CEA18681-4B1F-C149-9903-DC68E9009E36}"/>
              </a:ext>
            </a:extLst>
          </p:cNvPr>
          <p:cNvSpPr txBox="1"/>
          <p:nvPr/>
        </p:nvSpPr>
        <p:spPr>
          <a:xfrm>
            <a:off x="2932210"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69</a:t>
            </a:r>
          </a:p>
        </p:txBody>
      </p:sp>
      <p:sp>
        <p:nvSpPr>
          <p:cNvPr id="535" name="TextBox 534">
            <a:extLst>
              <a:ext uri="{FF2B5EF4-FFF2-40B4-BE49-F238E27FC236}">
                <a16:creationId xmlns:a16="http://schemas.microsoft.com/office/drawing/2014/main" id="{27E93514-C65E-2B44-9D27-486BA5BC4F7B}"/>
              </a:ext>
            </a:extLst>
          </p:cNvPr>
          <p:cNvSpPr txBox="1"/>
          <p:nvPr/>
        </p:nvSpPr>
        <p:spPr>
          <a:xfrm>
            <a:off x="3302221"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64</a:t>
            </a:r>
          </a:p>
        </p:txBody>
      </p:sp>
      <p:sp>
        <p:nvSpPr>
          <p:cNvPr id="536" name="TextBox 535">
            <a:extLst>
              <a:ext uri="{FF2B5EF4-FFF2-40B4-BE49-F238E27FC236}">
                <a16:creationId xmlns:a16="http://schemas.microsoft.com/office/drawing/2014/main" id="{DE60ABC7-E7B7-B946-8235-EBDFCA0FB022}"/>
              </a:ext>
            </a:extLst>
          </p:cNvPr>
          <p:cNvSpPr txBox="1"/>
          <p:nvPr/>
        </p:nvSpPr>
        <p:spPr>
          <a:xfrm>
            <a:off x="3667600"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57</a:t>
            </a:r>
          </a:p>
        </p:txBody>
      </p:sp>
      <p:sp>
        <p:nvSpPr>
          <p:cNvPr id="537" name="TextBox 536">
            <a:extLst>
              <a:ext uri="{FF2B5EF4-FFF2-40B4-BE49-F238E27FC236}">
                <a16:creationId xmlns:a16="http://schemas.microsoft.com/office/drawing/2014/main" id="{FB35C162-0B6F-C340-A3C3-37050AF814D7}"/>
              </a:ext>
            </a:extLst>
          </p:cNvPr>
          <p:cNvSpPr txBox="1"/>
          <p:nvPr/>
        </p:nvSpPr>
        <p:spPr>
          <a:xfrm>
            <a:off x="4035532"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54</a:t>
            </a:r>
          </a:p>
        </p:txBody>
      </p:sp>
      <p:sp>
        <p:nvSpPr>
          <p:cNvPr id="538" name="TextBox 537">
            <a:extLst>
              <a:ext uri="{FF2B5EF4-FFF2-40B4-BE49-F238E27FC236}">
                <a16:creationId xmlns:a16="http://schemas.microsoft.com/office/drawing/2014/main" id="{634C2B04-ABB6-4C4C-832E-FC657B2136B0}"/>
              </a:ext>
            </a:extLst>
          </p:cNvPr>
          <p:cNvSpPr txBox="1"/>
          <p:nvPr/>
        </p:nvSpPr>
        <p:spPr>
          <a:xfrm>
            <a:off x="4400728"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47</a:t>
            </a:r>
          </a:p>
        </p:txBody>
      </p:sp>
      <p:sp>
        <p:nvSpPr>
          <p:cNvPr id="539" name="TextBox 538">
            <a:extLst>
              <a:ext uri="{FF2B5EF4-FFF2-40B4-BE49-F238E27FC236}">
                <a16:creationId xmlns:a16="http://schemas.microsoft.com/office/drawing/2014/main" id="{6DFDE3EF-4193-EC4F-8C83-112661C52CA7}"/>
              </a:ext>
            </a:extLst>
          </p:cNvPr>
          <p:cNvSpPr txBox="1"/>
          <p:nvPr/>
        </p:nvSpPr>
        <p:spPr>
          <a:xfrm>
            <a:off x="4770922"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45</a:t>
            </a:r>
          </a:p>
        </p:txBody>
      </p:sp>
      <p:sp>
        <p:nvSpPr>
          <p:cNvPr id="540" name="TextBox 539">
            <a:extLst>
              <a:ext uri="{FF2B5EF4-FFF2-40B4-BE49-F238E27FC236}">
                <a16:creationId xmlns:a16="http://schemas.microsoft.com/office/drawing/2014/main" id="{DC4FBA3D-C095-4147-9BD6-9A40EC93C08F}"/>
              </a:ext>
            </a:extLst>
          </p:cNvPr>
          <p:cNvSpPr txBox="1"/>
          <p:nvPr/>
        </p:nvSpPr>
        <p:spPr>
          <a:xfrm>
            <a:off x="5131474"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42</a:t>
            </a:r>
          </a:p>
        </p:txBody>
      </p:sp>
      <p:sp>
        <p:nvSpPr>
          <p:cNvPr id="541" name="TextBox 540">
            <a:extLst>
              <a:ext uri="{FF2B5EF4-FFF2-40B4-BE49-F238E27FC236}">
                <a16:creationId xmlns:a16="http://schemas.microsoft.com/office/drawing/2014/main" id="{FFBF8DDD-BE6B-664F-B8A2-6AB9A85FA64E}"/>
              </a:ext>
            </a:extLst>
          </p:cNvPr>
          <p:cNvSpPr txBox="1"/>
          <p:nvPr/>
        </p:nvSpPr>
        <p:spPr>
          <a:xfrm>
            <a:off x="6956526"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28</a:t>
            </a:r>
          </a:p>
        </p:txBody>
      </p:sp>
      <p:sp>
        <p:nvSpPr>
          <p:cNvPr id="542" name="TextBox 541">
            <a:extLst>
              <a:ext uri="{FF2B5EF4-FFF2-40B4-BE49-F238E27FC236}">
                <a16:creationId xmlns:a16="http://schemas.microsoft.com/office/drawing/2014/main" id="{12B8B3B3-C8D7-C24B-8E34-C6053718A271}"/>
              </a:ext>
            </a:extLst>
          </p:cNvPr>
          <p:cNvSpPr txBox="1"/>
          <p:nvPr/>
        </p:nvSpPr>
        <p:spPr>
          <a:xfrm>
            <a:off x="9180233" y="5464417"/>
            <a:ext cx="255198"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1</a:t>
            </a:r>
          </a:p>
        </p:txBody>
      </p:sp>
      <p:sp>
        <p:nvSpPr>
          <p:cNvPr id="543" name="TextBox 542">
            <a:extLst>
              <a:ext uri="{FF2B5EF4-FFF2-40B4-BE49-F238E27FC236}">
                <a16:creationId xmlns:a16="http://schemas.microsoft.com/office/drawing/2014/main" id="{638F7CF5-66E7-F445-AFFE-D7DE7DF5BF12}"/>
              </a:ext>
            </a:extLst>
          </p:cNvPr>
          <p:cNvSpPr txBox="1"/>
          <p:nvPr/>
        </p:nvSpPr>
        <p:spPr>
          <a:xfrm>
            <a:off x="5850578"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38</a:t>
            </a:r>
          </a:p>
        </p:txBody>
      </p:sp>
      <p:sp>
        <p:nvSpPr>
          <p:cNvPr id="544" name="TextBox 543">
            <a:extLst>
              <a:ext uri="{FF2B5EF4-FFF2-40B4-BE49-F238E27FC236}">
                <a16:creationId xmlns:a16="http://schemas.microsoft.com/office/drawing/2014/main" id="{AB1EC58B-725F-F942-BEDD-E4CCD2E8B8C1}"/>
              </a:ext>
            </a:extLst>
          </p:cNvPr>
          <p:cNvSpPr txBox="1"/>
          <p:nvPr/>
        </p:nvSpPr>
        <p:spPr>
          <a:xfrm>
            <a:off x="6212023"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37</a:t>
            </a:r>
          </a:p>
        </p:txBody>
      </p:sp>
      <p:sp>
        <p:nvSpPr>
          <p:cNvPr id="545" name="TextBox 544">
            <a:extLst>
              <a:ext uri="{FF2B5EF4-FFF2-40B4-BE49-F238E27FC236}">
                <a16:creationId xmlns:a16="http://schemas.microsoft.com/office/drawing/2014/main" id="{3B2F1B56-E53A-CD42-956F-952FC5FB7D8F}"/>
              </a:ext>
            </a:extLst>
          </p:cNvPr>
          <p:cNvSpPr txBox="1"/>
          <p:nvPr/>
        </p:nvSpPr>
        <p:spPr>
          <a:xfrm>
            <a:off x="6590963"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35</a:t>
            </a:r>
          </a:p>
        </p:txBody>
      </p:sp>
      <p:sp>
        <p:nvSpPr>
          <p:cNvPr id="546" name="TextBox 545">
            <a:extLst>
              <a:ext uri="{FF2B5EF4-FFF2-40B4-BE49-F238E27FC236}">
                <a16:creationId xmlns:a16="http://schemas.microsoft.com/office/drawing/2014/main" id="{1A39D4C9-554F-1C44-8276-0E45735BF9C6}"/>
              </a:ext>
            </a:extLst>
          </p:cNvPr>
          <p:cNvSpPr txBox="1"/>
          <p:nvPr/>
        </p:nvSpPr>
        <p:spPr>
          <a:xfrm>
            <a:off x="7317801"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25</a:t>
            </a:r>
          </a:p>
        </p:txBody>
      </p:sp>
      <p:sp>
        <p:nvSpPr>
          <p:cNvPr id="547" name="TextBox 546">
            <a:extLst>
              <a:ext uri="{FF2B5EF4-FFF2-40B4-BE49-F238E27FC236}">
                <a16:creationId xmlns:a16="http://schemas.microsoft.com/office/drawing/2014/main" id="{994759BF-2F96-1C41-A048-D8F41E0B3E6A}"/>
              </a:ext>
            </a:extLst>
          </p:cNvPr>
          <p:cNvSpPr txBox="1"/>
          <p:nvPr/>
        </p:nvSpPr>
        <p:spPr>
          <a:xfrm>
            <a:off x="7683363"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21</a:t>
            </a:r>
          </a:p>
        </p:txBody>
      </p:sp>
      <p:sp>
        <p:nvSpPr>
          <p:cNvPr id="548" name="TextBox 547">
            <a:extLst>
              <a:ext uri="{FF2B5EF4-FFF2-40B4-BE49-F238E27FC236}">
                <a16:creationId xmlns:a16="http://schemas.microsoft.com/office/drawing/2014/main" id="{B0D01C3D-9AC3-A64F-9480-1027FA71F10B}"/>
              </a:ext>
            </a:extLst>
          </p:cNvPr>
          <p:cNvSpPr txBox="1"/>
          <p:nvPr/>
        </p:nvSpPr>
        <p:spPr>
          <a:xfrm>
            <a:off x="8062303"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15</a:t>
            </a:r>
          </a:p>
        </p:txBody>
      </p:sp>
      <p:sp>
        <p:nvSpPr>
          <p:cNvPr id="549" name="TextBox 548">
            <a:extLst>
              <a:ext uri="{FF2B5EF4-FFF2-40B4-BE49-F238E27FC236}">
                <a16:creationId xmlns:a16="http://schemas.microsoft.com/office/drawing/2014/main" id="{8B06A265-EB1C-AE4B-B130-B31E56BFDC56}"/>
              </a:ext>
            </a:extLst>
          </p:cNvPr>
          <p:cNvSpPr txBox="1"/>
          <p:nvPr/>
        </p:nvSpPr>
        <p:spPr>
          <a:xfrm>
            <a:off x="8413352"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10</a:t>
            </a:r>
          </a:p>
        </p:txBody>
      </p:sp>
      <p:sp>
        <p:nvSpPr>
          <p:cNvPr id="550" name="TextBox 549">
            <a:extLst>
              <a:ext uri="{FF2B5EF4-FFF2-40B4-BE49-F238E27FC236}">
                <a16:creationId xmlns:a16="http://schemas.microsoft.com/office/drawing/2014/main" id="{2ECAF3E6-11E4-BD4B-B6D6-125FBAF4F3E5}"/>
              </a:ext>
            </a:extLst>
          </p:cNvPr>
          <p:cNvSpPr txBox="1"/>
          <p:nvPr/>
        </p:nvSpPr>
        <p:spPr>
          <a:xfrm>
            <a:off x="8807789" y="5464417"/>
            <a:ext cx="255198"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5</a:t>
            </a:r>
          </a:p>
        </p:txBody>
      </p:sp>
      <p:sp>
        <p:nvSpPr>
          <p:cNvPr id="551" name="TextBox 550">
            <a:extLst>
              <a:ext uri="{FF2B5EF4-FFF2-40B4-BE49-F238E27FC236}">
                <a16:creationId xmlns:a16="http://schemas.microsoft.com/office/drawing/2014/main" id="{6E11FEBC-B81D-E249-9693-37992AB495E8}"/>
              </a:ext>
            </a:extLst>
          </p:cNvPr>
          <p:cNvSpPr txBox="1"/>
          <p:nvPr/>
        </p:nvSpPr>
        <p:spPr>
          <a:xfrm>
            <a:off x="5496671" y="5464417"/>
            <a:ext cx="325730" cy="246221"/>
          </a:xfrm>
          <a:prstGeom prst="rect">
            <a:avLst/>
          </a:prstGeom>
          <a:noFill/>
        </p:spPr>
        <p:txBody>
          <a:bodyPr wrap="none" rtlCol="0">
            <a:spAutoFit/>
          </a:bodyPr>
          <a:lstStyle/>
          <a:p>
            <a:pP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41</a:t>
            </a:r>
          </a:p>
        </p:txBody>
      </p:sp>
      <p:cxnSp>
        <p:nvCxnSpPr>
          <p:cNvPr id="552" name="Straight Connector 551">
            <a:extLst>
              <a:ext uri="{FF2B5EF4-FFF2-40B4-BE49-F238E27FC236}">
                <a16:creationId xmlns:a16="http://schemas.microsoft.com/office/drawing/2014/main" id="{BC7F1B45-6B98-5341-A873-B8BDBBD3B0D7}"/>
              </a:ext>
            </a:extLst>
          </p:cNvPr>
          <p:cNvCxnSpPr>
            <a:cxnSpLocks/>
          </p:cNvCxnSpPr>
          <p:nvPr/>
        </p:nvCxnSpPr>
        <p:spPr>
          <a:xfrm>
            <a:off x="2495777" y="2553127"/>
            <a:ext cx="0" cy="24614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280F7559-87A0-B349-BB1F-7B144155D895}"/>
              </a:ext>
            </a:extLst>
          </p:cNvPr>
          <p:cNvCxnSpPr>
            <a:cxnSpLocks/>
          </p:cNvCxnSpPr>
          <p:nvPr/>
        </p:nvCxnSpPr>
        <p:spPr>
          <a:xfrm>
            <a:off x="2495778" y="5014534"/>
            <a:ext cx="683234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5" name="TextBox 554">
            <a:extLst>
              <a:ext uri="{FF2B5EF4-FFF2-40B4-BE49-F238E27FC236}">
                <a16:creationId xmlns:a16="http://schemas.microsoft.com/office/drawing/2014/main" id="{0398C690-11C7-7E4A-9B14-CCF88E7D1EA0}"/>
              </a:ext>
            </a:extLst>
          </p:cNvPr>
          <p:cNvSpPr txBox="1"/>
          <p:nvPr/>
        </p:nvSpPr>
        <p:spPr>
          <a:xfrm>
            <a:off x="2202568" y="4854080"/>
            <a:ext cx="255199"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0</a:t>
            </a:r>
          </a:p>
        </p:txBody>
      </p:sp>
      <p:cxnSp>
        <p:nvCxnSpPr>
          <p:cNvPr id="556" name="Straight Connector 555">
            <a:extLst>
              <a:ext uri="{FF2B5EF4-FFF2-40B4-BE49-F238E27FC236}">
                <a16:creationId xmlns:a16="http://schemas.microsoft.com/office/drawing/2014/main" id="{64BF13F0-BF96-2B41-8B93-32DD4CE4F491}"/>
              </a:ext>
            </a:extLst>
          </p:cNvPr>
          <p:cNvCxnSpPr>
            <a:cxnSpLocks/>
          </p:cNvCxnSpPr>
          <p:nvPr/>
        </p:nvCxnSpPr>
        <p:spPr>
          <a:xfrm>
            <a:off x="2454411" y="4962166"/>
            <a:ext cx="413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TextBox 557">
            <a:extLst>
              <a:ext uri="{FF2B5EF4-FFF2-40B4-BE49-F238E27FC236}">
                <a16:creationId xmlns:a16="http://schemas.microsoft.com/office/drawing/2014/main" id="{7859226A-3729-4F4A-B7C5-24FE394C408E}"/>
              </a:ext>
            </a:extLst>
          </p:cNvPr>
          <p:cNvSpPr txBox="1"/>
          <p:nvPr/>
        </p:nvSpPr>
        <p:spPr>
          <a:xfrm>
            <a:off x="2172112" y="4288161"/>
            <a:ext cx="316112"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25</a:t>
            </a:r>
          </a:p>
        </p:txBody>
      </p:sp>
      <p:cxnSp>
        <p:nvCxnSpPr>
          <p:cNvPr id="559" name="Straight Connector 558">
            <a:extLst>
              <a:ext uri="{FF2B5EF4-FFF2-40B4-BE49-F238E27FC236}">
                <a16:creationId xmlns:a16="http://schemas.microsoft.com/office/drawing/2014/main" id="{B7445E67-F989-9149-8FA8-CFCE494B5C33}"/>
              </a:ext>
            </a:extLst>
          </p:cNvPr>
          <p:cNvCxnSpPr>
            <a:cxnSpLocks/>
          </p:cNvCxnSpPr>
          <p:nvPr/>
        </p:nvCxnSpPr>
        <p:spPr>
          <a:xfrm>
            <a:off x="2454411" y="4391783"/>
            <a:ext cx="413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1" name="TextBox 560">
            <a:extLst>
              <a:ext uri="{FF2B5EF4-FFF2-40B4-BE49-F238E27FC236}">
                <a16:creationId xmlns:a16="http://schemas.microsoft.com/office/drawing/2014/main" id="{1B98DDA3-71A7-6249-9EDC-905492EC18D2}"/>
              </a:ext>
            </a:extLst>
          </p:cNvPr>
          <p:cNvSpPr txBox="1"/>
          <p:nvPr/>
        </p:nvSpPr>
        <p:spPr>
          <a:xfrm>
            <a:off x="2172112" y="3722238"/>
            <a:ext cx="316112"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50</a:t>
            </a:r>
          </a:p>
        </p:txBody>
      </p:sp>
      <p:cxnSp>
        <p:nvCxnSpPr>
          <p:cNvPr id="562" name="Straight Connector 561">
            <a:extLst>
              <a:ext uri="{FF2B5EF4-FFF2-40B4-BE49-F238E27FC236}">
                <a16:creationId xmlns:a16="http://schemas.microsoft.com/office/drawing/2014/main" id="{89A86C31-8B38-BE4E-9BB5-8952A64D4910}"/>
              </a:ext>
            </a:extLst>
          </p:cNvPr>
          <p:cNvCxnSpPr>
            <a:cxnSpLocks/>
          </p:cNvCxnSpPr>
          <p:nvPr/>
        </p:nvCxnSpPr>
        <p:spPr>
          <a:xfrm>
            <a:off x="2454411" y="3823608"/>
            <a:ext cx="413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4" name="TextBox 563">
            <a:extLst>
              <a:ext uri="{FF2B5EF4-FFF2-40B4-BE49-F238E27FC236}">
                <a16:creationId xmlns:a16="http://schemas.microsoft.com/office/drawing/2014/main" id="{96CC127B-00BC-7040-85CF-AA8286B3F6EA}"/>
              </a:ext>
            </a:extLst>
          </p:cNvPr>
          <p:cNvSpPr txBox="1"/>
          <p:nvPr/>
        </p:nvSpPr>
        <p:spPr>
          <a:xfrm>
            <a:off x="2172112" y="3156316"/>
            <a:ext cx="316112"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75</a:t>
            </a:r>
          </a:p>
        </p:txBody>
      </p:sp>
      <p:cxnSp>
        <p:nvCxnSpPr>
          <p:cNvPr id="565" name="Straight Connector 564">
            <a:extLst>
              <a:ext uri="{FF2B5EF4-FFF2-40B4-BE49-F238E27FC236}">
                <a16:creationId xmlns:a16="http://schemas.microsoft.com/office/drawing/2014/main" id="{8C1D5970-5340-A746-A56B-40664DA448B6}"/>
              </a:ext>
            </a:extLst>
          </p:cNvPr>
          <p:cNvCxnSpPr>
            <a:cxnSpLocks/>
          </p:cNvCxnSpPr>
          <p:nvPr/>
        </p:nvCxnSpPr>
        <p:spPr>
          <a:xfrm>
            <a:off x="2454411" y="3254059"/>
            <a:ext cx="413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7" name="TextBox 566">
            <a:extLst>
              <a:ext uri="{FF2B5EF4-FFF2-40B4-BE49-F238E27FC236}">
                <a16:creationId xmlns:a16="http://schemas.microsoft.com/office/drawing/2014/main" id="{B27DC7B7-AAF8-EA4D-9E10-D32D11FE0FFB}"/>
              </a:ext>
            </a:extLst>
          </p:cNvPr>
          <p:cNvSpPr txBox="1"/>
          <p:nvPr/>
        </p:nvSpPr>
        <p:spPr>
          <a:xfrm>
            <a:off x="2107767" y="2590394"/>
            <a:ext cx="381836"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100</a:t>
            </a:r>
          </a:p>
        </p:txBody>
      </p:sp>
      <p:cxnSp>
        <p:nvCxnSpPr>
          <p:cNvPr id="568" name="Straight Connector 567">
            <a:extLst>
              <a:ext uri="{FF2B5EF4-FFF2-40B4-BE49-F238E27FC236}">
                <a16:creationId xmlns:a16="http://schemas.microsoft.com/office/drawing/2014/main" id="{AE979C08-A76C-784D-B8EC-A1A14B61E023}"/>
              </a:ext>
            </a:extLst>
          </p:cNvPr>
          <p:cNvCxnSpPr>
            <a:cxnSpLocks/>
          </p:cNvCxnSpPr>
          <p:nvPr/>
        </p:nvCxnSpPr>
        <p:spPr>
          <a:xfrm>
            <a:off x="2454413" y="2698161"/>
            <a:ext cx="413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9" name="TextBox 568">
            <a:extLst>
              <a:ext uri="{FF2B5EF4-FFF2-40B4-BE49-F238E27FC236}">
                <a16:creationId xmlns:a16="http://schemas.microsoft.com/office/drawing/2014/main" id="{DF821204-EA72-984A-A19C-37B2A3A5ECE6}"/>
              </a:ext>
            </a:extLst>
          </p:cNvPr>
          <p:cNvSpPr txBox="1"/>
          <p:nvPr/>
        </p:nvSpPr>
        <p:spPr>
          <a:xfrm>
            <a:off x="706095" y="5464417"/>
            <a:ext cx="1800493"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b="1" dirty="0">
                <a:latin typeface="Calibri" panose="020F0502020204030204" pitchFamily="34" charset="0"/>
                <a:cs typeface="Calibri" panose="020F0502020204030204" pitchFamily="34" charset="0"/>
              </a:rPr>
              <a:t>Number of patients still at risk</a:t>
            </a:r>
          </a:p>
        </p:txBody>
      </p:sp>
      <p:grpSp>
        <p:nvGrpSpPr>
          <p:cNvPr id="570" name="Group 569">
            <a:extLst>
              <a:ext uri="{FF2B5EF4-FFF2-40B4-BE49-F238E27FC236}">
                <a16:creationId xmlns:a16="http://schemas.microsoft.com/office/drawing/2014/main" id="{594F1E1D-8B33-644C-9FDE-D4443B797AF6}"/>
              </a:ext>
            </a:extLst>
          </p:cNvPr>
          <p:cNvGrpSpPr/>
          <p:nvPr/>
        </p:nvGrpSpPr>
        <p:grpSpPr>
          <a:xfrm>
            <a:off x="2534288" y="5014541"/>
            <a:ext cx="112101" cy="257964"/>
            <a:chOff x="1749426" y="5359448"/>
            <a:chExt cx="149468" cy="343951"/>
          </a:xfrm>
        </p:grpSpPr>
        <p:cxnSp>
          <p:nvCxnSpPr>
            <p:cNvPr id="571" name="Straight Connector 570">
              <a:extLst>
                <a:ext uri="{FF2B5EF4-FFF2-40B4-BE49-F238E27FC236}">
                  <a16:creationId xmlns:a16="http://schemas.microsoft.com/office/drawing/2014/main" id="{04E99C79-E76A-DA41-92F0-42A40A8EF985}"/>
                </a:ext>
              </a:extLst>
            </p:cNvPr>
            <p:cNvCxnSpPr>
              <a:cxnSpLocks/>
            </p:cNvCxnSpPr>
            <p:nvPr/>
          </p:nvCxnSpPr>
          <p:spPr>
            <a:xfrm rot="16200000">
              <a:off x="1803469" y="5381514"/>
              <a:ext cx="441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2" name="TextBox 571">
              <a:extLst>
                <a:ext uri="{FF2B5EF4-FFF2-40B4-BE49-F238E27FC236}">
                  <a16:creationId xmlns:a16="http://schemas.microsoft.com/office/drawing/2014/main" id="{C68C8917-A733-5A43-A85D-64B05EFFD575}"/>
                </a:ext>
              </a:extLst>
            </p:cNvPr>
            <p:cNvSpPr txBox="1"/>
            <p:nvPr/>
          </p:nvSpPr>
          <p:spPr>
            <a:xfrm>
              <a:off x="1749426" y="5375105"/>
              <a:ext cx="149468" cy="328294"/>
            </a:xfrm>
            <a:prstGeom prst="rect">
              <a:avLst/>
            </a:prstGeom>
            <a:noFill/>
          </p:spPr>
          <p:txBody>
            <a:bodyPr wrap="squar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0</a:t>
              </a:r>
            </a:p>
          </p:txBody>
        </p:sp>
      </p:grpSp>
      <p:sp>
        <p:nvSpPr>
          <p:cNvPr id="574" name="TextBox 573">
            <a:extLst>
              <a:ext uri="{FF2B5EF4-FFF2-40B4-BE49-F238E27FC236}">
                <a16:creationId xmlns:a16="http://schemas.microsoft.com/office/drawing/2014/main" id="{B8F94332-8A0E-B14C-8A24-E16CF91A34D6}"/>
              </a:ext>
            </a:extLst>
          </p:cNvPr>
          <p:cNvSpPr txBox="1"/>
          <p:nvPr/>
        </p:nvSpPr>
        <p:spPr>
          <a:xfrm>
            <a:off x="8691868"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51</a:t>
            </a:r>
          </a:p>
        </p:txBody>
      </p:sp>
      <p:cxnSp>
        <p:nvCxnSpPr>
          <p:cNvPr id="575" name="Straight Connector 574">
            <a:extLst>
              <a:ext uri="{FF2B5EF4-FFF2-40B4-BE49-F238E27FC236}">
                <a16:creationId xmlns:a16="http://schemas.microsoft.com/office/drawing/2014/main" id="{F04F8715-6B81-574F-9641-C4DBE7944E4A}"/>
              </a:ext>
            </a:extLst>
          </p:cNvPr>
          <p:cNvCxnSpPr>
            <a:cxnSpLocks/>
          </p:cNvCxnSpPr>
          <p:nvPr/>
        </p:nvCxnSpPr>
        <p:spPr>
          <a:xfrm rot="16200000">
            <a:off x="8838183"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7" name="TextBox 576">
            <a:extLst>
              <a:ext uri="{FF2B5EF4-FFF2-40B4-BE49-F238E27FC236}">
                <a16:creationId xmlns:a16="http://schemas.microsoft.com/office/drawing/2014/main" id="{B6993207-1C17-2A48-9020-69FD6081B469}"/>
              </a:ext>
            </a:extLst>
          </p:cNvPr>
          <p:cNvSpPr txBox="1"/>
          <p:nvPr/>
        </p:nvSpPr>
        <p:spPr>
          <a:xfrm>
            <a:off x="8326672"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48</a:t>
            </a:r>
          </a:p>
        </p:txBody>
      </p:sp>
      <p:cxnSp>
        <p:nvCxnSpPr>
          <p:cNvPr id="578" name="Straight Connector 577">
            <a:extLst>
              <a:ext uri="{FF2B5EF4-FFF2-40B4-BE49-F238E27FC236}">
                <a16:creationId xmlns:a16="http://schemas.microsoft.com/office/drawing/2014/main" id="{AB613E5F-B3F6-1544-8AF6-E64D57AA7839}"/>
              </a:ext>
            </a:extLst>
          </p:cNvPr>
          <p:cNvCxnSpPr>
            <a:cxnSpLocks/>
          </p:cNvCxnSpPr>
          <p:nvPr/>
        </p:nvCxnSpPr>
        <p:spPr>
          <a:xfrm rot="16200000">
            <a:off x="8472987"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0" name="TextBox 579">
            <a:extLst>
              <a:ext uri="{FF2B5EF4-FFF2-40B4-BE49-F238E27FC236}">
                <a16:creationId xmlns:a16="http://schemas.microsoft.com/office/drawing/2014/main" id="{A9BFE2FD-9B98-BC44-954A-A0A8DB1BD868}"/>
              </a:ext>
            </a:extLst>
          </p:cNvPr>
          <p:cNvSpPr txBox="1"/>
          <p:nvPr/>
        </p:nvSpPr>
        <p:spPr>
          <a:xfrm>
            <a:off x="7961475"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45</a:t>
            </a:r>
          </a:p>
        </p:txBody>
      </p:sp>
      <p:cxnSp>
        <p:nvCxnSpPr>
          <p:cNvPr id="581" name="Straight Connector 580">
            <a:extLst>
              <a:ext uri="{FF2B5EF4-FFF2-40B4-BE49-F238E27FC236}">
                <a16:creationId xmlns:a16="http://schemas.microsoft.com/office/drawing/2014/main" id="{112034BF-7D59-5D4D-88DB-FB7D2E2FD878}"/>
              </a:ext>
            </a:extLst>
          </p:cNvPr>
          <p:cNvCxnSpPr>
            <a:cxnSpLocks/>
          </p:cNvCxnSpPr>
          <p:nvPr/>
        </p:nvCxnSpPr>
        <p:spPr>
          <a:xfrm rot="16200000">
            <a:off x="8107790"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3" name="TextBox 582">
            <a:extLst>
              <a:ext uri="{FF2B5EF4-FFF2-40B4-BE49-F238E27FC236}">
                <a16:creationId xmlns:a16="http://schemas.microsoft.com/office/drawing/2014/main" id="{A1563C0B-397D-F24B-AC51-AADD140F57A4}"/>
              </a:ext>
            </a:extLst>
          </p:cNvPr>
          <p:cNvSpPr txBox="1"/>
          <p:nvPr/>
        </p:nvSpPr>
        <p:spPr>
          <a:xfrm>
            <a:off x="7596278"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42</a:t>
            </a:r>
          </a:p>
        </p:txBody>
      </p:sp>
      <p:cxnSp>
        <p:nvCxnSpPr>
          <p:cNvPr id="584" name="Straight Connector 583">
            <a:extLst>
              <a:ext uri="{FF2B5EF4-FFF2-40B4-BE49-F238E27FC236}">
                <a16:creationId xmlns:a16="http://schemas.microsoft.com/office/drawing/2014/main" id="{CB869CCE-A60F-9243-9B64-807FE936FB60}"/>
              </a:ext>
            </a:extLst>
          </p:cNvPr>
          <p:cNvCxnSpPr>
            <a:cxnSpLocks/>
          </p:cNvCxnSpPr>
          <p:nvPr/>
        </p:nvCxnSpPr>
        <p:spPr>
          <a:xfrm rot="16200000">
            <a:off x="7742593"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6" name="TextBox 585">
            <a:extLst>
              <a:ext uri="{FF2B5EF4-FFF2-40B4-BE49-F238E27FC236}">
                <a16:creationId xmlns:a16="http://schemas.microsoft.com/office/drawing/2014/main" id="{E1B717AF-06E9-724B-9784-6227A34EA790}"/>
              </a:ext>
            </a:extLst>
          </p:cNvPr>
          <p:cNvSpPr txBox="1"/>
          <p:nvPr/>
        </p:nvSpPr>
        <p:spPr>
          <a:xfrm>
            <a:off x="7231081"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39</a:t>
            </a:r>
          </a:p>
        </p:txBody>
      </p:sp>
      <p:cxnSp>
        <p:nvCxnSpPr>
          <p:cNvPr id="587" name="Straight Connector 586">
            <a:extLst>
              <a:ext uri="{FF2B5EF4-FFF2-40B4-BE49-F238E27FC236}">
                <a16:creationId xmlns:a16="http://schemas.microsoft.com/office/drawing/2014/main" id="{7B8491DB-6DC5-364E-8725-D83067940B15}"/>
              </a:ext>
            </a:extLst>
          </p:cNvPr>
          <p:cNvCxnSpPr>
            <a:cxnSpLocks/>
          </p:cNvCxnSpPr>
          <p:nvPr/>
        </p:nvCxnSpPr>
        <p:spPr>
          <a:xfrm rot="16200000">
            <a:off x="7377396" y="5027155"/>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9" name="TextBox 588">
            <a:extLst>
              <a:ext uri="{FF2B5EF4-FFF2-40B4-BE49-F238E27FC236}">
                <a16:creationId xmlns:a16="http://schemas.microsoft.com/office/drawing/2014/main" id="{2B0C831B-44CE-E34A-97F6-2E1E950C0C3C}"/>
              </a:ext>
            </a:extLst>
          </p:cNvPr>
          <p:cNvSpPr txBox="1"/>
          <p:nvPr/>
        </p:nvSpPr>
        <p:spPr>
          <a:xfrm>
            <a:off x="6865885"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36</a:t>
            </a:r>
          </a:p>
        </p:txBody>
      </p:sp>
      <p:cxnSp>
        <p:nvCxnSpPr>
          <p:cNvPr id="590" name="Straight Connector 589">
            <a:extLst>
              <a:ext uri="{FF2B5EF4-FFF2-40B4-BE49-F238E27FC236}">
                <a16:creationId xmlns:a16="http://schemas.microsoft.com/office/drawing/2014/main" id="{197D0A73-32F6-1C41-81C5-4326760DAFEA}"/>
              </a:ext>
            </a:extLst>
          </p:cNvPr>
          <p:cNvCxnSpPr>
            <a:cxnSpLocks/>
          </p:cNvCxnSpPr>
          <p:nvPr/>
        </p:nvCxnSpPr>
        <p:spPr>
          <a:xfrm rot="16200000">
            <a:off x="7012200"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92" name="TextBox 591">
            <a:extLst>
              <a:ext uri="{FF2B5EF4-FFF2-40B4-BE49-F238E27FC236}">
                <a16:creationId xmlns:a16="http://schemas.microsoft.com/office/drawing/2014/main" id="{A91FABE9-22ED-6E41-A3E9-E398087E3D98}"/>
              </a:ext>
            </a:extLst>
          </p:cNvPr>
          <p:cNvSpPr txBox="1"/>
          <p:nvPr/>
        </p:nvSpPr>
        <p:spPr>
          <a:xfrm>
            <a:off x="6500688"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33</a:t>
            </a:r>
          </a:p>
        </p:txBody>
      </p:sp>
      <p:cxnSp>
        <p:nvCxnSpPr>
          <p:cNvPr id="593" name="Straight Connector 592">
            <a:extLst>
              <a:ext uri="{FF2B5EF4-FFF2-40B4-BE49-F238E27FC236}">
                <a16:creationId xmlns:a16="http://schemas.microsoft.com/office/drawing/2014/main" id="{F0237C69-FE90-374F-B9F2-90CD07E28C65}"/>
              </a:ext>
            </a:extLst>
          </p:cNvPr>
          <p:cNvCxnSpPr>
            <a:cxnSpLocks/>
          </p:cNvCxnSpPr>
          <p:nvPr/>
        </p:nvCxnSpPr>
        <p:spPr>
          <a:xfrm rot="16200000">
            <a:off x="6647003"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95" name="TextBox 594">
            <a:extLst>
              <a:ext uri="{FF2B5EF4-FFF2-40B4-BE49-F238E27FC236}">
                <a16:creationId xmlns:a16="http://schemas.microsoft.com/office/drawing/2014/main" id="{8F7957A7-1C62-EA40-8D85-C1D8157492AC}"/>
              </a:ext>
            </a:extLst>
          </p:cNvPr>
          <p:cNvSpPr txBox="1"/>
          <p:nvPr/>
        </p:nvSpPr>
        <p:spPr>
          <a:xfrm>
            <a:off x="6135491"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30</a:t>
            </a:r>
          </a:p>
        </p:txBody>
      </p:sp>
      <p:cxnSp>
        <p:nvCxnSpPr>
          <p:cNvPr id="596" name="Straight Connector 595">
            <a:extLst>
              <a:ext uri="{FF2B5EF4-FFF2-40B4-BE49-F238E27FC236}">
                <a16:creationId xmlns:a16="http://schemas.microsoft.com/office/drawing/2014/main" id="{36C5ED04-F9FC-2546-95EB-2859BE469EB6}"/>
              </a:ext>
            </a:extLst>
          </p:cNvPr>
          <p:cNvCxnSpPr>
            <a:cxnSpLocks/>
          </p:cNvCxnSpPr>
          <p:nvPr/>
        </p:nvCxnSpPr>
        <p:spPr>
          <a:xfrm rot="16200000">
            <a:off x="6281806"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98" name="TextBox 597">
            <a:extLst>
              <a:ext uri="{FF2B5EF4-FFF2-40B4-BE49-F238E27FC236}">
                <a16:creationId xmlns:a16="http://schemas.microsoft.com/office/drawing/2014/main" id="{B77BAAB1-3739-AC4B-B9F6-ACC7EDBE7318}"/>
              </a:ext>
            </a:extLst>
          </p:cNvPr>
          <p:cNvSpPr txBox="1"/>
          <p:nvPr/>
        </p:nvSpPr>
        <p:spPr>
          <a:xfrm>
            <a:off x="5770294"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27</a:t>
            </a:r>
          </a:p>
        </p:txBody>
      </p:sp>
      <p:cxnSp>
        <p:nvCxnSpPr>
          <p:cNvPr id="599" name="Straight Connector 598">
            <a:extLst>
              <a:ext uri="{FF2B5EF4-FFF2-40B4-BE49-F238E27FC236}">
                <a16:creationId xmlns:a16="http://schemas.microsoft.com/office/drawing/2014/main" id="{10A7CCBC-FB26-D647-9744-DD1A5DF6960A}"/>
              </a:ext>
            </a:extLst>
          </p:cNvPr>
          <p:cNvCxnSpPr>
            <a:cxnSpLocks/>
          </p:cNvCxnSpPr>
          <p:nvPr/>
        </p:nvCxnSpPr>
        <p:spPr>
          <a:xfrm rot="16200000">
            <a:off x="5916609"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1" name="TextBox 600">
            <a:extLst>
              <a:ext uri="{FF2B5EF4-FFF2-40B4-BE49-F238E27FC236}">
                <a16:creationId xmlns:a16="http://schemas.microsoft.com/office/drawing/2014/main" id="{FB6901E4-CF9B-BD44-802C-28ADB5E5ECAB}"/>
              </a:ext>
            </a:extLst>
          </p:cNvPr>
          <p:cNvSpPr txBox="1"/>
          <p:nvPr/>
        </p:nvSpPr>
        <p:spPr>
          <a:xfrm>
            <a:off x="5405098"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24</a:t>
            </a:r>
          </a:p>
        </p:txBody>
      </p:sp>
      <p:cxnSp>
        <p:nvCxnSpPr>
          <p:cNvPr id="602" name="Straight Connector 601">
            <a:extLst>
              <a:ext uri="{FF2B5EF4-FFF2-40B4-BE49-F238E27FC236}">
                <a16:creationId xmlns:a16="http://schemas.microsoft.com/office/drawing/2014/main" id="{39DB64C7-1476-D945-9C69-57166AF61DA4}"/>
              </a:ext>
            </a:extLst>
          </p:cNvPr>
          <p:cNvCxnSpPr>
            <a:cxnSpLocks/>
          </p:cNvCxnSpPr>
          <p:nvPr/>
        </p:nvCxnSpPr>
        <p:spPr>
          <a:xfrm rot="16200000">
            <a:off x="5551413"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4" name="TextBox 603">
            <a:extLst>
              <a:ext uri="{FF2B5EF4-FFF2-40B4-BE49-F238E27FC236}">
                <a16:creationId xmlns:a16="http://schemas.microsoft.com/office/drawing/2014/main" id="{14D3AD49-7160-4C4A-A02B-0BD9EFD58C0F}"/>
              </a:ext>
            </a:extLst>
          </p:cNvPr>
          <p:cNvSpPr txBox="1"/>
          <p:nvPr/>
        </p:nvSpPr>
        <p:spPr>
          <a:xfrm>
            <a:off x="5039901"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21</a:t>
            </a:r>
          </a:p>
        </p:txBody>
      </p:sp>
      <p:cxnSp>
        <p:nvCxnSpPr>
          <p:cNvPr id="605" name="Straight Connector 604">
            <a:extLst>
              <a:ext uri="{FF2B5EF4-FFF2-40B4-BE49-F238E27FC236}">
                <a16:creationId xmlns:a16="http://schemas.microsoft.com/office/drawing/2014/main" id="{2D7205E5-CA49-A84C-AEA9-C4F9D8DD776C}"/>
              </a:ext>
            </a:extLst>
          </p:cNvPr>
          <p:cNvCxnSpPr>
            <a:cxnSpLocks/>
          </p:cNvCxnSpPr>
          <p:nvPr/>
        </p:nvCxnSpPr>
        <p:spPr>
          <a:xfrm rot="16200000">
            <a:off x="5186216"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7" name="TextBox 606">
            <a:extLst>
              <a:ext uri="{FF2B5EF4-FFF2-40B4-BE49-F238E27FC236}">
                <a16:creationId xmlns:a16="http://schemas.microsoft.com/office/drawing/2014/main" id="{8F34D3CF-4B49-6F4C-92C9-5A94A0AB1ED9}"/>
              </a:ext>
            </a:extLst>
          </p:cNvPr>
          <p:cNvSpPr txBox="1"/>
          <p:nvPr/>
        </p:nvSpPr>
        <p:spPr>
          <a:xfrm>
            <a:off x="4674704"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18</a:t>
            </a:r>
          </a:p>
        </p:txBody>
      </p:sp>
      <p:cxnSp>
        <p:nvCxnSpPr>
          <p:cNvPr id="608" name="Straight Connector 607">
            <a:extLst>
              <a:ext uri="{FF2B5EF4-FFF2-40B4-BE49-F238E27FC236}">
                <a16:creationId xmlns:a16="http://schemas.microsoft.com/office/drawing/2014/main" id="{0F60024D-9DCC-CB4C-BE72-DCFCA54B1923}"/>
              </a:ext>
            </a:extLst>
          </p:cNvPr>
          <p:cNvCxnSpPr>
            <a:cxnSpLocks/>
          </p:cNvCxnSpPr>
          <p:nvPr/>
        </p:nvCxnSpPr>
        <p:spPr>
          <a:xfrm rot="16200000">
            <a:off x="4821019"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0" name="TextBox 609">
            <a:extLst>
              <a:ext uri="{FF2B5EF4-FFF2-40B4-BE49-F238E27FC236}">
                <a16:creationId xmlns:a16="http://schemas.microsoft.com/office/drawing/2014/main" id="{FE75FF11-5773-6D44-B32B-36D7530A64E2}"/>
              </a:ext>
            </a:extLst>
          </p:cNvPr>
          <p:cNvSpPr txBox="1"/>
          <p:nvPr/>
        </p:nvSpPr>
        <p:spPr>
          <a:xfrm>
            <a:off x="4309507"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15</a:t>
            </a:r>
          </a:p>
        </p:txBody>
      </p:sp>
      <p:cxnSp>
        <p:nvCxnSpPr>
          <p:cNvPr id="611" name="Straight Connector 610">
            <a:extLst>
              <a:ext uri="{FF2B5EF4-FFF2-40B4-BE49-F238E27FC236}">
                <a16:creationId xmlns:a16="http://schemas.microsoft.com/office/drawing/2014/main" id="{E6B1AB22-B1D5-7346-A623-7EBDCD6CCD8F}"/>
              </a:ext>
            </a:extLst>
          </p:cNvPr>
          <p:cNvCxnSpPr>
            <a:cxnSpLocks/>
          </p:cNvCxnSpPr>
          <p:nvPr/>
        </p:nvCxnSpPr>
        <p:spPr>
          <a:xfrm rot="16200000">
            <a:off x="4455822"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3" name="TextBox 612">
            <a:extLst>
              <a:ext uri="{FF2B5EF4-FFF2-40B4-BE49-F238E27FC236}">
                <a16:creationId xmlns:a16="http://schemas.microsoft.com/office/drawing/2014/main" id="{AC2727B4-D5FE-9F42-97BF-8FE604399068}"/>
              </a:ext>
            </a:extLst>
          </p:cNvPr>
          <p:cNvSpPr txBox="1"/>
          <p:nvPr/>
        </p:nvSpPr>
        <p:spPr>
          <a:xfrm>
            <a:off x="3944311" y="5026233"/>
            <a:ext cx="325730"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12</a:t>
            </a:r>
          </a:p>
        </p:txBody>
      </p:sp>
      <p:cxnSp>
        <p:nvCxnSpPr>
          <p:cNvPr id="614" name="Straight Connector 613">
            <a:extLst>
              <a:ext uri="{FF2B5EF4-FFF2-40B4-BE49-F238E27FC236}">
                <a16:creationId xmlns:a16="http://schemas.microsoft.com/office/drawing/2014/main" id="{8BC65EE0-3601-2A45-B98D-B2F7EF21B82A}"/>
              </a:ext>
            </a:extLst>
          </p:cNvPr>
          <p:cNvCxnSpPr>
            <a:cxnSpLocks/>
          </p:cNvCxnSpPr>
          <p:nvPr/>
        </p:nvCxnSpPr>
        <p:spPr>
          <a:xfrm rot="16200000">
            <a:off x="4090626"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6" name="TextBox 615">
            <a:extLst>
              <a:ext uri="{FF2B5EF4-FFF2-40B4-BE49-F238E27FC236}">
                <a16:creationId xmlns:a16="http://schemas.microsoft.com/office/drawing/2014/main" id="{0E6BEECF-6731-9A4D-ACE3-6220CA383719}"/>
              </a:ext>
            </a:extLst>
          </p:cNvPr>
          <p:cNvSpPr txBox="1"/>
          <p:nvPr/>
        </p:nvSpPr>
        <p:spPr>
          <a:xfrm>
            <a:off x="3614380" y="5026233"/>
            <a:ext cx="255198"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9</a:t>
            </a:r>
          </a:p>
        </p:txBody>
      </p:sp>
      <p:cxnSp>
        <p:nvCxnSpPr>
          <p:cNvPr id="617" name="Straight Connector 616">
            <a:extLst>
              <a:ext uri="{FF2B5EF4-FFF2-40B4-BE49-F238E27FC236}">
                <a16:creationId xmlns:a16="http://schemas.microsoft.com/office/drawing/2014/main" id="{0F1518E0-6C71-9040-801E-01210C8EC402}"/>
              </a:ext>
            </a:extLst>
          </p:cNvPr>
          <p:cNvCxnSpPr>
            <a:cxnSpLocks/>
          </p:cNvCxnSpPr>
          <p:nvPr/>
        </p:nvCxnSpPr>
        <p:spPr>
          <a:xfrm rot="16200000">
            <a:off x="3725429"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9" name="TextBox 618">
            <a:extLst>
              <a:ext uri="{FF2B5EF4-FFF2-40B4-BE49-F238E27FC236}">
                <a16:creationId xmlns:a16="http://schemas.microsoft.com/office/drawing/2014/main" id="{0BCD0873-8235-FB45-8BAA-625EE5A9BFC1}"/>
              </a:ext>
            </a:extLst>
          </p:cNvPr>
          <p:cNvSpPr txBox="1"/>
          <p:nvPr/>
        </p:nvSpPr>
        <p:spPr>
          <a:xfrm>
            <a:off x="3249183" y="5026233"/>
            <a:ext cx="255198" cy="246221"/>
          </a:xfrm>
          <a:prstGeom prst="rect">
            <a:avLst/>
          </a:prstGeom>
          <a:noFill/>
        </p:spPr>
        <p:txBody>
          <a:bodyPr wrap="none" rtlCol="0">
            <a:sp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6</a:t>
            </a:r>
          </a:p>
        </p:txBody>
      </p:sp>
      <p:cxnSp>
        <p:nvCxnSpPr>
          <p:cNvPr id="620" name="Straight Connector 619">
            <a:extLst>
              <a:ext uri="{FF2B5EF4-FFF2-40B4-BE49-F238E27FC236}">
                <a16:creationId xmlns:a16="http://schemas.microsoft.com/office/drawing/2014/main" id="{B709C279-96F2-EF45-8501-02BEFC4D539A}"/>
              </a:ext>
            </a:extLst>
          </p:cNvPr>
          <p:cNvCxnSpPr>
            <a:cxnSpLocks/>
          </p:cNvCxnSpPr>
          <p:nvPr/>
        </p:nvCxnSpPr>
        <p:spPr>
          <a:xfrm rot="16200000">
            <a:off x="3360232"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2" name="TextBox 621">
            <a:extLst>
              <a:ext uri="{FF2B5EF4-FFF2-40B4-BE49-F238E27FC236}">
                <a16:creationId xmlns:a16="http://schemas.microsoft.com/office/drawing/2014/main" id="{E18BA1BA-0AA7-C44B-969B-2203385A854B}"/>
              </a:ext>
            </a:extLst>
          </p:cNvPr>
          <p:cNvSpPr txBox="1"/>
          <p:nvPr/>
        </p:nvSpPr>
        <p:spPr>
          <a:xfrm>
            <a:off x="3011585" y="5026233"/>
            <a:ext cx="0" cy="230832"/>
          </a:xfrm>
          <a:prstGeom prst="rect">
            <a:avLst/>
          </a:prstGeom>
          <a:noFill/>
        </p:spPr>
        <p:txBody>
          <a:bodyPr wrap="none" rtlCol="0">
            <a:noAutofit/>
          </a:bodyPr>
          <a:lstStyle/>
          <a:p>
            <a:pPr algn="ctr" defTabSz="685800" eaLnBrk="1" fontAlgn="auto" hangingPunct="1">
              <a:spcBef>
                <a:spcPts val="0"/>
              </a:spcBef>
              <a:spcAft>
                <a:spcPts val="0"/>
              </a:spcAft>
              <a:defRPr/>
            </a:pPr>
            <a:r>
              <a:rPr lang="en-US" sz="1000" dirty="0">
                <a:latin typeface="Calibri" panose="020F0502020204030204" pitchFamily="34" charset="0"/>
                <a:cs typeface="Calibri" panose="020F0502020204030204" pitchFamily="34" charset="0"/>
              </a:rPr>
              <a:t>3</a:t>
            </a:r>
          </a:p>
        </p:txBody>
      </p:sp>
      <p:cxnSp>
        <p:nvCxnSpPr>
          <p:cNvPr id="623" name="Straight Connector 622">
            <a:extLst>
              <a:ext uri="{FF2B5EF4-FFF2-40B4-BE49-F238E27FC236}">
                <a16:creationId xmlns:a16="http://schemas.microsoft.com/office/drawing/2014/main" id="{FA2E0DF0-EF25-E940-81ED-0955B7B820B8}"/>
              </a:ext>
            </a:extLst>
          </p:cNvPr>
          <p:cNvCxnSpPr>
            <a:cxnSpLocks/>
          </p:cNvCxnSpPr>
          <p:nvPr/>
        </p:nvCxnSpPr>
        <p:spPr>
          <a:xfrm rot="16200000">
            <a:off x="2995035" y="5031089"/>
            <a:ext cx="330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24" name="Rectangle 623">
            <a:extLst>
              <a:ext uri="{FF2B5EF4-FFF2-40B4-BE49-F238E27FC236}">
                <a16:creationId xmlns:a16="http://schemas.microsoft.com/office/drawing/2014/main" id="{F26E131E-87C7-FD40-AC3E-9A4EF33B32B1}"/>
              </a:ext>
            </a:extLst>
          </p:cNvPr>
          <p:cNvSpPr/>
          <p:nvPr/>
        </p:nvSpPr>
        <p:spPr>
          <a:xfrm>
            <a:off x="3812832" y="2208519"/>
            <a:ext cx="1857367" cy="276999"/>
          </a:xfrm>
          <a:prstGeom prst="rect">
            <a:avLst/>
          </a:prstGeom>
        </p:spPr>
        <p:txBody>
          <a:bodyPr wrap="square">
            <a:spAutoFit/>
          </a:bodyPr>
          <a:lstStyle/>
          <a:p>
            <a:pPr algn="ctr" defTabSz="685800" eaLnBrk="1" fontAlgn="auto" hangingPunct="1">
              <a:spcBef>
                <a:spcPts val="0"/>
              </a:spcBef>
              <a:spcAft>
                <a:spcPts val="0"/>
              </a:spcAft>
              <a:defRPr/>
            </a:pPr>
            <a:r>
              <a:rPr lang="en-US" sz="1200" b="1" dirty="0">
                <a:solidFill>
                  <a:schemeClr val="accent2"/>
                </a:solidFill>
                <a:latin typeface="Arial" panose="020B0604020202020204"/>
                <a:ea typeface="+mn-ea"/>
              </a:rPr>
              <a:t>73.7% </a:t>
            </a:r>
            <a:r>
              <a:rPr lang="en-US" sz="1200" dirty="0">
                <a:solidFill>
                  <a:schemeClr val="accent2"/>
                </a:solidFill>
                <a:latin typeface="Arial" panose="020B0604020202020204"/>
                <a:ea typeface="+mn-ea"/>
              </a:rPr>
              <a:t>alive at 1 year</a:t>
            </a:r>
          </a:p>
        </p:txBody>
      </p:sp>
      <p:sp>
        <p:nvSpPr>
          <p:cNvPr id="625" name="Rectangle 624">
            <a:extLst>
              <a:ext uri="{FF2B5EF4-FFF2-40B4-BE49-F238E27FC236}">
                <a16:creationId xmlns:a16="http://schemas.microsoft.com/office/drawing/2014/main" id="{954B9B85-CF8D-D946-9DD7-6734F6C97A0B}"/>
              </a:ext>
            </a:extLst>
          </p:cNvPr>
          <p:cNvSpPr/>
          <p:nvPr/>
        </p:nvSpPr>
        <p:spPr>
          <a:xfrm>
            <a:off x="5168847" y="2545251"/>
            <a:ext cx="2122902" cy="276999"/>
          </a:xfrm>
          <a:prstGeom prst="rect">
            <a:avLst/>
          </a:prstGeom>
        </p:spPr>
        <p:txBody>
          <a:bodyPr wrap="square">
            <a:spAutoFit/>
          </a:bodyPr>
          <a:lstStyle/>
          <a:p>
            <a:pPr algn="ctr" defTabSz="685800" eaLnBrk="1" fontAlgn="auto" hangingPunct="1">
              <a:spcBef>
                <a:spcPts val="0"/>
              </a:spcBef>
              <a:spcAft>
                <a:spcPts val="0"/>
              </a:spcAft>
              <a:defRPr/>
            </a:pPr>
            <a:r>
              <a:rPr lang="en-US" sz="1200" b="1" dirty="0">
                <a:solidFill>
                  <a:schemeClr val="accent3">
                    <a:lumMod val="50000"/>
                  </a:schemeClr>
                </a:solidFill>
                <a:latin typeface="Arial" panose="020B0604020202020204"/>
                <a:ea typeface="+mn-ea"/>
              </a:rPr>
              <a:t>57.2% </a:t>
            </a:r>
            <a:r>
              <a:rPr lang="en-US" sz="1200" dirty="0">
                <a:solidFill>
                  <a:schemeClr val="accent3">
                    <a:lumMod val="50000"/>
                  </a:schemeClr>
                </a:solidFill>
                <a:latin typeface="Arial" panose="020B0604020202020204"/>
                <a:ea typeface="+mn-ea"/>
              </a:rPr>
              <a:t>alive at 2 years</a:t>
            </a:r>
          </a:p>
        </p:txBody>
      </p:sp>
      <p:sp>
        <p:nvSpPr>
          <p:cNvPr id="626" name="Rectangle 625">
            <a:extLst>
              <a:ext uri="{FF2B5EF4-FFF2-40B4-BE49-F238E27FC236}">
                <a16:creationId xmlns:a16="http://schemas.microsoft.com/office/drawing/2014/main" id="{7A589E04-9DA9-854F-9986-3DA03FBFD1F4}"/>
              </a:ext>
            </a:extLst>
          </p:cNvPr>
          <p:cNvSpPr/>
          <p:nvPr/>
        </p:nvSpPr>
        <p:spPr>
          <a:xfrm>
            <a:off x="6053901" y="2879465"/>
            <a:ext cx="1965487" cy="276999"/>
          </a:xfrm>
          <a:prstGeom prst="rect">
            <a:avLst/>
          </a:prstGeom>
        </p:spPr>
        <p:txBody>
          <a:bodyPr wrap="square">
            <a:spAutoFit/>
          </a:bodyPr>
          <a:lstStyle/>
          <a:p>
            <a:pPr algn="ctr" defTabSz="685800" eaLnBrk="1" fontAlgn="auto" hangingPunct="1">
              <a:spcBef>
                <a:spcPts val="0"/>
              </a:spcBef>
              <a:spcAft>
                <a:spcPts val="0"/>
              </a:spcAft>
              <a:defRPr/>
            </a:pPr>
            <a:r>
              <a:rPr lang="en-US" sz="1200" b="1" dirty="0">
                <a:solidFill>
                  <a:schemeClr val="tx2"/>
                </a:solidFill>
                <a:latin typeface="Arial" panose="020B0604020202020204"/>
                <a:ea typeface="+mn-ea"/>
              </a:rPr>
              <a:t>51.6% </a:t>
            </a:r>
            <a:r>
              <a:rPr lang="en-US" sz="1200" dirty="0">
                <a:solidFill>
                  <a:schemeClr val="tx2"/>
                </a:solidFill>
                <a:latin typeface="Arial" panose="020B0604020202020204"/>
                <a:ea typeface="+mn-ea"/>
              </a:rPr>
              <a:t>alive at 2.5 years</a:t>
            </a:r>
          </a:p>
        </p:txBody>
      </p:sp>
      <p:sp>
        <p:nvSpPr>
          <p:cNvPr id="627" name="Rectangle 626">
            <a:extLst>
              <a:ext uri="{FF2B5EF4-FFF2-40B4-BE49-F238E27FC236}">
                <a16:creationId xmlns:a16="http://schemas.microsoft.com/office/drawing/2014/main" id="{EC53529E-B167-2A43-B241-5019208F27DB}"/>
              </a:ext>
            </a:extLst>
          </p:cNvPr>
          <p:cNvSpPr/>
          <p:nvPr/>
        </p:nvSpPr>
        <p:spPr>
          <a:xfrm>
            <a:off x="6918462" y="3206010"/>
            <a:ext cx="2126340" cy="276999"/>
          </a:xfrm>
          <a:prstGeom prst="rect">
            <a:avLst/>
          </a:prstGeom>
        </p:spPr>
        <p:txBody>
          <a:bodyPr wrap="square">
            <a:spAutoFit/>
          </a:bodyPr>
          <a:lstStyle/>
          <a:p>
            <a:pPr defTabSz="685800" eaLnBrk="1" fontAlgn="auto" hangingPunct="1">
              <a:spcBef>
                <a:spcPts val="0"/>
              </a:spcBef>
              <a:spcAft>
                <a:spcPts val="0"/>
              </a:spcAft>
              <a:defRPr/>
            </a:pPr>
            <a:r>
              <a:rPr lang="en-US" sz="1200" b="1" dirty="0">
                <a:solidFill>
                  <a:schemeClr val="accent1"/>
                </a:solidFill>
                <a:latin typeface="Arial" panose="020B0604020202020204"/>
                <a:ea typeface="+mn-ea"/>
              </a:rPr>
              <a:t>47.3% </a:t>
            </a:r>
            <a:r>
              <a:rPr lang="en-US" sz="1200" dirty="0">
                <a:solidFill>
                  <a:schemeClr val="accent1"/>
                </a:solidFill>
                <a:latin typeface="Arial" panose="020B0604020202020204"/>
                <a:ea typeface="+mn-ea"/>
              </a:rPr>
              <a:t>alive at 3 years</a:t>
            </a:r>
          </a:p>
        </p:txBody>
      </p:sp>
      <p:sp>
        <p:nvSpPr>
          <p:cNvPr id="628" name="Rectangle 627">
            <a:extLst>
              <a:ext uri="{FF2B5EF4-FFF2-40B4-BE49-F238E27FC236}">
                <a16:creationId xmlns:a16="http://schemas.microsoft.com/office/drawing/2014/main" id="{7A08EE5B-2586-2F41-BA00-E45960F40D9D}"/>
              </a:ext>
            </a:extLst>
          </p:cNvPr>
          <p:cNvSpPr/>
          <p:nvPr/>
        </p:nvSpPr>
        <p:spPr>
          <a:xfrm>
            <a:off x="6255098" y="4383150"/>
            <a:ext cx="2066647" cy="276999"/>
          </a:xfrm>
          <a:prstGeom prst="rect">
            <a:avLst/>
          </a:prstGeom>
          <a:ln w="12700">
            <a:noFill/>
          </a:ln>
        </p:spPr>
        <p:txBody>
          <a:bodyPr wrap="square">
            <a:spAutoFit/>
          </a:bodyPr>
          <a:lstStyle/>
          <a:p>
            <a:pPr algn="ctr" defTabSz="685800" eaLnBrk="1" fontAlgn="auto" hangingPunct="1">
              <a:spcBef>
                <a:spcPts val="0"/>
              </a:spcBef>
              <a:spcAft>
                <a:spcPts val="0"/>
              </a:spcAft>
              <a:defRPr/>
            </a:pPr>
            <a:r>
              <a:rPr lang="en-US" sz="1200" b="1" dirty="0">
                <a:latin typeface="Arial" panose="020B0604020202020204"/>
                <a:ea typeface="+mn-ea"/>
              </a:rPr>
              <a:t>33.5</a:t>
            </a:r>
            <a:r>
              <a:rPr lang="en-US" sz="1200" dirty="0">
                <a:latin typeface="Arial" panose="020B0604020202020204"/>
                <a:ea typeface="+mn-ea"/>
              </a:rPr>
              <a:t>-month mOS</a:t>
            </a:r>
          </a:p>
        </p:txBody>
      </p:sp>
      <p:cxnSp>
        <p:nvCxnSpPr>
          <p:cNvPr id="629" name="Straight Connector 628">
            <a:extLst>
              <a:ext uri="{FF2B5EF4-FFF2-40B4-BE49-F238E27FC236}">
                <a16:creationId xmlns:a16="http://schemas.microsoft.com/office/drawing/2014/main" id="{A56B81DF-D21D-2849-8201-21F88518BAF4}"/>
              </a:ext>
            </a:extLst>
          </p:cNvPr>
          <p:cNvCxnSpPr>
            <a:cxnSpLocks/>
          </p:cNvCxnSpPr>
          <p:nvPr/>
        </p:nvCxnSpPr>
        <p:spPr>
          <a:xfrm flipH="1">
            <a:off x="4083290" y="2443884"/>
            <a:ext cx="3572" cy="8778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F4BFE232-4F99-1B40-8079-723DA97666FF}"/>
              </a:ext>
            </a:extLst>
          </p:cNvPr>
          <p:cNvCxnSpPr>
            <a:cxnSpLocks/>
          </p:cNvCxnSpPr>
          <p:nvPr/>
        </p:nvCxnSpPr>
        <p:spPr>
          <a:xfrm>
            <a:off x="5528441" y="2791091"/>
            <a:ext cx="0" cy="85748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FDC01C45-E0A8-3243-BC44-959611EFF5D6}"/>
              </a:ext>
            </a:extLst>
          </p:cNvPr>
          <p:cNvCxnSpPr>
            <a:cxnSpLocks/>
          </p:cNvCxnSpPr>
          <p:nvPr/>
        </p:nvCxnSpPr>
        <p:spPr>
          <a:xfrm>
            <a:off x="6255098" y="3117663"/>
            <a:ext cx="0" cy="65833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D5C09015-B862-294D-9B07-864F08B77AAB}"/>
              </a:ext>
            </a:extLst>
          </p:cNvPr>
          <p:cNvCxnSpPr>
            <a:cxnSpLocks/>
          </p:cNvCxnSpPr>
          <p:nvPr/>
        </p:nvCxnSpPr>
        <p:spPr>
          <a:xfrm flipH="1">
            <a:off x="7024246" y="3455450"/>
            <a:ext cx="3572" cy="3714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EDECEE7C-45CB-DB45-B52D-2E28294C9BF4}"/>
              </a:ext>
            </a:extLst>
          </p:cNvPr>
          <p:cNvCxnSpPr>
            <a:cxnSpLocks/>
          </p:cNvCxnSpPr>
          <p:nvPr/>
        </p:nvCxnSpPr>
        <p:spPr>
          <a:xfrm>
            <a:off x="2646389" y="2638069"/>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97D91753-2AC1-C247-B338-BF56307F2E2B}"/>
              </a:ext>
            </a:extLst>
          </p:cNvPr>
          <p:cNvCxnSpPr>
            <a:cxnSpLocks/>
          </p:cNvCxnSpPr>
          <p:nvPr/>
        </p:nvCxnSpPr>
        <p:spPr>
          <a:xfrm>
            <a:off x="2753545" y="2733908"/>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F94C06F9-E860-B14C-89AD-C6F09832AE13}"/>
              </a:ext>
            </a:extLst>
          </p:cNvPr>
          <p:cNvCxnSpPr>
            <a:cxnSpLocks/>
          </p:cNvCxnSpPr>
          <p:nvPr/>
        </p:nvCxnSpPr>
        <p:spPr>
          <a:xfrm>
            <a:off x="2789264" y="2773478"/>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6" name="Straight Connector 635">
            <a:extLst>
              <a:ext uri="{FF2B5EF4-FFF2-40B4-BE49-F238E27FC236}">
                <a16:creationId xmlns:a16="http://schemas.microsoft.com/office/drawing/2014/main" id="{E904C693-22E2-844B-8FB8-B3185B924269}"/>
              </a:ext>
            </a:extLst>
          </p:cNvPr>
          <p:cNvCxnSpPr>
            <a:cxnSpLocks/>
          </p:cNvCxnSpPr>
          <p:nvPr/>
        </p:nvCxnSpPr>
        <p:spPr>
          <a:xfrm>
            <a:off x="3001304" y="2860712"/>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45BDCA0B-D747-5940-B51C-8F59C87F6E5D}"/>
              </a:ext>
            </a:extLst>
          </p:cNvPr>
          <p:cNvCxnSpPr>
            <a:cxnSpLocks/>
          </p:cNvCxnSpPr>
          <p:nvPr/>
        </p:nvCxnSpPr>
        <p:spPr>
          <a:xfrm>
            <a:off x="3079885" y="2950276"/>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41139367-8742-204C-8673-0A2BD8D8BAB1}"/>
              </a:ext>
            </a:extLst>
          </p:cNvPr>
          <p:cNvCxnSpPr>
            <a:cxnSpLocks/>
          </p:cNvCxnSpPr>
          <p:nvPr/>
        </p:nvCxnSpPr>
        <p:spPr>
          <a:xfrm>
            <a:off x="3699010" y="3144282"/>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D50EF563-0873-0948-BA05-EC43D56D8A59}"/>
              </a:ext>
            </a:extLst>
          </p:cNvPr>
          <p:cNvCxnSpPr>
            <a:cxnSpLocks/>
          </p:cNvCxnSpPr>
          <p:nvPr/>
        </p:nvCxnSpPr>
        <p:spPr>
          <a:xfrm>
            <a:off x="4525304" y="344798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8C1C7092-0A9F-754A-9EC1-38C4F11E54D0}"/>
              </a:ext>
            </a:extLst>
          </p:cNvPr>
          <p:cNvCxnSpPr>
            <a:cxnSpLocks/>
          </p:cNvCxnSpPr>
          <p:nvPr/>
        </p:nvCxnSpPr>
        <p:spPr>
          <a:xfrm>
            <a:off x="6620804" y="3727528"/>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0DCB29A2-A636-914C-A188-EDC98FD8552E}"/>
              </a:ext>
            </a:extLst>
          </p:cNvPr>
          <p:cNvCxnSpPr>
            <a:cxnSpLocks/>
          </p:cNvCxnSpPr>
          <p:nvPr/>
        </p:nvCxnSpPr>
        <p:spPr>
          <a:xfrm>
            <a:off x="6739866" y="3757391"/>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5A55D5EE-09CC-3F48-B686-A1FE1F90A42D}"/>
              </a:ext>
            </a:extLst>
          </p:cNvPr>
          <p:cNvCxnSpPr>
            <a:cxnSpLocks/>
          </p:cNvCxnSpPr>
          <p:nvPr/>
        </p:nvCxnSpPr>
        <p:spPr>
          <a:xfrm>
            <a:off x="6894848"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3A69A004-2A28-6149-9E03-C4046B8B45A6}"/>
              </a:ext>
            </a:extLst>
          </p:cNvPr>
          <p:cNvCxnSpPr>
            <a:cxnSpLocks/>
          </p:cNvCxnSpPr>
          <p:nvPr/>
        </p:nvCxnSpPr>
        <p:spPr>
          <a:xfrm>
            <a:off x="6968667"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FA369C73-ACAC-7548-957A-4E2338E70321}"/>
              </a:ext>
            </a:extLst>
          </p:cNvPr>
          <p:cNvCxnSpPr>
            <a:cxnSpLocks/>
          </p:cNvCxnSpPr>
          <p:nvPr/>
        </p:nvCxnSpPr>
        <p:spPr>
          <a:xfrm>
            <a:off x="7013911"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8A94552F-C62E-F14F-B0FC-05ECF04C144F}"/>
              </a:ext>
            </a:extLst>
          </p:cNvPr>
          <p:cNvCxnSpPr>
            <a:cxnSpLocks/>
          </p:cNvCxnSpPr>
          <p:nvPr/>
        </p:nvCxnSpPr>
        <p:spPr>
          <a:xfrm>
            <a:off x="7036645"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DAB71DF5-EDB0-3B44-926F-F3F4A3D02825}"/>
              </a:ext>
            </a:extLst>
          </p:cNvPr>
          <p:cNvCxnSpPr>
            <a:cxnSpLocks/>
          </p:cNvCxnSpPr>
          <p:nvPr/>
        </p:nvCxnSpPr>
        <p:spPr>
          <a:xfrm>
            <a:off x="7113923"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356F532A-5D68-1D49-A3B7-71800C030F9A}"/>
              </a:ext>
            </a:extLst>
          </p:cNvPr>
          <p:cNvCxnSpPr>
            <a:cxnSpLocks/>
          </p:cNvCxnSpPr>
          <p:nvPr/>
        </p:nvCxnSpPr>
        <p:spPr>
          <a:xfrm>
            <a:off x="7261377"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4521B423-CA05-FC42-A91F-9E5C5779FB11}"/>
              </a:ext>
            </a:extLst>
          </p:cNvPr>
          <p:cNvCxnSpPr>
            <a:cxnSpLocks/>
          </p:cNvCxnSpPr>
          <p:nvPr/>
        </p:nvCxnSpPr>
        <p:spPr>
          <a:xfrm>
            <a:off x="7408543"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B253F347-BF5F-734D-B9FF-D3559870C2DA}"/>
              </a:ext>
            </a:extLst>
          </p:cNvPr>
          <p:cNvCxnSpPr>
            <a:cxnSpLocks/>
          </p:cNvCxnSpPr>
          <p:nvPr/>
        </p:nvCxnSpPr>
        <p:spPr>
          <a:xfrm>
            <a:off x="7517135"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BC7EAF0B-2CDA-814E-8CC1-9FC14634427B}"/>
              </a:ext>
            </a:extLst>
          </p:cNvPr>
          <p:cNvCxnSpPr>
            <a:cxnSpLocks/>
          </p:cNvCxnSpPr>
          <p:nvPr/>
        </p:nvCxnSpPr>
        <p:spPr>
          <a:xfrm>
            <a:off x="7724303"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373BA9BD-F2C8-174B-9682-DE7EF5557596}"/>
              </a:ext>
            </a:extLst>
          </p:cNvPr>
          <p:cNvCxnSpPr>
            <a:cxnSpLocks/>
          </p:cNvCxnSpPr>
          <p:nvPr/>
        </p:nvCxnSpPr>
        <p:spPr>
          <a:xfrm>
            <a:off x="7817172"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DF6FF7D9-6162-9146-B552-BE698304A2C3}"/>
              </a:ext>
            </a:extLst>
          </p:cNvPr>
          <p:cNvCxnSpPr>
            <a:cxnSpLocks/>
          </p:cNvCxnSpPr>
          <p:nvPr/>
        </p:nvCxnSpPr>
        <p:spPr>
          <a:xfrm>
            <a:off x="7845747"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C7F35CF3-F2DB-E54E-A419-D07B3ACF74A0}"/>
              </a:ext>
            </a:extLst>
          </p:cNvPr>
          <p:cNvCxnSpPr>
            <a:cxnSpLocks/>
          </p:cNvCxnSpPr>
          <p:nvPr/>
        </p:nvCxnSpPr>
        <p:spPr>
          <a:xfrm>
            <a:off x="7886115"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88D4217E-5398-4E4A-AC83-B1AE847BB09D}"/>
              </a:ext>
            </a:extLst>
          </p:cNvPr>
          <p:cNvCxnSpPr>
            <a:cxnSpLocks/>
          </p:cNvCxnSpPr>
          <p:nvPr/>
        </p:nvCxnSpPr>
        <p:spPr>
          <a:xfrm>
            <a:off x="8132643" y="3783830"/>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78CA1041-BE3E-B248-B165-6EBE40D7713B}"/>
              </a:ext>
            </a:extLst>
          </p:cNvPr>
          <p:cNvCxnSpPr>
            <a:cxnSpLocks/>
          </p:cNvCxnSpPr>
          <p:nvPr/>
        </p:nvCxnSpPr>
        <p:spPr>
          <a:xfrm>
            <a:off x="8370768"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93E06426-B281-844B-8ECC-9A9C204D42E1}"/>
              </a:ext>
            </a:extLst>
          </p:cNvPr>
          <p:cNvCxnSpPr>
            <a:cxnSpLocks/>
          </p:cNvCxnSpPr>
          <p:nvPr/>
        </p:nvCxnSpPr>
        <p:spPr>
          <a:xfrm>
            <a:off x="8401724"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39BBB9A3-21DA-B244-BAC0-CBC9A53373CE}"/>
              </a:ext>
            </a:extLst>
          </p:cNvPr>
          <p:cNvCxnSpPr>
            <a:cxnSpLocks/>
          </p:cNvCxnSpPr>
          <p:nvPr/>
        </p:nvCxnSpPr>
        <p:spPr>
          <a:xfrm>
            <a:off x="8639849"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7C5E7DA4-CF9F-C04A-93F2-FF18B2FF9D30}"/>
              </a:ext>
            </a:extLst>
          </p:cNvPr>
          <p:cNvCxnSpPr>
            <a:cxnSpLocks/>
          </p:cNvCxnSpPr>
          <p:nvPr/>
        </p:nvCxnSpPr>
        <p:spPr>
          <a:xfrm>
            <a:off x="8670806"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317B8B81-BFFE-0E4F-B7D4-B751CE327A8E}"/>
              </a:ext>
            </a:extLst>
          </p:cNvPr>
          <p:cNvCxnSpPr>
            <a:cxnSpLocks/>
          </p:cNvCxnSpPr>
          <p:nvPr/>
        </p:nvCxnSpPr>
        <p:spPr>
          <a:xfrm>
            <a:off x="8694618"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9201F20D-DF74-5A4D-9371-9FB0EA7C55F7}"/>
              </a:ext>
            </a:extLst>
          </p:cNvPr>
          <p:cNvCxnSpPr>
            <a:cxnSpLocks/>
          </p:cNvCxnSpPr>
          <p:nvPr/>
        </p:nvCxnSpPr>
        <p:spPr>
          <a:xfrm>
            <a:off x="8711287"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3FE334E0-557B-BC4B-8001-7B3DBFBBA160}"/>
              </a:ext>
            </a:extLst>
          </p:cNvPr>
          <p:cNvCxnSpPr>
            <a:cxnSpLocks/>
          </p:cNvCxnSpPr>
          <p:nvPr/>
        </p:nvCxnSpPr>
        <p:spPr>
          <a:xfrm>
            <a:off x="8803425"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150067C6-0E8B-6445-8F79-49561083B8B2}"/>
              </a:ext>
            </a:extLst>
          </p:cNvPr>
          <p:cNvCxnSpPr>
            <a:cxnSpLocks/>
          </p:cNvCxnSpPr>
          <p:nvPr/>
        </p:nvCxnSpPr>
        <p:spPr>
          <a:xfrm>
            <a:off x="8948331"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A7DDC5FB-5311-5F4D-960F-5CE8565BCB38}"/>
              </a:ext>
            </a:extLst>
          </p:cNvPr>
          <p:cNvCxnSpPr>
            <a:cxnSpLocks/>
          </p:cNvCxnSpPr>
          <p:nvPr/>
        </p:nvCxnSpPr>
        <p:spPr>
          <a:xfrm>
            <a:off x="9055487"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BFFCCC34-71A5-DD44-BA2B-2002DEE77EE6}"/>
              </a:ext>
            </a:extLst>
          </p:cNvPr>
          <p:cNvCxnSpPr>
            <a:cxnSpLocks/>
          </p:cNvCxnSpPr>
          <p:nvPr/>
        </p:nvCxnSpPr>
        <p:spPr>
          <a:xfrm>
            <a:off x="9115130"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0353689D-4DED-9547-9F8C-9DA1C1B05D22}"/>
              </a:ext>
            </a:extLst>
          </p:cNvPr>
          <p:cNvCxnSpPr>
            <a:cxnSpLocks/>
          </p:cNvCxnSpPr>
          <p:nvPr/>
        </p:nvCxnSpPr>
        <p:spPr>
          <a:xfrm>
            <a:off x="9181805"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B6281580-DFB0-6940-8B25-2F749F3F001F}"/>
              </a:ext>
            </a:extLst>
          </p:cNvPr>
          <p:cNvCxnSpPr>
            <a:cxnSpLocks/>
          </p:cNvCxnSpPr>
          <p:nvPr/>
        </p:nvCxnSpPr>
        <p:spPr>
          <a:xfrm>
            <a:off x="9317996" y="3924047"/>
            <a:ext cx="0" cy="1354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1A5CD9A9-DE3E-764B-A2DB-009E6D1D74BE}"/>
              </a:ext>
            </a:extLst>
          </p:cNvPr>
          <p:cNvCxnSpPr>
            <a:cxnSpLocks/>
          </p:cNvCxnSpPr>
          <p:nvPr/>
        </p:nvCxnSpPr>
        <p:spPr>
          <a:xfrm flipH="1">
            <a:off x="6738421" y="4647947"/>
            <a:ext cx="3572" cy="37033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8" name="Freeform: Shape 3">
            <a:extLst>
              <a:ext uri="{FF2B5EF4-FFF2-40B4-BE49-F238E27FC236}">
                <a16:creationId xmlns:a16="http://schemas.microsoft.com/office/drawing/2014/main" id="{6483AAF8-D944-FD40-A7FF-C6FA29C49387}"/>
              </a:ext>
            </a:extLst>
          </p:cNvPr>
          <p:cNvSpPr/>
          <p:nvPr/>
        </p:nvSpPr>
        <p:spPr>
          <a:xfrm>
            <a:off x="2600962" y="2698733"/>
            <a:ext cx="6725841" cy="1293019"/>
          </a:xfrm>
          <a:custGeom>
            <a:avLst/>
            <a:gdLst>
              <a:gd name="connsiteX0" fmla="*/ 0 w 8967788"/>
              <a:gd name="connsiteY0" fmla="*/ 0 h 1724025"/>
              <a:gd name="connsiteX1" fmla="*/ 80963 w 8967788"/>
              <a:gd name="connsiteY1" fmla="*/ 0 h 1724025"/>
              <a:gd name="connsiteX2" fmla="*/ 80963 w 8967788"/>
              <a:gd name="connsiteY2" fmla="*/ 47625 h 1724025"/>
              <a:gd name="connsiteX3" fmla="*/ 109538 w 8967788"/>
              <a:gd name="connsiteY3" fmla="*/ 47625 h 1724025"/>
              <a:gd name="connsiteX4" fmla="*/ 109538 w 8967788"/>
              <a:gd name="connsiteY4" fmla="*/ 85725 h 1724025"/>
              <a:gd name="connsiteX5" fmla="*/ 190500 w 8967788"/>
              <a:gd name="connsiteY5" fmla="*/ 85725 h 1724025"/>
              <a:gd name="connsiteX6" fmla="*/ 190500 w 8967788"/>
              <a:gd name="connsiteY6" fmla="*/ 109537 h 1724025"/>
              <a:gd name="connsiteX7" fmla="*/ 204788 w 8967788"/>
              <a:gd name="connsiteY7" fmla="*/ 109537 h 1724025"/>
              <a:gd name="connsiteX8" fmla="*/ 204788 w 8967788"/>
              <a:gd name="connsiteY8" fmla="*/ 161925 h 1724025"/>
              <a:gd name="connsiteX9" fmla="*/ 276225 w 8967788"/>
              <a:gd name="connsiteY9" fmla="*/ 161925 h 1724025"/>
              <a:gd name="connsiteX10" fmla="*/ 276225 w 8967788"/>
              <a:gd name="connsiteY10" fmla="*/ 190500 h 1724025"/>
              <a:gd name="connsiteX11" fmla="*/ 290513 w 8967788"/>
              <a:gd name="connsiteY11" fmla="*/ 190500 h 1724025"/>
              <a:gd name="connsiteX12" fmla="*/ 290513 w 8967788"/>
              <a:gd name="connsiteY12" fmla="*/ 223837 h 1724025"/>
              <a:gd name="connsiteX13" fmla="*/ 442913 w 8967788"/>
              <a:gd name="connsiteY13" fmla="*/ 223837 h 1724025"/>
              <a:gd name="connsiteX14" fmla="*/ 442913 w 8967788"/>
              <a:gd name="connsiteY14" fmla="*/ 309562 h 1724025"/>
              <a:gd name="connsiteX15" fmla="*/ 576263 w 8967788"/>
              <a:gd name="connsiteY15" fmla="*/ 309562 h 1724025"/>
              <a:gd name="connsiteX16" fmla="*/ 576263 w 8967788"/>
              <a:gd name="connsiteY16" fmla="*/ 423862 h 1724025"/>
              <a:gd name="connsiteX17" fmla="*/ 995363 w 8967788"/>
              <a:gd name="connsiteY17" fmla="*/ 423862 h 1724025"/>
              <a:gd name="connsiteX18" fmla="*/ 995363 w 8967788"/>
              <a:gd name="connsiteY18" fmla="*/ 476250 h 1724025"/>
              <a:gd name="connsiteX19" fmla="*/ 1057275 w 8967788"/>
              <a:gd name="connsiteY19" fmla="*/ 476250 h 1724025"/>
              <a:gd name="connsiteX20" fmla="*/ 1057275 w 8967788"/>
              <a:gd name="connsiteY20" fmla="*/ 500062 h 1724025"/>
              <a:gd name="connsiteX21" fmla="*/ 1081088 w 8967788"/>
              <a:gd name="connsiteY21" fmla="*/ 500062 h 1724025"/>
              <a:gd name="connsiteX22" fmla="*/ 1081088 w 8967788"/>
              <a:gd name="connsiteY22" fmla="*/ 528637 h 1724025"/>
              <a:gd name="connsiteX23" fmla="*/ 1123950 w 8967788"/>
              <a:gd name="connsiteY23" fmla="*/ 528637 h 1724025"/>
              <a:gd name="connsiteX24" fmla="*/ 1123950 w 8967788"/>
              <a:gd name="connsiteY24" fmla="*/ 576262 h 1724025"/>
              <a:gd name="connsiteX25" fmla="*/ 1243013 w 8967788"/>
              <a:gd name="connsiteY25" fmla="*/ 576262 h 1724025"/>
              <a:gd name="connsiteX26" fmla="*/ 1243013 w 8967788"/>
              <a:gd name="connsiteY26" fmla="*/ 614362 h 1724025"/>
              <a:gd name="connsiteX27" fmla="*/ 1390650 w 8967788"/>
              <a:gd name="connsiteY27" fmla="*/ 614362 h 1724025"/>
              <a:gd name="connsiteX28" fmla="*/ 1390650 w 8967788"/>
              <a:gd name="connsiteY28" fmla="*/ 685800 h 1724025"/>
              <a:gd name="connsiteX29" fmla="*/ 1533525 w 8967788"/>
              <a:gd name="connsiteY29" fmla="*/ 685800 h 1724025"/>
              <a:gd name="connsiteX30" fmla="*/ 1533525 w 8967788"/>
              <a:gd name="connsiteY30" fmla="*/ 719137 h 1724025"/>
              <a:gd name="connsiteX31" fmla="*/ 1643063 w 8967788"/>
              <a:gd name="connsiteY31" fmla="*/ 719137 h 1724025"/>
              <a:gd name="connsiteX32" fmla="*/ 1643063 w 8967788"/>
              <a:gd name="connsiteY32" fmla="*/ 776287 h 1724025"/>
              <a:gd name="connsiteX33" fmla="*/ 1976438 w 8967788"/>
              <a:gd name="connsiteY33" fmla="*/ 776287 h 1724025"/>
              <a:gd name="connsiteX34" fmla="*/ 1976438 w 8967788"/>
              <a:gd name="connsiteY34" fmla="*/ 814387 h 1724025"/>
              <a:gd name="connsiteX35" fmla="*/ 2014538 w 8967788"/>
              <a:gd name="connsiteY35" fmla="*/ 814387 h 1724025"/>
              <a:gd name="connsiteX36" fmla="*/ 2014538 w 8967788"/>
              <a:gd name="connsiteY36" fmla="*/ 842962 h 1724025"/>
              <a:gd name="connsiteX37" fmla="*/ 2143125 w 8967788"/>
              <a:gd name="connsiteY37" fmla="*/ 842962 h 1724025"/>
              <a:gd name="connsiteX38" fmla="*/ 2143125 w 8967788"/>
              <a:gd name="connsiteY38" fmla="*/ 933450 h 1724025"/>
              <a:gd name="connsiteX39" fmla="*/ 2262188 w 8967788"/>
              <a:gd name="connsiteY39" fmla="*/ 933450 h 1724025"/>
              <a:gd name="connsiteX40" fmla="*/ 2262188 w 8967788"/>
              <a:gd name="connsiteY40" fmla="*/ 971550 h 1724025"/>
              <a:gd name="connsiteX41" fmla="*/ 2433638 w 8967788"/>
              <a:gd name="connsiteY41" fmla="*/ 971550 h 1724025"/>
              <a:gd name="connsiteX42" fmla="*/ 2433638 w 8967788"/>
              <a:gd name="connsiteY42" fmla="*/ 1019175 h 1724025"/>
              <a:gd name="connsiteX43" fmla="*/ 2443163 w 8967788"/>
              <a:gd name="connsiteY43" fmla="*/ 1019175 h 1724025"/>
              <a:gd name="connsiteX44" fmla="*/ 2443163 w 8967788"/>
              <a:gd name="connsiteY44" fmla="*/ 1052512 h 1724025"/>
              <a:gd name="connsiteX45" fmla="*/ 2524125 w 8967788"/>
              <a:gd name="connsiteY45" fmla="*/ 1052512 h 1724025"/>
              <a:gd name="connsiteX46" fmla="*/ 2524125 w 8967788"/>
              <a:gd name="connsiteY46" fmla="*/ 1090612 h 1724025"/>
              <a:gd name="connsiteX47" fmla="*/ 3000375 w 8967788"/>
              <a:gd name="connsiteY47" fmla="*/ 1090612 h 1724025"/>
              <a:gd name="connsiteX48" fmla="*/ 3000375 w 8967788"/>
              <a:gd name="connsiteY48" fmla="*/ 1143000 h 1724025"/>
              <a:gd name="connsiteX49" fmla="*/ 3028950 w 8967788"/>
              <a:gd name="connsiteY49" fmla="*/ 1143000 h 1724025"/>
              <a:gd name="connsiteX50" fmla="*/ 3028950 w 8967788"/>
              <a:gd name="connsiteY50" fmla="*/ 1162050 h 1724025"/>
              <a:gd name="connsiteX51" fmla="*/ 3167063 w 8967788"/>
              <a:gd name="connsiteY51" fmla="*/ 1162050 h 1724025"/>
              <a:gd name="connsiteX52" fmla="*/ 3167063 w 8967788"/>
              <a:gd name="connsiteY52" fmla="*/ 1204912 h 1724025"/>
              <a:gd name="connsiteX53" fmla="*/ 3671888 w 8967788"/>
              <a:gd name="connsiteY53" fmla="*/ 1204912 h 1724025"/>
              <a:gd name="connsiteX54" fmla="*/ 3671888 w 8967788"/>
              <a:gd name="connsiteY54" fmla="*/ 1262062 h 1724025"/>
              <a:gd name="connsiteX55" fmla="*/ 4014788 w 8967788"/>
              <a:gd name="connsiteY55" fmla="*/ 1262062 h 1724025"/>
              <a:gd name="connsiteX56" fmla="*/ 4014788 w 8967788"/>
              <a:gd name="connsiteY56" fmla="*/ 1290637 h 1724025"/>
              <a:gd name="connsiteX57" fmla="*/ 4057650 w 8967788"/>
              <a:gd name="connsiteY57" fmla="*/ 1290637 h 1724025"/>
              <a:gd name="connsiteX58" fmla="*/ 4057650 w 8967788"/>
              <a:gd name="connsiteY58" fmla="*/ 1323975 h 1724025"/>
              <a:gd name="connsiteX59" fmla="*/ 4329113 w 8967788"/>
              <a:gd name="connsiteY59" fmla="*/ 1323975 h 1724025"/>
              <a:gd name="connsiteX60" fmla="*/ 4329113 w 8967788"/>
              <a:gd name="connsiteY60" fmla="*/ 1385887 h 1724025"/>
              <a:gd name="connsiteX61" fmla="*/ 4500563 w 8967788"/>
              <a:gd name="connsiteY61" fmla="*/ 1385887 h 1724025"/>
              <a:gd name="connsiteX62" fmla="*/ 4500563 w 8967788"/>
              <a:gd name="connsiteY62" fmla="*/ 1428750 h 1724025"/>
              <a:gd name="connsiteX63" fmla="*/ 5172075 w 8967788"/>
              <a:gd name="connsiteY63" fmla="*/ 1428750 h 1724025"/>
              <a:gd name="connsiteX64" fmla="*/ 5172075 w 8967788"/>
              <a:gd name="connsiteY64" fmla="*/ 1457325 h 1724025"/>
              <a:gd name="connsiteX65" fmla="*/ 5495925 w 8967788"/>
              <a:gd name="connsiteY65" fmla="*/ 1457325 h 1724025"/>
              <a:gd name="connsiteX66" fmla="*/ 5495925 w 8967788"/>
              <a:gd name="connsiteY66" fmla="*/ 1500187 h 1724025"/>
              <a:gd name="connsiteX67" fmla="*/ 5595938 w 8967788"/>
              <a:gd name="connsiteY67" fmla="*/ 1500187 h 1724025"/>
              <a:gd name="connsiteX68" fmla="*/ 5595938 w 8967788"/>
              <a:gd name="connsiteY68" fmla="*/ 1538287 h 1724025"/>
              <a:gd name="connsiteX69" fmla="*/ 7415213 w 8967788"/>
              <a:gd name="connsiteY69" fmla="*/ 1538287 h 1724025"/>
              <a:gd name="connsiteX70" fmla="*/ 7415213 w 8967788"/>
              <a:gd name="connsiteY70" fmla="*/ 1643062 h 1724025"/>
              <a:gd name="connsiteX71" fmla="*/ 7486650 w 8967788"/>
              <a:gd name="connsiteY71" fmla="*/ 1643062 h 1724025"/>
              <a:gd name="connsiteX72" fmla="*/ 7486650 w 8967788"/>
              <a:gd name="connsiteY72" fmla="*/ 1724025 h 1724025"/>
              <a:gd name="connsiteX73" fmla="*/ 8967788 w 8967788"/>
              <a:gd name="connsiteY73" fmla="*/ 172402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967788" h="1724025">
                <a:moveTo>
                  <a:pt x="0" y="0"/>
                </a:moveTo>
                <a:lnTo>
                  <a:pt x="80963" y="0"/>
                </a:lnTo>
                <a:lnTo>
                  <a:pt x="80963" y="47625"/>
                </a:lnTo>
                <a:lnTo>
                  <a:pt x="109538" y="47625"/>
                </a:lnTo>
                <a:lnTo>
                  <a:pt x="109538" y="85725"/>
                </a:lnTo>
                <a:lnTo>
                  <a:pt x="190500" y="85725"/>
                </a:lnTo>
                <a:lnTo>
                  <a:pt x="190500" y="109537"/>
                </a:lnTo>
                <a:lnTo>
                  <a:pt x="204788" y="109537"/>
                </a:lnTo>
                <a:lnTo>
                  <a:pt x="204788" y="161925"/>
                </a:lnTo>
                <a:lnTo>
                  <a:pt x="276225" y="161925"/>
                </a:lnTo>
                <a:lnTo>
                  <a:pt x="276225" y="190500"/>
                </a:lnTo>
                <a:lnTo>
                  <a:pt x="290513" y="190500"/>
                </a:lnTo>
                <a:lnTo>
                  <a:pt x="290513" y="223837"/>
                </a:lnTo>
                <a:lnTo>
                  <a:pt x="442913" y="223837"/>
                </a:lnTo>
                <a:lnTo>
                  <a:pt x="442913" y="309562"/>
                </a:lnTo>
                <a:lnTo>
                  <a:pt x="576263" y="309562"/>
                </a:lnTo>
                <a:lnTo>
                  <a:pt x="576263" y="423862"/>
                </a:lnTo>
                <a:lnTo>
                  <a:pt x="995363" y="423862"/>
                </a:lnTo>
                <a:lnTo>
                  <a:pt x="995363" y="476250"/>
                </a:lnTo>
                <a:lnTo>
                  <a:pt x="1057275" y="476250"/>
                </a:lnTo>
                <a:lnTo>
                  <a:pt x="1057275" y="500062"/>
                </a:lnTo>
                <a:lnTo>
                  <a:pt x="1081088" y="500062"/>
                </a:lnTo>
                <a:lnTo>
                  <a:pt x="1081088" y="528637"/>
                </a:lnTo>
                <a:lnTo>
                  <a:pt x="1123950" y="528637"/>
                </a:lnTo>
                <a:lnTo>
                  <a:pt x="1123950" y="576262"/>
                </a:lnTo>
                <a:lnTo>
                  <a:pt x="1243013" y="576262"/>
                </a:lnTo>
                <a:lnTo>
                  <a:pt x="1243013" y="614362"/>
                </a:lnTo>
                <a:lnTo>
                  <a:pt x="1390650" y="614362"/>
                </a:lnTo>
                <a:lnTo>
                  <a:pt x="1390650" y="685800"/>
                </a:lnTo>
                <a:lnTo>
                  <a:pt x="1533525" y="685800"/>
                </a:lnTo>
                <a:lnTo>
                  <a:pt x="1533525" y="719137"/>
                </a:lnTo>
                <a:lnTo>
                  <a:pt x="1643063" y="719137"/>
                </a:lnTo>
                <a:lnTo>
                  <a:pt x="1643063" y="776287"/>
                </a:lnTo>
                <a:lnTo>
                  <a:pt x="1976438" y="776287"/>
                </a:lnTo>
                <a:lnTo>
                  <a:pt x="1976438" y="814387"/>
                </a:lnTo>
                <a:lnTo>
                  <a:pt x="2014538" y="814387"/>
                </a:lnTo>
                <a:lnTo>
                  <a:pt x="2014538" y="842962"/>
                </a:lnTo>
                <a:lnTo>
                  <a:pt x="2143125" y="842962"/>
                </a:lnTo>
                <a:lnTo>
                  <a:pt x="2143125" y="933450"/>
                </a:lnTo>
                <a:lnTo>
                  <a:pt x="2262188" y="933450"/>
                </a:lnTo>
                <a:lnTo>
                  <a:pt x="2262188" y="971550"/>
                </a:lnTo>
                <a:lnTo>
                  <a:pt x="2433638" y="971550"/>
                </a:lnTo>
                <a:lnTo>
                  <a:pt x="2433638" y="1019175"/>
                </a:lnTo>
                <a:lnTo>
                  <a:pt x="2443163" y="1019175"/>
                </a:lnTo>
                <a:lnTo>
                  <a:pt x="2443163" y="1052512"/>
                </a:lnTo>
                <a:lnTo>
                  <a:pt x="2524125" y="1052512"/>
                </a:lnTo>
                <a:lnTo>
                  <a:pt x="2524125" y="1090612"/>
                </a:lnTo>
                <a:lnTo>
                  <a:pt x="3000375" y="1090612"/>
                </a:lnTo>
                <a:lnTo>
                  <a:pt x="3000375" y="1143000"/>
                </a:lnTo>
                <a:lnTo>
                  <a:pt x="3028950" y="1143000"/>
                </a:lnTo>
                <a:lnTo>
                  <a:pt x="3028950" y="1162050"/>
                </a:lnTo>
                <a:lnTo>
                  <a:pt x="3167063" y="1162050"/>
                </a:lnTo>
                <a:lnTo>
                  <a:pt x="3167063" y="1204912"/>
                </a:lnTo>
                <a:lnTo>
                  <a:pt x="3671888" y="1204912"/>
                </a:lnTo>
                <a:lnTo>
                  <a:pt x="3671888" y="1262062"/>
                </a:lnTo>
                <a:lnTo>
                  <a:pt x="4014788" y="1262062"/>
                </a:lnTo>
                <a:lnTo>
                  <a:pt x="4014788" y="1290637"/>
                </a:lnTo>
                <a:lnTo>
                  <a:pt x="4057650" y="1290637"/>
                </a:lnTo>
                <a:lnTo>
                  <a:pt x="4057650" y="1323975"/>
                </a:lnTo>
                <a:lnTo>
                  <a:pt x="4329113" y="1323975"/>
                </a:lnTo>
                <a:lnTo>
                  <a:pt x="4329113" y="1385887"/>
                </a:lnTo>
                <a:lnTo>
                  <a:pt x="4500563" y="1385887"/>
                </a:lnTo>
                <a:lnTo>
                  <a:pt x="4500563" y="1428750"/>
                </a:lnTo>
                <a:lnTo>
                  <a:pt x="5172075" y="1428750"/>
                </a:lnTo>
                <a:lnTo>
                  <a:pt x="5172075" y="1457325"/>
                </a:lnTo>
                <a:lnTo>
                  <a:pt x="5495925" y="1457325"/>
                </a:lnTo>
                <a:lnTo>
                  <a:pt x="5495925" y="1500187"/>
                </a:lnTo>
                <a:lnTo>
                  <a:pt x="5595938" y="1500187"/>
                </a:lnTo>
                <a:lnTo>
                  <a:pt x="5595938" y="1538287"/>
                </a:lnTo>
                <a:lnTo>
                  <a:pt x="7415213" y="1538287"/>
                </a:lnTo>
                <a:lnTo>
                  <a:pt x="7415213" y="1643062"/>
                </a:lnTo>
                <a:lnTo>
                  <a:pt x="7486650" y="1643062"/>
                </a:lnTo>
                <a:lnTo>
                  <a:pt x="7486650" y="1724025"/>
                </a:lnTo>
                <a:lnTo>
                  <a:pt x="8967788" y="172402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srgbClr val="FFFFFF"/>
              </a:solidFill>
              <a:latin typeface="Arial" panose="020B0604020202020204"/>
            </a:endParaRPr>
          </a:p>
        </p:txBody>
      </p:sp>
    </p:spTree>
    <p:extLst>
      <p:ext uri="{BB962C8B-B14F-4D97-AF65-F5344CB8AC3E}">
        <p14:creationId xmlns:p14="http://schemas.microsoft.com/office/powerpoint/2010/main" val="829639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5F1CE25-83F4-764E-B790-CC68C680E18E}"/>
              </a:ext>
            </a:extLst>
          </p:cNvPr>
          <p:cNvSpPr>
            <a:spLocks noGrp="1"/>
          </p:cNvSpPr>
          <p:nvPr>
            <p:ph type="title"/>
          </p:nvPr>
        </p:nvSpPr>
        <p:spPr/>
        <p:txBody>
          <a:bodyPr>
            <a:normAutofit/>
          </a:bodyPr>
          <a:lstStyle/>
          <a:p>
            <a:r>
              <a:rPr lang="en-GB" dirty="0"/>
              <a:t>Highlights in Lymphoma</a:t>
            </a:r>
            <a:br>
              <a:rPr lang="en-GB" dirty="0"/>
            </a:br>
            <a:br>
              <a:rPr lang="en-GB" dirty="0"/>
            </a:br>
            <a:r>
              <a:rPr lang="en-GB" dirty="0"/>
              <a:t>New Agents in diffuse large B-Cell lymphoma and Follicular Lymphoma</a:t>
            </a:r>
            <a:br>
              <a:rPr lang="en-GB" dirty="0"/>
            </a:br>
            <a:br>
              <a:rPr lang="en-GB" cap="none" dirty="0"/>
            </a:br>
            <a:r>
              <a:rPr lang="en-GB" sz="3200" cap="none" dirty="0" err="1"/>
              <a:t>Tycel</a:t>
            </a:r>
            <a:r>
              <a:rPr lang="en-GB" sz="3200" cap="none" dirty="0"/>
              <a:t> </a:t>
            </a:r>
            <a:r>
              <a:rPr lang="en-GB" sz="3200" cap="none" dirty="0" err="1"/>
              <a:t>Jovelle</a:t>
            </a:r>
            <a:r>
              <a:rPr lang="en-GB" sz="3200" cap="none" dirty="0"/>
              <a:t> Phillips, MD</a:t>
            </a:r>
            <a:br>
              <a:rPr lang="en-GB" sz="3200" cap="none" dirty="0"/>
            </a:br>
            <a:r>
              <a:rPr lang="en-GB" sz="2200" cap="none" dirty="0"/>
              <a:t>University of Michigan </a:t>
            </a:r>
            <a:r>
              <a:rPr lang="en-GB" sz="2200" cap="none" dirty="0" err="1"/>
              <a:t>Rogel</a:t>
            </a:r>
            <a:r>
              <a:rPr lang="en-GB" sz="2200" cap="none" dirty="0"/>
              <a:t> Cancer </a:t>
            </a:r>
            <a:r>
              <a:rPr lang="en-GB" sz="2200" cap="none" dirty="0" err="1"/>
              <a:t>Center</a:t>
            </a:r>
            <a:br>
              <a:rPr lang="en-GB" sz="2200" cap="none" dirty="0"/>
            </a:br>
            <a:r>
              <a:rPr lang="en-GB" sz="2200" cap="none" dirty="0"/>
              <a:t>Ann Arbor, MI, USA</a:t>
            </a:r>
            <a:br>
              <a:rPr lang="en-GB" sz="2200" cap="none" dirty="0"/>
            </a:br>
            <a:br>
              <a:rPr lang="en-GB" sz="2200" cap="none" dirty="0"/>
            </a:br>
            <a:r>
              <a:rPr lang="en-GB" sz="2400" cap="none" dirty="0"/>
              <a:t>JULY 2021</a:t>
            </a:r>
            <a:endParaRPr lang="en-GB" sz="2400" dirty="0"/>
          </a:p>
        </p:txBody>
      </p:sp>
      <p:sp>
        <p:nvSpPr>
          <p:cNvPr id="2" name="Slide Number Placeholder 1">
            <a:extLst>
              <a:ext uri="{FF2B5EF4-FFF2-40B4-BE49-F238E27FC236}">
                <a16:creationId xmlns:a16="http://schemas.microsoft.com/office/drawing/2014/main" id="{5E1F2D4C-9105-B140-9E57-F3B92BDD630E}"/>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94E6-32D5-4F02-9D97-D6A81A557145}"/>
              </a:ext>
            </a:extLst>
          </p:cNvPr>
          <p:cNvSpPr>
            <a:spLocks noGrp="1"/>
          </p:cNvSpPr>
          <p:nvPr>
            <p:ph type="title"/>
          </p:nvPr>
        </p:nvSpPr>
        <p:spPr>
          <a:xfrm>
            <a:off x="619200" y="246566"/>
            <a:ext cx="8740800" cy="807285"/>
          </a:xfrm>
        </p:spPr>
        <p:txBody>
          <a:bodyPr/>
          <a:lstStyle/>
          <a:p>
            <a:r>
              <a:rPr lang="en-US" dirty="0"/>
              <a:t>Long-term Safety Profile After ≥35 Months of Follow-up (N=81)</a:t>
            </a:r>
          </a:p>
        </p:txBody>
      </p:sp>
      <p:sp>
        <p:nvSpPr>
          <p:cNvPr id="13" name="Tijdelijke aanduiding voor inhoud 12">
            <a:extLst>
              <a:ext uri="{FF2B5EF4-FFF2-40B4-BE49-F238E27FC236}">
                <a16:creationId xmlns:a16="http://schemas.microsoft.com/office/drawing/2014/main" id="{83687751-4DCF-2941-9CFD-500AF3C41925}"/>
              </a:ext>
            </a:extLst>
          </p:cNvPr>
          <p:cNvSpPr>
            <a:spLocks noGrp="1"/>
          </p:cNvSpPr>
          <p:nvPr>
            <p:ph sz="quarter" idx="15"/>
          </p:nvPr>
        </p:nvSpPr>
        <p:spPr>
          <a:xfrm>
            <a:off x="620184" y="6356351"/>
            <a:ext cx="8116800" cy="365125"/>
          </a:xfrm>
        </p:spPr>
        <p:txBody>
          <a:bodyPr/>
          <a:lstStyle/>
          <a:p>
            <a:r>
              <a:rPr lang="en-GB" dirty="0">
                <a:solidFill>
                  <a:schemeClr val="tx2"/>
                </a:solidFill>
              </a:rPr>
              <a:t>LEN, lenalidomide; </a:t>
            </a:r>
            <a:r>
              <a:rPr lang="nl-NL" dirty="0" err="1"/>
              <a:t>TEAEs</a:t>
            </a:r>
            <a:r>
              <a:rPr lang="nl-NL" dirty="0"/>
              <a:t>, treatment-emergent adverse events</a:t>
            </a:r>
            <a:br>
              <a:rPr lang="nl-NL" dirty="0"/>
            </a:br>
            <a:r>
              <a:rPr lang="nl-NL" dirty="0"/>
              <a:t>Data on file:IA_MOR208C203_Overall_Tables_24FEB2021, MorphoSys US Inc</a:t>
            </a:r>
          </a:p>
        </p:txBody>
      </p:sp>
      <p:sp>
        <p:nvSpPr>
          <p:cNvPr id="3" name="Slide Number Placeholder 2">
            <a:extLst>
              <a:ext uri="{FF2B5EF4-FFF2-40B4-BE49-F238E27FC236}">
                <a16:creationId xmlns:a16="http://schemas.microsoft.com/office/drawing/2014/main" id="{B9746819-8184-BB4A-AF78-74956D320790}"/>
              </a:ext>
            </a:extLst>
          </p:cNvPr>
          <p:cNvSpPr>
            <a:spLocks noGrp="1"/>
          </p:cNvSpPr>
          <p:nvPr>
            <p:ph type="sldNum" sz="quarter" idx="4"/>
          </p:nvPr>
        </p:nvSpPr>
        <p:spPr/>
        <p:txBody>
          <a:bodyPr/>
          <a:lstStyle/>
          <a:p>
            <a:fld id="{FCE43C0F-8A7B-3A4B-9DB5-B3472E36E833}" type="slidenum">
              <a:rPr lang="en-GB" smtClean="0"/>
              <a:pPr/>
              <a:t>20</a:t>
            </a:fld>
            <a:endParaRPr lang="en-GB" dirty="0"/>
          </a:p>
        </p:txBody>
      </p:sp>
      <p:grpSp>
        <p:nvGrpSpPr>
          <p:cNvPr id="5" name="Groep 4">
            <a:extLst>
              <a:ext uri="{FF2B5EF4-FFF2-40B4-BE49-F238E27FC236}">
                <a16:creationId xmlns:a16="http://schemas.microsoft.com/office/drawing/2014/main" id="{BC325A5B-C89E-6F42-8CE8-8CB304D69621}"/>
              </a:ext>
            </a:extLst>
          </p:cNvPr>
          <p:cNvGrpSpPr/>
          <p:nvPr/>
        </p:nvGrpSpPr>
        <p:grpSpPr>
          <a:xfrm>
            <a:off x="1152082" y="1196136"/>
            <a:ext cx="9706009" cy="4493537"/>
            <a:chOff x="1152082" y="1196136"/>
            <a:chExt cx="9706009" cy="4493537"/>
          </a:xfrm>
        </p:grpSpPr>
        <p:graphicFrame>
          <p:nvGraphicFramePr>
            <p:cNvPr id="14" name="Chart 13">
              <a:extLst>
                <a:ext uri="{FF2B5EF4-FFF2-40B4-BE49-F238E27FC236}">
                  <a16:creationId xmlns:a16="http://schemas.microsoft.com/office/drawing/2014/main" id="{BBC5B57C-9A3E-7B4D-8C5B-670AF59B076F}"/>
                </a:ext>
              </a:extLst>
            </p:cNvPr>
            <p:cNvGraphicFramePr>
              <a:graphicFrameLocks/>
            </p:cNvGraphicFramePr>
            <p:nvPr>
              <p:extLst>
                <p:ext uri="{D42A27DB-BD31-4B8C-83A1-F6EECF244321}">
                  <p14:modId xmlns:p14="http://schemas.microsoft.com/office/powerpoint/2010/main" val="3761390410"/>
                </p:ext>
              </p:extLst>
            </p:nvPr>
          </p:nvGraphicFramePr>
          <p:xfrm>
            <a:off x="1663526" y="2329612"/>
            <a:ext cx="8864951" cy="33600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B196C50A-8A95-914E-AA5B-B26F18068047}"/>
                </a:ext>
              </a:extLst>
            </p:cNvPr>
            <p:cNvGraphicFramePr/>
            <p:nvPr>
              <p:extLst>
                <p:ext uri="{D42A27DB-BD31-4B8C-83A1-F6EECF244321}">
                  <p14:modId xmlns:p14="http://schemas.microsoft.com/office/powerpoint/2010/main" val="3987124176"/>
                </p:ext>
              </p:extLst>
            </p:nvPr>
          </p:nvGraphicFramePr>
          <p:xfrm>
            <a:off x="1276539" y="1196136"/>
            <a:ext cx="9350032" cy="116586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DEB99EC8-6BE2-7F48-A5BD-BB3EB174E8DD}"/>
                    </a:ext>
                  </a:extLst>
                </p14:cNvPr>
                <p14:cNvContentPartPr/>
                <p14:nvPr/>
              </p14:nvContentPartPr>
              <p14:xfrm>
                <a:off x="10512616" y="1690313"/>
                <a:ext cx="270" cy="270"/>
              </p14:xfrm>
            </p:contentPart>
          </mc:Choice>
          <mc:Fallback xmlns="">
            <p:pic>
              <p:nvPicPr>
                <p:cNvPr id="17" name="Ink 16">
                  <a:extLst>
                    <a:ext uri="{FF2B5EF4-FFF2-40B4-BE49-F238E27FC236}">
                      <a16:creationId xmlns:a16="http://schemas.microsoft.com/office/drawing/2014/main" id="{DEB99EC8-6BE2-7F48-A5BD-BB3EB174E8DD}"/>
                    </a:ext>
                  </a:extLst>
                </p:cNvPr>
                <p:cNvPicPr/>
                <p:nvPr/>
              </p:nvPicPr>
              <p:blipFill>
                <a:blip r:embed="rId6"/>
                <a:stretch>
                  <a:fillRect/>
                </a:stretch>
              </p:blipFill>
              <p:spPr>
                <a:xfrm>
                  <a:off x="10499116" y="1676813"/>
                  <a:ext cx="27000" cy="27000"/>
                </a:xfrm>
                <a:prstGeom prst="rect">
                  <a:avLst/>
                </a:prstGeom>
              </p:spPr>
            </p:pic>
          </mc:Fallback>
        </mc:AlternateContent>
        <p:sp>
          <p:nvSpPr>
            <p:cNvPr id="18" name="Rectangle 78">
              <a:extLst>
                <a:ext uri="{FF2B5EF4-FFF2-40B4-BE49-F238E27FC236}">
                  <a16:creationId xmlns:a16="http://schemas.microsoft.com/office/drawing/2014/main" id="{BEABC2DE-B72D-9E46-B0D6-B797C08C9AEA}"/>
                </a:ext>
              </a:extLst>
            </p:cNvPr>
            <p:cNvSpPr/>
            <p:nvPr/>
          </p:nvSpPr>
          <p:spPr>
            <a:xfrm>
              <a:off x="8914991" y="1445224"/>
              <a:ext cx="117615" cy="106244"/>
            </a:xfrm>
            <a:prstGeom prst="rect">
              <a:avLst/>
            </a:prstGeom>
            <a:solidFill>
              <a:schemeClr val="accent2"/>
            </a:solidFill>
            <a:ln w="0" cap="flat" cmpd="sng">
              <a:noFill/>
              <a:prstDash val="solid"/>
              <a:miter lim="800000"/>
            </a:ln>
          </p:spPr>
          <p:txBody>
            <a:bodyPr anchor="ctr">
              <a:noAutofit/>
            </a:bodyPr>
            <a:lstStyle/>
            <a:p>
              <a:pPr algn="ctr" defTabSz="685800">
                <a:defRPr/>
              </a:pPr>
              <a:endParaRPr lang="en-US" sz="1350">
                <a:solidFill>
                  <a:prstClr val="black"/>
                </a:solidFill>
                <a:latin typeface="Calibri"/>
              </a:endParaRPr>
            </a:p>
          </p:txBody>
        </p:sp>
        <p:sp>
          <p:nvSpPr>
            <p:cNvPr id="19" name="TextBox 81">
              <a:extLst>
                <a:ext uri="{FF2B5EF4-FFF2-40B4-BE49-F238E27FC236}">
                  <a16:creationId xmlns:a16="http://schemas.microsoft.com/office/drawing/2014/main" id="{88ADA172-5745-D648-9697-9CC13B119D01}"/>
                </a:ext>
              </a:extLst>
            </p:cNvPr>
            <p:cNvSpPr txBox="1"/>
            <p:nvPr/>
          </p:nvSpPr>
          <p:spPr>
            <a:xfrm>
              <a:off x="9102846" y="1402779"/>
              <a:ext cx="1755245" cy="267680"/>
            </a:xfrm>
            <a:prstGeom prst="rect">
              <a:avLst/>
            </a:prstGeom>
            <a:noFill/>
            <a:ln>
              <a:noFill/>
            </a:ln>
          </p:spPr>
          <p:txBody>
            <a:bodyPr wrap="square" lIns="0" tIns="0" rIns="0" bIns="0" anchor="t"/>
            <a:lstStyle/>
            <a:p>
              <a:pPr defTabSz="685800">
                <a:spcAft>
                  <a:spcPts val="150"/>
                </a:spcAft>
                <a:defRPr lang="en-US"/>
              </a:pPr>
              <a:r>
                <a:rPr lang="en-US" sz="1200" dirty="0">
                  <a:latin typeface="Calibri" panose="020F0502020204030204" pitchFamily="34" charset="0"/>
                  <a:ea typeface="Trebuchet MS" charset="77"/>
                  <a:cs typeface="Calibri" panose="020F0502020204030204" pitchFamily="34" charset="0"/>
                </a:rPr>
                <a:t>Grade 1 &amp; 2</a:t>
              </a:r>
            </a:p>
            <a:p>
              <a:pPr defTabSz="685800">
                <a:spcAft>
                  <a:spcPts val="150"/>
                </a:spcAft>
                <a:defRPr lang="en-US"/>
              </a:pPr>
              <a:r>
                <a:rPr lang="en-US" sz="1200" dirty="0">
                  <a:latin typeface="Calibri" panose="020F0502020204030204" pitchFamily="34" charset="0"/>
                  <a:ea typeface="Trebuchet MS" charset="77"/>
                  <a:cs typeface="Calibri" panose="020F0502020204030204" pitchFamily="34" charset="0"/>
                </a:rPr>
                <a:t>Grade ≥3 (&gt;1 patient)</a:t>
              </a:r>
            </a:p>
          </p:txBody>
        </p:sp>
        <p:sp>
          <p:nvSpPr>
            <p:cNvPr id="21" name="TextBox 20">
              <a:extLst>
                <a:ext uri="{FF2B5EF4-FFF2-40B4-BE49-F238E27FC236}">
                  <a16:creationId xmlns:a16="http://schemas.microsoft.com/office/drawing/2014/main" id="{73C88D86-678C-164A-B3D3-E5059BF5D02D}"/>
                </a:ext>
              </a:extLst>
            </p:cNvPr>
            <p:cNvSpPr txBox="1"/>
            <p:nvPr/>
          </p:nvSpPr>
          <p:spPr>
            <a:xfrm rot="16200000">
              <a:off x="726707" y="3720975"/>
              <a:ext cx="1465466" cy="369332"/>
            </a:xfrm>
            <a:prstGeom prst="rect">
              <a:avLst/>
            </a:prstGeom>
            <a:noFill/>
          </p:spPr>
          <p:txBody>
            <a:bodyPr wrap="none" rtlCol="0">
              <a:spAutoFit/>
            </a:bodyPr>
            <a:lstStyle/>
            <a:p>
              <a:pPr algn="ctr">
                <a:defRPr lang="en-US" sz="900" b="1" i="0" u="none" strike="noStrike" kern="1200" baseline="0">
                  <a:solidFill>
                    <a:srgbClr val="000000"/>
                  </a:solidFill>
                  <a:latin typeface="+mn-lt"/>
                  <a:ea typeface="+mn-ea"/>
                  <a:cs typeface="+mn-cs"/>
                </a:defRPr>
              </a:pPr>
              <a:r>
                <a:rPr lang="en-GB" sz="900" b="1"/>
                <a:t>Nonhaematological TEAEs </a:t>
              </a:r>
            </a:p>
            <a:p>
              <a:pPr algn="ctr">
                <a:defRPr lang="en-US" sz="900" b="1" i="0" u="none" strike="noStrike" kern="1200" baseline="0">
                  <a:solidFill>
                    <a:srgbClr val="000000"/>
                  </a:solidFill>
                  <a:latin typeface="+mn-lt"/>
                  <a:ea typeface="+mn-ea"/>
                  <a:cs typeface="+mn-cs"/>
                </a:defRPr>
              </a:pPr>
              <a:r>
                <a:rPr lang="en-GB" sz="900" b="1"/>
                <a:t>in ≥10% of patients </a:t>
              </a:r>
            </a:p>
          </p:txBody>
        </p:sp>
        <p:sp>
          <p:nvSpPr>
            <p:cNvPr id="22" name="Rectangle 78">
              <a:extLst>
                <a:ext uri="{FF2B5EF4-FFF2-40B4-BE49-F238E27FC236}">
                  <a16:creationId xmlns:a16="http://schemas.microsoft.com/office/drawing/2014/main" id="{77F680CF-02AD-434D-B9FB-37D35DB4845B}"/>
                </a:ext>
              </a:extLst>
            </p:cNvPr>
            <p:cNvSpPr/>
            <p:nvPr/>
          </p:nvSpPr>
          <p:spPr>
            <a:xfrm>
              <a:off x="8914991" y="1654774"/>
              <a:ext cx="117615" cy="106244"/>
            </a:xfrm>
            <a:prstGeom prst="rect">
              <a:avLst/>
            </a:prstGeom>
            <a:solidFill>
              <a:schemeClr val="tx2"/>
            </a:solidFill>
            <a:ln w="0" cap="flat" cmpd="sng">
              <a:noFill/>
              <a:prstDash val="solid"/>
              <a:miter lim="800000"/>
            </a:ln>
          </p:spPr>
          <p:txBody>
            <a:bodyPr anchor="ctr">
              <a:noAutofit/>
            </a:bodyPr>
            <a:lstStyle/>
            <a:p>
              <a:pPr algn="ctr" defTabSz="685800">
                <a:defRPr/>
              </a:pPr>
              <a:endParaRPr lang="en-US" sz="1350">
                <a:solidFill>
                  <a:prstClr val="black"/>
                </a:solidFill>
                <a:latin typeface="Calibri"/>
              </a:endParaRPr>
            </a:p>
          </p:txBody>
        </p:sp>
        <p:sp>
          <p:nvSpPr>
            <p:cNvPr id="4" name="Tekstvak 3">
              <a:extLst>
                <a:ext uri="{FF2B5EF4-FFF2-40B4-BE49-F238E27FC236}">
                  <a16:creationId xmlns:a16="http://schemas.microsoft.com/office/drawing/2014/main" id="{2C68393D-2E9E-854C-85AF-B6632EAC3832}"/>
                </a:ext>
              </a:extLst>
            </p:cNvPr>
            <p:cNvSpPr txBox="1"/>
            <p:nvPr/>
          </p:nvSpPr>
          <p:spPr>
            <a:xfrm>
              <a:off x="1152082" y="5038434"/>
              <a:ext cx="1753043" cy="230832"/>
            </a:xfrm>
            <a:prstGeom prst="rect">
              <a:avLst/>
            </a:prstGeom>
            <a:solidFill>
              <a:schemeClr val="bg1"/>
            </a:solidFill>
          </p:spPr>
          <p:txBody>
            <a:bodyPr wrap="square" rtlCol="0">
              <a:spAutoFit/>
            </a:bodyPr>
            <a:lstStyle/>
            <a:p>
              <a:pPr algn="r"/>
              <a:r>
                <a:rPr lang="en-GB" sz="900" dirty="0">
                  <a:latin typeface="Calibri" panose="020F0502020204030204" pitchFamily="34" charset="0"/>
                  <a:ea typeface="Aileron" charset="0"/>
                  <a:cs typeface="Calibri" panose="020F0502020204030204" pitchFamily="34" charset="0"/>
                </a:rPr>
                <a:t>Respiratory tract infection</a:t>
              </a:r>
            </a:p>
          </p:txBody>
        </p:sp>
        <p:sp>
          <p:nvSpPr>
            <p:cNvPr id="23" name="Tekstvak 22">
              <a:extLst>
                <a:ext uri="{FF2B5EF4-FFF2-40B4-BE49-F238E27FC236}">
                  <a16:creationId xmlns:a16="http://schemas.microsoft.com/office/drawing/2014/main" id="{9D83E7C7-0F17-2B4C-8E05-57828D03B4C9}"/>
                </a:ext>
              </a:extLst>
            </p:cNvPr>
            <p:cNvSpPr txBox="1"/>
            <p:nvPr/>
          </p:nvSpPr>
          <p:spPr>
            <a:xfrm>
              <a:off x="2273036" y="2428530"/>
              <a:ext cx="651139" cy="162270"/>
            </a:xfrm>
            <a:prstGeom prst="rect">
              <a:avLst/>
            </a:prstGeom>
            <a:solidFill>
              <a:schemeClr val="bg1"/>
            </a:solidFill>
          </p:spPr>
          <p:txBody>
            <a:bodyPr wrap="square" rtlCol="0">
              <a:noAutofit/>
            </a:bodyPr>
            <a:lstStyle/>
            <a:p>
              <a:pPr algn="r"/>
              <a:r>
                <a:rPr lang="en-GB" sz="900" dirty="0">
                  <a:latin typeface="Calibri" panose="020F0502020204030204" pitchFamily="34" charset="0"/>
                  <a:ea typeface="Aileron" charset="0"/>
                  <a:cs typeface="Calibri" panose="020F0502020204030204" pitchFamily="34" charset="0"/>
                </a:rPr>
                <a:t>Diarrhoea</a:t>
              </a:r>
            </a:p>
          </p:txBody>
        </p:sp>
        <p:sp>
          <p:nvSpPr>
            <p:cNvPr id="28" name="Tekstvak 27">
              <a:extLst>
                <a:ext uri="{FF2B5EF4-FFF2-40B4-BE49-F238E27FC236}">
                  <a16:creationId xmlns:a16="http://schemas.microsoft.com/office/drawing/2014/main" id="{2E2C4A2E-E655-5644-A563-FB9D4159D647}"/>
                </a:ext>
              </a:extLst>
            </p:cNvPr>
            <p:cNvSpPr txBox="1"/>
            <p:nvPr/>
          </p:nvSpPr>
          <p:spPr>
            <a:xfrm>
              <a:off x="1838325" y="3070843"/>
              <a:ext cx="1085850" cy="138245"/>
            </a:xfrm>
            <a:prstGeom prst="rect">
              <a:avLst/>
            </a:prstGeom>
            <a:solidFill>
              <a:schemeClr val="bg1"/>
            </a:solidFill>
          </p:spPr>
          <p:txBody>
            <a:bodyPr wrap="square" rtlCol="0" anchor="ctr">
              <a:noAutofit/>
            </a:bodyPr>
            <a:lstStyle/>
            <a:p>
              <a:pPr algn="r"/>
              <a:r>
                <a:rPr lang="en-GB" sz="900" dirty="0">
                  <a:latin typeface="Calibri" panose="020F0502020204030204" pitchFamily="34" charset="0"/>
                  <a:ea typeface="Aileron" charset="0"/>
                  <a:cs typeface="Calibri" panose="020F0502020204030204" pitchFamily="34" charset="0"/>
                </a:rPr>
                <a:t>Peripheral oedema</a:t>
              </a:r>
            </a:p>
          </p:txBody>
        </p:sp>
        <p:sp>
          <p:nvSpPr>
            <p:cNvPr id="29" name="Tekstvak 28">
              <a:extLst>
                <a:ext uri="{FF2B5EF4-FFF2-40B4-BE49-F238E27FC236}">
                  <a16:creationId xmlns:a16="http://schemas.microsoft.com/office/drawing/2014/main" id="{79DBB46D-039F-3148-BE76-B73D4442DA3D}"/>
                </a:ext>
              </a:extLst>
            </p:cNvPr>
            <p:cNvSpPr txBox="1"/>
            <p:nvPr/>
          </p:nvSpPr>
          <p:spPr>
            <a:xfrm>
              <a:off x="1971674" y="3498176"/>
              <a:ext cx="942976" cy="181430"/>
            </a:xfrm>
            <a:prstGeom prst="rect">
              <a:avLst/>
            </a:prstGeom>
            <a:solidFill>
              <a:schemeClr val="bg1"/>
            </a:solidFill>
          </p:spPr>
          <p:txBody>
            <a:bodyPr wrap="square" rtlCol="0">
              <a:noAutofit/>
            </a:bodyPr>
            <a:lstStyle/>
            <a:p>
              <a:pPr algn="r"/>
              <a:r>
                <a:rPr lang="en-GB" sz="900" dirty="0">
                  <a:latin typeface="Calibri" panose="020F0502020204030204" pitchFamily="34" charset="0"/>
                  <a:ea typeface="Aileron" charset="0"/>
                  <a:cs typeface="Calibri" panose="020F0502020204030204" pitchFamily="34" charset="0"/>
                </a:rPr>
                <a:t>Hypokalaemia</a:t>
              </a:r>
            </a:p>
          </p:txBody>
        </p:sp>
      </p:grpSp>
    </p:spTree>
    <p:extLst>
      <p:ext uri="{BB962C8B-B14F-4D97-AF65-F5344CB8AC3E}">
        <p14:creationId xmlns:p14="http://schemas.microsoft.com/office/powerpoint/2010/main" val="2940469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US" dirty="0"/>
              <a:t>Summary </a:t>
            </a:r>
            <a:r>
              <a:rPr lang="en-GB" dirty="0" err="1"/>
              <a:t>Tafasitamab</a:t>
            </a:r>
            <a:r>
              <a:rPr lang="en-GB" dirty="0"/>
              <a:t>-cxix + Lenalidomide</a:t>
            </a:r>
            <a:endParaRPr lang="en-US" dirty="0"/>
          </a:p>
        </p:txBody>
      </p:sp>
      <p:sp>
        <p:nvSpPr>
          <p:cNvPr id="7" name="Tijdelijke aanduiding voor inhoud 6">
            <a:extLst>
              <a:ext uri="{FF2B5EF4-FFF2-40B4-BE49-F238E27FC236}">
                <a16:creationId xmlns:a16="http://schemas.microsoft.com/office/drawing/2014/main" id="{6FEEB52E-91D5-4142-82AC-A2346F081B79}"/>
              </a:ext>
            </a:extLst>
          </p:cNvPr>
          <p:cNvSpPr>
            <a:spLocks noGrp="1"/>
          </p:cNvSpPr>
          <p:nvPr>
            <p:ph sz="quarter" idx="15"/>
          </p:nvPr>
        </p:nvSpPr>
        <p:spPr>
          <a:xfrm>
            <a:off x="620184" y="6356351"/>
            <a:ext cx="10485966" cy="365125"/>
          </a:xfrm>
        </p:spPr>
        <p:txBody>
          <a:bodyPr/>
          <a:lstStyle/>
          <a:p>
            <a:r>
              <a:rPr lang="en-GB" dirty="0">
                <a:solidFill>
                  <a:schemeClr val="tx2"/>
                </a:solidFill>
              </a:rPr>
              <a:t>ASCT, </a:t>
            </a:r>
            <a:r>
              <a:rPr lang="en-US" dirty="0">
                <a:solidFill>
                  <a:schemeClr val="tx2"/>
                </a:solidFill>
              </a:rPr>
              <a:t>autologous stem-cell transplantation; </a:t>
            </a:r>
            <a:r>
              <a:rPr lang="en-US" dirty="0"/>
              <a:t>CAR-T, chimeric antigen receptor T-cell; CD19, cluster of differentiation 19;</a:t>
            </a:r>
            <a:r>
              <a:rPr lang="en-GB" dirty="0"/>
              <a:t> DLBCL, diffuse large B-cell lymphoma; FDA, Food and Drug Administration; </a:t>
            </a:r>
            <a:r>
              <a:rPr lang="en-GB" dirty="0" err="1"/>
              <a:t>Pola</a:t>
            </a:r>
            <a:r>
              <a:rPr lang="en-GB" dirty="0"/>
              <a:t>-BR, </a:t>
            </a:r>
            <a:r>
              <a:rPr lang="en-US" dirty="0" err="1"/>
              <a:t>polatuzumab</a:t>
            </a:r>
            <a:r>
              <a:rPr lang="en-US" dirty="0"/>
              <a:t> </a:t>
            </a:r>
            <a:r>
              <a:rPr lang="en-US" dirty="0" err="1"/>
              <a:t>vedotin</a:t>
            </a:r>
            <a:r>
              <a:rPr lang="en-US" dirty="0"/>
              <a:t> with </a:t>
            </a:r>
            <a:r>
              <a:rPr lang="en-US" dirty="0" err="1"/>
              <a:t>bendamustine</a:t>
            </a:r>
            <a:r>
              <a:rPr lang="en-US" dirty="0"/>
              <a:t> and rituximab</a:t>
            </a:r>
            <a:endParaRPr lang="nl-NL" dirty="0"/>
          </a:p>
        </p:txBody>
      </p:sp>
      <p:sp>
        <p:nvSpPr>
          <p:cNvPr id="3" name="Slide Number Placeholder 2">
            <a:extLst>
              <a:ext uri="{FF2B5EF4-FFF2-40B4-BE49-F238E27FC236}">
                <a16:creationId xmlns:a16="http://schemas.microsoft.com/office/drawing/2014/main" id="{BA609B9C-FED6-BE48-AC2F-EB069A47323A}"/>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4" name="Content Placeholder 3">
            <a:extLst>
              <a:ext uri="{FF2B5EF4-FFF2-40B4-BE49-F238E27FC236}">
                <a16:creationId xmlns:a16="http://schemas.microsoft.com/office/drawing/2014/main" id="{207E15D4-F463-0B44-8A25-C4756DC9C5F8}"/>
              </a:ext>
            </a:extLst>
          </p:cNvPr>
          <p:cNvSpPr>
            <a:spLocks noGrp="1"/>
          </p:cNvSpPr>
          <p:nvPr>
            <p:ph sz="quarter" idx="12"/>
          </p:nvPr>
        </p:nvSpPr>
        <p:spPr>
          <a:xfrm>
            <a:off x="620184" y="4057339"/>
            <a:ext cx="10963200" cy="2010085"/>
          </a:xfrm>
        </p:spPr>
        <p:txBody>
          <a:bodyPr/>
          <a:lstStyle/>
          <a:p>
            <a:pPr lvl="0"/>
            <a:r>
              <a:rPr lang="en-US" dirty="0"/>
              <a:t>It is </a:t>
            </a:r>
            <a:r>
              <a:rPr lang="en-US" b="1" dirty="0"/>
              <a:t>difficult to make true comparison to Pola-BR </a:t>
            </a:r>
            <a:r>
              <a:rPr lang="en-US" dirty="0"/>
              <a:t>given differences in study design, patient population, etc. but it would fit same patient population</a:t>
            </a:r>
          </a:p>
          <a:p>
            <a:pPr lvl="1"/>
            <a:r>
              <a:rPr lang="en-US" dirty="0"/>
              <a:t>Post-CAR-T relapse, although no data on efficacy after another C19-directed therapy</a:t>
            </a:r>
            <a:endParaRPr lang="nl-NL" dirty="0"/>
          </a:p>
          <a:p>
            <a:pPr lvl="1"/>
            <a:r>
              <a:rPr lang="en-US" dirty="0">
                <a:solidFill>
                  <a:schemeClr val="tx2"/>
                </a:solidFill>
              </a:rPr>
              <a:t>Patients who are </a:t>
            </a:r>
            <a:r>
              <a:rPr lang="en-US" dirty="0"/>
              <a:t>ineligible for ASCT </a:t>
            </a:r>
            <a:r>
              <a:rPr lang="en-US" dirty="0">
                <a:solidFill>
                  <a:schemeClr val="tx2"/>
                </a:solidFill>
              </a:rPr>
              <a:t>or CAR-T</a:t>
            </a:r>
            <a:endParaRPr lang="nl-NL" dirty="0">
              <a:solidFill>
                <a:schemeClr val="tx2"/>
              </a:solidFill>
            </a:endParaRPr>
          </a:p>
          <a:p>
            <a:pPr lvl="1"/>
            <a:r>
              <a:rPr lang="en-US" dirty="0"/>
              <a:t>Given lack of data about how a CD19-directed therapy might impact CAR-T, this treatment as of now should not be considered as a bridge therapy to CAR-T</a:t>
            </a:r>
            <a:endParaRPr lang="nl-NL" dirty="0"/>
          </a:p>
          <a:p>
            <a:pPr marL="0" indent="0">
              <a:buNone/>
            </a:pPr>
            <a:endParaRPr lang="en-GB" dirty="0"/>
          </a:p>
        </p:txBody>
      </p:sp>
      <p:sp>
        <p:nvSpPr>
          <p:cNvPr id="9" name="Rounded Rectangle 8">
            <a:extLst>
              <a:ext uri="{FF2B5EF4-FFF2-40B4-BE49-F238E27FC236}">
                <a16:creationId xmlns:a16="http://schemas.microsoft.com/office/drawing/2014/main" id="{B38208E0-D83C-E24E-874A-B218687CE825}"/>
              </a:ext>
            </a:extLst>
          </p:cNvPr>
          <p:cNvSpPr/>
          <p:nvPr/>
        </p:nvSpPr>
        <p:spPr>
          <a:xfrm>
            <a:off x="619200" y="1484769"/>
            <a:ext cx="10963200" cy="114687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900" dirty="0" err="1"/>
              <a:t>Tafasitamab</a:t>
            </a:r>
            <a:r>
              <a:rPr lang="en-GB" sz="2900" dirty="0"/>
              <a:t>-cxix + lenalidomide was </a:t>
            </a:r>
            <a:r>
              <a:rPr lang="en-GB" sz="2900" b="1" dirty="0"/>
              <a:t>FDA a</a:t>
            </a:r>
            <a:r>
              <a:rPr lang="en-US" sz="2900" b="1" dirty="0" err="1"/>
              <a:t>pproved</a:t>
            </a:r>
            <a:r>
              <a:rPr lang="en-US" sz="2900" b="1" dirty="0"/>
              <a:t> in 2020 </a:t>
            </a:r>
            <a:r>
              <a:rPr lang="en-US" sz="2900" dirty="0"/>
              <a:t>for </a:t>
            </a:r>
            <a:r>
              <a:rPr lang="en-US" sz="2900" dirty="0">
                <a:solidFill>
                  <a:schemeClr val="bg1"/>
                </a:solidFill>
              </a:rPr>
              <a:t>relapsed/refractory DLBCL, ineligible for ASCT </a:t>
            </a:r>
          </a:p>
        </p:txBody>
      </p:sp>
      <p:sp>
        <p:nvSpPr>
          <p:cNvPr id="10" name="Rounded Rectangle 9">
            <a:extLst>
              <a:ext uri="{FF2B5EF4-FFF2-40B4-BE49-F238E27FC236}">
                <a16:creationId xmlns:a16="http://schemas.microsoft.com/office/drawing/2014/main" id="{C8CFECEC-1C5E-5F40-9A9A-4564A2835878}"/>
              </a:ext>
            </a:extLst>
          </p:cNvPr>
          <p:cNvSpPr/>
          <p:nvPr/>
        </p:nvSpPr>
        <p:spPr>
          <a:xfrm>
            <a:off x="619200" y="2805992"/>
            <a:ext cx="10963200" cy="1146961"/>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2900" b="1" dirty="0"/>
              <a:t>Place in clinical practice </a:t>
            </a:r>
            <a:r>
              <a:rPr lang="en-US" sz="2900" dirty="0"/>
              <a:t>(expert opinion):</a:t>
            </a:r>
          </a:p>
        </p:txBody>
      </p:sp>
    </p:spTree>
    <p:extLst>
      <p:ext uri="{BB962C8B-B14F-4D97-AF65-F5344CB8AC3E}">
        <p14:creationId xmlns:p14="http://schemas.microsoft.com/office/powerpoint/2010/main" val="1689978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2A4EE4F-CC63-6048-A009-E4F77149D5C6}"/>
              </a:ext>
            </a:extLst>
          </p:cNvPr>
          <p:cNvSpPr>
            <a:spLocks noGrp="1"/>
          </p:cNvSpPr>
          <p:nvPr>
            <p:ph type="title"/>
          </p:nvPr>
        </p:nvSpPr>
        <p:spPr/>
        <p:txBody>
          <a:bodyPr/>
          <a:lstStyle/>
          <a:p>
            <a:r>
              <a:rPr lang="en-US" dirty="0" err="1"/>
              <a:t>axicabtagene</a:t>
            </a:r>
            <a:r>
              <a:rPr lang="en-US" dirty="0"/>
              <a:t> </a:t>
            </a:r>
            <a:r>
              <a:rPr lang="en-US" dirty="0" err="1"/>
              <a:t>ciloleucel</a:t>
            </a:r>
            <a:endParaRPr lang="nl-NL" dirty="0"/>
          </a:p>
        </p:txBody>
      </p:sp>
      <p:sp>
        <p:nvSpPr>
          <p:cNvPr id="4" name="Tijdelijke aanduiding voor dianummer 3">
            <a:extLst>
              <a:ext uri="{FF2B5EF4-FFF2-40B4-BE49-F238E27FC236}">
                <a16:creationId xmlns:a16="http://schemas.microsoft.com/office/drawing/2014/main" id="{924D439F-3769-8442-835F-6320CDC94D2C}"/>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2702305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1AEFB-A95D-1348-AA9D-7AFF4D17C348}"/>
              </a:ext>
            </a:extLst>
          </p:cNvPr>
          <p:cNvSpPr>
            <a:spLocks noGrp="1"/>
          </p:cNvSpPr>
          <p:nvPr>
            <p:ph type="body" idx="1"/>
          </p:nvPr>
        </p:nvSpPr>
        <p:spPr/>
        <p:txBody>
          <a:bodyPr/>
          <a:lstStyle/>
          <a:p>
            <a:r>
              <a:rPr lang="en-GB" altLang="en-US" dirty="0"/>
              <a:t>Multicentre, single-arm phase 2 trial</a:t>
            </a:r>
          </a:p>
        </p:txBody>
      </p:sp>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GB" altLang="en-US" dirty="0"/>
              <a:t>ZUMA-5</a:t>
            </a:r>
            <a:br>
              <a:rPr lang="en-GB" altLang="en-US" dirty="0"/>
            </a:br>
            <a:r>
              <a:rPr lang="en-GB" altLang="en-US" dirty="0"/>
              <a:t>Study Design</a:t>
            </a:r>
          </a:p>
        </p:txBody>
      </p:sp>
      <p:sp>
        <p:nvSpPr>
          <p:cNvPr id="13" name="Slide Number Placeholder 12">
            <a:extLst>
              <a:ext uri="{FF2B5EF4-FFF2-40B4-BE49-F238E27FC236}">
                <a16:creationId xmlns:a16="http://schemas.microsoft.com/office/drawing/2014/main" id="{476EED53-D6D1-4F43-B582-08BAD37902DE}"/>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3" name="Content Placeholder 2">
            <a:extLst>
              <a:ext uri="{FF2B5EF4-FFF2-40B4-BE49-F238E27FC236}">
                <a16:creationId xmlns:a16="http://schemas.microsoft.com/office/drawing/2014/main" id="{608A0557-A15C-7F4E-9185-C2074EA59ED0}"/>
              </a:ext>
            </a:extLst>
          </p:cNvPr>
          <p:cNvSpPr>
            <a:spLocks noGrp="1"/>
          </p:cNvSpPr>
          <p:nvPr>
            <p:ph sz="quarter" idx="15"/>
          </p:nvPr>
        </p:nvSpPr>
        <p:spPr>
          <a:xfrm>
            <a:off x="620183" y="6311086"/>
            <a:ext cx="10841503" cy="365125"/>
          </a:xfrm>
        </p:spPr>
        <p:txBody>
          <a:bodyPr/>
          <a:lstStyle/>
          <a:p>
            <a:pPr>
              <a:spcBef>
                <a:spcPts val="0"/>
              </a:spcBef>
            </a:pPr>
            <a:r>
              <a:rPr lang="en-GB" dirty="0">
                <a:solidFill>
                  <a:schemeClr val="tx2"/>
                </a:solidFill>
              </a:rPr>
              <a:t>AE, adverse event; Axi-Cel, axicabtagene ciloleucel; </a:t>
            </a:r>
            <a:r>
              <a:rPr lang="en-GB" dirty="0"/>
              <a:t>CAR-T, chimeric antigen receptor T cell; </a:t>
            </a:r>
            <a:r>
              <a:rPr lang="en-GB" dirty="0">
                <a:solidFill>
                  <a:schemeClr val="tx2"/>
                </a:solidFill>
              </a:rPr>
              <a:t>CR, complete response; DoR, duration of response; FL, follicular lymphoma; </a:t>
            </a:r>
            <a:br>
              <a:rPr lang="en-GB" dirty="0">
                <a:solidFill>
                  <a:schemeClr val="tx2"/>
                </a:solidFill>
              </a:rPr>
            </a:br>
            <a:r>
              <a:rPr lang="en-GB" dirty="0">
                <a:solidFill>
                  <a:schemeClr val="tx2"/>
                </a:solidFill>
              </a:rPr>
              <a:t>IRRC, Independent Radiology Review Committee; MZL, marginal zone lymphoma; OS, overall survival; R/R, relapsed/refractory; SD, stable disease</a:t>
            </a:r>
            <a:br>
              <a:rPr lang="en-GB" dirty="0">
                <a:solidFill>
                  <a:schemeClr val="tx2"/>
                </a:solidFill>
              </a:rPr>
            </a:br>
            <a:r>
              <a:rPr lang="en-GB" altLang="en-US" dirty="0">
                <a:solidFill>
                  <a:schemeClr val="tx2"/>
                </a:solidFill>
              </a:rPr>
              <a:t>Jacobson C, et al. Oral presentation at ASH 2020. Abstract #700; NCT03105336</a:t>
            </a:r>
          </a:p>
        </p:txBody>
      </p:sp>
      <p:sp>
        <p:nvSpPr>
          <p:cNvPr id="10" name="Text Box 23">
            <a:extLst>
              <a:ext uri="{FF2B5EF4-FFF2-40B4-BE49-F238E27FC236}">
                <a16:creationId xmlns:a16="http://schemas.microsoft.com/office/drawing/2014/main" id="{6C651389-051C-453D-92F3-BD98FAF15025}"/>
              </a:ext>
            </a:extLst>
          </p:cNvPr>
          <p:cNvSpPr txBox="1">
            <a:spLocks noChangeArrowheads="1"/>
          </p:cNvSpPr>
          <p:nvPr/>
        </p:nvSpPr>
        <p:spPr bwMode="auto">
          <a:xfrm>
            <a:off x="663042" y="1906347"/>
            <a:ext cx="3655803" cy="1940957"/>
          </a:xfrm>
          <a:prstGeom prst="roundRect">
            <a:avLst/>
          </a:prstGeom>
          <a:solidFill>
            <a:schemeClr val="accent6">
              <a:lumMod val="7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Patients with R/R FL (Grade 1-3a) </a:t>
            </a:r>
            <a:br>
              <a:rPr kumimoji="0" lang="en-GB"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br>
            <a:r>
              <a:rPr kumimoji="0" lang="en-GB"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or MZL (nodal or extranodal), </a:t>
            </a:r>
            <a:br>
              <a:rPr kumimoji="0" lang="en-GB"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br>
            <a:r>
              <a:rPr kumimoji="0" lang="en-GB" alt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≥2 prior </a:t>
            </a:r>
            <a:r>
              <a:rPr lang="en-GB" altLang="en-US" sz="1800" dirty="0">
                <a:solidFill>
                  <a:schemeClr val="bg1"/>
                </a:solidFill>
                <a:latin typeface="Calibri" panose="020F0502020204030204" pitchFamily="34" charset="0"/>
                <a:cs typeface="Arial" panose="020B0604020202020204" pitchFamily="34" charset="0"/>
              </a:rPr>
              <a:t>lines of therapy including anti-CD20 </a:t>
            </a:r>
            <a:r>
              <a:rPr lang="en-GB" sz="1800" dirty="0">
                <a:solidFill>
                  <a:schemeClr val="bg1"/>
                </a:solidFill>
                <a:latin typeface="Calibri" panose="020F0502020204030204" pitchFamily="34" charset="0"/>
                <a:cs typeface="Arial" panose="020B0604020202020204" pitchFamily="34" charset="0"/>
              </a:rPr>
              <a:t>monoclonal antibody (</a:t>
            </a:r>
            <a:r>
              <a:rPr lang="en-GB" altLang="en-US" sz="1800" dirty="0">
                <a:solidFill>
                  <a:schemeClr val="bg1"/>
                </a:solidFill>
                <a:latin typeface="Calibri" panose="020F0502020204030204" pitchFamily="34" charset="0"/>
                <a:cs typeface="Arial" panose="020B0604020202020204" pitchFamily="34" charset="0"/>
              </a:rPr>
              <a:t>mAb) + alkylating agent </a:t>
            </a:r>
          </a:p>
          <a:p>
            <a:pPr algn="ctr" defTabSz="914400" eaLnBrk="0" fontAlgn="base" hangingPunct="0">
              <a:lnSpc>
                <a:spcPct val="100000"/>
              </a:lnSpc>
              <a:spcBef>
                <a:spcPct val="0"/>
              </a:spcBef>
              <a:spcAft>
                <a:spcPct val="0"/>
              </a:spcAft>
              <a:buClrTx/>
              <a:buNone/>
              <a:defRPr/>
            </a:pPr>
            <a:r>
              <a:rPr lang="en-GB" altLang="en-US" sz="1800" dirty="0">
                <a:solidFill>
                  <a:schemeClr val="bg1"/>
                </a:solidFill>
                <a:latin typeface="Calibri" panose="020F0502020204030204" pitchFamily="34" charset="0"/>
                <a:cs typeface="Arial" panose="020B0604020202020204" pitchFamily="34" charset="0"/>
              </a:rPr>
              <a:t>(N=146: 124 FL, 22 MZL)</a:t>
            </a:r>
          </a:p>
        </p:txBody>
      </p:sp>
      <p:sp>
        <p:nvSpPr>
          <p:cNvPr id="15" name="Line 33">
            <a:extLst>
              <a:ext uri="{FF2B5EF4-FFF2-40B4-BE49-F238E27FC236}">
                <a16:creationId xmlns:a16="http://schemas.microsoft.com/office/drawing/2014/main" id="{52E33045-318C-418D-AA5D-A3E4131FAD39}"/>
              </a:ext>
            </a:extLst>
          </p:cNvPr>
          <p:cNvSpPr>
            <a:spLocks noChangeShapeType="1"/>
          </p:cNvSpPr>
          <p:nvPr/>
        </p:nvSpPr>
        <p:spPr bwMode="auto">
          <a:xfrm>
            <a:off x="4356263" y="2916767"/>
            <a:ext cx="274319"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E16918FF-58FD-4C6F-AE49-2F8F125EC7C8}"/>
              </a:ext>
            </a:extLst>
          </p:cNvPr>
          <p:cNvSpPr txBox="1"/>
          <p:nvPr/>
        </p:nvSpPr>
        <p:spPr bwMode="auto">
          <a:xfrm>
            <a:off x="4696694" y="1964443"/>
            <a:ext cx="315124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Conditioning chemotherapy</a:t>
            </a:r>
            <a:endParaRPr kumimoji="0" lang="en-GB" sz="20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 name="Line 33">
            <a:extLst>
              <a:ext uri="{FF2B5EF4-FFF2-40B4-BE49-F238E27FC236}">
                <a16:creationId xmlns:a16="http://schemas.microsoft.com/office/drawing/2014/main" id="{3B0E72E9-2BCA-48A6-B105-7E4E5B8C841E}"/>
              </a:ext>
            </a:extLst>
          </p:cNvPr>
          <p:cNvSpPr>
            <a:spLocks noChangeShapeType="1"/>
          </p:cNvSpPr>
          <p:nvPr/>
        </p:nvSpPr>
        <p:spPr bwMode="auto">
          <a:xfrm>
            <a:off x="7896285" y="2916767"/>
            <a:ext cx="274319"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F42F78B0-4B61-4888-9CA5-EB753E0F8B67}"/>
              </a:ext>
            </a:extLst>
          </p:cNvPr>
          <p:cNvSpPr txBox="1"/>
          <p:nvPr/>
        </p:nvSpPr>
        <p:spPr bwMode="auto">
          <a:xfrm>
            <a:off x="8319944" y="1964443"/>
            <a:ext cx="139814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CAR-T Cells</a:t>
            </a:r>
            <a:endParaRPr kumimoji="0" lang="en-GB" sz="2000" b="1"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 name="Rectangle 7"/>
          <p:cNvSpPr/>
          <p:nvPr/>
        </p:nvSpPr>
        <p:spPr>
          <a:xfrm>
            <a:off x="1386630" y="3913856"/>
            <a:ext cx="9413893" cy="523220"/>
          </a:xfrm>
          <a:prstGeom prst="rect">
            <a:avLst/>
          </a:prstGeom>
        </p:spPr>
        <p:txBody>
          <a:bodyPr wrap="square" lIns="0">
            <a:spAutoFit/>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en-GB" sz="1400" b="0" i="1" u="none" strike="noStrike" kern="1200" cap="none" spc="0" normalizeH="0" baseline="0" noProof="0" dirty="0">
                <a:ln>
                  <a:noFill/>
                </a:ln>
                <a:solidFill>
                  <a:schemeClr val="tx2"/>
                </a:solidFill>
                <a:effectLst/>
                <a:uLnTx/>
                <a:uFillTx/>
                <a:latin typeface="Calibri"/>
                <a:ea typeface="+mn-ea"/>
                <a:cs typeface="Calibri"/>
              </a:rPr>
              <a:t>Patients with SD but no relapse &gt;1 year from completion of last therapy ineligible. Single-agent anti-CD20 mAb not counted as line of therapy for eligibility. Median time to delivery of axi-cel: 17 days following leukapheresis.</a:t>
            </a:r>
          </a:p>
        </p:txBody>
      </p:sp>
      <p:sp>
        <p:nvSpPr>
          <p:cNvPr id="9216" name="Rectangle 9215"/>
          <p:cNvSpPr/>
          <p:nvPr/>
        </p:nvSpPr>
        <p:spPr>
          <a:xfrm>
            <a:off x="10233720" y="2455102"/>
            <a:ext cx="1306851" cy="120032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Calibri"/>
                <a:ea typeface="+mn-ea"/>
                <a:cs typeface="Calibri"/>
              </a:rPr>
              <a:t>Followed for safety up to </a:t>
            </a:r>
            <a:br>
              <a:rPr kumimoji="0" lang="en-GB" sz="1800" b="1" i="1" u="none" strike="noStrike" kern="1200" cap="none" spc="0" normalizeH="0" baseline="0" noProof="0" dirty="0">
                <a:ln>
                  <a:noFill/>
                </a:ln>
                <a:solidFill>
                  <a:srgbClr val="000000"/>
                </a:solidFill>
                <a:effectLst/>
                <a:uLnTx/>
                <a:uFillTx/>
                <a:latin typeface="Calibri"/>
                <a:ea typeface="+mn-ea"/>
                <a:cs typeface="Calibri"/>
              </a:rPr>
            </a:br>
            <a:r>
              <a:rPr kumimoji="0" lang="en-GB" sz="1800" b="1" i="1" u="none" strike="noStrike" kern="1200" cap="none" spc="0" normalizeH="0" baseline="0" noProof="0" dirty="0">
                <a:ln>
                  <a:noFill/>
                </a:ln>
                <a:solidFill>
                  <a:srgbClr val="000000"/>
                </a:solidFill>
                <a:effectLst/>
                <a:uLnTx/>
                <a:uFillTx/>
                <a:latin typeface="Calibri"/>
                <a:ea typeface="+mn-ea"/>
                <a:cs typeface="Calibri"/>
              </a:rPr>
              <a:t>15 years</a:t>
            </a:r>
          </a:p>
        </p:txBody>
      </p:sp>
      <p:sp>
        <p:nvSpPr>
          <p:cNvPr id="34" name="Line 33">
            <a:extLst>
              <a:ext uri="{FF2B5EF4-FFF2-40B4-BE49-F238E27FC236}">
                <a16:creationId xmlns:a16="http://schemas.microsoft.com/office/drawing/2014/main" id="{3B0E72E9-2BCA-48A6-B105-7E4E5B8C841E}"/>
              </a:ext>
            </a:extLst>
          </p:cNvPr>
          <p:cNvSpPr>
            <a:spLocks noChangeShapeType="1"/>
          </p:cNvSpPr>
          <p:nvPr/>
        </p:nvSpPr>
        <p:spPr bwMode="auto">
          <a:xfrm>
            <a:off x="9894706" y="2916767"/>
            <a:ext cx="274319"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 name="Rectangle 3">
            <a:extLst>
              <a:ext uri="{FF2B5EF4-FFF2-40B4-BE49-F238E27FC236}">
                <a16:creationId xmlns:a16="http://schemas.microsoft.com/office/drawing/2014/main" id="{1F92A012-A9DE-F747-A998-7AECE30A4022}"/>
              </a:ext>
            </a:extLst>
          </p:cNvPr>
          <p:cNvSpPr txBox="1">
            <a:spLocks noChangeArrowheads="1"/>
          </p:cNvSpPr>
          <p:nvPr/>
        </p:nvSpPr>
        <p:spPr>
          <a:xfrm>
            <a:off x="620184" y="4775381"/>
            <a:ext cx="10963200" cy="1021536"/>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b="1" dirty="0">
                <a:solidFill>
                  <a:schemeClr val="accent1"/>
                </a:solidFill>
              </a:rPr>
              <a:t>Primary endpoint: </a:t>
            </a:r>
            <a:r>
              <a:rPr lang="en-GB" altLang="en-US" dirty="0"/>
              <a:t>Objective response rate (IRRC-assessed per Lugano classification)</a:t>
            </a:r>
          </a:p>
          <a:p>
            <a:r>
              <a:rPr lang="en-GB" altLang="en-US" b="1" dirty="0">
                <a:solidFill>
                  <a:schemeClr val="accent1"/>
                </a:solidFill>
              </a:rPr>
              <a:t>Key secondary endpoints: </a:t>
            </a:r>
            <a:r>
              <a:rPr lang="en-GB" altLang="en-US" dirty="0"/>
              <a:t>CR rate (IRRC-assessed), DoR, PFS, OS, AEs, CAR T cell, and cytokine levels</a:t>
            </a:r>
          </a:p>
        </p:txBody>
      </p:sp>
      <p:sp>
        <p:nvSpPr>
          <p:cNvPr id="14" name="Rounded Rectangle 13">
            <a:extLst>
              <a:ext uri="{FF2B5EF4-FFF2-40B4-BE49-F238E27FC236}">
                <a16:creationId xmlns:a16="http://schemas.microsoft.com/office/drawing/2014/main" id="{D71AFE1B-C1DB-AB44-B66D-C553F108AB01}"/>
              </a:ext>
            </a:extLst>
          </p:cNvPr>
          <p:cNvSpPr/>
          <p:nvPr/>
        </p:nvSpPr>
        <p:spPr>
          <a:xfrm>
            <a:off x="4695277" y="2413796"/>
            <a:ext cx="3154077" cy="105161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lvl="0" algn="ctr" defTabSz="914400" eaLnBrk="0" fontAlgn="base" hangingPunct="0">
              <a:spcBef>
                <a:spcPct val="0"/>
              </a:spcBef>
              <a:spcAft>
                <a:spcPct val="0"/>
              </a:spcAft>
              <a:defRPr/>
            </a:pPr>
            <a:r>
              <a:rPr lang="en-GB" b="1" dirty="0">
                <a:solidFill>
                  <a:srgbClr val="FFFFFF"/>
                </a:solidFill>
                <a:latin typeface="Calibri" panose="020F0502020204030204" pitchFamily="34" charset="0"/>
                <a:cs typeface="Arial" charset="0"/>
              </a:rPr>
              <a:t>Fludarabine </a:t>
            </a:r>
            <a:r>
              <a:rPr lang="en-GB" dirty="0">
                <a:solidFill>
                  <a:srgbClr val="FFFFFF"/>
                </a:solidFill>
                <a:latin typeface="Calibri" panose="020F0502020204030204" pitchFamily="34" charset="0"/>
                <a:cs typeface="Arial" charset="0"/>
              </a:rPr>
              <a:t>30 mg/m</a:t>
            </a:r>
            <a:r>
              <a:rPr lang="en-GB" baseline="30000" dirty="0">
                <a:solidFill>
                  <a:srgbClr val="FFFFFF"/>
                </a:solidFill>
                <a:latin typeface="Calibri" panose="020F0502020204030204" pitchFamily="34" charset="0"/>
                <a:cs typeface="Arial" charset="0"/>
              </a:rPr>
              <a:t>2</a:t>
            </a:r>
            <a:r>
              <a:rPr lang="en-GB" dirty="0">
                <a:solidFill>
                  <a:srgbClr val="FFFFFF"/>
                </a:solidFill>
                <a:latin typeface="Calibri" panose="020F0502020204030204" pitchFamily="34" charset="0"/>
                <a:cs typeface="Arial" charset="0"/>
              </a:rPr>
              <a:t> + </a:t>
            </a:r>
            <a:br>
              <a:rPr lang="en-GB" dirty="0">
                <a:solidFill>
                  <a:srgbClr val="FFFFFF"/>
                </a:solidFill>
                <a:latin typeface="Calibri" panose="020F0502020204030204" pitchFamily="34" charset="0"/>
                <a:cs typeface="Arial" charset="0"/>
              </a:rPr>
            </a:br>
            <a:r>
              <a:rPr lang="en-GB" b="1" dirty="0">
                <a:solidFill>
                  <a:srgbClr val="FFFFFF"/>
                </a:solidFill>
                <a:latin typeface="Calibri" panose="020F0502020204030204" pitchFamily="34" charset="0"/>
                <a:cs typeface="Arial" charset="0"/>
              </a:rPr>
              <a:t>Cyclophosphamide </a:t>
            </a:r>
            <a:r>
              <a:rPr lang="en-GB" dirty="0">
                <a:solidFill>
                  <a:srgbClr val="FFFFFF"/>
                </a:solidFill>
                <a:latin typeface="Calibri" panose="020F0502020204030204" pitchFamily="34" charset="0"/>
                <a:cs typeface="Arial" charset="0"/>
              </a:rPr>
              <a:t>500 mg/m</a:t>
            </a:r>
            <a:r>
              <a:rPr lang="en-GB" baseline="30000" dirty="0">
                <a:solidFill>
                  <a:srgbClr val="FFFFFF"/>
                </a:solidFill>
                <a:latin typeface="Calibri" panose="020F0502020204030204" pitchFamily="34" charset="0"/>
                <a:cs typeface="Arial" charset="0"/>
              </a:rPr>
              <a:t>2</a:t>
            </a:r>
          </a:p>
          <a:p>
            <a:pPr lvl="0" algn="ctr" defTabSz="914400" eaLnBrk="0" fontAlgn="base" hangingPunct="0">
              <a:spcBef>
                <a:spcPct val="0"/>
              </a:spcBef>
              <a:spcAft>
                <a:spcPct val="0"/>
              </a:spcAft>
              <a:defRPr/>
            </a:pPr>
            <a:r>
              <a:rPr lang="en-GB" altLang="en-US" dirty="0">
                <a:solidFill>
                  <a:srgbClr val="FFFFFF"/>
                </a:solidFill>
                <a:latin typeface="Calibri" panose="020F0502020204030204" pitchFamily="34" charset="0"/>
                <a:cs typeface="Arial" charset="0"/>
              </a:rPr>
              <a:t>Days -5, -4, -3</a:t>
            </a:r>
          </a:p>
        </p:txBody>
      </p:sp>
      <p:sp>
        <p:nvSpPr>
          <p:cNvPr id="30" name="Rounded Rectangle 29">
            <a:extLst>
              <a:ext uri="{FF2B5EF4-FFF2-40B4-BE49-F238E27FC236}">
                <a16:creationId xmlns:a16="http://schemas.microsoft.com/office/drawing/2014/main" id="{45F230B5-883C-CE47-91A2-9CD958DA5A58}"/>
              </a:ext>
            </a:extLst>
          </p:cNvPr>
          <p:cNvSpPr/>
          <p:nvPr/>
        </p:nvSpPr>
        <p:spPr>
          <a:xfrm>
            <a:off x="8208021" y="2413796"/>
            <a:ext cx="1621987" cy="105161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lvl="0" algn="ctr" defTabSz="914400" eaLnBrk="0" fontAlgn="base" hangingPunct="0">
              <a:spcBef>
                <a:spcPct val="0"/>
              </a:spcBef>
              <a:spcAft>
                <a:spcPct val="0"/>
              </a:spcAft>
              <a:defRPr/>
            </a:pPr>
            <a:r>
              <a:rPr lang="en-GB" b="1" dirty="0">
                <a:solidFill>
                  <a:srgbClr val="FFFFFF"/>
                </a:solidFill>
                <a:latin typeface="Calibri" panose="020F0502020204030204" pitchFamily="34" charset="0"/>
                <a:cs typeface="Arial" charset="0"/>
              </a:rPr>
              <a:t> Axi-Cel</a:t>
            </a:r>
          </a:p>
          <a:p>
            <a:pPr lvl="0" algn="ctr" defTabSz="914400" eaLnBrk="0" fontAlgn="base" hangingPunct="0">
              <a:spcBef>
                <a:spcPct val="0"/>
              </a:spcBef>
              <a:spcAft>
                <a:spcPct val="0"/>
              </a:spcAft>
              <a:defRPr/>
            </a:pPr>
            <a:r>
              <a:rPr lang="en-GB" dirty="0">
                <a:solidFill>
                  <a:srgbClr val="FFFFFF"/>
                </a:solidFill>
                <a:latin typeface="Calibri" panose="020F0502020204030204" pitchFamily="34" charset="0"/>
                <a:cs typeface="Arial" charset="0"/>
              </a:rPr>
              <a:t>2 × 10</a:t>
            </a:r>
            <a:r>
              <a:rPr lang="en-GB" baseline="30000" dirty="0">
                <a:solidFill>
                  <a:srgbClr val="FFFFFF"/>
                </a:solidFill>
                <a:latin typeface="Calibri" panose="020F0502020204030204" pitchFamily="34" charset="0"/>
                <a:cs typeface="Arial" charset="0"/>
              </a:rPr>
              <a:t>6</a:t>
            </a:r>
            <a:r>
              <a:rPr lang="en-GB" dirty="0">
                <a:solidFill>
                  <a:srgbClr val="FFFFFF"/>
                </a:solidFill>
                <a:latin typeface="Calibri" panose="020F0502020204030204" pitchFamily="34" charset="0"/>
                <a:cs typeface="Arial" charset="0"/>
              </a:rPr>
              <a:t> cells/kg</a:t>
            </a:r>
          </a:p>
          <a:p>
            <a:pPr lvl="0" algn="ctr" defTabSz="914400" eaLnBrk="0" fontAlgn="base" hangingPunct="0">
              <a:spcBef>
                <a:spcPct val="0"/>
              </a:spcBef>
              <a:spcAft>
                <a:spcPct val="0"/>
              </a:spcAft>
              <a:defRPr/>
            </a:pPr>
            <a:r>
              <a:rPr lang="en-GB" dirty="0">
                <a:solidFill>
                  <a:srgbClr val="FFFFFF"/>
                </a:solidFill>
                <a:latin typeface="Calibri" panose="020F0502020204030204" pitchFamily="34" charset="0"/>
                <a:cs typeface="Arial" charset="0"/>
              </a:rPr>
              <a:t>Day 0</a:t>
            </a:r>
            <a:endParaRPr lang="en-GB" altLang="en-US" dirty="0">
              <a:solidFill>
                <a:srgbClr val="FFFFFF"/>
              </a:solidFill>
              <a:latin typeface="Calibri" panose="020F0502020204030204" pitchFamily="34" charset="0"/>
              <a:cs typeface="Arial" charset="0"/>
            </a:endParaRPr>
          </a:p>
        </p:txBody>
      </p:sp>
    </p:spTree>
    <p:extLst>
      <p:ext uri="{BB962C8B-B14F-4D97-AF65-F5344CB8AC3E}">
        <p14:creationId xmlns:p14="http://schemas.microsoft.com/office/powerpoint/2010/main" val="1913678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2432-205E-4431-95AE-31E8B4710F22}"/>
              </a:ext>
            </a:extLst>
          </p:cNvPr>
          <p:cNvSpPr>
            <a:spLocks noGrp="1"/>
          </p:cNvSpPr>
          <p:nvPr>
            <p:ph type="title"/>
          </p:nvPr>
        </p:nvSpPr>
        <p:spPr>
          <a:xfrm>
            <a:off x="619200" y="246566"/>
            <a:ext cx="8740800" cy="807285"/>
          </a:xfrm>
        </p:spPr>
        <p:txBody>
          <a:bodyPr/>
          <a:lstStyle/>
          <a:p>
            <a:r>
              <a:rPr lang="en-GB" dirty="0"/>
              <a:t>ZUMA-5</a:t>
            </a:r>
            <a:br>
              <a:rPr lang="en-GB" dirty="0"/>
            </a:br>
            <a:r>
              <a:rPr lang="en-GB" dirty="0"/>
              <a:t>Baseline Patient Characteristics</a:t>
            </a:r>
          </a:p>
        </p:txBody>
      </p:sp>
      <p:sp>
        <p:nvSpPr>
          <p:cNvPr id="7" name="Content Placeholder 6">
            <a:extLst>
              <a:ext uri="{FF2B5EF4-FFF2-40B4-BE49-F238E27FC236}">
                <a16:creationId xmlns:a16="http://schemas.microsoft.com/office/drawing/2014/main" id="{257E2049-B659-7147-A0AA-C7965095FD20}"/>
              </a:ext>
            </a:extLst>
          </p:cNvPr>
          <p:cNvSpPr>
            <a:spLocks noGrp="1"/>
          </p:cNvSpPr>
          <p:nvPr>
            <p:ph sz="quarter" idx="15"/>
          </p:nvPr>
        </p:nvSpPr>
        <p:spPr>
          <a:xfrm>
            <a:off x="620183" y="6329192"/>
            <a:ext cx="10644447" cy="365125"/>
          </a:xfrm>
        </p:spPr>
        <p:txBody>
          <a:bodyPr/>
          <a:lstStyle/>
          <a:p>
            <a:pPr>
              <a:lnSpc>
                <a:spcPct val="90000"/>
              </a:lnSpc>
              <a:spcBef>
                <a:spcPts val="0"/>
              </a:spcBef>
            </a:pPr>
            <a:endParaRPr lang="en-GB" altLang="en-US" sz="900" dirty="0">
              <a:solidFill>
                <a:schemeClr val="tx2"/>
              </a:solidFill>
            </a:endParaRPr>
          </a:p>
          <a:p>
            <a:pPr>
              <a:lnSpc>
                <a:spcPct val="90000"/>
              </a:lnSpc>
              <a:spcBef>
                <a:spcPts val="0"/>
              </a:spcBef>
            </a:pPr>
            <a:r>
              <a:rPr lang="en-GB" sz="900" dirty="0">
                <a:solidFill>
                  <a:schemeClr val="tx2"/>
                </a:solidFill>
              </a:rPr>
              <a:t>ASCT, autologous stem cell transplantation; Axi-Cel, axicabtagene ciloleucel; CD20, cluster of differentiation 20; ECOG PS, Eastern Cooperative Oncology Group Performance Status; FL, follicular lymphoma; </a:t>
            </a:r>
            <a:br>
              <a:rPr lang="en-GB" sz="900" dirty="0">
                <a:solidFill>
                  <a:schemeClr val="tx2"/>
                </a:solidFill>
              </a:rPr>
            </a:br>
            <a:r>
              <a:rPr lang="en-GB" sz="900" dirty="0">
                <a:solidFill>
                  <a:schemeClr val="tx2"/>
                </a:solidFill>
              </a:rPr>
              <a:t>FLIPI, Follicular Lymphoma International Prognostic Index; GELF, </a:t>
            </a:r>
            <a:r>
              <a:rPr lang="en-GB" sz="900" i="1" dirty="0">
                <a:solidFill>
                  <a:schemeClr val="tx2"/>
                </a:solidFill>
              </a:rPr>
              <a:t>Groupe d’Etude des Lymphomes Folliculaires</a:t>
            </a:r>
            <a:r>
              <a:rPr lang="en-GB" sz="900" dirty="0">
                <a:solidFill>
                  <a:schemeClr val="tx2"/>
                </a:solidFill>
              </a:rPr>
              <a:t>; mAb, monoclonal antibody; MZL; marginal zone lymphoma; PD, progressive disease; </a:t>
            </a:r>
            <a:r>
              <a:rPr lang="en-GB" sz="900" dirty="0"/>
              <a:t>PI3K, phosphoinositide 3-kinase; </a:t>
            </a:r>
            <a:r>
              <a:rPr lang="en-GB" sz="900" dirty="0">
                <a:solidFill>
                  <a:schemeClr val="tx2"/>
                </a:solidFill>
              </a:rPr>
              <a:t>POD24, progression of disease within 24 months; tx, treatment</a:t>
            </a:r>
          </a:p>
          <a:p>
            <a:pPr>
              <a:spcBef>
                <a:spcPts val="0"/>
              </a:spcBef>
            </a:pPr>
            <a:r>
              <a:rPr lang="en-GB" altLang="en-US" sz="900" dirty="0">
                <a:solidFill>
                  <a:schemeClr val="tx2"/>
                </a:solidFill>
              </a:rPr>
              <a:t>Jacobson C, et al. Oral presentation at ASH 2020. Abstract #700</a:t>
            </a:r>
          </a:p>
        </p:txBody>
      </p:sp>
      <p:sp>
        <p:nvSpPr>
          <p:cNvPr id="8" name="Slide Number Placeholder 7">
            <a:extLst>
              <a:ext uri="{FF2B5EF4-FFF2-40B4-BE49-F238E27FC236}">
                <a16:creationId xmlns:a16="http://schemas.microsoft.com/office/drawing/2014/main" id="{47E9ED77-189A-1A4E-AA93-47A3E15BE967}"/>
              </a:ext>
            </a:extLst>
          </p:cNvPr>
          <p:cNvSpPr>
            <a:spLocks noGrp="1"/>
          </p:cNvSpPr>
          <p:nvPr>
            <p:ph type="sldNum" sz="quarter" idx="4"/>
          </p:nvPr>
        </p:nvSpPr>
        <p:spPr/>
        <p:txBody>
          <a:bodyPr/>
          <a:lstStyle/>
          <a:p>
            <a:fld id="{FCE43C0F-8A7B-3A4B-9DB5-B3472E36E833}" type="slidenum">
              <a:rPr lang="en-GB" smtClean="0"/>
              <a:pPr/>
              <a:t>24</a:t>
            </a:fld>
            <a:endParaRPr lang="en-GB" dirty="0"/>
          </a:p>
        </p:txBody>
      </p:sp>
      <p:graphicFrame>
        <p:nvGraphicFramePr>
          <p:cNvPr id="10" name="Content Placeholder 6">
            <a:extLst>
              <a:ext uri="{FF2B5EF4-FFF2-40B4-BE49-F238E27FC236}">
                <a16:creationId xmlns:a16="http://schemas.microsoft.com/office/drawing/2014/main" id="{CF05A9BF-F02F-F546-86A9-BA4EC357BADB}"/>
              </a:ext>
            </a:extLst>
          </p:cNvPr>
          <p:cNvGraphicFramePr>
            <a:graphicFrameLocks/>
          </p:cNvGraphicFramePr>
          <p:nvPr>
            <p:extLst>
              <p:ext uri="{D42A27DB-BD31-4B8C-83A1-F6EECF244321}">
                <p14:modId xmlns:p14="http://schemas.microsoft.com/office/powerpoint/2010/main" val="2021267735"/>
              </p:ext>
            </p:extLst>
          </p:nvPr>
        </p:nvGraphicFramePr>
        <p:xfrm>
          <a:off x="619200" y="1342238"/>
          <a:ext cx="10963201" cy="4026711"/>
        </p:xfrm>
        <a:graphic>
          <a:graphicData uri="http://schemas.openxmlformats.org/drawingml/2006/table">
            <a:tbl>
              <a:tblPr firstRow="1" bandRow="1">
                <a:tableStyleId>{B301B821-A1FF-4177-AEE7-76D212191A09}</a:tableStyleId>
              </a:tblPr>
              <a:tblGrid>
                <a:gridCol w="5202760">
                  <a:extLst>
                    <a:ext uri="{9D8B030D-6E8A-4147-A177-3AD203B41FA5}">
                      <a16:colId xmlns:a16="http://schemas.microsoft.com/office/drawing/2014/main" val="1916807986"/>
                    </a:ext>
                  </a:extLst>
                </a:gridCol>
                <a:gridCol w="1920147">
                  <a:extLst>
                    <a:ext uri="{9D8B030D-6E8A-4147-A177-3AD203B41FA5}">
                      <a16:colId xmlns:a16="http://schemas.microsoft.com/office/drawing/2014/main" val="991806764"/>
                    </a:ext>
                  </a:extLst>
                </a:gridCol>
                <a:gridCol w="1920147">
                  <a:extLst>
                    <a:ext uri="{9D8B030D-6E8A-4147-A177-3AD203B41FA5}">
                      <a16:colId xmlns:a16="http://schemas.microsoft.com/office/drawing/2014/main" val="1233132145"/>
                    </a:ext>
                  </a:extLst>
                </a:gridCol>
                <a:gridCol w="1920147">
                  <a:extLst>
                    <a:ext uri="{9D8B030D-6E8A-4147-A177-3AD203B41FA5}">
                      <a16:colId xmlns:a16="http://schemas.microsoft.com/office/drawing/2014/main" val="2150114809"/>
                    </a:ext>
                  </a:extLst>
                </a:gridCol>
              </a:tblGrid>
              <a:tr h="562895">
                <a:tc>
                  <a:txBody>
                    <a:bodyPr/>
                    <a:lstStyle/>
                    <a:p>
                      <a:pPr marL="0" marR="0">
                        <a:lnSpc>
                          <a:spcPct val="80000"/>
                        </a:lnSpc>
                        <a:spcBef>
                          <a:spcPts val="0"/>
                        </a:spcBef>
                        <a:spcAft>
                          <a:spcPts val="0"/>
                        </a:spcAft>
                      </a:pPr>
                      <a:r>
                        <a:rPr lang="en-US" sz="1800" dirty="0">
                          <a:effectLst/>
                        </a:rPr>
                        <a:t>Characteristic</a:t>
                      </a:r>
                      <a:endParaRPr lang="en-US" sz="1800" dirty="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rPr>
                        <a:t>FL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rPr>
                        <a:t>(n = 124)</a:t>
                      </a:r>
                      <a:endParaRPr lang="en-US" sz="1800" b="1" kern="12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rPr>
                        <a:t>MZL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rPr>
                        <a:t>(n = 22)</a:t>
                      </a:r>
                      <a:endParaRPr lang="en-US" sz="1800" b="1" kern="12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rPr>
                        <a:t>Overall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rPr>
                        <a:t>(N = 146)</a:t>
                      </a:r>
                      <a:endParaRPr lang="en-US" sz="1800" b="1" kern="12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775402"/>
                  </a:ext>
                </a:extLst>
              </a:tr>
              <a:tr h="267322">
                <a:tc>
                  <a:txBody>
                    <a:bodyPr/>
                    <a:lstStyle/>
                    <a:p>
                      <a:pPr marL="0" marR="0" algn="l">
                        <a:lnSpc>
                          <a:spcPct val="100000"/>
                        </a:lnSpc>
                        <a:spcBef>
                          <a:spcPts val="0"/>
                        </a:spcBef>
                        <a:spcAft>
                          <a:spcPts val="0"/>
                        </a:spcAft>
                      </a:pPr>
                      <a:r>
                        <a:rPr lang="en-US" sz="1600" dirty="0">
                          <a:effectLst/>
                        </a:rPr>
                        <a:t>Median age </a:t>
                      </a:r>
                      <a:r>
                        <a:rPr lang="en-US" sz="1600" kern="1200" dirty="0">
                          <a:effectLst/>
                        </a:rPr>
                        <a:t>(range)</a:t>
                      </a:r>
                      <a:r>
                        <a:rPr lang="en-US" sz="1600" dirty="0">
                          <a:effectLst/>
                        </a:rPr>
                        <a:t>, years</a:t>
                      </a:r>
                      <a:endParaRPr lang="en-US" sz="1600" dirty="0">
                        <a:solidFill>
                          <a:schemeClr val="tx1"/>
                        </a:solidFill>
                        <a:effectLst/>
                        <a:latin typeface="+mn-lt"/>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chemeClr val="tx1"/>
                          </a:solidFill>
                          <a:effectLst/>
                        </a:rPr>
                        <a:t>60 (34 </a:t>
                      </a:r>
                      <a:r>
                        <a:rPr lang="en-US" sz="1600" dirty="0">
                          <a:solidFill>
                            <a:schemeClr val="tx1"/>
                          </a:solidFill>
                        </a:rPr>
                        <a:t>– </a:t>
                      </a:r>
                      <a:r>
                        <a:rPr lang="en-US" sz="1600" dirty="0">
                          <a:solidFill>
                            <a:schemeClr val="tx1"/>
                          </a:solidFill>
                          <a:effectLst/>
                        </a:rPr>
                        <a:t>79)</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chemeClr val="tx1"/>
                          </a:solidFill>
                          <a:effectLst/>
                        </a:rPr>
                        <a:t>66 (48 – 77)</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chemeClr val="tx1"/>
                          </a:solidFill>
                          <a:effectLst/>
                        </a:rPr>
                        <a:t>61 (34 – 79)</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1430121"/>
                  </a:ext>
                </a:extLst>
              </a:tr>
              <a:tr h="261637">
                <a:tc>
                  <a:txBody>
                    <a:bodyPr/>
                    <a:lstStyle/>
                    <a:p>
                      <a:pPr marL="274320" marR="0" indent="0" algn="l">
                        <a:lnSpc>
                          <a:spcPct val="100000"/>
                        </a:lnSpc>
                        <a:spcBef>
                          <a:spcPts val="0"/>
                        </a:spcBef>
                        <a:spcAft>
                          <a:spcPts val="0"/>
                        </a:spcAft>
                      </a:pPr>
                      <a:r>
                        <a:rPr lang="en-US" sz="1600" dirty="0">
                          <a:effectLst/>
                        </a:rPr>
                        <a:t>≥ 65 years, n (%)</a:t>
                      </a:r>
                      <a:endParaRPr lang="en-US" sz="1600" dirty="0">
                        <a:solidFill>
                          <a:schemeClr val="tx1"/>
                        </a:solidFill>
                        <a:effectLst/>
                        <a:latin typeface="+mn-lt"/>
                        <a:ea typeface="Times New Roman" panose="02020603050405020304" pitchFamily="18"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50"/>
                        </a:spcBef>
                        <a:spcAft>
                          <a:spcPts val="50"/>
                        </a:spcAft>
                      </a:pPr>
                      <a:r>
                        <a:rPr lang="en-US" sz="1600" dirty="0">
                          <a:solidFill>
                            <a:srgbClr val="000000"/>
                          </a:solidFill>
                          <a:effectLst/>
                        </a:rPr>
                        <a:t>38 (31)</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50"/>
                        </a:spcBef>
                        <a:spcAft>
                          <a:spcPts val="50"/>
                        </a:spcAft>
                      </a:pPr>
                      <a:r>
                        <a:rPr lang="en-US" sz="1600" dirty="0">
                          <a:solidFill>
                            <a:srgbClr val="000000"/>
                          </a:solidFill>
                          <a:effectLst/>
                        </a:rPr>
                        <a:t>13 (59)</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50"/>
                        </a:spcBef>
                        <a:spcAft>
                          <a:spcPts val="50"/>
                        </a:spcAft>
                      </a:pPr>
                      <a:r>
                        <a:rPr lang="en-US" sz="1600" dirty="0">
                          <a:solidFill>
                            <a:srgbClr val="000000"/>
                          </a:solidFill>
                          <a:effectLst/>
                        </a:rPr>
                        <a:t>51 (35)</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93303493"/>
                  </a:ext>
                </a:extLst>
              </a:tr>
              <a:tr h="261637">
                <a:tc>
                  <a:txBody>
                    <a:bodyPr/>
                    <a:lstStyle/>
                    <a:p>
                      <a:pPr marL="0" marR="0">
                        <a:lnSpc>
                          <a:spcPct val="100000"/>
                        </a:lnSpc>
                        <a:spcBef>
                          <a:spcPts val="0"/>
                        </a:spcBef>
                        <a:spcAft>
                          <a:spcPts val="0"/>
                        </a:spcAft>
                      </a:pPr>
                      <a:r>
                        <a:rPr lang="en-US" sz="1600" dirty="0">
                          <a:solidFill>
                            <a:schemeClr val="tx1"/>
                          </a:solidFill>
                          <a:effectLst/>
                        </a:rPr>
                        <a:t>Male, n (%)</a:t>
                      </a:r>
                      <a:endParaRPr lang="en-US" sz="16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50"/>
                        </a:spcBef>
                        <a:spcAft>
                          <a:spcPts val="50"/>
                        </a:spcAft>
                      </a:pPr>
                      <a:r>
                        <a:rPr lang="en-US" sz="1600" dirty="0">
                          <a:solidFill>
                            <a:srgbClr val="000000"/>
                          </a:solidFill>
                          <a:effectLst/>
                        </a:rPr>
                        <a:t>73 (59)</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50"/>
                        </a:spcBef>
                        <a:spcAft>
                          <a:spcPts val="50"/>
                        </a:spcAft>
                      </a:pPr>
                      <a:r>
                        <a:rPr lang="en-US" sz="1600" dirty="0">
                          <a:solidFill>
                            <a:srgbClr val="000000"/>
                          </a:solidFill>
                          <a:effectLst/>
                        </a:rPr>
                        <a:t>10 (45)</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50"/>
                        </a:spcBef>
                        <a:spcAft>
                          <a:spcPts val="50"/>
                        </a:spcAft>
                      </a:pPr>
                      <a:r>
                        <a:rPr lang="en-US" sz="1600" dirty="0">
                          <a:solidFill>
                            <a:srgbClr val="000000"/>
                          </a:solidFill>
                          <a:effectLst/>
                        </a:rPr>
                        <a:t>83 (57)</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7780176"/>
                  </a:ext>
                </a:extLst>
              </a:tr>
              <a:tr h="267322">
                <a:tc>
                  <a:txBody>
                    <a:bodyPr/>
                    <a:lstStyle/>
                    <a:p>
                      <a:pPr>
                        <a:lnSpc>
                          <a:spcPct val="100000"/>
                        </a:lnSpc>
                        <a:spcAft>
                          <a:spcPts val="0"/>
                        </a:spcAft>
                      </a:pPr>
                      <a:r>
                        <a:rPr lang="en-US" sz="1600" b="0" dirty="0">
                          <a:effectLst/>
                        </a:rPr>
                        <a:t>ECOG PS score 1, n (%)</a:t>
                      </a:r>
                      <a:endParaRPr lang="en-US" sz="1600" b="0" dirty="0">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effectLst/>
                        </a:rPr>
                        <a:t>46 (37)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effectLst/>
                        </a:rPr>
                        <a:t>9 (41)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effectLst/>
                        </a:rPr>
                        <a:t>55 (38)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4786868"/>
                  </a:ext>
                </a:extLst>
              </a:tr>
              <a:tr h="267322">
                <a:tc>
                  <a:txBody>
                    <a:bodyPr/>
                    <a:lstStyle/>
                    <a:p>
                      <a:pPr>
                        <a:lnSpc>
                          <a:spcPct val="100000"/>
                        </a:lnSpc>
                        <a:spcAft>
                          <a:spcPts val="0"/>
                        </a:spcAft>
                      </a:pPr>
                      <a:r>
                        <a:rPr lang="en-US" sz="1600" b="0" strike="noStrike" dirty="0">
                          <a:solidFill>
                            <a:schemeClr val="tx1"/>
                          </a:solidFill>
                          <a:effectLst/>
                        </a:rPr>
                        <a:t>Stage III-IV disease, n (%)</a:t>
                      </a:r>
                      <a:endParaRPr lang="en-US" sz="1600" b="0" strike="noStrike" dirty="0">
                        <a:solidFill>
                          <a:schemeClr val="tx1"/>
                        </a:solidFill>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106 (85)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20 (91)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126 (86)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0709000"/>
                  </a:ext>
                </a:extLst>
              </a:tr>
              <a:tr h="267322">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600" dirty="0">
                          <a:effectLst/>
                        </a:rPr>
                        <a:t>≥ 3 </a:t>
                      </a:r>
                      <a:r>
                        <a:rPr lang="en-US" sz="1600" kern="1200" dirty="0">
                          <a:solidFill>
                            <a:schemeClr val="tx1"/>
                          </a:solidFill>
                          <a:effectLst/>
                        </a:rPr>
                        <a:t>FLIPI, n (%)</a:t>
                      </a:r>
                      <a:endParaRPr lang="en-US" sz="160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54 (44)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14 (64)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68 (47)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1746183"/>
                  </a:ext>
                </a:extLst>
              </a:tr>
              <a:tr h="267322">
                <a:tc>
                  <a:txBody>
                    <a:bodyPr/>
                    <a:lstStyle/>
                    <a:p>
                      <a:pPr marL="0" marR="0" lvl="0" indent="0" algn="l" defTabSz="685750" rtl="0" eaLnBrk="1" fontAlgn="auto" latinLnBrk="0" hangingPunct="1">
                        <a:lnSpc>
                          <a:spcPct val="100000"/>
                        </a:lnSpc>
                        <a:spcBef>
                          <a:spcPts val="0"/>
                        </a:spcBef>
                        <a:spcAft>
                          <a:spcPts val="0"/>
                        </a:spcAft>
                        <a:buClrTx/>
                        <a:buSzTx/>
                        <a:buFontTx/>
                        <a:buNone/>
                        <a:tabLst/>
                        <a:defRPr/>
                      </a:pPr>
                      <a:r>
                        <a:rPr lang="en-US" sz="1600" b="0" dirty="0">
                          <a:effectLst/>
                        </a:rPr>
                        <a:t>High tumor bulk (GELF criteria), n (%)</a:t>
                      </a:r>
                      <a:r>
                        <a:rPr lang="en-US" sz="1600" b="0" baseline="30000" dirty="0">
                          <a:effectLst/>
                        </a:rPr>
                        <a:t>a</a:t>
                      </a:r>
                      <a:endParaRPr lang="en-US" sz="1600" b="0" dirty="0">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64 (52)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8 (36)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72 (49)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8052779"/>
                  </a:ext>
                </a:extLst>
              </a:tr>
              <a:tr h="267322">
                <a:tc>
                  <a:txBody>
                    <a:bodyPr/>
                    <a:lstStyle/>
                    <a:p>
                      <a:pPr>
                        <a:lnSpc>
                          <a:spcPct val="100000"/>
                        </a:lnSpc>
                        <a:spcAft>
                          <a:spcPts val="0"/>
                        </a:spcAft>
                      </a:pPr>
                      <a:r>
                        <a:rPr lang="en-US" sz="1600" b="0" dirty="0">
                          <a:solidFill>
                            <a:srgbClr val="000000"/>
                          </a:solidFill>
                          <a:effectLst/>
                        </a:rPr>
                        <a:t>Median no. of prior therapies (range)</a:t>
                      </a:r>
                      <a:endParaRPr lang="en-US" sz="1600" b="0" dirty="0">
                        <a:solidFill>
                          <a:srgbClr val="FF0000"/>
                        </a:solidFill>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chemeClr val="tx1"/>
                          </a:solidFill>
                          <a:effectLst/>
                        </a:rPr>
                        <a:t>3 (1 </a:t>
                      </a:r>
                      <a:r>
                        <a:rPr lang="en-US" sz="1600" dirty="0">
                          <a:solidFill>
                            <a:schemeClr val="tx1"/>
                          </a:solidFill>
                        </a:rPr>
                        <a:t>– </a:t>
                      </a:r>
                      <a:r>
                        <a:rPr lang="en-US" sz="1600" dirty="0">
                          <a:solidFill>
                            <a:schemeClr val="tx1"/>
                          </a:solidFill>
                          <a:effectLst/>
                        </a:rPr>
                        <a:t>10)</a:t>
                      </a:r>
                      <a:r>
                        <a:rPr lang="en-US" sz="1600" b="0" baseline="30000" dirty="0">
                          <a:solidFill>
                            <a:schemeClr val="tx1"/>
                          </a:solidFill>
                          <a:effectLst/>
                        </a:rPr>
                        <a:t>b</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chemeClr val="tx1"/>
                          </a:solidFill>
                          <a:effectLst/>
                        </a:rPr>
                        <a:t>3 (2 </a:t>
                      </a:r>
                      <a:r>
                        <a:rPr lang="en-US" sz="1600" dirty="0">
                          <a:solidFill>
                            <a:schemeClr val="tx1"/>
                          </a:solidFill>
                        </a:rPr>
                        <a:t>– </a:t>
                      </a:r>
                      <a:r>
                        <a:rPr lang="en-US" sz="1600" dirty="0">
                          <a:solidFill>
                            <a:schemeClr val="tx1"/>
                          </a:solidFill>
                          <a:effectLst/>
                        </a:rPr>
                        <a:t>8)</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chemeClr val="tx1"/>
                          </a:solidFill>
                          <a:effectLst/>
                        </a:rPr>
                        <a:t>3 (1 </a:t>
                      </a:r>
                      <a:r>
                        <a:rPr lang="en-US" sz="1600" dirty="0">
                          <a:solidFill>
                            <a:schemeClr val="tx1"/>
                          </a:solidFill>
                        </a:rPr>
                        <a:t>– </a:t>
                      </a:r>
                      <a:r>
                        <a:rPr lang="en-US" sz="1600" dirty="0">
                          <a:solidFill>
                            <a:schemeClr val="tx1"/>
                          </a:solidFill>
                          <a:effectLst/>
                        </a:rPr>
                        <a:t>10)</a:t>
                      </a:r>
                      <a:r>
                        <a:rPr lang="en-US" sz="1600" b="0" baseline="30000" dirty="0">
                          <a:solidFill>
                            <a:schemeClr val="tx1"/>
                          </a:solidFill>
                          <a:effectLst/>
                        </a:rPr>
                        <a:t>b</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6461358"/>
                  </a:ext>
                </a:extLst>
              </a:tr>
              <a:tr h="267322">
                <a:tc>
                  <a:txBody>
                    <a:bodyPr/>
                    <a:lstStyle/>
                    <a:p>
                      <a:pPr marL="274320" marR="0">
                        <a:lnSpc>
                          <a:spcPct val="100000"/>
                        </a:lnSpc>
                        <a:spcBef>
                          <a:spcPts val="0"/>
                        </a:spcBef>
                        <a:spcAft>
                          <a:spcPts val="0"/>
                        </a:spcAft>
                      </a:pPr>
                      <a:r>
                        <a:rPr lang="en-US" sz="1600" b="0" dirty="0">
                          <a:effectLst/>
                        </a:rPr>
                        <a:t>≥ 3, n (%)</a:t>
                      </a:r>
                      <a:endParaRPr lang="en-US" sz="1600" b="0" dirty="0">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effectLst/>
                        </a:rPr>
                        <a:t>78 (</a:t>
                      </a:r>
                      <a:r>
                        <a:rPr lang="en-US" sz="1600" dirty="0">
                          <a:solidFill>
                            <a:srgbClr val="000000"/>
                          </a:solidFill>
                          <a:effectLst/>
                        </a:rPr>
                        <a:t>63)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15 (68)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93 (64)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677059"/>
                  </a:ext>
                </a:extLst>
              </a:tr>
              <a:tr h="267322">
                <a:tc>
                  <a:txBody>
                    <a:bodyPr/>
                    <a:lstStyle/>
                    <a:p>
                      <a:pPr marL="0" marR="0">
                        <a:lnSpc>
                          <a:spcPct val="100000"/>
                        </a:lnSpc>
                        <a:spcBef>
                          <a:spcPts val="0"/>
                        </a:spcBef>
                        <a:spcAft>
                          <a:spcPts val="0"/>
                        </a:spcAft>
                      </a:pPr>
                      <a:r>
                        <a:rPr lang="en-US" sz="1600" b="0" dirty="0">
                          <a:solidFill>
                            <a:schemeClr val="tx1"/>
                          </a:solidFill>
                          <a:effectLst/>
                        </a:rPr>
                        <a:t>Prior PI3Ki therapy, n (%)</a:t>
                      </a:r>
                      <a:endParaRPr lang="en-US" sz="1600" b="0" dirty="0">
                        <a:solidFill>
                          <a:schemeClr val="tx1"/>
                        </a:solidFill>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effectLst/>
                        </a:rPr>
                        <a:t>34 (27)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9 (41)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43 (29)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6134597"/>
                  </a:ext>
                </a:extLst>
              </a:tr>
              <a:tr h="267322">
                <a:tc>
                  <a:txBody>
                    <a:bodyPr/>
                    <a:lstStyle/>
                    <a:p>
                      <a:pPr marL="0" marR="0">
                        <a:lnSpc>
                          <a:spcPct val="100000"/>
                        </a:lnSpc>
                        <a:spcBef>
                          <a:spcPts val="0"/>
                        </a:spcBef>
                        <a:spcAft>
                          <a:spcPts val="0"/>
                        </a:spcAft>
                      </a:pPr>
                      <a:r>
                        <a:rPr lang="en-US" sz="1600" b="0" dirty="0">
                          <a:solidFill>
                            <a:schemeClr val="tx1"/>
                          </a:solidFill>
                          <a:effectLst/>
                        </a:rPr>
                        <a:t>Refractory disease, n (%)</a:t>
                      </a:r>
                      <a:r>
                        <a:rPr lang="en-US" sz="1600" b="0" baseline="30000" dirty="0">
                          <a:solidFill>
                            <a:schemeClr val="tx1"/>
                          </a:solidFill>
                          <a:effectLst/>
                        </a:rPr>
                        <a:t>c</a:t>
                      </a:r>
                      <a:endParaRPr lang="en-US" sz="1600" b="0" dirty="0">
                        <a:solidFill>
                          <a:schemeClr val="tx1"/>
                        </a:solidFill>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effectLst/>
                        </a:rPr>
                        <a:t>84 (68)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16 (73)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100 (68)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558489"/>
                  </a:ext>
                </a:extLst>
              </a:tr>
              <a:tr h="267322">
                <a:tc>
                  <a:txBody>
                    <a:bodyPr/>
                    <a:lstStyle/>
                    <a:p>
                      <a:pPr marL="0" marR="0">
                        <a:lnSpc>
                          <a:spcPct val="100000"/>
                        </a:lnSpc>
                        <a:spcBef>
                          <a:spcPts val="0"/>
                        </a:spcBef>
                        <a:spcAft>
                          <a:spcPts val="0"/>
                        </a:spcAft>
                      </a:pPr>
                      <a:r>
                        <a:rPr lang="en-US" sz="1600" b="0" dirty="0">
                          <a:effectLst/>
                        </a:rPr>
                        <a:t>POD24 from first anti-CD20 mAb-containing therapy, n </a:t>
                      </a:r>
                      <a:r>
                        <a:rPr lang="en-US" sz="1600" b="0" dirty="0">
                          <a:solidFill>
                            <a:schemeClr val="tx1"/>
                          </a:solidFill>
                          <a:effectLst/>
                        </a:rPr>
                        <a:t>(%)</a:t>
                      </a:r>
                      <a:r>
                        <a:rPr lang="en-US" sz="1600" b="0" baseline="30000" dirty="0">
                          <a:solidFill>
                            <a:schemeClr val="tx1"/>
                          </a:solidFill>
                          <a:effectLst/>
                        </a:rPr>
                        <a:t>d</a:t>
                      </a:r>
                      <a:endParaRPr lang="en-US" sz="1600" b="0" dirty="0">
                        <a:solidFill>
                          <a:schemeClr val="tx1"/>
                        </a:solidFill>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68 (55)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11 (52)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79 (55)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7586157"/>
                  </a:ext>
                </a:extLst>
              </a:tr>
              <a:tr h="267322">
                <a:tc>
                  <a:txBody>
                    <a:bodyPr/>
                    <a:lstStyle/>
                    <a:p>
                      <a:pPr marL="0" marR="0">
                        <a:lnSpc>
                          <a:spcPct val="100000"/>
                        </a:lnSpc>
                        <a:spcBef>
                          <a:spcPts val="0"/>
                        </a:spcBef>
                        <a:spcAft>
                          <a:spcPts val="0"/>
                        </a:spcAft>
                      </a:pPr>
                      <a:r>
                        <a:rPr lang="en-US" sz="1600" b="0" dirty="0">
                          <a:effectLst/>
                        </a:rPr>
                        <a:t>Prior ASCT, n (%)</a:t>
                      </a:r>
                      <a:endParaRPr lang="en-US" sz="1600" b="0" dirty="0">
                        <a:effectLst/>
                        <a:latin typeface="+mn-lt"/>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effectLst/>
                        </a:rPr>
                        <a:t>30 (24)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3 (14)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0000"/>
                        </a:lnSpc>
                        <a:spcBef>
                          <a:spcPts val="0"/>
                        </a:spcBef>
                        <a:spcAft>
                          <a:spcPts val="0"/>
                        </a:spcAft>
                      </a:pPr>
                      <a:r>
                        <a:rPr lang="en-US" sz="1600" dirty="0">
                          <a:solidFill>
                            <a:srgbClr val="000000"/>
                          </a:solidFill>
                          <a:effectLst/>
                        </a:rPr>
                        <a:t>33 (23)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264327"/>
                  </a:ext>
                </a:extLst>
              </a:tr>
            </a:tbl>
          </a:graphicData>
        </a:graphic>
      </p:graphicFrame>
      <p:sp>
        <p:nvSpPr>
          <p:cNvPr id="3" name="Rechthoek 2">
            <a:extLst>
              <a:ext uri="{FF2B5EF4-FFF2-40B4-BE49-F238E27FC236}">
                <a16:creationId xmlns:a16="http://schemas.microsoft.com/office/drawing/2014/main" id="{DA24B083-FEC1-AF44-8676-980F503315FA}"/>
              </a:ext>
            </a:extLst>
          </p:cNvPr>
          <p:cNvSpPr/>
          <p:nvPr/>
        </p:nvSpPr>
        <p:spPr>
          <a:xfrm>
            <a:off x="609598" y="5519950"/>
            <a:ext cx="10972801" cy="548447"/>
          </a:xfrm>
          <a:prstGeom prst="rect">
            <a:avLst/>
          </a:prstGeom>
        </p:spPr>
        <p:txBody>
          <a:bodyPr vert="horz" lIns="0" tIns="0" rIns="0" bIns="0" rtlCol="0" anchor="t" anchorCtr="0">
            <a:noAutofit/>
          </a:bodyPr>
          <a:lstStyle/>
          <a:p>
            <a:pPr>
              <a:lnSpc>
                <a:spcPct val="90000"/>
              </a:lnSpc>
              <a:buClr>
                <a:schemeClr val="accent1"/>
              </a:buClr>
            </a:pPr>
            <a:r>
              <a:rPr lang="en-US" sz="900" dirty="0">
                <a:solidFill>
                  <a:schemeClr val="tx2"/>
                </a:solidFill>
                <a:latin typeface="Calibri" panose="020F0502020204030204" pitchFamily="34" charset="0"/>
                <a:cs typeface="Calibri" panose="020F0502020204030204" pitchFamily="34" charset="0"/>
              </a:rPr>
              <a:t>a Disease burden, as defined by GELF criteria: involvement of ≥ 3 nodal sites (≥ 3 cm diameter each); any nodal or </a:t>
            </a:r>
            <a:r>
              <a:rPr lang="en-US" sz="900" dirty="0" err="1">
                <a:solidFill>
                  <a:schemeClr val="tx2"/>
                </a:solidFill>
                <a:latin typeface="Calibri" panose="020F0502020204030204" pitchFamily="34" charset="0"/>
                <a:cs typeface="Calibri" panose="020F0502020204030204" pitchFamily="34" charset="0"/>
              </a:rPr>
              <a:t>extranodal</a:t>
            </a:r>
            <a:r>
              <a:rPr lang="en-US" sz="900" dirty="0">
                <a:solidFill>
                  <a:schemeClr val="tx2"/>
                </a:solidFill>
                <a:latin typeface="Calibri" panose="020F0502020204030204" pitchFamily="34" charset="0"/>
                <a:cs typeface="Calibri" panose="020F0502020204030204" pitchFamily="34" charset="0"/>
              </a:rPr>
              <a:t> tumor mass with ≥ 7 cm diameter; B symptoms; splenomegaly; pleural effusions or peritoneal ascites; </a:t>
            </a:r>
            <a:r>
              <a:rPr lang="en-US" sz="900" dirty="0" err="1">
                <a:solidFill>
                  <a:schemeClr val="tx2"/>
                </a:solidFill>
                <a:latin typeface="Calibri" panose="020F0502020204030204" pitchFamily="34" charset="0"/>
                <a:cs typeface="Calibri" panose="020F0502020204030204" pitchFamily="34" charset="0"/>
              </a:rPr>
              <a:t>cytopenias</a:t>
            </a:r>
            <a:r>
              <a:rPr lang="en-US" sz="900" dirty="0">
                <a:solidFill>
                  <a:schemeClr val="tx2"/>
                </a:solidFill>
                <a:latin typeface="Calibri" panose="020F0502020204030204" pitchFamily="34" charset="0"/>
                <a:cs typeface="Calibri" panose="020F0502020204030204" pitchFamily="34" charset="0"/>
              </a:rPr>
              <a:t>; or leukemia. b Enrollment of 3 patients with FL who had 1 prior line of therapy occurred before a protocol amendment requiring  ≥ 2 prior lines of therapy. c Patients with </a:t>
            </a:r>
            <a:r>
              <a:rPr lang="en-US" sz="900" dirty="0" err="1">
                <a:solidFill>
                  <a:schemeClr val="tx2"/>
                </a:solidFill>
                <a:latin typeface="Calibri" panose="020F0502020204030204" pitchFamily="34" charset="0"/>
                <a:cs typeface="Calibri" panose="020F0502020204030204" pitchFamily="34" charset="0"/>
              </a:rPr>
              <a:t>iNHL</a:t>
            </a:r>
            <a:r>
              <a:rPr lang="en-US" sz="900" dirty="0">
                <a:solidFill>
                  <a:schemeClr val="tx2"/>
                </a:solidFill>
                <a:latin typeface="Calibri" panose="020F0502020204030204" pitchFamily="34" charset="0"/>
                <a:cs typeface="Calibri" panose="020F0502020204030204" pitchFamily="34" charset="0"/>
              </a:rPr>
              <a:t> who progressed within 6 months of completion of the most recent prior treatment. d POD24 defined as 24 months from initiation of the first line of anti-CD20–containing immunochemotherapy to progression. Percentages are based on the number of patients who ever received anti-CD20–chemotherapy combination therapy. </a:t>
            </a:r>
          </a:p>
        </p:txBody>
      </p:sp>
    </p:spTree>
    <p:extLst>
      <p:ext uri="{BB962C8B-B14F-4D97-AF65-F5344CB8AC3E}">
        <p14:creationId xmlns:p14="http://schemas.microsoft.com/office/powerpoint/2010/main" val="3914094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19200" y="4857773"/>
            <a:ext cx="11133776" cy="1093026"/>
          </a:xfrm>
        </p:spPr>
        <p:txBody>
          <a:bodyPr/>
          <a:lstStyle/>
          <a:p>
            <a:r>
              <a:rPr lang="en-GB" dirty="0"/>
              <a:t>Median </a:t>
            </a:r>
            <a:r>
              <a:rPr lang="en-GB" b="1" dirty="0">
                <a:solidFill>
                  <a:schemeClr val="accent1"/>
                </a:solidFill>
              </a:rPr>
              <a:t>time to first response: </a:t>
            </a:r>
            <a:r>
              <a:rPr lang="en-GB" dirty="0"/>
              <a:t>1 month (range: 0.8-3.1)</a:t>
            </a:r>
          </a:p>
          <a:p>
            <a:r>
              <a:rPr lang="en-US" spc="-10" dirty="0"/>
              <a:t>13/25 (52%) patients with FL and </a:t>
            </a:r>
            <a:r>
              <a:rPr lang="en-US" b="1" spc="-10" dirty="0">
                <a:solidFill>
                  <a:schemeClr val="accent1"/>
                </a:solidFill>
              </a:rPr>
              <a:t>initial PR converted to CR </a:t>
            </a:r>
            <a:r>
              <a:rPr lang="en-US" spc="-10" dirty="0"/>
              <a:t>after a median of 2.2 months (range: 1.9-11.2)</a:t>
            </a:r>
            <a:endParaRPr lang="en-GB" dirty="0"/>
          </a:p>
          <a:p>
            <a:endParaRPr lang="en-GB" dirty="0"/>
          </a:p>
        </p:txBody>
      </p:sp>
      <p:sp>
        <p:nvSpPr>
          <p:cNvPr id="2" name="Title 1">
            <a:extLst>
              <a:ext uri="{FF2B5EF4-FFF2-40B4-BE49-F238E27FC236}">
                <a16:creationId xmlns:a16="http://schemas.microsoft.com/office/drawing/2014/main" id="{AAFE2432-205E-4431-95AE-31E8B4710F22}"/>
              </a:ext>
            </a:extLst>
          </p:cNvPr>
          <p:cNvSpPr>
            <a:spLocks noGrp="1"/>
          </p:cNvSpPr>
          <p:nvPr>
            <p:ph type="title"/>
          </p:nvPr>
        </p:nvSpPr>
        <p:spPr/>
        <p:txBody>
          <a:bodyPr/>
          <a:lstStyle/>
          <a:p>
            <a:r>
              <a:rPr lang="en-GB" dirty="0"/>
              <a:t>ZUMA-5</a:t>
            </a:r>
            <a:br>
              <a:rPr lang="en-GB" dirty="0"/>
            </a:br>
            <a:r>
              <a:rPr lang="en-GB" dirty="0"/>
              <a:t>IRRC-Assessed objective response rate</a:t>
            </a:r>
          </a:p>
        </p:txBody>
      </p:sp>
      <p:sp>
        <p:nvSpPr>
          <p:cNvPr id="3" name="Content Placeholder 2">
            <a:extLst>
              <a:ext uri="{FF2B5EF4-FFF2-40B4-BE49-F238E27FC236}">
                <a16:creationId xmlns:a16="http://schemas.microsoft.com/office/drawing/2014/main" id="{10843BB4-8E21-D945-8701-E3BAA2D824B9}"/>
              </a:ext>
            </a:extLst>
          </p:cNvPr>
          <p:cNvSpPr>
            <a:spLocks noGrp="1"/>
          </p:cNvSpPr>
          <p:nvPr>
            <p:ph sz="quarter" idx="15"/>
          </p:nvPr>
        </p:nvSpPr>
        <p:spPr>
          <a:xfrm>
            <a:off x="620183" y="6300000"/>
            <a:ext cx="10724092" cy="365125"/>
          </a:xfrm>
        </p:spPr>
        <p:txBody>
          <a:bodyPr/>
          <a:lstStyle/>
          <a:p>
            <a:pPr>
              <a:spcBef>
                <a:spcPts val="0"/>
              </a:spcBef>
            </a:pPr>
            <a:r>
              <a:rPr lang="en-US" sz="950" baseline="30000" dirty="0" err="1">
                <a:solidFill>
                  <a:schemeClr val="tx2"/>
                </a:solidFill>
              </a:rPr>
              <a:t>a</a:t>
            </a:r>
            <a:r>
              <a:rPr lang="en-US" sz="950" dirty="0" err="1">
                <a:solidFill>
                  <a:schemeClr val="tx2"/>
                </a:solidFill>
              </a:rPr>
              <a:t>For</a:t>
            </a:r>
            <a:r>
              <a:rPr lang="en-US" sz="950" dirty="0">
                <a:solidFill>
                  <a:schemeClr val="tx2"/>
                </a:solidFill>
              </a:rPr>
              <a:t> the 5 patients reported as ND, 4 (1 FL; 3 MZL) had no disease at baseline and </a:t>
            </a:r>
            <a:r>
              <a:rPr lang="en-US" sz="950" dirty="0" err="1">
                <a:solidFill>
                  <a:schemeClr val="tx2"/>
                </a:solidFill>
              </a:rPr>
              <a:t>postbaseline</a:t>
            </a:r>
            <a:r>
              <a:rPr lang="en-US" sz="950" dirty="0">
                <a:solidFill>
                  <a:schemeClr val="tx2"/>
                </a:solidFill>
              </a:rPr>
              <a:t> per IRRC but were considered with disease by the investigator; 1 patient with FL died before the first disease assessment</a:t>
            </a:r>
            <a:endParaRPr lang="en-GB" sz="950" dirty="0">
              <a:solidFill>
                <a:schemeClr val="tx2"/>
              </a:solidFill>
            </a:endParaRPr>
          </a:p>
          <a:p>
            <a:pPr>
              <a:spcBef>
                <a:spcPts val="0"/>
              </a:spcBef>
            </a:pPr>
            <a:r>
              <a:rPr lang="en-GB" sz="950" dirty="0">
                <a:solidFill>
                  <a:schemeClr val="tx2"/>
                </a:solidFill>
              </a:rPr>
              <a:t>CR, complete response; FL, follicular lymphoma; IRRC, independent radiology review committee; MZL, marginal zone lymphoma; ND, undefined/not done; ORR, objective response rate; PR, partial response; SD, stable disease</a:t>
            </a:r>
          </a:p>
          <a:p>
            <a:pPr>
              <a:spcBef>
                <a:spcPts val="0"/>
              </a:spcBef>
            </a:pPr>
            <a:r>
              <a:rPr lang="en-GB" altLang="en-US" sz="1000" dirty="0">
                <a:solidFill>
                  <a:schemeClr val="tx2"/>
                </a:solidFill>
              </a:rPr>
              <a:t>Jacobson C, et al. Oral presentation at ASH 2020. Abstract #700</a:t>
            </a:r>
          </a:p>
        </p:txBody>
      </p:sp>
      <p:sp>
        <p:nvSpPr>
          <p:cNvPr id="13" name="Slide Number Placeholder 12">
            <a:extLst>
              <a:ext uri="{FF2B5EF4-FFF2-40B4-BE49-F238E27FC236}">
                <a16:creationId xmlns:a16="http://schemas.microsoft.com/office/drawing/2014/main" id="{247EF23F-EDB2-D24E-9EB8-0039C05BE518}"/>
              </a:ext>
            </a:extLst>
          </p:cNvPr>
          <p:cNvSpPr>
            <a:spLocks noGrp="1"/>
          </p:cNvSpPr>
          <p:nvPr>
            <p:ph type="sldNum" sz="quarter" idx="4"/>
          </p:nvPr>
        </p:nvSpPr>
        <p:spPr/>
        <p:txBody>
          <a:bodyPr/>
          <a:lstStyle/>
          <a:p>
            <a:fld id="{FCE43C0F-8A7B-3A4B-9DB5-B3472E36E833}" type="slidenum">
              <a:rPr lang="en-GB" smtClean="0"/>
              <a:pPr/>
              <a:t>25</a:t>
            </a:fld>
            <a:endParaRPr lang="en-GB" dirty="0"/>
          </a:p>
        </p:txBody>
      </p:sp>
      <p:graphicFrame>
        <p:nvGraphicFramePr>
          <p:cNvPr id="7" name="Chart 8">
            <a:extLst>
              <a:ext uri="{FF2B5EF4-FFF2-40B4-BE49-F238E27FC236}">
                <a16:creationId xmlns:a16="http://schemas.microsoft.com/office/drawing/2014/main" id="{6AEE90F6-6C71-C24F-985B-90D934BC7D1F}"/>
              </a:ext>
            </a:extLst>
          </p:cNvPr>
          <p:cNvGraphicFramePr/>
          <p:nvPr>
            <p:extLst>
              <p:ext uri="{D42A27DB-BD31-4B8C-83A1-F6EECF244321}">
                <p14:modId xmlns:p14="http://schemas.microsoft.com/office/powerpoint/2010/main" val="3070734061"/>
              </p:ext>
            </p:extLst>
          </p:nvPr>
        </p:nvGraphicFramePr>
        <p:xfrm>
          <a:off x="1341575" y="1445151"/>
          <a:ext cx="9524079" cy="29611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9">
            <a:extLst>
              <a:ext uri="{FF2B5EF4-FFF2-40B4-BE49-F238E27FC236}">
                <a16:creationId xmlns:a16="http://schemas.microsoft.com/office/drawing/2014/main" id="{E3608176-4731-544C-87ED-D67FAF7ED058}"/>
              </a:ext>
            </a:extLst>
          </p:cNvPr>
          <p:cNvSpPr txBox="1"/>
          <p:nvPr/>
        </p:nvSpPr>
        <p:spPr>
          <a:xfrm rot="16200000">
            <a:off x="898217" y="2637778"/>
            <a:ext cx="1842887" cy="307777"/>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Best response, %</a:t>
            </a:r>
          </a:p>
        </p:txBody>
      </p:sp>
      <p:sp>
        <p:nvSpPr>
          <p:cNvPr id="11" name="TextBox 11">
            <a:extLst>
              <a:ext uri="{FF2B5EF4-FFF2-40B4-BE49-F238E27FC236}">
                <a16:creationId xmlns:a16="http://schemas.microsoft.com/office/drawing/2014/main" id="{48F1E1CD-B2B4-9149-9205-B1B4F948E249}"/>
              </a:ext>
            </a:extLst>
          </p:cNvPr>
          <p:cNvSpPr txBox="1"/>
          <p:nvPr/>
        </p:nvSpPr>
        <p:spPr>
          <a:xfrm>
            <a:off x="2670781" y="2576004"/>
            <a:ext cx="577402" cy="400110"/>
          </a:xfrm>
          <a:prstGeom prst="rect">
            <a:avLst/>
          </a:prstGeom>
          <a:noFill/>
        </p:spPr>
        <p:txBody>
          <a:bodyPr wrap="none" rtlCol="0">
            <a:spAutoFit/>
          </a:bodyPr>
          <a:lstStyle/>
          <a:p>
            <a:pPr algn="ctr"/>
            <a:r>
              <a:rPr lang="en-US" sz="1000" b="1" dirty="0">
                <a:solidFill>
                  <a:schemeClr val="bg1"/>
                </a:solidFill>
                <a:latin typeface="Calibri" panose="020F0502020204030204" pitchFamily="34" charset="0"/>
                <a:cs typeface="Calibri" panose="020F0502020204030204" pitchFamily="34" charset="0"/>
              </a:rPr>
              <a:t>76% CR</a:t>
            </a:r>
            <a:br>
              <a:rPr lang="en-US" sz="1000" b="1" dirty="0">
                <a:solidFill>
                  <a:schemeClr val="bg1"/>
                </a:solidFill>
                <a:latin typeface="Calibri" panose="020F0502020204030204" pitchFamily="34" charset="0"/>
                <a:cs typeface="Calibri" panose="020F0502020204030204" pitchFamily="34" charset="0"/>
              </a:rPr>
            </a:br>
            <a:r>
              <a:rPr lang="en-US" sz="1000" b="1" dirty="0">
                <a:solidFill>
                  <a:schemeClr val="bg1"/>
                </a:solidFill>
                <a:latin typeface="Calibri" panose="020F0502020204030204" pitchFamily="34" charset="0"/>
                <a:cs typeface="Calibri" panose="020F0502020204030204" pitchFamily="34" charset="0"/>
              </a:rPr>
              <a:t>(n=79)</a:t>
            </a:r>
          </a:p>
        </p:txBody>
      </p:sp>
      <p:sp>
        <p:nvSpPr>
          <p:cNvPr id="12" name="TextBox 12">
            <a:extLst>
              <a:ext uri="{FF2B5EF4-FFF2-40B4-BE49-F238E27FC236}">
                <a16:creationId xmlns:a16="http://schemas.microsoft.com/office/drawing/2014/main" id="{237D3A4B-1212-DA4C-97F5-AA4E2AD9A0D6}"/>
              </a:ext>
            </a:extLst>
          </p:cNvPr>
          <p:cNvSpPr txBox="1"/>
          <p:nvPr/>
        </p:nvSpPr>
        <p:spPr>
          <a:xfrm>
            <a:off x="2649318" y="3719721"/>
            <a:ext cx="579005" cy="369332"/>
          </a:xfrm>
          <a:prstGeom prst="rect">
            <a:avLst/>
          </a:prstGeom>
          <a:noFill/>
        </p:spPr>
        <p:txBody>
          <a:bodyPr wrap="none" rtlCol="0">
            <a:spAutoFit/>
          </a:bodyPr>
          <a:lstStyle/>
          <a:p>
            <a:pPr algn="ctr">
              <a:lnSpc>
                <a:spcPct val="90000"/>
              </a:lnSpc>
            </a:pPr>
            <a:r>
              <a:rPr lang="en-US" sz="1000" b="1" dirty="0">
                <a:solidFill>
                  <a:schemeClr val="bg1"/>
                </a:solidFill>
                <a:latin typeface="Calibri" panose="020F0502020204030204" pitchFamily="34" charset="0"/>
                <a:cs typeface="Calibri" panose="020F0502020204030204" pitchFamily="34" charset="0"/>
              </a:rPr>
              <a:t>16% PR</a:t>
            </a:r>
            <a:br>
              <a:rPr lang="en-US" sz="1000" b="1" dirty="0">
                <a:solidFill>
                  <a:schemeClr val="bg1"/>
                </a:solidFill>
                <a:latin typeface="Calibri" panose="020F0502020204030204" pitchFamily="34" charset="0"/>
                <a:cs typeface="Calibri" panose="020F0502020204030204" pitchFamily="34" charset="0"/>
              </a:rPr>
            </a:br>
            <a:r>
              <a:rPr lang="en-US" sz="1000" b="1" dirty="0">
                <a:solidFill>
                  <a:schemeClr val="bg1"/>
                </a:solidFill>
                <a:latin typeface="Calibri" panose="020F0502020204030204" pitchFamily="34" charset="0"/>
                <a:cs typeface="Calibri" panose="020F0502020204030204" pitchFamily="34" charset="0"/>
              </a:rPr>
              <a:t>(n=17)</a:t>
            </a:r>
          </a:p>
        </p:txBody>
      </p:sp>
      <p:sp>
        <p:nvSpPr>
          <p:cNvPr id="14" name="TextBox 14">
            <a:extLst>
              <a:ext uri="{FF2B5EF4-FFF2-40B4-BE49-F238E27FC236}">
                <a16:creationId xmlns:a16="http://schemas.microsoft.com/office/drawing/2014/main" id="{808C1450-B9BE-144D-AA6F-1CD0C9975962}"/>
              </a:ext>
            </a:extLst>
          </p:cNvPr>
          <p:cNvSpPr txBox="1"/>
          <p:nvPr/>
        </p:nvSpPr>
        <p:spPr>
          <a:xfrm>
            <a:off x="3648171" y="3581369"/>
            <a:ext cx="458780"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3%</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(n=3)</a:t>
            </a:r>
          </a:p>
        </p:txBody>
      </p:sp>
      <p:sp>
        <p:nvSpPr>
          <p:cNvPr id="15" name="TextBox 15">
            <a:extLst>
              <a:ext uri="{FF2B5EF4-FFF2-40B4-BE49-F238E27FC236}">
                <a16:creationId xmlns:a16="http://schemas.microsoft.com/office/drawing/2014/main" id="{7572DFAD-808D-534C-958A-B11F95147556}"/>
              </a:ext>
            </a:extLst>
          </p:cNvPr>
          <p:cNvSpPr txBox="1"/>
          <p:nvPr/>
        </p:nvSpPr>
        <p:spPr>
          <a:xfrm>
            <a:off x="4497236" y="3529190"/>
            <a:ext cx="458780"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5%</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(n=5)</a:t>
            </a:r>
          </a:p>
        </p:txBody>
      </p:sp>
      <p:sp>
        <p:nvSpPr>
          <p:cNvPr id="16" name="TextBox 19">
            <a:extLst>
              <a:ext uri="{FF2B5EF4-FFF2-40B4-BE49-F238E27FC236}">
                <a16:creationId xmlns:a16="http://schemas.microsoft.com/office/drawing/2014/main" id="{21E1ABB2-5D2D-224B-B347-234D5E786252}"/>
              </a:ext>
            </a:extLst>
          </p:cNvPr>
          <p:cNvSpPr txBox="1"/>
          <p:nvPr/>
        </p:nvSpPr>
        <p:spPr>
          <a:xfrm>
            <a:off x="3169880" y="4328097"/>
            <a:ext cx="1373069" cy="276999"/>
          </a:xfrm>
          <a:prstGeom prst="rect">
            <a:avLst/>
          </a:prstGeom>
          <a:noFill/>
        </p:spPr>
        <p:txBody>
          <a:bodyPr wrap="none" rtlCol="0">
            <a:spAutoFit/>
          </a:bodyPr>
          <a:lstStyle/>
          <a:p>
            <a:pPr algn="ctr"/>
            <a:r>
              <a:rPr lang="en-US" sz="1200" b="1" dirty="0">
                <a:latin typeface="Calibri" panose="020F0502020204030204" pitchFamily="34" charset="0"/>
                <a:cs typeface="Calibri" panose="020F0502020204030204" pitchFamily="34" charset="0"/>
              </a:rPr>
              <a:t>All Patients (N=96)</a:t>
            </a:r>
          </a:p>
        </p:txBody>
      </p:sp>
      <p:sp>
        <p:nvSpPr>
          <p:cNvPr id="17" name="TextBox 20">
            <a:extLst>
              <a:ext uri="{FF2B5EF4-FFF2-40B4-BE49-F238E27FC236}">
                <a16:creationId xmlns:a16="http://schemas.microsoft.com/office/drawing/2014/main" id="{5F104D75-4DD5-CD43-8729-4388CC334CA0}"/>
              </a:ext>
            </a:extLst>
          </p:cNvPr>
          <p:cNvSpPr txBox="1"/>
          <p:nvPr/>
        </p:nvSpPr>
        <p:spPr>
          <a:xfrm>
            <a:off x="6147932" y="4328097"/>
            <a:ext cx="769762" cy="276999"/>
          </a:xfrm>
          <a:prstGeom prst="rect">
            <a:avLst/>
          </a:prstGeom>
          <a:noFill/>
        </p:spPr>
        <p:txBody>
          <a:bodyPr wrap="none" rtlCol="0">
            <a:spAutoFit/>
          </a:bodyPr>
          <a:lstStyle/>
          <a:p>
            <a:pPr algn="ctr"/>
            <a:r>
              <a:rPr lang="en-US" sz="1200" b="1" dirty="0">
                <a:latin typeface="Calibri" panose="020F0502020204030204" pitchFamily="34" charset="0"/>
                <a:cs typeface="Calibri" panose="020F0502020204030204" pitchFamily="34" charset="0"/>
              </a:rPr>
              <a:t>FL (n=80)</a:t>
            </a:r>
          </a:p>
        </p:txBody>
      </p:sp>
      <p:sp>
        <p:nvSpPr>
          <p:cNvPr id="18" name="TextBox 21">
            <a:extLst>
              <a:ext uri="{FF2B5EF4-FFF2-40B4-BE49-F238E27FC236}">
                <a16:creationId xmlns:a16="http://schemas.microsoft.com/office/drawing/2014/main" id="{892745FF-CDBD-9943-9C19-3A49B53C89A3}"/>
              </a:ext>
            </a:extLst>
          </p:cNvPr>
          <p:cNvSpPr txBox="1"/>
          <p:nvPr/>
        </p:nvSpPr>
        <p:spPr>
          <a:xfrm>
            <a:off x="8769443" y="4328097"/>
            <a:ext cx="907620" cy="276999"/>
          </a:xfrm>
          <a:prstGeom prst="rect">
            <a:avLst/>
          </a:prstGeom>
          <a:noFill/>
        </p:spPr>
        <p:txBody>
          <a:bodyPr wrap="none" rtlCol="0">
            <a:spAutoFit/>
          </a:bodyPr>
          <a:lstStyle/>
          <a:p>
            <a:pPr algn="ctr"/>
            <a:r>
              <a:rPr lang="en-US" sz="1200" b="1" dirty="0">
                <a:latin typeface="Calibri" panose="020F0502020204030204" pitchFamily="34" charset="0"/>
                <a:cs typeface="Calibri" panose="020F0502020204030204" pitchFamily="34" charset="0"/>
              </a:rPr>
              <a:t>MZL (n=20)</a:t>
            </a:r>
          </a:p>
        </p:txBody>
      </p:sp>
      <p:sp>
        <p:nvSpPr>
          <p:cNvPr id="20" name="TextBox 23">
            <a:extLst>
              <a:ext uri="{FF2B5EF4-FFF2-40B4-BE49-F238E27FC236}">
                <a16:creationId xmlns:a16="http://schemas.microsoft.com/office/drawing/2014/main" id="{894BD717-9132-7448-BE5A-3D00A22BD1F0}"/>
              </a:ext>
            </a:extLst>
          </p:cNvPr>
          <p:cNvSpPr txBox="1"/>
          <p:nvPr/>
        </p:nvSpPr>
        <p:spPr>
          <a:xfrm>
            <a:off x="5336826" y="2621271"/>
            <a:ext cx="577402" cy="400110"/>
          </a:xfrm>
          <a:prstGeom prst="rect">
            <a:avLst/>
          </a:prstGeom>
          <a:noFill/>
        </p:spPr>
        <p:txBody>
          <a:bodyPr wrap="none" rtlCol="0">
            <a:spAutoFit/>
          </a:bodyPr>
          <a:lstStyle/>
          <a:p>
            <a:pPr algn="ctr"/>
            <a:r>
              <a:rPr lang="en-US" sz="1000" b="1" dirty="0">
                <a:solidFill>
                  <a:schemeClr val="bg1"/>
                </a:solidFill>
                <a:latin typeface="Calibri" panose="020F0502020204030204" pitchFamily="34" charset="0"/>
                <a:cs typeface="Calibri" panose="020F0502020204030204" pitchFamily="34" charset="0"/>
              </a:rPr>
              <a:t>80% CR</a:t>
            </a:r>
            <a:br>
              <a:rPr lang="en-US" sz="1000" b="1" dirty="0">
                <a:solidFill>
                  <a:schemeClr val="bg1"/>
                </a:solidFill>
                <a:latin typeface="Calibri" panose="020F0502020204030204" pitchFamily="34" charset="0"/>
                <a:cs typeface="Calibri" panose="020F0502020204030204" pitchFamily="34" charset="0"/>
              </a:rPr>
            </a:br>
            <a:r>
              <a:rPr lang="en-US" sz="1000" b="1" dirty="0">
                <a:solidFill>
                  <a:schemeClr val="bg1"/>
                </a:solidFill>
                <a:latin typeface="Calibri" panose="020F0502020204030204" pitchFamily="34" charset="0"/>
                <a:cs typeface="Calibri" panose="020F0502020204030204" pitchFamily="34" charset="0"/>
              </a:rPr>
              <a:t>(n=67)</a:t>
            </a:r>
          </a:p>
        </p:txBody>
      </p:sp>
      <p:sp>
        <p:nvSpPr>
          <p:cNvPr id="21" name="TextBox 24">
            <a:extLst>
              <a:ext uri="{FF2B5EF4-FFF2-40B4-BE49-F238E27FC236}">
                <a16:creationId xmlns:a16="http://schemas.microsoft.com/office/drawing/2014/main" id="{33AC1FF1-ACD9-B24C-9117-027627CEF77D}"/>
              </a:ext>
            </a:extLst>
          </p:cNvPr>
          <p:cNvSpPr txBox="1"/>
          <p:nvPr/>
        </p:nvSpPr>
        <p:spPr>
          <a:xfrm>
            <a:off x="5335301" y="3725209"/>
            <a:ext cx="579005" cy="369332"/>
          </a:xfrm>
          <a:prstGeom prst="rect">
            <a:avLst/>
          </a:prstGeom>
          <a:noFill/>
        </p:spPr>
        <p:txBody>
          <a:bodyPr wrap="none" rtlCol="0">
            <a:spAutoFit/>
          </a:bodyPr>
          <a:lstStyle/>
          <a:p>
            <a:pPr algn="ctr">
              <a:lnSpc>
                <a:spcPct val="90000"/>
              </a:lnSpc>
            </a:pPr>
            <a:r>
              <a:rPr lang="en-US" sz="1000" b="1" dirty="0">
                <a:solidFill>
                  <a:schemeClr val="bg1"/>
                </a:solidFill>
                <a:latin typeface="Calibri" panose="020F0502020204030204" pitchFamily="34" charset="0"/>
                <a:cs typeface="Calibri" panose="020F0502020204030204" pitchFamily="34" charset="0"/>
              </a:rPr>
              <a:t>14% PR</a:t>
            </a:r>
            <a:br>
              <a:rPr lang="en-US" sz="1000" b="1" dirty="0">
                <a:solidFill>
                  <a:schemeClr val="bg1"/>
                </a:solidFill>
                <a:latin typeface="Calibri" panose="020F0502020204030204" pitchFamily="34" charset="0"/>
                <a:cs typeface="Calibri" panose="020F0502020204030204" pitchFamily="34" charset="0"/>
              </a:rPr>
            </a:br>
            <a:r>
              <a:rPr lang="en-US" sz="1000" b="1" dirty="0">
                <a:solidFill>
                  <a:schemeClr val="bg1"/>
                </a:solidFill>
                <a:latin typeface="Calibri" panose="020F0502020204030204" pitchFamily="34" charset="0"/>
                <a:cs typeface="Calibri" panose="020F0502020204030204" pitchFamily="34" charset="0"/>
              </a:rPr>
              <a:t>(n=12)</a:t>
            </a:r>
          </a:p>
        </p:txBody>
      </p:sp>
      <p:sp>
        <p:nvSpPr>
          <p:cNvPr id="22" name="TextBox 25">
            <a:extLst>
              <a:ext uri="{FF2B5EF4-FFF2-40B4-BE49-F238E27FC236}">
                <a16:creationId xmlns:a16="http://schemas.microsoft.com/office/drawing/2014/main" id="{E751E58F-0A7F-174C-B2A2-7422769EECF0}"/>
              </a:ext>
            </a:extLst>
          </p:cNvPr>
          <p:cNvSpPr txBox="1"/>
          <p:nvPr/>
        </p:nvSpPr>
        <p:spPr>
          <a:xfrm>
            <a:off x="6312276" y="3588456"/>
            <a:ext cx="458780"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4%</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(n=3)</a:t>
            </a:r>
          </a:p>
        </p:txBody>
      </p:sp>
      <p:sp>
        <p:nvSpPr>
          <p:cNvPr id="23" name="TextBox 26">
            <a:extLst>
              <a:ext uri="{FF2B5EF4-FFF2-40B4-BE49-F238E27FC236}">
                <a16:creationId xmlns:a16="http://schemas.microsoft.com/office/drawing/2014/main" id="{58E6C1BE-03C2-5843-9508-BBD7E00E4DA2}"/>
              </a:ext>
            </a:extLst>
          </p:cNvPr>
          <p:cNvSpPr txBox="1"/>
          <p:nvPr/>
        </p:nvSpPr>
        <p:spPr>
          <a:xfrm>
            <a:off x="7178342" y="3607484"/>
            <a:ext cx="458780"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3%</a:t>
            </a:r>
            <a:br>
              <a:rPr lang="en-US" sz="1000" dirty="0">
                <a:latin typeface="Calibri" panose="020F0502020204030204" pitchFamily="34" charset="0"/>
                <a:cs typeface="Calibri" panose="020F0502020204030204" pitchFamily="34" charset="0"/>
              </a:rPr>
            </a:br>
            <a:r>
              <a:rPr lang="en-US" sz="1000" dirty="0">
                <a:latin typeface="Calibri" panose="020F0502020204030204" pitchFamily="34" charset="0"/>
                <a:cs typeface="Calibri" panose="020F0502020204030204" pitchFamily="34" charset="0"/>
              </a:rPr>
              <a:t>(n=2)</a:t>
            </a:r>
          </a:p>
        </p:txBody>
      </p:sp>
      <p:cxnSp>
        <p:nvCxnSpPr>
          <p:cNvPr id="25" name="Straight Connector 29">
            <a:extLst>
              <a:ext uri="{FF2B5EF4-FFF2-40B4-BE49-F238E27FC236}">
                <a16:creationId xmlns:a16="http://schemas.microsoft.com/office/drawing/2014/main" id="{B16DE193-819E-DE43-8A67-A48140E495BC}"/>
              </a:ext>
            </a:extLst>
          </p:cNvPr>
          <p:cNvCxnSpPr>
            <a:cxnSpLocks/>
          </p:cNvCxnSpPr>
          <p:nvPr/>
        </p:nvCxnSpPr>
        <p:spPr>
          <a:xfrm flipV="1">
            <a:off x="7873050" y="1827946"/>
            <a:ext cx="0" cy="25146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
            <a:extLst>
              <a:ext uri="{FF2B5EF4-FFF2-40B4-BE49-F238E27FC236}">
                <a16:creationId xmlns:a16="http://schemas.microsoft.com/office/drawing/2014/main" id="{442EC38C-C6E6-8746-8190-359EE49B9D62}"/>
              </a:ext>
            </a:extLst>
          </p:cNvPr>
          <p:cNvSpPr txBox="1"/>
          <p:nvPr/>
        </p:nvSpPr>
        <p:spPr>
          <a:xfrm>
            <a:off x="4758114" y="4128553"/>
            <a:ext cx="234360" cy="215444"/>
          </a:xfrm>
          <a:prstGeom prst="rect">
            <a:avLst/>
          </a:prstGeom>
          <a:noFill/>
        </p:spPr>
        <p:txBody>
          <a:bodyPr wrap="none" rtlCol="0">
            <a:spAutoFit/>
          </a:bodyPr>
          <a:lstStyle/>
          <a:p>
            <a:r>
              <a:rPr lang="en-US" sz="1200" baseline="30000" dirty="0">
                <a:latin typeface="Calibri" panose="020F0502020204030204" pitchFamily="34" charset="0"/>
                <a:cs typeface="Calibri" panose="020F0502020204030204" pitchFamily="34" charset="0"/>
              </a:rPr>
              <a:t>a</a:t>
            </a:r>
          </a:p>
        </p:txBody>
      </p:sp>
      <p:sp>
        <p:nvSpPr>
          <p:cNvPr id="29" name="TextBox 7">
            <a:extLst>
              <a:ext uri="{FF2B5EF4-FFF2-40B4-BE49-F238E27FC236}">
                <a16:creationId xmlns:a16="http://schemas.microsoft.com/office/drawing/2014/main" id="{7C28D4A8-A792-0E45-B853-5B7C2AAEEFEA}"/>
              </a:ext>
            </a:extLst>
          </p:cNvPr>
          <p:cNvSpPr txBox="1"/>
          <p:nvPr/>
        </p:nvSpPr>
        <p:spPr>
          <a:xfrm>
            <a:off x="10638519" y="1537072"/>
            <a:ext cx="193964" cy="215444"/>
          </a:xfrm>
          <a:prstGeom prst="rect">
            <a:avLst/>
          </a:prstGeom>
          <a:noFill/>
        </p:spPr>
        <p:txBody>
          <a:bodyPr wrap="none" lIns="0" tIns="0" rIns="0" bIns="0" rtlCol="0">
            <a:spAutoFit/>
          </a:bodyPr>
          <a:lstStyle/>
          <a:p>
            <a:r>
              <a:rPr lang="en-US" sz="1400" dirty="0">
                <a:latin typeface="Calibri" panose="020F0502020204030204" pitchFamily="34" charset="0"/>
                <a:cs typeface="Calibri" panose="020F0502020204030204" pitchFamily="34" charset="0"/>
              </a:rPr>
              <a:t>CR</a:t>
            </a:r>
          </a:p>
        </p:txBody>
      </p:sp>
      <p:sp>
        <p:nvSpPr>
          <p:cNvPr id="30" name="TextBox 30">
            <a:extLst>
              <a:ext uri="{FF2B5EF4-FFF2-40B4-BE49-F238E27FC236}">
                <a16:creationId xmlns:a16="http://schemas.microsoft.com/office/drawing/2014/main" id="{DC1A16C5-FFD1-D545-82BA-054699554CA7}"/>
              </a:ext>
            </a:extLst>
          </p:cNvPr>
          <p:cNvSpPr txBox="1"/>
          <p:nvPr/>
        </p:nvSpPr>
        <p:spPr>
          <a:xfrm>
            <a:off x="10637082" y="2245959"/>
            <a:ext cx="226024" cy="215444"/>
          </a:xfrm>
          <a:prstGeom prst="rect">
            <a:avLst/>
          </a:prstGeom>
          <a:noFill/>
        </p:spPr>
        <p:txBody>
          <a:bodyPr wrap="none" lIns="0" tIns="0" rIns="0" bIns="0" rtlCol="0">
            <a:spAutoFit/>
          </a:bodyPr>
          <a:lstStyle/>
          <a:p>
            <a:r>
              <a:rPr lang="en-US" sz="1400" dirty="0">
                <a:latin typeface="Calibri" panose="020F0502020204030204" pitchFamily="34" charset="0"/>
                <a:cs typeface="Calibri" panose="020F0502020204030204" pitchFamily="34" charset="0"/>
              </a:rPr>
              <a:t>ND</a:t>
            </a:r>
          </a:p>
        </p:txBody>
      </p:sp>
      <p:sp>
        <p:nvSpPr>
          <p:cNvPr id="31" name="TextBox 31">
            <a:extLst>
              <a:ext uri="{FF2B5EF4-FFF2-40B4-BE49-F238E27FC236}">
                <a16:creationId xmlns:a16="http://schemas.microsoft.com/office/drawing/2014/main" id="{CDE8BA2D-B42E-DC45-ABB3-CBCA0AC72A98}"/>
              </a:ext>
            </a:extLst>
          </p:cNvPr>
          <p:cNvSpPr txBox="1"/>
          <p:nvPr/>
        </p:nvSpPr>
        <p:spPr>
          <a:xfrm>
            <a:off x="8021284" y="3619234"/>
            <a:ext cx="579006" cy="369332"/>
          </a:xfrm>
          <a:prstGeom prst="rect">
            <a:avLst/>
          </a:prstGeom>
          <a:noFill/>
        </p:spPr>
        <p:txBody>
          <a:bodyPr wrap="none" rtlCol="0">
            <a:spAutoFit/>
          </a:bodyPr>
          <a:lstStyle/>
          <a:p>
            <a:pPr algn="ctr">
              <a:lnSpc>
                <a:spcPct val="90000"/>
              </a:lnSpc>
            </a:pPr>
            <a:r>
              <a:rPr lang="en-US" sz="1000" b="1" dirty="0">
                <a:solidFill>
                  <a:schemeClr val="bg1"/>
                </a:solidFill>
                <a:latin typeface="Calibri" panose="020F0502020204030204" pitchFamily="34" charset="0"/>
                <a:cs typeface="Calibri" panose="020F0502020204030204" pitchFamily="34" charset="0"/>
              </a:rPr>
              <a:t>25% PR</a:t>
            </a:r>
            <a:br>
              <a:rPr lang="en-US" sz="1000" b="1" dirty="0">
                <a:solidFill>
                  <a:schemeClr val="bg1"/>
                </a:solidFill>
                <a:latin typeface="Calibri" panose="020F0502020204030204" pitchFamily="34" charset="0"/>
                <a:cs typeface="Calibri" panose="020F0502020204030204" pitchFamily="34" charset="0"/>
              </a:rPr>
            </a:br>
            <a:r>
              <a:rPr lang="en-US" sz="1000" b="1" dirty="0">
                <a:solidFill>
                  <a:schemeClr val="bg1"/>
                </a:solidFill>
                <a:latin typeface="Calibri" panose="020F0502020204030204" pitchFamily="34" charset="0"/>
                <a:cs typeface="Calibri" panose="020F0502020204030204" pitchFamily="34" charset="0"/>
              </a:rPr>
              <a:t>(n=5)</a:t>
            </a:r>
          </a:p>
        </p:txBody>
      </p:sp>
      <p:sp>
        <p:nvSpPr>
          <p:cNvPr id="33" name="Rectangle 33">
            <a:extLst>
              <a:ext uri="{FF2B5EF4-FFF2-40B4-BE49-F238E27FC236}">
                <a16:creationId xmlns:a16="http://schemas.microsoft.com/office/drawing/2014/main" id="{F0B764CD-F1B0-F24B-8B0F-7DB0038CBE0F}"/>
              </a:ext>
            </a:extLst>
          </p:cNvPr>
          <p:cNvSpPr/>
          <p:nvPr/>
        </p:nvSpPr>
        <p:spPr>
          <a:xfrm>
            <a:off x="10474325" y="1578798"/>
            <a:ext cx="122498" cy="1224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4" name="TextBox 7">
            <a:extLst>
              <a:ext uri="{FF2B5EF4-FFF2-40B4-BE49-F238E27FC236}">
                <a16:creationId xmlns:a16="http://schemas.microsoft.com/office/drawing/2014/main" id="{57645A1B-29D8-354C-87EA-FBD8615B905B}"/>
              </a:ext>
            </a:extLst>
          </p:cNvPr>
          <p:cNvSpPr txBox="1"/>
          <p:nvPr/>
        </p:nvSpPr>
        <p:spPr>
          <a:xfrm>
            <a:off x="10638519" y="1768847"/>
            <a:ext cx="193964" cy="215444"/>
          </a:xfrm>
          <a:prstGeom prst="rect">
            <a:avLst/>
          </a:prstGeom>
          <a:noFill/>
        </p:spPr>
        <p:txBody>
          <a:bodyPr wrap="none" lIns="0" tIns="0" rIns="0" bIns="0" rtlCol="0">
            <a:spAutoFit/>
          </a:bodyPr>
          <a:lstStyle/>
          <a:p>
            <a:r>
              <a:rPr lang="en-US" sz="1400" dirty="0">
                <a:latin typeface="Calibri" panose="020F0502020204030204" pitchFamily="34" charset="0"/>
                <a:cs typeface="Calibri" panose="020F0502020204030204" pitchFamily="34" charset="0"/>
              </a:rPr>
              <a:t>PR</a:t>
            </a:r>
          </a:p>
        </p:txBody>
      </p:sp>
      <p:sp>
        <p:nvSpPr>
          <p:cNvPr id="35" name="TextBox 7">
            <a:extLst>
              <a:ext uri="{FF2B5EF4-FFF2-40B4-BE49-F238E27FC236}">
                <a16:creationId xmlns:a16="http://schemas.microsoft.com/office/drawing/2014/main" id="{6433203E-9A6C-E94F-A21B-8F74F4ADE8B0}"/>
              </a:ext>
            </a:extLst>
          </p:cNvPr>
          <p:cNvSpPr txBox="1"/>
          <p:nvPr/>
        </p:nvSpPr>
        <p:spPr>
          <a:xfrm>
            <a:off x="10638519" y="2003797"/>
            <a:ext cx="192360" cy="215444"/>
          </a:xfrm>
          <a:prstGeom prst="rect">
            <a:avLst/>
          </a:prstGeom>
          <a:noFill/>
        </p:spPr>
        <p:txBody>
          <a:bodyPr wrap="none" lIns="0" tIns="0" rIns="0" bIns="0" rtlCol="0">
            <a:spAutoFit/>
          </a:bodyPr>
          <a:lstStyle/>
          <a:p>
            <a:r>
              <a:rPr lang="en-US" sz="1400" dirty="0">
                <a:latin typeface="Calibri" panose="020F0502020204030204" pitchFamily="34" charset="0"/>
                <a:cs typeface="Calibri" panose="020F0502020204030204" pitchFamily="34" charset="0"/>
              </a:rPr>
              <a:t>SD</a:t>
            </a:r>
          </a:p>
        </p:txBody>
      </p:sp>
      <p:sp>
        <p:nvSpPr>
          <p:cNvPr id="9" name="TextBox 10">
            <a:extLst>
              <a:ext uri="{FF2B5EF4-FFF2-40B4-BE49-F238E27FC236}">
                <a16:creationId xmlns:a16="http://schemas.microsoft.com/office/drawing/2014/main" id="{3430940D-D29C-1C4D-A436-BA2DC949CB02}"/>
              </a:ext>
            </a:extLst>
          </p:cNvPr>
          <p:cNvSpPr txBox="1"/>
          <p:nvPr/>
        </p:nvSpPr>
        <p:spPr>
          <a:xfrm>
            <a:off x="2623577" y="1586176"/>
            <a:ext cx="659156" cy="246221"/>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92% ORR</a:t>
            </a:r>
          </a:p>
        </p:txBody>
      </p:sp>
      <p:sp>
        <p:nvSpPr>
          <p:cNvPr id="19" name="TextBox 22">
            <a:extLst>
              <a:ext uri="{FF2B5EF4-FFF2-40B4-BE49-F238E27FC236}">
                <a16:creationId xmlns:a16="http://schemas.microsoft.com/office/drawing/2014/main" id="{4FAE5FE7-2DD7-FE4D-BF1A-E0CAADA361B2}"/>
              </a:ext>
            </a:extLst>
          </p:cNvPr>
          <p:cNvSpPr txBox="1"/>
          <p:nvPr/>
        </p:nvSpPr>
        <p:spPr>
          <a:xfrm>
            <a:off x="5295224" y="1539273"/>
            <a:ext cx="659156" cy="246221"/>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94% ORR</a:t>
            </a:r>
          </a:p>
        </p:txBody>
      </p:sp>
      <p:sp>
        <p:nvSpPr>
          <p:cNvPr id="37" name="Rectangle 33">
            <a:extLst>
              <a:ext uri="{FF2B5EF4-FFF2-40B4-BE49-F238E27FC236}">
                <a16:creationId xmlns:a16="http://schemas.microsoft.com/office/drawing/2014/main" id="{12AA1570-C2D4-034C-B8E1-619D99793988}"/>
              </a:ext>
            </a:extLst>
          </p:cNvPr>
          <p:cNvSpPr/>
          <p:nvPr/>
        </p:nvSpPr>
        <p:spPr>
          <a:xfrm>
            <a:off x="10474325" y="1813748"/>
            <a:ext cx="122498" cy="122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8" name="Rectangle 33">
            <a:extLst>
              <a:ext uri="{FF2B5EF4-FFF2-40B4-BE49-F238E27FC236}">
                <a16:creationId xmlns:a16="http://schemas.microsoft.com/office/drawing/2014/main" id="{7BC02F29-5AA6-FD4D-A1E0-4E1F040E3B80}"/>
              </a:ext>
            </a:extLst>
          </p:cNvPr>
          <p:cNvSpPr/>
          <p:nvPr/>
        </p:nvSpPr>
        <p:spPr>
          <a:xfrm>
            <a:off x="10474325" y="2051873"/>
            <a:ext cx="122498" cy="1224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9" name="Rectangle 33">
            <a:extLst>
              <a:ext uri="{FF2B5EF4-FFF2-40B4-BE49-F238E27FC236}">
                <a16:creationId xmlns:a16="http://schemas.microsoft.com/office/drawing/2014/main" id="{33A03F1D-F6CF-3248-A6BA-9BB1AFE55786}"/>
              </a:ext>
            </a:extLst>
          </p:cNvPr>
          <p:cNvSpPr/>
          <p:nvPr/>
        </p:nvSpPr>
        <p:spPr>
          <a:xfrm>
            <a:off x="10474325" y="2289998"/>
            <a:ext cx="122498" cy="122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31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2432-205E-4431-95AE-31E8B4710F22}"/>
              </a:ext>
            </a:extLst>
          </p:cNvPr>
          <p:cNvSpPr>
            <a:spLocks noGrp="1"/>
          </p:cNvSpPr>
          <p:nvPr>
            <p:ph type="title"/>
          </p:nvPr>
        </p:nvSpPr>
        <p:spPr/>
        <p:txBody>
          <a:bodyPr/>
          <a:lstStyle/>
          <a:p>
            <a:r>
              <a:rPr lang="en-GB" dirty="0"/>
              <a:t>ZUMA-5</a:t>
            </a:r>
            <a:br>
              <a:rPr lang="en-GB" dirty="0"/>
            </a:br>
            <a:r>
              <a:rPr lang="en-GB" dirty="0"/>
              <a:t>Duration of Response</a:t>
            </a:r>
          </a:p>
        </p:txBody>
      </p:sp>
      <p:sp>
        <p:nvSpPr>
          <p:cNvPr id="13" name="Slide Number Placeholder 12">
            <a:extLst>
              <a:ext uri="{FF2B5EF4-FFF2-40B4-BE49-F238E27FC236}">
                <a16:creationId xmlns:a16="http://schemas.microsoft.com/office/drawing/2014/main" id="{BBA56DB2-642F-9949-A1FA-4D3E00A0B5C4}"/>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5" name="Content Placeholder 4">
            <a:extLst>
              <a:ext uri="{FF2B5EF4-FFF2-40B4-BE49-F238E27FC236}">
                <a16:creationId xmlns:a16="http://schemas.microsoft.com/office/drawing/2014/main" id="{2A7695B7-81EB-F54E-ADFE-54849FC03E1B}"/>
              </a:ext>
            </a:extLst>
          </p:cNvPr>
          <p:cNvSpPr>
            <a:spLocks noGrp="1"/>
          </p:cNvSpPr>
          <p:nvPr>
            <p:ph sz="quarter" idx="15"/>
          </p:nvPr>
        </p:nvSpPr>
        <p:spPr>
          <a:xfrm>
            <a:off x="620183" y="6239143"/>
            <a:ext cx="10877717" cy="365125"/>
          </a:xfrm>
        </p:spPr>
        <p:txBody>
          <a:bodyPr/>
          <a:lstStyle/>
          <a:p>
            <a:pPr>
              <a:lnSpc>
                <a:spcPct val="90000"/>
              </a:lnSpc>
              <a:spcBef>
                <a:spcPts val="300"/>
              </a:spcBef>
            </a:pPr>
            <a:br>
              <a:rPr lang="en-US" dirty="0"/>
            </a:br>
            <a:r>
              <a:rPr lang="en-US" dirty="0">
                <a:solidFill>
                  <a:schemeClr val="tx2"/>
                </a:solidFill>
              </a:rPr>
              <a:t>CI, confidence interval; </a:t>
            </a:r>
            <a:r>
              <a:rPr lang="en-GB" dirty="0">
                <a:solidFill>
                  <a:schemeClr val="tx2"/>
                </a:solidFill>
              </a:rPr>
              <a:t>CR, complete response; DoR, duration of response; FL, follicular lymphoma; </a:t>
            </a:r>
            <a:r>
              <a:rPr lang="en-US" dirty="0">
                <a:solidFill>
                  <a:schemeClr val="tx2"/>
                </a:solidFill>
              </a:rPr>
              <a:t>MZL, marginal zone lymphoma; </a:t>
            </a:r>
            <a:r>
              <a:rPr lang="en-GB" dirty="0">
                <a:solidFill>
                  <a:schemeClr val="tx2"/>
                </a:solidFill>
              </a:rPr>
              <a:t>NE, not estimable; NR, not reached; </a:t>
            </a:r>
            <a:br>
              <a:rPr lang="en-GB" dirty="0">
                <a:solidFill>
                  <a:schemeClr val="tx2"/>
                </a:solidFill>
              </a:rPr>
            </a:br>
            <a:r>
              <a:rPr lang="en-GB" dirty="0">
                <a:solidFill>
                  <a:schemeClr val="tx2"/>
                </a:solidFill>
              </a:rPr>
              <a:t>PR, partial response</a:t>
            </a:r>
            <a:br>
              <a:rPr lang="en-GB" dirty="0">
                <a:solidFill>
                  <a:srgbClr val="FF3F0D"/>
                </a:solidFill>
              </a:rPr>
            </a:br>
            <a:r>
              <a:rPr lang="en-GB" altLang="en-US" dirty="0">
                <a:solidFill>
                  <a:schemeClr val="tx2"/>
                </a:solidFill>
              </a:rPr>
              <a:t>Jacobson C, et al. Oral presentation at ASH 2020. Abstract #700</a:t>
            </a:r>
            <a:endParaRPr lang="en-GB" altLang="en-US" dirty="0">
              <a:solidFill>
                <a:srgbClr val="FF3F0D"/>
              </a:solidFill>
            </a:endParaRPr>
          </a:p>
        </p:txBody>
      </p:sp>
      <p:sp>
        <p:nvSpPr>
          <p:cNvPr id="4" name="Tijdelijke aanduiding voor inhoud 3">
            <a:extLst>
              <a:ext uri="{FF2B5EF4-FFF2-40B4-BE49-F238E27FC236}">
                <a16:creationId xmlns:a16="http://schemas.microsoft.com/office/drawing/2014/main" id="{25E30A10-6B51-5747-BAB8-8C9CCFC67FE6}"/>
              </a:ext>
            </a:extLst>
          </p:cNvPr>
          <p:cNvSpPr>
            <a:spLocks noGrp="1"/>
          </p:cNvSpPr>
          <p:nvPr>
            <p:ph sz="quarter" idx="12"/>
          </p:nvPr>
        </p:nvSpPr>
        <p:spPr>
          <a:xfrm>
            <a:off x="620184" y="4747557"/>
            <a:ext cx="10963200" cy="1310803"/>
          </a:xfrm>
        </p:spPr>
        <p:txBody>
          <a:bodyPr/>
          <a:lstStyle/>
          <a:p>
            <a:r>
              <a:rPr lang="en-GB" dirty="0"/>
              <a:t>With a median follow-up of 17.5 months, the </a:t>
            </a:r>
            <a:r>
              <a:rPr lang="en-GB" b="1" dirty="0">
                <a:solidFill>
                  <a:schemeClr val="accent1"/>
                </a:solidFill>
              </a:rPr>
              <a:t>estimated median </a:t>
            </a:r>
            <a:r>
              <a:rPr lang="en-GB" b="1" dirty="0" err="1">
                <a:solidFill>
                  <a:schemeClr val="accent1"/>
                </a:solidFill>
              </a:rPr>
              <a:t>DoR</a:t>
            </a:r>
            <a:r>
              <a:rPr lang="en-GB" b="1" dirty="0">
                <a:solidFill>
                  <a:schemeClr val="accent1"/>
                </a:solidFill>
              </a:rPr>
              <a:t> was not reached </a:t>
            </a:r>
            <a:r>
              <a:rPr lang="en-GB" dirty="0"/>
              <a:t>for all patients with </a:t>
            </a:r>
            <a:r>
              <a:rPr lang="en-GB" dirty="0" err="1"/>
              <a:t>iNHL</a:t>
            </a:r>
            <a:r>
              <a:rPr lang="en-GB" dirty="0"/>
              <a:t>; 64% of patients with FL had an ongoing response</a:t>
            </a:r>
          </a:p>
          <a:p>
            <a:pPr lvl="1"/>
            <a:r>
              <a:rPr lang="en-GB" dirty="0"/>
              <a:t>12-month DOR rate: 71.7% (95% CI, 60.7 – 80.1)</a:t>
            </a:r>
          </a:p>
          <a:p>
            <a:pPr lvl="1"/>
            <a:r>
              <a:rPr lang="en-GB" dirty="0"/>
              <a:t>Responses were ongoing in 78% of patients with FL with CR and in 17% of patients with PR</a:t>
            </a:r>
          </a:p>
        </p:txBody>
      </p:sp>
      <p:pic>
        <p:nvPicPr>
          <p:cNvPr id="7" name="Picture 16">
            <a:extLst>
              <a:ext uri="{FF2B5EF4-FFF2-40B4-BE49-F238E27FC236}">
                <a16:creationId xmlns:a16="http://schemas.microsoft.com/office/drawing/2014/main" id="{E5E723DA-56EB-6F45-9528-99667786D5C1}"/>
              </a:ext>
            </a:extLst>
          </p:cNvPr>
          <p:cNvPicPr>
            <a:picLocks noChangeAspect="1"/>
          </p:cNvPicPr>
          <p:nvPr/>
        </p:nvPicPr>
        <p:blipFill rotWithShape="1">
          <a:blip r:embed="rId3"/>
          <a:srcRect t="9134"/>
          <a:stretch/>
        </p:blipFill>
        <p:spPr>
          <a:xfrm>
            <a:off x="684829" y="1682073"/>
            <a:ext cx="5411171" cy="2788554"/>
          </a:xfrm>
          <a:prstGeom prst="rect">
            <a:avLst/>
          </a:prstGeom>
        </p:spPr>
      </p:pic>
      <p:pic>
        <p:nvPicPr>
          <p:cNvPr id="8" name="Picture 18">
            <a:extLst>
              <a:ext uri="{FF2B5EF4-FFF2-40B4-BE49-F238E27FC236}">
                <a16:creationId xmlns:a16="http://schemas.microsoft.com/office/drawing/2014/main" id="{5B031EC9-BF74-2248-9867-94F3D2ED2062}"/>
              </a:ext>
            </a:extLst>
          </p:cNvPr>
          <p:cNvPicPr>
            <a:picLocks noChangeAspect="1"/>
          </p:cNvPicPr>
          <p:nvPr/>
        </p:nvPicPr>
        <p:blipFill rotWithShape="1">
          <a:blip r:embed="rId4"/>
          <a:srcRect t="9134"/>
          <a:stretch/>
        </p:blipFill>
        <p:spPr>
          <a:xfrm>
            <a:off x="6059041" y="1682073"/>
            <a:ext cx="5407041" cy="2788554"/>
          </a:xfrm>
          <a:prstGeom prst="rect">
            <a:avLst/>
          </a:prstGeom>
        </p:spPr>
      </p:pic>
      <p:sp>
        <p:nvSpPr>
          <p:cNvPr id="9" name="TextBox 20">
            <a:extLst>
              <a:ext uri="{FF2B5EF4-FFF2-40B4-BE49-F238E27FC236}">
                <a16:creationId xmlns:a16="http://schemas.microsoft.com/office/drawing/2014/main" id="{4A4FB9E3-CB0D-3D45-8795-06DB3E7AEFEB}"/>
              </a:ext>
            </a:extLst>
          </p:cNvPr>
          <p:cNvSpPr txBox="1"/>
          <p:nvPr/>
        </p:nvSpPr>
        <p:spPr>
          <a:xfrm>
            <a:off x="1442239" y="1459569"/>
            <a:ext cx="3896350" cy="227113"/>
          </a:xfrm>
          <a:prstGeom prst="rect">
            <a:avLst/>
          </a:prstGeom>
          <a:noFill/>
        </p:spPr>
        <p:txBody>
          <a:bodyPr wrap="square" lIns="0" tIns="0" rIns="0" bIns="0" rtlCol="0">
            <a:spAutoFit/>
          </a:bodyPr>
          <a:lstStyle/>
          <a:p>
            <a:pPr algn="ctr">
              <a:lnSpc>
                <a:spcPct val="80000"/>
              </a:lnSpc>
            </a:pPr>
            <a:r>
              <a:rPr lang="en-US" b="1" dirty="0">
                <a:solidFill>
                  <a:schemeClr val="accent1"/>
                </a:solidFill>
              </a:rPr>
              <a:t>Duration of Response</a:t>
            </a:r>
            <a:endParaRPr lang="en-GB" b="1" dirty="0">
              <a:solidFill>
                <a:schemeClr val="accent1"/>
              </a:solidFill>
            </a:endParaRPr>
          </a:p>
        </p:txBody>
      </p:sp>
      <p:sp>
        <p:nvSpPr>
          <p:cNvPr id="10" name="TextBox 22">
            <a:extLst>
              <a:ext uri="{FF2B5EF4-FFF2-40B4-BE49-F238E27FC236}">
                <a16:creationId xmlns:a16="http://schemas.microsoft.com/office/drawing/2014/main" id="{073142C4-E28A-4241-BB90-A107AA22B5B3}"/>
              </a:ext>
            </a:extLst>
          </p:cNvPr>
          <p:cNvSpPr txBox="1"/>
          <p:nvPr/>
        </p:nvSpPr>
        <p:spPr>
          <a:xfrm>
            <a:off x="6706687" y="1454960"/>
            <a:ext cx="4484774" cy="227113"/>
          </a:xfrm>
          <a:prstGeom prst="rect">
            <a:avLst/>
          </a:prstGeom>
          <a:noFill/>
        </p:spPr>
        <p:txBody>
          <a:bodyPr wrap="square" lIns="0" tIns="0" rIns="0" bIns="0" rtlCol="0">
            <a:spAutoFit/>
          </a:bodyPr>
          <a:lstStyle/>
          <a:p>
            <a:pPr algn="ctr">
              <a:lnSpc>
                <a:spcPct val="80000"/>
              </a:lnSpc>
            </a:pPr>
            <a:r>
              <a:rPr lang="en-US" b="1" dirty="0">
                <a:solidFill>
                  <a:schemeClr val="accent1"/>
                </a:solidFill>
              </a:rPr>
              <a:t>Duration of Response by Best Response</a:t>
            </a:r>
            <a:endParaRPr lang="en-GB" b="1" dirty="0">
              <a:solidFill>
                <a:schemeClr val="accent1"/>
              </a:solidFill>
            </a:endParaRPr>
          </a:p>
        </p:txBody>
      </p:sp>
    </p:spTree>
    <p:extLst>
      <p:ext uri="{BB962C8B-B14F-4D97-AF65-F5344CB8AC3E}">
        <p14:creationId xmlns:p14="http://schemas.microsoft.com/office/powerpoint/2010/main" val="2746931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84D79D9E-CDCB-6246-A1C2-90D6BDDDCE44}"/>
              </a:ext>
            </a:extLst>
          </p:cNvPr>
          <p:cNvSpPr>
            <a:spLocks noGrp="1"/>
          </p:cNvSpPr>
          <p:nvPr>
            <p:ph sz="quarter" idx="12"/>
          </p:nvPr>
        </p:nvSpPr>
        <p:spPr>
          <a:xfrm>
            <a:off x="620184" y="4816444"/>
            <a:ext cx="10963200" cy="1134356"/>
          </a:xfrm>
        </p:spPr>
        <p:txBody>
          <a:bodyPr/>
          <a:lstStyle/>
          <a:p>
            <a:r>
              <a:rPr lang="en-US" dirty="0"/>
              <a:t>With a median follow-up of 17.5 months, median PFS and OS were not reached</a:t>
            </a:r>
          </a:p>
          <a:p>
            <a:pPr lvl="1"/>
            <a:r>
              <a:rPr lang="en-US" dirty="0"/>
              <a:t>12-month PFS: 73.7% (95% CI, 63.3 – 81.6) for all patients</a:t>
            </a:r>
          </a:p>
          <a:p>
            <a:pPr lvl="1"/>
            <a:r>
              <a:rPr lang="en-US" dirty="0"/>
              <a:t>12-month OS: 92.9% (95% CI, 85.6 – 96.5) for all patients </a:t>
            </a:r>
          </a:p>
          <a:p>
            <a:endParaRPr lang="nl-NL" dirty="0"/>
          </a:p>
        </p:txBody>
      </p:sp>
      <p:sp>
        <p:nvSpPr>
          <p:cNvPr id="2" name="Title 1">
            <a:extLst>
              <a:ext uri="{FF2B5EF4-FFF2-40B4-BE49-F238E27FC236}">
                <a16:creationId xmlns:a16="http://schemas.microsoft.com/office/drawing/2014/main" id="{AAFE2432-205E-4431-95AE-31E8B4710F22}"/>
              </a:ext>
            </a:extLst>
          </p:cNvPr>
          <p:cNvSpPr>
            <a:spLocks noGrp="1"/>
          </p:cNvSpPr>
          <p:nvPr>
            <p:ph type="title"/>
          </p:nvPr>
        </p:nvSpPr>
        <p:spPr/>
        <p:txBody>
          <a:bodyPr/>
          <a:lstStyle/>
          <a:p>
            <a:r>
              <a:rPr lang="en-GB"/>
              <a:t>ZUMA-5</a:t>
            </a:r>
            <a:br>
              <a:rPr lang="en-GB"/>
            </a:br>
            <a:r>
              <a:rPr lang="en-GB"/>
              <a:t>Survival</a:t>
            </a:r>
            <a:endParaRPr lang="en-GB" dirty="0"/>
          </a:p>
        </p:txBody>
      </p:sp>
      <p:sp>
        <p:nvSpPr>
          <p:cNvPr id="11" name="Slide Number Placeholder 10">
            <a:extLst>
              <a:ext uri="{FF2B5EF4-FFF2-40B4-BE49-F238E27FC236}">
                <a16:creationId xmlns:a16="http://schemas.microsoft.com/office/drawing/2014/main" id="{B501D2A3-E64F-A04E-B041-D9B282BFB5E6}"/>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
        <p:nvSpPr>
          <p:cNvPr id="4" name="Content Placeholder 3">
            <a:extLst>
              <a:ext uri="{FF2B5EF4-FFF2-40B4-BE49-F238E27FC236}">
                <a16:creationId xmlns:a16="http://schemas.microsoft.com/office/drawing/2014/main" id="{A13C2B89-AF0E-3B4B-A367-EB56DA0C6C72}"/>
              </a:ext>
            </a:extLst>
          </p:cNvPr>
          <p:cNvSpPr>
            <a:spLocks noGrp="1"/>
          </p:cNvSpPr>
          <p:nvPr>
            <p:ph sz="quarter" idx="15"/>
          </p:nvPr>
        </p:nvSpPr>
        <p:spPr>
          <a:xfrm>
            <a:off x="620184" y="6356351"/>
            <a:ext cx="10633762" cy="365125"/>
          </a:xfrm>
        </p:spPr>
        <p:txBody>
          <a:bodyPr/>
          <a:lstStyle/>
          <a:p>
            <a:pPr>
              <a:spcBef>
                <a:spcPts val="300"/>
              </a:spcBef>
            </a:pPr>
            <a:r>
              <a:rPr lang="en-US" dirty="0">
                <a:solidFill>
                  <a:schemeClr val="tx2"/>
                </a:solidFill>
              </a:rPr>
              <a:t>CI, confidence interval; FL, follicular lymphoma; MZL, marginal zone lymphoma; NE, not estimable; OS, overall survival; PFS, progression-free survival</a:t>
            </a:r>
          </a:p>
          <a:p>
            <a:pPr>
              <a:lnSpc>
                <a:spcPct val="90000"/>
              </a:lnSpc>
              <a:spcBef>
                <a:spcPts val="0"/>
              </a:spcBef>
            </a:pPr>
            <a:r>
              <a:rPr lang="en-GB" altLang="en-US" dirty="0">
                <a:solidFill>
                  <a:schemeClr val="tx2"/>
                </a:solidFill>
              </a:rPr>
              <a:t>Jacobson C, et al. Oral presentation at ASH 2020. Abstract #700</a:t>
            </a:r>
            <a:endParaRPr lang="en-GB" altLang="en-US" dirty="0">
              <a:solidFill>
                <a:srgbClr val="FF3F0D"/>
              </a:solidFill>
            </a:endParaRPr>
          </a:p>
        </p:txBody>
      </p:sp>
      <p:sp>
        <p:nvSpPr>
          <p:cNvPr id="9" name="Rectangle 8">
            <a:extLst>
              <a:ext uri="{FF2B5EF4-FFF2-40B4-BE49-F238E27FC236}">
                <a16:creationId xmlns:a16="http://schemas.microsoft.com/office/drawing/2014/main" id="{2E674701-97C8-4D4C-9330-503F7666D7F1}"/>
              </a:ext>
            </a:extLst>
          </p:cNvPr>
          <p:cNvSpPr/>
          <p:nvPr/>
        </p:nvSpPr>
        <p:spPr>
          <a:xfrm>
            <a:off x="4855736" y="1825212"/>
            <a:ext cx="873693" cy="301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586A8B37-56DC-824B-AD83-9713230BAF4E}"/>
              </a:ext>
            </a:extLst>
          </p:cNvPr>
          <p:cNvSpPr/>
          <p:nvPr/>
        </p:nvSpPr>
        <p:spPr>
          <a:xfrm>
            <a:off x="9540031" y="1825212"/>
            <a:ext cx="873693" cy="301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2F4A26-0F02-1D4C-8D8C-0416C070DD2D}"/>
              </a:ext>
            </a:extLst>
          </p:cNvPr>
          <p:cNvSpPr/>
          <p:nvPr/>
        </p:nvSpPr>
        <p:spPr>
          <a:xfrm>
            <a:off x="1702548" y="1732881"/>
            <a:ext cx="192506" cy="20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4">
            <a:extLst>
              <a:ext uri="{FF2B5EF4-FFF2-40B4-BE49-F238E27FC236}">
                <a16:creationId xmlns:a16="http://schemas.microsoft.com/office/drawing/2014/main" id="{6D63AF52-C5A5-8245-865B-B5A60EB9FAF6}"/>
              </a:ext>
            </a:extLst>
          </p:cNvPr>
          <p:cNvSpPr/>
          <p:nvPr/>
        </p:nvSpPr>
        <p:spPr>
          <a:xfrm>
            <a:off x="6252419" y="1704079"/>
            <a:ext cx="192506" cy="20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9">
            <a:extLst>
              <a:ext uri="{FF2B5EF4-FFF2-40B4-BE49-F238E27FC236}">
                <a16:creationId xmlns:a16="http://schemas.microsoft.com/office/drawing/2014/main" id="{0125FBE6-1742-A147-BBAA-0F0A2C92F463}"/>
              </a:ext>
            </a:extLst>
          </p:cNvPr>
          <p:cNvSpPr/>
          <p:nvPr/>
        </p:nvSpPr>
        <p:spPr>
          <a:xfrm>
            <a:off x="1701365" y="1717727"/>
            <a:ext cx="232521" cy="167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3">
            <a:extLst>
              <a:ext uri="{FF2B5EF4-FFF2-40B4-BE49-F238E27FC236}">
                <a16:creationId xmlns:a16="http://schemas.microsoft.com/office/drawing/2014/main" id="{6B013A12-E906-A248-B123-7887E0E6678F}"/>
              </a:ext>
            </a:extLst>
          </p:cNvPr>
          <p:cNvSpPr/>
          <p:nvPr/>
        </p:nvSpPr>
        <p:spPr>
          <a:xfrm>
            <a:off x="6136160" y="1717727"/>
            <a:ext cx="232521" cy="167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3C50D89-0B01-344F-AE66-28A848DC9A42}"/>
              </a:ext>
            </a:extLst>
          </p:cNvPr>
          <p:cNvSpPr/>
          <p:nvPr/>
        </p:nvSpPr>
        <p:spPr>
          <a:xfrm>
            <a:off x="1684594" y="1884976"/>
            <a:ext cx="154568" cy="175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601DA2A-9515-E042-AA86-C9EC25601A44}"/>
              </a:ext>
            </a:extLst>
          </p:cNvPr>
          <p:cNvSpPr/>
          <p:nvPr/>
        </p:nvSpPr>
        <p:spPr>
          <a:xfrm>
            <a:off x="6132311" y="1893383"/>
            <a:ext cx="154568" cy="175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ep 2">
            <a:extLst>
              <a:ext uri="{FF2B5EF4-FFF2-40B4-BE49-F238E27FC236}">
                <a16:creationId xmlns:a16="http://schemas.microsoft.com/office/drawing/2014/main" id="{C7C992FD-0AC7-314B-BA10-621C21BB3A81}"/>
              </a:ext>
            </a:extLst>
          </p:cNvPr>
          <p:cNvGrpSpPr/>
          <p:nvPr/>
        </p:nvGrpSpPr>
        <p:grpSpPr>
          <a:xfrm>
            <a:off x="1839163" y="1232289"/>
            <a:ext cx="9743238" cy="231905"/>
            <a:chOff x="3029070" y="1232289"/>
            <a:chExt cx="7225636" cy="231905"/>
          </a:xfrm>
        </p:grpSpPr>
        <p:sp>
          <p:nvSpPr>
            <p:cNvPr id="21" name="TextBox 11">
              <a:extLst>
                <a:ext uri="{FF2B5EF4-FFF2-40B4-BE49-F238E27FC236}">
                  <a16:creationId xmlns:a16="http://schemas.microsoft.com/office/drawing/2014/main" id="{69ACC3CF-87C7-0F49-8074-D33FAC867CA5}"/>
                </a:ext>
              </a:extLst>
            </p:cNvPr>
            <p:cNvSpPr txBox="1"/>
            <p:nvPr/>
          </p:nvSpPr>
          <p:spPr>
            <a:xfrm>
              <a:off x="3029070" y="1237081"/>
              <a:ext cx="2669361" cy="227113"/>
            </a:xfrm>
            <a:prstGeom prst="rect">
              <a:avLst/>
            </a:prstGeom>
            <a:noFill/>
          </p:spPr>
          <p:txBody>
            <a:bodyPr wrap="square" lIns="0" tIns="0" rIns="0" bIns="0" rtlCol="0">
              <a:spAutoFit/>
            </a:bodyPr>
            <a:lstStyle/>
            <a:p>
              <a:pPr algn="ctr">
                <a:lnSpc>
                  <a:spcPct val="80000"/>
                </a:lnSpc>
              </a:pPr>
              <a:r>
                <a:rPr lang="en-US" b="1" dirty="0">
                  <a:solidFill>
                    <a:schemeClr val="accent1"/>
                  </a:solidFill>
                </a:rPr>
                <a:t>Progression-free survival</a:t>
              </a:r>
              <a:endParaRPr lang="en-GB" b="1" dirty="0">
                <a:solidFill>
                  <a:schemeClr val="accent1"/>
                </a:solidFill>
              </a:endParaRPr>
            </a:p>
          </p:txBody>
        </p:sp>
        <p:sp>
          <p:nvSpPr>
            <p:cNvPr id="22" name="TextBox 22">
              <a:extLst>
                <a:ext uri="{FF2B5EF4-FFF2-40B4-BE49-F238E27FC236}">
                  <a16:creationId xmlns:a16="http://schemas.microsoft.com/office/drawing/2014/main" id="{DE824773-4973-0044-86C7-3B99AFDD1F9D}"/>
                </a:ext>
              </a:extLst>
            </p:cNvPr>
            <p:cNvSpPr txBox="1"/>
            <p:nvPr/>
          </p:nvSpPr>
          <p:spPr>
            <a:xfrm>
              <a:off x="7104497" y="1232289"/>
              <a:ext cx="3150209" cy="227113"/>
            </a:xfrm>
            <a:prstGeom prst="rect">
              <a:avLst/>
            </a:prstGeom>
            <a:noFill/>
          </p:spPr>
          <p:txBody>
            <a:bodyPr wrap="square" lIns="0" tIns="0" rIns="0" bIns="0" rtlCol="0">
              <a:spAutoFit/>
            </a:bodyPr>
            <a:lstStyle/>
            <a:p>
              <a:pPr algn="ctr">
                <a:lnSpc>
                  <a:spcPct val="80000"/>
                </a:lnSpc>
              </a:pPr>
              <a:r>
                <a:rPr lang="en-US" b="1" dirty="0">
                  <a:solidFill>
                    <a:schemeClr val="accent1"/>
                  </a:solidFill>
                </a:rPr>
                <a:t>Overall survival</a:t>
              </a:r>
              <a:endParaRPr lang="en-GB" b="1" dirty="0">
                <a:solidFill>
                  <a:schemeClr val="accent1"/>
                </a:solidFill>
              </a:endParaRPr>
            </a:p>
          </p:txBody>
        </p:sp>
      </p:grpSp>
      <p:pic>
        <p:nvPicPr>
          <p:cNvPr id="19" name="Picture 5">
            <a:extLst>
              <a:ext uri="{FF2B5EF4-FFF2-40B4-BE49-F238E27FC236}">
                <a16:creationId xmlns:a16="http://schemas.microsoft.com/office/drawing/2014/main" id="{DD3A7168-A0B2-2848-BF8D-A190E7082719}"/>
              </a:ext>
            </a:extLst>
          </p:cNvPr>
          <p:cNvPicPr>
            <a:picLocks noChangeAspect="1"/>
          </p:cNvPicPr>
          <p:nvPr/>
        </p:nvPicPr>
        <p:blipFill rotWithShape="1">
          <a:blip r:embed="rId3"/>
          <a:srcRect t="8355"/>
          <a:stretch/>
        </p:blipFill>
        <p:spPr>
          <a:xfrm>
            <a:off x="636768" y="1538416"/>
            <a:ext cx="5595242" cy="2908124"/>
          </a:xfrm>
          <a:prstGeom prst="rect">
            <a:avLst/>
          </a:prstGeom>
        </p:spPr>
      </p:pic>
      <p:pic>
        <p:nvPicPr>
          <p:cNvPr id="20" name="Picture 7">
            <a:extLst>
              <a:ext uri="{FF2B5EF4-FFF2-40B4-BE49-F238E27FC236}">
                <a16:creationId xmlns:a16="http://schemas.microsoft.com/office/drawing/2014/main" id="{5DE970A9-86C0-F54D-9535-D0B7788D3CDD}"/>
              </a:ext>
            </a:extLst>
          </p:cNvPr>
          <p:cNvPicPr>
            <a:picLocks noChangeAspect="1"/>
          </p:cNvPicPr>
          <p:nvPr/>
        </p:nvPicPr>
        <p:blipFill rotWithShape="1">
          <a:blip r:embed="rId4"/>
          <a:srcRect t="7931"/>
          <a:stretch/>
        </p:blipFill>
        <p:spPr>
          <a:xfrm>
            <a:off x="6163327" y="1531410"/>
            <a:ext cx="5595242" cy="2921581"/>
          </a:xfrm>
          <a:prstGeom prst="rect">
            <a:avLst/>
          </a:prstGeom>
        </p:spPr>
      </p:pic>
    </p:spTree>
    <p:extLst>
      <p:ext uri="{BB962C8B-B14F-4D97-AF65-F5344CB8AC3E}">
        <p14:creationId xmlns:p14="http://schemas.microsoft.com/office/powerpoint/2010/main" val="3876080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D1C5564-749A-754D-A690-85908FE5FD64}"/>
              </a:ext>
            </a:extLst>
          </p:cNvPr>
          <p:cNvSpPr>
            <a:spLocks noGrp="1"/>
          </p:cNvSpPr>
          <p:nvPr>
            <p:ph sz="quarter" idx="12"/>
          </p:nvPr>
        </p:nvSpPr>
        <p:spPr>
          <a:xfrm>
            <a:off x="6817258" y="1425600"/>
            <a:ext cx="4766125" cy="4525200"/>
          </a:xfrm>
        </p:spPr>
        <p:txBody>
          <a:bodyPr/>
          <a:lstStyle/>
          <a:p>
            <a:r>
              <a:rPr lang="en-GB" dirty="0"/>
              <a:t>Grade ≥ 3 AEs occurred in 126 patients (86%)</a:t>
            </a:r>
          </a:p>
          <a:p>
            <a:pPr lvl="1"/>
            <a:r>
              <a:rPr lang="en-GB" dirty="0"/>
              <a:t>The most common Grade ≥ 3 AEs were </a:t>
            </a:r>
            <a:r>
              <a:rPr lang="en-GB" dirty="0" err="1"/>
              <a:t>cytopenias</a:t>
            </a:r>
            <a:r>
              <a:rPr lang="en-GB" dirty="0"/>
              <a:t> (70%) and infections (16%)</a:t>
            </a:r>
          </a:p>
          <a:p>
            <a:endParaRPr lang="en-GB" dirty="0"/>
          </a:p>
          <a:p>
            <a:r>
              <a:rPr lang="en-GB" dirty="0"/>
              <a:t>Grade 5 AEs occurred in 3 patients</a:t>
            </a:r>
          </a:p>
          <a:p>
            <a:pPr lvl="1"/>
            <a:r>
              <a:rPr lang="en-GB" dirty="0"/>
              <a:t>Related to </a:t>
            </a:r>
            <a:r>
              <a:rPr lang="en-GB" dirty="0" err="1"/>
              <a:t>axi-cel</a:t>
            </a:r>
            <a:r>
              <a:rPr lang="en-GB" dirty="0"/>
              <a:t>: multisystem organ failure in the context of CRS (n = 1, Day 7)</a:t>
            </a:r>
          </a:p>
          <a:p>
            <a:pPr lvl="1"/>
            <a:r>
              <a:rPr lang="en-GB" dirty="0"/>
              <a:t>Unrelated to </a:t>
            </a:r>
            <a:r>
              <a:rPr lang="en-GB" dirty="0" err="1"/>
              <a:t>axi-cel</a:t>
            </a:r>
            <a:r>
              <a:rPr lang="en-GB" dirty="0"/>
              <a:t>: aortic dissection </a:t>
            </a:r>
            <a:br>
              <a:rPr lang="en-GB" dirty="0"/>
            </a:br>
            <a:r>
              <a:rPr lang="en-GB" dirty="0"/>
              <a:t>(n = 1, Day 399); coccidioidomycosis </a:t>
            </a:r>
            <a:br>
              <a:rPr lang="en-GB" dirty="0"/>
            </a:br>
            <a:r>
              <a:rPr lang="en-GB" dirty="0"/>
              <a:t>infection (n = 1, Day 327)  </a:t>
            </a:r>
          </a:p>
        </p:txBody>
      </p:sp>
      <p:sp>
        <p:nvSpPr>
          <p:cNvPr id="2" name="Title 1">
            <a:extLst>
              <a:ext uri="{FF2B5EF4-FFF2-40B4-BE49-F238E27FC236}">
                <a16:creationId xmlns:a16="http://schemas.microsoft.com/office/drawing/2014/main" id="{BB786C90-3E41-5A4A-A664-F96D483BCEF0}"/>
              </a:ext>
            </a:extLst>
          </p:cNvPr>
          <p:cNvSpPr>
            <a:spLocks noGrp="1"/>
          </p:cNvSpPr>
          <p:nvPr>
            <p:ph type="title"/>
          </p:nvPr>
        </p:nvSpPr>
        <p:spPr>
          <a:xfrm>
            <a:off x="619199" y="246566"/>
            <a:ext cx="10539247" cy="807285"/>
          </a:xfrm>
        </p:spPr>
        <p:txBody>
          <a:bodyPr/>
          <a:lstStyle/>
          <a:p>
            <a:r>
              <a:rPr lang="en-GB"/>
              <a:t>ZUMA-5</a:t>
            </a:r>
            <a:br>
              <a:rPr lang="en-GB"/>
            </a:br>
            <a:r>
              <a:rPr lang="en-US"/>
              <a:t>Treatment-Emergent Adverse Events</a:t>
            </a:r>
            <a:endParaRPr lang="en-US" dirty="0"/>
          </a:p>
        </p:txBody>
      </p:sp>
      <p:sp>
        <p:nvSpPr>
          <p:cNvPr id="3" name="Slide Number Placeholder 2">
            <a:extLst>
              <a:ext uri="{FF2B5EF4-FFF2-40B4-BE49-F238E27FC236}">
                <a16:creationId xmlns:a16="http://schemas.microsoft.com/office/drawing/2014/main" id="{12B83D77-522F-094B-B4D7-9E9EF4B1E2F7}"/>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10" name="Tijdelijke aanduiding voor inhoud 9">
            <a:extLst>
              <a:ext uri="{FF2B5EF4-FFF2-40B4-BE49-F238E27FC236}">
                <a16:creationId xmlns:a16="http://schemas.microsoft.com/office/drawing/2014/main" id="{719F278B-E13F-C744-A84F-EDEF800AC195}"/>
              </a:ext>
            </a:extLst>
          </p:cNvPr>
          <p:cNvSpPr>
            <a:spLocks noGrp="1"/>
          </p:cNvSpPr>
          <p:nvPr>
            <p:ph sz="quarter" idx="15"/>
          </p:nvPr>
        </p:nvSpPr>
        <p:spPr>
          <a:xfrm>
            <a:off x="620183" y="6238662"/>
            <a:ext cx="10651381" cy="365125"/>
          </a:xfrm>
        </p:spPr>
        <p:txBody>
          <a:bodyPr/>
          <a:lstStyle/>
          <a:p>
            <a:pPr>
              <a:lnSpc>
                <a:spcPct val="90000"/>
              </a:lnSpc>
            </a:pPr>
            <a:br>
              <a:rPr lang="en-GB" dirty="0"/>
            </a:br>
            <a:r>
              <a:rPr lang="en-GB" baseline="30000" dirty="0" err="1"/>
              <a:t>a</a:t>
            </a:r>
            <a:r>
              <a:rPr lang="en-GB" dirty="0" err="1"/>
              <a:t>Treatment</a:t>
            </a:r>
            <a:r>
              <a:rPr lang="en-GB" dirty="0"/>
              <a:t>-emergent AEs shown are those that occurred in ≥25% of patients; </a:t>
            </a:r>
            <a:br>
              <a:rPr lang="en-GB" dirty="0"/>
            </a:br>
            <a:r>
              <a:rPr lang="en-GB" baseline="30000" dirty="0" err="1"/>
              <a:t>b</a:t>
            </a:r>
            <a:r>
              <a:rPr lang="en-GB" dirty="0" err="1"/>
              <a:t>Neutropenia</a:t>
            </a:r>
            <a:r>
              <a:rPr lang="en-GB" dirty="0"/>
              <a:t> includes preferred terms of neutropenia, neutrophil count decreased, and febrile neutropenia</a:t>
            </a:r>
            <a:br>
              <a:rPr lang="en-GB" dirty="0"/>
            </a:br>
            <a:r>
              <a:rPr lang="en-GB" dirty="0">
                <a:solidFill>
                  <a:schemeClr val="tx2"/>
                </a:solidFill>
              </a:rPr>
              <a:t>AE, adverse event; </a:t>
            </a:r>
            <a:r>
              <a:rPr lang="en-GB" dirty="0" err="1">
                <a:solidFill>
                  <a:schemeClr val="tx2"/>
                </a:solidFill>
              </a:rPr>
              <a:t>axi-cel</a:t>
            </a:r>
            <a:r>
              <a:rPr lang="en-GB" dirty="0">
                <a:solidFill>
                  <a:schemeClr val="tx2"/>
                </a:solidFill>
              </a:rPr>
              <a:t>, </a:t>
            </a:r>
            <a:r>
              <a:rPr lang="en-GB" dirty="0" err="1">
                <a:solidFill>
                  <a:schemeClr val="tx2"/>
                </a:solidFill>
              </a:rPr>
              <a:t>axicabtagene</a:t>
            </a:r>
            <a:r>
              <a:rPr lang="en-GB" dirty="0">
                <a:solidFill>
                  <a:schemeClr val="tx2"/>
                </a:solidFill>
              </a:rPr>
              <a:t> </a:t>
            </a:r>
            <a:r>
              <a:rPr lang="en-GB" dirty="0" err="1">
                <a:solidFill>
                  <a:schemeClr val="tx2"/>
                </a:solidFill>
              </a:rPr>
              <a:t>ciloleucel</a:t>
            </a:r>
            <a:r>
              <a:rPr lang="en-GB" dirty="0">
                <a:solidFill>
                  <a:schemeClr val="tx2"/>
                </a:solidFill>
              </a:rPr>
              <a:t>; CRS, cytokine release syndrome; FL, follicular lymphoma; MZL, marginal zone lymphoma</a:t>
            </a:r>
          </a:p>
          <a:p>
            <a:pPr>
              <a:lnSpc>
                <a:spcPct val="90000"/>
              </a:lnSpc>
              <a:spcBef>
                <a:spcPts val="0"/>
              </a:spcBef>
            </a:pPr>
            <a:r>
              <a:rPr lang="en-GB" altLang="en-US" dirty="0">
                <a:solidFill>
                  <a:schemeClr val="tx2"/>
                </a:solidFill>
              </a:rPr>
              <a:t>Jacobson C, et al. Oral presentation at ASH 2020. Abstract #700</a:t>
            </a:r>
            <a:endParaRPr lang="en-GB" dirty="0">
              <a:solidFill>
                <a:schemeClr val="tx2"/>
              </a:solidFill>
            </a:endParaRPr>
          </a:p>
        </p:txBody>
      </p:sp>
      <p:graphicFrame>
        <p:nvGraphicFramePr>
          <p:cNvPr id="9" name="Content Placeholder 6">
            <a:extLst>
              <a:ext uri="{FF2B5EF4-FFF2-40B4-BE49-F238E27FC236}">
                <a16:creationId xmlns:a16="http://schemas.microsoft.com/office/drawing/2014/main" id="{CDBDED9D-E817-4638-AE5F-B6838B573766}"/>
              </a:ext>
            </a:extLst>
          </p:cNvPr>
          <p:cNvGraphicFramePr>
            <a:graphicFrameLocks/>
          </p:cNvGraphicFramePr>
          <p:nvPr>
            <p:extLst>
              <p:ext uri="{D42A27DB-BD31-4B8C-83A1-F6EECF244321}">
                <p14:modId xmlns:p14="http://schemas.microsoft.com/office/powerpoint/2010/main" val="3804849973"/>
              </p:ext>
            </p:extLst>
          </p:nvPr>
        </p:nvGraphicFramePr>
        <p:xfrm>
          <a:off x="619200" y="1515570"/>
          <a:ext cx="5835921" cy="4305804"/>
        </p:xfrm>
        <a:graphic>
          <a:graphicData uri="http://schemas.openxmlformats.org/drawingml/2006/table">
            <a:tbl>
              <a:tblPr firstRow="1" bandRow="1">
                <a:tableStyleId>{5C22544A-7EE6-4342-B048-85BDC9FD1C3A}</a:tableStyleId>
              </a:tblPr>
              <a:tblGrid>
                <a:gridCol w="2172936">
                  <a:extLst>
                    <a:ext uri="{9D8B030D-6E8A-4147-A177-3AD203B41FA5}">
                      <a16:colId xmlns:a16="http://schemas.microsoft.com/office/drawing/2014/main" val="1916807986"/>
                    </a:ext>
                  </a:extLst>
                </a:gridCol>
                <a:gridCol w="1220995">
                  <a:extLst>
                    <a:ext uri="{9D8B030D-6E8A-4147-A177-3AD203B41FA5}">
                      <a16:colId xmlns:a16="http://schemas.microsoft.com/office/drawing/2014/main" val="1823078065"/>
                    </a:ext>
                  </a:extLst>
                </a:gridCol>
                <a:gridCol w="1220995">
                  <a:extLst>
                    <a:ext uri="{9D8B030D-6E8A-4147-A177-3AD203B41FA5}">
                      <a16:colId xmlns:a16="http://schemas.microsoft.com/office/drawing/2014/main" val="1200256284"/>
                    </a:ext>
                  </a:extLst>
                </a:gridCol>
                <a:gridCol w="1220995">
                  <a:extLst>
                    <a:ext uri="{9D8B030D-6E8A-4147-A177-3AD203B41FA5}">
                      <a16:colId xmlns:a16="http://schemas.microsoft.com/office/drawing/2014/main" val="1640492977"/>
                    </a:ext>
                  </a:extLst>
                </a:gridCol>
              </a:tblGrid>
              <a:tr h="578738">
                <a:tc>
                  <a:txBody>
                    <a:bodyPr/>
                    <a:lstStyle/>
                    <a:p>
                      <a:pPr>
                        <a:lnSpc>
                          <a:spcPct val="80000"/>
                        </a:lnSpc>
                      </a:pPr>
                      <a:r>
                        <a:rPr lang="en-US" sz="1500" b="1" dirty="0">
                          <a:solidFill>
                            <a:schemeClr val="bg1"/>
                          </a:solidFill>
                        </a:rPr>
                        <a:t>AE, n (%)</a:t>
                      </a:r>
                      <a:r>
                        <a:rPr lang="en-US" sz="1500" b="1" baseline="30000" dirty="0">
                          <a:solidFill>
                            <a:schemeClr val="bg1"/>
                          </a:solidFill>
                        </a:rPr>
                        <a:t>a</a:t>
                      </a:r>
                      <a:endParaRPr lang="en-US" sz="1500" b="1" dirty="0">
                        <a:solidFill>
                          <a:schemeClr val="bg1"/>
                        </a:solidFill>
                      </a:endParaRPr>
                    </a:p>
                  </a:txBody>
                  <a:tcPr marL="45720" marR="121920"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500" b="1" kern="1200" dirty="0">
                          <a:solidFill>
                            <a:schemeClr val="bg1"/>
                          </a:solidFill>
                          <a:effectLst/>
                          <a:latin typeface="+mn-lt"/>
                          <a:ea typeface="Calibri" panose="020F0502020204030204" pitchFamily="34" charset="0"/>
                          <a:cs typeface="Arial" panose="020B0604020202020204" pitchFamily="34" charset="0"/>
                        </a:rPr>
                        <a:t>FL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500" b="1" kern="1200" dirty="0">
                          <a:solidFill>
                            <a:schemeClr val="bg1"/>
                          </a:solidFill>
                          <a:effectLst/>
                          <a:latin typeface="+mn-lt"/>
                          <a:ea typeface="Calibri" panose="020F0502020204030204" pitchFamily="34" charset="0"/>
                          <a:cs typeface="Arial" panose="020B0604020202020204" pitchFamily="34" charset="0"/>
                        </a:rPr>
                        <a:t>(n = 124)</a:t>
                      </a:r>
                    </a:p>
                  </a:txBody>
                  <a:tcPr marL="45720" marR="9525"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500" b="1" kern="1200" dirty="0">
                          <a:solidFill>
                            <a:schemeClr val="bg1"/>
                          </a:solidFill>
                          <a:effectLst/>
                          <a:latin typeface="+mn-lt"/>
                          <a:ea typeface="Calibri" panose="020F0502020204030204" pitchFamily="34" charset="0"/>
                          <a:cs typeface="Arial" panose="020B0604020202020204" pitchFamily="34" charset="0"/>
                        </a:rPr>
                        <a:t>MZL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500" b="1" kern="1200" dirty="0">
                          <a:solidFill>
                            <a:schemeClr val="bg1"/>
                          </a:solidFill>
                          <a:effectLst/>
                          <a:latin typeface="+mn-lt"/>
                          <a:ea typeface="Calibri" panose="020F0502020204030204" pitchFamily="34" charset="0"/>
                          <a:cs typeface="Arial" panose="020B0604020202020204" pitchFamily="34" charset="0"/>
                        </a:rPr>
                        <a:t>(n = 22)</a:t>
                      </a:r>
                    </a:p>
                  </a:txBody>
                  <a:tcPr marL="45720" marR="9525"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500" b="1" kern="1200" dirty="0">
                          <a:solidFill>
                            <a:schemeClr val="bg1"/>
                          </a:solidFill>
                          <a:effectLst/>
                          <a:latin typeface="+mn-lt"/>
                          <a:ea typeface="Calibri" panose="020F0502020204030204" pitchFamily="34" charset="0"/>
                          <a:cs typeface="Arial" panose="020B0604020202020204" pitchFamily="34" charset="0"/>
                        </a:rPr>
                        <a:t>Overall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500" b="1" kern="1200" dirty="0">
                          <a:solidFill>
                            <a:schemeClr val="bg1"/>
                          </a:solidFill>
                          <a:effectLst/>
                          <a:latin typeface="+mn-lt"/>
                          <a:ea typeface="Calibri" panose="020F0502020204030204" pitchFamily="34" charset="0"/>
                          <a:cs typeface="Arial" panose="020B0604020202020204" pitchFamily="34" charset="0"/>
                        </a:rPr>
                        <a:t>(N = 146)</a:t>
                      </a:r>
                    </a:p>
                  </a:txBody>
                  <a:tcPr marL="45720" marR="9525" marT="0" marB="0" anchor="ctr"/>
                </a:tc>
                <a:extLst>
                  <a:ext uri="{0D108BD9-81ED-4DB2-BD59-A6C34878D82A}">
                    <a16:rowId xmlns:a16="http://schemas.microsoft.com/office/drawing/2014/main" val="3812775402"/>
                  </a:ext>
                </a:extLst>
              </a:tr>
              <a:tr h="266219">
                <a:tc>
                  <a:txBody>
                    <a:bodyPr/>
                    <a:lstStyle/>
                    <a:p>
                      <a:pPr marL="0" marR="0">
                        <a:lnSpc>
                          <a:spcPct val="110000"/>
                        </a:lnSpc>
                        <a:spcBef>
                          <a:spcPts val="0"/>
                        </a:spcBef>
                        <a:spcAft>
                          <a:spcPts val="800"/>
                        </a:spcAft>
                      </a:pPr>
                      <a:r>
                        <a:rPr lang="en-US" sz="1300" b="1" dirty="0">
                          <a:effectLst/>
                          <a:latin typeface="Calibri" panose="020F0502020204030204" pitchFamily="34" charset="0"/>
                          <a:ea typeface="Calibri" panose="020F0502020204030204" pitchFamily="34" charset="0"/>
                          <a:cs typeface="Calibri" panose="020F0502020204030204" pitchFamily="34" charset="0"/>
                        </a:rPr>
                        <a:t>Any AE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effectLst/>
                          <a:latin typeface="Calibri" panose="020F0502020204030204" pitchFamily="34" charset="0"/>
                          <a:ea typeface="Calibri" panose="020F0502020204030204" pitchFamily="34" charset="0"/>
                          <a:cs typeface="Calibri" panose="020F0502020204030204" pitchFamily="34" charset="0"/>
                        </a:rPr>
                        <a:t>123 (99)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effectLst/>
                          <a:latin typeface="Calibri" panose="020F0502020204030204" pitchFamily="34" charset="0"/>
                          <a:ea typeface="Calibri" panose="020F0502020204030204" pitchFamily="34" charset="0"/>
                          <a:cs typeface="Calibri" panose="020F0502020204030204" pitchFamily="34" charset="0"/>
                        </a:rPr>
                        <a:t>22 (100)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 (99)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4770454"/>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Pyrexia</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103 (83)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(91)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123 (84)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8024795"/>
                  </a:ext>
                </a:extLst>
              </a:tr>
              <a:tr h="266219">
                <a:tc>
                  <a:txBody>
                    <a:bodyPr/>
                    <a:lstStyle/>
                    <a:p>
                      <a:pPr marL="182880" marR="0">
                        <a:lnSpc>
                          <a:spcPct val="110000"/>
                        </a:lnSpc>
                        <a:spcBef>
                          <a:spcPts val="0"/>
                        </a:spcBef>
                        <a:spcAft>
                          <a:spcPts val="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Neutropenia</a:t>
                      </a:r>
                      <a:r>
                        <a:rPr lang="en-US" sz="1300" kern="1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 (64)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(68)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 (64)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945027"/>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Hypotension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 (48)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(59)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 (49)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635971"/>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Headache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 (44)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(50)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 (45)</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5285211"/>
                  </a:ext>
                </a:extLst>
              </a:tr>
              <a:tr h="266219">
                <a:tc>
                  <a:txBody>
                    <a:bodyPr/>
                    <a:lstStyle/>
                    <a:p>
                      <a:pPr marL="182880" marR="0">
                        <a:lnSpc>
                          <a:spcPct val="110000"/>
                        </a:lnSpc>
                        <a:spcBef>
                          <a:spcPts val="0"/>
                        </a:spcBef>
                        <a:spcAft>
                          <a:spcPts val="800"/>
                        </a:spcAft>
                      </a:pPr>
                      <a:r>
                        <a:rPr lang="en-US" sz="1300" dirty="0">
                          <a:effectLst/>
                          <a:latin typeface="Calibri" panose="020F0502020204030204" pitchFamily="34" charset="0"/>
                          <a:ea typeface="Calibri" panose="020F0502020204030204" pitchFamily="34" charset="0"/>
                          <a:cs typeface="Calibri" panose="020F0502020204030204" pitchFamily="34" charset="0"/>
                        </a:rPr>
                        <a:t>Fatigue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 (41)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(59)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 (44)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8009891"/>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Nausea</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 (36)</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(59)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 (40)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6667421"/>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Anemia</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 (35)</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(50)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 (38)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391364"/>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Sinus tachycardia</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 (33)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(32)</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 (33)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672693"/>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Tremor</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 (29)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(41)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 (31)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600131"/>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Chills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 (27)</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 (41)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 (29)</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01330"/>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Constipation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 (28)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(27)</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 (28)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964742"/>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Diarrhea</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 (27)</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(36)</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 (28)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4365713"/>
                  </a:ext>
                </a:extLst>
              </a:tr>
              <a:tr h="266219">
                <a:tc>
                  <a:txBody>
                    <a:bodyPr/>
                    <a:lstStyle/>
                    <a:p>
                      <a:pPr marL="182880" marR="0">
                        <a:lnSpc>
                          <a:spcPct val="110000"/>
                        </a:lnSpc>
                        <a:spcBef>
                          <a:spcPts val="0"/>
                        </a:spcBef>
                        <a:spcAft>
                          <a:spcPts val="800"/>
                        </a:spcAft>
                      </a:pPr>
                      <a:r>
                        <a:rPr lang="en-US" sz="13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Decreased appetite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 (23)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 (36)</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800"/>
                        </a:spcAft>
                      </a:pPr>
                      <a:r>
                        <a:rPr lang="en-US"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 (25)</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247823"/>
                  </a:ext>
                </a:extLst>
              </a:tr>
            </a:tbl>
          </a:graphicData>
        </a:graphic>
      </p:graphicFrame>
    </p:spTree>
    <p:extLst>
      <p:ext uri="{BB962C8B-B14F-4D97-AF65-F5344CB8AC3E}">
        <p14:creationId xmlns:p14="http://schemas.microsoft.com/office/powerpoint/2010/main" val="3069940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20EE6A7C-BF1C-6B4A-8666-00284EDBA2AF}"/>
              </a:ext>
            </a:extLst>
          </p:cNvPr>
          <p:cNvGraphicFramePr>
            <a:graphicFrameLocks noGrp="1"/>
          </p:cNvGraphicFramePr>
          <p:nvPr>
            <p:ph sz="quarter" idx="12"/>
            <p:extLst>
              <p:ext uri="{D42A27DB-BD31-4B8C-83A1-F6EECF244321}">
                <p14:modId xmlns:p14="http://schemas.microsoft.com/office/powerpoint/2010/main" val="1377422981"/>
              </p:ext>
            </p:extLst>
          </p:nvPr>
        </p:nvGraphicFramePr>
        <p:xfrm>
          <a:off x="614362" y="1273260"/>
          <a:ext cx="10963275" cy="4515146"/>
        </p:xfrm>
        <a:graphic>
          <a:graphicData uri="http://schemas.openxmlformats.org/drawingml/2006/table">
            <a:tbl>
              <a:tblPr firstRow="1" bandRow="1">
                <a:tableStyleId>{5C22544A-7EE6-4342-B048-85BDC9FD1C3A}</a:tableStyleId>
              </a:tblPr>
              <a:tblGrid>
                <a:gridCol w="4485441">
                  <a:extLst>
                    <a:ext uri="{9D8B030D-6E8A-4147-A177-3AD203B41FA5}">
                      <a16:colId xmlns:a16="http://schemas.microsoft.com/office/drawing/2014/main" val="3253045233"/>
                    </a:ext>
                  </a:extLst>
                </a:gridCol>
                <a:gridCol w="2159278">
                  <a:extLst>
                    <a:ext uri="{9D8B030D-6E8A-4147-A177-3AD203B41FA5}">
                      <a16:colId xmlns:a16="http://schemas.microsoft.com/office/drawing/2014/main" val="512302577"/>
                    </a:ext>
                  </a:extLst>
                </a:gridCol>
                <a:gridCol w="2159278">
                  <a:extLst>
                    <a:ext uri="{9D8B030D-6E8A-4147-A177-3AD203B41FA5}">
                      <a16:colId xmlns:a16="http://schemas.microsoft.com/office/drawing/2014/main" val="2090431972"/>
                    </a:ext>
                  </a:extLst>
                </a:gridCol>
                <a:gridCol w="2159278">
                  <a:extLst>
                    <a:ext uri="{9D8B030D-6E8A-4147-A177-3AD203B41FA5}">
                      <a16:colId xmlns:a16="http://schemas.microsoft.com/office/drawing/2014/main" val="3102474612"/>
                    </a:ext>
                  </a:extLst>
                </a:gridCol>
              </a:tblGrid>
              <a:tr h="597485">
                <a:tc>
                  <a:txBody>
                    <a:bodyPr/>
                    <a:lstStyle/>
                    <a:p>
                      <a:pPr>
                        <a:lnSpc>
                          <a:spcPct val="90000"/>
                        </a:lnSpc>
                      </a:pPr>
                      <a:r>
                        <a:rPr lang="en-US" sz="1800" b="1" dirty="0">
                          <a:solidFill>
                            <a:schemeClr val="bg1"/>
                          </a:solidFill>
                          <a:latin typeface="Calibri" panose="020F0502020204030204" pitchFamily="34" charset="0"/>
                          <a:cs typeface="Calibri" panose="020F0502020204030204" pitchFamily="34" charset="0"/>
                        </a:rPr>
                        <a:t>Parameter</a:t>
                      </a:r>
                    </a:p>
                  </a:txBody>
                  <a:tcPr marL="45720" marR="121920"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 124)</a:t>
                      </a:r>
                    </a:p>
                  </a:txBody>
                  <a:tcPr marL="45720" marR="9525"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MZL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 22)</a:t>
                      </a:r>
                    </a:p>
                  </a:txBody>
                  <a:tcPr marL="45720" marR="9525"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Overall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 = 146)</a:t>
                      </a:r>
                    </a:p>
                  </a:txBody>
                  <a:tcPr marL="45720" marR="9525" marT="0" marB="0" anchor="ctr"/>
                </a:tc>
                <a:extLst>
                  <a:ext uri="{0D108BD9-81ED-4DB2-BD59-A6C34878D82A}">
                    <a16:rowId xmlns:a16="http://schemas.microsoft.com/office/drawing/2014/main" val="3001000084"/>
                  </a:ext>
                </a:extLst>
              </a:tr>
              <a:tr h="356151">
                <a:tc>
                  <a:txBody>
                    <a:bodyPr/>
                    <a:lstStyle/>
                    <a:p>
                      <a:pPr marL="0" marR="0">
                        <a:lnSpc>
                          <a:spcPct val="100000"/>
                        </a:lnSpc>
                        <a:spcBef>
                          <a:spcPts val="0"/>
                        </a:spcBef>
                        <a:spcAft>
                          <a:spcPts val="0"/>
                        </a:spcAft>
                      </a:pPr>
                      <a:r>
                        <a:rPr lang="en-US" sz="1600" b="1" dirty="0">
                          <a:effectLst/>
                          <a:latin typeface="Calibri" panose="020F0502020204030204" pitchFamily="34" charset="0"/>
                          <a:ea typeface="SimSun" panose="02010600030101010101" pitchFamily="2" charset="-122"/>
                          <a:cs typeface="Calibri" panose="020F0502020204030204" pitchFamily="34" charset="0"/>
                        </a:rPr>
                        <a:t>CRS, n (%)</a:t>
                      </a:r>
                      <a:r>
                        <a:rPr lang="en-US" sz="1600" b="1" baseline="30000" dirty="0">
                          <a:effectLst/>
                          <a:latin typeface="Calibri" panose="020F0502020204030204" pitchFamily="34" charset="0"/>
                          <a:ea typeface="SimSun" panose="02010600030101010101" pitchFamily="2" charset="-122"/>
                          <a:cs typeface="Calibri" panose="020F0502020204030204" pitchFamily="34" charset="0"/>
                        </a:rPr>
                        <a:t>a</a:t>
                      </a:r>
                      <a:endParaRPr lang="en-US" sz="1600" b="1" dirty="0">
                        <a:effectLst/>
                        <a:latin typeface="Calibri" panose="020F0502020204030204" pitchFamily="34" charset="0"/>
                        <a:ea typeface="SimSun" panose="02010600030101010101" pitchFamily="2" charset="-122"/>
                        <a:cs typeface="Calibri" panose="020F0502020204030204" pitchFamily="34" charset="0"/>
                      </a:endParaRPr>
                    </a:p>
                  </a:txBody>
                  <a:tcPr marL="45720"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Calibri" panose="020F0502020204030204" pitchFamily="34" charset="0"/>
                          <a:ea typeface="+mn-ea"/>
                          <a:cs typeface="Calibri" panose="020F0502020204030204" pitchFamily="34" charset="0"/>
                        </a:rPr>
                        <a:t>97 (78)</a:t>
                      </a:r>
                      <a:endParaRPr lang="en-US" sz="1600" dirty="0">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SimSun" panose="02010600030101010101" pitchFamily="2" charset="-122"/>
                          <a:cs typeface="Calibri" panose="020F0502020204030204" pitchFamily="34" charset="0"/>
                        </a:rPr>
                        <a:t>22 (100)</a:t>
                      </a:r>
                    </a:p>
                  </a:txBody>
                  <a:tcPr marL="18415" marR="0" marT="0" marB="0" anchor="ctr"/>
                </a:tc>
                <a:tc>
                  <a:txBody>
                    <a:bodyPr/>
                    <a:lstStyle/>
                    <a:p>
                      <a:pPr marL="0" marR="0" algn="ctr">
                        <a:lnSpc>
                          <a:spcPct val="11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119 (82)</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98801946"/>
                  </a:ext>
                </a:extLst>
              </a:tr>
              <a:tr h="356151">
                <a:tc>
                  <a:txBody>
                    <a:bodyPr/>
                    <a:lstStyle/>
                    <a:p>
                      <a:pPr marL="274320" marR="0">
                        <a:lnSpc>
                          <a:spcPct val="100000"/>
                        </a:lnSpc>
                        <a:spcBef>
                          <a:spcPts val="0"/>
                        </a:spcBef>
                        <a:spcAft>
                          <a:spcPts val="0"/>
                        </a:spcAft>
                      </a:pPr>
                      <a:r>
                        <a:rPr lang="en-US" sz="1600" b="0" dirty="0">
                          <a:effectLst/>
                          <a:latin typeface="Calibri" panose="020F0502020204030204" pitchFamily="34" charset="0"/>
                          <a:ea typeface="SimSun" panose="02010600030101010101" pitchFamily="2" charset="-122"/>
                          <a:cs typeface="Calibri" panose="020F0502020204030204" pitchFamily="34" charset="0"/>
                        </a:rPr>
                        <a:t>Grade ≥ 3</a:t>
                      </a:r>
                    </a:p>
                  </a:txBody>
                  <a:tcPr marL="45720"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Calibri" panose="020F0502020204030204" pitchFamily="34" charset="0"/>
                          <a:ea typeface="+mn-ea"/>
                          <a:cs typeface="Calibri" panose="020F0502020204030204" pitchFamily="34" charset="0"/>
                        </a:rPr>
                        <a:t>8 (6)</a:t>
                      </a:r>
                      <a:endParaRPr lang="en-US" sz="1600" dirty="0">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Calibri" panose="020F0502020204030204" pitchFamily="34" charset="0"/>
                          <a:ea typeface="+mn-ea"/>
                          <a:cs typeface="Calibri" panose="020F0502020204030204" pitchFamily="34" charset="0"/>
                        </a:rPr>
                        <a:t>2 (9)</a:t>
                      </a:r>
                      <a:endParaRPr lang="en-US" sz="1600" dirty="0">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Calibri" panose="020F0502020204030204" pitchFamily="34" charset="0"/>
                          <a:ea typeface="+mn-ea"/>
                          <a:cs typeface="Calibri" panose="020F0502020204030204" pitchFamily="34" charset="0"/>
                        </a:rPr>
                        <a:t>10 (7)</a:t>
                      </a:r>
                      <a:endParaRPr lang="en-US" sz="1600" dirty="0">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extLst>
                  <a:ext uri="{0D108BD9-81ED-4DB2-BD59-A6C34878D82A}">
                    <a16:rowId xmlns:a16="http://schemas.microsoft.com/office/drawing/2014/main" val="2082400204"/>
                  </a:ext>
                </a:extLst>
              </a:tr>
              <a:tr h="356151">
                <a:tc>
                  <a:txBody>
                    <a:bodyPr/>
                    <a:lstStyle/>
                    <a:p>
                      <a:pPr marL="0" marR="0">
                        <a:lnSpc>
                          <a:spcPct val="100000"/>
                        </a:lnSpc>
                        <a:spcBef>
                          <a:spcPts val="0"/>
                        </a:spcBef>
                        <a:spcAft>
                          <a:spcPts val="0"/>
                        </a:spcAft>
                      </a:pPr>
                      <a:r>
                        <a:rPr lang="en-US" sz="1600" b="1" dirty="0">
                          <a:effectLst/>
                          <a:latin typeface="Calibri" panose="020F0502020204030204" pitchFamily="34" charset="0"/>
                          <a:ea typeface="SimSun" panose="02010600030101010101" pitchFamily="2" charset="-122"/>
                          <a:cs typeface="Calibri" panose="020F0502020204030204" pitchFamily="34" charset="0"/>
                        </a:rPr>
                        <a:t>Most common symptoms of any grade, n/n (%)</a:t>
                      </a:r>
                    </a:p>
                  </a:txBody>
                  <a:tcPr marL="18415" marR="0" marT="0" marB="0" anchor="ctr"/>
                </a:tc>
                <a:tc>
                  <a:txBody>
                    <a:bodyPr/>
                    <a:lstStyle/>
                    <a:p>
                      <a:pPr marL="0" marR="0" algn="ctr">
                        <a:lnSpc>
                          <a:spcPct val="100000"/>
                        </a:lnSpc>
                        <a:spcBef>
                          <a:spcPts val="0"/>
                        </a:spcBef>
                        <a:spcAft>
                          <a:spcPts val="0"/>
                        </a:spcAft>
                      </a:pPr>
                      <a:endParaRPr lang="en-US" sz="1600" dirty="0">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algn="ctr">
                        <a:lnSpc>
                          <a:spcPct val="100000"/>
                        </a:lnSpc>
                        <a:spcBef>
                          <a:spcPts val="0"/>
                        </a:spcBef>
                        <a:spcAft>
                          <a:spcPts val="0"/>
                        </a:spcAft>
                      </a:pPr>
                      <a:endParaRPr lang="en-US" sz="1600" dirty="0">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algn="ctr">
                        <a:lnSpc>
                          <a:spcPct val="100000"/>
                        </a:lnSpc>
                        <a:spcBef>
                          <a:spcPts val="0"/>
                        </a:spcBef>
                        <a:spcAft>
                          <a:spcPts val="0"/>
                        </a:spcAft>
                      </a:pPr>
                      <a:endParaRPr lang="en-US" sz="1600" dirty="0">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extLst>
                  <a:ext uri="{0D108BD9-81ED-4DB2-BD59-A6C34878D82A}">
                    <a16:rowId xmlns:a16="http://schemas.microsoft.com/office/drawing/2014/main" val="2983906839"/>
                  </a:ext>
                </a:extLst>
              </a:tr>
              <a:tr h="356151">
                <a:tc>
                  <a:txBody>
                    <a:bodyPr/>
                    <a:lstStyle/>
                    <a:p>
                      <a:pPr marL="274320" marR="0">
                        <a:lnSpc>
                          <a:spcPct val="100000"/>
                        </a:lnSpc>
                        <a:spcBef>
                          <a:spcPts val="0"/>
                        </a:spcBef>
                        <a:spcAft>
                          <a:spcPts val="0"/>
                        </a:spcAft>
                      </a:pPr>
                      <a:r>
                        <a:rPr lang="en-US"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Pyrexia</a:t>
                      </a:r>
                    </a:p>
                  </a:txBody>
                  <a:tcPr marL="18415" marR="0" marT="0" marB="0" anchor="ctr"/>
                </a:tc>
                <a:tc>
                  <a:txBody>
                    <a:bodyPr/>
                    <a:lstStyle/>
                    <a:p>
                      <a:pPr marL="0" marR="0" algn="ctr">
                        <a:lnSpc>
                          <a:spcPct val="100000"/>
                        </a:lnSpc>
                        <a:spcBef>
                          <a:spcPts val="0"/>
                        </a:spcBef>
                        <a:spcAft>
                          <a:spcPts val="0"/>
                        </a:spcAft>
                      </a:pPr>
                      <a:r>
                        <a:rPr lang="en-US" sz="16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94/97 (97)</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20/22 (91)</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114/119 (96)</a:t>
                      </a:r>
                    </a:p>
                  </a:txBody>
                  <a:tcPr marL="18415" marR="0" marT="0" marB="0" anchor="ctr"/>
                </a:tc>
                <a:extLst>
                  <a:ext uri="{0D108BD9-81ED-4DB2-BD59-A6C34878D82A}">
                    <a16:rowId xmlns:a16="http://schemas.microsoft.com/office/drawing/2014/main" val="1776463768"/>
                  </a:ext>
                </a:extLst>
              </a:tr>
              <a:tr h="356151">
                <a:tc>
                  <a:txBody>
                    <a:bodyPr/>
                    <a:lstStyle/>
                    <a:p>
                      <a:pPr marL="274320" marR="0">
                        <a:lnSpc>
                          <a:spcPct val="100000"/>
                        </a:lnSpc>
                        <a:spcBef>
                          <a:spcPts val="0"/>
                        </a:spcBef>
                        <a:spcAft>
                          <a:spcPts val="0"/>
                        </a:spcAft>
                      </a:pPr>
                      <a:r>
                        <a:rPr lang="en-US"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Hypotension</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39/97 (40)</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10/22 (45)</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49/119 (41)</a:t>
                      </a:r>
                    </a:p>
                  </a:txBody>
                  <a:tcPr marL="18415" marR="0" marT="0" marB="0" anchor="ctr"/>
                </a:tc>
                <a:extLst>
                  <a:ext uri="{0D108BD9-81ED-4DB2-BD59-A6C34878D82A}">
                    <a16:rowId xmlns:a16="http://schemas.microsoft.com/office/drawing/2014/main" val="1865192145"/>
                  </a:ext>
                </a:extLst>
              </a:tr>
              <a:tr h="356151">
                <a:tc>
                  <a:txBody>
                    <a:bodyPr/>
                    <a:lstStyle/>
                    <a:p>
                      <a:pPr marL="0" marR="0">
                        <a:lnSpc>
                          <a:spcPct val="100000"/>
                        </a:lnSpc>
                        <a:spcBef>
                          <a:spcPts val="0"/>
                        </a:spcBef>
                        <a:spcAft>
                          <a:spcPts val="0"/>
                        </a:spcAft>
                      </a:pPr>
                      <a:r>
                        <a:rPr lang="en-US" sz="1600" b="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AE management, n (%)</a:t>
                      </a:r>
                    </a:p>
                  </a:txBody>
                  <a:tcPr marL="45720"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extLst>
                  <a:ext uri="{0D108BD9-81ED-4DB2-BD59-A6C34878D82A}">
                    <a16:rowId xmlns:a16="http://schemas.microsoft.com/office/drawing/2014/main" val="3589161692"/>
                  </a:ext>
                </a:extLst>
              </a:tr>
              <a:tr h="356151">
                <a:tc>
                  <a:txBody>
                    <a:bodyPr/>
                    <a:lstStyle/>
                    <a:p>
                      <a:pPr marL="274320" marR="0" lvl="0" indent="0" algn="l" defTabSz="68575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Tocilizumab</a:t>
                      </a:r>
                    </a:p>
                  </a:txBody>
                  <a:tcPr marL="45720"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56 (45)</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15 (68)</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71 (49)</a:t>
                      </a:r>
                    </a:p>
                  </a:txBody>
                  <a:tcPr marL="18415" marR="0" marT="0" marB="0" anchor="ctr"/>
                </a:tc>
                <a:extLst>
                  <a:ext uri="{0D108BD9-81ED-4DB2-BD59-A6C34878D82A}">
                    <a16:rowId xmlns:a16="http://schemas.microsoft.com/office/drawing/2014/main" val="1825591160"/>
                  </a:ext>
                </a:extLst>
              </a:tr>
              <a:tr h="356151">
                <a:tc>
                  <a:txBody>
                    <a:bodyPr/>
                    <a:lstStyle/>
                    <a:p>
                      <a:pPr marL="274320" marR="0" lvl="0" indent="0" algn="l" defTabSz="68575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Corticosteroids</a:t>
                      </a:r>
                    </a:p>
                  </a:txBody>
                  <a:tcPr marL="45720"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19 (15)</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6 (27)</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25 (17)</a:t>
                      </a:r>
                    </a:p>
                  </a:txBody>
                  <a:tcPr marL="18415" marR="0" marT="0" marB="0" anchor="ctr"/>
                </a:tc>
                <a:extLst>
                  <a:ext uri="{0D108BD9-81ED-4DB2-BD59-A6C34878D82A}">
                    <a16:rowId xmlns:a16="http://schemas.microsoft.com/office/drawing/2014/main" val="1024468043"/>
                  </a:ext>
                </a:extLst>
              </a:tr>
              <a:tr h="356151">
                <a:tc>
                  <a:txBody>
                    <a:bodyPr/>
                    <a:lstStyle/>
                    <a:p>
                      <a:pPr marL="0" marR="0">
                        <a:lnSpc>
                          <a:spcPct val="100000"/>
                        </a:lnSpc>
                        <a:spcBef>
                          <a:spcPts val="0"/>
                        </a:spcBef>
                        <a:spcAft>
                          <a:spcPts val="0"/>
                        </a:spcAft>
                      </a:pPr>
                      <a:r>
                        <a:rPr lang="en-US" sz="1600" b="1" dirty="0">
                          <a:effectLst/>
                          <a:latin typeface="Calibri" panose="020F0502020204030204" pitchFamily="34" charset="0"/>
                          <a:ea typeface="SimSun" panose="02010600030101010101" pitchFamily="2" charset="-122"/>
                          <a:cs typeface="Calibri" panose="020F0502020204030204" pitchFamily="34" charset="0"/>
                        </a:rPr>
                        <a:t>Median time to onset (range), days</a:t>
                      </a:r>
                    </a:p>
                  </a:txBody>
                  <a:tcPr marL="45720"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4 (1 – 15)</a:t>
                      </a:r>
                    </a:p>
                  </a:txBody>
                  <a:tcPr marL="18415"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4 (1 – 9)</a:t>
                      </a:r>
                    </a:p>
                  </a:txBody>
                  <a:tcPr marL="18415"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4 (1 – 15)</a:t>
                      </a:r>
                    </a:p>
                  </a:txBody>
                  <a:tcPr marL="18415" marR="0" marT="0" marB="0" anchor="ctr"/>
                </a:tc>
                <a:extLst>
                  <a:ext uri="{0D108BD9-81ED-4DB2-BD59-A6C34878D82A}">
                    <a16:rowId xmlns:a16="http://schemas.microsoft.com/office/drawing/2014/main" val="793546004"/>
                  </a:ext>
                </a:extLst>
              </a:tr>
              <a:tr h="356151">
                <a:tc>
                  <a:txBody>
                    <a:bodyPr/>
                    <a:lstStyle/>
                    <a:p>
                      <a:pPr marL="0" marR="0">
                        <a:lnSpc>
                          <a:spcPct val="100000"/>
                        </a:lnSpc>
                        <a:spcBef>
                          <a:spcPts val="0"/>
                        </a:spcBef>
                        <a:spcAft>
                          <a:spcPts val="0"/>
                        </a:spcAft>
                      </a:pPr>
                      <a:r>
                        <a:rPr lang="en-US" sz="1600" b="1" dirty="0">
                          <a:effectLst/>
                          <a:latin typeface="Calibri" panose="020F0502020204030204" pitchFamily="34" charset="0"/>
                          <a:ea typeface="SimSun" panose="02010600030101010101" pitchFamily="2" charset="-122"/>
                          <a:cs typeface="Calibri" panose="020F0502020204030204" pitchFamily="34" charset="0"/>
                        </a:rPr>
                        <a:t>Median duration of events (range), days</a:t>
                      </a:r>
                    </a:p>
                  </a:txBody>
                  <a:tcPr marL="45720"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6 (1 – 27)</a:t>
                      </a:r>
                    </a:p>
                  </a:txBody>
                  <a:tcPr marL="18415"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6 (2 – 14)</a:t>
                      </a:r>
                    </a:p>
                  </a:txBody>
                  <a:tcPr marL="18415"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6 (1 – 27)</a:t>
                      </a:r>
                    </a:p>
                  </a:txBody>
                  <a:tcPr marL="18415" marR="0" marT="0" marB="0" anchor="ctr"/>
                </a:tc>
                <a:extLst>
                  <a:ext uri="{0D108BD9-81ED-4DB2-BD59-A6C34878D82A}">
                    <a16:rowId xmlns:a16="http://schemas.microsoft.com/office/drawing/2014/main" val="723502569"/>
                  </a:ext>
                </a:extLst>
              </a:tr>
              <a:tr h="356151">
                <a:tc>
                  <a:txBody>
                    <a:bodyPr/>
                    <a:lstStyle/>
                    <a:p>
                      <a:pPr marL="0" marR="0">
                        <a:lnSpc>
                          <a:spcPct val="100000"/>
                        </a:lnSpc>
                        <a:spcBef>
                          <a:spcPts val="0"/>
                        </a:spcBef>
                        <a:spcAft>
                          <a:spcPts val="0"/>
                        </a:spcAft>
                      </a:pPr>
                      <a:r>
                        <a:rPr lang="en-US" sz="1600" b="1" dirty="0">
                          <a:effectLst/>
                          <a:latin typeface="Calibri" panose="020F0502020204030204" pitchFamily="34" charset="0"/>
                          <a:ea typeface="SimSun" panose="02010600030101010101" pitchFamily="2" charset="-122"/>
                          <a:cs typeface="Calibri" panose="020F0502020204030204" pitchFamily="34" charset="0"/>
                        </a:rPr>
                        <a:t>Patients with resolved events, n/n (%)</a:t>
                      </a:r>
                    </a:p>
                  </a:txBody>
                  <a:tcPr marL="45720" marR="0" marT="0" marB="0" anchor="ctr">
                    <a:solidFill>
                      <a:srgbClr val="FDD8CD"/>
                    </a:solidFill>
                  </a:tcP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96/97 (99)</a:t>
                      </a:r>
                      <a:r>
                        <a:rPr lang="en-US" sz="1600" baseline="300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b</a:t>
                      </a:r>
                      <a:endParaRPr lang="en-US" sz="16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22/22 (100)</a:t>
                      </a:r>
                    </a:p>
                  </a:txBody>
                  <a:tcPr marL="18415" marR="0" marT="0" marB="0" anchor="ctr"/>
                </a:tc>
                <a:tc>
                  <a:txBody>
                    <a:bodyPr/>
                    <a:lstStyle/>
                    <a:p>
                      <a:pPr marL="0" marR="0" algn="ctr">
                        <a:lnSpc>
                          <a:spcPct val="100000"/>
                        </a:lnSpc>
                        <a:spcBef>
                          <a:spcPts val="0"/>
                        </a:spcBef>
                        <a:spcAft>
                          <a:spcPts val="0"/>
                        </a:spcAft>
                      </a:pPr>
                      <a:r>
                        <a:rPr lang="en-US" sz="1600" dirty="0">
                          <a:effectLst/>
                          <a:latin typeface="Calibri" panose="020F0502020204030204" pitchFamily="34" charset="0"/>
                          <a:ea typeface="SimSun" panose="02010600030101010101" pitchFamily="2" charset="-122"/>
                          <a:cs typeface="Calibri" panose="020F0502020204030204" pitchFamily="34" charset="0"/>
                        </a:rPr>
                        <a:t>118/119 (99</a:t>
                      </a:r>
                      <a:r>
                        <a:rPr lang="en-US" sz="16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t>
                      </a:r>
                      <a:r>
                        <a:rPr lang="en-US" sz="1600" baseline="300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b</a:t>
                      </a:r>
                      <a:endParaRPr lang="en-US" sz="160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18415" marR="0" marT="0" marB="0" anchor="ctr"/>
                </a:tc>
                <a:extLst>
                  <a:ext uri="{0D108BD9-81ED-4DB2-BD59-A6C34878D82A}">
                    <a16:rowId xmlns:a16="http://schemas.microsoft.com/office/drawing/2014/main" val="1033977909"/>
                  </a:ext>
                </a:extLst>
              </a:tr>
            </a:tbl>
          </a:graphicData>
        </a:graphic>
      </p:graphicFrame>
      <p:sp>
        <p:nvSpPr>
          <p:cNvPr id="2" name="Title 1">
            <a:extLst>
              <a:ext uri="{FF2B5EF4-FFF2-40B4-BE49-F238E27FC236}">
                <a16:creationId xmlns:a16="http://schemas.microsoft.com/office/drawing/2014/main" id="{AAFE2432-205E-4431-95AE-31E8B4710F22}"/>
              </a:ext>
            </a:extLst>
          </p:cNvPr>
          <p:cNvSpPr>
            <a:spLocks noGrp="1"/>
          </p:cNvSpPr>
          <p:nvPr>
            <p:ph type="title"/>
          </p:nvPr>
        </p:nvSpPr>
        <p:spPr/>
        <p:txBody>
          <a:bodyPr/>
          <a:lstStyle/>
          <a:p>
            <a:r>
              <a:rPr lang="en-GB"/>
              <a:t>ZUMA-5</a:t>
            </a:r>
            <a:br>
              <a:rPr lang="en-GB"/>
            </a:br>
            <a:r>
              <a:rPr lang="en-GB"/>
              <a:t>Cytokine-Release Syndrome</a:t>
            </a:r>
            <a:endParaRPr lang="en-GB" dirty="0"/>
          </a:p>
        </p:txBody>
      </p:sp>
      <p:sp>
        <p:nvSpPr>
          <p:cNvPr id="11" name="Slide Number Placeholder 10">
            <a:extLst>
              <a:ext uri="{FF2B5EF4-FFF2-40B4-BE49-F238E27FC236}">
                <a16:creationId xmlns:a16="http://schemas.microsoft.com/office/drawing/2014/main" id="{126F25B7-73AE-974E-90F0-38FA4AA933DE}"/>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4" name="Content Placeholder 3">
            <a:extLst>
              <a:ext uri="{FF2B5EF4-FFF2-40B4-BE49-F238E27FC236}">
                <a16:creationId xmlns:a16="http://schemas.microsoft.com/office/drawing/2014/main" id="{CBC0F509-5083-674E-82E3-B9615F74A4CD}"/>
              </a:ext>
            </a:extLst>
          </p:cNvPr>
          <p:cNvSpPr>
            <a:spLocks noGrp="1"/>
          </p:cNvSpPr>
          <p:nvPr>
            <p:ph sz="quarter" idx="15"/>
          </p:nvPr>
        </p:nvSpPr>
        <p:spPr>
          <a:xfrm>
            <a:off x="620184" y="6356351"/>
            <a:ext cx="10369394" cy="365125"/>
          </a:xfrm>
        </p:spPr>
        <p:txBody>
          <a:bodyPr/>
          <a:lstStyle/>
          <a:p>
            <a:pPr>
              <a:lnSpc>
                <a:spcPct val="90000"/>
              </a:lnSpc>
              <a:spcBef>
                <a:spcPts val="0"/>
              </a:spcBef>
            </a:pPr>
            <a:r>
              <a:rPr lang="en-US" sz="1100" baseline="30000" dirty="0" err="1"/>
              <a:t>a</a:t>
            </a:r>
            <a:r>
              <a:rPr lang="en-US" sz="1100" dirty="0" err="1"/>
              <a:t>CRS</a:t>
            </a:r>
            <a:r>
              <a:rPr lang="en-US" sz="1100" dirty="0"/>
              <a:t> was graded per Lee DW, et al. Blood. 2014;124:188‑195. Individual symptoms of CRS were graded per National Cancer Institute’s Common Terminology Criteria for Adverse Events version 4.03. </a:t>
            </a:r>
            <a:r>
              <a:rPr lang="en-US" sz="1100" baseline="30000" dirty="0" err="1"/>
              <a:t>b</a:t>
            </a:r>
            <a:r>
              <a:rPr lang="en-US" sz="1100" dirty="0" err="1"/>
              <a:t>One</a:t>
            </a:r>
            <a:r>
              <a:rPr lang="en-US" sz="1100" dirty="0"/>
              <a:t> patient with FL died of multisystem organ failure in the context of CRS (Day 7) prior to the resolution of CRS.</a:t>
            </a:r>
          </a:p>
          <a:p>
            <a:pPr>
              <a:lnSpc>
                <a:spcPct val="90000"/>
              </a:lnSpc>
              <a:spcBef>
                <a:spcPts val="0"/>
              </a:spcBef>
            </a:pPr>
            <a:r>
              <a:rPr lang="en-US" sz="1100" dirty="0"/>
              <a:t>AE, adverse event; FL, follicular lymphoma; MZL, marginal zone lymphoma</a:t>
            </a:r>
            <a:br>
              <a:rPr lang="en-GB" altLang="en-US" sz="1100" dirty="0"/>
            </a:br>
            <a:r>
              <a:rPr lang="en-GB" altLang="en-US" sz="1100" dirty="0">
                <a:solidFill>
                  <a:schemeClr val="tx2"/>
                </a:solidFill>
              </a:rPr>
              <a:t>Jacobson C, et al. Oral presentation at ASH 2020. Abstract #700</a:t>
            </a:r>
            <a:endParaRPr lang="en-GB" sz="1100" dirty="0">
              <a:solidFill>
                <a:schemeClr val="tx2"/>
              </a:solidFill>
            </a:endParaRPr>
          </a:p>
        </p:txBody>
      </p:sp>
    </p:spTree>
    <p:extLst>
      <p:ext uri="{BB962C8B-B14F-4D97-AF65-F5344CB8AC3E}">
        <p14:creationId xmlns:p14="http://schemas.microsoft.com/office/powerpoint/2010/main" val="3672546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08EA2BC-9650-FE47-B61E-223766E476EB}"/>
              </a:ext>
            </a:extLst>
          </p:cNvPr>
          <p:cNvSpPr>
            <a:spLocks noGrp="1"/>
          </p:cNvSpPr>
          <p:nvPr>
            <p:ph sz="quarter" idx="12"/>
          </p:nvPr>
        </p:nvSpPr>
        <p:spPr>
          <a:xfrm>
            <a:off x="620184" y="1425600"/>
            <a:ext cx="10962216" cy="4525200"/>
          </a:xfrm>
        </p:spPr>
        <p:txBody>
          <a:bodyPr>
            <a:normAutofit/>
          </a:bodyPr>
          <a:lstStyle/>
          <a:p>
            <a:pPr marL="0" indent="0">
              <a:lnSpc>
                <a:spcPct val="110000"/>
              </a:lnSpc>
              <a:buNone/>
            </a:pPr>
            <a:r>
              <a:rPr lang="en-GB" altLang="en-US" dirty="0"/>
              <a:t>This </a:t>
            </a:r>
            <a:r>
              <a:rPr lang="en-GB" altLang="en-US" b="1" dirty="0">
                <a:solidFill>
                  <a:schemeClr val="accent1"/>
                </a:solidFill>
              </a:rPr>
              <a:t>LYMPHOMA &amp; MYELOMA CONNECT </a:t>
            </a:r>
            <a:r>
              <a:rPr lang="en-GB" altLang="en-US" dirty="0"/>
              <a:t>programme is supported through an independent educational grant from Bayer. The programme is therefore independent, the content is not influenced by the supporters and is under the sole responsibility of the experts.</a:t>
            </a:r>
          </a:p>
          <a:p>
            <a:pPr marL="0" indent="0">
              <a:buNone/>
            </a:pPr>
            <a:endParaRPr lang="en-GB" b="1" dirty="0"/>
          </a:p>
          <a:p>
            <a:pPr marL="0" indent="0">
              <a:buNone/>
            </a:pPr>
            <a:r>
              <a:rPr lang="en-GB" b="1" dirty="0"/>
              <a:t>Please note: </a:t>
            </a:r>
            <a:r>
              <a:rPr lang="en-GB" dirty="0"/>
              <a:t>The views expressed within this presentation are the personal opinions of the authors.  </a:t>
            </a:r>
            <a:br>
              <a:rPr lang="en-GB" dirty="0"/>
            </a:br>
            <a:r>
              <a:rPr lang="en-GB" dirty="0"/>
              <a:t>They do not necessarily represent the views of the author’s academic institution, or the rest of the LYMPHOMA &amp; MYELOMA CONNECT group.</a:t>
            </a:r>
            <a:br>
              <a:rPr lang="en-GB" dirty="0"/>
            </a:br>
            <a:endParaRPr lang="en-GB" dirty="0"/>
          </a:p>
          <a:p>
            <a:pPr marL="0" lvl="0" indent="0">
              <a:spcBef>
                <a:spcPts val="0"/>
              </a:spcBef>
              <a:buClr>
                <a:srgbClr val="E32620"/>
              </a:buClr>
              <a:buNone/>
            </a:pPr>
            <a:r>
              <a:rPr lang="en-GB" b="1" dirty="0" err="1">
                <a:solidFill>
                  <a:schemeClr val="accent1"/>
                </a:solidFill>
              </a:rPr>
              <a:t>Dr.</a:t>
            </a:r>
            <a:r>
              <a:rPr lang="en-GB" b="1" dirty="0">
                <a:solidFill>
                  <a:schemeClr val="accent1"/>
                </a:solidFill>
              </a:rPr>
              <a:t> </a:t>
            </a:r>
            <a:r>
              <a:rPr lang="en-GB" b="1" dirty="0" err="1">
                <a:solidFill>
                  <a:schemeClr val="accent1"/>
                </a:solidFill>
              </a:rPr>
              <a:t>Tycel</a:t>
            </a:r>
            <a:r>
              <a:rPr lang="en-GB" b="1" dirty="0">
                <a:solidFill>
                  <a:schemeClr val="accent1"/>
                </a:solidFill>
              </a:rPr>
              <a:t> Phillips </a:t>
            </a:r>
            <a:r>
              <a:rPr lang="en-GB" dirty="0"/>
              <a:t>has received financial support/sponsorship for research support, consultation, or speaker fees from the following companies:</a:t>
            </a:r>
          </a:p>
          <a:p>
            <a:pPr>
              <a:spcBef>
                <a:spcPts val="0"/>
              </a:spcBef>
            </a:pPr>
            <a:r>
              <a:rPr lang="en-GB" sz="1800" dirty="0"/>
              <a:t>Advisory Board: ADCT, Incyte, AbbVie, Pharmacyclics, Genentech, BMS, AstraZeneca, Bayer, </a:t>
            </a:r>
            <a:r>
              <a:rPr lang="en-GB" sz="1800" dirty="0" err="1"/>
              <a:t>Beigene</a:t>
            </a:r>
            <a:r>
              <a:rPr lang="en-GB" sz="1800" dirty="0"/>
              <a:t>, TG Therapeutics</a:t>
            </a:r>
          </a:p>
          <a:p>
            <a:pPr>
              <a:spcBef>
                <a:spcPts val="0"/>
              </a:spcBef>
            </a:pPr>
            <a:r>
              <a:rPr lang="en-GB" sz="1800" dirty="0"/>
              <a:t>Research: </a:t>
            </a:r>
            <a:r>
              <a:rPr lang="en-GB" sz="1800" dirty="0" err="1"/>
              <a:t>Abbvie</a:t>
            </a:r>
            <a:r>
              <a:rPr lang="en-GB" sz="1800" dirty="0"/>
              <a:t>, BMS, Genentech, Bayer, Incyte</a:t>
            </a:r>
          </a:p>
        </p:txBody>
      </p:sp>
      <p:sp>
        <p:nvSpPr>
          <p:cNvPr id="5" name="Título 4"/>
          <p:cNvSpPr>
            <a:spLocks noGrp="1"/>
          </p:cNvSpPr>
          <p:nvPr>
            <p:ph type="title"/>
          </p:nvPr>
        </p:nvSpPr>
        <p:spPr/>
        <p:txBody>
          <a:bodyPr/>
          <a:lstStyle/>
          <a:p>
            <a:r>
              <a:rPr lang="en-GB" dirty="0"/>
              <a:t>Conflict of Interest and Funding</a:t>
            </a:r>
          </a:p>
        </p:txBody>
      </p:sp>
      <p:sp>
        <p:nvSpPr>
          <p:cNvPr id="22" name="Content Placeholder 21">
            <a:extLst>
              <a:ext uri="{FF2B5EF4-FFF2-40B4-BE49-F238E27FC236}">
                <a16:creationId xmlns:a16="http://schemas.microsoft.com/office/drawing/2014/main" id="{D3091824-F539-A441-8DCF-F9913E9ED843}"/>
              </a:ext>
            </a:extLst>
          </p:cNvPr>
          <p:cNvSpPr>
            <a:spLocks noGrp="1"/>
          </p:cNvSpPr>
          <p:nvPr>
            <p:ph sz="quarter" idx="15"/>
          </p:nvPr>
        </p:nvSpPr>
        <p:spPr/>
        <p:txBody>
          <a:bodyPr/>
          <a:lstStyle/>
          <a:p>
            <a:endParaRPr lang="en-GB"/>
          </a:p>
        </p:txBody>
      </p:sp>
      <p:sp>
        <p:nvSpPr>
          <p:cNvPr id="23" name="Slide Number Placeholder 22">
            <a:extLst>
              <a:ext uri="{FF2B5EF4-FFF2-40B4-BE49-F238E27FC236}">
                <a16:creationId xmlns:a16="http://schemas.microsoft.com/office/drawing/2014/main" id="{76077C97-0EDB-314B-9B6B-9C2018C7C010}"/>
              </a:ext>
            </a:extLst>
          </p:cNvPr>
          <p:cNvSpPr>
            <a:spLocks noGrp="1"/>
          </p:cNvSpPr>
          <p:nvPr>
            <p:ph type="sldNum" sz="quarter" idx="4"/>
          </p:nvPr>
        </p:nvSpPr>
        <p:spPr/>
        <p:txBody>
          <a:bodyPr/>
          <a:lstStyle/>
          <a:p>
            <a:fld id="{FCE43C0F-8A7B-3A4B-9DB5-B3472E36E833}" type="slidenum">
              <a:rPr lang="en-GB" smtClean="0"/>
              <a:pPr/>
              <a:t>3</a:t>
            </a:fld>
            <a:endParaRPr lang="en-GB"/>
          </a:p>
        </p:txBody>
      </p:sp>
    </p:spTree>
    <p:extLst>
      <p:ext uri="{BB962C8B-B14F-4D97-AF65-F5344CB8AC3E}">
        <p14:creationId xmlns:p14="http://schemas.microsoft.com/office/powerpoint/2010/main" val="186559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9">
            <a:extLst>
              <a:ext uri="{FF2B5EF4-FFF2-40B4-BE49-F238E27FC236}">
                <a16:creationId xmlns:a16="http://schemas.microsoft.com/office/drawing/2014/main" id="{0ACA4ED9-4942-7740-BBD0-1FB069034FDA}"/>
              </a:ext>
            </a:extLst>
          </p:cNvPr>
          <p:cNvGraphicFramePr>
            <a:graphicFrameLocks noGrp="1"/>
          </p:cNvGraphicFramePr>
          <p:nvPr>
            <p:ph sz="quarter" idx="12"/>
            <p:extLst>
              <p:ext uri="{D42A27DB-BD31-4B8C-83A1-F6EECF244321}">
                <p14:modId xmlns:p14="http://schemas.microsoft.com/office/powerpoint/2010/main" val="3583569054"/>
              </p:ext>
            </p:extLst>
          </p:nvPr>
        </p:nvGraphicFramePr>
        <p:xfrm>
          <a:off x="620713" y="1163024"/>
          <a:ext cx="10963275" cy="4694682"/>
        </p:xfrm>
        <a:graphic>
          <a:graphicData uri="http://schemas.openxmlformats.org/drawingml/2006/table">
            <a:tbl>
              <a:tblPr firstRow="1" bandRow="1">
                <a:tableStyleId>{5C22544A-7EE6-4342-B048-85BDC9FD1C3A}</a:tableStyleId>
              </a:tblPr>
              <a:tblGrid>
                <a:gridCol w="4485441">
                  <a:extLst>
                    <a:ext uri="{9D8B030D-6E8A-4147-A177-3AD203B41FA5}">
                      <a16:colId xmlns:a16="http://schemas.microsoft.com/office/drawing/2014/main" val="3253045233"/>
                    </a:ext>
                  </a:extLst>
                </a:gridCol>
                <a:gridCol w="2159278">
                  <a:extLst>
                    <a:ext uri="{9D8B030D-6E8A-4147-A177-3AD203B41FA5}">
                      <a16:colId xmlns:a16="http://schemas.microsoft.com/office/drawing/2014/main" val="512302577"/>
                    </a:ext>
                  </a:extLst>
                </a:gridCol>
                <a:gridCol w="2159278">
                  <a:extLst>
                    <a:ext uri="{9D8B030D-6E8A-4147-A177-3AD203B41FA5}">
                      <a16:colId xmlns:a16="http://schemas.microsoft.com/office/drawing/2014/main" val="2090431972"/>
                    </a:ext>
                  </a:extLst>
                </a:gridCol>
                <a:gridCol w="2159278">
                  <a:extLst>
                    <a:ext uri="{9D8B030D-6E8A-4147-A177-3AD203B41FA5}">
                      <a16:colId xmlns:a16="http://schemas.microsoft.com/office/drawing/2014/main" val="3102474612"/>
                    </a:ext>
                  </a:extLst>
                </a:gridCol>
              </a:tblGrid>
              <a:tr h="615442">
                <a:tc>
                  <a:txBody>
                    <a:bodyPr/>
                    <a:lstStyle/>
                    <a:p>
                      <a:pPr>
                        <a:lnSpc>
                          <a:spcPct val="90000"/>
                        </a:lnSpc>
                      </a:pPr>
                      <a:r>
                        <a:rPr lang="en-US" sz="1800" b="1" dirty="0">
                          <a:solidFill>
                            <a:schemeClr val="bg1"/>
                          </a:solidFill>
                          <a:latin typeface="+mj-lt"/>
                        </a:rPr>
                        <a:t>Parameter</a:t>
                      </a:r>
                    </a:p>
                  </a:txBody>
                  <a:tcPr marL="45720" marR="121920"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mj-lt"/>
                          <a:ea typeface="Calibri" panose="020F0502020204030204" pitchFamily="34" charset="0"/>
                          <a:cs typeface="Arial" panose="020B0604020202020204" pitchFamily="34" charset="0"/>
                        </a:rPr>
                        <a:t>FL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mj-lt"/>
                          <a:ea typeface="Calibri" panose="020F0502020204030204" pitchFamily="34" charset="0"/>
                          <a:cs typeface="Arial" panose="020B0604020202020204" pitchFamily="34" charset="0"/>
                        </a:rPr>
                        <a:t>(n = 124)</a:t>
                      </a:r>
                    </a:p>
                  </a:txBody>
                  <a:tcPr marL="45720" marR="9525"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mj-lt"/>
                          <a:ea typeface="Calibri" panose="020F0502020204030204" pitchFamily="34" charset="0"/>
                          <a:cs typeface="Arial" panose="020B0604020202020204" pitchFamily="34" charset="0"/>
                        </a:rPr>
                        <a:t>MZL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mj-lt"/>
                          <a:ea typeface="Calibri" panose="020F0502020204030204" pitchFamily="34" charset="0"/>
                          <a:cs typeface="Arial" panose="020B0604020202020204" pitchFamily="34" charset="0"/>
                        </a:rPr>
                        <a:t>(n = 22)</a:t>
                      </a:r>
                    </a:p>
                  </a:txBody>
                  <a:tcPr marL="45720" marR="9525" marT="0" marB="0" anchor="ctr"/>
                </a:tc>
                <a:tc>
                  <a:txBody>
                    <a:bodyPr/>
                    <a:lstStyle/>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mj-lt"/>
                          <a:ea typeface="Calibri" panose="020F0502020204030204" pitchFamily="34" charset="0"/>
                          <a:cs typeface="Arial" panose="020B0604020202020204" pitchFamily="34" charset="0"/>
                        </a:rPr>
                        <a:t>Overall</a:t>
                      </a:r>
                    </a:p>
                    <a:p>
                      <a:pPr marL="0" marR="0" lvl="0" indent="0" algn="ctr" defTabSz="685750" rtl="0" eaLnBrk="1" fontAlgn="auto" latinLnBrk="0" hangingPunct="1">
                        <a:lnSpc>
                          <a:spcPct val="80000"/>
                        </a:lnSpc>
                        <a:spcBef>
                          <a:spcPts val="0"/>
                        </a:spcBef>
                        <a:spcAft>
                          <a:spcPts val="0"/>
                        </a:spcAft>
                        <a:buClrTx/>
                        <a:buSzTx/>
                        <a:buFontTx/>
                        <a:buNone/>
                        <a:tabLst/>
                        <a:defRPr/>
                      </a:pPr>
                      <a:r>
                        <a:rPr lang="en-US" sz="1800" b="1" kern="1200" dirty="0">
                          <a:solidFill>
                            <a:schemeClr val="bg1"/>
                          </a:solidFill>
                          <a:effectLst/>
                          <a:latin typeface="+mj-lt"/>
                          <a:ea typeface="Calibri" panose="020F0502020204030204" pitchFamily="34" charset="0"/>
                          <a:cs typeface="Arial" panose="020B0604020202020204" pitchFamily="34" charset="0"/>
                        </a:rPr>
                        <a:t>(N = 146)</a:t>
                      </a:r>
                    </a:p>
                  </a:txBody>
                  <a:tcPr marL="45720" marR="9525" marT="0" marB="0" anchor="ctr"/>
                </a:tc>
                <a:extLst>
                  <a:ext uri="{0D108BD9-81ED-4DB2-BD59-A6C34878D82A}">
                    <a16:rowId xmlns:a16="http://schemas.microsoft.com/office/drawing/2014/main" val="3001000084"/>
                  </a:ext>
                </a:extLst>
              </a:tr>
              <a:tr h="370840">
                <a:tc>
                  <a:txBody>
                    <a:bodyPr/>
                    <a:lstStyle/>
                    <a:p>
                      <a:pPr marL="0" marR="0">
                        <a:lnSpc>
                          <a:spcPct val="100000"/>
                        </a:lnSpc>
                        <a:spcBef>
                          <a:spcPts val="0"/>
                        </a:spcBef>
                        <a:spcAft>
                          <a:spcPts val="0"/>
                        </a:spcAft>
                      </a:pPr>
                      <a:r>
                        <a:rPr lang="en-US" sz="1600" b="1" dirty="0">
                          <a:effectLst/>
                          <a:latin typeface="+mj-lt"/>
                          <a:ea typeface="SimSun" panose="02010600030101010101" pitchFamily="2" charset="-122"/>
                          <a:cs typeface="Calibri" panose="020F0502020204030204" pitchFamily="34" charset="0"/>
                        </a:rPr>
                        <a:t>Neurologic events, n (%)</a:t>
                      </a:r>
                      <a:r>
                        <a:rPr lang="en-US" sz="1600" b="1" baseline="30000" dirty="0">
                          <a:effectLst/>
                          <a:latin typeface="+mj-lt"/>
                          <a:ea typeface="SimSun" panose="02010600030101010101" pitchFamily="2" charset="-122"/>
                          <a:cs typeface="Calibri" panose="020F0502020204030204" pitchFamily="34" charset="0"/>
                        </a:rPr>
                        <a:t>a</a:t>
                      </a:r>
                      <a:endParaRPr lang="en-US" sz="1600" b="1" dirty="0">
                        <a:effectLst/>
                        <a:latin typeface="+mj-lt"/>
                        <a:ea typeface="SimSun" panose="02010600030101010101" pitchFamily="2" charset="-122"/>
                        <a:cs typeface="Calibri" panose="020F0502020204030204" pitchFamily="34" charset="0"/>
                      </a:endParaRPr>
                    </a:p>
                  </a:txBody>
                  <a:tcPr marL="45720" marR="0" marT="0" marB="0" anchor="ctr"/>
                </a:tc>
                <a:tc>
                  <a:txBody>
                    <a:bodyPr/>
                    <a:lstStyle/>
                    <a:p>
                      <a:pPr marL="0" marR="0" algn="ctr">
                        <a:lnSpc>
                          <a:spcPct val="100000"/>
                        </a:lnSpc>
                        <a:spcBef>
                          <a:spcPts val="0"/>
                        </a:spcBef>
                        <a:spcAft>
                          <a:spcPts val="0"/>
                        </a:spcAft>
                      </a:pPr>
                      <a:r>
                        <a:rPr lang="en-US" sz="1600" kern="1200" dirty="0">
                          <a:solidFill>
                            <a:schemeClr val="dk1"/>
                          </a:solidFill>
                          <a:effectLst/>
                          <a:latin typeface="+mj-lt"/>
                          <a:ea typeface="+mn-ea"/>
                          <a:cs typeface="+mn-cs"/>
                        </a:rPr>
                        <a:t>70 (56)</a:t>
                      </a:r>
                      <a:endParaRPr lang="en-US" sz="1600" dirty="0">
                        <a:effectLst/>
                        <a:latin typeface="+mj-lt"/>
                        <a:ea typeface="SimSun" panose="02010600030101010101" pitchFamily="2" charset="-122"/>
                        <a:cs typeface="Times New Roman" panose="02020603050405020304" pitchFamily="18" charset="0"/>
                      </a:endParaRPr>
                    </a:p>
                  </a:txBody>
                  <a:tcPr marL="18415" marR="0" marT="0" marB="0" anchor="ctr"/>
                </a:tc>
                <a:tc>
                  <a:txBody>
                    <a:bodyPr/>
                    <a:lstStyle/>
                    <a:p>
                      <a:pPr marL="0" marR="0" algn="ctr">
                        <a:lnSpc>
                          <a:spcPct val="100000"/>
                        </a:lnSpc>
                        <a:spcBef>
                          <a:spcPts val="0"/>
                        </a:spcBef>
                        <a:spcAft>
                          <a:spcPts val="0"/>
                        </a:spcAft>
                      </a:pPr>
                      <a:r>
                        <a:rPr lang="en-US" sz="1600" kern="1200" dirty="0">
                          <a:solidFill>
                            <a:schemeClr val="dk1"/>
                          </a:solidFill>
                          <a:effectLst/>
                          <a:latin typeface="+mj-lt"/>
                          <a:ea typeface="+mn-ea"/>
                          <a:cs typeface="+mn-cs"/>
                        </a:rPr>
                        <a:t>17 (77)</a:t>
                      </a:r>
                      <a:endParaRPr lang="en-US" sz="1600" dirty="0">
                        <a:effectLst/>
                        <a:latin typeface="+mj-lt"/>
                        <a:ea typeface="SimSun" panose="02010600030101010101" pitchFamily="2" charset="-122"/>
                        <a:cs typeface="Times New Roman" panose="02020603050405020304" pitchFamily="18" charset="0"/>
                      </a:endParaRPr>
                    </a:p>
                  </a:txBody>
                  <a:tcPr marL="18415" marR="0" marT="0" marB="0" anchor="ctr"/>
                </a:tc>
                <a:tc>
                  <a:txBody>
                    <a:bodyPr/>
                    <a:lstStyle/>
                    <a:p>
                      <a:pPr marL="0" marR="0" algn="ctr">
                        <a:lnSpc>
                          <a:spcPct val="100000"/>
                        </a:lnSpc>
                        <a:spcBef>
                          <a:spcPts val="0"/>
                        </a:spcBef>
                        <a:spcAft>
                          <a:spcPts val="0"/>
                        </a:spcAft>
                      </a:pPr>
                      <a:r>
                        <a:rPr lang="en-US" sz="1600" kern="1200" dirty="0">
                          <a:solidFill>
                            <a:schemeClr val="dk1"/>
                          </a:solidFill>
                          <a:effectLst/>
                          <a:latin typeface="+mj-lt"/>
                          <a:ea typeface="+mn-ea"/>
                          <a:cs typeface="+mn-cs"/>
                        </a:rPr>
                        <a:t>87 (60)</a:t>
                      </a:r>
                      <a:endParaRPr lang="en-US" sz="1600" dirty="0">
                        <a:effectLst/>
                        <a:latin typeface="+mj-lt"/>
                        <a:ea typeface="SimSun" panose="02010600030101010101" pitchFamily="2" charset="-122"/>
                        <a:cs typeface="Times New Roman" panose="02020603050405020304" pitchFamily="18" charset="0"/>
                      </a:endParaRPr>
                    </a:p>
                  </a:txBody>
                  <a:tcPr marL="18415" marR="0" marT="0" marB="0" anchor="ctr"/>
                </a:tc>
                <a:extLst>
                  <a:ext uri="{0D108BD9-81ED-4DB2-BD59-A6C34878D82A}">
                    <a16:rowId xmlns:a16="http://schemas.microsoft.com/office/drawing/2014/main" val="3867359976"/>
                  </a:ext>
                </a:extLst>
              </a:tr>
              <a:tr h="370840">
                <a:tc>
                  <a:txBody>
                    <a:bodyPr/>
                    <a:lstStyle/>
                    <a:p>
                      <a:pPr marL="274320" marR="0">
                        <a:lnSpc>
                          <a:spcPct val="100000"/>
                        </a:lnSpc>
                        <a:spcBef>
                          <a:spcPts val="0"/>
                        </a:spcBef>
                        <a:spcAft>
                          <a:spcPts val="0"/>
                        </a:spcAft>
                      </a:pPr>
                      <a:r>
                        <a:rPr lang="en-US" sz="1600" b="0" dirty="0">
                          <a:effectLst/>
                          <a:latin typeface="+mj-lt"/>
                          <a:ea typeface="SimSun" panose="02010600030101010101" pitchFamily="2" charset="-122"/>
                          <a:cs typeface="Calibri" panose="020F0502020204030204" pitchFamily="34" charset="0"/>
                        </a:rPr>
                        <a:t>Grade ≥ 3</a:t>
                      </a:r>
                    </a:p>
                  </a:txBody>
                  <a:tcPr marL="45720" marR="0" marT="0" marB="0" anchor="ctr"/>
                </a:tc>
                <a:tc>
                  <a:txBody>
                    <a:bodyPr/>
                    <a:lstStyle/>
                    <a:p>
                      <a:pPr marL="0" marR="0" algn="ctr">
                        <a:lnSpc>
                          <a:spcPct val="100000"/>
                        </a:lnSpc>
                        <a:spcBef>
                          <a:spcPts val="0"/>
                        </a:spcBef>
                        <a:spcAft>
                          <a:spcPts val="0"/>
                        </a:spcAft>
                      </a:pPr>
                      <a:r>
                        <a:rPr lang="en-US" sz="1600" kern="1200" dirty="0">
                          <a:solidFill>
                            <a:schemeClr val="dk1"/>
                          </a:solidFill>
                          <a:effectLst/>
                          <a:latin typeface="+mj-lt"/>
                          <a:ea typeface="+mn-ea"/>
                          <a:cs typeface="+mn-cs"/>
                        </a:rPr>
                        <a:t>19 (15)</a:t>
                      </a:r>
                      <a:endParaRPr lang="en-US" sz="1600" dirty="0">
                        <a:effectLst/>
                        <a:latin typeface="+mj-lt"/>
                        <a:ea typeface="SimSun" panose="02010600030101010101" pitchFamily="2" charset="-122"/>
                        <a:cs typeface="Calibri" panose="020F0502020204030204" pitchFamily="34" charset="0"/>
                      </a:endParaRPr>
                    </a:p>
                  </a:txBody>
                  <a:tcPr marL="18415" marR="0" marT="0" marB="0" anchor="ctr"/>
                </a:tc>
                <a:tc>
                  <a:txBody>
                    <a:bodyPr/>
                    <a:lstStyle/>
                    <a:p>
                      <a:pPr marL="0" marR="0" algn="ctr">
                        <a:lnSpc>
                          <a:spcPct val="100000"/>
                        </a:lnSpc>
                        <a:spcBef>
                          <a:spcPts val="0"/>
                        </a:spcBef>
                        <a:spcAft>
                          <a:spcPts val="0"/>
                        </a:spcAft>
                      </a:pPr>
                      <a:r>
                        <a:rPr lang="en-US" sz="1600" kern="1200" dirty="0">
                          <a:solidFill>
                            <a:schemeClr val="dk1"/>
                          </a:solidFill>
                          <a:effectLst/>
                          <a:latin typeface="+mj-lt"/>
                          <a:ea typeface="+mn-ea"/>
                          <a:cs typeface="+mn-cs"/>
                        </a:rPr>
                        <a:t>9 (41)</a:t>
                      </a:r>
                      <a:endParaRPr lang="en-US" sz="1600" dirty="0">
                        <a:effectLst/>
                        <a:latin typeface="+mj-lt"/>
                        <a:ea typeface="SimSun" panose="02010600030101010101" pitchFamily="2" charset="-122"/>
                        <a:cs typeface="Calibri" panose="020F0502020204030204" pitchFamily="34" charset="0"/>
                      </a:endParaRPr>
                    </a:p>
                  </a:txBody>
                  <a:tcPr marL="18415" marR="0" marT="0" marB="0" anchor="ctr"/>
                </a:tc>
                <a:tc>
                  <a:txBody>
                    <a:bodyPr/>
                    <a:lstStyle/>
                    <a:p>
                      <a:pPr marL="0" marR="0" algn="ctr">
                        <a:lnSpc>
                          <a:spcPct val="100000"/>
                        </a:lnSpc>
                        <a:spcBef>
                          <a:spcPts val="0"/>
                        </a:spcBef>
                        <a:spcAft>
                          <a:spcPts val="0"/>
                        </a:spcAft>
                      </a:pPr>
                      <a:r>
                        <a:rPr lang="en-US" sz="1600" kern="1200" dirty="0">
                          <a:solidFill>
                            <a:schemeClr val="dk1"/>
                          </a:solidFill>
                          <a:effectLst/>
                          <a:latin typeface="+mj-lt"/>
                          <a:ea typeface="+mn-ea"/>
                          <a:cs typeface="+mn-cs"/>
                        </a:rPr>
                        <a:t>28 (19)</a:t>
                      </a:r>
                      <a:endParaRPr lang="en-US" sz="1600" dirty="0">
                        <a:effectLst/>
                        <a:latin typeface="+mj-lt"/>
                        <a:ea typeface="SimSun" panose="02010600030101010101" pitchFamily="2" charset="-122"/>
                        <a:cs typeface="Calibri" panose="020F0502020204030204" pitchFamily="34" charset="0"/>
                      </a:endParaRPr>
                    </a:p>
                  </a:txBody>
                  <a:tcPr marL="18415" marR="0" marT="0" marB="0" anchor="ctr"/>
                </a:tc>
                <a:extLst>
                  <a:ext uri="{0D108BD9-81ED-4DB2-BD59-A6C34878D82A}">
                    <a16:rowId xmlns:a16="http://schemas.microsoft.com/office/drawing/2014/main" val="2488941638"/>
                  </a:ext>
                </a:extLst>
              </a:tr>
              <a:tr h="370840">
                <a:tc>
                  <a:txBody>
                    <a:bodyPr/>
                    <a:lstStyle/>
                    <a:p>
                      <a:pPr marL="0" marR="0">
                        <a:lnSpc>
                          <a:spcPct val="100000"/>
                        </a:lnSpc>
                        <a:spcBef>
                          <a:spcPts val="0"/>
                        </a:spcBef>
                        <a:spcAft>
                          <a:spcPts val="0"/>
                        </a:spcAft>
                      </a:pPr>
                      <a:r>
                        <a:rPr lang="en-US" sz="1600" b="1" dirty="0">
                          <a:solidFill>
                            <a:schemeClr val="tx1"/>
                          </a:solidFill>
                          <a:effectLst/>
                          <a:latin typeface="+mj-lt"/>
                          <a:ea typeface="SimSun" panose="02010600030101010101" pitchFamily="2" charset="-122"/>
                          <a:cs typeface="Times New Roman" panose="02020603050405020304" pitchFamily="18" charset="0"/>
                        </a:rPr>
                        <a:t>Most common events of any grade, n/n (%)</a:t>
                      </a:r>
                    </a:p>
                  </a:txBody>
                  <a:tcPr marL="18415"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j-lt"/>
                        <a:ea typeface="SimSun" panose="02010600030101010101" pitchFamily="2" charset="-122"/>
                        <a:cs typeface="Times New Roman" panose="02020603050405020304" pitchFamily="18" charset="0"/>
                      </a:endParaRPr>
                    </a:p>
                  </a:txBody>
                  <a:tcPr marL="18415"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j-lt"/>
                        <a:ea typeface="SimSun" panose="02010600030101010101" pitchFamily="2" charset="-122"/>
                        <a:cs typeface="Times New Roman" panose="02020603050405020304" pitchFamily="18" charset="0"/>
                      </a:endParaRPr>
                    </a:p>
                  </a:txBody>
                  <a:tcPr marL="18415"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j-lt"/>
                        <a:ea typeface="SimSun" panose="02010600030101010101" pitchFamily="2" charset="-122"/>
                        <a:cs typeface="Times New Roman" panose="02020603050405020304" pitchFamily="18" charset="0"/>
                      </a:endParaRPr>
                    </a:p>
                  </a:txBody>
                  <a:tcPr marL="18415" marR="0" marT="0" marB="0" anchor="ctr"/>
                </a:tc>
                <a:extLst>
                  <a:ext uri="{0D108BD9-81ED-4DB2-BD59-A6C34878D82A}">
                    <a16:rowId xmlns:a16="http://schemas.microsoft.com/office/drawing/2014/main" val="1335595691"/>
                  </a:ext>
                </a:extLst>
              </a:tr>
              <a:tr h="370840">
                <a:tc>
                  <a:txBody>
                    <a:bodyPr/>
                    <a:lstStyle/>
                    <a:p>
                      <a:pPr marL="274320" marR="0">
                        <a:lnSpc>
                          <a:spcPct val="100000"/>
                        </a:lnSpc>
                        <a:spcBef>
                          <a:spcPts val="0"/>
                        </a:spcBef>
                        <a:spcAft>
                          <a:spcPts val="0"/>
                        </a:spcAft>
                      </a:pPr>
                      <a:r>
                        <a:rPr lang="en-US" sz="1600" dirty="0">
                          <a:solidFill>
                            <a:schemeClr val="tx1"/>
                          </a:solidFill>
                          <a:effectLst/>
                          <a:latin typeface="+mj-lt"/>
                          <a:ea typeface="SimSun" panose="02010600030101010101" pitchFamily="2" charset="-122"/>
                          <a:cs typeface="Times New Roman" panose="02020603050405020304" pitchFamily="18" charset="0"/>
                        </a:rPr>
                        <a:t>Tremor</a:t>
                      </a:r>
                    </a:p>
                  </a:txBody>
                  <a:tcPr marL="18415" marR="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36/70 (51)</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9/17 (53)</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45/87 (52)</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372265274"/>
                  </a:ext>
                </a:extLst>
              </a:tr>
              <a:tr h="370840">
                <a:tc>
                  <a:txBody>
                    <a:bodyPr/>
                    <a:lstStyle/>
                    <a:p>
                      <a:pPr marL="274320" marR="0">
                        <a:lnSpc>
                          <a:spcPct val="100000"/>
                        </a:lnSpc>
                        <a:spcBef>
                          <a:spcPts val="0"/>
                        </a:spcBef>
                        <a:spcAft>
                          <a:spcPts val="0"/>
                        </a:spcAft>
                      </a:pPr>
                      <a:r>
                        <a:rPr lang="en-US" sz="1600" dirty="0">
                          <a:solidFill>
                            <a:schemeClr val="tx1"/>
                          </a:solidFill>
                          <a:effectLst/>
                          <a:latin typeface="+mj-lt"/>
                          <a:ea typeface="SimSun" panose="02010600030101010101" pitchFamily="2" charset="-122"/>
                          <a:cs typeface="Times New Roman" panose="02020603050405020304" pitchFamily="18" charset="0"/>
                        </a:rPr>
                        <a:t>Confusional state</a:t>
                      </a:r>
                    </a:p>
                  </a:txBody>
                  <a:tcPr marL="18415" marR="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28/70 (40)</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7/17 (41)</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35/87 (40)</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865192145"/>
                  </a:ext>
                </a:extLst>
              </a:tr>
              <a:tr h="370840">
                <a:tc>
                  <a:txBody>
                    <a:bodyPr/>
                    <a:lstStyle/>
                    <a:p>
                      <a:pPr marL="0" marR="0">
                        <a:lnSpc>
                          <a:spcPct val="100000"/>
                        </a:lnSpc>
                        <a:spcBef>
                          <a:spcPts val="0"/>
                        </a:spcBef>
                        <a:spcAft>
                          <a:spcPts val="0"/>
                        </a:spcAft>
                      </a:pPr>
                      <a:r>
                        <a:rPr lang="en-US" sz="1600" b="1" dirty="0">
                          <a:solidFill>
                            <a:schemeClr val="tx1"/>
                          </a:solidFill>
                          <a:effectLst/>
                          <a:latin typeface="+mj-lt"/>
                          <a:ea typeface="SimSun" panose="02010600030101010101" pitchFamily="2" charset="-122"/>
                          <a:cs typeface="Times New Roman" panose="02020603050405020304" pitchFamily="18" charset="0"/>
                        </a:rPr>
                        <a:t>AE management, n (%)</a:t>
                      </a:r>
                    </a:p>
                  </a:txBody>
                  <a:tcPr marL="45720"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j-lt"/>
                        <a:ea typeface="SimSun" panose="02010600030101010101" pitchFamily="2" charset="-122"/>
                        <a:cs typeface="Times New Roman" panose="02020603050405020304" pitchFamily="18" charset="0"/>
                      </a:endParaRPr>
                    </a:p>
                  </a:txBody>
                  <a:tcPr marL="18415"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j-lt"/>
                        <a:ea typeface="SimSun" panose="02010600030101010101" pitchFamily="2" charset="-122"/>
                        <a:cs typeface="Times New Roman" panose="02020603050405020304" pitchFamily="18" charset="0"/>
                      </a:endParaRPr>
                    </a:p>
                  </a:txBody>
                  <a:tcPr marL="18415" marR="0" marT="0" marB="0" anchor="ctr"/>
                </a:tc>
                <a:tc>
                  <a:txBody>
                    <a:bodyPr/>
                    <a:lstStyle/>
                    <a:p>
                      <a:pPr marL="0" marR="0" algn="ctr">
                        <a:lnSpc>
                          <a:spcPct val="100000"/>
                        </a:lnSpc>
                        <a:spcBef>
                          <a:spcPts val="0"/>
                        </a:spcBef>
                        <a:spcAft>
                          <a:spcPts val="0"/>
                        </a:spcAft>
                      </a:pPr>
                      <a:endParaRPr lang="en-US" sz="1600" dirty="0">
                        <a:solidFill>
                          <a:schemeClr val="tx1"/>
                        </a:solidFill>
                        <a:effectLst/>
                        <a:latin typeface="+mj-lt"/>
                        <a:ea typeface="SimSun" panose="02010600030101010101" pitchFamily="2" charset="-122"/>
                        <a:cs typeface="Times New Roman" panose="02020603050405020304" pitchFamily="18" charset="0"/>
                      </a:endParaRPr>
                    </a:p>
                  </a:txBody>
                  <a:tcPr marL="18415" marR="0" marT="0" marB="0" anchor="ctr"/>
                </a:tc>
                <a:extLst>
                  <a:ext uri="{0D108BD9-81ED-4DB2-BD59-A6C34878D82A}">
                    <a16:rowId xmlns:a16="http://schemas.microsoft.com/office/drawing/2014/main" val="3589161692"/>
                  </a:ext>
                </a:extLst>
              </a:tr>
              <a:tr h="370840">
                <a:tc>
                  <a:txBody>
                    <a:bodyPr/>
                    <a:lstStyle/>
                    <a:p>
                      <a:pPr marL="274320" marR="0" lvl="0" indent="0" algn="l" defTabSz="68575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j-lt"/>
                          <a:ea typeface="SimSun" panose="02010600030101010101" pitchFamily="2" charset="-122"/>
                          <a:cs typeface="Times New Roman" panose="02020603050405020304" pitchFamily="18" charset="0"/>
                        </a:rPr>
                        <a:t>Corticosteroids</a:t>
                      </a:r>
                    </a:p>
                  </a:txBody>
                  <a:tcPr marL="45720" marR="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38 (31)</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14 (64)</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52 (36)</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825591160"/>
                  </a:ext>
                </a:extLst>
              </a:tr>
              <a:tr h="370840">
                <a:tc>
                  <a:txBody>
                    <a:bodyPr/>
                    <a:lstStyle/>
                    <a:p>
                      <a:pPr marL="274320" marR="0" lvl="0" indent="0" algn="l" defTabSz="68575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j-lt"/>
                          <a:ea typeface="SimSun" panose="02010600030101010101" pitchFamily="2" charset="-122"/>
                          <a:cs typeface="Times New Roman" panose="02020603050405020304" pitchFamily="18" charset="0"/>
                        </a:rPr>
                        <a:t>Tocilizumab</a:t>
                      </a:r>
                    </a:p>
                  </a:txBody>
                  <a:tcPr marL="45720" marR="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7 (6)</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2 (9)</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gn="ctr">
                        <a:lnSpc>
                          <a:spcPct val="107000"/>
                        </a:lnSpc>
                        <a:spcBef>
                          <a:spcPts val="50"/>
                        </a:spcBef>
                        <a:spcAft>
                          <a:spcPts val="50"/>
                        </a:spcAft>
                      </a:pPr>
                      <a:r>
                        <a:rPr lang="en-US" sz="1600" dirty="0">
                          <a:solidFill>
                            <a:srgbClr val="000000"/>
                          </a:solidFill>
                          <a:effectLst/>
                          <a:latin typeface="+mj-lt"/>
                          <a:ea typeface="Times New Roman" panose="02020603050405020304" pitchFamily="18" charset="0"/>
                          <a:cs typeface="Times New Roman" panose="02020603050405020304" pitchFamily="18" charset="0"/>
                        </a:rPr>
                        <a:t>9 (6)</a:t>
                      </a:r>
                      <a:endParaRPr lang="en-GB" sz="1600" dirty="0">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024468043"/>
                  </a:ext>
                </a:extLst>
              </a:tr>
              <a:tr h="370840">
                <a:tc>
                  <a:txBody>
                    <a:bodyPr/>
                    <a:lstStyle/>
                    <a:p>
                      <a:pPr marL="0" marR="0">
                        <a:lnSpc>
                          <a:spcPct val="100000"/>
                        </a:lnSpc>
                        <a:spcBef>
                          <a:spcPts val="0"/>
                        </a:spcBef>
                        <a:spcAft>
                          <a:spcPts val="0"/>
                        </a:spcAft>
                      </a:pPr>
                      <a:r>
                        <a:rPr lang="en-US" sz="1600" b="1" dirty="0">
                          <a:effectLst/>
                          <a:latin typeface="+mj-lt"/>
                          <a:ea typeface="SimSun" panose="02010600030101010101" pitchFamily="2" charset="-122"/>
                          <a:cs typeface="Calibri" panose="020F0502020204030204" pitchFamily="34" charset="0"/>
                        </a:rPr>
                        <a:t>Median time to onset (range), days</a:t>
                      </a:r>
                    </a:p>
                  </a:txBody>
                  <a:tcPr marL="45720"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dirty="0">
                          <a:effectLst/>
                          <a:latin typeface="+mj-lt"/>
                          <a:ea typeface="SimSun" panose="02010600030101010101" pitchFamily="2" charset="-122"/>
                          <a:cs typeface="Calibri" panose="020F0502020204030204" pitchFamily="34" charset="0"/>
                        </a:rPr>
                        <a:t>7 (1 – 177)</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dirty="0">
                          <a:effectLst/>
                          <a:latin typeface="+mj-lt"/>
                          <a:ea typeface="SimSun" panose="02010600030101010101" pitchFamily="2" charset="-122"/>
                          <a:cs typeface="Calibri" panose="020F0502020204030204" pitchFamily="34" charset="0"/>
                        </a:rPr>
                        <a:t>7 (3 – 19)</a:t>
                      </a:r>
                    </a:p>
                  </a:txBody>
                  <a:tcPr marL="18415" marR="0" marT="0" marB="0" anchor="ctr"/>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1600" dirty="0">
                          <a:effectLst/>
                          <a:latin typeface="+mj-lt"/>
                          <a:ea typeface="SimSun" panose="02010600030101010101" pitchFamily="2" charset="-122"/>
                          <a:cs typeface="Calibri" panose="020F0502020204030204" pitchFamily="34" charset="0"/>
                        </a:rPr>
                        <a:t>7 (1 – 177)</a:t>
                      </a:r>
                    </a:p>
                  </a:txBody>
                  <a:tcPr marL="18415" marR="0" marT="0" marB="0" anchor="ctr"/>
                </a:tc>
                <a:extLst>
                  <a:ext uri="{0D108BD9-81ED-4DB2-BD59-A6C34878D82A}">
                    <a16:rowId xmlns:a16="http://schemas.microsoft.com/office/drawing/2014/main" val="793546004"/>
                  </a:ext>
                </a:extLst>
              </a:tr>
              <a:tr h="370840">
                <a:tc>
                  <a:txBody>
                    <a:bodyPr/>
                    <a:lstStyle/>
                    <a:p>
                      <a:pPr marL="0" marR="0">
                        <a:lnSpc>
                          <a:spcPct val="100000"/>
                        </a:lnSpc>
                        <a:spcBef>
                          <a:spcPts val="0"/>
                        </a:spcBef>
                        <a:spcAft>
                          <a:spcPts val="0"/>
                        </a:spcAft>
                      </a:pPr>
                      <a:r>
                        <a:rPr lang="en-US" sz="1600" b="1" dirty="0">
                          <a:effectLst/>
                          <a:latin typeface="+mj-lt"/>
                          <a:ea typeface="SimSun" panose="02010600030101010101" pitchFamily="2" charset="-122"/>
                          <a:cs typeface="Times New Roman" panose="02020603050405020304" pitchFamily="18" charset="0"/>
                        </a:rPr>
                        <a:t>Median duration of events (range), days</a:t>
                      </a:r>
                    </a:p>
                  </a:txBody>
                  <a:tcPr marL="45720" marR="0" marT="0" marB="0" anchor="ctr"/>
                </a:tc>
                <a:tc>
                  <a:txBody>
                    <a:bodyPr/>
                    <a:lstStyle/>
                    <a:p>
                      <a:pPr marL="0" marR="0" algn="ctr">
                        <a:lnSpc>
                          <a:spcPct val="100000"/>
                        </a:lnSpc>
                        <a:spcBef>
                          <a:spcPts val="0"/>
                        </a:spcBef>
                        <a:spcAft>
                          <a:spcPts val="0"/>
                        </a:spcAft>
                      </a:pPr>
                      <a:r>
                        <a:rPr lang="en-US" sz="1600" dirty="0">
                          <a:effectLst/>
                          <a:latin typeface="+mj-lt"/>
                          <a:ea typeface="SimSun" panose="02010600030101010101" pitchFamily="2" charset="-122"/>
                          <a:cs typeface="Calibri" panose="020F0502020204030204" pitchFamily="34" charset="0"/>
                        </a:rPr>
                        <a:t>14 (1 – 452)</a:t>
                      </a:r>
                    </a:p>
                  </a:txBody>
                  <a:tcPr marL="18415" marR="0" marT="0" marB="0" anchor="ctr"/>
                </a:tc>
                <a:tc>
                  <a:txBody>
                    <a:bodyPr/>
                    <a:lstStyle/>
                    <a:p>
                      <a:pPr marL="0" marR="0" algn="ctr">
                        <a:lnSpc>
                          <a:spcPct val="100000"/>
                        </a:lnSpc>
                        <a:spcBef>
                          <a:spcPts val="0"/>
                        </a:spcBef>
                        <a:spcAft>
                          <a:spcPts val="0"/>
                        </a:spcAft>
                      </a:pPr>
                      <a:r>
                        <a:rPr lang="en-US" sz="1600" dirty="0">
                          <a:effectLst/>
                          <a:latin typeface="+mj-lt"/>
                          <a:ea typeface="SimSun" panose="02010600030101010101" pitchFamily="2" charset="-122"/>
                          <a:cs typeface="Calibri" panose="020F0502020204030204" pitchFamily="34" charset="0"/>
                        </a:rPr>
                        <a:t>10 (2 – 81)</a:t>
                      </a:r>
                    </a:p>
                  </a:txBody>
                  <a:tcPr marL="18415" marR="0" marT="0" marB="0" anchor="ctr"/>
                </a:tc>
                <a:tc>
                  <a:txBody>
                    <a:bodyPr/>
                    <a:lstStyle/>
                    <a:p>
                      <a:pPr marL="0" marR="0" algn="ctr">
                        <a:lnSpc>
                          <a:spcPct val="100000"/>
                        </a:lnSpc>
                        <a:spcBef>
                          <a:spcPts val="0"/>
                        </a:spcBef>
                        <a:spcAft>
                          <a:spcPts val="0"/>
                        </a:spcAft>
                      </a:pPr>
                      <a:r>
                        <a:rPr lang="en-US" sz="1600" dirty="0">
                          <a:effectLst/>
                          <a:latin typeface="+mj-lt"/>
                          <a:ea typeface="SimSun" panose="02010600030101010101" pitchFamily="2" charset="-122"/>
                          <a:cs typeface="Calibri" panose="020F0502020204030204" pitchFamily="34" charset="0"/>
                        </a:rPr>
                        <a:t>14 (1 – 452)</a:t>
                      </a:r>
                    </a:p>
                  </a:txBody>
                  <a:tcPr marL="18415" marR="0" marT="0" marB="0" anchor="ctr"/>
                </a:tc>
                <a:extLst>
                  <a:ext uri="{0D108BD9-81ED-4DB2-BD59-A6C34878D82A}">
                    <a16:rowId xmlns:a16="http://schemas.microsoft.com/office/drawing/2014/main" val="723502569"/>
                  </a:ext>
                </a:extLst>
              </a:tr>
              <a:tr h="370840">
                <a:tc>
                  <a:txBody>
                    <a:bodyPr/>
                    <a:lstStyle/>
                    <a:p>
                      <a:pPr marL="0" marR="0">
                        <a:lnSpc>
                          <a:spcPct val="100000"/>
                        </a:lnSpc>
                        <a:spcBef>
                          <a:spcPts val="0"/>
                        </a:spcBef>
                        <a:spcAft>
                          <a:spcPts val="0"/>
                        </a:spcAft>
                      </a:pPr>
                      <a:r>
                        <a:rPr lang="en-US" sz="1600" b="1" dirty="0">
                          <a:effectLst/>
                          <a:latin typeface="+mj-lt"/>
                          <a:ea typeface="SimSun" panose="02010600030101010101" pitchFamily="2" charset="-122"/>
                          <a:cs typeface="Times New Roman" panose="02020603050405020304" pitchFamily="18" charset="0"/>
                        </a:rPr>
                        <a:t>Patients with resolved events, n/n (%)</a:t>
                      </a:r>
                    </a:p>
                  </a:txBody>
                  <a:tcPr marL="45720" marR="0" marT="0" marB="0" anchor="ctr">
                    <a:solidFill>
                      <a:srgbClr val="FDD8CD"/>
                    </a:solidFill>
                  </a:tcPr>
                </a:tc>
                <a:tc>
                  <a:txBody>
                    <a:bodyPr/>
                    <a:lstStyle/>
                    <a:p>
                      <a:pPr marL="0" marR="0" algn="ctr">
                        <a:lnSpc>
                          <a:spcPct val="100000"/>
                        </a:lnSpc>
                        <a:spcBef>
                          <a:spcPts val="0"/>
                        </a:spcBef>
                        <a:spcAft>
                          <a:spcPts val="0"/>
                        </a:spcAft>
                      </a:pPr>
                      <a:r>
                        <a:rPr lang="en-US" sz="1600" dirty="0">
                          <a:effectLst/>
                          <a:latin typeface="+mj-lt"/>
                          <a:ea typeface="SimSun" panose="02010600030101010101" pitchFamily="2" charset="-122"/>
                          <a:cs typeface="Calibri" panose="020F0502020204030204" pitchFamily="34" charset="0"/>
                        </a:rPr>
                        <a:t>67/70 (96)</a:t>
                      </a:r>
                    </a:p>
                  </a:txBody>
                  <a:tcPr marL="18415" marR="0" marT="0" marB="0" anchor="ctr"/>
                </a:tc>
                <a:tc>
                  <a:txBody>
                    <a:bodyPr/>
                    <a:lstStyle/>
                    <a:p>
                      <a:pPr marL="0" marR="0" algn="ctr">
                        <a:lnSpc>
                          <a:spcPct val="100000"/>
                        </a:lnSpc>
                        <a:spcBef>
                          <a:spcPts val="0"/>
                        </a:spcBef>
                        <a:spcAft>
                          <a:spcPts val="0"/>
                        </a:spcAft>
                      </a:pPr>
                      <a:r>
                        <a:rPr lang="en-US" sz="1600" dirty="0">
                          <a:effectLst/>
                          <a:latin typeface="+mj-lt"/>
                          <a:ea typeface="SimSun" panose="02010600030101010101" pitchFamily="2" charset="-122"/>
                          <a:cs typeface="Calibri" panose="020F0502020204030204" pitchFamily="34" charset="0"/>
                        </a:rPr>
                        <a:t>14/17 (82)</a:t>
                      </a:r>
                    </a:p>
                  </a:txBody>
                  <a:tcPr marL="18415" marR="0" marT="0" marB="0" anchor="ctr"/>
                </a:tc>
                <a:tc>
                  <a:txBody>
                    <a:bodyPr/>
                    <a:lstStyle/>
                    <a:p>
                      <a:pPr marL="0" marR="0" algn="ctr">
                        <a:lnSpc>
                          <a:spcPct val="100000"/>
                        </a:lnSpc>
                        <a:spcBef>
                          <a:spcPts val="0"/>
                        </a:spcBef>
                        <a:spcAft>
                          <a:spcPts val="0"/>
                        </a:spcAft>
                      </a:pPr>
                      <a:r>
                        <a:rPr lang="en-US" sz="1600" dirty="0">
                          <a:effectLst/>
                          <a:latin typeface="+mj-lt"/>
                          <a:ea typeface="SimSun" panose="02010600030101010101" pitchFamily="2" charset="-122"/>
                          <a:cs typeface="Calibri" panose="020F0502020204030204" pitchFamily="34" charset="0"/>
                        </a:rPr>
                        <a:t>81/87 (93)</a:t>
                      </a:r>
                    </a:p>
                  </a:txBody>
                  <a:tcPr marL="18415" marR="0" marT="0" marB="0" anchor="ctr"/>
                </a:tc>
                <a:extLst>
                  <a:ext uri="{0D108BD9-81ED-4DB2-BD59-A6C34878D82A}">
                    <a16:rowId xmlns:a16="http://schemas.microsoft.com/office/drawing/2014/main" val="1033977909"/>
                  </a:ext>
                </a:extLst>
              </a:tr>
            </a:tbl>
          </a:graphicData>
        </a:graphic>
      </p:graphicFrame>
      <p:sp>
        <p:nvSpPr>
          <p:cNvPr id="2" name="Title 1">
            <a:extLst>
              <a:ext uri="{FF2B5EF4-FFF2-40B4-BE49-F238E27FC236}">
                <a16:creationId xmlns:a16="http://schemas.microsoft.com/office/drawing/2014/main" id="{AAFE2432-205E-4431-95AE-31E8B4710F22}"/>
              </a:ext>
            </a:extLst>
          </p:cNvPr>
          <p:cNvSpPr>
            <a:spLocks noGrp="1"/>
          </p:cNvSpPr>
          <p:nvPr>
            <p:ph type="title"/>
          </p:nvPr>
        </p:nvSpPr>
        <p:spPr/>
        <p:txBody>
          <a:bodyPr/>
          <a:lstStyle/>
          <a:p>
            <a:r>
              <a:rPr lang="en-GB"/>
              <a:t>ZUMA-5</a:t>
            </a:r>
            <a:br>
              <a:rPr lang="en-GB"/>
            </a:br>
            <a:r>
              <a:rPr lang="en-GB"/>
              <a:t>Neurologic Events</a:t>
            </a:r>
            <a:endParaRPr lang="en-GB" dirty="0"/>
          </a:p>
        </p:txBody>
      </p:sp>
      <p:sp>
        <p:nvSpPr>
          <p:cNvPr id="18" name="Slide Number Placeholder 17">
            <a:extLst>
              <a:ext uri="{FF2B5EF4-FFF2-40B4-BE49-F238E27FC236}">
                <a16:creationId xmlns:a16="http://schemas.microsoft.com/office/drawing/2014/main" id="{993CFB8F-CEEA-2346-B429-E06EEF90F429}"/>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8" name="Content Placeholder 7">
            <a:extLst>
              <a:ext uri="{FF2B5EF4-FFF2-40B4-BE49-F238E27FC236}">
                <a16:creationId xmlns:a16="http://schemas.microsoft.com/office/drawing/2014/main" id="{9BEFB599-B086-034A-BFB8-4BAD50CE08CA}"/>
              </a:ext>
            </a:extLst>
          </p:cNvPr>
          <p:cNvSpPr>
            <a:spLocks noGrp="1"/>
          </p:cNvSpPr>
          <p:nvPr>
            <p:ph sz="quarter" idx="15"/>
          </p:nvPr>
        </p:nvSpPr>
        <p:spPr/>
        <p:txBody>
          <a:bodyPr/>
          <a:lstStyle/>
          <a:p>
            <a:r>
              <a:rPr lang="en-US" baseline="30000" dirty="0"/>
              <a:t>a </a:t>
            </a:r>
            <a:r>
              <a:rPr lang="en-US" dirty="0"/>
              <a:t>Neurologic events were graded per National Cancer Institute’s</a:t>
            </a:r>
            <a:r>
              <a:rPr lang="en-US" dirty="0">
                <a:solidFill>
                  <a:srgbClr val="FF0000"/>
                </a:solidFill>
              </a:rPr>
              <a:t> </a:t>
            </a:r>
            <a:r>
              <a:rPr lang="en-US" dirty="0"/>
              <a:t>Common Terminology Criteria for Adverse Events version 4.03. </a:t>
            </a:r>
            <a:br>
              <a:rPr lang="en-US" dirty="0"/>
            </a:br>
            <a:r>
              <a:rPr lang="en-US" dirty="0"/>
              <a:t>FL, follicular lymphoma; MZL, marginal zone lymphoma</a:t>
            </a:r>
            <a:br>
              <a:rPr lang="en-GB" altLang="en-US" dirty="0"/>
            </a:br>
            <a:r>
              <a:rPr lang="en-GB" altLang="en-US" dirty="0">
                <a:solidFill>
                  <a:schemeClr val="tx2"/>
                </a:solidFill>
              </a:rPr>
              <a:t>Jacobson C, et al. Oral presentation at ASH 2020. Abstract #700</a:t>
            </a:r>
            <a:endParaRPr lang="en-GB" dirty="0">
              <a:solidFill>
                <a:schemeClr val="tx2"/>
              </a:solidFill>
            </a:endParaRPr>
          </a:p>
        </p:txBody>
      </p:sp>
    </p:spTree>
    <p:extLst>
      <p:ext uri="{BB962C8B-B14F-4D97-AF65-F5344CB8AC3E}">
        <p14:creationId xmlns:p14="http://schemas.microsoft.com/office/powerpoint/2010/main" val="1903762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B192-778B-444E-9D06-81C59D7B7843}"/>
              </a:ext>
            </a:extLst>
          </p:cNvPr>
          <p:cNvSpPr>
            <a:spLocks noGrp="1"/>
          </p:cNvSpPr>
          <p:nvPr>
            <p:ph type="title"/>
          </p:nvPr>
        </p:nvSpPr>
        <p:spPr/>
        <p:txBody>
          <a:bodyPr/>
          <a:lstStyle/>
          <a:p>
            <a:r>
              <a:rPr lang="en-US" dirty="0"/>
              <a:t>Summary </a:t>
            </a:r>
            <a:r>
              <a:rPr lang="en-US" dirty="0" err="1"/>
              <a:t>Axi-Cel</a:t>
            </a:r>
            <a:endParaRPr lang="en-US" dirty="0"/>
          </a:p>
        </p:txBody>
      </p:sp>
      <p:sp>
        <p:nvSpPr>
          <p:cNvPr id="3" name="Slide Number Placeholder 2">
            <a:extLst>
              <a:ext uri="{FF2B5EF4-FFF2-40B4-BE49-F238E27FC236}">
                <a16:creationId xmlns:a16="http://schemas.microsoft.com/office/drawing/2014/main" id="{9E0F4C9D-2E08-1A44-8F56-1E996F9F1E95}"/>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
        <p:nvSpPr>
          <p:cNvPr id="9" name="Content Placeholder 8">
            <a:extLst>
              <a:ext uri="{FF2B5EF4-FFF2-40B4-BE49-F238E27FC236}">
                <a16:creationId xmlns:a16="http://schemas.microsoft.com/office/drawing/2014/main" id="{006A8EA9-841E-0D48-BA5C-54EAF5E482C8}"/>
              </a:ext>
            </a:extLst>
          </p:cNvPr>
          <p:cNvSpPr>
            <a:spLocks noGrp="1"/>
          </p:cNvSpPr>
          <p:nvPr>
            <p:ph sz="quarter" idx="15"/>
          </p:nvPr>
        </p:nvSpPr>
        <p:spPr>
          <a:xfrm>
            <a:off x="620183" y="6356351"/>
            <a:ext cx="9680263" cy="365125"/>
          </a:xfrm>
        </p:spPr>
        <p:txBody>
          <a:bodyPr/>
          <a:lstStyle/>
          <a:p>
            <a:r>
              <a:rPr lang="en-GB" dirty="0" err="1">
                <a:solidFill>
                  <a:schemeClr val="tx2"/>
                </a:solidFill>
              </a:rPr>
              <a:t>Axi-cel</a:t>
            </a:r>
            <a:r>
              <a:rPr lang="en-GB" dirty="0">
                <a:solidFill>
                  <a:schemeClr val="tx2"/>
                </a:solidFill>
              </a:rPr>
              <a:t>, </a:t>
            </a:r>
            <a:r>
              <a:rPr lang="en-GB" dirty="0" err="1">
                <a:solidFill>
                  <a:schemeClr val="tx2"/>
                </a:solidFill>
              </a:rPr>
              <a:t>axicabtagene</a:t>
            </a:r>
            <a:r>
              <a:rPr lang="en-GB" dirty="0">
                <a:solidFill>
                  <a:schemeClr val="tx2"/>
                </a:solidFill>
              </a:rPr>
              <a:t> </a:t>
            </a:r>
            <a:r>
              <a:rPr lang="en-GB" dirty="0" err="1">
                <a:solidFill>
                  <a:schemeClr val="tx2"/>
                </a:solidFill>
              </a:rPr>
              <a:t>ciloleucel</a:t>
            </a:r>
            <a:r>
              <a:rPr lang="en-GB" dirty="0">
                <a:solidFill>
                  <a:schemeClr val="tx2"/>
                </a:solidFill>
              </a:rPr>
              <a:t>; CR, complete response; FL, follicular lymphoma; </a:t>
            </a:r>
            <a:r>
              <a:rPr lang="en-US" dirty="0" err="1">
                <a:solidFill>
                  <a:schemeClr val="tx2"/>
                </a:solidFill>
              </a:rPr>
              <a:t>iNHL</a:t>
            </a:r>
            <a:r>
              <a:rPr lang="en-US" dirty="0">
                <a:solidFill>
                  <a:schemeClr val="tx2"/>
                </a:solidFill>
              </a:rPr>
              <a:t>, indolent non-Hodgkin lymphoma; </a:t>
            </a:r>
            <a:r>
              <a:rPr lang="en-GB" dirty="0">
                <a:solidFill>
                  <a:schemeClr val="tx2"/>
                </a:solidFill>
              </a:rPr>
              <a:t>ORR, objective response rate</a:t>
            </a:r>
          </a:p>
        </p:txBody>
      </p:sp>
      <p:sp>
        <p:nvSpPr>
          <p:cNvPr id="10" name="Content Placeholder 9">
            <a:extLst>
              <a:ext uri="{FF2B5EF4-FFF2-40B4-BE49-F238E27FC236}">
                <a16:creationId xmlns:a16="http://schemas.microsoft.com/office/drawing/2014/main" id="{553165C5-8452-AF42-BDF5-AB61249EDCD8}"/>
              </a:ext>
            </a:extLst>
          </p:cNvPr>
          <p:cNvSpPr>
            <a:spLocks noGrp="1"/>
          </p:cNvSpPr>
          <p:nvPr>
            <p:ph sz="quarter" idx="12"/>
          </p:nvPr>
        </p:nvSpPr>
        <p:spPr>
          <a:xfrm>
            <a:off x="620184" y="3005750"/>
            <a:ext cx="10963200" cy="1231271"/>
          </a:xfrm>
        </p:spPr>
        <p:txBody>
          <a:bodyPr/>
          <a:lstStyle/>
          <a:p>
            <a:pPr lvl="0">
              <a:spcBef>
                <a:spcPts val="600"/>
              </a:spcBef>
            </a:pPr>
            <a:r>
              <a:rPr lang="en-US" dirty="0"/>
              <a:t>ORR of 93% in patients with </a:t>
            </a:r>
            <a:r>
              <a:rPr lang="en-US" dirty="0" err="1"/>
              <a:t>iNHL</a:t>
            </a:r>
            <a:r>
              <a:rPr lang="en-US" dirty="0"/>
              <a:t> (95% in FL) and a CR rate of 80% (81% in FL) </a:t>
            </a:r>
            <a:endParaRPr lang="nl-NL" dirty="0"/>
          </a:p>
          <a:p>
            <a:pPr lvl="0">
              <a:spcBef>
                <a:spcPts val="600"/>
              </a:spcBef>
            </a:pPr>
            <a:r>
              <a:rPr lang="en-US" dirty="0"/>
              <a:t>With a median follow-up of 15.3 months, responses were ongoing in 68% of patients with FL (80% of patients who achieved a CR)</a:t>
            </a:r>
            <a:endParaRPr lang="nl-NL" dirty="0"/>
          </a:p>
        </p:txBody>
      </p:sp>
      <p:sp>
        <p:nvSpPr>
          <p:cNvPr id="11" name="Rounded Rectangle 10">
            <a:extLst>
              <a:ext uri="{FF2B5EF4-FFF2-40B4-BE49-F238E27FC236}">
                <a16:creationId xmlns:a16="http://schemas.microsoft.com/office/drawing/2014/main" id="{44A6FE62-0EF0-784A-BE58-47F1687F92DE}"/>
              </a:ext>
            </a:extLst>
          </p:cNvPr>
          <p:cNvSpPr/>
          <p:nvPr/>
        </p:nvSpPr>
        <p:spPr>
          <a:xfrm>
            <a:off x="619200" y="1484769"/>
            <a:ext cx="10963200" cy="1339096"/>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a:t>Axi-cel</a:t>
            </a:r>
            <a:r>
              <a:rPr lang="en-US" sz="3000" dirty="0"/>
              <a:t> is a chimeric antigen receptor T-cell therapy that demonstrated </a:t>
            </a:r>
            <a:r>
              <a:rPr lang="en-US" sz="3000" b="1" dirty="0"/>
              <a:t>high rates of durable responses </a:t>
            </a:r>
            <a:endParaRPr lang="nl-NL" sz="3000" b="1" dirty="0"/>
          </a:p>
        </p:txBody>
      </p:sp>
      <p:sp>
        <p:nvSpPr>
          <p:cNvPr id="12" name="Rounded Rectangle 11">
            <a:extLst>
              <a:ext uri="{FF2B5EF4-FFF2-40B4-BE49-F238E27FC236}">
                <a16:creationId xmlns:a16="http://schemas.microsoft.com/office/drawing/2014/main" id="{84F94779-6084-7D44-8404-FC64645A4697}"/>
              </a:ext>
            </a:extLst>
          </p:cNvPr>
          <p:cNvSpPr/>
          <p:nvPr/>
        </p:nvSpPr>
        <p:spPr>
          <a:xfrm>
            <a:off x="619200" y="4191754"/>
            <a:ext cx="10963200" cy="13392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000" dirty="0"/>
              <a:t>The </a:t>
            </a:r>
            <a:r>
              <a:rPr lang="en-US" sz="3000" b="1" dirty="0"/>
              <a:t>safety profile was manageable </a:t>
            </a:r>
            <a:r>
              <a:rPr lang="en-US" sz="3000" dirty="0"/>
              <a:t>and appeared </a:t>
            </a:r>
            <a:r>
              <a:rPr lang="en-US" sz="3000" dirty="0" err="1"/>
              <a:t>favourable</a:t>
            </a:r>
            <a:r>
              <a:rPr lang="en-US" sz="3000" dirty="0"/>
              <a:t> in patients with FL compared with that previously </a:t>
            </a:r>
            <a:r>
              <a:rPr lang="en-US" sz="3000" dirty="0">
                <a:solidFill>
                  <a:schemeClr val="bg1"/>
                </a:solidFill>
              </a:rPr>
              <a:t>reported in DLBCL</a:t>
            </a:r>
            <a:endParaRPr lang="nl-NL" sz="3000" dirty="0">
              <a:solidFill>
                <a:schemeClr val="bg1"/>
              </a:solidFill>
            </a:endParaRPr>
          </a:p>
        </p:txBody>
      </p:sp>
      <p:sp>
        <p:nvSpPr>
          <p:cNvPr id="13" name="Content Placeholder 9">
            <a:extLst>
              <a:ext uri="{FF2B5EF4-FFF2-40B4-BE49-F238E27FC236}">
                <a16:creationId xmlns:a16="http://schemas.microsoft.com/office/drawing/2014/main" id="{BC6F8C8A-EC13-F045-94AD-C4351C98609C}"/>
              </a:ext>
            </a:extLst>
          </p:cNvPr>
          <p:cNvSpPr txBox="1">
            <a:spLocks/>
          </p:cNvSpPr>
          <p:nvPr/>
        </p:nvSpPr>
        <p:spPr>
          <a:xfrm>
            <a:off x="620184" y="5649363"/>
            <a:ext cx="10963200" cy="434566"/>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dirty="0"/>
              <a:t>No Grade 5 neurologic events occurred; 1 Grade 5 CRS event occurred </a:t>
            </a:r>
            <a:endParaRPr lang="nl-NL" dirty="0"/>
          </a:p>
        </p:txBody>
      </p:sp>
    </p:spTree>
    <p:extLst>
      <p:ext uri="{BB962C8B-B14F-4D97-AF65-F5344CB8AC3E}">
        <p14:creationId xmlns:p14="http://schemas.microsoft.com/office/powerpoint/2010/main" val="1217598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2320680" y="4067214"/>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852657" y="5450706"/>
            <a:ext cx="2229456"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a:t>
            </a:r>
          </a:p>
          <a:p>
            <a:pPr algn="ctr"/>
            <a:r>
              <a:rPr lang="en-GB" sz="1600" b="1"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@LYM_MM_CONNECT</a:t>
            </a:r>
            <a:r>
              <a:rPr lang="en-GB" sz="1600"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 </a:t>
            </a:r>
            <a:endParaRPr lang="en-GB" b="1" u="sng" dirty="0">
              <a:solidFill>
                <a:schemeClr val="accent1"/>
              </a:solidFill>
              <a:ea typeface="Aileron" charset="0"/>
              <a:cs typeface="PT Sans Narrow"/>
            </a:endParaRPr>
          </a:p>
        </p:txBody>
      </p:sp>
      <p:sp>
        <p:nvSpPr>
          <p:cNvPr id="17" name="TextBox 16"/>
          <p:cNvSpPr txBox="1"/>
          <p:nvPr/>
        </p:nvSpPr>
        <p:spPr>
          <a:xfrm>
            <a:off x="4043484" y="5450706"/>
            <a:ext cx="2084815" cy="9233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LYMPHOMA</a:t>
            </a: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 &amp; MYELOMA CONNECT</a:t>
            </a:r>
            <a:br>
              <a:rPr lang="en-GB" sz="1600" b="1" dirty="0">
                <a:solidFill>
                  <a:schemeClr val="accent1"/>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8072514" y="5450706"/>
            <a:ext cx="2486466"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froukje.sosef</a:t>
            </a:r>
            <a:b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31716" y="5450706"/>
            <a:ext cx="2084815" cy="9510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5">
                  <a:extLst>
                    <a:ext uri="{A12FA001-AC4F-418D-AE19-62706E023703}">
                      <ahyp:hlinkClr xmlns:ahyp="http://schemas.microsoft.com/office/drawing/2018/hyperlinkcolor" val="tx"/>
                    </a:ext>
                  </a:extLst>
                </a:hlinkClick>
              </a:rPr>
              <a:t>LYMPHOMA &amp; MYELOMA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351936" y="274638"/>
            <a:ext cx="9488128"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LYMPHOMA &amp; MYELOMA CONNECT </a:t>
            </a:r>
            <a:br>
              <a:rPr lang="en-US" sz="3600" cap="none" dirty="0"/>
            </a:br>
            <a:r>
              <a:rPr lang="en-US" sz="3600" cap="none" dirty="0">
                <a:solidFill>
                  <a:schemeClr val="tx2"/>
                </a:solidFill>
              </a:rPr>
              <a:t>VIA </a:t>
            </a: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hlinkClick r:id="rId6">
                  <a:extLst>
                    <a:ext uri="{A12FA001-AC4F-418D-AE19-62706E023703}">
                      <ahyp:hlinkClr xmlns:ahyp="http://schemas.microsoft.com/office/drawing/2018/hyperlinkcolor" val="tx"/>
                    </a:ext>
                  </a:extLst>
                </a:hlinkClick>
              </a:rPr>
              <a:t>http://www.lymphomaconnect.info</a:t>
            </a:r>
            <a:endParaRPr lang="en-US" sz="3600" cap="none" dirty="0"/>
          </a:p>
        </p:txBody>
      </p:sp>
      <p:pic>
        <p:nvPicPr>
          <p:cNvPr id="3" name="Picture 2">
            <a:hlinkClick r:id="rId4"/>
            <a:extLst>
              <a:ext uri="{FF2B5EF4-FFF2-40B4-BE49-F238E27FC236}">
                <a16:creationId xmlns:a16="http://schemas.microsoft.com/office/drawing/2014/main" id="{0AB7BC2C-5909-4EC9-B1D2-A5A7F3A5C215}"/>
              </a:ext>
            </a:extLst>
          </p:cNvPr>
          <p:cNvPicPr>
            <a:picLocks noChangeAspect="1"/>
          </p:cNvPicPr>
          <p:nvPr/>
        </p:nvPicPr>
        <p:blipFill>
          <a:blip r:embed="rId7"/>
          <a:stretch>
            <a:fillRect/>
          </a:stretch>
        </p:blipFill>
        <p:spPr>
          <a:xfrm>
            <a:off x="8576981" y="4045138"/>
            <a:ext cx="1331225" cy="1332000"/>
          </a:xfrm>
          <a:prstGeom prst="rect">
            <a:avLst/>
          </a:prstGeom>
        </p:spPr>
      </p:pic>
      <p:pic>
        <p:nvPicPr>
          <p:cNvPr id="7" name="Picture 6">
            <a:hlinkClick r:id="rId3"/>
            <a:extLst>
              <a:ext uri="{FF2B5EF4-FFF2-40B4-BE49-F238E27FC236}">
                <a16:creationId xmlns:a16="http://schemas.microsoft.com/office/drawing/2014/main" id="{27774377-9E6E-452D-A70C-C05D9B64AE9A}"/>
              </a:ext>
            </a:extLst>
          </p:cNvPr>
          <p:cNvPicPr>
            <a:picLocks noChangeAspect="1"/>
          </p:cNvPicPr>
          <p:nvPr/>
        </p:nvPicPr>
        <p:blipFill>
          <a:blip r:embed="rId8"/>
          <a:stretch>
            <a:fillRect/>
          </a:stretch>
        </p:blipFill>
        <p:spPr>
          <a:xfrm>
            <a:off x="4386085" y="4040174"/>
            <a:ext cx="1331225" cy="1332000"/>
          </a:xfrm>
          <a:prstGeom prst="rect">
            <a:avLst/>
          </a:prstGeom>
        </p:spPr>
      </p:pic>
      <p:pic>
        <p:nvPicPr>
          <p:cNvPr id="13" name="Picture 12">
            <a:hlinkClick r:id="rId9"/>
            <a:extLst>
              <a:ext uri="{FF2B5EF4-FFF2-40B4-BE49-F238E27FC236}">
                <a16:creationId xmlns:a16="http://schemas.microsoft.com/office/drawing/2014/main" id="{D478189A-FF19-4371-A8FA-A7EEA6564ED8}"/>
              </a:ext>
            </a:extLst>
          </p:cNvPr>
          <p:cNvPicPr>
            <a:picLocks noChangeAspect="1"/>
          </p:cNvPicPr>
          <p:nvPr/>
        </p:nvPicPr>
        <p:blipFill>
          <a:blip r:embed="rId10"/>
          <a:stretch>
            <a:fillRect/>
          </a:stretch>
        </p:blipFill>
        <p:spPr>
          <a:xfrm>
            <a:off x="2251166" y="4040174"/>
            <a:ext cx="1331225" cy="1332000"/>
          </a:xfrm>
          <a:prstGeom prst="rect">
            <a:avLst/>
          </a:prstGeom>
        </p:spPr>
      </p:pic>
      <p:pic>
        <p:nvPicPr>
          <p:cNvPr id="20" name="Picture 19">
            <a:hlinkClick r:id="rId5"/>
            <a:extLst>
              <a:ext uri="{FF2B5EF4-FFF2-40B4-BE49-F238E27FC236}">
                <a16:creationId xmlns:a16="http://schemas.microsoft.com/office/drawing/2014/main" id="{048916CD-D6F9-4440-B8C2-A9961400A454}"/>
              </a:ext>
            </a:extLst>
          </p:cNvPr>
          <p:cNvPicPr>
            <a:picLocks noChangeAspect="1"/>
          </p:cNvPicPr>
          <p:nvPr/>
        </p:nvPicPr>
        <p:blipFill>
          <a:blip r:embed="rId11"/>
          <a:stretch>
            <a:fillRect/>
          </a:stretch>
        </p:blipFill>
        <p:spPr>
          <a:xfrm>
            <a:off x="6470900" y="4040174"/>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711613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2"/>
          </p:nvPr>
        </p:nvSpPr>
        <p:spPr>
          <a:xfrm>
            <a:off x="620714" y="1425575"/>
            <a:ext cx="4816936" cy="4525963"/>
          </a:xfrm>
        </p:spPr>
        <p:txBody>
          <a:bodyPr/>
          <a:lstStyle/>
          <a:p>
            <a:r>
              <a:rPr lang="en-US" dirty="0"/>
              <a:t>Diffuse large B-cell lymphoma (DLBCL) and follicular lymphoma (FL) are the two most common lymphomas in the US and Western Europe</a:t>
            </a:r>
          </a:p>
          <a:p>
            <a:pPr lvl="1"/>
            <a:r>
              <a:rPr lang="en-US" dirty="0"/>
              <a:t>DLBCL and FL account for &gt;50% of diagnosed cases of non-Hodgkin lymphoma (NHL)</a:t>
            </a:r>
          </a:p>
          <a:p>
            <a:r>
              <a:rPr lang="en-US" dirty="0"/>
              <a:t>The two subtypes of NHL are on opposite ends of the clinical spectrum </a:t>
            </a:r>
          </a:p>
          <a:p>
            <a:pPr lvl="1"/>
            <a:r>
              <a:rPr lang="en-US" b="1" dirty="0">
                <a:solidFill>
                  <a:schemeClr val="accent1"/>
                </a:solidFill>
              </a:rPr>
              <a:t>FL</a:t>
            </a:r>
            <a:r>
              <a:rPr lang="en-US" dirty="0"/>
              <a:t> is an </a:t>
            </a:r>
            <a:r>
              <a:rPr lang="en-US" b="1" dirty="0">
                <a:solidFill>
                  <a:schemeClr val="accent1"/>
                </a:solidFill>
              </a:rPr>
              <a:t>indolent, slow growing, incurable </a:t>
            </a:r>
            <a:r>
              <a:rPr lang="en-US" dirty="0"/>
              <a:t>lymphoma that does not have a standard of care induction regimen</a:t>
            </a:r>
          </a:p>
          <a:p>
            <a:pPr lvl="1"/>
            <a:r>
              <a:rPr lang="en-US" b="1" dirty="0">
                <a:solidFill>
                  <a:schemeClr val="accent1"/>
                </a:solidFill>
              </a:rPr>
              <a:t>DLBCL</a:t>
            </a:r>
            <a:r>
              <a:rPr lang="en-US" dirty="0"/>
              <a:t> is </a:t>
            </a:r>
            <a:r>
              <a:rPr lang="en-US" b="1" dirty="0">
                <a:solidFill>
                  <a:schemeClr val="accent1"/>
                </a:solidFill>
              </a:rPr>
              <a:t>aggressive, curable </a:t>
            </a:r>
            <a:r>
              <a:rPr lang="en-US" dirty="0"/>
              <a:t>and generally treated with R-CHOP </a:t>
            </a:r>
          </a:p>
          <a:p>
            <a:endParaRPr lang="en-US" dirty="0"/>
          </a:p>
        </p:txBody>
      </p:sp>
      <p:sp>
        <p:nvSpPr>
          <p:cNvPr id="5" name="Titel 4">
            <a:extLst>
              <a:ext uri="{FF2B5EF4-FFF2-40B4-BE49-F238E27FC236}">
                <a16:creationId xmlns:a16="http://schemas.microsoft.com/office/drawing/2014/main" id="{F3D5EAD5-343E-1D49-8CE0-BE71405B7BDF}"/>
              </a:ext>
            </a:extLst>
          </p:cNvPr>
          <p:cNvSpPr>
            <a:spLocks noGrp="1"/>
          </p:cNvSpPr>
          <p:nvPr>
            <p:ph type="title"/>
          </p:nvPr>
        </p:nvSpPr>
        <p:spPr>
          <a:xfrm>
            <a:off x="619200" y="246566"/>
            <a:ext cx="8740800" cy="807285"/>
          </a:xfrm>
        </p:spPr>
        <p:txBody>
          <a:bodyPr/>
          <a:lstStyle/>
          <a:p>
            <a:r>
              <a:rPr lang="en-US" dirty="0"/>
              <a:t>Background</a:t>
            </a:r>
            <a:endParaRPr lang="nl-NL" dirty="0"/>
          </a:p>
        </p:txBody>
      </p:sp>
      <p:sp>
        <p:nvSpPr>
          <p:cNvPr id="9" name="Tijdelijke aanduiding voor inhoud 8">
            <a:extLst>
              <a:ext uri="{FF2B5EF4-FFF2-40B4-BE49-F238E27FC236}">
                <a16:creationId xmlns:a16="http://schemas.microsoft.com/office/drawing/2014/main" id="{226F209F-E31D-C246-B64F-71C6150646E6}"/>
              </a:ext>
            </a:extLst>
          </p:cNvPr>
          <p:cNvSpPr>
            <a:spLocks noGrp="1"/>
          </p:cNvSpPr>
          <p:nvPr>
            <p:ph sz="quarter" idx="15"/>
          </p:nvPr>
        </p:nvSpPr>
        <p:spPr>
          <a:xfrm>
            <a:off x="620183" y="6356351"/>
            <a:ext cx="10573333" cy="365125"/>
          </a:xfrm>
        </p:spPr>
        <p:txBody>
          <a:bodyPr/>
          <a:lstStyle/>
          <a:p>
            <a:r>
              <a:rPr lang="en-US" dirty="0"/>
              <a:t>DLBCL, diffuse large B-cell lymphoma; FL, follicular lymphoma; MALT, mucosa-associated lymphoid tissue; NHL, non-Hodgkin lymphoma; R-CHOP, rituximab, cyclophosphamide, doxorubicin, </a:t>
            </a:r>
            <a:r>
              <a:rPr lang="en-US" dirty="0">
                <a:solidFill>
                  <a:schemeClr val="tx2"/>
                </a:solidFill>
              </a:rPr>
              <a:t>vincristine, and prednisone </a:t>
            </a:r>
            <a:endParaRPr lang="nl-NL" dirty="0">
              <a:solidFill>
                <a:schemeClr val="tx2"/>
              </a:solidFill>
            </a:endParaRPr>
          </a:p>
          <a:p>
            <a:pPr>
              <a:spcBef>
                <a:spcPts val="0"/>
              </a:spcBef>
            </a:pPr>
            <a:r>
              <a:rPr lang="nl-NL" dirty="0">
                <a:solidFill>
                  <a:schemeClr val="tx2"/>
                </a:solidFill>
              </a:rPr>
              <a:t>Armitage JO, et al. J Clin Oncol. 1998;16:2780-95</a:t>
            </a:r>
          </a:p>
        </p:txBody>
      </p:sp>
      <p:sp>
        <p:nvSpPr>
          <p:cNvPr id="10" name="Text Box 3">
            <a:extLst>
              <a:ext uri="{FF2B5EF4-FFF2-40B4-BE49-F238E27FC236}">
                <a16:creationId xmlns:a16="http://schemas.microsoft.com/office/drawing/2014/main" id="{E22A350D-5C55-1042-B509-9B40D37710CD}"/>
              </a:ext>
            </a:extLst>
          </p:cNvPr>
          <p:cNvSpPr txBox="1">
            <a:spLocks noChangeArrowheads="1"/>
          </p:cNvSpPr>
          <p:nvPr/>
        </p:nvSpPr>
        <p:spPr bwMode="auto">
          <a:xfrm>
            <a:off x="9779108" y="2387537"/>
            <a:ext cx="2057400" cy="249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0"/>
              </a:spcBef>
              <a:spcAft>
                <a:spcPct val="0"/>
              </a:spcAft>
              <a:defRPr/>
            </a:pPr>
            <a:r>
              <a:rPr lang="en-US" altLang="en-US" sz="1200" b="1"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Follicular lymphoma (22%)</a:t>
            </a:r>
          </a:p>
        </p:txBody>
      </p:sp>
      <p:sp>
        <p:nvSpPr>
          <p:cNvPr id="11" name="Text Box 4">
            <a:extLst>
              <a:ext uri="{FF2B5EF4-FFF2-40B4-BE49-F238E27FC236}">
                <a16:creationId xmlns:a16="http://schemas.microsoft.com/office/drawing/2014/main" id="{B03F63FE-E1DF-DC4D-8DC1-0B8BCB067AE3}"/>
              </a:ext>
            </a:extLst>
          </p:cNvPr>
          <p:cNvSpPr txBox="1">
            <a:spLocks noChangeArrowheads="1"/>
          </p:cNvSpPr>
          <p:nvPr/>
        </p:nvSpPr>
        <p:spPr bwMode="auto">
          <a:xfrm>
            <a:off x="8231300" y="5228619"/>
            <a:ext cx="989118" cy="40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fontAlgn="base">
              <a:lnSpc>
                <a:spcPct val="85000"/>
              </a:lnSpc>
              <a:spcBef>
                <a:spcPct val="0"/>
              </a:spcBef>
              <a:spcAft>
                <a:spcPct val="0"/>
              </a:spcAft>
              <a:defRPr/>
            </a:pPr>
            <a:r>
              <a:rPr lang="en-US" altLang="en-US" sz="1200" b="1"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Diffuse large</a:t>
            </a:r>
            <a:br>
              <a:rPr lang="en-US" altLang="en-US" sz="1200" b="1"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200" b="1"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B-cell (31%)</a:t>
            </a:r>
          </a:p>
        </p:txBody>
      </p:sp>
      <p:sp>
        <p:nvSpPr>
          <p:cNvPr id="12" name="Text Box 6">
            <a:extLst>
              <a:ext uri="{FF2B5EF4-FFF2-40B4-BE49-F238E27FC236}">
                <a16:creationId xmlns:a16="http://schemas.microsoft.com/office/drawing/2014/main" id="{EE194EB1-9081-8544-B40A-C205B90AD090}"/>
              </a:ext>
            </a:extLst>
          </p:cNvPr>
          <p:cNvSpPr txBox="1">
            <a:spLocks noChangeArrowheads="1"/>
          </p:cNvSpPr>
          <p:nvPr/>
        </p:nvSpPr>
        <p:spPr bwMode="auto">
          <a:xfrm>
            <a:off x="7657125" y="1742715"/>
            <a:ext cx="119295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Mantle cell </a:t>
            </a:r>
            <a:b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lymphoma (6%)</a:t>
            </a:r>
          </a:p>
        </p:txBody>
      </p:sp>
      <p:sp>
        <p:nvSpPr>
          <p:cNvPr id="13" name="Text Box 7">
            <a:extLst>
              <a:ext uri="{FF2B5EF4-FFF2-40B4-BE49-F238E27FC236}">
                <a16:creationId xmlns:a16="http://schemas.microsoft.com/office/drawing/2014/main" id="{F4266A53-3674-5E49-9F69-EB0F6671F543}"/>
              </a:ext>
            </a:extLst>
          </p:cNvPr>
          <p:cNvSpPr txBox="1">
            <a:spLocks noChangeArrowheads="1"/>
          </p:cNvSpPr>
          <p:nvPr/>
        </p:nvSpPr>
        <p:spPr bwMode="auto">
          <a:xfrm>
            <a:off x="6754351" y="2036486"/>
            <a:ext cx="85812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Peripheral </a:t>
            </a:r>
            <a:b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T-cell (6%)</a:t>
            </a:r>
          </a:p>
        </p:txBody>
      </p:sp>
      <p:graphicFrame>
        <p:nvGraphicFramePr>
          <p:cNvPr id="3" name="Object 10">
            <a:extLst>
              <a:ext uri="{FF2B5EF4-FFF2-40B4-BE49-F238E27FC236}">
                <a16:creationId xmlns:a16="http://schemas.microsoft.com/office/drawing/2014/main" id="{E98516AE-9016-CD4D-902A-92062E6ECFC1}"/>
              </a:ext>
            </a:extLst>
          </p:cNvPr>
          <p:cNvGraphicFramePr>
            <a:graphicFrameLocks noChangeAspect="1"/>
          </p:cNvGraphicFramePr>
          <p:nvPr>
            <p:extLst>
              <p:ext uri="{D42A27DB-BD31-4B8C-83A1-F6EECF244321}">
                <p14:modId xmlns:p14="http://schemas.microsoft.com/office/powerpoint/2010/main" val="2769560722"/>
              </p:ext>
            </p:extLst>
          </p:nvPr>
        </p:nvGraphicFramePr>
        <p:xfrm>
          <a:off x="5355304" y="2176462"/>
          <a:ext cx="5935663" cy="320516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11">
            <a:extLst>
              <a:ext uri="{FF2B5EF4-FFF2-40B4-BE49-F238E27FC236}">
                <a16:creationId xmlns:a16="http://schemas.microsoft.com/office/drawing/2014/main" id="{96E0FC6C-A358-7F40-B768-0661B2464C24}"/>
              </a:ext>
            </a:extLst>
          </p:cNvPr>
          <p:cNvSpPr txBox="1">
            <a:spLocks noChangeArrowheads="1"/>
          </p:cNvSpPr>
          <p:nvPr/>
        </p:nvSpPr>
        <p:spPr bwMode="auto">
          <a:xfrm>
            <a:off x="5949298" y="3788481"/>
            <a:ext cx="1676400" cy="564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Composite </a:t>
            </a:r>
            <a:b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lymphomas </a:t>
            </a:r>
            <a:b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(13%)</a:t>
            </a:r>
          </a:p>
        </p:txBody>
      </p:sp>
      <p:sp>
        <p:nvSpPr>
          <p:cNvPr id="17" name="Text Box 12">
            <a:extLst>
              <a:ext uri="{FF2B5EF4-FFF2-40B4-BE49-F238E27FC236}">
                <a16:creationId xmlns:a16="http://schemas.microsoft.com/office/drawing/2014/main" id="{B9101D43-B6F3-EF40-8453-A9D9278F4F96}"/>
              </a:ext>
            </a:extLst>
          </p:cNvPr>
          <p:cNvSpPr txBox="1">
            <a:spLocks noChangeArrowheads="1"/>
          </p:cNvSpPr>
          <p:nvPr/>
        </p:nvSpPr>
        <p:spPr bwMode="auto">
          <a:xfrm>
            <a:off x="10638503" y="3206749"/>
            <a:ext cx="1553497" cy="406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Small lymphocytic lymphoma (6%)</a:t>
            </a:r>
          </a:p>
        </p:txBody>
      </p:sp>
      <p:sp>
        <p:nvSpPr>
          <p:cNvPr id="18" name="Text Box 13">
            <a:extLst>
              <a:ext uri="{FF2B5EF4-FFF2-40B4-BE49-F238E27FC236}">
                <a16:creationId xmlns:a16="http://schemas.microsoft.com/office/drawing/2014/main" id="{1EBDD439-BEB1-5046-8B6C-304695603FB6}"/>
              </a:ext>
            </a:extLst>
          </p:cNvPr>
          <p:cNvSpPr txBox="1">
            <a:spLocks noChangeArrowheads="1"/>
          </p:cNvSpPr>
          <p:nvPr/>
        </p:nvSpPr>
        <p:spPr bwMode="auto">
          <a:xfrm>
            <a:off x="10681366" y="3875087"/>
            <a:ext cx="1223605" cy="56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Marginal zone </a:t>
            </a:r>
          </a:p>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B-cell lymphoma</a:t>
            </a:r>
          </a:p>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MALT type (5%)</a:t>
            </a:r>
          </a:p>
        </p:txBody>
      </p:sp>
      <p:sp>
        <p:nvSpPr>
          <p:cNvPr id="19" name="Text Box 14">
            <a:extLst>
              <a:ext uri="{FF2B5EF4-FFF2-40B4-BE49-F238E27FC236}">
                <a16:creationId xmlns:a16="http://schemas.microsoft.com/office/drawing/2014/main" id="{29A69A0E-F275-534A-A2F4-AE8E1B55C106}"/>
              </a:ext>
            </a:extLst>
          </p:cNvPr>
          <p:cNvSpPr txBox="1">
            <a:spLocks noChangeArrowheads="1"/>
          </p:cNvSpPr>
          <p:nvPr/>
        </p:nvSpPr>
        <p:spPr bwMode="auto">
          <a:xfrm>
            <a:off x="10601058" y="4800950"/>
            <a:ext cx="1303913" cy="56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Marginal zone </a:t>
            </a:r>
          </a:p>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B-cell lymphoma</a:t>
            </a:r>
          </a:p>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nodal type (1%)</a:t>
            </a:r>
          </a:p>
        </p:txBody>
      </p:sp>
      <p:sp>
        <p:nvSpPr>
          <p:cNvPr id="20" name="Text Box 15">
            <a:extLst>
              <a:ext uri="{FF2B5EF4-FFF2-40B4-BE49-F238E27FC236}">
                <a16:creationId xmlns:a16="http://schemas.microsoft.com/office/drawing/2014/main" id="{7CBB52CB-07CF-474D-A208-68C7201EC950}"/>
              </a:ext>
            </a:extLst>
          </p:cNvPr>
          <p:cNvSpPr txBox="1">
            <a:spLocks noChangeArrowheads="1"/>
          </p:cNvSpPr>
          <p:nvPr/>
        </p:nvSpPr>
        <p:spPr bwMode="auto">
          <a:xfrm>
            <a:off x="9905538" y="5562402"/>
            <a:ext cx="1465929" cy="406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0"/>
              </a:spcBef>
              <a:spcAft>
                <a:spcPct val="0"/>
              </a:spcAft>
              <a:defRPr/>
            </a:pPr>
            <a:r>
              <a:rPr lang="en-US" altLang="en-US" sz="1200" dirty="0" err="1">
                <a:solidFill>
                  <a:prstClr val="black"/>
                </a:solidFill>
                <a:latin typeface="Calibri" panose="020F0502020204030204" pitchFamily="34" charset="0"/>
                <a:ea typeface="ＭＳ Ｐゴシック" panose="020B0600070205080204" pitchFamily="34" charset="-128"/>
                <a:cs typeface="Calibri" panose="020F0502020204030204" pitchFamily="34" charset="0"/>
              </a:rPr>
              <a:t>Lymphoplasmacytic</a:t>
            </a: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 lymphoma (1%)</a:t>
            </a:r>
          </a:p>
        </p:txBody>
      </p:sp>
      <p:sp>
        <p:nvSpPr>
          <p:cNvPr id="21" name="Line 16">
            <a:extLst>
              <a:ext uri="{FF2B5EF4-FFF2-40B4-BE49-F238E27FC236}">
                <a16:creationId xmlns:a16="http://schemas.microsoft.com/office/drawing/2014/main" id="{12845DF1-175E-204C-9125-BE9D3F38E9EF}"/>
              </a:ext>
            </a:extLst>
          </p:cNvPr>
          <p:cNvSpPr>
            <a:spLocks noChangeShapeType="1"/>
          </p:cNvSpPr>
          <p:nvPr/>
        </p:nvSpPr>
        <p:spPr bwMode="auto">
          <a:xfrm>
            <a:off x="10067362" y="4353059"/>
            <a:ext cx="537804" cy="5126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sz="1400">
              <a:solidFill>
                <a:prstClr val="black"/>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2" name="Line 17">
            <a:extLst>
              <a:ext uri="{FF2B5EF4-FFF2-40B4-BE49-F238E27FC236}">
                <a16:creationId xmlns:a16="http://schemas.microsoft.com/office/drawing/2014/main" id="{B8E261A1-43EC-4847-80D6-E87823A40779}"/>
              </a:ext>
            </a:extLst>
          </p:cNvPr>
          <p:cNvSpPr>
            <a:spLocks noChangeShapeType="1"/>
          </p:cNvSpPr>
          <p:nvPr/>
        </p:nvSpPr>
        <p:spPr bwMode="auto">
          <a:xfrm>
            <a:off x="10022186" y="4527685"/>
            <a:ext cx="229431" cy="972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sz="1400">
              <a:solidFill>
                <a:prstClr val="black"/>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3" name="Line 18">
            <a:extLst>
              <a:ext uri="{FF2B5EF4-FFF2-40B4-BE49-F238E27FC236}">
                <a16:creationId xmlns:a16="http://schemas.microsoft.com/office/drawing/2014/main" id="{8708DAD2-DBEE-EE43-A1AA-4BF1FB972618}"/>
              </a:ext>
            </a:extLst>
          </p:cNvPr>
          <p:cNvSpPr>
            <a:spLocks noChangeShapeType="1"/>
          </p:cNvSpPr>
          <p:nvPr/>
        </p:nvSpPr>
        <p:spPr bwMode="auto">
          <a:xfrm flipV="1">
            <a:off x="10238632" y="4113747"/>
            <a:ext cx="442428" cy="384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sz="1400">
              <a:solidFill>
                <a:prstClr val="black"/>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4" name="Rechthoek 23">
            <a:extLst>
              <a:ext uri="{FF2B5EF4-FFF2-40B4-BE49-F238E27FC236}">
                <a16:creationId xmlns:a16="http://schemas.microsoft.com/office/drawing/2014/main" id="{0DFBEB82-6611-1546-8C74-6CE526EAEEBE}"/>
              </a:ext>
            </a:extLst>
          </p:cNvPr>
          <p:cNvSpPr/>
          <p:nvPr/>
        </p:nvSpPr>
        <p:spPr>
          <a:xfrm>
            <a:off x="6999381" y="1306396"/>
            <a:ext cx="3701398" cy="369332"/>
          </a:xfrm>
          <a:prstGeom prst="rect">
            <a:avLst/>
          </a:prstGeom>
        </p:spPr>
        <p:txBody>
          <a:bodyPr wrap="none">
            <a:spAutoFit/>
          </a:bodyPr>
          <a:lstStyle/>
          <a:p>
            <a:r>
              <a:rPr lang="en-US" altLang="en-US" b="1" dirty="0">
                <a:solidFill>
                  <a:schemeClr val="accent1"/>
                </a:solidFill>
              </a:rPr>
              <a:t>Frequency of NHL subtypes in adults</a:t>
            </a:r>
            <a:endParaRPr lang="nl-NL" b="1" dirty="0">
              <a:solidFill>
                <a:schemeClr val="accent1"/>
              </a:solidFill>
            </a:endParaRPr>
          </a:p>
        </p:txBody>
      </p:sp>
      <p:sp>
        <p:nvSpPr>
          <p:cNvPr id="14" name="Text Box 8">
            <a:extLst>
              <a:ext uri="{FF2B5EF4-FFF2-40B4-BE49-F238E27FC236}">
                <a16:creationId xmlns:a16="http://schemas.microsoft.com/office/drawing/2014/main" id="{B092B789-1C19-A647-A25C-60520B6AE444}"/>
              </a:ext>
            </a:extLst>
          </p:cNvPr>
          <p:cNvSpPr txBox="1">
            <a:spLocks noChangeArrowheads="1"/>
          </p:cNvSpPr>
          <p:nvPr/>
        </p:nvSpPr>
        <p:spPr bwMode="auto">
          <a:xfrm>
            <a:off x="5854827" y="2583575"/>
            <a:ext cx="1267848" cy="563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lnSpc>
                <a:spcPct val="85000"/>
              </a:lnSpc>
              <a:spcBef>
                <a:spcPct val="0"/>
              </a:spcBef>
              <a:spcAft>
                <a:spcPct val="0"/>
              </a:spcAft>
              <a:defRPr/>
            </a:pP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Other subtypes </a:t>
            </a:r>
            <a:b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with a frequency </a:t>
            </a:r>
            <a:b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sym typeface="Symbol" panose="05050102010706020507" pitchFamily="18" charset="2"/>
              </a:rPr>
              <a:t></a:t>
            </a:r>
            <a:r>
              <a:rPr lang="en-US" altLang="en-US" sz="1200" dirty="0">
                <a:solidFill>
                  <a:prstClr val="black"/>
                </a:solidFill>
                <a:latin typeface="Calibri" panose="020F0502020204030204" pitchFamily="34" charset="0"/>
                <a:ea typeface="ＭＳ Ｐゴシック" panose="020B0600070205080204" pitchFamily="34" charset="-128"/>
                <a:cs typeface="Calibri" panose="020F0502020204030204" pitchFamily="34" charset="0"/>
              </a:rPr>
              <a:t>2% (9%)</a:t>
            </a:r>
          </a:p>
        </p:txBody>
      </p:sp>
      <p:sp>
        <p:nvSpPr>
          <p:cNvPr id="25" name="Line 18">
            <a:extLst>
              <a:ext uri="{FF2B5EF4-FFF2-40B4-BE49-F238E27FC236}">
                <a16:creationId xmlns:a16="http://schemas.microsoft.com/office/drawing/2014/main" id="{57BCF68F-26E7-064D-AF84-8ECFE76E7C5F}"/>
              </a:ext>
            </a:extLst>
          </p:cNvPr>
          <p:cNvSpPr>
            <a:spLocks noChangeShapeType="1"/>
          </p:cNvSpPr>
          <p:nvPr/>
        </p:nvSpPr>
        <p:spPr bwMode="auto">
          <a:xfrm flipV="1">
            <a:off x="10374434" y="3431263"/>
            <a:ext cx="281495" cy="1053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US" sz="1400">
              <a:solidFill>
                <a:prstClr val="black"/>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B0B0DCE8-3D3B-8242-95AF-DAA69BE91386}"/>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1251828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xEl>
                                              <p:pRg st="0" end="0"/>
                                            </p:txEl>
                                          </p:spTgt>
                                        </p:tgtEl>
                                      </p:cBhvr>
                                    </p:animEffect>
                                    <p:animScale>
                                      <p:cBhvr>
                                        <p:cTn id="7" dur="25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502E32-440E-A54A-A75E-350ADB46665F}"/>
              </a:ext>
            </a:extLst>
          </p:cNvPr>
          <p:cNvSpPr>
            <a:spLocks noGrp="1"/>
          </p:cNvSpPr>
          <p:nvPr>
            <p:ph sz="quarter" idx="12"/>
          </p:nvPr>
        </p:nvSpPr>
        <p:spPr/>
        <p:txBody>
          <a:bodyPr/>
          <a:lstStyle/>
          <a:p>
            <a:r>
              <a:rPr lang="en-US" dirty="0"/>
              <a:t>Given the </a:t>
            </a:r>
            <a:r>
              <a:rPr lang="en-US" b="1" dirty="0">
                <a:solidFill>
                  <a:schemeClr val="accent1"/>
                </a:solidFill>
              </a:rPr>
              <a:t>incurable nature of FL</a:t>
            </a:r>
            <a:r>
              <a:rPr lang="en-US" dirty="0">
                <a:solidFill>
                  <a:schemeClr val="tx2"/>
                </a:solidFill>
              </a:rPr>
              <a:t>,</a:t>
            </a:r>
            <a:r>
              <a:rPr lang="en-US" b="1" dirty="0">
                <a:solidFill>
                  <a:schemeClr val="accent1"/>
                </a:solidFill>
              </a:rPr>
              <a:t> </a:t>
            </a:r>
            <a:r>
              <a:rPr lang="en-US" dirty="0"/>
              <a:t>there are several approved agents and numerous others in development to attempt to extend the life of those afflicted with this cancer</a:t>
            </a:r>
          </a:p>
          <a:p>
            <a:endParaRPr lang="en-US" b="1" dirty="0">
              <a:solidFill>
                <a:schemeClr val="accent1"/>
              </a:solidFill>
            </a:endParaRPr>
          </a:p>
          <a:p>
            <a:r>
              <a:rPr lang="en-US" b="1" dirty="0">
                <a:solidFill>
                  <a:schemeClr val="accent1"/>
                </a:solidFill>
              </a:rPr>
              <a:t>DLBCL</a:t>
            </a:r>
            <a:r>
              <a:rPr lang="en-US" dirty="0"/>
              <a:t>, while curable in some, still has a </a:t>
            </a:r>
            <a:r>
              <a:rPr lang="en-US" b="1" dirty="0">
                <a:solidFill>
                  <a:schemeClr val="accent1"/>
                </a:solidFill>
              </a:rPr>
              <a:t>large percentage of patients who will relapse or have primary refractory disease</a:t>
            </a:r>
          </a:p>
          <a:p>
            <a:pPr lvl="1"/>
            <a:r>
              <a:rPr lang="en-US" dirty="0"/>
              <a:t>Second-line and beyond therapy for this population has diminishing returns, especially in refractory patients. New treatments are desperately needed for these patients</a:t>
            </a:r>
          </a:p>
          <a:p>
            <a:endParaRPr lang="en-US" dirty="0"/>
          </a:p>
          <a:p>
            <a:r>
              <a:rPr lang="en-US" dirty="0"/>
              <a:t>In this slide deck some of the </a:t>
            </a:r>
            <a:r>
              <a:rPr lang="en-US" b="1" dirty="0">
                <a:solidFill>
                  <a:schemeClr val="accent1"/>
                </a:solidFill>
              </a:rPr>
              <a:t>recent FDA approvals</a:t>
            </a:r>
            <a:r>
              <a:rPr lang="en-US" dirty="0"/>
              <a:t> in both DLBCL and FL are reviewed as well as where they </a:t>
            </a:r>
            <a:r>
              <a:rPr lang="en-US" b="1" dirty="0">
                <a:solidFill>
                  <a:schemeClr val="accent1"/>
                </a:solidFill>
              </a:rPr>
              <a:t>fit in the current treatment landscape</a:t>
            </a:r>
          </a:p>
        </p:txBody>
      </p:sp>
      <p:sp>
        <p:nvSpPr>
          <p:cNvPr id="2" name="Text Placeholder 1">
            <a:extLst>
              <a:ext uri="{FF2B5EF4-FFF2-40B4-BE49-F238E27FC236}">
                <a16:creationId xmlns:a16="http://schemas.microsoft.com/office/drawing/2014/main" id="{B873EC26-484A-8040-9810-261770CEE639}"/>
              </a:ext>
            </a:extLst>
          </p:cNvPr>
          <p:cNvSpPr>
            <a:spLocks noGrp="1"/>
          </p:cNvSpPr>
          <p:nvPr>
            <p:ph type="title"/>
          </p:nvPr>
        </p:nvSpPr>
        <p:spPr/>
        <p:txBody>
          <a:bodyPr/>
          <a:lstStyle/>
          <a:p>
            <a:r>
              <a:rPr lang="en-US"/>
              <a:t>Background</a:t>
            </a:r>
            <a:endParaRPr lang="en-US" dirty="0"/>
          </a:p>
        </p:txBody>
      </p:sp>
      <p:sp>
        <p:nvSpPr>
          <p:cNvPr id="8" name="Tijdelijke aanduiding voor inhoud 7">
            <a:extLst>
              <a:ext uri="{FF2B5EF4-FFF2-40B4-BE49-F238E27FC236}">
                <a16:creationId xmlns:a16="http://schemas.microsoft.com/office/drawing/2014/main" id="{409836AA-FA27-E94D-81F9-597765019F6A}"/>
              </a:ext>
            </a:extLst>
          </p:cNvPr>
          <p:cNvSpPr>
            <a:spLocks noGrp="1"/>
          </p:cNvSpPr>
          <p:nvPr>
            <p:ph sz="quarter" idx="15"/>
          </p:nvPr>
        </p:nvSpPr>
        <p:spPr/>
        <p:txBody>
          <a:bodyPr/>
          <a:lstStyle/>
          <a:p>
            <a:pPr>
              <a:spcBef>
                <a:spcPts val="0"/>
              </a:spcBef>
            </a:pPr>
            <a:r>
              <a:rPr lang="en-US" dirty="0"/>
              <a:t>DLBCL, diffuse large B-cell lymphoma; FDA, Food and Drug Administration; FL, follicular lymphoma</a:t>
            </a:r>
          </a:p>
          <a:p>
            <a:pPr>
              <a:spcBef>
                <a:spcPts val="0"/>
              </a:spcBef>
            </a:pPr>
            <a:r>
              <a:rPr lang="en-US" dirty="0" err="1"/>
              <a:t>Davids</a:t>
            </a:r>
            <a:r>
              <a:rPr lang="en-US" dirty="0"/>
              <a:t> MS, et al. J </a:t>
            </a:r>
            <a:r>
              <a:rPr lang="en-US" dirty="0" err="1"/>
              <a:t>Clin</a:t>
            </a:r>
            <a:r>
              <a:rPr lang="en-US" dirty="0"/>
              <a:t> </a:t>
            </a:r>
            <a:r>
              <a:rPr lang="en-US" dirty="0" err="1"/>
              <a:t>Oncol</a:t>
            </a:r>
            <a:r>
              <a:rPr lang="en-US" dirty="0"/>
              <a:t>. 2017;35(8):826-33; Paulus A, et al. Br J </a:t>
            </a:r>
            <a:r>
              <a:rPr lang="en-US" dirty="0" err="1"/>
              <a:t>Haematol</a:t>
            </a:r>
            <a:r>
              <a:rPr lang="en-US" dirty="0"/>
              <a:t>. 2014;164(3):352-65</a:t>
            </a:r>
          </a:p>
        </p:txBody>
      </p:sp>
      <p:sp>
        <p:nvSpPr>
          <p:cNvPr id="15" name="Slide Number Placeholder 14">
            <a:extLst>
              <a:ext uri="{FF2B5EF4-FFF2-40B4-BE49-F238E27FC236}">
                <a16:creationId xmlns:a16="http://schemas.microsoft.com/office/drawing/2014/main" id="{C4F2EBED-EF98-6540-B71E-F9FF1454EDD2}"/>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69183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0AEE01-6F25-2D4D-B7E4-E23F05740F9F}"/>
              </a:ext>
            </a:extLst>
          </p:cNvPr>
          <p:cNvSpPr>
            <a:spLocks noGrp="1"/>
          </p:cNvSpPr>
          <p:nvPr>
            <p:ph type="title"/>
          </p:nvPr>
        </p:nvSpPr>
        <p:spPr/>
        <p:txBody>
          <a:bodyPr/>
          <a:lstStyle/>
          <a:p>
            <a:r>
              <a:rPr lang="en-GB"/>
              <a:t>Loncastuximab Tesirine</a:t>
            </a:r>
          </a:p>
        </p:txBody>
      </p:sp>
      <p:sp>
        <p:nvSpPr>
          <p:cNvPr id="4" name="Tijdelijke aanduiding voor dianummer 3">
            <a:extLst>
              <a:ext uri="{FF2B5EF4-FFF2-40B4-BE49-F238E27FC236}">
                <a16:creationId xmlns:a16="http://schemas.microsoft.com/office/drawing/2014/main" id="{6616EAB5-AA22-3444-8EA3-663BAB7E36F0}"/>
              </a:ext>
            </a:extLst>
          </p:cNvPr>
          <p:cNvSpPr>
            <a:spLocks noGrp="1"/>
          </p:cNvSpPr>
          <p:nvPr>
            <p:ph type="sldNum" sz="quarter" idx="4"/>
          </p:nvPr>
        </p:nvSpPr>
        <p:spPr/>
        <p:txBody>
          <a:bodyPr/>
          <a:lstStyle/>
          <a:p>
            <a:fld id="{FCE43C0F-8A7B-3A4B-9DB5-B3472E36E833}" type="slidenum">
              <a:rPr lang="en-GB" smtClean="0"/>
              <a:pPr/>
              <a:t>6</a:t>
            </a:fld>
            <a:endParaRPr lang="en-GB" dirty="0"/>
          </a:p>
        </p:txBody>
      </p:sp>
    </p:spTree>
    <p:extLst>
      <p:ext uri="{BB962C8B-B14F-4D97-AF65-F5344CB8AC3E}">
        <p14:creationId xmlns:p14="http://schemas.microsoft.com/office/powerpoint/2010/main" val="926686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8EF189ED-E43E-AC4F-A3C3-9D8D8D07A843}"/>
              </a:ext>
            </a:extLst>
          </p:cNvPr>
          <p:cNvSpPr>
            <a:spLocks noGrp="1"/>
          </p:cNvSpPr>
          <p:nvPr>
            <p:ph sz="quarter" idx="12"/>
          </p:nvPr>
        </p:nvSpPr>
        <p:spPr>
          <a:xfrm>
            <a:off x="620184" y="1223967"/>
            <a:ext cx="10963200" cy="2263841"/>
          </a:xfrm>
        </p:spPr>
        <p:txBody>
          <a:bodyPr>
            <a:normAutofit fontScale="92500"/>
          </a:bodyPr>
          <a:lstStyle/>
          <a:p>
            <a:r>
              <a:rPr lang="en-US" dirty="0" err="1"/>
              <a:t>Loncastuximab</a:t>
            </a:r>
            <a:r>
              <a:rPr lang="en-US" dirty="0"/>
              <a:t> </a:t>
            </a:r>
            <a:r>
              <a:rPr lang="en-US" dirty="0" err="1"/>
              <a:t>tesirine</a:t>
            </a:r>
            <a:r>
              <a:rPr lang="en-US" dirty="0"/>
              <a:t> (</a:t>
            </a:r>
            <a:r>
              <a:rPr lang="en-US" dirty="0" err="1"/>
              <a:t>Lonca</a:t>
            </a:r>
            <a:r>
              <a:rPr lang="en-US" dirty="0"/>
              <a:t>) is a </a:t>
            </a:r>
            <a:r>
              <a:rPr lang="en-US" b="1" dirty="0">
                <a:solidFill>
                  <a:schemeClr val="accent1"/>
                </a:solidFill>
              </a:rPr>
              <a:t>CD19 drug-antibody conjugate</a:t>
            </a:r>
            <a:r>
              <a:rPr lang="en-US" baseline="30000" dirty="0">
                <a:solidFill>
                  <a:schemeClr val="tx2"/>
                </a:solidFill>
              </a:rPr>
              <a:t>1</a:t>
            </a:r>
          </a:p>
          <a:p>
            <a:pPr lvl="1"/>
            <a:r>
              <a:rPr lang="en-US" dirty="0"/>
              <a:t>The antibody is connected through a cathepsin-cleavable valine-alanine linker to a </a:t>
            </a:r>
            <a:r>
              <a:rPr lang="en-US" dirty="0" err="1"/>
              <a:t>pyrrolobenzodiazepine</a:t>
            </a:r>
            <a:r>
              <a:rPr lang="en-US" dirty="0"/>
              <a:t> (PBD) dimer toxin (SG3199) </a:t>
            </a:r>
          </a:p>
          <a:p>
            <a:pPr lvl="1"/>
            <a:r>
              <a:rPr lang="en-US" dirty="0"/>
              <a:t>The payload binds irreversibly to DNA to create highly potent </a:t>
            </a:r>
            <a:r>
              <a:rPr lang="en-US" dirty="0" err="1"/>
              <a:t>intrastrand</a:t>
            </a:r>
            <a:r>
              <a:rPr lang="en-US" dirty="0"/>
              <a:t> cross-links that block DNA strand separation preventing DNA replication. This differs from the more commonly recognized drug antibody conjugate MMAE</a:t>
            </a:r>
          </a:p>
          <a:p>
            <a:r>
              <a:rPr lang="en-US" dirty="0"/>
              <a:t>LOTIS-2 is a single-arm </a:t>
            </a:r>
            <a:r>
              <a:rPr lang="en-US" b="1" dirty="0">
                <a:solidFill>
                  <a:schemeClr val="accent1"/>
                </a:solidFill>
              </a:rPr>
              <a:t>open-label phase 2 study </a:t>
            </a:r>
            <a:r>
              <a:rPr lang="en-US" sz="2100" dirty="0"/>
              <a:t>of </a:t>
            </a:r>
            <a:r>
              <a:rPr lang="en-US" sz="2100" dirty="0" err="1"/>
              <a:t>Lonca</a:t>
            </a:r>
            <a:r>
              <a:rPr lang="en-US" sz="2100" dirty="0"/>
              <a:t> </a:t>
            </a:r>
            <a:r>
              <a:rPr lang="en-US" dirty="0"/>
              <a:t>in relapsed/refractory DLBCL after ≥2 therapies</a:t>
            </a:r>
            <a:r>
              <a:rPr lang="en-US" baseline="30000" dirty="0"/>
              <a:t>2</a:t>
            </a:r>
          </a:p>
        </p:txBody>
      </p:sp>
      <p:sp>
        <p:nvSpPr>
          <p:cNvPr id="2" name="Title 1">
            <a:extLst>
              <a:ext uri="{FF2B5EF4-FFF2-40B4-BE49-F238E27FC236}">
                <a16:creationId xmlns:a16="http://schemas.microsoft.com/office/drawing/2014/main" id="{08ADF741-5A78-9547-ABAF-32FB207E32D8}"/>
              </a:ext>
            </a:extLst>
          </p:cNvPr>
          <p:cNvSpPr>
            <a:spLocks noGrp="1"/>
          </p:cNvSpPr>
          <p:nvPr>
            <p:ph type="title"/>
          </p:nvPr>
        </p:nvSpPr>
        <p:spPr/>
        <p:txBody>
          <a:bodyPr/>
          <a:lstStyle/>
          <a:p>
            <a:r>
              <a:rPr lang="en-US"/>
              <a:t>Loncastuximab Tesirine in the LOTis-2 study</a:t>
            </a:r>
            <a:endParaRPr lang="en-US" dirty="0"/>
          </a:p>
        </p:txBody>
      </p:sp>
      <p:sp>
        <p:nvSpPr>
          <p:cNvPr id="9" name="Tijdelijke aanduiding voor inhoud 8">
            <a:extLst>
              <a:ext uri="{FF2B5EF4-FFF2-40B4-BE49-F238E27FC236}">
                <a16:creationId xmlns:a16="http://schemas.microsoft.com/office/drawing/2014/main" id="{485A810D-F8AD-084F-9B54-ADDFCF572796}"/>
              </a:ext>
            </a:extLst>
          </p:cNvPr>
          <p:cNvSpPr>
            <a:spLocks noGrp="1"/>
          </p:cNvSpPr>
          <p:nvPr>
            <p:ph sz="quarter" idx="15"/>
          </p:nvPr>
        </p:nvSpPr>
        <p:spPr>
          <a:xfrm>
            <a:off x="620184" y="6329192"/>
            <a:ext cx="10963200" cy="365125"/>
          </a:xfrm>
        </p:spPr>
        <p:txBody>
          <a:bodyPr/>
          <a:lstStyle/>
          <a:p>
            <a:pPr>
              <a:lnSpc>
                <a:spcPct val="90000"/>
              </a:lnSpc>
            </a:pPr>
            <a:r>
              <a:rPr lang="en-US" dirty="0"/>
              <a:t>CD19, cluster of differentiation 19; </a:t>
            </a:r>
            <a:r>
              <a:rPr lang="en-GB" dirty="0" err="1"/>
              <a:t>Lonca</a:t>
            </a:r>
            <a:r>
              <a:rPr lang="en-GB" dirty="0"/>
              <a:t>, </a:t>
            </a:r>
            <a:r>
              <a:rPr lang="en-GB" dirty="0" err="1"/>
              <a:t>loncastuximab</a:t>
            </a:r>
            <a:r>
              <a:rPr lang="en-GB" dirty="0"/>
              <a:t> </a:t>
            </a:r>
            <a:r>
              <a:rPr lang="en-GB" dirty="0" err="1"/>
              <a:t>tesirine</a:t>
            </a:r>
            <a:r>
              <a:rPr lang="en-GB" dirty="0"/>
              <a:t>; MMAE, </a:t>
            </a:r>
            <a:r>
              <a:rPr lang="en-US" dirty="0"/>
              <a:t>monomethyl </a:t>
            </a:r>
            <a:r>
              <a:rPr lang="en-US" dirty="0" err="1"/>
              <a:t>auristatin</a:t>
            </a:r>
            <a:r>
              <a:rPr lang="en-US" dirty="0"/>
              <a:t> E; PBD, </a:t>
            </a:r>
            <a:r>
              <a:rPr lang="en-US" dirty="0" err="1"/>
              <a:t>pyrrolobenzodiazepine</a:t>
            </a:r>
            <a:r>
              <a:rPr lang="en-US" dirty="0"/>
              <a:t>; </a:t>
            </a:r>
            <a:r>
              <a:rPr lang="en-GB" dirty="0"/>
              <a:t>Q3W, every 3 weeks; Q12W, every 12 weeks</a:t>
            </a:r>
          </a:p>
          <a:p>
            <a:pPr>
              <a:lnSpc>
                <a:spcPct val="90000"/>
              </a:lnSpc>
              <a:spcBef>
                <a:spcPts val="0"/>
              </a:spcBef>
            </a:pPr>
            <a:r>
              <a:rPr lang="en-GB" dirty="0"/>
              <a:t>1. </a:t>
            </a:r>
            <a:r>
              <a:rPr lang="en-GB" dirty="0" err="1"/>
              <a:t>Zammarchi</a:t>
            </a:r>
            <a:r>
              <a:rPr lang="en-GB" dirty="0"/>
              <a:t> F, et al. Blood. 2018;131(10):1094-105; 2. </a:t>
            </a:r>
            <a:r>
              <a:rPr lang="en-GB" dirty="0" err="1"/>
              <a:t>Caimi</a:t>
            </a:r>
            <a:r>
              <a:rPr lang="en-GB" dirty="0"/>
              <a:t> PF, et al. Lancet Oncol. 2021;22(6):790-800</a:t>
            </a:r>
          </a:p>
        </p:txBody>
      </p:sp>
      <p:cxnSp>
        <p:nvCxnSpPr>
          <p:cNvPr id="23" name="Straight Connector 29">
            <a:extLst>
              <a:ext uri="{FF2B5EF4-FFF2-40B4-BE49-F238E27FC236}">
                <a16:creationId xmlns:a16="http://schemas.microsoft.com/office/drawing/2014/main" id="{BA43C758-B85F-1646-B33F-590BE511DDB9}"/>
              </a:ext>
            </a:extLst>
          </p:cNvPr>
          <p:cNvCxnSpPr>
            <a:cxnSpLocks/>
          </p:cNvCxnSpPr>
          <p:nvPr/>
        </p:nvCxnSpPr>
        <p:spPr>
          <a:xfrm>
            <a:off x="7282735" y="4203253"/>
            <a:ext cx="18024" cy="1339631"/>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0" name="Rectangle 16">
            <a:extLst>
              <a:ext uri="{FF2B5EF4-FFF2-40B4-BE49-F238E27FC236}">
                <a16:creationId xmlns:a16="http://schemas.microsoft.com/office/drawing/2014/main" id="{91817DA2-9877-CD42-957B-8D305E5E6576}"/>
              </a:ext>
            </a:extLst>
          </p:cNvPr>
          <p:cNvSpPr/>
          <p:nvPr/>
        </p:nvSpPr>
        <p:spPr>
          <a:xfrm>
            <a:off x="4857608" y="4734229"/>
            <a:ext cx="2034725" cy="245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cs typeface="Arial" panose="020B0604020202020204" pitchFamily="34" charset="0"/>
              </a:rPr>
              <a:t>75 µg/kg</a:t>
            </a:r>
          </a:p>
        </p:txBody>
      </p:sp>
      <p:sp>
        <p:nvSpPr>
          <p:cNvPr id="33" name="Rectangle 19">
            <a:extLst>
              <a:ext uri="{FF2B5EF4-FFF2-40B4-BE49-F238E27FC236}">
                <a16:creationId xmlns:a16="http://schemas.microsoft.com/office/drawing/2014/main" id="{7392B537-C732-AF4F-B49C-A039E4667BF8}"/>
              </a:ext>
            </a:extLst>
          </p:cNvPr>
          <p:cNvSpPr/>
          <p:nvPr/>
        </p:nvSpPr>
        <p:spPr>
          <a:xfrm>
            <a:off x="2098210" y="4734229"/>
            <a:ext cx="2034725" cy="245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cs typeface="Arial" panose="020B0604020202020204" pitchFamily="34" charset="0"/>
              </a:rPr>
              <a:t>150 µg/kg</a:t>
            </a:r>
          </a:p>
        </p:txBody>
      </p:sp>
      <p:sp>
        <p:nvSpPr>
          <p:cNvPr id="34" name="Arrow: Right 20">
            <a:extLst>
              <a:ext uri="{FF2B5EF4-FFF2-40B4-BE49-F238E27FC236}">
                <a16:creationId xmlns:a16="http://schemas.microsoft.com/office/drawing/2014/main" id="{BAF77BB9-6139-AE4B-BE6E-E82A9F9AA8C6}"/>
              </a:ext>
            </a:extLst>
          </p:cNvPr>
          <p:cNvSpPr/>
          <p:nvPr/>
        </p:nvSpPr>
        <p:spPr bwMode="auto">
          <a:xfrm>
            <a:off x="2138185" y="4485703"/>
            <a:ext cx="4754141" cy="108120"/>
          </a:xfrm>
          <a:prstGeom prst="rightArrow">
            <a:avLst/>
          </a:prstGeom>
          <a:solidFill>
            <a:schemeClr val="tx2"/>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defRPr/>
            </a:pPr>
            <a:endParaRPr lang="en-GB" sz="800" b="1" kern="0" dirty="0">
              <a:solidFill>
                <a:schemeClr val="tx2"/>
              </a:solidFill>
              <a:latin typeface="+mj-lt"/>
              <a:cs typeface="Arial" panose="020B0604020202020204" pitchFamily="34" charset="0"/>
            </a:endParaRPr>
          </a:p>
        </p:txBody>
      </p:sp>
      <p:sp>
        <p:nvSpPr>
          <p:cNvPr id="35" name="TextBox 21">
            <a:extLst>
              <a:ext uri="{FF2B5EF4-FFF2-40B4-BE49-F238E27FC236}">
                <a16:creationId xmlns:a16="http://schemas.microsoft.com/office/drawing/2014/main" id="{9F16CE3A-90C6-7948-94FA-48130C0A3DBC}"/>
              </a:ext>
            </a:extLst>
          </p:cNvPr>
          <p:cNvSpPr txBox="1"/>
          <p:nvPr/>
        </p:nvSpPr>
        <p:spPr>
          <a:xfrm>
            <a:off x="2098207" y="4221277"/>
            <a:ext cx="4566078" cy="307777"/>
          </a:xfrm>
          <a:prstGeom prst="rect">
            <a:avLst/>
          </a:prstGeom>
          <a:noFill/>
        </p:spPr>
        <p:txBody>
          <a:bodyPr wrap="square" rtlCol="0">
            <a:spAutoFit/>
          </a:bodyPr>
          <a:lstStyle/>
          <a:p>
            <a:pPr fontAlgn="base">
              <a:spcBef>
                <a:spcPct val="0"/>
              </a:spcBef>
              <a:spcAft>
                <a:spcPct val="0"/>
              </a:spcAft>
            </a:pPr>
            <a:r>
              <a:rPr lang="nl-NL" sz="1400" b="1" dirty="0">
                <a:solidFill>
                  <a:schemeClr val="tx2"/>
                </a:solidFill>
                <a:latin typeface="+mj-lt"/>
                <a:cs typeface="Arial" panose="020B0604020202020204" pitchFamily="34" charset="0"/>
              </a:rPr>
              <a:t>30-minute infusion of Lonca Q3W for up to 1 year</a:t>
            </a:r>
          </a:p>
        </p:txBody>
      </p:sp>
      <p:sp>
        <p:nvSpPr>
          <p:cNvPr id="36" name="TextBox 22">
            <a:extLst>
              <a:ext uri="{FF2B5EF4-FFF2-40B4-BE49-F238E27FC236}">
                <a16:creationId xmlns:a16="http://schemas.microsoft.com/office/drawing/2014/main" id="{7D0FF5AB-B4A7-114F-81BF-91CC136D4FED}"/>
              </a:ext>
            </a:extLst>
          </p:cNvPr>
          <p:cNvSpPr txBox="1"/>
          <p:nvPr/>
        </p:nvSpPr>
        <p:spPr>
          <a:xfrm>
            <a:off x="4857608" y="5299326"/>
            <a:ext cx="2063565" cy="307777"/>
          </a:xfrm>
          <a:prstGeom prst="rect">
            <a:avLst/>
          </a:prstGeom>
          <a:noFill/>
        </p:spPr>
        <p:txBody>
          <a:bodyPr wrap="square" rtlCol="0">
            <a:spAutoFit/>
          </a:bodyPr>
          <a:lstStyle/>
          <a:p>
            <a:pPr algn="ctr" fontAlgn="base">
              <a:spcBef>
                <a:spcPct val="0"/>
              </a:spcBef>
              <a:spcAft>
                <a:spcPct val="0"/>
              </a:spcAft>
            </a:pPr>
            <a:r>
              <a:rPr lang="nl-NL" sz="1400" b="1" dirty="0">
                <a:solidFill>
                  <a:schemeClr val="tx2"/>
                </a:solidFill>
                <a:latin typeface="+mj-lt"/>
                <a:cs typeface="Arial" panose="020B0604020202020204" pitchFamily="34" charset="0"/>
              </a:rPr>
              <a:t>After 2 cycles</a:t>
            </a:r>
          </a:p>
        </p:txBody>
      </p:sp>
      <p:sp>
        <p:nvSpPr>
          <p:cNvPr id="37" name="Arrow: Right 23">
            <a:extLst>
              <a:ext uri="{FF2B5EF4-FFF2-40B4-BE49-F238E27FC236}">
                <a16:creationId xmlns:a16="http://schemas.microsoft.com/office/drawing/2014/main" id="{67E2A426-3F63-5541-A488-27455332C215}"/>
              </a:ext>
            </a:extLst>
          </p:cNvPr>
          <p:cNvSpPr/>
          <p:nvPr/>
        </p:nvSpPr>
        <p:spPr bwMode="auto">
          <a:xfrm>
            <a:off x="4857608" y="5149653"/>
            <a:ext cx="2034725" cy="109489"/>
          </a:xfrm>
          <a:prstGeom prst="rightArrow">
            <a:avLst/>
          </a:prstGeom>
          <a:solidFill>
            <a:schemeClr val="tx2"/>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800" b="1" kern="0" dirty="0">
              <a:solidFill>
                <a:schemeClr val="tx2"/>
              </a:solidFill>
              <a:latin typeface="+mj-lt"/>
              <a:cs typeface="Arial" panose="020B0604020202020204" pitchFamily="34" charset="0"/>
            </a:endParaRPr>
          </a:p>
        </p:txBody>
      </p:sp>
      <p:cxnSp>
        <p:nvCxnSpPr>
          <p:cNvPr id="38" name="Straight Arrow Connector 24">
            <a:extLst>
              <a:ext uri="{FF2B5EF4-FFF2-40B4-BE49-F238E27FC236}">
                <a16:creationId xmlns:a16="http://schemas.microsoft.com/office/drawing/2014/main" id="{918A78A5-5747-5B43-9025-DB52D6CB4474}"/>
              </a:ext>
            </a:extLst>
          </p:cNvPr>
          <p:cNvCxnSpPr>
            <a:cxnSpLocks/>
          </p:cNvCxnSpPr>
          <p:nvPr/>
        </p:nvCxnSpPr>
        <p:spPr>
          <a:xfrm>
            <a:off x="4132935" y="4856883"/>
            <a:ext cx="72467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25">
            <a:extLst>
              <a:ext uri="{FF2B5EF4-FFF2-40B4-BE49-F238E27FC236}">
                <a16:creationId xmlns:a16="http://schemas.microsoft.com/office/drawing/2014/main" id="{10D36D52-A274-F942-9E9D-9AE7814395CD}"/>
              </a:ext>
            </a:extLst>
          </p:cNvPr>
          <p:cNvSpPr txBox="1"/>
          <p:nvPr/>
        </p:nvSpPr>
        <p:spPr>
          <a:xfrm>
            <a:off x="2608385" y="5293673"/>
            <a:ext cx="1567413" cy="307777"/>
          </a:xfrm>
          <a:prstGeom prst="rect">
            <a:avLst/>
          </a:prstGeom>
          <a:noFill/>
        </p:spPr>
        <p:txBody>
          <a:bodyPr wrap="square" rtlCol="0">
            <a:spAutoFit/>
          </a:bodyPr>
          <a:lstStyle/>
          <a:p>
            <a:pPr fontAlgn="base">
              <a:spcBef>
                <a:spcPct val="0"/>
              </a:spcBef>
              <a:spcAft>
                <a:spcPct val="0"/>
              </a:spcAft>
            </a:pPr>
            <a:r>
              <a:rPr lang="nl-NL" sz="1400" b="1" dirty="0">
                <a:solidFill>
                  <a:schemeClr val="tx2"/>
                </a:solidFill>
                <a:latin typeface="+mj-lt"/>
                <a:cs typeface="Arial" panose="020B0604020202020204" pitchFamily="34" charset="0"/>
              </a:rPr>
              <a:t>First 2 cycles</a:t>
            </a:r>
          </a:p>
        </p:txBody>
      </p:sp>
      <p:cxnSp>
        <p:nvCxnSpPr>
          <p:cNvPr id="40" name="Straight Arrow Connector 26">
            <a:extLst>
              <a:ext uri="{FF2B5EF4-FFF2-40B4-BE49-F238E27FC236}">
                <a16:creationId xmlns:a16="http://schemas.microsoft.com/office/drawing/2014/main" id="{F1663F8E-A41C-2040-BA9A-0082D9CE875F}"/>
              </a:ext>
            </a:extLst>
          </p:cNvPr>
          <p:cNvCxnSpPr>
            <a:cxnSpLocks/>
          </p:cNvCxnSpPr>
          <p:nvPr/>
        </p:nvCxnSpPr>
        <p:spPr>
          <a:xfrm>
            <a:off x="6892333" y="4856883"/>
            <a:ext cx="57024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Arrow: Right 27">
            <a:extLst>
              <a:ext uri="{FF2B5EF4-FFF2-40B4-BE49-F238E27FC236}">
                <a16:creationId xmlns:a16="http://schemas.microsoft.com/office/drawing/2014/main" id="{8BEE392B-77F1-A946-BCA0-77FA97C1B6FD}"/>
              </a:ext>
            </a:extLst>
          </p:cNvPr>
          <p:cNvSpPr/>
          <p:nvPr/>
        </p:nvSpPr>
        <p:spPr bwMode="auto">
          <a:xfrm>
            <a:off x="7493749" y="4485703"/>
            <a:ext cx="2600043" cy="108120"/>
          </a:xfrm>
          <a:prstGeom prst="rightArrow">
            <a:avLst/>
          </a:prstGeom>
          <a:solidFill>
            <a:schemeClr val="tx2"/>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defRPr/>
            </a:pPr>
            <a:endParaRPr lang="en-GB" sz="800" b="1" kern="0" dirty="0">
              <a:solidFill>
                <a:schemeClr val="tx2"/>
              </a:solidFill>
              <a:latin typeface="+mj-lt"/>
              <a:cs typeface="Arial" panose="020B0604020202020204" pitchFamily="34" charset="0"/>
            </a:endParaRPr>
          </a:p>
        </p:txBody>
      </p:sp>
      <p:sp>
        <p:nvSpPr>
          <p:cNvPr id="42" name="TextBox 28">
            <a:extLst>
              <a:ext uri="{FF2B5EF4-FFF2-40B4-BE49-F238E27FC236}">
                <a16:creationId xmlns:a16="http://schemas.microsoft.com/office/drawing/2014/main" id="{5765AA55-988A-2F4F-9CF1-48313F5D03B3}"/>
              </a:ext>
            </a:extLst>
          </p:cNvPr>
          <p:cNvSpPr txBox="1"/>
          <p:nvPr/>
        </p:nvSpPr>
        <p:spPr>
          <a:xfrm>
            <a:off x="7555664" y="4212468"/>
            <a:ext cx="2445041" cy="307777"/>
          </a:xfrm>
          <a:prstGeom prst="rect">
            <a:avLst/>
          </a:prstGeom>
          <a:noFill/>
        </p:spPr>
        <p:txBody>
          <a:bodyPr wrap="square" rtlCol="0">
            <a:spAutoFit/>
          </a:bodyPr>
          <a:lstStyle/>
          <a:p>
            <a:pPr fontAlgn="base">
              <a:spcBef>
                <a:spcPct val="0"/>
              </a:spcBef>
              <a:spcAft>
                <a:spcPct val="0"/>
              </a:spcAft>
            </a:pPr>
            <a:r>
              <a:rPr lang="nl-NL" sz="1400" b="1" dirty="0">
                <a:solidFill>
                  <a:schemeClr val="tx2"/>
                </a:solidFill>
                <a:latin typeface="+mj-lt"/>
                <a:cs typeface="Arial" panose="020B0604020202020204" pitchFamily="34" charset="0"/>
              </a:rPr>
              <a:t>Q12W for up to 3 years</a:t>
            </a:r>
          </a:p>
        </p:txBody>
      </p:sp>
      <p:sp>
        <p:nvSpPr>
          <p:cNvPr id="32" name="Rectangle 18">
            <a:extLst>
              <a:ext uri="{FF2B5EF4-FFF2-40B4-BE49-F238E27FC236}">
                <a16:creationId xmlns:a16="http://schemas.microsoft.com/office/drawing/2014/main" id="{31D98F3A-C811-0248-9E85-2B15A612D4DC}"/>
              </a:ext>
            </a:extLst>
          </p:cNvPr>
          <p:cNvSpPr/>
          <p:nvPr/>
        </p:nvSpPr>
        <p:spPr>
          <a:xfrm>
            <a:off x="7462578" y="4734229"/>
            <a:ext cx="2631214" cy="245308"/>
          </a:xfrm>
          <a:prstGeom prst="rect">
            <a:avLst/>
          </a:prstGeom>
          <a:solidFill>
            <a:schemeClr val="accent5">
              <a:lumMod val="5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j-lt"/>
                <a:cs typeface="Arial" panose="020B0604020202020204" pitchFamily="34" charset="0"/>
              </a:rPr>
              <a:t>Follow-up</a:t>
            </a:r>
          </a:p>
        </p:txBody>
      </p:sp>
      <p:cxnSp>
        <p:nvCxnSpPr>
          <p:cNvPr id="26" name="Straight Connector 33">
            <a:extLst>
              <a:ext uri="{FF2B5EF4-FFF2-40B4-BE49-F238E27FC236}">
                <a16:creationId xmlns:a16="http://schemas.microsoft.com/office/drawing/2014/main" id="{582AAE9F-4F04-6945-9597-2848D5579396}"/>
              </a:ext>
            </a:extLst>
          </p:cNvPr>
          <p:cNvCxnSpPr/>
          <p:nvPr/>
        </p:nvCxnSpPr>
        <p:spPr>
          <a:xfrm>
            <a:off x="2099634" y="5041329"/>
            <a:ext cx="0" cy="129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8">
            <a:extLst>
              <a:ext uri="{FF2B5EF4-FFF2-40B4-BE49-F238E27FC236}">
                <a16:creationId xmlns:a16="http://schemas.microsoft.com/office/drawing/2014/main" id="{ECCE05AE-8E27-BD4B-AA2A-AA3CD09EDD85}"/>
              </a:ext>
            </a:extLst>
          </p:cNvPr>
          <p:cNvCxnSpPr/>
          <p:nvPr/>
        </p:nvCxnSpPr>
        <p:spPr>
          <a:xfrm>
            <a:off x="2099634" y="5170789"/>
            <a:ext cx="2033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51">
            <a:extLst>
              <a:ext uri="{FF2B5EF4-FFF2-40B4-BE49-F238E27FC236}">
                <a16:creationId xmlns:a16="http://schemas.microsoft.com/office/drawing/2014/main" id="{142E7942-B4D2-DD49-ABCD-1A97748DA605}"/>
              </a:ext>
            </a:extLst>
          </p:cNvPr>
          <p:cNvCxnSpPr/>
          <p:nvPr/>
        </p:nvCxnSpPr>
        <p:spPr>
          <a:xfrm>
            <a:off x="4132933" y="5041329"/>
            <a:ext cx="0" cy="129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52">
            <a:extLst>
              <a:ext uri="{FF2B5EF4-FFF2-40B4-BE49-F238E27FC236}">
                <a16:creationId xmlns:a16="http://schemas.microsoft.com/office/drawing/2014/main" id="{87E6CB88-21AB-A94A-8E24-7A8B93855DC8}"/>
              </a:ext>
            </a:extLst>
          </p:cNvPr>
          <p:cNvCxnSpPr>
            <a:cxnSpLocks/>
          </p:cNvCxnSpPr>
          <p:nvPr/>
        </p:nvCxnSpPr>
        <p:spPr>
          <a:xfrm>
            <a:off x="3116284" y="5170789"/>
            <a:ext cx="0" cy="8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kstvak 43">
            <a:extLst>
              <a:ext uri="{FF2B5EF4-FFF2-40B4-BE49-F238E27FC236}">
                <a16:creationId xmlns:a16="http://schemas.microsoft.com/office/drawing/2014/main" id="{EE8CD667-0599-D64E-9C70-86AB121312FC}"/>
              </a:ext>
            </a:extLst>
          </p:cNvPr>
          <p:cNvSpPr txBox="1"/>
          <p:nvPr/>
        </p:nvSpPr>
        <p:spPr>
          <a:xfrm>
            <a:off x="1602658" y="3648547"/>
            <a:ext cx="8986684" cy="2046083"/>
          </a:xfrm>
          <a:prstGeom prst="rect">
            <a:avLst/>
          </a:prstGeom>
          <a:noFill/>
          <a:ln w="19050">
            <a:solidFill>
              <a:schemeClr val="accent1"/>
            </a:solidFill>
          </a:ln>
        </p:spPr>
        <p:txBody>
          <a:bodyPr wrap="square" rtlCol="0">
            <a:noAutofit/>
          </a:bodyPr>
          <a:lstStyle/>
          <a:p>
            <a:endParaRPr lang="nl-NL" sz="2400" dirty="0">
              <a:solidFill>
                <a:srgbClr val="505050"/>
              </a:solidFill>
              <a:latin typeface="Aileron" charset="0"/>
              <a:ea typeface="Aileron" charset="0"/>
              <a:cs typeface="Aileron" charset="0"/>
            </a:endParaRPr>
          </a:p>
        </p:txBody>
      </p:sp>
      <p:sp>
        <p:nvSpPr>
          <p:cNvPr id="11" name="TextBox 10">
            <a:extLst>
              <a:ext uri="{FF2B5EF4-FFF2-40B4-BE49-F238E27FC236}">
                <a16:creationId xmlns:a16="http://schemas.microsoft.com/office/drawing/2014/main" id="{2BEB2723-FEFF-CC42-95E0-21441F54849B}"/>
              </a:ext>
            </a:extLst>
          </p:cNvPr>
          <p:cNvSpPr txBox="1"/>
          <p:nvPr/>
        </p:nvSpPr>
        <p:spPr>
          <a:xfrm>
            <a:off x="4843190" y="3660429"/>
            <a:ext cx="2505622" cy="400110"/>
          </a:xfrm>
          <a:prstGeom prst="rect">
            <a:avLst/>
          </a:prstGeom>
          <a:noFill/>
        </p:spPr>
        <p:txBody>
          <a:bodyPr wrap="none" rtlCol="0">
            <a:spAutoFit/>
          </a:bodyPr>
          <a:lstStyle/>
          <a:p>
            <a:pPr algn="ctr"/>
            <a:r>
              <a:rPr lang="nl-NL" sz="2000" b="1" dirty="0">
                <a:solidFill>
                  <a:schemeClr val="accent1"/>
                </a:solidFill>
              </a:rPr>
              <a:t>LOTIS-2 </a:t>
            </a:r>
            <a:r>
              <a:rPr lang="nl-NL" sz="2000" b="1" dirty="0" err="1">
                <a:solidFill>
                  <a:schemeClr val="accent1"/>
                </a:solidFill>
              </a:rPr>
              <a:t>study</a:t>
            </a:r>
            <a:r>
              <a:rPr lang="nl-NL" sz="2000" b="1" dirty="0">
                <a:solidFill>
                  <a:schemeClr val="accent1"/>
                </a:solidFill>
              </a:rPr>
              <a:t> design</a:t>
            </a:r>
            <a:r>
              <a:rPr lang="nl-NL" sz="2000" baseline="30000" dirty="0">
                <a:solidFill>
                  <a:schemeClr val="accent1"/>
                </a:solidFill>
              </a:rPr>
              <a:t>2</a:t>
            </a:r>
          </a:p>
        </p:txBody>
      </p:sp>
      <p:sp>
        <p:nvSpPr>
          <p:cNvPr id="12" name="Slide Number Placeholder 11">
            <a:extLst>
              <a:ext uri="{FF2B5EF4-FFF2-40B4-BE49-F238E27FC236}">
                <a16:creationId xmlns:a16="http://schemas.microsoft.com/office/drawing/2014/main" id="{266CC1C9-F9AE-9846-AAF8-6D928F684288}"/>
              </a:ext>
            </a:extLst>
          </p:cNvPr>
          <p:cNvSpPr>
            <a:spLocks noGrp="1"/>
          </p:cNvSpPr>
          <p:nvPr>
            <p:ph type="sldNum" sz="quarter" idx="4"/>
          </p:nvPr>
        </p:nvSpPr>
        <p:spPr/>
        <p:txBody>
          <a:bodyPr/>
          <a:lstStyle/>
          <a:p>
            <a:fld id="{FCE43C0F-8A7B-3A4B-9DB5-B3472E36E833}" type="slidenum">
              <a:rPr lang="en-GB" smtClean="0"/>
              <a:pPr/>
              <a:t>7</a:t>
            </a:fld>
            <a:endParaRPr lang="en-GB" dirty="0"/>
          </a:p>
        </p:txBody>
      </p:sp>
    </p:spTree>
    <p:extLst>
      <p:ext uri="{BB962C8B-B14F-4D97-AF65-F5344CB8AC3E}">
        <p14:creationId xmlns:p14="http://schemas.microsoft.com/office/powerpoint/2010/main" val="1688686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D6AA-D07B-46A7-B98F-12363FD48841}"/>
              </a:ext>
            </a:extLst>
          </p:cNvPr>
          <p:cNvSpPr>
            <a:spLocks noGrp="1"/>
          </p:cNvSpPr>
          <p:nvPr>
            <p:ph type="title"/>
          </p:nvPr>
        </p:nvSpPr>
        <p:spPr/>
        <p:txBody>
          <a:bodyPr/>
          <a:lstStyle/>
          <a:p>
            <a:r>
              <a:rPr lang="en-GB" dirty="0"/>
              <a:t>Lotis-2 Efficacy Results</a:t>
            </a:r>
            <a:br>
              <a:rPr lang="en-GB" dirty="0"/>
            </a:br>
            <a:r>
              <a:rPr lang="en-GB" dirty="0"/>
              <a:t>Overall response rate (ORR)</a:t>
            </a:r>
          </a:p>
        </p:txBody>
      </p:sp>
      <p:sp>
        <p:nvSpPr>
          <p:cNvPr id="5" name="Slide Number Placeholder 4">
            <a:extLst>
              <a:ext uri="{FF2B5EF4-FFF2-40B4-BE49-F238E27FC236}">
                <a16:creationId xmlns:a16="http://schemas.microsoft.com/office/drawing/2014/main" id="{2F328632-3B2D-46E8-A201-257FC36E6A21}"/>
              </a:ext>
            </a:extLst>
          </p:cNvPr>
          <p:cNvSpPr>
            <a:spLocks noGrp="1"/>
          </p:cNvSpPr>
          <p:nvPr>
            <p:ph type="sldNum" sz="quarter" idx="4"/>
          </p:nvPr>
        </p:nvSpPr>
        <p:spPr/>
        <p:txBody>
          <a:bodyPr/>
          <a:lstStyle/>
          <a:p>
            <a:fld id="{781C0736-39BE-0D4C-B5D3-E9E510DE3886}" type="slidenum">
              <a:rPr lang="en-US" smtClean="0"/>
              <a:pPr/>
              <a:t>8</a:t>
            </a:fld>
            <a:endParaRPr lang="en-US" dirty="0"/>
          </a:p>
        </p:txBody>
      </p:sp>
      <p:sp>
        <p:nvSpPr>
          <p:cNvPr id="4" name="Tijdelijke aanduiding voor inhoud 3">
            <a:extLst>
              <a:ext uri="{FF2B5EF4-FFF2-40B4-BE49-F238E27FC236}">
                <a16:creationId xmlns:a16="http://schemas.microsoft.com/office/drawing/2014/main" id="{AA04BBC9-1123-014D-BCE1-3293733C8FE6}"/>
              </a:ext>
            </a:extLst>
          </p:cNvPr>
          <p:cNvSpPr>
            <a:spLocks noGrp="1"/>
          </p:cNvSpPr>
          <p:nvPr>
            <p:ph sz="quarter" idx="15"/>
          </p:nvPr>
        </p:nvSpPr>
        <p:spPr>
          <a:xfrm>
            <a:off x="620183" y="6311086"/>
            <a:ext cx="10569899" cy="365125"/>
          </a:xfrm>
        </p:spPr>
        <p:txBody>
          <a:bodyPr/>
          <a:lstStyle/>
          <a:p>
            <a:r>
              <a:rPr lang="en-GB" dirty="0"/>
              <a:t>ORR was </a:t>
            </a:r>
            <a:r>
              <a:rPr lang="en-GB" dirty="0">
                <a:solidFill>
                  <a:schemeClr val="tx2"/>
                </a:solidFill>
              </a:rPr>
              <a:t>assessed by independent reviewer</a:t>
            </a:r>
            <a:br>
              <a:rPr lang="en-GB" dirty="0">
                <a:solidFill>
                  <a:schemeClr val="tx2"/>
                </a:solidFill>
              </a:rPr>
            </a:br>
            <a:r>
              <a:rPr lang="en-GB" dirty="0">
                <a:solidFill>
                  <a:schemeClr val="tx2"/>
                </a:solidFill>
              </a:rPr>
              <a:t>CI, confidence interval; CRR, complete </a:t>
            </a:r>
            <a:r>
              <a:rPr lang="en-GB" dirty="0"/>
              <a:t>response rate; IQR, interquartile range; </a:t>
            </a:r>
            <a:r>
              <a:rPr lang="en-GB" dirty="0" err="1"/>
              <a:t>Lonca</a:t>
            </a:r>
            <a:r>
              <a:rPr lang="en-GB" dirty="0"/>
              <a:t>, </a:t>
            </a:r>
            <a:r>
              <a:rPr lang="en-GB" dirty="0" err="1"/>
              <a:t>loncastuximab</a:t>
            </a:r>
            <a:r>
              <a:rPr lang="en-GB" dirty="0"/>
              <a:t> </a:t>
            </a:r>
            <a:r>
              <a:rPr lang="en-GB" dirty="0" err="1"/>
              <a:t>tesirine</a:t>
            </a:r>
            <a:r>
              <a:rPr lang="en-GB" dirty="0"/>
              <a:t>; ORR, overall response rate</a:t>
            </a:r>
            <a:br>
              <a:rPr lang="en-GB" dirty="0"/>
            </a:br>
            <a:r>
              <a:rPr lang="en-GB" dirty="0" err="1"/>
              <a:t>Caimi</a:t>
            </a:r>
            <a:r>
              <a:rPr lang="en-GB" dirty="0"/>
              <a:t> PF, et al. Lancet </a:t>
            </a:r>
            <a:r>
              <a:rPr lang="en-GB" dirty="0" err="1"/>
              <a:t>Oncol</a:t>
            </a:r>
            <a:r>
              <a:rPr lang="en-GB" dirty="0"/>
              <a:t>. 2021;22(6):790-800</a:t>
            </a:r>
          </a:p>
        </p:txBody>
      </p:sp>
      <p:sp>
        <p:nvSpPr>
          <p:cNvPr id="55" name="Rectangle 54">
            <a:extLst>
              <a:ext uri="{FF2B5EF4-FFF2-40B4-BE49-F238E27FC236}">
                <a16:creationId xmlns:a16="http://schemas.microsoft.com/office/drawing/2014/main" id="{F31B269E-941B-4AD0-B418-EA1C57CF9C0A}"/>
              </a:ext>
            </a:extLst>
          </p:cNvPr>
          <p:cNvSpPr/>
          <p:nvPr/>
        </p:nvSpPr>
        <p:spPr>
          <a:xfrm>
            <a:off x="1981201" y="2077022"/>
            <a:ext cx="5123543" cy="264729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dirty="0">
              <a:latin typeface="+mj-lt"/>
            </a:endParaRPr>
          </a:p>
        </p:txBody>
      </p:sp>
      <p:sp>
        <p:nvSpPr>
          <p:cNvPr id="78" name="Rectangle 77">
            <a:extLst>
              <a:ext uri="{FF2B5EF4-FFF2-40B4-BE49-F238E27FC236}">
                <a16:creationId xmlns:a16="http://schemas.microsoft.com/office/drawing/2014/main" id="{029F220C-2D73-4B37-B4A3-259A62CB273C}"/>
              </a:ext>
            </a:extLst>
          </p:cNvPr>
          <p:cNvSpPr/>
          <p:nvPr/>
        </p:nvSpPr>
        <p:spPr>
          <a:xfrm>
            <a:off x="7240191" y="2077024"/>
            <a:ext cx="2970610" cy="1225031"/>
          </a:xfrm>
          <a:prstGeom prst="rect">
            <a:avLst/>
          </a:prstGeom>
          <a:solidFill>
            <a:schemeClr val="accent4">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solidFill>
                <a:latin typeface="+mj-lt"/>
                <a:cs typeface="Arial" panose="020B0604020202020204" pitchFamily="34" charset="0"/>
              </a:rPr>
              <a:t>Lonca ORR: </a:t>
            </a:r>
          </a:p>
          <a:p>
            <a:pPr algn="ctr"/>
            <a:r>
              <a:rPr lang="it-IT" sz="2800" b="1" dirty="0">
                <a:solidFill>
                  <a:schemeClr val="accent1"/>
                </a:solidFill>
                <a:latin typeface="+mj-lt"/>
                <a:cs typeface="Arial" panose="020B0604020202020204" pitchFamily="34" charset="0"/>
              </a:rPr>
              <a:t>48.3% </a:t>
            </a:r>
          </a:p>
          <a:p>
            <a:pPr algn="ctr"/>
            <a:r>
              <a:rPr lang="it-IT" dirty="0">
                <a:solidFill>
                  <a:schemeClr val="tx2"/>
                </a:solidFill>
                <a:latin typeface="+mj-lt"/>
                <a:cs typeface="Arial" panose="020B0604020202020204" pitchFamily="34" charset="0"/>
              </a:rPr>
              <a:t>(95% CI: 39.9, 56.7)</a:t>
            </a:r>
          </a:p>
        </p:txBody>
      </p:sp>
      <p:sp>
        <p:nvSpPr>
          <p:cNvPr id="80" name="Rectangle 79">
            <a:extLst>
              <a:ext uri="{FF2B5EF4-FFF2-40B4-BE49-F238E27FC236}">
                <a16:creationId xmlns:a16="http://schemas.microsoft.com/office/drawing/2014/main" id="{7F504F5C-AEBA-4539-B8C4-088203B86BFA}"/>
              </a:ext>
            </a:extLst>
          </p:cNvPr>
          <p:cNvSpPr/>
          <p:nvPr/>
        </p:nvSpPr>
        <p:spPr>
          <a:xfrm>
            <a:off x="7240191" y="3506540"/>
            <a:ext cx="2970610" cy="1225031"/>
          </a:xfrm>
          <a:prstGeom prst="rect">
            <a:avLst/>
          </a:prstGeom>
          <a:solidFill>
            <a:schemeClr val="accent4">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mj-lt"/>
                <a:cs typeface="Arial" panose="020B0604020202020204" pitchFamily="34" charset="0"/>
              </a:rPr>
              <a:t>Lonca CRR: </a:t>
            </a:r>
          </a:p>
          <a:p>
            <a:pPr algn="ctr"/>
            <a:r>
              <a:rPr lang="en-GB" sz="2400" b="1" dirty="0">
                <a:solidFill>
                  <a:schemeClr val="accent1"/>
                </a:solidFill>
                <a:latin typeface="+mj-lt"/>
                <a:cs typeface="Arial" panose="020B0604020202020204" pitchFamily="34" charset="0"/>
              </a:rPr>
              <a:t>24.1%</a:t>
            </a:r>
          </a:p>
          <a:p>
            <a:pPr algn="ctr"/>
            <a:r>
              <a:rPr lang="en-GB" dirty="0">
                <a:solidFill>
                  <a:schemeClr val="tx2"/>
                </a:solidFill>
                <a:latin typeface="+mj-lt"/>
                <a:cs typeface="Arial" panose="020B0604020202020204" pitchFamily="34" charset="0"/>
              </a:rPr>
              <a:t>(95% CI: 17.4, 31.9)</a:t>
            </a:r>
          </a:p>
        </p:txBody>
      </p:sp>
      <p:sp>
        <p:nvSpPr>
          <p:cNvPr id="85" name="Rectangle 84">
            <a:extLst>
              <a:ext uri="{FF2B5EF4-FFF2-40B4-BE49-F238E27FC236}">
                <a16:creationId xmlns:a16="http://schemas.microsoft.com/office/drawing/2014/main" id="{227ECF3B-7FE5-4A16-927E-19F20F6CFACB}"/>
              </a:ext>
            </a:extLst>
          </p:cNvPr>
          <p:cNvSpPr/>
          <p:nvPr/>
        </p:nvSpPr>
        <p:spPr>
          <a:xfrm>
            <a:off x="619200" y="5034749"/>
            <a:ext cx="10963200" cy="602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0" rtlCol="0" anchor="ctr"/>
          <a:lstStyle/>
          <a:p>
            <a:pPr algn="ctr"/>
            <a:r>
              <a:rPr lang="en-GB" b="1" dirty="0">
                <a:latin typeface="+mj-lt"/>
                <a:cs typeface="Arial" panose="020B0604020202020204" pitchFamily="34" charset="0"/>
              </a:rPr>
              <a:t>Most responders had a response after 2 cycles; median time to first response was 41.0 days (IQR 38-44)</a:t>
            </a:r>
          </a:p>
          <a:p>
            <a:pPr algn="ctr"/>
            <a:r>
              <a:rPr lang="en-GB" b="1" dirty="0">
                <a:solidFill>
                  <a:schemeClr val="bg1"/>
                </a:solidFill>
                <a:latin typeface="+mj-lt"/>
                <a:cs typeface="Arial" panose="020B0604020202020204" pitchFamily="34" charset="0"/>
              </a:rPr>
              <a:t>Median Lonca </a:t>
            </a:r>
            <a:r>
              <a:rPr lang="en-GB" b="1" dirty="0">
                <a:latin typeface="+mj-lt"/>
                <a:cs typeface="Arial" panose="020B0604020202020204" pitchFamily="34" charset="0"/>
              </a:rPr>
              <a:t>cycles: 3.0 (IQR 2-5)</a:t>
            </a:r>
          </a:p>
        </p:txBody>
      </p:sp>
      <p:grpSp>
        <p:nvGrpSpPr>
          <p:cNvPr id="7" name="Group 6">
            <a:extLst>
              <a:ext uri="{FF2B5EF4-FFF2-40B4-BE49-F238E27FC236}">
                <a16:creationId xmlns:a16="http://schemas.microsoft.com/office/drawing/2014/main" id="{9BF97611-9550-4BE4-9BDC-440F2F260EC9}"/>
              </a:ext>
            </a:extLst>
          </p:cNvPr>
          <p:cNvGrpSpPr/>
          <p:nvPr/>
        </p:nvGrpSpPr>
        <p:grpSpPr>
          <a:xfrm>
            <a:off x="2123698" y="2206778"/>
            <a:ext cx="4459743" cy="2540133"/>
            <a:chOff x="730325" y="1406797"/>
            <a:chExt cx="4459743" cy="2540133"/>
          </a:xfrm>
        </p:grpSpPr>
        <p:sp>
          <p:nvSpPr>
            <p:cNvPr id="13" name="TextBox 12">
              <a:extLst>
                <a:ext uri="{FF2B5EF4-FFF2-40B4-BE49-F238E27FC236}">
                  <a16:creationId xmlns:a16="http://schemas.microsoft.com/office/drawing/2014/main" id="{47E1CD51-F77B-4D5B-BD6C-B71D9B38287C}"/>
                </a:ext>
              </a:extLst>
            </p:cNvPr>
            <p:cNvSpPr txBox="1"/>
            <p:nvPr/>
          </p:nvSpPr>
          <p:spPr>
            <a:xfrm rot="16200000">
              <a:off x="-56480" y="2424079"/>
              <a:ext cx="1912164" cy="338554"/>
            </a:xfrm>
            <a:prstGeom prst="rect">
              <a:avLst/>
            </a:prstGeom>
            <a:noFill/>
          </p:spPr>
          <p:txBody>
            <a:bodyPr wrap="square" rtlCol="0">
              <a:spAutoFit/>
            </a:bodyPr>
            <a:lstStyle/>
            <a:p>
              <a:pPr algn="ctr"/>
              <a:r>
                <a:rPr lang="en-GB" sz="1600" b="1" dirty="0">
                  <a:latin typeface="+mj-lt"/>
                </a:rPr>
                <a:t>Response (%)</a:t>
              </a:r>
              <a:endParaRPr lang="en-US" sz="1600" b="1" dirty="0">
                <a:latin typeface="+mj-lt"/>
              </a:endParaRPr>
            </a:p>
          </p:txBody>
        </p:sp>
        <p:grpSp>
          <p:nvGrpSpPr>
            <p:cNvPr id="3" name="Group 2">
              <a:extLst>
                <a:ext uri="{FF2B5EF4-FFF2-40B4-BE49-F238E27FC236}">
                  <a16:creationId xmlns:a16="http://schemas.microsoft.com/office/drawing/2014/main" id="{F2CE1660-9DD7-439B-B2A7-30DDC2245C49}"/>
                </a:ext>
              </a:extLst>
            </p:cNvPr>
            <p:cNvGrpSpPr/>
            <p:nvPr/>
          </p:nvGrpSpPr>
          <p:grpSpPr>
            <a:xfrm>
              <a:off x="1033479" y="1406797"/>
              <a:ext cx="406697" cy="2361746"/>
              <a:chOff x="1377971" y="1875728"/>
              <a:chExt cx="542263" cy="3148997"/>
            </a:xfrm>
          </p:grpSpPr>
          <p:sp>
            <p:nvSpPr>
              <p:cNvPr id="22" name="TextBox 21">
                <a:extLst>
                  <a:ext uri="{FF2B5EF4-FFF2-40B4-BE49-F238E27FC236}">
                    <a16:creationId xmlns:a16="http://schemas.microsoft.com/office/drawing/2014/main" id="{2463C47D-0FFE-44D6-BA02-206CF120D698}"/>
                  </a:ext>
                </a:extLst>
              </p:cNvPr>
              <p:cNvSpPr txBox="1"/>
              <p:nvPr/>
            </p:nvSpPr>
            <p:spPr>
              <a:xfrm>
                <a:off x="1377971" y="1875728"/>
                <a:ext cx="542263" cy="369332"/>
              </a:xfrm>
              <a:prstGeom prst="rect">
                <a:avLst/>
              </a:prstGeom>
              <a:noFill/>
            </p:spPr>
            <p:txBody>
              <a:bodyPr wrap="square" lIns="0" rtlCol="0">
                <a:spAutoFit/>
              </a:bodyPr>
              <a:lstStyle/>
              <a:p>
                <a:pPr algn="r"/>
                <a:r>
                  <a:rPr lang="en-GB" sz="1200" dirty="0">
                    <a:latin typeface="+mj-lt"/>
                  </a:rPr>
                  <a:t>100</a:t>
                </a:r>
                <a:endParaRPr lang="en-US" sz="1200" dirty="0">
                  <a:latin typeface="+mj-lt"/>
                </a:endParaRPr>
              </a:p>
            </p:txBody>
          </p:sp>
          <p:sp>
            <p:nvSpPr>
              <p:cNvPr id="29" name="TextBox 28">
                <a:extLst>
                  <a:ext uri="{FF2B5EF4-FFF2-40B4-BE49-F238E27FC236}">
                    <a16:creationId xmlns:a16="http://schemas.microsoft.com/office/drawing/2014/main" id="{81F72CD2-27D7-400D-975D-18CECAEE64CC}"/>
                  </a:ext>
                </a:extLst>
              </p:cNvPr>
              <p:cNvSpPr txBox="1"/>
              <p:nvPr/>
            </p:nvSpPr>
            <p:spPr>
              <a:xfrm>
                <a:off x="1377971" y="2152910"/>
                <a:ext cx="542263" cy="369332"/>
              </a:xfrm>
              <a:prstGeom prst="rect">
                <a:avLst/>
              </a:prstGeom>
              <a:noFill/>
            </p:spPr>
            <p:txBody>
              <a:bodyPr wrap="square" lIns="0" rtlCol="0">
                <a:spAutoFit/>
              </a:bodyPr>
              <a:lstStyle/>
              <a:p>
                <a:pPr algn="r"/>
                <a:r>
                  <a:rPr lang="en-GB" sz="1200" dirty="0">
                    <a:latin typeface="+mj-lt"/>
                  </a:rPr>
                  <a:t>90</a:t>
                </a:r>
                <a:endParaRPr lang="en-US" sz="1200" dirty="0">
                  <a:latin typeface="+mj-lt"/>
                </a:endParaRPr>
              </a:p>
            </p:txBody>
          </p:sp>
          <p:sp>
            <p:nvSpPr>
              <p:cNvPr id="32" name="TextBox 31">
                <a:extLst>
                  <a:ext uri="{FF2B5EF4-FFF2-40B4-BE49-F238E27FC236}">
                    <a16:creationId xmlns:a16="http://schemas.microsoft.com/office/drawing/2014/main" id="{6C7AB8DE-EF3C-4FD7-A2CA-15465551F514}"/>
                  </a:ext>
                </a:extLst>
              </p:cNvPr>
              <p:cNvSpPr txBox="1"/>
              <p:nvPr/>
            </p:nvSpPr>
            <p:spPr>
              <a:xfrm>
                <a:off x="1377971" y="2432707"/>
                <a:ext cx="542263" cy="369332"/>
              </a:xfrm>
              <a:prstGeom prst="rect">
                <a:avLst/>
              </a:prstGeom>
              <a:noFill/>
            </p:spPr>
            <p:txBody>
              <a:bodyPr wrap="square" lIns="0" rtlCol="0">
                <a:spAutoFit/>
              </a:bodyPr>
              <a:lstStyle/>
              <a:p>
                <a:pPr algn="r"/>
                <a:r>
                  <a:rPr lang="en-GB" sz="1200" dirty="0">
                    <a:latin typeface="+mj-lt"/>
                  </a:rPr>
                  <a:t>80</a:t>
                </a:r>
                <a:endParaRPr lang="en-US" sz="1200" dirty="0">
                  <a:latin typeface="+mj-lt"/>
                </a:endParaRPr>
              </a:p>
            </p:txBody>
          </p:sp>
          <p:sp>
            <p:nvSpPr>
              <p:cNvPr id="35" name="TextBox 34">
                <a:extLst>
                  <a:ext uri="{FF2B5EF4-FFF2-40B4-BE49-F238E27FC236}">
                    <a16:creationId xmlns:a16="http://schemas.microsoft.com/office/drawing/2014/main" id="{CA0BD693-69FF-43C6-88D9-DB44A5FA3901}"/>
                  </a:ext>
                </a:extLst>
              </p:cNvPr>
              <p:cNvSpPr txBox="1"/>
              <p:nvPr/>
            </p:nvSpPr>
            <p:spPr>
              <a:xfrm>
                <a:off x="1377971" y="2709890"/>
                <a:ext cx="542263" cy="369332"/>
              </a:xfrm>
              <a:prstGeom prst="rect">
                <a:avLst/>
              </a:prstGeom>
              <a:noFill/>
            </p:spPr>
            <p:txBody>
              <a:bodyPr wrap="square" lIns="0" rtlCol="0">
                <a:spAutoFit/>
              </a:bodyPr>
              <a:lstStyle/>
              <a:p>
                <a:pPr algn="r"/>
                <a:r>
                  <a:rPr lang="en-GB" sz="1200" dirty="0">
                    <a:latin typeface="+mj-lt"/>
                  </a:rPr>
                  <a:t>70</a:t>
                </a:r>
                <a:endParaRPr lang="en-US" sz="1200" dirty="0">
                  <a:latin typeface="+mj-lt"/>
                </a:endParaRPr>
              </a:p>
            </p:txBody>
          </p:sp>
          <p:sp>
            <p:nvSpPr>
              <p:cNvPr id="38" name="TextBox 37">
                <a:extLst>
                  <a:ext uri="{FF2B5EF4-FFF2-40B4-BE49-F238E27FC236}">
                    <a16:creationId xmlns:a16="http://schemas.microsoft.com/office/drawing/2014/main" id="{C580E460-4298-4240-BA39-433BF8F0BD43}"/>
                  </a:ext>
                </a:extLst>
              </p:cNvPr>
              <p:cNvSpPr txBox="1"/>
              <p:nvPr/>
            </p:nvSpPr>
            <p:spPr>
              <a:xfrm>
                <a:off x="1377971" y="2989685"/>
                <a:ext cx="542263" cy="369332"/>
              </a:xfrm>
              <a:prstGeom prst="rect">
                <a:avLst/>
              </a:prstGeom>
              <a:noFill/>
            </p:spPr>
            <p:txBody>
              <a:bodyPr wrap="square" lIns="0" rtlCol="0">
                <a:spAutoFit/>
              </a:bodyPr>
              <a:lstStyle/>
              <a:p>
                <a:pPr algn="r"/>
                <a:r>
                  <a:rPr lang="en-GB" sz="1200" dirty="0">
                    <a:latin typeface="+mj-lt"/>
                  </a:rPr>
                  <a:t>60</a:t>
                </a:r>
                <a:endParaRPr lang="en-US" sz="1200" dirty="0">
                  <a:latin typeface="+mj-lt"/>
                </a:endParaRPr>
              </a:p>
            </p:txBody>
          </p:sp>
          <p:sp>
            <p:nvSpPr>
              <p:cNvPr id="41" name="TextBox 40">
                <a:extLst>
                  <a:ext uri="{FF2B5EF4-FFF2-40B4-BE49-F238E27FC236}">
                    <a16:creationId xmlns:a16="http://schemas.microsoft.com/office/drawing/2014/main" id="{902DA31A-7F37-48A1-B2E3-8CB2AE3EE183}"/>
                  </a:ext>
                </a:extLst>
              </p:cNvPr>
              <p:cNvSpPr txBox="1"/>
              <p:nvPr/>
            </p:nvSpPr>
            <p:spPr>
              <a:xfrm>
                <a:off x="1377971" y="3266867"/>
                <a:ext cx="542263" cy="369332"/>
              </a:xfrm>
              <a:prstGeom prst="rect">
                <a:avLst/>
              </a:prstGeom>
              <a:noFill/>
            </p:spPr>
            <p:txBody>
              <a:bodyPr wrap="square" lIns="0" rtlCol="0">
                <a:spAutoFit/>
              </a:bodyPr>
              <a:lstStyle/>
              <a:p>
                <a:pPr algn="r"/>
                <a:r>
                  <a:rPr lang="en-GB" sz="1200" dirty="0">
                    <a:latin typeface="+mj-lt"/>
                  </a:rPr>
                  <a:t>50</a:t>
                </a:r>
                <a:endParaRPr lang="en-US" sz="1200" dirty="0">
                  <a:latin typeface="+mj-lt"/>
                </a:endParaRPr>
              </a:p>
            </p:txBody>
          </p:sp>
          <p:sp>
            <p:nvSpPr>
              <p:cNvPr id="44" name="TextBox 43">
                <a:extLst>
                  <a:ext uri="{FF2B5EF4-FFF2-40B4-BE49-F238E27FC236}">
                    <a16:creationId xmlns:a16="http://schemas.microsoft.com/office/drawing/2014/main" id="{93B07998-3939-4DAE-B344-D3A9D3CF69D2}"/>
                  </a:ext>
                </a:extLst>
              </p:cNvPr>
              <p:cNvSpPr txBox="1"/>
              <p:nvPr/>
            </p:nvSpPr>
            <p:spPr>
              <a:xfrm>
                <a:off x="1377971" y="3544051"/>
                <a:ext cx="542263" cy="369332"/>
              </a:xfrm>
              <a:prstGeom prst="rect">
                <a:avLst/>
              </a:prstGeom>
              <a:noFill/>
            </p:spPr>
            <p:txBody>
              <a:bodyPr wrap="square" lIns="0" rtlCol="0">
                <a:spAutoFit/>
              </a:bodyPr>
              <a:lstStyle/>
              <a:p>
                <a:pPr algn="r"/>
                <a:r>
                  <a:rPr lang="en-GB" sz="1200" dirty="0">
                    <a:latin typeface="+mj-lt"/>
                  </a:rPr>
                  <a:t>40</a:t>
                </a:r>
                <a:endParaRPr lang="en-US" sz="1200" dirty="0">
                  <a:latin typeface="+mj-lt"/>
                </a:endParaRPr>
              </a:p>
            </p:txBody>
          </p:sp>
          <p:sp>
            <p:nvSpPr>
              <p:cNvPr id="47" name="TextBox 46">
                <a:extLst>
                  <a:ext uri="{FF2B5EF4-FFF2-40B4-BE49-F238E27FC236}">
                    <a16:creationId xmlns:a16="http://schemas.microsoft.com/office/drawing/2014/main" id="{AAE576C8-BDF7-4B5E-B9D0-CD4875E0F80E}"/>
                  </a:ext>
                </a:extLst>
              </p:cNvPr>
              <p:cNvSpPr txBox="1"/>
              <p:nvPr/>
            </p:nvSpPr>
            <p:spPr>
              <a:xfrm>
                <a:off x="1377971" y="3821232"/>
                <a:ext cx="542263" cy="369332"/>
              </a:xfrm>
              <a:prstGeom prst="rect">
                <a:avLst/>
              </a:prstGeom>
              <a:noFill/>
            </p:spPr>
            <p:txBody>
              <a:bodyPr wrap="square" lIns="0" rtlCol="0">
                <a:spAutoFit/>
              </a:bodyPr>
              <a:lstStyle/>
              <a:p>
                <a:pPr algn="r"/>
                <a:r>
                  <a:rPr lang="en-GB" sz="1200" dirty="0">
                    <a:latin typeface="+mj-lt"/>
                  </a:rPr>
                  <a:t>30</a:t>
                </a:r>
                <a:endParaRPr lang="en-US" sz="1200" dirty="0">
                  <a:latin typeface="+mj-lt"/>
                </a:endParaRPr>
              </a:p>
            </p:txBody>
          </p:sp>
          <p:sp>
            <p:nvSpPr>
              <p:cNvPr id="50" name="TextBox 49">
                <a:extLst>
                  <a:ext uri="{FF2B5EF4-FFF2-40B4-BE49-F238E27FC236}">
                    <a16:creationId xmlns:a16="http://schemas.microsoft.com/office/drawing/2014/main" id="{EAFF2F24-B248-4918-A77E-626E95C6648C}"/>
                  </a:ext>
                </a:extLst>
              </p:cNvPr>
              <p:cNvSpPr txBox="1"/>
              <p:nvPr/>
            </p:nvSpPr>
            <p:spPr>
              <a:xfrm>
                <a:off x="1377971" y="4101031"/>
                <a:ext cx="542263" cy="369332"/>
              </a:xfrm>
              <a:prstGeom prst="rect">
                <a:avLst/>
              </a:prstGeom>
              <a:noFill/>
            </p:spPr>
            <p:txBody>
              <a:bodyPr wrap="square" lIns="0" rtlCol="0">
                <a:spAutoFit/>
              </a:bodyPr>
              <a:lstStyle/>
              <a:p>
                <a:pPr algn="r"/>
                <a:r>
                  <a:rPr lang="en-GB" sz="1200" dirty="0">
                    <a:latin typeface="+mj-lt"/>
                  </a:rPr>
                  <a:t>20</a:t>
                </a:r>
                <a:endParaRPr lang="en-US" sz="1200" dirty="0">
                  <a:latin typeface="+mj-lt"/>
                </a:endParaRPr>
              </a:p>
            </p:txBody>
          </p:sp>
          <p:sp>
            <p:nvSpPr>
              <p:cNvPr id="53" name="TextBox 52">
                <a:extLst>
                  <a:ext uri="{FF2B5EF4-FFF2-40B4-BE49-F238E27FC236}">
                    <a16:creationId xmlns:a16="http://schemas.microsoft.com/office/drawing/2014/main" id="{88F45DF4-894C-4BF4-85E9-BE1C0AA5E079}"/>
                  </a:ext>
                </a:extLst>
              </p:cNvPr>
              <p:cNvSpPr txBox="1"/>
              <p:nvPr/>
            </p:nvSpPr>
            <p:spPr>
              <a:xfrm>
                <a:off x="1377971" y="4378212"/>
                <a:ext cx="542263" cy="369332"/>
              </a:xfrm>
              <a:prstGeom prst="rect">
                <a:avLst/>
              </a:prstGeom>
              <a:noFill/>
            </p:spPr>
            <p:txBody>
              <a:bodyPr wrap="square" lIns="0" rtlCol="0">
                <a:spAutoFit/>
              </a:bodyPr>
              <a:lstStyle/>
              <a:p>
                <a:pPr algn="r"/>
                <a:r>
                  <a:rPr lang="en-GB" sz="1200" dirty="0">
                    <a:latin typeface="+mj-lt"/>
                  </a:rPr>
                  <a:t>10</a:t>
                </a:r>
                <a:endParaRPr lang="en-US" sz="1200" dirty="0">
                  <a:latin typeface="+mj-lt"/>
                </a:endParaRPr>
              </a:p>
            </p:txBody>
          </p:sp>
          <p:sp>
            <p:nvSpPr>
              <p:cNvPr id="56" name="TextBox 55">
                <a:extLst>
                  <a:ext uri="{FF2B5EF4-FFF2-40B4-BE49-F238E27FC236}">
                    <a16:creationId xmlns:a16="http://schemas.microsoft.com/office/drawing/2014/main" id="{272652A6-6F25-4A63-AF7B-E9C733D2ADA0}"/>
                  </a:ext>
                </a:extLst>
              </p:cNvPr>
              <p:cNvSpPr txBox="1"/>
              <p:nvPr/>
            </p:nvSpPr>
            <p:spPr>
              <a:xfrm>
                <a:off x="1377971" y="4655393"/>
                <a:ext cx="542263" cy="369332"/>
              </a:xfrm>
              <a:prstGeom prst="rect">
                <a:avLst/>
              </a:prstGeom>
              <a:noFill/>
            </p:spPr>
            <p:txBody>
              <a:bodyPr wrap="square" lIns="0" rtlCol="0">
                <a:spAutoFit/>
              </a:bodyPr>
              <a:lstStyle/>
              <a:p>
                <a:pPr algn="r"/>
                <a:r>
                  <a:rPr lang="en-GB" sz="1200" dirty="0">
                    <a:latin typeface="+mj-lt"/>
                  </a:rPr>
                  <a:t>0</a:t>
                </a:r>
                <a:endParaRPr lang="en-US" sz="1200" dirty="0">
                  <a:latin typeface="+mj-lt"/>
                </a:endParaRPr>
              </a:p>
            </p:txBody>
          </p:sp>
        </p:grpSp>
        <p:grpSp>
          <p:nvGrpSpPr>
            <p:cNvPr id="67" name="Group 66">
              <a:extLst>
                <a:ext uri="{FF2B5EF4-FFF2-40B4-BE49-F238E27FC236}">
                  <a16:creationId xmlns:a16="http://schemas.microsoft.com/office/drawing/2014/main" id="{EF7ECE77-D2DC-4B40-992E-8611A439DEA6}"/>
                </a:ext>
              </a:extLst>
            </p:cNvPr>
            <p:cNvGrpSpPr/>
            <p:nvPr/>
          </p:nvGrpSpPr>
          <p:grpSpPr>
            <a:xfrm>
              <a:off x="1440176" y="1507737"/>
              <a:ext cx="3749892" cy="2084750"/>
              <a:chOff x="1602688" y="1954840"/>
              <a:chExt cx="4379012" cy="3375025"/>
            </a:xfrm>
          </p:grpSpPr>
          <p:cxnSp>
            <p:nvCxnSpPr>
              <p:cNvPr id="17" name="Straight Connector 16">
                <a:extLst>
                  <a:ext uri="{FF2B5EF4-FFF2-40B4-BE49-F238E27FC236}">
                    <a16:creationId xmlns:a16="http://schemas.microsoft.com/office/drawing/2014/main" id="{6CF9290D-6804-44B9-B5AF-32548B486709}"/>
                  </a:ext>
                </a:extLst>
              </p:cNvPr>
              <p:cNvCxnSpPr>
                <a:cxnSpLocks/>
              </p:cNvCxnSpPr>
              <p:nvPr/>
            </p:nvCxnSpPr>
            <p:spPr>
              <a:xfrm>
                <a:off x="1685925" y="1954840"/>
                <a:ext cx="0" cy="3366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9592C5-0335-419D-B39E-65FC5D677DE0}"/>
                  </a:ext>
                </a:extLst>
              </p:cNvPr>
              <p:cNvCxnSpPr>
                <a:cxnSpLocks/>
              </p:cNvCxnSpPr>
              <p:nvPr/>
            </p:nvCxnSpPr>
            <p:spPr>
              <a:xfrm>
                <a:off x="1602688" y="1954840"/>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8D0278-F9C7-40A1-BE8E-A77688310B41}"/>
                  </a:ext>
                </a:extLst>
              </p:cNvPr>
              <p:cNvCxnSpPr>
                <a:cxnSpLocks/>
              </p:cNvCxnSpPr>
              <p:nvPr/>
            </p:nvCxnSpPr>
            <p:spPr>
              <a:xfrm>
                <a:off x="1602688" y="2291390"/>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DC725F-660C-42C4-AFFC-90B81E416A0E}"/>
                  </a:ext>
                </a:extLst>
              </p:cNvPr>
              <p:cNvCxnSpPr>
                <a:cxnSpLocks/>
              </p:cNvCxnSpPr>
              <p:nvPr/>
            </p:nvCxnSpPr>
            <p:spPr>
              <a:xfrm>
                <a:off x="1602688" y="2631115"/>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EFD286F-C271-4115-B096-554E027B34D2}"/>
                  </a:ext>
                </a:extLst>
              </p:cNvPr>
              <p:cNvCxnSpPr>
                <a:cxnSpLocks/>
              </p:cNvCxnSpPr>
              <p:nvPr/>
            </p:nvCxnSpPr>
            <p:spPr>
              <a:xfrm>
                <a:off x="1602688" y="2967665"/>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EA062C7-E48E-4E3B-9B60-4EAA15ABFD6E}"/>
                  </a:ext>
                </a:extLst>
              </p:cNvPr>
              <p:cNvCxnSpPr>
                <a:cxnSpLocks/>
              </p:cNvCxnSpPr>
              <p:nvPr/>
            </p:nvCxnSpPr>
            <p:spPr>
              <a:xfrm>
                <a:off x="1602688" y="3307390"/>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8ECB77-2DC8-4311-BF78-61EE83F68C3B}"/>
                  </a:ext>
                </a:extLst>
              </p:cNvPr>
              <p:cNvCxnSpPr>
                <a:cxnSpLocks/>
              </p:cNvCxnSpPr>
              <p:nvPr/>
            </p:nvCxnSpPr>
            <p:spPr>
              <a:xfrm>
                <a:off x="1602688" y="3643940"/>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7862431-69C5-4CA1-BF26-5D08DBB6D131}"/>
                  </a:ext>
                </a:extLst>
              </p:cNvPr>
              <p:cNvCxnSpPr>
                <a:cxnSpLocks/>
              </p:cNvCxnSpPr>
              <p:nvPr/>
            </p:nvCxnSpPr>
            <p:spPr>
              <a:xfrm>
                <a:off x="1602688" y="3980490"/>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F097F86-5C19-44CA-93EC-98F129725076}"/>
                  </a:ext>
                </a:extLst>
              </p:cNvPr>
              <p:cNvCxnSpPr>
                <a:cxnSpLocks/>
              </p:cNvCxnSpPr>
              <p:nvPr/>
            </p:nvCxnSpPr>
            <p:spPr>
              <a:xfrm>
                <a:off x="1602688" y="4317040"/>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820720F-6531-40E2-9E35-DE2A7A70BF30}"/>
                  </a:ext>
                </a:extLst>
              </p:cNvPr>
              <p:cNvCxnSpPr>
                <a:cxnSpLocks/>
              </p:cNvCxnSpPr>
              <p:nvPr/>
            </p:nvCxnSpPr>
            <p:spPr>
              <a:xfrm>
                <a:off x="1602688" y="4656765"/>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0592BF-3EFE-48CA-BAEC-84F9D8068463}"/>
                  </a:ext>
                </a:extLst>
              </p:cNvPr>
              <p:cNvCxnSpPr>
                <a:cxnSpLocks/>
              </p:cNvCxnSpPr>
              <p:nvPr/>
            </p:nvCxnSpPr>
            <p:spPr>
              <a:xfrm>
                <a:off x="1602688" y="4993315"/>
                <a:ext cx="83237"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32F449E-622E-4218-9100-2B132955BE7E}"/>
                  </a:ext>
                </a:extLst>
              </p:cNvPr>
              <p:cNvCxnSpPr>
                <a:cxnSpLocks/>
              </p:cNvCxnSpPr>
              <p:nvPr/>
            </p:nvCxnSpPr>
            <p:spPr>
              <a:xfrm>
                <a:off x="1602688" y="5329865"/>
                <a:ext cx="4379012" cy="0"/>
              </a:xfrm>
              <a:prstGeom prst="line">
                <a:avLst/>
              </a:prstGeom>
              <a:ln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0925B157-FB6A-4CB5-B90C-45543458E4DA}"/>
                </a:ext>
              </a:extLst>
            </p:cNvPr>
            <p:cNvSpPr txBox="1"/>
            <p:nvPr/>
          </p:nvSpPr>
          <p:spPr>
            <a:xfrm>
              <a:off x="2371851" y="3608376"/>
              <a:ext cx="2086240" cy="338554"/>
            </a:xfrm>
            <a:prstGeom prst="rect">
              <a:avLst/>
            </a:prstGeom>
            <a:noFill/>
          </p:spPr>
          <p:txBody>
            <a:bodyPr wrap="square" lIns="0" rtlCol="0">
              <a:spAutoFit/>
            </a:bodyPr>
            <a:lstStyle/>
            <a:p>
              <a:pPr algn="ctr"/>
              <a:r>
                <a:rPr lang="en-GB" sz="1600" b="1" dirty="0">
                  <a:latin typeface="+mj-lt"/>
                </a:rPr>
                <a:t>All patients (N=145)</a:t>
              </a:r>
              <a:endParaRPr lang="en-US" sz="1600" b="1" dirty="0">
                <a:latin typeface="+mj-lt"/>
              </a:endParaRPr>
            </a:p>
          </p:txBody>
        </p:sp>
        <p:grpSp>
          <p:nvGrpSpPr>
            <p:cNvPr id="68" name="Group 67">
              <a:extLst>
                <a:ext uri="{FF2B5EF4-FFF2-40B4-BE49-F238E27FC236}">
                  <a16:creationId xmlns:a16="http://schemas.microsoft.com/office/drawing/2014/main" id="{E1832AAD-4088-4C0A-A6F8-F64B5AEFE7AD}"/>
                </a:ext>
              </a:extLst>
            </p:cNvPr>
            <p:cNvGrpSpPr/>
            <p:nvPr/>
          </p:nvGrpSpPr>
          <p:grpSpPr>
            <a:xfrm>
              <a:off x="2166111" y="2626267"/>
              <a:ext cx="2291982" cy="966220"/>
              <a:chOff x="2450413" y="3756107"/>
              <a:chExt cx="2676508" cy="1564226"/>
            </a:xfrm>
          </p:grpSpPr>
          <p:grpSp>
            <p:nvGrpSpPr>
              <p:cNvPr id="69" name="Group 68">
                <a:extLst>
                  <a:ext uri="{FF2B5EF4-FFF2-40B4-BE49-F238E27FC236}">
                    <a16:creationId xmlns:a16="http://schemas.microsoft.com/office/drawing/2014/main" id="{82BD5984-7686-43A2-8B84-45CA339C47E9}"/>
                  </a:ext>
                </a:extLst>
              </p:cNvPr>
              <p:cNvGrpSpPr/>
              <p:nvPr/>
            </p:nvGrpSpPr>
            <p:grpSpPr>
              <a:xfrm>
                <a:off x="2450413" y="3756107"/>
                <a:ext cx="2676506" cy="874213"/>
                <a:chOff x="2450413" y="3756107"/>
                <a:chExt cx="2676506" cy="874213"/>
              </a:xfrm>
            </p:grpSpPr>
            <p:sp>
              <p:nvSpPr>
                <p:cNvPr id="73" name="Rectangle 72">
                  <a:extLst>
                    <a:ext uri="{FF2B5EF4-FFF2-40B4-BE49-F238E27FC236}">
                      <a16:creationId xmlns:a16="http://schemas.microsoft.com/office/drawing/2014/main" id="{70A1A0EE-D193-400F-AEC2-809716033C98}"/>
                    </a:ext>
                  </a:extLst>
                </p:cNvPr>
                <p:cNvSpPr/>
                <p:nvPr/>
              </p:nvSpPr>
              <p:spPr>
                <a:xfrm>
                  <a:off x="2450413" y="3756107"/>
                  <a:ext cx="2676506" cy="8742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000" dirty="0">
                    <a:latin typeface="+mj-lt"/>
                  </a:endParaRPr>
                </a:p>
              </p:txBody>
            </p:sp>
            <p:sp>
              <p:nvSpPr>
                <p:cNvPr id="74" name="TextBox 2">
                  <a:extLst>
                    <a:ext uri="{FF2B5EF4-FFF2-40B4-BE49-F238E27FC236}">
                      <a16:creationId xmlns:a16="http://schemas.microsoft.com/office/drawing/2014/main" id="{CFE33378-7FEC-4082-A0A1-62666197917D}"/>
                    </a:ext>
                  </a:extLst>
                </p:cNvPr>
                <p:cNvSpPr txBox="1"/>
                <p:nvPr/>
              </p:nvSpPr>
              <p:spPr>
                <a:xfrm>
                  <a:off x="3455293" y="3908055"/>
                  <a:ext cx="837290" cy="4497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a:solidFill>
                        <a:schemeClr val="bg1"/>
                      </a:solidFill>
                      <a:latin typeface="+mj-lt"/>
                      <a:cs typeface="Arial" panose="020B0604020202020204" pitchFamily="34" charset="0"/>
                    </a:rPr>
                    <a:t>24.1</a:t>
                  </a:r>
                  <a:endParaRPr lang="en-US" sz="1600" b="1" dirty="0">
                    <a:solidFill>
                      <a:schemeClr val="bg1"/>
                    </a:solidFill>
                    <a:latin typeface="+mj-lt"/>
                    <a:cs typeface="Arial" panose="020B0604020202020204" pitchFamily="34" charset="0"/>
                  </a:endParaRPr>
                </a:p>
              </p:txBody>
            </p:sp>
          </p:grpSp>
          <p:grpSp>
            <p:nvGrpSpPr>
              <p:cNvPr id="70" name="Group 69">
                <a:extLst>
                  <a:ext uri="{FF2B5EF4-FFF2-40B4-BE49-F238E27FC236}">
                    <a16:creationId xmlns:a16="http://schemas.microsoft.com/office/drawing/2014/main" id="{7AAB3172-4B58-4EFE-AF8C-773EED59725D}"/>
                  </a:ext>
                </a:extLst>
              </p:cNvPr>
              <p:cNvGrpSpPr/>
              <p:nvPr/>
            </p:nvGrpSpPr>
            <p:grpSpPr>
              <a:xfrm>
                <a:off x="2450413" y="4548133"/>
                <a:ext cx="2676508" cy="772200"/>
                <a:chOff x="2450413" y="4548133"/>
                <a:chExt cx="2676508" cy="772200"/>
              </a:xfrm>
            </p:grpSpPr>
            <p:sp>
              <p:nvSpPr>
                <p:cNvPr id="71" name="Rectangle 70">
                  <a:extLst>
                    <a:ext uri="{FF2B5EF4-FFF2-40B4-BE49-F238E27FC236}">
                      <a16:creationId xmlns:a16="http://schemas.microsoft.com/office/drawing/2014/main" id="{C877E718-B687-4E43-A263-E08B47022586}"/>
                    </a:ext>
                  </a:extLst>
                </p:cNvPr>
                <p:cNvSpPr/>
                <p:nvPr/>
              </p:nvSpPr>
              <p:spPr>
                <a:xfrm>
                  <a:off x="2450413" y="4548133"/>
                  <a:ext cx="2676508" cy="772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000" dirty="0">
                    <a:latin typeface="+mj-lt"/>
                  </a:endParaRPr>
                </a:p>
              </p:txBody>
            </p:sp>
            <p:sp>
              <p:nvSpPr>
                <p:cNvPr id="72" name="TextBox 4">
                  <a:extLst>
                    <a:ext uri="{FF2B5EF4-FFF2-40B4-BE49-F238E27FC236}">
                      <a16:creationId xmlns:a16="http://schemas.microsoft.com/office/drawing/2014/main" id="{0842A39E-5E13-48D1-82E8-42035B869591}"/>
                    </a:ext>
                  </a:extLst>
                </p:cNvPr>
                <p:cNvSpPr txBox="1"/>
                <p:nvPr/>
              </p:nvSpPr>
              <p:spPr>
                <a:xfrm>
                  <a:off x="3455294" y="4629392"/>
                  <a:ext cx="837289" cy="457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dirty="0">
                      <a:solidFill>
                        <a:schemeClr val="bg1"/>
                      </a:solidFill>
                      <a:latin typeface="+mj-lt"/>
                      <a:cs typeface="Arial" panose="020B0604020202020204" pitchFamily="34" charset="0"/>
                    </a:rPr>
                    <a:t>24.1</a:t>
                  </a:r>
                  <a:endParaRPr lang="en-US" sz="1600" b="1" dirty="0">
                    <a:solidFill>
                      <a:schemeClr val="bg1"/>
                    </a:solidFill>
                    <a:latin typeface="+mj-lt"/>
                    <a:cs typeface="Arial" panose="020B0604020202020204" pitchFamily="34" charset="0"/>
                  </a:endParaRPr>
                </a:p>
              </p:txBody>
            </p:sp>
          </p:grpSp>
        </p:grpSp>
        <p:grpSp>
          <p:nvGrpSpPr>
            <p:cNvPr id="90" name="Group 89">
              <a:extLst>
                <a:ext uri="{FF2B5EF4-FFF2-40B4-BE49-F238E27FC236}">
                  <a16:creationId xmlns:a16="http://schemas.microsoft.com/office/drawing/2014/main" id="{6B5151E8-2416-48E1-9920-007BD08F48D3}"/>
                </a:ext>
              </a:extLst>
            </p:cNvPr>
            <p:cNvGrpSpPr/>
            <p:nvPr/>
          </p:nvGrpSpPr>
          <p:grpSpPr>
            <a:xfrm>
              <a:off x="1588140" y="1432855"/>
              <a:ext cx="1453195" cy="473578"/>
              <a:chOff x="6263640" y="811964"/>
              <a:chExt cx="1937592" cy="631438"/>
            </a:xfrm>
          </p:grpSpPr>
          <p:grpSp>
            <p:nvGrpSpPr>
              <p:cNvPr id="91" name="Group 90">
                <a:extLst>
                  <a:ext uri="{FF2B5EF4-FFF2-40B4-BE49-F238E27FC236}">
                    <a16:creationId xmlns:a16="http://schemas.microsoft.com/office/drawing/2014/main" id="{C45B9547-5D57-4805-B0FF-46E8329407D9}"/>
                  </a:ext>
                </a:extLst>
              </p:cNvPr>
              <p:cNvGrpSpPr/>
              <p:nvPr/>
            </p:nvGrpSpPr>
            <p:grpSpPr>
              <a:xfrm>
                <a:off x="6263640" y="811964"/>
                <a:ext cx="1937592" cy="338555"/>
                <a:chOff x="6263640" y="811964"/>
                <a:chExt cx="1937592" cy="338555"/>
              </a:xfrm>
            </p:grpSpPr>
            <p:sp>
              <p:nvSpPr>
                <p:cNvPr id="95" name="Rectangle 94">
                  <a:extLst>
                    <a:ext uri="{FF2B5EF4-FFF2-40B4-BE49-F238E27FC236}">
                      <a16:creationId xmlns:a16="http://schemas.microsoft.com/office/drawing/2014/main" id="{939E10FF-2407-4B97-A90A-421B1A3C76AC}"/>
                    </a:ext>
                  </a:extLst>
                </p:cNvPr>
                <p:cNvSpPr/>
                <p:nvPr/>
              </p:nvSpPr>
              <p:spPr>
                <a:xfrm>
                  <a:off x="6263640" y="927811"/>
                  <a:ext cx="113507" cy="1135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96" name="TextBox 95">
                  <a:extLst>
                    <a:ext uri="{FF2B5EF4-FFF2-40B4-BE49-F238E27FC236}">
                      <a16:creationId xmlns:a16="http://schemas.microsoft.com/office/drawing/2014/main" id="{A6AA4D06-3D8D-41DD-A5EE-4DDD5F79D02F}"/>
                    </a:ext>
                  </a:extLst>
                </p:cNvPr>
                <p:cNvSpPr txBox="1"/>
                <p:nvPr/>
              </p:nvSpPr>
              <p:spPr>
                <a:xfrm>
                  <a:off x="6483349" y="811964"/>
                  <a:ext cx="1717883" cy="338555"/>
                </a:xfrm>
                <a:prstGeom prst="rect">
                  <a:avLst/>
                </a:prstGeom>
                <a:noFill/>
              </p:spPr>
              <p:txBody>
                <a:bodyPr wrap="square" lIns="0" rtlCol="0">
                  <a:spAutoFit/>
                </a:bodyPr>
                <a:lstStyle/>
                <a:p>
                  <a:r>
                    <a:rPr lang="en-GB" sz="1050" dirty="0">
                      <a:latin typeface="+mj-lt"/>
                    </a:rPr>
                    <a:t>Complete response</a:t>
                  </a:r>
                  <a:endParaRPr lang="en-US" sz="1050" dirty="0">
                    <a:latin typeface="+mj-lt"/>
                  </a:endParaRPr>
                </a:p>
              </p:txBody>
            </p:sp>
          </p:grpSp>
          <p:grpSp>
            <p:nvGrpSpPr>
              <p:cNvPr id="92" name="Group 91">
                <a:extLst>
                  <a:ext uri="{FF2B5EF4-FFF2-40B4-BE49-F238E27FC236}">
                    <a16:creationId xmlns:a16="http://schemas.microsoft.com/office/drawing/2014/main" id="{07E1B285-355F-4AB6-9B83-CB11C7414262}"/>
                  </a:ext>
                </a:extLst>
              </p:cNvPr>
              <p:cNvGrpSpPr/>
              <p:nvPr/>
            </p:nvGrpSpPr>
            <p:grpSpPr>
              <a:xfrm>
                <a:off x="6263640" y="1104847"/>
                <a:ext cx="1817934" cy="338555"/>
                <a:chOff x="6263640" y="1104847"/>
                <a:chExt cx="1817934" cy="338555"/>
              </a:xfrm>
            </p:grpSpPr>
            <p:sp>
              <p:nvSpPr>
                <p:cNvPr id="93" name="Rectangle 92">
                  <a:extLst>
                    <a:ext uri="{FF2B5EF4-FFF2-40B4-BE49-F238E27FC236}">
                      <a16:creationId xmlns:a16="http://schemas.microsoft.com/office/drawing/2014/main" id="{FFCBCD61-BB54-49DC-A4DC-ED247471BD23}"/>
                    </a:ext>
                  </a:extLst>
                </p:cNvPr>
                <p:cNvSpPr/>
                <p:nvPr/>
              </p:nvSpPr>
              <p:spPr>
                <a:xfrm>
                  <a:off x="6263640" y="1220694"/>
                  <a:ext cx="113507" cy="11350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94" name="TextBox 93">
                  <a:extLst>
                    <a:ext uri="{FF2B5EF4-FFF2-40B4-BE49-F238E27FC236}">
                      <a16:creationId xmlns:a16="http://schemas.microsoft.com/office/drawing/2014/main" id="{AD748137-7DBE-41F1-82CB-1916235F1588}"/>
                    </a:ext>
                  </a:extLst>
                </p:cNvPr>
                <p:cNvSpPr txBox="1"/>
                <p:nvPr/>
              </p:nvSpPr>
              <p:spPr>
                <a:xfrm>
                  <a:off x="6483349" y="1104847"/>
                  <a:ext cx="1598225" cy="338555"/>
                </a:xfrm>
                <a:prstGeom prst="rect">
                  <a:avLst/>
                </a:prstGeom>
                <a:noFill/>
              </p:spPr>
              <p:txBody>
                <a:bodyPr wrap="square" lIns="0" rtlCol="0">
                  <a:spAutoFit/>
                </a:bodyPr>
                <a:lstStyle/>
                <a:p>
                  <a:r>
                    <a:rPr lang="en-GB" sz="1050" dirty="0">
                      <a:latin typeface="+mj-lt"/>
                    </a:rPr>
                    <a:t>Partial response</a:t>
                  </a:r>
                  <a:endParaRPr lang="en-US" sz="1050" dirty="0">
                    <a:latin typeface="+mj-lt"/>
                  </a:endParaRPr>
                </a:p>
              </p:txBody>
            </p:sp>
          </p:grpSp>
        </p:grpSp>
      </p:grpSp>
    </p:spTree>
    <p:extLst>
      <p:ext uri="{BB962C8B-B14F-4D97-AF65-F5344CB8AC3E}">
        <p14:creationId xmlns:p14="http://schemas.microsoft.com/office/powerpoint/2010/main" val="1838356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CDE5-4005-475A-9099-7C64285F7144}"/>
              </a:ext>
            </a:extLst>
          </p:cNvPr>
          <p:cNvSpPr>
            <a:spLocks noGrp="1"/>
          </p:cNvSpPr>
          <p:nvPr>
            <p:ph type="title"/>
          </p:nvPr>
        </p:nvSpPr>
        <p:spPr>
          <a:xfrm>
            <a:off x="619200" y="246566"/>
            <a:ext cx="8740800" cy="807285"/>
          </a:xfrm>
        </p:spPr>
        <p:txBody>
          <a:bodyPr/>
          <a:lstStyle/>
          <a:p>
            <a:r>
              <a:rPr lang="en-GB" dirty="0"/>
              <a:t>Lotis-2 Efficacy Results </a:t>
            </a:r>
            <a:br>
              <a:rPr lang="en-GB" dirty="0"/>
            </a:br>
            <a:r>
              <a:rPr lang="en-GB" dirty="0"/>
              <a:t>Duration of response (</a:t>
            </a:r>
            <a:r>
              <a:rPr lang="en-GB" dirty="0" err="1"/>
              <a:t>D</a:t>
            </a:r>
            <a:r>
              <a:rPr lang="en-GB" cap="none" dirty="0" err="1"/>
              <a:t>o</a:t>
            </a:r>
            <a:r>
              <a:rPr lang="en-GB" dirty="0" err="1"/>
              <a:t>R</a:t>
            </a:r>
            <a:r>
              <a:rPr lang="en-GB" dirty="0"/>
              <a:t>)</a:t>
            </a:r>
          </a:p>
        </p:txBody>
      </p:sp>
      <p:sp>
        <p:nvSpPr>
          <p:cNvPr id="5" name="Slide Number Placeholder 4">
            <a:extLst>
              <a:ext uri="{FF2B5EF4-FFF2-40B4-BE49-F238E27FC236}">
                <a16:creationId xmlns:a16="http://schemas.microsoft.com/office/drawing/2014/main" id="{62BE66BD-C2B9-4771-AD92-CB9FB5E75126}"/>
              </a:ext>
            </a:extLst>
          </p:cNvPr>
          <p:cNvSpPr>
            <a:spLocks noGrp="1"/>
          </p:cNvSpPr>
          <p:nvPr>
            <p:ph type="sldNum" sz="quarter" idx="4"/>
          </p:nvPr>
        </p:nvSpPr>
        <p:spPr>
          <a:xfrm>
            <a:off x="10800523" y="6428359"/>
            <a:ext cx="781877" cy="365125"/>
          </a:xfrm>
        </p:spPr>
        <p:txBody>
          <a:bodyPr/>
          <a:lstStyle/>
          <a:p>
            <a:fld id="{781C0736-39BE-0D4C-B5D3-E9E510DE3886}" type="slidenum">
              <a:rPr lang="en-US" smtClean="0"/>
              <a:pPr/>
              <a:t>9</a:t>
            </a:fld>
            <a:endParaRPr lang="en-US" dirty="0"/>
          </a:p>
        </p:txBody>
      </p:sp>
      <p:sp>
        <p:nvSpPr>
          <p:cNvPr id="3" name="Tijdelijke aanduiding voor inhoud 2">
            <a:extLst>
              <a:ext uri="{FF2B5EF4-FFF2-40B4-BE49-F238E27FC236}">
                <a16:creationId xmlns:a16="http://schemas.microsoft.com/office/drawing/2014/main" id="{2A3F4F2D-EFB5-3E48-BAE2-BB21EEF7BA2A}"/>
              </a:ext>
            </a:extLst>
          </p:cNvPr>
          <p:cNvSpPr>
            <a:spLocks noGrp="1"/>
          </p:cNvSpPr>
          <p:nvPr>
            <p:ph sz="quarter" idx="15"/>
          </p:nvPr>
        </p:nvSpPr>
        <p:spPr>
          <a:xfrm>
            <a:off x="620713" y="6329191"/>
            <a:ext cx="10706048" cy="365125"/>
          </a:xfrm>
        </p:spPr>
        <p:txBody>
          <a:bodyPr/>
          <a:lstStyle/>
          <a:p>
            <a:pPr>
              <a:lnSpc>
                <a:spcPct val="90000"/>
              </a:lnSpc>
            </a:pPr>
            <a:r>
              <a:rPr lang="en-GB" baseline="30000" dirty="0" err="1">
                <a:solidFill>
                  <a:schemeClr val="tx2"/>
                </a:solidFill>
              </a:rPr>
              <a:t>a</a:t>
            </a:r>
            <a:r>
              <a:rPr lang="en-GB" dirty="0" err="1">
                <a:solidFill>
                  <a:schemeClr val="tx2"/>
                </a:solidFill>
              </a:rPr>
              <a:t>mDoR</a:t>
            </a:r>
            <a:r>
              <a:rPr lang="en-GB" dirty="0">
                <a:solidFill>
                  <a:schemeClr val="tx2"/>
                </a:solidFill>
              </a:rPr>
              <a:t> for patients with a PR: 5.7 months (95% CI: 1.7-NE)</a:t>
            </a:r>
            <a:br>
              <a:rPr lang="en-GB" dirty="0">
                <a:solidFill>
                  <a:schemeClr val="tx2"/>
                </a:solidFill>
              </a:rPr>
            </a:br>
            <a:r>
              <a:rPr lang="en-GB" dirty="0">
                <a:solidFill>
                  <a:schemeClr val="tx2"/>
                </a:solidFill>
              </a:rPr>
              <a:t>CI, confidence interval; CR complete </a:t>
            </a:r>
            <a:r>
              <a:rPr lang="en-GB" dirty="0"/>
              <a:t>response; (m)</a:t>
            </a:r>
            <a:r>
              <a:rPr lang="en-GB" dirty="0" err="1"/>
              <a:t>DoR</a:t>
            </a:r>
            <a:r>
              <a:rPr lang="en-GB" dirty="0"/>
              <a:t>, (median) duration of response; PR, partial response; NE, not estimable</a:t>
            </a:r>
            <a:br>
              <a:rPr lang="nl-NL" dirty="0"/>
            </a:br>
            <a:r>
              <a:rPr lang="en-GB" dirty="0" err="1"/>
              <a:t>Caimi</a:t>
            </a:r>
            <a:r>
              <a:rPr lang="en-GB" dirty="0"/>
              <a:t> PF, et al. Lancet </a:t>
            </a:r>
            <a:r>
              <a:rPr lang="en-GB" dirty="0" err="1"/>
              <a:t>Oncol</a:t>
            </a:r>
            <a:r>
              <a:rPr lang="en-GB" dirty="0"/>
              <a:t>. 2021;22(6):790-800</a:t>
            </a:r>
          </a:p>
        </p:txBody>
      </p:sp>
      <p:sp>
        <p:nvSpPr>
          <p:cNvPr id="667" name="Rectangle 666">
            <a:extLst>
              <a:ext uri="{FF2B5EF4-FFF2-40B4-BE49-F238E27FC236}">
                <a16:creationId xmlns:a16="http://schemas.microsoft.com/office/drawing/2014/main" id="{B5CC51E6-4092-4EBD-9421-C0D4C0ACEF44}"/>
              </a:ext>
            </a:extLst>
          </p:cNvPr>
          <p:cNvSpPr/>
          <p:nvPr/>
        </p:nvSpPr>
        <p:spPr>
          <a:xfrm>
            <a:off x="9764763" y="1186391"/>
            <a:ext cx="1831034" cy="146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mj-lt"/>
                <a:cs typeface="Arial" panose="020B0604020202020204" pitchFamily="34" charset="0"/>
              </a:rPr>
              <a:t>Median </a:t>
            </a:r>
            <a:r>
              <a:rPr lang="en-GB" sz="1400" b="1" dirty="0" err="1">
                <a:solidFill>
                  <a:schemeClr val="tx1"/>
                </a:solidFill>
                <a:latin typeface="+mj-lt"/>
                <a:cs typeface="Arial" panose="020B0604020202020204" pitchFamily="34" charset="0"/>
              </a:rPr>
              <a:t>DoR</a:t>
            </a:r>
            <a:br>
              <a:rPr lang="en-GB" sz="1400" dirty="0">
                <a:solidFill>
                  <a:schemeClr val="tx1"/>
                </a:solidFill>
                <a:latin typeface="+mj-lt"/>
                <a:cs typeface="Arial" panose="020B0604020202020204" pitchFamily="34" charset="0"/>
              </a:rPr>
            </a:br>
            <a:r>
              <a:rPr lang="en-GB" sz="1600" b="1" dirty="0">
                <a:solidFill>
                  <a:schemeClr val="accent1"/>
                </a:solidFill>
                <a:latin typeface="+mj-lt"/>
                <a:cs typeface="Arial" panose="020B0604020202020204" pitchFamily="34" charset="0"/>
              </a:rPr>
              <a:t>10.3 months </a:t>
            </a:r>
          </a:p>
          <a:p>
            <a:pPr algn="ctr"/>
            <a:r>
              <a:rPr lang="en-GB" sz="1400" dirty="0">
                <a:solidFill>
                  <a:schemeClr val="tx1"/>
                </a:solidFill>
                <a:latin typeface="+mj-lt"/>
                <a:cs typeface="Arial" panose="020B0604020202020204" pitchFamily="34" charset="0"/>
              </a:rPr>
              <a:t>(95% CI: 6.9, NE)</a:t>
            </a:r>
          </a:p>
        </p:txBody>
      </p:sp>
      <p:sp>
        <p:nvSpPr>
          <p:cNvPr id="668" name="Rectangle 667">
            <a:extLst>
              <a:ext uri="{FF2B5EF4-FFF2-40B4-BE49-F238E27FC236}">
                <a16:creationId xmlns:a16="http://schemas.microsoft.com/office/drawing/2014/main" id="{73C0630A-568C-4696-9B5D-867B4A867F8E}"/>
              </a:ext>
            </a:extLst>
          </p:cNvPr>
          <p:cNvSpPr/>
          <p:nvPr/>
        </p:nvSpPr>
        <p:spPr>
          <a:xfrm>
            <a:off x="9764763" y="2584262"/>
            <a:ext cx="1831034" cy="1463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mj-lt"/>
                <a:cs typeface="Arial" panose="020B0604020202020204" pitchFamily="34" charset="0"/>
              </a:rPr>
              <a:t>Median </a:t>
            </a:r>
            <a:r>
              <a:rPr lang="en-GB" sz="1400" b="1" dirty="0" err="1">
                <a:solidFill>
                  <a:schemeClr val="tx1"/>
                </a:solidFill>
                <a:latin typeface="+mj-lt"/>
                <a:cs typeface="Arial" panose="020B0604020202020204" pitchFamily="34" charset="0"/>
              </a:rPr>
              <a:t>DoR</a:t>
            </a:r>
            <a:r>
              <a:rPr lang="en-GB" sz="1400" b="1" dirty="0">
                <a:solidFill>
                  <a:schemeClr val="tx1"/>
                </a:solidFill>
                <a:latin typeface="+mj-lt"/>
                <a:cs typeface="Arial" panose="020B0604020202020204" pitchFamily="34" charset="0"/>
              </a:rPr>
              <a:t> for patients with a </a:t>
            </a:r>
            <a:r>
              <a:rPr lang="en-GB" sz="1400" b="1" dirty="0" err="1">
                <a:solidFill>
                  <a:schemeClr val="tx1"/>
                </a:solidFill>
                <a:latin typeface="+mj-lt"/>
                <a:cs typeface="Arial" panose="020B0604020202020204" pitchFamily="34" charset="0"/>
              </a:rPr>
              <a:t>CR</a:t>
            </a:r>
            <a:r>
              <a:rPr lang="en-GB" sz="1400" b="1" baseline="30000" dirty="0" err="1">
                <a:solidFill>
                  <a:schemeClr val="tx1"/>
                </a:solidFill>
                <a:latin typeface="+mj-lt"/>
                <a:cs typeface="Arial" panose="020B0604020202020204" pitchFamily="34" charset="0"/>
              </a:rPr>
              <a:t>a</a:t>
            </a:r>
            <a:r>
              <a:rPr lang="en-GB" sz="1400" b="1" dirty="0">
                <a:solidFill>
                  <a:schemeClr val="tx1"/>
                </a:solidFill>
                <a:latin typeface="+mj-lt"/>
                <a:cs typeface="Arial" panose="020B0604020202020204" pitchFamily="34" charset="0"/>
              </a:rPr>
              <a:t> </a:t>
            </a:r>
          </a:p>
          <a:p>
            <a:pPr algn="ctr"/>
            <a:r>
              <a:rPr lang="en-GB" sz="1600" b="1" dirty="0">
                <a:solidFill>
                  <a:schemeClr val="tx2"/>
                </a:solidFill>
                <a:latin typeface="+mj-lt"/>
                <a:cs typeface="Arial" panose="020B0604020202020204" pitchFamily="34" charset="0"/>
              </a:rPr>
              <a:t>13.4 months </a:t>
            </a:r>
          </a:p>
          <a:p>
            <a:pPr algn="ctr"/>
            <a:r>
              <a:rPr lang="en-GB" sz="1400" dirty="0">
                <a:solidFill>
                  <a:schemeClr val="tx1"/>
                </a:solidFill>
                <a:latin typeface="+mj-lt"/>
                <a:cs typeface="Arial" panose="020B0604020202020204" pitchFamily="34" charset="0"/>
              </a:rPr>
              <a:t>(95% CI: 10.3, NE)</a:t>
            </a:r>
          </a:p>
        </p:txBody>
      </p:sp>
      <p:sp>
        <p:nvSpPr>
          <p:cNvPr id="10" name="Rectangle 9">
            <a:extLst>
              <a:ext uri="{FF2B5EF4-FFF2-40B4-BE49-F238E27FC236}">
                <a16:creationId xmlns:a16="http://schemas.microsoft.com/office/drawing/2014/main" id="{14D6824B-19E7-364F-9EAA-EAC429DC19CA}"/>
              </a:ext>
            </a:extLst>
          </p:cNvPr>
          <p:cNvSpPr/>
          <p:nvPr/>
        </p:nvSpPr>
        <p:spPr>
          <a:xfrm>
            <a:off x="619200" y="5360674"/>
            <a:ext cx="10963200" cy="602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0" rtlCol="0" anchor="ctr"/>
          <a:lstStyle/>
          <a:p>
            <a:pPr algn="ctr"/>
            <a:r>
              <a:rPr lang="en-GB" b="1" dirty="0">
                <a:solidFill>
                  <a:schemeClr val="bg1"/>
                </a:solidFill>
                <a:cs typeface="Arial" panose="020B0604020202020204" pitchFamily="34" charset="0"/>
              </a:rPr>
              <a:t>The probability of responders maintaining responses for 9 months or longer was 64%</a:t>
            </a:r>
          </a:p>
        </p:txBody>
      </p:sp>
      <p:pic>
        <p:nvPicPr>
          <p:cNvPr id="7" name="Picture 6">
            <a:extLst>
              <a:ext uri="{FF2B5EF4-FFF2-40B4-BE49-F238E27FC236}">
                <a16:creationId xmlns:a16="http://schemas.microsoft.com/office/drawing/2014/main" id="{1888129A-BA66-A349-A532-BEC04304B2C6}"/>
              </a:ext>
            </a:extLst>
          </p:cNvPr>
          <p:cNvPicPr>
            <a:picLocks noChangeAspect="1"/>
          </p:cNvPicPr>
          <p:nvPr/>
        </p:nvPicPr>
        <p:blipFill>
          <a:blip r:embed="rId3"/>
          <a:stretch>
            <a:fillRect/>
          </a:stretch>
        </p:blipFill>
        <p:spPr>
          <a:xfrm>
            <a:off x="691852" y="1449210"/>
            <a:ext cx="8438460" cy="3733144"/>
          </a:xfrm>
          <a:prstGeom prst="rect">
            <a:avLst/>
          </a:prstGeom>
        </p:spPr>
      </p:pic>
    </p:spTree>
    <p:extLst>
      <p:ext uri="{BB962C8B-B14F-4D97-AF65-F5344CB8AC3E}">
        <p14:creationId xmlns:p14="http://schemas.microsoft.com/office/powerpoint/2010/main" val="235312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ème Office">
  <a:themeElements>
    <a:clrScheme name="Cor2Ed - Lymphoma Connect Colour Palette">
      <a:dk1>
        <a:srgbClr val="000000"/>
      </a:dk1>
      <a:lt1>
        <a:srgbClr val="FFFFFF"/>
      </a:lt1>
      <a:dk2>
        <a:srgbClr val="5D8298"/>
      </a:dk2>
      <a:lt2>
        <a:srgbClr val="EEECE1"/>
      </a:lt2>
      <a:accent1>
        <a:srgbClr val="FA7C2E"/>
      </a:accent1>
      <a:accent2>
        <a:srgbClr val="C0504D"/>
      </a:accent2>
      <a:accent3>
        <a:srgbClr val="E9D0CD"/>
      </a:accent3>
      <a:accent4>
        <a:srgbClr val="F3EAE7"/>
      </a:accent4>
      <a:accent5>
        <a:srgbClr val="ECE6ED"/>
      </a:accent5>
      <a:accent6>
        <a:srgbClr val="8B878B"/>
      </a:accent6>
      <a:hlink>
        <a:srgbClr val="FA7C2E"/>
      </a:hlink>
      <a:folHlink>
        <a:srgbClr val="FA7C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3334</TotalTime>
  <Words>5694</Words>
  <Application>Microsoft Macintosh PowerPoint</Application>
  <PresentationFormat>Breedbeeld</PresentationFormat>
  <Paragraphs>807</Paragraphs>
  <Slides>33</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33</vt:i4>
      </vt:variant>
    </vt:vector>
  </HeadingPairs>
  <TitlesOfParts>
    <vt:vector size="41" baseType="lpstr">
      <vt:lpstr>Aileron</vt:lpstr>
      <vt:lpstr>Arial</vt:lpstr>
      <vt:lpstr>Calibri</vt:lpstr>
      <vt:lpstr>Lucida Grande</vt:lpstr>
      <vt:lpstr>PT Sans Narrow</vt:lpstr>
      <vt:lpstr>Univers LT Std 57 Cn</vt:lpstr>
      <vt:lpstr>Wingdings</vt:lpstr>
      <vt:lpstr>Thème Office</vt:lpstr>
      <vt:lpstr>PowerPoint-presentatie</vt:lpstr>
      <vt:lpstr>Highlights in Lymphoma  New Agents in diffuse large B-Cell lymphoma and Follicular Lymphoma  Tycel Jovelle Phillips, MD University of Michigan Rogel Cancer Center Ann Arbor, MI, USA  JULY 2021</vt:lpstr>
      <vt:lpstr>Conflict of Interest and Funding</vt:lpstr>
      <vt:lpstr>Background</vt:lpstr>
      <vt:lpstr>Background</vt:lpstr>
      <vt:lpstr>Loncastuximab Tesirine</vt:lpstr>
      <vt:lpstr>Loncastuximab Tesirine in the LOTis-2 study</vt:lpstr>
      <vt:lpstr>Lotis-2 Efficacy Results Overall response rate (ORR)</vt:lpstr>
      <vt:lpstr>Lotis-2 Efficacy Results  Duration of response (DoR)</vt:lpstr>
      <vt:lpstr>Lotis-2 Efficacy Results  PFS, OS, and Subsequent Treatment</vt:lpstr>
      <vt:lpstr>Lotis-2 Safety Results</vt:lpstr>
      <vt:lpstr>Summary Loncastuximab Tesirine</vt:lpstr>
      <vt:lpstr>Tafasitamab-cxix + Lenalidomide</vt:lpstr>
      <vt:lpstr>Tafasitamab-cxix + Lenalidomide as an Immunologic Combination</vt:lpstr>
      <vt:lpstr>L-MIND Study design Phase 2 Study of Tafasitamab-cxix + LEN</vt:lpstr>
      <vt:lpstr>L-MIND results Durable Activity After ≥35 Months</vt:lpstr>
      <vt:lpstr>L-MIND results mDoR of 43.9 Months After ≥35 Months of Follow-up</vt:lpstr>
      <vt:lpstr>L-MIND results mPFS of 11.6 Months After ≥35 Months of Follow-up</vt:lpstr>
      <vt:lpstr>L-MIND results After 3 Years of Follow-Up, 47.3% of all Patients Were Alive </vt:lpstr>
      <vt:lpstr>Long-term Safety Profile After ≥35 Months of Follow-up (N=81)</vt:lpstr>
      <vt:lpstr>Summary Tafasitamab-cxix + Lenalidomide</vt:lpstr>
      <vt:lpstr>axicabtagene ciloleucel</vt:lpstr>
      <vt:lpstr>ZUMA-5 Study Design</vt:lpstr>
      <vt:lpstr>ZUMA-5 Baseline Patient Characteristics</vt:lpstr>
      <vt:lpstr>ZUMA-5 IRRC-Assessed objective response rate</vt:lpstr>
      <vt:lpstr>ZUMA-5 Duration of Response</vt:lpstr>
      <vt:lpstr>ZUMA-5 Survival</vt:lpstr>
      <vt:lpstr>ZUMA-5 Treatment-Emergent Adverse Events</vt:lpstr>
      <vt:lpstr>ZUMA-5 Cytokine-Release Syndrome</vt:lpstr>
      <vt:lpstr>ZUMA-5 Neurologic Events</vt:lpstr>
      <vt:lpstr>Summary Axi-Cel</vt:lpstr>
      <vt:lpstr>REACH LYMPHOMA &amp; MYELOMA CONNECT  VIA TWITTER, LINKEDIN, VIMEO &amp; EMAIL OR VISIT THE GROUP’S WEBSITE http://www.lymphomaconnect.info</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359</cp:revision>
  <cp:lastPrinted>2017-02-15T09:54:46Z</cp:lastPrinted>
  <dcterms:created xsi:type="dcterms:W3CDTF">2016-10-14T09:38:18Z</dcterms:created>
  <dcterms:modified xsi:type="dcterms:W3CDTF">2021-07-12T07:58:20Z</dcterms:modified>
</cp:coreProperties>
</file>